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B"/>
    <a:srgbClr val="FFA41D"/>
    <a:srgbClr val="7EC234"/>
    <a:srgbClr val="85CA3A"/>
    <a:srgbClr val="FFFF65"/>
    <a:srgbClr val="00B050"/>
    <a:srgbClr val="00A8B0"/>
    <a:srgbClr val="FFF309"/>
    <a:srgbClr val="009C70"/>
    <a:srgbClr val="01B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varScale="1">
        <p:scale>
          <a:sx n="64" d="100"/>
          <a:sy n="64" d="100"/>
        </p:scale>
        <p:origin x="292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2024/5/9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a.go.jp/policies/policy/consumer_education/public_awareness/gekkan/2024" TargetMode="External"/><Relationship Id="rId7" Type="http://schemas.openxmlformats.org/officeDocument/2006/relationships/image" Target="../media/image4.png"/><Relationship Id="rId2" Type="http://schemas.openxmlformats.org/officeDocument/2006/relationships/hyperlink" Target="https://lgpos.task-asp.net/cu/270008/ea/residents/procedures/apply/c34dbce2-4346-4a0c-892b-c7f3d342983f/start" TargetMode="Externa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wmf"/><Relationship Id="rId3" Type="http://schemas.openxmlformats.org/officeDocument/2006/relationships/hyperlink" Target="https://www.city.osaka.lg.jp/lnet/index.html" TargetMode="External"/><Relationship Id="rId7" Type="http://schemas.openxmlformats.org/officeDocument/2006/relationships/hyperlink" Target="https://www.city.osaka.lg.jp/contents/wdu010/troublesoudan/" TargetMode="External"/><Relationship Id="rId12" Type="http://schemas.openxmlformats.org/officeDocument/2006/relationships/image" Target="../media/image11.png"/><Relationship Id="rId2" Type="http://schemas.openxmlformats.org/officeDocument/2006/relationships/hyperlink" Target="https://www.pref.osaka.lg.jp/shouhi/"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hyperlink" Target="https://osaka-shouhi.jp/" TargetMode="External"/><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8087"/>
            <a:ext cx="7562170" cy="2054203"/>
          </a:xfrm>
          <a:prstGeom prst="rect">
            <a:avLst/>
          </a:prstGeom>
          <a:solidFill>
            <a:schemeClr val="bg1"/>
          </a:solidFill>
        </p:spPr>
        <p:txBody>
          <a:bodyPr wrap="square" rtlCol="0">
            <a:spAutoFit/>
          </a:bodyPr>
          <a:lstStyle/>
          <a:p>
            <a:endParaRPr kumimoji="1" lang="ja-JP" altLang="en-US" dirty="0"/>
          </a:p>
        </p:txBody>
      </p:sp>
      <p:sp>
        <p:nvSpPr>
          <p:cNvPr id="5" name="フローチャート: 処理 4"/>
          <p:cNvSpPr/>
          <p:nvPr/>
        </p:nvSpPr>
        <p:spPr>
          <a:xfrm>
            <a:off x="5955176" y="129580"/>
            <a:ext cx="1493924" cy="453937"/>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a:t>
            </a:r>
            <a:r>
              <a:rPr lang="en-US" altLang="ja-JP" sz="12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月発行</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nvGrpSpPr>
          <p:cNvPr id="3" name="グループ化 2"/>
          <p:cNvGrpSpPr/>
          <p:nvPr/>
        </p:nvGrpSpPr>
        <p:grpSpPr>
          <a:xfrm>
            <a:off x="5102603" y="630765"/>
            <a:ext cx="1306031" cy="1306031"/>
            <a:chOff x="5068097" y="648018"/>
            <a:chExt cx="1306031" cy="1306031"/>
          </a:xfrm>
        </p:grpSpPr>
        <p:sp>
          <p:nvSpPr>
            <p:cNvPr id="6" name="円/楕円 1"/>
            <p:cNvSpPr/>
            <p:nvPr/>
          </p:nvSpPr>
          <p:spPr>
            <a:xfrm>
              <a:off x="5068097" y="648018"/>
              <a:ext cx="1306031" cy="1306031"/>
            </a:xfrm>
            <a:prstGeom prst="ellipse">
              <a:avLst/>
            </a:prstGeom>
            <a:solidFill>
              <a:srgbClr val="01A75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600" kern="100">
                  <a:solidFill>
                    <a:srgbClr val="FFFFFF"/>
                  </a:solidFill>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7" name="フローチャート: 処理 6"/>
            <p:cNvSpPr/>
            <p:nvPr/>
          </p:nvSpPr>
          <p:spPr>
            <a:xfrm>
              <a:off x="5196887" y="899843"/>
              <a:ext cx="1123901" cy="80238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a:t>
              </a:r>
              <a:r>
                <a:rPr lang="en-US" altLang="ja-JP"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14</a:t>
              </a:r>
              <a:endParaRPr lang="ja-JP" sz="1050" kern="100" dirty="0">
                <a:effectLst/>
                <a:ea typeface="ＭＳ 明朝" panose="02020609040205080304" pitchFamily="17" charset="-128"/>
                <a:cs typeface="Times New Roman" panose="02020603050405020304" pitchFamily="18" charset="0"/>
              </a:endParaRPr>
            </a:p>
          </p:txBody>
        </p:sp>
      </p:grpSp>
      <p:sp>
        <p:nvSpPr>
          <p:cNvPr id="11" name="フローチャート: 処理 10"/>
          <p:cNvSpPr/>
          <p:nvPr/>
        </p:nvSpPr>
        <p:spPr>
          <a:xfrm>
            <a:off x="308195" y="3088001"/>
            <a:ext cx="6943725" cy="7382523"/>
          </a:xfrm>
          <a:prstGeom prst="flowChartProcess">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2400"/>
              </a:lnSpc>
              <a:spcAft>
                <a:spcPts val="0"/>
              </a:spcAft>
            </a:pPr>
            <a:endParaRPr lang="en-US" altLang="ja-JP" sz="1200" b="1" kern="100" dirty="0">
              <a:solidFill>
                <a:srgbClr val="000000"/>
              </a:solidFill>
              <a:ea typeface="ＭＳ ゴシック" panose="020B0609070205080204" pitchFamily="49" charset="-128"/>
              <a:cs typeface="Times New Roman" panose="02020603050405020304" pitchFamily="18" charset="0"/>
            </a:endParaRPr>
          </a:p>
          <a:p>
            <a:pPr algn="l">
              <a:lnSpc>
                <a:spcPts val="2400"/>
              </a:lnSpc>
              <a:spcAft>
                <a:spcPts val="0"/>
              </a:spcAft>
            </a:pPr>
            <a:endParaRPr lang="ja-JP" sz="1050" kern="100" dirty="0">
              <a:effectLst/>
              <a:ea typeface="ＭＳ 明朝" panose="02020609040205080304" pitchFamily="17" charset="-128"/>
              <a:cs typeface="Times New Roman" panose="02020603050405020304" pitchFamily="18" charset="0"/>
            </a:endParaRPr>
          </a:p>
        </p:txBody>
      </p:sp>
      <p:sp>
        <p:nvSpPr>
          <p:cNvPr id="14" name="正方形/長方形 13"/>
          <p:cNvSpPr/>
          <p:nvPr/>
        </p:nvSpPr>
        <p:spPr>
          <a:xfrm>
            <a:off x="1" y="8087"/>
            <a:ext cx="7559674" cy="10683726"/>
          </a:xfrm>
          <a:prstGeom prst="rect">
            <a:avLst/>
          </a:prstGeom>
          <a:noFill/>
          <a:ln w="889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3720" y="4990516"/>
            <a:ext cx="6599934" cy="3246672"/>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endParaRPr lang="ja-JP" altLang="en-US" b="1">
              <a:ln/>
              <a:solidFill>
                <a:schemeClr val="accent4"/>
              </a:solidFill>
            </a:endParaRPr>
          </a:p>
        </p:txBody>
      </p:sp>
      <p:sp>
        <p:nvSpPr>
          <p:cNvPr id="17" name="テキスト ボックス 49"/>
          <p:cNvSpPr txBox="1"/>
          <p:nvPr/>
        </p:nvSpPr>
        <p:spPr>
          <a:xfrm>
            <a:off x="1554165" y="5036203"/>
            <a:ext cx="4766623" cy="3949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消費者月間</a:t>
            </a:r>
            <a:r>
              <a:rPr lang="ja-JP" altLang="en-US"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　</a:t>
            </a:r>
            <a:r>
              <a:rPr lang="ja-JP" alt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大阪府市連携</a:t>
            </a:r>
            <a:r>
              <a:rPr 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講演会</a:t>
            </a:r>
          </a:p>
        </p:txBody>
      </p:sp>
      <p:sp>
        <p:nvSpPr>
          <p:cNvPr id="20" name="テキスト ボックス 57"/>
          <p:cNvSpPr txBox="1"/>
          <p:nvPr/>
        </p:nvSpPr>
        <p:spPr>
          <a:xfrm>
            <a:off x="904557" y="5494139"/>
            <a:ext cx="857250" cy="29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テーマ</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200" kern="100">
                <a:solidFill>
                  <a:srgbClr val="FFFFFF"/>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テキスト ボックス 60"/>
          <p:cNvSpPr txBox="1"/>
          <p:nvPr/>
        </p:nvSpPr>
        <p:spPr>
          <a:xfrm>
            <a:off x="918527" y="5776714"/>
            <a:ext cx="857250" cy="2952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講　師</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テキスト ボックス 57"/>
          <p:cNvSpPr txBox="1"/>
          <p:nvPr/>
        </p:nvSpPr>
        <p:spPr>
          <a:xfrm>
            <a:off x="609681" y="5493879"/>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テーマ</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6" name="テキスト ボックス 60"/>
          <p:cNvSpPr txBox="1"/>
          <p:nvPr/>
        </p:nvSpPr>
        <p:spPr>
          <a:xfrm>
            <a:off x="610772" y="5840849"/>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講　師</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テキスト ボックス 67"/>
          <p:cNvSpPr txBox="1"/>
          <p:nvPr/>
        </p:nvSpPr>
        <p:spPr>
          <a:xfrm>
            <a:off x="599163" y="6171944"/>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a:t>
            </a:r>
            <a:r>
              <a:rPr lang="ja-JP" altLang="en-US"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き</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8" name="テキスト ボックス 68"/>
          <p:cNvSpPr txBox="1"/>
          <p:nvPr/>
        </p:nvSpPr>
        <p:spPr>
          <a:xfrm>
            <a:off x="599163" y="6503872"/>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ところ</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9" name="テキスト ボックス 69"/>
          <p:cNvSpPr txBox="1"/>
          <p:nvPr/>
        </p:nvSpPr>
        <p:spPr>
          <a:xfrm>
            <a:off x="777198" y="7557366"/>
            <a:ext cx="4849970" cy="581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お申し込みはこちらから</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15</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日（水）</a:t>
            </a:r>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時まで</a:t>
            </a:r>
            <a:r>
              <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p>
          <a:p>
            <a:pPr algn="just">
              <a:spcAft>
                <a:spcPts val="0"/>
              </a:spcAft>
            </a:pP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4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ja-JP" sz="1600" b="1" kern="1200" dirty="0">
                <a:solidFill>
                  <a:srgbClr val="000000"/>
                </a:solidFill>
                <a:effectLst/>
                <a:latin typeface="BIZ UDPゴシック" panose="020B0400000000000000" pitchFamily="50" charset="-128"/>
                <a:ea typeface="BIZ UDPゴシック" panose="020B0400000000000000" pitchFamily="50" charset="-128"/>
                <a:hlinkClick r:id="rId2"/>
              </a:rPr>
              <a:t>大阪府行政オンラインシステム</a:t>
            </a:r>
            <a:endParaRPr 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3" name="テキスト ボックス 32"/>
          <p:cNvSpPr txBox="1"/>
          <p:nvPr/>
        </p:nvSpPr>
        <p:spPr>
          <a:xfrm>
            <a:off x="1115983" y="3799987"/>
            <a:ext cx="3704860" cy="369332"/>
          </a:xfrm>
          <a:prstGeom prst="rect">
            <a:avLst/>
          </a:prstGeom>
          <a:noFill/>
        </p:spPr>
        <p:txBody>
          <a:bodyPr wrap="none" rtlCol="0">
            <a:spAutoFit/>
          </a:bodyPr>
          <a:lstStyle/>
          <a:p>
            <a:pPr marL="285750" indent="-285750">
              <a:buFont typeface="Wingdings" panose="05000000000000000000" pitchFamily="2" charset="2"/>
              <a:buChar char="Ø"/>
            </a:pPr>
            <a:r>
              <a:rPr lang="ja-JP" altLang="en-US" kern="100" dirty="0">
                <a:solidFill>
                  <a:srgbClr val="000000"/>
                </a:solidFill>
                <a:ea typeface="ＭＳ ゴシック" panose="020B0609070205080204" pitchFamily="49" charset="-128"/>
                <a:cs typeface="Times New Roman" panose="02020603050405020304" pitchFamily="18" charset="0"/>
              </a:rPr>
              <a:t>いらないものはキッパリ断る。</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4" name="テキスト ボックス 33"/>
          <p:cNvSpPr txBox="1"/>
          <p:nvPr/>
        </p:nvSpPr>
        <p:spPr>
          <a:xfrm>
            <a:off x="1115983" y="4099284"/>
            <a:ext cx="3704860" cy="379591"/>
          </a:xfrm>
          <a:prstGeom prst="rect">
            <a:avLst/>
          </a:prstGeom>
          <a:noFill/>
        </p:spPr>
        <p:txBody>
          <a:bodyPr wrap="none" rtlCol="0">
            <a:spAutoFit/>
          </a:bodyPr>
          <a:lstStyle/>
          <a:p>
            <a:pPr marL="285750" indent="-285750">
              <a:lnSpc>
                <a:spcPts val="2400"/>
              </a:lnSpc>
              <a:buFont typeface="Wingdings" panose="05000000000000000000" pitchFamily="2" charset="2"/>
              <a:buChar char="Ø"/>
            </a:pPr>
            <a:r>
              <a:rPr lang="ja-JP" altLang="en-US" kern="100" dirty="0">
                <a:solidFill>
                  <a:srgbClr val="000000"/>
                </a:solidFill>
                <a:ea typeface="ＭＳ ゴシック" panose="020B0609070205080204" pitchFamily="49" charset="-128"/>
                <a:cs typeface="Times New Roman" panose="02020603050405020304" pitchFamily="18" charset="0"/>
              </a:rPr>
              <a:t>簡単に儲かる話はありません。</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5" name="テキスト ボックス 34"/>
          <p:cNvSpPr txBox="1"/>
          <p:nvPr/>
        </p:nvSpPr>
        <p:spPr>
          <a:xfrm>
            <a:off x="1115983" y="4465623"/>
            <a:ext cx="4166525" cy="369332"/>
          </a:xfrm>
          <a:prstGeom prst="rect">
            <a:avLst/>
          </a:prstGeom>
          <a:noFill/>
        </p:spPr>
        <p:txBody>
          <a:bodyPr wrap="none" rtlCol="0">
            <a:spAutoFit/>
          </a:bodyPr>
          <a:lstStyle/>
          <a:p>
            <a:pPr marL="285750" indent="-285750">
              <a:buFont typeface="Wingdings" panose="05000000000000000000" pitchFamily="2" charset="2"/>
              <a:buChar char="Ø"/>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ＡＴＭ</a:t>
            </a:r>
            <a:r>
              <a:rPr lang="ja-JP" altLang="en-US" kern="100" dirty="0">
                <a:solidFill>
                  <a:srgbClr val="000000"/>
                </a:solidFill>
                <a:ea typeface="ＭＳ ゴシック" panose="020B0609070205080204" pitchFamily="49" charset="-128"/>
                <a:cs typeface="Times New Roman" panose="02020603050405020304" pitchFamily="18" charset="0"/>
              </a:rPr>
              <a:t>から還付金はもらえません。</a:t>
            </a:r>
            <a:endParaRPr lang="en-US" altLang="ja-JP" kern="100" dirty="0">
              <a:solidFill>
                <a:srgbClr val="000000"/>
              </a:solidFill>
              <a:ea typeface="ＭＳ ゴシック" panose="020B0609070205080204" pitchFamily="49" charset="-128"/>
              <a:cs typeface="Times New Roman" panose="02020603050405020304" pitchFamily="18" charset="0"/>
            </a:endParaRPr>
          </a:p>
        </p:txBody>
      </p:sp>
      <p:sp>
        <p:nvSpPr>
          <p:cNvPr id="38" name="テキスト ボックス 37"/>
          <p:cNvSpPr txBox="1"/>
          <p:nvPr/>
        </p:nvSpPr>
        <p:spPr>
          <a:xfrm>
            <a:off x="404886" y="3140151"/>
            <a:ext cx="6708767" cy="646331"/>
          </a:xfrm>
          <a:prstGeom prst="rect">
            <a:avLst/>
          </a:prstGeom>
          <a:noFill/>
        </p:spPr>
        <p:txBody>
          <a:bodyPr wrap="square" rtlCol="0">
            <a:spAutoFit/>
          </a:bodyPr>
          <a:lstStyle/>
          <a:p>
            <a:r>
              <a:rPr kumimoji="1" lang="ja-JP" altLang="en-US" dirty="0"/>
              <a:t>商品の購入やサービスの提供など契約のことでお困りの時は、</a:t>
            </a:r>
            <a:r>
              <a:rPr kumimoji="1" lang="ja-JP" altLang="en-US" b="1" dirty="0"/>
              <a:t>消費者ホットライン「１８８（局番なし）」</a:t>
            </a:r>
            <a:r>
              <a:rPr kumimoji="1" lang="ja-JP" altLang="en-US" dirty="0"/>
              <a:t>にお電話ください。</a:t>
            </a:r>
          </a:p>
        </p:txBody>
      </p:sp>
      <p:sp>
        <p:nvSpPr>
          <p:cNvPr id="39" name="正方形/長方形 38"/>
          <p:cNvSpPr/>
          <p:nvPr/>
        </p:nvSpPr>
        <p:spPr>
          <a:xfrm>
            <a:off x="502455" y="8400122"/>
            <a:ext cx="6599934" cy="1886877"/>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973823" y="9153320"/>
            <a:ext cx="4368504" cy="379591"/>
          </a:xfrm>
          <a:prstGeom prst="rect">
            <a:avLst/>
          </a:prstGeom>
          <a:noFill/>
        </p:spPr>
        <p:txBody>
          <a:bodyPr wrap="none" rtlCol="0">
            <a:spAutoFit/>
          </a:bodyPr>
          <a:lstStyle/>
          <a:p>
            <a:pPr>
              <a:lnSpc>
                <a:spcPts val="2400"/>
              </a:lnSpc>
            </a:pPr>
            <a:r>
              <a:rPr lang="ja-JP" altLang="en-US" b="1" kern="100" dirty="0">
                <a:solidFill>
                  <a:schemeClr val="tx1">
                    <a:lumMod val="75000"/>
                    <a:lumOff val="25000"/>
                  </a:schemeClr>
                </a:solidFill>
                <a:ea typeface="ＭＳ ゴシック" panose="020B0609070205080204" pitchFamily="49" charset="-128"/>
                <a:cs typeface="Times New Roman" panose="02020603050405020304" pitchFamily="18" charset="0"/>
              </a:rPr>
              <a:t>デジタル時代に求められる消費者力とは</a:t>
            </a:r>
            <a:endParaRPr lang="ja-JP" altLang="ja-JP" b="1" kern="100" dirty="0">
              <a:solidFill>
                <a:schemeClr val="tx1">
                  <a:lumMod val="75000"/>
                  <a:lumOff val="25000"/>
                </a:schemeClr>
              </a:solidFill>
              <a:ea typeface="ＭＳ 明朝" panose="02020609040205080304" pitchFamily="17" charset="-128"/>
              <a:cs typeface="Times New Roman" panose="02020603050405020304" pitchFamily="18" charset="0"/>
            </a:endParaRPr>
          </a:p>
        </p:txBody>
      </p:sp>
      <p:sp>
        <p:nvSpPr>
          <p:cNvPr id="40" name="テキスト ボックス 52"/>
          <p:cNvSpPr txBox="1"/>
          <p:nvPr/>
        </p:nvSpPr>
        <p:spPr>
          <a:xfrm>
            <a:off x="1554165" y="5443455"/>
            <a:ext cx="5130800"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知って防ぐ！インターネット取引でのお金のトラブル</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1" name="テキスト ボックス 52"/>
          <p:cNvSpPr txBox="1"/>
          <p:nvPr/>
        </p:nvSpPr>
        <p:spPr>
          <a:xfrm>
            <a:off x="1554165" y="5751725"/>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dirty="0">
                <a:latin typeface="BIZ UDPゴシック" panose="020B0400000000000000" pitchFamily="50" charset="-128"/>
                <a:ea typeface="BIZ UDPゴシック" panose="020B0400000000000000" pitchFamily="50" charset="-128"/>
              </a:rPr>
              <a:t>上野山　典広　（大阪府金融広報委員会　金融広報アドバイザー）</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2" name="テキスト ボックス 52"/>
          <p:cNvSpPr txBox="1"/>
          <p:nvPr/>
        </p:nvSpPr>
        <p:spPr>
          <a:xfrm>
            <a:off x="1554165" y="6100991"/>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dirty="0">
                <a:latin typeface="BIZ UDPゴシック" panose="020B0400000000000000" pitchFamily="50" charset="-128"/>
                <a:ea typeface="BIZ UDPゴシック" panose="020B0400000000000000" pitchFamily="50" charset="-128"/>
              </a:rPr>
              <a:t>令和６年５月</a:t>
            </a:r>
            <a:r>
              <a:rPr lang="en-US" altLang="ja-JP" sz="1400" dirty="0">
                <a:latin typeface="BIZ UDPゴシック" panose="020B0400000000000000" pitchFamily="50" charset="-128"/>
                <a:ea typeface="BIZ UDPゴシック" panose="020B0400000000000000" pitchFamily="50" charset="-128"/>
              </a:rPr>
              <a:t>22</a:t>
            </a:r>
            <a:r>
              <a:rPr lang="ja-JP" altLang="en-US" sz="1400" dirty="0">
                <a:latin typeface="BIZ UDPゴシック" panose="020B0400000000000000" pitchFamily="50" charset="-128"/>
                <a:ea typeface="BIZ UDPゴシック" panose="020B0400000000000000" pitchFamily="50" charset="-128"/>
              </a:rPr>
              <a:t>日（水）１４時～１５時３０分</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3" name="テキスト ボックス 52"/>
          <p:cNvSpPr txBox="1"/>
          <p:nvPr/>
        </p:nvSpPr>
        <p:spPr>
          <a:xfrm>
            <a:off x="1554165" y="6460061"/>
            <a:ext cx="3589382"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大阪市中央区役所</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703</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704</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会議室</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6" name="フローチャート: 処理 35">
            <a:extLst>
              <a:ext uri="{FF2B5EF4-FFF2-40B4-BE49-F238E27FC236}">
                <a16:creationId xmlns:a16="http://schemas.microsoft.com/office/drawing/2014/main" id="{3239110C-DE41-48F0-95E3-319448666DA9}"/>
              </a:ext>
            </a:extLst>
          </p:cNvPr>
          <p:cNvSpPr/>
          <p:nvPr/>
        </p:nvSpPr>
        <p:spPr>
          <a:xfrm>
            <a:off x="307974" y="2297126"/>
            <a:ext cx="6943725" cy="788688"/>
          </a:xfrm>
          <a:prstGeom prst="flowChartProcess">
            <a:avLst/>
          </a:prstGeom>
          <a:solidFill>
            <a:schemeClr val="accent6">
              <a:lumMod val="40000"/>
              <a:lumOff val="60000"/>
            </a:schemeClr>
          </a:solidFill>
          <a:ln w="38100">
            <a:solidFill>
              <a:srgbClr val="00B0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2400"/>
              </a:lnSpc>
              <a:spcAft>
                <a:spcPts val="0"/>
              </a:spcAft>
            </a:pPr>
            <a:endParaRPr lang="en-US" altLang="ja-JP" sz="1400" b="1" kern="100" dirty="0">
              <a:solidFill>
                <a:srgbClr val="000000"/>
              </a:solidFill>
              <a:ea typeface="ＭＳ ゴシック" panose="020B0609070205080204" pitchFamily="49" charset="-128"/>
              <a:cs typeface="Times New Roman" panose="02020603050405020304" pitchFamily="18" charset="0"/>
            </a:endParaRPr>
          </a:p>
          <a:p>
            <a:pPr algn="l">
              <a:lnSpc>
                <a:spcPts val="2400"/>
              </a:lnSpc>
              <a:spcAft>
                <a:spcPts val="0"/>
              </a:spcAft>
            </a:pPr>
            <a:endParaRPr lang="ja-JP" sz="1400" kern="100" dirty="0">
              <a:effectLst/>
              <a:ea typeface="ＭＳ 明朝" panose="02020609040205080304" pitchFamily="17" charset="-128"/>
              <a:cs typeface="Times New Roman" panose="02020603050405020304" pitchFamily="18" charset="0"/>
            </a:endParaRPr>
          </a:p>
        </p:txBody>
      </p:sp>
      <p:sp>
        <p:nvSpPr>
          <p:cNvPr id="13" name="テキスト ボックス 11"/>
          <p:cNvSpPr txBox="1"/>
          <p:nvPr/>
        </p:nvSpPr>
        <p:spPr>
          <a:xfrm>
            <a:off x="1423971" y="2621129"/>
            <a:ext cx="6534150" cy="461168"/>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marL="1219200" indent="-1219200" algn="l">
              <a:lnSpc>
                <a:spcPts val="2400"/>
              </a:lnSpc>
              <a:spcAft>
                <a:spcPts val="0"/>
              </a:spcAft>
            </a:pPr>
            <a:r>
              <a:rPr lang="en-US" altLang="ja-JP"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5</a:t>
            </a:r>
            <a:r>
              <a:rPr lang="ja-JP" altLang="en-US"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月は消費者月間です</a:t>
            </a:r>
            <a:endParaRPr lang="ja-JP" sz="38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endParaRPr>
          </a:p>
        </p:txBody>
      </p:sp>
      <p:sp>
        <p:nvSpPr>
          <p:cNvPr id="2" name="テキスト ボックス 1">
            <a:extLst>
              <a:ext uri="{FF2B5EF4-FFF2-40B4-BE49-F238E27FC236}">
                <a16:creationId xmlns:a16="http://schemas.microsoft.com/office/drawing/2014/main" id="{31AFF0B0-7DEA-46F4-9FEC-2E758A56F698}"/>
              </a:ext>
            </a:extLst>
          </p:cNvPr>
          <p:cNvSpPr txBox="1"/>
          <p:nvPr/>
        </p:nvSpPr>
        <p:spPr>
          <a:xfrm>
            <a:off x="3485316" y="9592153"/>
            <a:ext cx="2958706" cy="307777"/>
          </a:xfrm>
          <a:prstGeom prst="rect">
            <a:avLst/>
          </a:prstGeom>
          <a:noFill/>
        </p:spPr>
        <p:txBody>
          <a:bodyPr wrap="square" rtlCol="0">
            <a:spAutoFit/>
          </a:bodyPr>
          <a:lstStyle/>
          <a:p>
            <a:r>
              <a:rPr kumimoji="1" lang="ja-JP" altLang="en-US" sz="1400" b="1" dirty="0">
                <a:ea typeface="BIZ UDPゴシック" panose="020B0400000000000000"/>
                <a:hlinkClick r:id="rId3"/>
              </a:rPr>
              <a:t>消費者庁ホームページ</a:t>
            </a:r>
            <a:endParaRPr kumimoji="1" lang="ja-JP" altLang="en-US" sz="1400" b="1" dirty="0">
              <a:ea typeface="BIZ UDPゴシック" panose="020B0400000000000000"/>
            </a:endParaRPr>
          </a:p>
        </p:txBody>
      </p:sp>
      <p:sp>
        <p:nvSpPr>
          <p:cNvPr id="45" name="テキスト ボックス 49">
            <a:extLst>
              <a:ext uri="{FF2B5EF4-FFF2-40B4-BE49-F238E27FC236}">
                <a16:creationId xmlns:a16="http://schemas.microsoft.com/office/drawing/2014/main" id="{99D319E4-937D-4BA6-A5B7-68AEC2BBB607}"/>
              </a:ext>
            </a:extLst>
          </p:cNvPr>
          <p:cNvSpPr txBox="1"/>
          <p:nvPr/>
        </p:nvSpPr>
        <p:spPr>
          <a:xfrm>
            <a:off x="1476343" y="8457613"/>
            <a:ext cx="5174036" cy="3949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rPr>
              <a:t>令和６年度 消費者月間統一テーマ</a:t>
            </a:r>
            <a:endParaRPr lang="ja-JP" sz="2400" b="1" kern="100" dirty="0">
              <a:ln w="0"/>
              <a:solidFill>
                <a:schemeClr val="tx1">
                  <a:lumMod val="75000"/>
                  <a:lumOff val="25000"/>
                </a:schemeClr>
              </a:solidFill>
              <a:effectLst>
                <a:outerShdw blurRad="38100" dist="19050" dir="2700000" algn="tl" rotWithShape="0">
                  <a:schemeClr val="dk1">
                    <a:alpha val="40000"/>
                  </a:schemeClr>
                </a:outerShdw>
              </a:effectLst>
              <a:latin typeface="Arial" panose="020B0604020202020204" pitchFamily="34" charset="0"/>
              <a:ea typeface="BIZ UDPゴシック" panose="020B0400000000000000"/>
              <a:cs typeface="Arial" panose="020B0604020202020204" pitchFamily="34" charset="0"/>
            </a:endParaRPr>
          </a:p>
        </p:txBody>
      </p:sp>
      <p:sp>
        <p:nvSpPr>
          <p:cNvPr id="46" name="テキスト ボックス 68">
            <a:extLst>
              <a:ext uri="{FF2B5EF4-FFF2-40B4-BE49-F238E27FC236}">
                <a16:creationId xmlns:a16="http://schemas.microsoft.com/office/drawing/2014/main" id="{DE34BB1A-DFDF-41CD-B55E-88BA43FDF5BC}"/>
              </a:ext>
            </a:extLst>
          </p:cNvPr>
          <p:cNvSpPr txBox="1"/>
          <p:nvPr/>
        </p:nvSpPr>
        <p:spPr>
          <a:xfrm>
            <a:off x="599163" y="6846205"/>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200" kern="100" dirty="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参加費</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7" name="テキスト ボックス 52">
            <a:extLst>
              <a:ext uri="{FF2B5EF4-FFF2-40B4-BE49-F238E27FC236}">
                <a16:creationId xmlns:a16="http://schemas.microsoft.com/office/drawing/2014/main" id="{A56DA40D-7384-464D-BED9-9E3979E064EB}"/>
              </a:ext>
            </a:extLst>
          </p:cNvPr>
          <p:cNvSpPr txBox="1"/>
          <p:nvPr/>
        </p:nvSpPr>
        <p:spPr>
          <a:xfrm>
            <a:off x="1554165" y="6802394"/>
            <a:ext cx="3012354" cy="6756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pPr>
            <a:r>
              <a:rPr lang="ja-JP" altLang="en-US" sz="1400" dirty="0">
                <a:latin typeface="BIZ UDPゴシック" panose="020B0400000000000000" pitchFamily="50" charset="-128"/>
                <a:ea typeface="BIZ UDPゴシック" panose="020B0400000000000000" pitchFamily="50" charset="-128"/>
              </a:rPr>
              <a:t>無料</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8" name="テキスト ボックス 68">
            <a:extLst>
              <a:ext uri="{FF2B5EF4-FFF2-40B4-BE49-F238E27FC236}">
                <a16:creationId xmlns:a16="http://schemas.microsoft.com/office/drawing/2014/main" id="{49A01FC1-D19A-4E5A-94E4-892897840A43}"/>
              </a:ext>
            </a:extLst>
          </p:cNvPr>
          <p:cNvSpPr txBox="1"/>
          <p:nvPr/>
        </p:nvSpPr>
        <p:spPr>
          <a:xfrm>
            <a:off x="599163" y="7189231"/>
            <a:ext cx="857250" cy="295275"/>
          </a:xfrm>
          <a:prstGeom prst="rect">
            <a:avLst/>
          </a:prstGeom>
          <a:solidFill>
            <a:srgbClr val="00B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200" kern="100" dirty="0">
                <a:solidFill>
                  <a:srgbClr val="FFFFFF"/>
                </a:solidFill>
                <a:latin typeface="BIZ UDPゴシック" panose="020B0400000000000000" pitchFamily="50" charset="-128"/>
                <a:ea typeface="BIZ UDPゴシック" panose="020B0400000000000000" pitchFamily="50" charset="-128"/>
                <a:cs typeface="Times New Roman" panose="02020603050405020304" pitchFamily="18" charset="0"/>
              </a:rPr>
              <a:t>定　員</a:t>
            </a:r>
            <a:endParaRPr lang="ja-JP"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9" name="テキスト ボックス 52">
            <a:extLst>
              <a:ext uri="{FF2B5EF4-FFF2-40B4-BE49-F238E27FC236}">
                <a16:creationId xmlns:a16="http://schemas.microsoft.com/office/drawing/2014/main" id="{EEEE4579-32E1-404E-80E7-2634F553FCB6}"/>
              </a:ext>
            </a:extLst>
          </p:cNvPr>
          <p:cNvSpPr txBox="1"/>
          <p:nvPr/>
        </p:nvSpPr>
        <p:spPr>
          <a:xfrm>
            <a:off x="1542569" y="7142810"/>
            <a:ext cx="5548224" cy="3122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200"/>
              </a:lnSpc>
            </a:pPr>
            <a:r>
              <a:rPr lang="en-US" altLang="ja-JP" sz="1400" dirty="0">
                <a:latin typeface="BIZ UDPゴシック" panose="020B0400000000000000" pitchFamily="50" charset="-128"/>
                <a:ea typeface="BIZ UDPゴシック" panose="020B0400000000000000" pitchFamily="50" charset="-128"/>
              </a:rPr>
              <a:t>100</a:t>
            </a:r>
            <a:r>
              <a:rPr lang="ja-JP" altLang="en-US" sz="1400" dirty="0">
                <a:latin typeface="BIZ UDPゴシック" panose="020B0400000000000000" pitchFamily="50" charset="-128"/>
                <a:ea typeface="BIZ UDPゴシック" panose="020B0400000000000000" pitchFamily="50" charset="-128"/>
              </a:rPr>
              <a:t>名（先着順）</a:t>
            </a:r>
            <a:endParaRPr lang="ja-JP"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9" name="図 18" descr="食品, 記号, 時計 が含まれている画像  自動的に生成された説明">
            <a:extLst>
              <a:ext uri="{FF2B5EF4-FFF2-40B4-BE49-F238E27FC236}">
                <a16:creationId xmlns:a16="http://schemas.microsoft.com/office/drawing/2014/main" id="{0C45707B-18E1-4438-B420-3B77562C40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0296" y="3732408"/>
            <a:ext cx="976449" cy="1187172"/>
          </a:xfrm>
          <a:prstGeom prst="rect">
            <a:avLst/>
          </a:prstGeom>
        </p:spPr>
      </p:pic>
      <p:sp>
        <p:nvSpPr>
          <p:cNvPr id="12" name="テキスト ボックス 11"/>
          <p:cNvSpPr txBox="1"/>
          <p:nvPr/>
        </p:nvSpPr>
        <p:spPr>
          <a:xfrm>
            <a:off x="5342327" y="6805288"/>
            <a:ext cx="1970105" cy="369332"/>
          </a:xfrm>
          <a:prstGeom prst="rect">
            <a:avLst/>
          </a:prstGeom>
          <a:noFill/>
        </p:spPr>
        <p:txBody>
          <a:bodyPr wrap="square" rtlCol="0">
            <a:spAutoFit/>
          </a:bodyPr>
          <a:lstStyle/>
          <a:p>
            <a:r>
              <a:rPr kumimoji="1" lang="en-US" altLang="ja-JP" dirty="0"/>
              <a:t>【QR</a:t>
            </a:r>
            <a:r>
              <a:rPr kumimoji="1" lang="ja-JP" altLang="en-US" dirty="0"/>
              <a:t>コード</a:t>
            </a:r>
            <a:r>
              <a:rPr kumimoji="1" lang="en-US" altLang="ja-JP" dirty="0"/>
              <a:t>】</a:t>
            </a:r>
            <a:endParaRPr kumimoji="1" lang="ja-JP" altLang="en-US" dirty="0"/>
          </a:p>
        </p:txBody>
      </p:sp>
      <p:sp>
        <p:nvSpPr>
          <p:cNvPr id="51" name="テキスト ボックス 50"/>
          <p:cNvSpPr txBox="1"/>
          <p:nvPr/>
        </p:nvSpPr>
        <p:spPr>
          <a:xfrm>
            <a:off x="4223262" y="9881823"/>
            <a:ext cx="1970105" cy="338554"/>
          </a:xfrm>
          <a:prstGeom prst="rect">
            <a:avLst/>
          </a:prstGeom>
          <a:noFill/>
        </p:spPr>
        <p:txBody>
          <a:bodyPr wrap="square" rtlCol="0">
            <a:spAutoFit/>
          </a:bodyPr>
          <a:lstStyle/>
          <a:p>
            <a:r>
              <a:rPr kumimoji="1" lang="en-US" altLang="ja-JP" sz="1600" dirty="0"/>
              <a:t>【QR</a:t>
            </a:r>
            <a:r>
              <a:rPr kumimoji="1" lang="ja-JP" altLang="en-US" sz="1600" dirty="0"/>
              <a:t>コード</a:t>
            </a:r>
            <a:r>
              <a:rPr kumimoji="1" lang="en-US" altLang="ja-JP" sz="1600" dirty="0"/>
              <a:t>】</a:t>
            </a:r>
            <a:endParaRPr kumimoji="1" lang="ja-JP" altLang="en-US" sz="1600" dirty="0"/>
          </a:p>
        </p:txBody>
      </p:sp>
      <p:pic>
        <p:nvPicPr>
          <p:cNvPr id="8" name="図 7"/>
          <p:cNvPicPr>
            <a:picLocks noChangeAspect="1"/>
          </p:cNvPicPr>
          <p:nvPr/>
        </p:nvPicPr>
        <p:blipFill>
          <a:blip r:embed="rId5"/>
          <a:stretch>
            <a:fillRect/>
          </a:stretch>
        </p:blipFill>
        <p:spPr>
          <a:xfrm>
            <a:off x="173922" y="97540"/>
            <a:ext cx="4789143" cy="1966217"/>
          </a:xfrm>
          <a:prstGeom prst="rect">
            <a:avLst/>
          </a:prstGeom>
        </p:spPr>
      </p:pic>
      <p:sp>
        <p:nvSpPr>
          <p:cNvPr id="50" name="テキスト ボックス 17"/>
          <p:cNvSpPr txBox="1"/>
          <p:nvPr/>
        </p:nvSpPr>
        <p:spPr>
          <a:xfrm>
            <a:off x="2368551" y="233656"/>
            <a:ext cx="2713768" cy="314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大阪府・大阪市　消費生活情報</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8" name="図 17">
            <a:extLst>
              <a:ext uri="{FF2B5EF4-FFF2-40B4-BE49-F238E27FC236}">
                <a16:creationId xmlns:a16="http://schemas.microsoft.com/office/drawing/2014/main" id="{9881CC59-E4F7-50D6-5311-0118DE413BE5}"/>
              </a:ext>
            </a:extLst>
          </p:cNvPr>
          <p:cNvPicPr>
            <a:picLocks noChangeAspect="1"/>
          </p:cNvPicPr>
          <p:nvPr/>
        </p:nvPicPr>
        <p:blipFill>
          <a:blip r:embed="rId6"/>
          <a:stretch>
            <a:fillRect/>
          </a:stretch>
        </p:blipFill>
        <p:spPr>
          <a:xfrm>
            <a:off x="5627167" y="7154479"/>
            <a:ext cx="1023211" cy="1017398"/>
          </a:xfrm>
          <a:prstGeom prst="rect">
            <a:avLst/>
          </a:prstGeom>
        </p:spPr>
      </p:pic>
      <p:pic>
        <p:nvPicPr>
          <p:cNvPr id="23" name="図 22" descr="QR コード  自動的に生成された説明">
            <a:extLst>
              <a:ext uri="{FF2B5EF4-FFF2-40B4-BE49-F238E27FC236}">
                <a16:creationId xmlns:a16="http://schemas.microsoft.com/office/drawing/2014/main" id="{1DDFD02A-E4B6-EEA6-F19E-9611EE8361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47477" y="9058385"/>
            <a:ext cx="1162157" cy="1162157"/>
          </a:xfrm>
          <a:prstGeom prst="rect">
            <a:avLst/>
          </a:prstGeom>
        </p:spPr>
      </p:pic>
    </p:spTree>
    <p:extLst>
      <p:ext uri="{BB962C8B-B14F-4D97-AF65-F5344CB8AC3E}">
        <p14:creationId xmlns:p14="http://schemas.microsoft.com/office/powerpoint/2010/main" val="34142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blackWhite">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4" name="正方形/長方形 13"/>
          <p:cNvSpPr/>
          <p:nvPr/>
        </p:nvSpPr>
        <p:spPr>
          <a:xfrm>
            <a:off x="1" y="8087"/>
            <a:ext cx="7559674" cy="10683726"/>
          </a:xfrm>
          <a:prstGeom prst="rect">
            <a:avLst/>
          </a:prstGeom>
          <a:noFill/>
          <a:ln w="889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2"/>
          <p:cNvSpPr txBox="1"/>
          <p:nvPr/>
        </p:nvSpPr>
        <p:spPr>
          <a:xfrm>
            <a:off x="247964" y="9346108"/>
            <a:ext cx="7063740" cy="1174012"/>
          </a:xfrm>
          <a:prstGeom prst="rect">
            <a:avLst/>
          </a:prstGeom>
          <a:solidFill>
            <a:schemeClr val="lt1"/>
          </a:solidFill>
          <a:ln w="12700" cmpd="sng">
            <a:solidFill>
              <a:srgbClr val="009C7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大阪府消費生活センタ</a:t>
            </a:r>
            <a:r>
              <a:rPr lang="ja-JP" altLang="en-US"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52" name="図 51"/>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sp>
        <p:nvSpPr>
          <p:cNvPr id="54" name="角丸四角形 53"/>
          <p:cNvSpPr/>
          <p:nvPr/>
        </p:nvSpPr>
        <p:spPr>
          <a:xfrm>
            <a:off x="4614316" y="8220288"/>
            <a:ext cx="2697388" cy="1012612"/>
          </a:xfrm>
          <a:prstGeom prst="roundRect">
            <a:avLst>
              <a:gd name="adj" fmla="val 18334"/>
            </a:avLst>
          </a:prstGeom>
          <a:solidFill>
            <a:srgbClr val="00A8B0"/>
          </a:solidFill>
          <a:ln w="12700">
            <a:solidFill>
              <a:srgbClr val="00A8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5" name="フローチャート: 処理 54"/>
          <p:cNvSpPr/>
          <p:nvPr/>
        </p:nvSpPr>
        <p:spPr>
          <a:xfrm>
            <a:off x="4614316" y="8251957"/>
            <a:ext cx="2697388"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6" name="フローチャート: 処理 55"/>
          <p:cNvSpPr/>
          <p:nvPr/>
        </p:nvSpPr>
        <p:spPr>
          <a:xfrm>
            <a:off x="4614316" y="8593681"/>
            <a:ext cx="2697388"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7" name="角丸四角形 56"/>
          <p:cNvSpPr/>
          <p:nvPr/>
        </p:nvSpPr>
        <p:spPr>
          <a:xfrm>
            <a:off x="247963" y="8220288"/>
            <a:ext cx="2063393" cy="1014339"/>
          </a:xfrm>
          <a:prstGeom prst="round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53832" y="8397430"/>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シニア向け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pic>
        <p:nvPicPr>
          <p:cNvPr id="60" name="図 59">
            <a:hlinkClick r:id="rId5"/>
          </p:cNvPr>
          <p:cNvPicPr>
            <a:picLocks noChangeAspect="1"/>
          </p:cNvPicPr>
          <p:nvPr/>
        </p:nvPicPr>
        <p:blipFill>
          <a:blip r:embed="rId6"/>
          <a:stretch>
            <a:fillRect/>
          </a:stretch>
        </p:blipFill>
        <p:spPr>
          <a:xfrm>
            <a:off x="1518782" y="8361879"/>
            <a:ext cx="673534" cy="673534"/>
          </a:xfrm>
          <a:prstGeom prst="rect">
            <a:avLst/>
          </a:prstGeom>
        </p:spPr>
      </p:pic>
      <p:sp>
        <p:nvSpPr>
          <p:cNvPr id="61" name="テキスト ボックス 60"/>
          <p:cNvSpPr txBox="1"/>
          <p:nvPr/>
        </p:nvSpPr>
        <p:spPr>
          <a:xfrm>
            <a:off x="1507575" y="8995979"/>
            <a:ext cx="707004"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大阪府</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62" name="角丸四角形 61"/>
          <p:cNvSpPr/>
          <p:nvPr/>
        </p:nvSpPr>
        <p:spPr>
          <a:xfrm>
            <a:off x="2434371" y="8224046"/>
            <a:ext cx="2058712" cy="1005977"/>
          </a:xfrm>
          <a:prstGeom prst="roundRect">
            <a:avLst/>
          </a:prstGeom>
          <a:solidFill>
            <a:srgbClr val="7EC234"/>
          </a:solidFill>
          <a:ln w="12700">
            <a:solidFill>
              <a:srgbClr val="7EC2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432006" y="8424145"/>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若者向け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sp>
        <p:nvSpPr>
          <p:cNvPr id="65" name="テキスト ボックス 64"/>
          <p:cNvSpPr txBox="1"/>
          <p:nvPr/>
        </p:nvSpPr>
        <p:spPr>
          <a:xfrm>
            <a:off x="3673689" y="9012402"/>
            <a:ext cx="709760"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大阪市</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pic>
        <p:nvPicPr>
          <p:cNvPr id="66" name="図 65">
            <a:hlinkClick r:id="rId7"/>
          </p:cNvPr>
          <p:cNvPicPr>
            <a:picLocks noChangeAspect="1"/>
          </p:cNvPicPr>
          <p:nvPr/>
        </p:nvPicPr>
        <p:blipFill>
          <a:blip r:embed="rId8"/>
          <a:stretch>
            <a:fillRect/>
          </a:stretch>
        </p:blipFill>
        <p:spPr>
          <a:xfrm>
            <a:off x="3684702" y="8370005"/>
            <a:ext cx="687735" cy="687735"/>
          </a:xfrm>
          <a:prstGeom prst="rect">
            <a:avLst/>
          </a:prstGeom>
        </p:spPr>
      </p:pic>
      <p:grpSp>
        <p:nvGrpSpPr>
          <p:cNvPr id="67" name="グループ化 66">
            <a:extLst>
              <a:ext uri="{FF2B5EF4-FFF2-40B4-BE49-F238E27FC236}">
                <a16:creationId xmlns:a16="http://schemas.microsoft.com/office/drawing/2014/main" id="{6843BD28-87FB-4C62-BA1E-2390926203CE}"/>
              </a:ext>
            </a:extLst>
          </p:cNvPr>
          <p:cNvGrpSpPr/>
          <p:nvPr/>
        </p:nvGrpSpPr>
        <p:grpSpPr>
          <a:xfrm>
            <a:off x="5783152" y="9452734"/>
            <a:ext cx="1430448" cy="1037815"/>
            <a:chOff x="2429616" y="5925157"/>
            <a:chExt cx="1359789" cy="986045"/>
          </a:xfrm>
        </p:grpSpPr>
        <p:pic>
          <p:nvPicPr>
            <p:cNvPr id="68" name="図 67">
              <a:extLst>
                <a:ext uri="{FF2B5EF4-FFF2-40B4-BE49-F238E27FC236}">
                  <a16:creationId xmlns:a16="http://schemas.microsoft.com/office/drawing/2014/main" id="{B6EC34B2-5AD3-4B21-97D2-243EDCCECEE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29616" y="5925157"/>
              <a:ext cx="1359789" cy="851153"/>
            </a:xfrm>
            <a:prstGeom prst="rect">
              <a:avLst/>
            </a:prstGeom>
          </p:spPr>
        </p:pic>
        <p:sp>
          <p:nvSpPr>
            <p:cNvPr id="69" name="テキスト ボックス 17">
              <a:extLst>
                <a:ext uri="{FF2B5EF4-FFF2-40B4-BE49-F238E27FC236}">
                  <a16:creationId xmlns:a16="http://schemas.microsoft.com/office/drawing/2014/main" id="{11296991-AC6D-458D-BE1A-1CB6525B392B}"/>
                </a:ext>
              </a:extLst>
            </p:cNvPr>
            <p:cNvSpPr txBox="1"/>
            <p:nvPr/>
          </p:nvSpPr>
          <p:spPr>
            <a:xfrm>
              <a:off x="2745927" y="6691885"/>
              <a:ext cx="727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©Expo 2025</a:t>
              </a:r>
              <a:endParaRPr kumimoji="1" lang="ja-JP" altLang="en-US" sz="900" dirty="0"/>
            </a:p>
          </p:txBody>
        </p:sp>
      </p:grpSp>
      <p:grpSp>
        <p:nvGrpSpPr>
          <p:cNvPr id="5" name="グループ化 4"/>
          <p:cNvGrpSpPr/>
          <p:nvPr/>
        </p:nvGrpSpPr>
        <p:grpSpPr>
          <a:xfrm>
            <a:off x="247963" y="6564350"/>
            <a:ext cx="7063741" cy="1543324"/>
            <a:chOff x="247963" y="6551650"/>
            <a:chExt cx="7063741" cy="1543324"/>
          </a:xfrm>
        </p:grpSpPr>
        <p:sp>
          <p:nvSpPr>
            <p:cNvPr id="2" name="角丸四角形 1"/>
            <p:cNvSpPr/>
            <p:nvPr/>
          </p:nvSpPr>
          <p:spPr>
            <a:xfrm>
              <a:off x="247963" y="6551650"/>
              <a:ext cx="7063741" cy="1543324"/>
            </a:xfrm>
            <a:prstGeom prst="rect">
              <a:avLst/>
            </a:prstGeom>
            <a:solidFill>
              <a:schemeClr val="bg1"/>
            </a:solidFill>
            <a:ln w="12700">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76793" y="6753990"/>
              <a:ext cx="5406359" cy="130805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300" dirty="0">
                  <a:latin typeface="BIZ UDPゴシック" panose="020B0400000000000000" pitchFamily="50" charset="-128"/>
                  <a:ea typeface="BIZ UDPゴシック" panose="020B0400000000000000" pitchFamily="50" charset="-128"/>
                </a:rPr>
                <a:t>柔軟仕上げ剤などの香りで頭痛や吐き気がしたなどの相談が寄せられています。</a:t>
              </a:r>
            </a:p>
            <a:p>
              <a:r>
                <a:rPr kumimoji="1" lang="ja-JP" altLang="en-US" sz="1300" dirty="0">
                  <a:latin typeface="BIZ UDPゴシック" panose="020B0400000000000000" pitchFamily="50" charset="-128"/>
                  <a:ea typeface="BIZ UDPゴシック" panose="020B0400000000000000" pitchFamily="50" charset="-128"/>
                </a:rPr>
                <a:t>　香りの感じ方には個人差があり、自分にとって快適な香りでも困っている人もいることをご理解いただくこと、香り付き製品の使用に当たっては周囲の方々にも配慮いただくことなどを狙いとして、消費者庁、文部科学省、厚生労働省、経済産業省、環境省でポスターを作成しています。</a:t>
              </a:r>
              <a:endParaRPr kumimoji="1" lang="ja-JP" altLang="en-US" sz="1300" b="1" dirty="0">
                <a:solidFill>
                  <a:srgbClr val="FF0000"/>
                </a:solidFill>
                <a:latin typeface="BIZ UDPゴシック" panose="020B0400000000000000" pitchFamily="50" charset="-128"/>
                <a:ea typeface="BIZ UDPゴシック" panose="020B0400000000000000" pitchFamily="50" charset="-128"/>
              </a:endParaRPr>
            </a:p>
          </p:txBody>
        </p:sp>
      </p:grpSp>
      <p:sp>
        <p:nvSpPr>
          <p:cNvPr id="23" name="角丸四角形 22"/>
          <p:cNvSpPr/>
          <p:nvPr/>
        </p:nvSpPr>
        <p:spPr>
          <a:xfrm>
            <a:off x="247963" y="431799"/>
            <a:ext cx="7063741" cy="5826169"/>
          </a:xfrm>
          <a:prstGeom prst="roundRect">
            <a:avLst>
              <a:gd name="adj" fmla="val 0"/>
            </a:avLst>
          </a:prstGeom>
          <a:solidFill>
            <a:schemeClr val="bg1"/>
          </a:solidFill>
          <a:ln>
            <a:solidFill>
              <a:srgbClr val="009C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9BE9A91F-2F93-4258-E9BD-C8567F61C9DB}"/>
              </a:ext>
            </a:extLst>
          </p:cNvPr>
          <p:cNvSpPr/>
          <p:nvPr/>
        </p:nvSpPr>
        <p:spPr>
          <a:xfrm>
            <a:off x="457199" y="962205"/>
            <a:ext cx="6625434" cy="1882851"/>
          </a:xfrm>
          <a:prstGeom prst="rect">
            <a:avLst/>
          </a:prstGeom>
          <a:solidFill>
            <a:schemeClr val="bg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横巻き 5"/>
          <p:cNvSpPr/>
          <p:nvPr/>
        </p:nvSpPr>
        <p:spPr>
          <a:xfrm>
            <a:off x="415446" y="123314"/>
            <a:ext cx="6778947" cy="590550"/>
          </a:xfrm>
          <a:prstGeom prst="horizontalScroll">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BIZ UDPゴシック" panose="020B0400000000000000" pitchFamily="50" charset="-128"/>
                <a:ea typeface="BIZ UDPゴシック" panose="020B0400000000000000" pitchFamily="50" charset="-128"/>
              </a:rPr>
              <a:t>通い放題の脱毛エステの中途解約にご注意！</a:t>
            </a:r>
          </a:p>
        </p:txBody>
      </p:sp>
      <p:sp>
        <p:nvSpPr>
          <p:cNvPr id="29" name="テキスト ボックス 28"/>
          <p:cNvSpPr txBox="1"/>
          <p:nvPr/>
        </p:nvSpPr>
        <p:spPr>
          <a:xfrm>
            <a:off x="601519" y="778284"/>
            <a:ext cx="917263" cy="307777"/>
          </a:xfrm>
          <a:prstGeom prst="rect">
            <a:avLst/>
          </a:prstGeom>
          <a:solidFill>
            <a:srgbClr val="92D050"/>
          </a:solidFill>
          <a:ln w="6350">
            <a:solidFill>
              <a:srgbClr val="92D050"/>
            </a:solidFill>
          </a:ln>
        </p:spPr>
        <p:txBody>
          <a:bodyPr wrap="square" rtlCol="0">
            <a:spAutoFit/>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相談事例</a:t>
            </a:r>
            <a:endParaRPr kumimoji="1"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3" name="角丸四角形 12"/>
          <p:cNvSpPr/>
          <p:nvPr/>
        </p:nvSpPr>
        <p:spPr>
          <a:xfrm>
            <a:off x="418232" y="3032100"/>
            <a:ext cx="6625434" cy="3137667"/>
          </a:xfrm>
          <a:prstGeom prst="roundRect">
            <a:avLst>
              <a:gd name="adj" fmla="val 5594"/>
            </a:avLst>
          </a:prstGeom>
          <a:solidFill>
            <a:srgbClr val="FFFF9B"/>
          </a:solidFill>
          <a:ln w="6350">
            <a:solidFill>
              <a:srgbClr val="FFF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10740" y="3186780"/>
            <a:ext cx="6609125" cy="2985433"/>
          </a:xfrm>
          <a:prstGeom prst="rect">
            <a:avLst/>
          </a:prstGeom>
          <a:noFill/>
          <a:ln w="6350">
            <a:noFill/>
          </a:ln>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◆「通い放題」「期間・回数無制限」に要注意！</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・長期間にわたって施術を受けられるコースなどは多くの場合、契約上、「有償で施術を　</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受けられる期間・回数」と「無償で施術を受けられる期間・回数（アフターサービス）」に</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分かれています。</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・中途解約の精算の対象となるのは、「有償の期間・回数」であり、原則無償部分には発生</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しません。</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◆長期間にわたる契約は「解約しなければならない場合」も想定して慎重に！</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・契約時は、必ず契約書面で「有償の期間・回数」「</a:t>
            </a:r>
            <a:r>
              <a:rPr kumimoji="1" lang="en-US" altLang="ja-JP" sz="1300" dirty="0">
                <a:latin typeface="BIZ UDPゴシック" panose="020B0400000000000000" pitchFamily="50" charset="-128"/>
                <a:ea typeface="BIZ UDPゴシック" panose="020B0400000000000000" pitchFamily="50" charset="-128"/>
              </a:rPr>
              <a:t>1</a:t>
            </a:r>
            <a:r>
              <a:rPr kumimoji="1" lang="ja-JP" altLang="en-US" sz="1300" dirty="0">
                <a:latin typeface="BIZ UDPゴシック" panose="020B0400000000000000" pitchFamily="50" charset="-128"/>
                <a:ea typeface="BIZ UDPゴシック" panose="020B0400000000000000" pitchFamily="50" charset="-128"/>
              </a:rPr>
              <a:t>回の施術にかかる料金」「返金される</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期間」等を確認しましょう。</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・長期間の契約が心配なときは、都度払いができるコースを選択しましょう。</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◆契約前には、施術内容や契約条件について説明を受け、</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よく理解することが大切です</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◆不安になったとき、トラブルになったときは、お住まいの市町村等の</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消費生活相談窓口にご相談ください！</a:t>
            </a:r>
            <a:endParaRPr kumimoji="1" lang="en-US" altLang="ja-JP" sz="1400" b="1" dirty="0">
              <a:latin typeface="BIZ UDPゴシック" panose="020B0400000000000000" pitchFamily="50" charset="-128"/>
              <a:ea typeface="BIZ UDPゴシック" panose="020B0400000000000000" pitchFamily="50" charset="-128"/>
            </a:endParaRPr>
          </a:p>
        </p:txBody>
      </p:sp>
      <p:pic>
        <p:nvPicPr>
          <p:cNvPr id="37" name="Picture 6" descr="https://4.bp.blogspot.com/-w28GEx3_N-c/WASJRBDHo1I/AAAAAAAA_B0/DK820EOiWcwHx4qh0rvDtJ2J5wcIgD38gCLcB/s800/pose_douzo_annai_businesswoman.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5954159" y="5123282"/>
            <a:ext cx="1643615" cy="1133602"/>
          </a:xfrm>
          <a:prstGeom prst="rect">
            <a:avLst/>
          </a:prstGeom>
          <a:noFill/>
          <a:extLst>
            <a:ext uri="{909E8E84-426E-40DD-AFC4-6F175D3DCCD1}">
              <a14:hiddenFill xmlns:a14="http://schemas.microsoft.com/office/drawing/2010/main">
                <a:solidFill>
                  <a:srgbClr val="FFFFFF"/>
                </a:solidFill>
              </a14:hiddenFill>
            </a:ext>
          </a:extLst>
        </p:spPr>
      </p:pic>
      <p:sp>
        <p:nvSpPr>
          <p:cNvPr id="16" name="ホームベース 15"/>
          <p:cNvSpPr/>
          <p:nvPr/>
        </p:nvSpPr>
        <p:spPr>
          <a:xfrm>
            <a:off x="602480" y="2872555"/>
            <a:ext cx="1114806" cy="307326"/>
          </a:xfrm>
          <a:prstGeom prst="homePlate">
            <a:avLst/>
          </a:prstGeom>
          <a:solidFill>
            <a:srgbClr val="FFA41D"/>
          </a:solidFill>
          <a:ln>
            <a:solidFill>
              <a:srgbClr val="FFA4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アドバイス</a:t>
            </a:r>
          </a:p>
        </p:txBody>
      </p:sp>
      <p:sp>
        <p:nvSpPr>
          <p:cNvPr id="39" name="ホームベース 38"/>
          <p:cNvSpPr/>
          <p:nvPr/>
        </p:nvSpPr>
        <p:spPr>
          <a:xfrm>
            <a:off x="415445" y="6322388"/>
            <a:ext cx="6778947" cy="472985"/>
          </a:xfrm>
          <a:prstGeom prst="horizontalScroll">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その香り、困っている人もいます！</a:t>
            </a:r>
          </a:p>
        </p:txBody>
      </p:sp>
      <p:pic>
        <p:nvPicPr>
          <p:cNvPr id="7" name="Picture 2" descr="心配している人のイラスト（男性）">
            <a:extLst>
              <a:ext uri="{FF2B5EF4-FFF2-40B4-BE49-F238E27FC236}">
                <a16:creationId xmlns:a16="http://schemas.microsoft.com/office/drawing/2014/main" id="{A0832195-3F11-8227-B569-91188D71084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404456" y="1801941"/>
            <a:ext cx="950405" cy="1159030"/>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8D93AB9C-E390-EDCF-4244-A420659DBBE3}"/>
              </a:ext>
            </a:extLst>
          </p:cNvPr>
          <p:cNvSpPr txBox="1"/>
          <p:nvPr/>
        </p:nvSpPr>
        <p:spPr>
          <a:xfrm>
            <a:off x="500356" y="1094123"/>
            <a:ext cx="6609125" cy="1692771"/>
          </a:xfrm>
          <a:prstGeom prst="rect">
            <a:avLst/>
          </a:prstGeom>
          <a:noFill/>
          <a:ln w="6350">
            <a:noFill/>
          </a:ln>
        </p:spPr>
        <p:txBody>
          <a:bodyPr wrap="square" rtlCol="0">
            <a:spAutoFit/>
          </a:bodyPr>
          <a:lstStyle/>
          <a:p>
            <a:r>
              <a:rPr kumimoji="1" lang="ja-JP" altLang="en-US" sz="1300" dirty="0">
                <a:latin typeface="BIZ UDPゴシック" panose="020B0400000000000000" pitchFamily="50" charset="-128"/>
                <a:ea typeface="BIZ UDPゴシック" panose="020B0400000000000000" pitchFamily="50" charset="-128"/>
              </a:rPr>
              <a:t>・２年間通い放題の脱毛エステを約</a:t>
            </a:r>
            <a:r>
              <a:rPr kumimoji="1" lang="en-US" altLang="ja-JP" sz="1300" dirty="0">
                <a:latin typeface="BIZ UDPゴシック" panose="020B0400000000000000" pitchFamily="50" charset="-128"/>
                <a:ea typeface="BIZ UDPゴシック" panose="020B0400000000000000" pitchFamily="50" charset="-128"/>
              </a:rPr>
              <a:t>20</a:t>
            </a:r>
            <a:r>
              <a:rPr kumimoji="1" lang="ja-JP" altLang="en-US" sz="1300" dirty="0">
                <a:latin typeface="BIZ UDPゴシック" panose="020B0400000000000000" pitchFamily="50" charset="-128"/>
                <a:ea typeface="BIZ UDPゴシック" panose="020B0400000000000000" pitchFamily="50" charset="-128"/>
              </a:rPr>
              <a:t>万円で契約した。　予約が取りづらかったため、</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中途解約したいと申し出たら、「この契約は</a:t>
            </a:r>
            <a:r>
              <a:rPr kumimoji="1" lang="en-US" altLang="ja-JP" sz="1300" dirty="0">
                <a:latin typeface="BIZ UDPゴシック" panose="020B0400000000000000" pitchFamily="50" charset="-128"/>
                <a:ea typeface="BIZ UDPゴシック" panose="020B0400000000000000" pitchFamily="50" charset="-128"/>
              </a:rPr>
              <a:t>5</a:t>
            </a:r>
            <a:r>
              <a:rPr kumimoji="1" lang="ja-JP" altLang="en-US" sz="1300" dirty="0">
                <a:latin typeface="BIZ UDPゴシック" panose="020B0400000000000000" pitchFamily="50" charset="-128"/>
                <a:ea typeface="BIZ UDPゴシック" panose="020B0400000000000000" pitchFamily="50" charset="-128"/>
              </a:rPr>
              <a:t>回のプランでそれ以降は無料のアフター</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サービスとして提供している。５回分を消費しているので解約しても返金はない」といわ</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れた。</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a:t>
            </a:r>
            <a:r>
              <a:rPr kumimoji="1" lang="en-US" altLang="ja-JP" sz="1300" dirty="0">
                <a:latin typeface="BIZ UDPゴシック" panose="020B0400000000000000" pitchFamily="50" charset="-128"/>
                <a:ea typeface="BIZ UDPゴシック" panose="020B0400000000000000" pitchFamily="50" charset="-128"/>
              </a:rPr>
              <a:t>3</a:t>
            </a:r>
            <a:r>
              <a:rPr kumimoji="1" lang="ja-JP" altLang="en-US" sz="1300" dirty="0">
                <a:latin typeface="BIZ UDPゴシック" panose="020B0400000000000000" pitchFamily="50" charset="-128"/>
                <a:ea typeface="BIZ UDPゴシック" panose="020B0400000000000000" pitchFamily="50" charset="-128"/>
              </a:rPr>
              <a:t>年間で</a:t>
            </a:r>
            <a:r>
              <a:rPr kumimoji="1" lang="en-US" altLang="ja-JP" sz="1300" dirty="0">
                <a:latin typeface="BIZ UDPゴシック" panose="020B0400000000000000" pitchFamily="50" charset="-128"/>
                <a:ea typeface="BIZ UDPゴシック" panose="020B0400000000000000" pitchFamily="50" charset="-128"/>
              </a:rPr>
              <a:t>30</a:t>
            </a:r>
            <a:r>
              <a:rPr kumimoji="1" lang="ja-JP" altLang="en-US" sz="1300" dirty="0">
                <a:latin typeface="BIZ UDPゴシック" panose="020B0400000000000000" pitchFamily="50" charset="-128"/>
                <a:ea typeface="BIZ UDPゴシック" panose="020B0400000000000000" pitchFamily="50" charset="-128"/>
              </a:rPr>
              <a:t>回の施術を受けられるコースの契約をした。</a:t>
            </a:r>
            <a:r>
              <a:rPr kumimoji="1" lang="en-US" altLang="ja-JP" sz="1300" dirty="0">
                <a:latin typeface="BIZ UDPゴシック" panose="020B0400000000000000" pitchFamily="50" charset="-128"/>
                <a:ea typeface="BIZ UDPゴシック" panose="020B0400000000000000" pitchFamily="50" charset="-128"/>
              </a:rPr>
              <a:t>1</a:t>
            </a:r>
            <a:r>
              <a:rPr kumimoji="1" lang="ja-JP" altLang="en-US" sz="1300" dirty="0">
                <a:latin typeface="BIZ UDPゴシック" panose="020B0400000000000000" pitchFamily="50" charset="-128"/>
                <a:ea typeface="BIZ UDPゴシック" panose="020B0400000000000000" pitchFamily="50" charset="-128"/>
              </a:rPr>
              <a:t>年間で</a:t>
            </a:r>
            <a:r>
              <a:rPr kumimoji="1" lang="en-US" altLang="ja-JP" sz="1300" dirty="0">
                <a:latin typeface="BIZ UDPゴシック" panose="020B0400000000000000" pitchFamily="50" charset="-128"/>
                <a:ea typeface="BIZ UDPゴシック" panose="020B0400000000000000" pitchFamily="50" charset="-128"/>
              </a:rPr>
              <a:t>10</a:t>
            </a:r>
            <a:r>
              <a:rPr kumimoji="1" lang="ja-JP" altLang="en-US" sz="1300" dirty="0">
                <a:latin typeface="BIZ UDPゴシック" panose="020B0400000000000000" pitchFamily="50" charset="-128"/>
                <a:ea typeface="BIZ UDPゴシック" panose="020B0400000000000000" pitchFamily="50" charset="-128"/>
              </a:rPr>
              <a:t>回通ったが、</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効果を感じられなかったため、解約を申し出たところ、「有効施術期間は</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en-US" altLang="ja-JP" sz="1300" dirty="0">
                <a:latin typeface="BIZ UDPゴシック" panose="020B0400000000000000" pitchFamily="50" charset="-128"/>
                <a:ea typeface="BIZ UDPゴシック" panose="020B0400000000000000" pitchFamily="50" charset="-128"/>
              </a:rPr>
              <a:t>3</a:t>
            </a:r>
            <a:r>
              <a:rPr kumimoji="1" lang="ja-JP" altLang="en-US" sz="1300" dirty="0">
                <a:latin typeface="BIZ UDPゴシック" panose="020B0400000000000000" pitchFamily="50" charset="-128"/>
                <a:ea typeface="BIZ UDPゴシック" panose="020B0400000000000000" pitchFamily="50" charset="-128"/>
              </a:rPr>
              <a:t>年間であるが、契約期間は</a:t>
            </a:r>
            <a:r>
              <a:rPr kumimoji="1" lang="en-US" altLang="ja-JP" sz="1300" dirty="0">
                <a:latin typeface="BIZ UDPゴシック" panose="020B0400000000000000" pitchFamily="50" charset="-128"/>
                <a:ea typeface="BIZ UDPゴシック" panose="020B0400000000000000" pitchFamily="50" charset="-128"/>
              </a:rPr>
              <a:t>1</a:t>
            </a:r>
            <a:r>
              <a:rPr kumimoji="1" lang="ja-JP" altLang="en-US" sz="1300" dirty="0">
                <a:latin typeface="BIZ UDPゴシック" panose="020B0400000000000000" pitchFamily="50" charset="-128"/>
                <a:ea typeface="BIZ UDPゴシック" panose="020B0400000000000000" pitchFamily="50" charset="-128"/>
              </a:rPr>
              <a:t>年間である。契約期間を過ぎているので、</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解約しても返金がない」といわれた。</a:t>
            </a:r>
            <a:endParaRPr kumimoji="1" lang="en-US" altLang="ja-JP" sz="1400" b="1" dirty="0">
              <a:latin typeface="BIZ UDPゴシック" panose="020B0400000000000000" pitchFamily="50" charset="-128"/>
              <a:ea typeface="BIZ UDPゴシック" panose="020B0400000000000000" pitchFamily="50" charset="-128"/>
            </a:endParaRPr>
          </a:p>
        </p:txBody>
      </p:sp>
      <p:pic>
        <p:nvPicPr>
          <p:cNvPr id="1028" name="Picture 4" descr="洗濯洗剤のイラスト「粉洗剤・液体洗剤」">
            <a:extLst>
              <a:ext uri="{FF2B5EF4-FFF2-40B4-BE49-F238E27FC236}">
                <a16:creationId xmlns:a16="http://schemas.microsoft.com/office/drawing/2014/main" id="{2E9BFF7B-80D5-7FE4-0729-85C5ADE0ED59}"/>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977679">
            <a:off x="6515888" y="6181369"/>
            <a:ext cx="853684" cy="834477"/>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1826D2FC-C618-DC2F-BE61-377B7649EF21}"/>
              </a:ext>
            </a:extLst>
          </p:cNvPr>
          <p:cNvSpPr txBox="1"/>
          <p:nvPr/>
        </p:nvSpPr>
        <p:spPr>
          <a:xfrm>
            <a:off x="5698604" y="7897728"/>
            <a:ext cx="1770890"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ポスターはこちら（消費者庁</a:t>
            </a:r>
            <a:r>
              <a:rPr kumimoji="1" lang="en-US" altLang="ja-JP" sz="800" dirty="0">
                <a:latin typeface="BIZ UDPゴシック" panose="020B0400000000000000" pitchFamily="50" charset="-128"/>
                <a:ea typeface="BIZ UDPゴシック" panose="020B0400000000000000" pitchFamily="50" charset="-128"/>
              </a:rPr>
              <a:t>HP</a:t>
            </a:r>
            <a:r>
              <a:rPr kumimoji="1" lang="ja-JP" altLang="en-US" sz="800" dirty="0">
                <a:latin typeface="BIZ UDPゴシック" panose="020B0400000000000000" pitchFamily="50" charset="-128"/>
                <a:ea typeface="BIZ UDPゴシック" panose="020B0400000000000000" pitchFamily="50" charset="-128"/>
              </a:rPr>
              <a:t>）</a:t>
            </a:r>
          </a:p>
        </p:txBody>
      </p:sp>
      <p:pic>
        <p:nvPicPr>
          <p:cNvPr id="1027" name="BarCodeCtrl1">
            <a:extLst>
              <a:ext uri="{FF2B5EF4-FFF2-40B4-BE49-F238E27FC236}">
                <a16:creationId xmlns:a16="http://schemas.microsoft.com/office/drawing/2014/main" id="{6C9290C6-FFBA-48AD-9BD1-776C8499A140}"/>
              </a:ext>
            </a:extLst>
          </p:cNvPr>
          <p:cNvPicPr preferRelativeResize="0">
            <a:picLocks noChangeArrowheads="1" noChangeShapeType="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94400" y="6959600"/>
            <a:ext cx="1054100" cy="9779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spTree>
    <p:extLst>
      <p:ext uri="{BB962C8B-B14F-4D97-AF65-F5344CB8AC3E}">
        <p14:creationId xmlns:p14="http://schemas.microsoft.com/office/powerpoint/2010/main" val="34716675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755</Words>
  <Application>Microsoft Office PowerPoint</Application>
  <PresentationFormat>ユーザー設定</PresentationFormat>
  <Paragraphs>81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Arial</vt:lpstr>
      <vt:lpstr>Calibri</vt:lpstr>
      <vt:lpstr>Calibri Light</vt:lpstr>
      <vt:lpstr>Century</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2024-05-09T06:01:40Z</dcterms:modified>
</cp:coreProperties>
</file>