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9" r:id="rId2"/>
    <p:sldId id="257"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413C"/>
    <a:srgbClr val="B4413C"/>
    <a:srgbClr val="C5554F"/>
    <a:srgbClr val="D27C78"/>
    <a:srgbClr val="FFFF29"/>
    <a:srgbClr val="FFFF81"/>
    <a:srgbClr val="AEF836"/>
    <a:srgbClr val="C9FA7A"/>
    <a:srgbClr val="BCE292"/>
    <a:srgbClr val="FCA9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613" autoAdjust="0"/>
    <p:restoredTop sz="94660"/>
  </p:normalViewPr>
  <p:slideViewPr>
    <p:cSldViewPr snapToGrid="0">
      <p:cViewPr>
        <p:scale>
          <a:sx n="125" d="100"/>
          <a:sy n="125" d="100"/>
        </p:scale>
        <p:origin x="870" y="-3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2022/11/25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4128841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2022/11/25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255865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2022/11/25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95959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2022/11/25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096543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6DE2D7A-22E4-4DD6-BF05-26B4E527BA71}" type="datetimeFigureOut">
              <a:rPr kumimoji="1" lang="ja-JP" altLang="en-US" smtClean="0"/>
              <a:t>2022/11/25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2542785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6DE2D7A-22E4-4DD6-BF05-26B4E527BA71}" type="datetimeFigureOut">
              <a:rPr kumimoji="1" lang="ja-JP" altLang="en-US" smtClean="0"/>
              <a:t>2022/11/25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806375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6DE2D7A-22E4-4DD6-BF05-26B4E527BA71}" type="datetimeFigureOut">
              <a:rPr kumimoji="1" lang="ja-JP" altLang="en-US" smtClean="0"/>
              <a:t>2022/11/25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708637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6DE2D7A-22E4-4DD6-BF05-26B4E527BA71}" type="datetimeFigureOut">
              <a:rPr kumimoji="1" lang="ja-JP" altLang="en-US" smtClean="0"/>
              <a:t>2022/11/25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2880885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DE2D7A-22E4-4DD6-BF05-26B4E527BA71}" type="datetimeFigureOut">
              <a:rPr kumimoji="1" lang="ja-JP" altLang="en-US" smtClean="0"/>
              <a:t>2022/11/25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199957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6DE2D7A-22E4-4DD6-BF05-26B4E527BA71}" type="datetimeFigureOut">
              <a:rPr kumimoji="1" lang="ja-JP" altLang="en-US" smtClean="0"/>
              <a:t>2022/11/25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556039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6DE2D7A-22E4-4DD6-BF05-26B4E527BA71}" type="datetimeFigureOut">
              <a:rPr kumimoji="1" lang="ja-JP" altLang="en-US" smtClean="0"/>
              <a:t>2022/11/25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830388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26DE2D7A-22E4-4DD6-BF05-26B4E527BA71}" type="datetimeFigureOut">
              <a:rPr kumimoji="1" lang="ja-JP" altLang="en-US" smtClean="0"/>
              <a:t>2022/11/25</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5522CAEC-05F4-48B6-B89A-0499618E79B5}" type="slidenum">
              <a:rPr kumimoji="1" lang="ja-JP" altLang="en-US" smtClean="0"/>
              <a:t>‹#›</a:t>
            </a:fld>
            <a:endParaRPr kumimoji="1" lang="ja-JP" altLang="en-US"/>
          </a:p>
        </p:txBody>
      </p:sp>
    </p:spTree>
    <p:extLst>
      <p:ext uri="{BB962C8B-B14F-4D97-AF65-F5344CB8AC3E}">
        <p14:creationId xmlns:p14="http://schemas.microsoft.com/office/powerpoint/2010/main" val="3665774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3" Type="http://schemas.openxmlformats.org/officeDocument/2006/relationships/hyperlink" Target="https://www.city.osaka.lg.jp/lnet/" TargetMode="External"/><Relationship Id="rId7" Type="http://schemas.openxmlformats.org/officeDocument/2006/relationships/image" Target="../media/image5.png"/><Relationship Id="rId12" Type="http://schemas.openxmlformats.org/officeDocument/2006/relationships/image" Target="../media/image9.png"/><Relationship Id="rId2" Type="http://schemas.openxmlformats.org/officeDocument/2006/relationships/hyperlink" Target="https://www.pref.osaka.lg.jp/shouhi/" TargetMode="External"/><Relationship Id="rId1" Type="http://schemas.openxmlformats.org/officeDocument/2006/relationships/slideLayout" Target="../slideLayouts/slideLayout2.xml"/><Relationship Id="rId6" Type="http://schemas.openxmlformats.org/officeDocument/2006/relationships/hyperlink" Target="https://osaka-shouhi.jp/" TargetMode="External"/><Relationship Id="rId11" Type="http://schemas.openxmlformats.org/officeDocument/2006/relationships/image" Target="../media/image8.wmf"/><Relationship Id="rId5" Type="http://schemas.openxmlformats.org/officeDocument/2006/relationships/image" Target="../media/image4.jpeg"/><Relationship Id="rId1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3.png"/><Relationship Id="rId9" Type="http://schemas.openxmlformats.org/officeDocument/2006/relationships/hyperlink" Target="http://www.kanshokyo.jp/web/kouza/2022c/fair.html" TargetMode="External"/><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 name="テキスト ボックス 8"/>
          <p:cNvSpPr txBox="1"/>
          <p:nvPr/>
        </p:nvSpPr>
        <p:spPr>
          <a:xfrm>
            <a:off x="-2495" y="0"/>
            <a:ext cx="7562170" cy="2054203"/>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pic>
        <p:nvPicPr>
          <p:cNvPr id="111" name="図 110"/>
          <p:cNvPicPr/>
          <p:nvPr/>
        </p:nvPicPr>
        <p:blipFill>
          <a:blip r:embed="rId2">
            <a:extLst>
              <a:ext uri="{28A0092B-C50C-407E-A947-70E740481C1C}">
                <a14:useLocalDpi xmlns:a14="http://schemas.microsoft.com/office/drawing/2010/main" val="0"/>
              </a:ext>
            </a:extLst>
          </a:blip>
          <a:stretch>
            <a:fillRect/>
          </a:stretch>
        </p:blipFill>
        <p:spPr bwMode="auto">
          <a:xfrm>
            <a:off x="206714" y="150717"/>
            <a:ext cx="4670086" cy="1788100"/>
          </a:xfrm>
          <a:prstGeom prst="rect">
            <a:avLst/>
          </a:prstGeom>
          <a:noFill/>
          <a:ln>
            <a:noFill/>
          </a:ln>
        </p:spPr>
      </p:pic>
      <p:sp>
        <p:nvSpPr>
          <p:cNvPr id="14" name="正方形/長方形 13"/>
          <p:cNvSpPr/>
          <p:nvPr/>
        </p:nvSpPr>
        <p:spPr>
          <a:xfrm>
            <a:off x="0" y="0"/>
            <a:ext cx="7559675" cy="10691813"/>
          </a:xfrm>
          <a:prstGeom prst="rect">
            <a:avLst/>
          </a:prstGeom>
          <a:noFill/>
          <a:ln w="88900">
            <a:solidFill>
              <a:srgbClr val="B441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6" name="テキスト ボックス 17"/>
          <p:cNvSpPr txBox="1"/>
          <p:nvPr/>
        </p:nvSpPr>
        <p:spPr>
          <a:xfrm>
            <a:off x="2528826" y="265406"/>
            <a:ext cx="2613817" cy="31432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00" cap="none" spc="0" normalizeH="0" baseline="0" noProof="0" dirty="0">
                <a:ln>
                  <a:noFill/>
                </a:ln>
                <a:solidFill>
                  <a:prstClr val="black"/>
                </a:solidFill>
                <a:effectLst/>
                <a:uLnTx/>
                <a:uFillTx/>
                <a:latin typeface="Century" panose="02040604050505020304" pitchFamily="18" charset="0"/>
                <a:ea typeface="BIZ UDPゴシック" panose="020B0400000000000000" pitchFamily="50" charset="-128"/>
                <a:cs typeface="Times New Roman" panose="02020603050405020304" pitchFamily="18" charset="0"/>
              </a:rPr>
              <a:t>大阪府・大阪市　消費生活情報</a:t>
            </a:r>
            <a:endParaRPr kumimoji="0" lang="ja-JP" altLang="en-US" sz="12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 name="円/楕円 1"/>
          <p:cNvSpPr/>
          <p:nvPr/>
        </p:nvSpPr>
        <p:spPr>
          <a:xfrm>
            <a:off x="5421630" y="673993"/>
            <a:ext cx="1162050" cy="1143645"/>
          </a:xfrm>
          <a:prstGeom prst="ellipse">
            <a:avLst/>
          </a:prstGeom>
          <a:solidFill>
            <a:srgbClr val="B4413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00" cap="none" spc="0" normalizeH="0" baseline="0" noProof="0">
                <a:ln>
                  <a:noFill/>
                </a:ln>
                <a:solidFill>
                  <a:srgbClr val="FFFFFF"/>
                </a:solidFill>
                <a:effectLst/>
                <a:uLnTx/>
                <a:uFillTx/>
                <a:latin typeface="Calibri" panose="020F0502020204030204"/>
                <a:ea typeface="ＭＳ 明朝" panose="02020609040205080304" pitchFamily="17" charset="-128"/>
                <a:cs typeface="Times New Roman" panose="02020603050405020304" pitchFamily="18" charset="0"/>
              </a:rPr>
              <a:t> </a:t>
            </a:r>
            <a:endParaRPr kumimoji="0" lang="ja-JP" altLang="en-US" sz="1050" b="0" i="0" u="none" strike="noStrike" kern="100" cap="none" spc="0" normalizeH="0" baseline="0" noProof="0">
              <a:ln>
                <a:noFill/>
              </a:ln>
              <a:solidFill>
                <a:prstClr val="white"/>
              </a:solidFill>
              <a:effectLst/>
              <a:uLnTx/>
              <a:uFillTx/>
              <a:latin typeface="Calibri" panose="020F0502020204030204"/>
              <a:ea typeface="ＭＳ 明朝" panose="02020609040205080304" pitchFamily="17" charset="-128"/>
              <a:cs typeface="Times New Roman" panose="02020603050405020304" pitchFamily="18" charset="0"/>
            </a:endParaRPr>
          </a:p>
        </p:txBody>
      </p:sp>
      <p:sp>
        <p:nvSpPr>
          <p:cNvPr id="12" name="フローチャート: 処理 11"/>
          <p:cNvSpPr/>
          <p:nvPr/>
        </p:nvSpPr>
        <p:spPr>
          <a:xfrm>
            <a:off x="5482590" y="928347"/>
            <a:ext cx="1108710" cy="619125"/>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2200" b="0" i="0" u="none" strike="noStrike" kern="100" cap="none" spc="0" normalizeH="0" baseline="0" noProof="0" dirty="0" smtClean="0">
                <a:ln w="9525" cap="rnd" cmpd="sng" algn="ctr">
                  <a:solidFill>
                    <a:srgbClr val="FFFFFF"/>
                  </a:solidFill>
                  <a:prstDash val="solid"/>
                  <a:bevel/>
                </a:ln>
                <a:solidFill>
                  <a:srgbClr val="FFFFFF"/>
                </a:solidFill>
                <a:effectLst/>
                <a:uLnTx/>
                <a:uFillTx/>
                <a:latin typeface="Calibri" panose="020F0502020204030204"/>
                <a:ea typeface="ＭＳ 明朝" panose="02020609040205080304" pitchFamily="17" charset="-128"/>
                <a:cs typeface="Times New Roman" panose="02020603050405020304" pitchFamily="18" charset="0"/>
              </a:rPr>
              <a:t>Vol.108</a:t>
            </a:r>
            <a:endParaRPr kumimoji="0" lang="ja-JP" altLang="en-US" sz="1050" b="0" i="0" u="none" strike="noStrike" kern="100" cap="none" spc="0" normalizeH="0" baseline="0" noProof="0" dirty="0">
              <a:ln>
                <a:noFill/>
              </a:ln>
              <a:solidFill>
                <a:prstClr val="white"/>
              </a:solidFill>
              <a:effectLst/>
              <a:uLnTx/>
              <a:uFillTx/>
              <a:latin typeface="Calibri" panose="020F0502020204030204"/>
              <a:ea typeface="ＭＳ 明朝" panose="02020609040205080304" pitchFamily="17" charset="-128"/>
              <a:cs typeface="Times New Roman" panose="02020603050405020304" pitchFamily="18" charset="0"/>
            </a:endParaRPr>
          </a:p>
        </p:txBody>
      </p:sp>
      <p:sp>
        <p:nvSpPr>
          <p:cNvPr id="13" name="フローチャート: 処理 12"/>
          <p:cNvSpPr/>
          <p:nvPr/>
        </p:nvSpPr>
        <p:spPr>
          <a:xfrm>
            <a:off x="6032500" y="93956"/>
            <a:ext cx="1433879" cy="495300"/>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00" cap="none" spc="0" normalizeH="0" baseline="0" noProof="0" dirty="0" smtClean="0">
                <a:ln>
                  <a:noFill/>
                </a:ln>
                <a:solidFill>
                  <a:srgbClr val="000000"/>
                </a:solidFill>
                <a:effectLst/>
                <a:uLnTx/>
                <a:uFillTx/>
                <a:latin typeface="BIZ UDPゴシック" panose="020B0400000000000000" pitchFamily="50" charset="-128"/>
                <a:ea typeface="ＭＳ 明朝" panose="02020609040205080304" pitchFamily="17" charset="-128"/>
                <a:cs typeface="Times New Roman" panose="02020603050405020304" pitchFamily="18" charset="0"/>
              </a:rPr>
              <a:t>2022</a:t>
            </a:r>
            <a:r>
              <a:rPr kumimoji="0" lang="ja-JP" altLang="en-US" sz="1100" b="0" i="0" u="none" strike="noStrike" kern="100" cap="none" spc="0" normalizeH="0" baseline="0" noProof="0" dirty="0" smtClean="0">
                <a:ln>
                  <a:noFill/>
                </a:ln>
                <a:solidFill>
                  <a:srgbClr val="000000"/>
                </a:solidFill>
                <a:effectLst/>
                <a:uLnTx/>
                <a:uFillTx/>
                <a:latin typeface="Calibri" panose="020F0502020204030204"/>
                <a:ea typeface="BIZ UDPゴシック" panose="020B0400000000000000" pitchFamily="50" charset="-128"/>
                <a:cs typeface="Times New Roman" panose="02020603050405020304" pitchFamily="18" charset="0"/>
              </a:rPr>
              <a:t>年１１月</a:t>
            </a:r>
            <a:r>
              <a:rPr kumimoji="0" lang="ja-JP" altLang="en-US" sz="1100" b="0" i="0" u="none" strike="noStrike" kern="100" cap="none" spc="0" normalizeH="0" baseline="0" noProof="0" dirty="0">
                <a:ln>
                  <a:noFill/>
                </a:ln>
                <a:solidFill>
                  <a:srgbClr val="000000"/>
                </a:solidFill>
                <a:effectLst/>
                <a:uLnTx/>
                <a:uFillTx/>
                <a:latin typeface="Calibri" panose="020F0502020204030204"/>
                <a:ea typeface="BIZ UDPゴシック" panose="020B0400000000000000" pitchFamily="50" charset="-128"/>
                <a:cs typeface="Times New Roman" panose="02020603050405020304" pitchFamily="18" charset="0"/>
              </a:rPr>
              <a:t>発行</a:t>
            </a:r>
            <a:endParaRPr kumimoji="0" lang="ja-JP" altLang="en-US" sz="1050" b="0" i="0" u="none" strike="noStrike" kern="100" cap="none" spc="0" normalizeH="0" baseline="0" noProof="0" dirty="0">
              <a:ln>
                <a:noFill/>
              </a:ln>
              <a:solidFill>
                <a:prstClr val="white"/>
              </a:solidFill>
              <a:effectLst/>
              <a:uLnTx/>
              <a:uFillTx/>
              <a:latin typeface="Calibri" panose="020F0502020204030204"/>
              <a:ea typeface="ＭＳ 明朝" panose="02020609040205080304" pitchFamily="17" charset="-128"/>
              <a:cs typeface="Times New Roman" panose="02020603050405020304" pitchFamily="18" charset="0"/>
            </a:endParaRPr>
          </a:p>
        </p:txBody>
      </p:sp>
      <p:sp>
        <p:nvSpPr>
          <p:cNvPr id="3" name="テキスト ボックス 2"/>
          <p:cNvSpPr txBox="1"/>
          <p:nvPr/>
        </p:nvSpPr>
        <p:spPr>
          <a:xfrm>
            <a:off x="206714" y="2095500"/>
            <a:ext cx="7184686"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高齢者</a:t>
            </a: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から相談</a:t>
            </a: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の多い「</a:t>
            </a: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催眠（</a:t>
            </a: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ＳＦ</a:t>
            </a: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）商法」や「悪質</a:t>
            </a:r>
            <a:r>
              <a:rPr kumimoji="1" lang="ja-JP" altLang="en-US" sz="1600" dirty="0" smtClean="0">
                <a:solidFill>
                  <a:prstClr val="black"/>
                </a:solidFill>
                <a:latin typeface="Calibri" panose="020F0502020204030204"/>
                <a:ea typeface="游ゴシック" panose="020B0400000000000000" pitchFamily="50" charset="-128"/>
              </a:rPr>
              <a:t>な住宅リフォームの訪問販売」</a:t>
            </a: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について、気をつけてほしいポイントなどをお伝えします。</a:t>
            </a:r>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390209" y="3725156"/>
            <a:ext cx="4925485" cy="1862844"/>
          </a:xfrm>
          <a:prstGeom prst="roundRect">
            <a:avLst>
              <a:gd name="adj" fmla="val 824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一人暮らし</a:t>
            </a:r>
            <a:r>
              <a:rPr kumimoji="1" lang="ja-JP" alt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の母が、数年前</a:t>
            </a:r>
            <a:r>
              <a:rPr kumimoji="1" lang="ja-JP" altLang="en-US" sz="1600" b="0" i="0" u="none" strike="noStrike" kern="1200" cap="none" spc="0" normalizeH="0" baseline="0" noProof="0" dirty="0" smtClean="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から健康</a:t>
            </a:r>
            <a:r>
              <a:rPr kumimoji="1" lang="ja-JP" alt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食品</a:t>
            </a:r>
            <a:r>
              <a:rPr kumimoji="1" lang="ja-JP" altLang="en-US" sz="1600" b="0" i="0" u="none" strike="noStrike" kern="1200" cap="none" spc="0" normalizeH="0" baseline="0" noProof="0" dirty="0" smtClean="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を販売する</a:t>
            </a:r>
            <a:r>
              <a:rPr kumimoji="1" lang="ja-JP" alt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移動店舗に通って</a:t>
            </a:r>
            <a:r>
              <a:rPr kumimoji="1" lang="ja-JP" altLang="en-US" sz="1600" b="0" i="0" u="none" strike="noStrike" kern="1200" cap="none" spc="0" normalizeH="0" baseline="0" noProof="0" dirty="0" smtClean="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いるよう</a:t>
            </a:r>
            <a:r>
              <a:rPr kumimoji="1" lang="ja-JP" altLang="en-US" sz="1600" b="0" i="0" u="none" strike="noStrike" kern="1200" cap="none" spc="0" normalizeH="0" baseline="0" noProof="0" dirty="0" smtClean="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で、家に行くと</a:t>
            </a:r>
            <a:r>
              <a:rPr kumimoji="1" lang="ja-JP" alt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、購入した様々な</a:t>
            </a:r>
            <a:r>
              <a:rPr kumimoji="1" lang="ja-JP" altLang="en-US" sz="1600" b="0" i="0" u="none" strike="noStrike" kern="1200" cap="none" spc="0" normalizeH="0" baseline="0" noProof="0" dirty="0" smtClean="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商品が部屋の</a:t>
            </a:r>
            <a:r>
              <a:rPr kumimoji="1" lang="ja-JP" alt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中</a:t>
            </a:r>
            <a:r>
              <a:rPr kumimoji="1" lang="ja-JP" altLang="en-US" sz="1600" b="0" i="0" u="none" strike="noStrike" kern="1200" cap="none" spc="0" normalizeH="0" baseline="0" noProof="0" dirty="0" smtClean="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にたくさん積まれて</a:t>
            </a:r>
            <a:r>
              <a:rPr kumimoji="1" lang="ja-JP" alt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いた</a:t>
            </a:r>
            <a:r>
              <a:rPr kumimoji="1" lang="ja-JP" altLang="en-US" sz="1600" b="0" i="0" u="none" strike="noStrike" kern="1200" cap="none" spc="0" normalizeH="0" baseline="0" noProof="0" dirty="0" smtClean="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。これまで貯めてきたお金や</a:t>
            </a:r>
            <a:r>
              <a:rPr kumimoji="1" lang="ja-JP" alt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年金で支払って </a:t>
            </a:r>
            <a:r>
              <a:rPr kumimoji="1" lang="ja-JP" altLang="en-US" sz="1600" b="0" i="0" u="none" strike="noStrike" kern="1200" cap="none" spc="0" normalizeH="0" baseline="0" noProof="0" dirty="0" smtClean="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いるよう</a:t>
            </a:r>
            <a:r>
              <a:rPr kumimoji="1" lang="ja-JP" alt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だ。</a:t>
            </a:r>
            <a:r>
              <a:rPr kumimoji="1" lang="ja-JP" altLang="en-US" sz="1600" b="0" i="0" u="none" strike="noStrike" kern="1200" cap="none" spc="0" normalizeH="0" baseline="0" noProof="0" dirty="0" smtClean="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行かないように言っても聞いてくれない。</a:t>
            </a:r>
            <a:endParaRPr kumimoji="1" lang="ja-JP" alt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游ゴシック" panose="020B0400000000000000" pitchFamily="50" charset="-128"/>
              <a:cs typeface="+mn-cs"/>
            </a:endParaRPr>
          </a:p>
        </p:txBody>
      </p:sp>
      <p:sp>
        <p:nvSpPr>
          <p:cNvPr id="16" name="角丸四角形 15"/>
          <p:cNvSpPr/>
          <p:nvPr/>
        </p:nvSpPr>
        <p:spPr>
          <a:xfrm>
            <a:off x="495300" y="8610805"/>
            <a:ext cx="6644219" cy="1870038"/>
          </a:xfrm>
          <a:prstGeom prst="roundRect">
            <a:avLst>
              <a:gd name="adj" fmla="val 505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600" b="0" i="0" u="none" strike="noStrike" kern="1200" cap="none" spc="0" normalizeH="0" baseline="0" noProof="0" dirty="0" smtClean="0">
                <a:ln>
                  <a:noFill/>
                </a:ln>
                <a:solidFill>
                  <a:schemeClr val="tx1"/>
                </a:solidFill>
                <a:effectLst/>
                <a:uLnTx/>
                <a:uFillTx/>
                <a:latin typeface="Calibri" panose="020F0502020204030204"/>
                <a:ea typeface="游ゴシック" panose="020B0400000000000000" pitchFamily="50" charset="-128"/>
                <a:cs typeface="+mn-cs"/>
              </a:rPr>
              <a:t>催眠（</a:t>
            </a:r>
            <a:r>
              <a:rPr kumimoji="1" lang="ja-JP" altLang="en-US" sz="1600" b="0" i="0" u="none" strike="noStrike" kern="1200" cap="none" spc="0" normalizeH="0" baseline="0" noProof="0" dirty="0" smtClean="0">
                <a:ln>
                  <a:noFill/>
                </a:ln>
                <a:solidFill>
                  <a:schemeClr val="tx1"/>
                </a:solidFill>
                <a:effectLst/>
                <a:uLnTx/>
                <a:uFillTx/>
                <a:latin typeface="Calibri" panose="020F0502020204030204"/>
                <a:ea typeface="游ゴシック" panose="020B0400000000000000" pitchFamily="50" charset="-128"/>
                <a:cs typeface="+mn-cs"/>
              </a:rPr>
              <a:t>ＳＦ）商法は、契約書面を受け取った日から８日間はクーリング・オフができます。</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600" b="0" i="0" u="none" strike="noStrike" kern="1200" cap="none" spc="0" normalizeH="0" baseline="0" noProof="0" dirty="0" smtClean="0">
                <a:ln>
                  <a:noFill/>
                </a:ln>
                <a:solidFill>
                  <a:schemeClr val="tx1"/>
                </a:solidFill>
                <a:effectLst/>
                <a:uLnTx/>
                <a:uFillTx/>
                <a:latin typeface="Calibri" panose="020F0502020204030204"/>
                <a:ea typeface="游ゴシック" panose="020B0400000000000000" pitchFamily="50" charset="-128"/>
                <a:cs typeface="+mn-cs"/>
              </a:rPr>
              <a:t>クーリング・オフ期間が過ぎても、「病気が治る」など嘘の説明をされたり、通常必要な分量を超えて健康食品を買わされた場合など、契約を取り消す</a:t>
            </a:r>
            <a:r>
              <a:rPr kumimoji="1" lang="ja-JP" altLang="en-US" sz="16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こと</a:t>
            </a:r>
            <a:r>
              <a:rPr kumimoji="1" lang="ja-JP" altLang="en-US" sz="1600" b="0" i="0" u="none" strike="noStrike" kern="1200" cap="none" spc="0" normalizeH="0" baseline="0" noProof="0" dirty="0" smtClean="0">
                <a:ln>
                  <a:noFill/>
                </a:ln>
                <a:solidFill>
                  <a:schemeClr val="tx1"/>
                </a:solidFill>
                <a:effectLst/>
                <a:uLnTx/>
                <a:uFillTx/>
                <a:latin typeface="Calibri" panose="020F0502020204030204"/>
                <a:ea typeface="游ゴシック" panose="020B0400000000000000" pitchFamily="50" charset="-128"/>
                <a:cs typeface="+mn-cs"/>
              </a:rPr>
              <a:t>ができる場合があります。</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600" b="0" i="0" u="none" strike="noStrike" kern="1200" cap="none" spc="0" normalizeH="0" baseline="0" noProof="0" dirty="0" smtClean="0">
                <a:ln>
                  <a:noFill/>
                </a:ln>
                <a:solidFill>
                  <a:schemeClr val="tx1"/>
                </a:solidFill>
                <a:effectLst/>
                <a:uLnTx/>
                <a:uFillTx/>
                <a:latin typeface="Calibri" panose="020F0502020204030204"/>
                <a:ea typeface="游ゴシック" panose="020B0400000000000000" pitchFamily="50" charset="-128"/>
                <a:cs typeface="+mn-cs"/>
              </a:rPr>
              <a:t>おかしいなと思ったら、あきらめずに消費者センターにご相談下さい。</a:t>
            </a:r>
            <a:endParaRPr kumimoji="1" lang="ja-JP" altLang="en-US" sz="1600" b="0"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7" name="角丸四角形 16"/>
          <p:cNvSpPr/>
          <p:nvPr/>
        </p:nvSpPr>
        <p:spPr>
          <a:xfrm>
            <a:off x="1741838" y="6667310"/>
            <a:ext cx="2620365" cy="1652478"/>
          </a:xfrm>
          <a:prstGeom prst="roundRect">
            <a:avLst>
              <a:gd name="adj" fmla="val 59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600" b="0" i="0" u="none" strike="noStrike" kern="1200" cap="none" spc="0" normalizeH="0" baseline="0" noProof="0" dirty="0" smtClean="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いそいそと楽しそうにでかける機会が増えた</a:t>
            </a:r>
            <a:endParaRPr kumimoji="1" lang="en-US" altLang="ja-JP" sz="1600" b="0" i="0" u="none" strike="noStrike" kern="1200" cap="none" spc="0" normalizeH="0" baseline="0" noProof="0" dirty="0" smtClean="0">
              <a:ln>
                <a:noFill/>
              </a:ln>
              <a:solidFill>
                <a:prstClr val="black">
                  <a:lumMod val="85000"/>
                  <a:lumOff val="15000"/>
                </a:prstClr>
              </a:solidFill>
              <a:effectLst/>
              <a:uLnTx/>
              <a:uFillTx/>
              <a:latin typeface="Calibri" panose="020F0502020204030204"/>
              <a:ea typeface="游ゴシック" panose="020B0400000000000000" pitchFamily="50" charset="-128"/>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見慣れない健康食品などが置いて</a:t>
            </a:r>
            <a:r>
              <a:rPr kumimoji="1" lang="ja-JP" altLang="en-US" sz="1600" b="0" i="0" u="none" strike="noStrike" kern="1200" cap="none" spc="0" normalizeH="0" baseline="0" noProof="0" dirty="0" smtClean="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ある</a:t>
            </a: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600" b="0" i="0" u="none" strike="noStrike" kern="1200" cap="none" spc="0" normalizeH="0" baseline="0" noProof="0" dirty="0" smtClean="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お金に困っている様子が見られる</a:t>
            </a:r>
            <a:endParaRPr kumimoji="1" lang="en-US" altLang="ja-JP" sz="1600" b="0" i="0" u="none" strike="noStrike" kern="1200" cap="none" spc="0" normalizeH="0" baseline="0" noProof="0" dirty="0" smtClean="0">
              <a:ln>
                <a:noFill/>
              </a:ln>
              <a:solidFill>
                <a:prstClr val="black">
                  <a:lumMod val="85000"/>
                  <a:lumOff val="15000"/>
                </a:prstClr>
              </a:solidFill>
              <a:effectLst/>
              <a:uLnTx/>
              <a:uFillTx/>
              <a:latin typeface="Calibri" panose="020F0502020204030204"/>
              <a:ea typeface="游ゴシック" panose="020B0400000000000000" pitchFamily="50" charset="-128"/>
              <a:cs typeface="+mn-cs"/>
            </a:endParaRPr>
          </a:p>
        </p:txBody>
      </p:sp>
      <p:grpSp>
        <p:nvGrpSpPr>
          <p:cNvPr id="23" name="グループ化 22"/>
          <p:cNvGrpSpPr/>
          <p:nvPr/>
        </p:nvGrpSpPr>
        <p:grpSpPr>
          <a:xfrm>
            <a:off x="5432204" y="3506506"/>
            <a:ext cx="1874701" cy="1569371"/>
            <a:chOff x="5590954" y="3681131"/>
            <a:chExt cx="1874701" cy="1569371"/>
          </a:xfrm>
        </p:grpSpPr>
        <p:sp>
          <p:nvSpPr>
            <p:cNvPr id="27" name="楕円 26"/>
            <p:cNvSpPr/>
            <p:nvPr/>
          </p:nvSpPr>
          <p:spPr>
            <a:xfrm>
              <a:off x="5782148" y="3681131"/>
              <a:ext cx="1542103" cy="1542103"/>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8" name="グループ化 7"/>
            <p:cNvGrpSpPr/>
            <p:nvPr/>
          </p:nvGrpSpPr>
          <p:grpSpPr>
            <a:xfrm>
              <a:off x="5590954" y="3708399"/>
              <a:ext cx="1874701" cy="1542103"/>
              <a:chOff x="5565554" y="3771899"/>
              <a:chExt cx="1874701" cy="1542103"/>
            </a:xfrm>
          </p:grpSpPr>
          <p:sp>
            <p:nvSpPr>
              <p:cNvPr id="6" name="楕円 5"/>
              <p:cNvSpPr/>
              <p:nvPr/>
            </p:nvSpPr>
            <p:spPr>
              <a:xfrm>
                <a:off x="5680503" y="3771899"/>
                <a:ext cx="1542103" cy="154210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7" name="グループ化 6"/>
              <p:cNvGrpSpPr/>
              <p:nvPr/>
            </p:nvGrpSpPr>
            <p:grpSpPr>
              <a:xfrm>
                <a:off x="5565554" y="3947960"/>
                <a:ext cx="1874701" cy="1255075"/>
                <a:chOff x="5565554" y="3947960"/>
                <a:chExt cx="1874701" cy="1255075"/>
              </a:xfrm>
            </p:grpSpPr>
            <p:sp>
              <p:nvSpPr>
                <p:cNvPr id="21" name="楕円 20"/>
                <p:cNvSpPr/>
                <p:nvPr/>
              </p:nvSpPr>
              <p:spPr>
                <a:xfrm rot="1078542">
                  <a:off x="6284555" y="4215320"/>
                  <a:ext cx="1155700" cy="660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お金</a:t>
                  </a:r>
                </a:p>
              </p:txBody>
            </p:sp>
            <p:sp>
              <p:nvSpPr>
                <p:cNvPr id="22" name="楕円 21"/>
                <p:cNvSpPr/>
                <p:nvPr/>
              </p:nvSpPr>
              <p:spPr>
                <a:xfrm rot="619801">
                  <a:off x="5688137" y="4542635"/>
                  <a:ext cx="1155700" cy="660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健康</a:t>
                  </a:r>
                  <a:endParaRPr kumimoji="1" lang="ja-JP" altLang="en-US"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 name="楕円 3"/>
                <p:cNvSpPr/>
                <p:nvPr/>
              </p:nvSpPr>
              <p:spPr>
                <a:xfrm rot="20225186">
                  <a:off x="5565554" y="3947960"/>
                  <a:ext cx="1155700" cy="6604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孤独</a:t>
                  </a:r>
                  <a:endParaRPr kumimoji="1" lang="ja-JP" altLang="en-US" sz="18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grpSp>
      </p:grpSp>
      <p:sp>
        <p:nvSpPr>
          <p:cNvPr id="10" name="角丸四角形 9"/>
          <p:cNvSpPr/>
          <p:nvPr/>
        </p:nvSpPr>
        <p:spPr>
          <a:xfrm>
            <a:off x="253199" y="3443413"/>
            <a:ext cx="7063470" cy="7084383"/>
          </a:xfrm>
          <a:prstGeom prst="roundRect">
            <a:avLst>
              <a:gd name="adj" fmla="val 2165"/>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2" name="グループ化 1"/>
          <p:cNvGrpSpPr/>
          <p:nvPr/>
        </p:nvGrpSpPr>
        <p:grpSpPr>
          <a:xfrm>
            <a:off x="230691" y="2673028"/>
            <a:ext cx="7222786" cy="774797"/>
            <a:chOff x="230691" y="2622228"/>
            <a:chExt cx="7222786" cy="774797"/>
          </a:xfrm>
        </p:grpSpPr>
        <p:sp>
          <p:nvSpPr>
            <p:cNvPr id="26" name="テキスト ボックス 25"/>
            <p:cNvSpPr txBox="1"/>
            <p:nvPr/>
          </p:nvSpPr>
          <p:spPr>
            <a:xfrm>
              <a:off x="268791" y="2627584"/>
              <a:ext cx="7184686" cy="76944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毎日どこに出かけているの？</a:t>
              </a:r>
              <a:endParaRPr kumimoji="1" lang="en-US" altLang="ja-JP" sz="2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white"/>
                  </a:solidFill>
                  <a:effectLst/>
                  <a:uLnTx/>
                  <a:uFillTx/>
                  <a:latin typeface="Calibri" panose="020F0502020204030204"/>
                  <a:ea typeface="游ゴシック" panose="020B0400000000000000" pitchFamily="50" charset="-128"/>
                  <a:cs typeface="+mn-cs"/>
                </a:rPr>
                <a:t>～</a:t>
              </a:r>
              <a:r>
                <a:rPr kumimoji="1" lang="ja-JP" altLang="en-US"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催眠（ＳＦ）商法～</a:t>
              </a:r>
            </a:p>
          </p:txBody>
        </p:sp>
        <p:sp>
          <p:nvSpPr>
            <p:cNvPr id="25" name="テキスト ボックス 24"/>
            <p:cNvSpPr txBox="1"/>
            <p:nvPr/>
          </p:nvSpPr>
          <p:spPr>
            <a:xfrm>
              <a:off x="230691" y="2622228"/>
              <a:ext cx="7184686" cy="76944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srgbClr val="5B9BD5">
                      <a:lumMod val="50000"/>
                    </a:srgbClr>
                  </a:solidFill>
                  <a:effectLst/>
                  <a:uLnTx/>
                  <a:uFillTx/>
                  <a:latin typeface="Calibri" panose="020F0502020204030204"/>
                  <a:ea typeface="游ゴシック" panose="020B0400000000000000" pitchFamily="50" charset="-128"/>
                  <a:cs typeface="+mn-cs"/>
                </a:rPr>
                <a:t>毎日どこ</a:t>
              </a:r>
              <a:r>
                <a:rPr kumimoji="1" lang="ja-JP" altLang="en-US" sz="2400" b="1" i="0" u="none" strike="noStrike" kern="1200" cap="none" spc="0" normalizeH="0" baseline="0" noProof="0" dirty="0">
                  <a:ln>
                    <a:noFill/>
                  </a:ln>
                  <a:solidFill>
                    <a:srgbClr val="5B9BD5">
                      <a:lumMod val="50000"/>
                    </a:srgbClr>
                  </a:solidFill>
                  <a:effectLst/>
                  <a:uLnTx/>
                  <a:uFillTx/>
                  <a:latin typeface="Calibri" panose="020F0502020204030204"/>
                  <a:ea typeface="游ゴシック" panose="020B0400000000000000" pitchFamily="50" charset="-128"/>
                  <a:cs typeface="+mn-cs"/>
                </a:rPr>
                <a:t>に出かけているの？</a:t>
              </a:r>
              <a:endParaRPr kumimoji="1" lang="en-US" altLang="ja-JP" sz="2400" b="1" i="0" u="none" strike="noStrike" kern="1200" cap="none" spc="0" normalizeH="0" baseline="0" noProof="0" dirty="0">
                <a:ln>
                  <a:noFill/>
                </a:ln>
                <a:solidFill>
                  <a:srgbClr val="5B9BD5">
                    <a:lumMod val="50000"/>
                  </a:srgbClr>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srgbClr val="5B9BD5">
                      <a:lumMod val="50000"/>
                    </a:srgbClr>
                  </a:solidFill>
                  <a:effectLst/>
                  <a:uLnTx/>
                  <a:uFillTx/>
                  <a:latin typeface="Calibri" panose="020F0502020204030204"/>
                  <a:ea typeface="游ゴシック" panose="020B0400000000000000" pitchFamily="50" charset="-128"/>
                  <a:cs typeface="+mn-cs"/>
                </a:rPr>
                <a:t>～</a:t>
              </a:r>
              <a:r>
                <a:rPr kumimoji="1" lang="ja-JP" altLang="en-US" sz="2000" b="1" i="0" u="none" strike="noStrike" kern="1200" cap="none" spc="0" normalizeH="0" baseline="0" noProof="0" dirty="0">
                  <a:ln>
                    <a:noFill/>
                  </a:ln>
                  <a:solidFill>
                    <a:srgbClr val="5B9BD5">
                      <a:lumMod val="50000"/>
                    </a:srgbClr>
                  </a:solidFill>
                  <a:effectLst/>
                  <a:uLnTx/>
                  <a:uFillTx/>
                  <a:latin typeface="Calibri" panose="020F0502020204030204"/>
                  <a:ea typeface="游ゴシック" panose="020B0400000000000000" pitchFamily="50" charset="-128"/>
                  <a:cs typeface="+mn-cs"/>
                </a:rPr>
                <a:t>催眠（ＳＦ）商法～</a:t>
              </a:r>
            </a:p>
          </p:txBody>
        </p:sp>
      </p:grpSp>
      <p:sp>
        <p:nvSpPr>
          <p:cNvPr id="29" name="角丸四角形 28"/>
          <p:cNvSpPr/>
          <p:nvPr/>
        </p:nvSpPr>
        <p:spPr>
          <a:xfrm>
            <a:off x="388743" y="5235690"/>
            <a:ext cx="6750776" cy="1138338"/>
          </a:xfrm>
          <a:prstGeom prst="roundRect">
            <a:avLst>
              <a:gd name="adj" fmla="val 824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1" u="none" strike="noStrike" kern="1200" cap="none" spc="0" normalizeH="0" baseline="0" noProof="0" dirty="0" smtClean="0">
                <a:ln>
                  <a:noFill/>
                </a:ln>
                <a:solidFill>
                  <a:srgbClr val="0070C0"/>
                </a:solidFill>
                <a:effectLst/>
                <a:uLnTx/>
                <a:uFillTx/>
                <a:latin typeface="Calibri" panose="020F0502020204030204"/>
                <a:ea typeface="游ゴシック" panose="020B0400000000000000" pitchFamily="50" charset="-128"/>
                <a:cs typeface="+mn-cs"/>
              </a:rPr>
              <a:t>催眠（</a:t>
            </a:r>
            <a:r>
              <a:rPr kumimoji="1" lang="ja-JP" altLang="en-US" sz="1600" b="0" i="1" u="none" strike="noStrike" kern="1200" cap="none" spc="0" normalizeH="0" baseline="0" noProof="0" dirty="0" smtClean="0">
                <a:ln>
                  <a:noFill/>
                </a:ln>
                <a:solidFill>
                  <a:srgbClr val="0070C0"/>
                </a:solidFill>
                <a:effectLst/>
                <a:uLnTx/>
                <a:uFillTx/>
                <a:latin typeface="Calibri" panose="020F0502020204030204"/>
                <a:ea typeface="游ゴシック" panose="020B0400000000000000" pitchFamily="50" charset="-128"/>
                <a:cs typeface="+mn-cs"/>
              </a:rPr>
              <a:t>ＳＦ</a:t>
            </a:r>
            <a:r>
              <a:rPr kumimoji="1" lang="ja-JP" altLang="en-US" sz="1600" b="0" i="1"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）商法</a:t>
            </a:r>
            <a:r>
              <a:rPr kumimoji="1" lang="ja-JP" altLang="en-US" sz="1600" b="0" i="1" u="none" strike="noStrike" kern="1200" cap="none" spc="0" normalizeH="0" baseline="0" noProof="0" dirty="0" smtClean="0">
                <a:ln>
                  <a:noFill/>
                </a:ln>
                <a:solidFill>
                  <a:srgbClr val="0070C0"/>
                </a:solidFill>
                <a:effectLst/>
                <a:uLnTx/>
                <a:uFillTx/>
                <a:latin typeface="Calibri" panose="020F0502020204030204"/>
                <a:ea typeface="游ゴシック" panose="020B0400000000000000" pitchFamily="50" charset="-128"/>
                <a:cs typeface="+mn-cs"/>
              </a:rPr>
              <a:t>：パン</a:t>
            </a:r>
            <a:r>
              <a:rPr kumimoji="1" lang="ja-JP" altLang="en-US" sz="1600" b="0" i="1"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や日用品を安価や無料で</a:t>
            </a:r>
            <a:r>
              <a:rPr kumimoji="1" lang="ja-JP" altLang="en-US" sz="1600" b="0" i="1" u="none" strike="noStrike" kern="1200" cap="none" spc="0" normalizeH="0" baseline="0" noProof="0" dirty="0" smtClean="0">
                <a:ln>
                  <a:noFill/>
                </a:ln>
                <a:solidFill>
                  <a:srgbClr val="0070C0"/>
                </a:solidFill>
                <a:effectLst/>
                <a:uLnTx/>
                <a:uFillTx/>
                <a:latin typeface="Calibri" panose="020F0502020204030204"/>
                <a:ea typeface="游ゴシック" panose="020B0400000000000000" pitchFamily="50" charset="-128"/>
                <a:cs typeface="+mn-cs"/>
              </a:rPr>
              <a:t>もらえるというチラシ</a:t>
            </a:r>
            <a:r>
              <a:rPr kumimoji="1" lang="ja-JP" altLang="en-US" sz="1600" b="0" i="1"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で高齢者を集め、通って</a:t>
            </a:r>
            <a:r>
              <a:rPr kumimoji="1" lang="ja-JP" altLang="en-US" sz="1600" b="0" i="1" u="none" strike="noStrike" kern="1200" cap="none" spc="0" normalizeH="0" baseline="0" noProof="0" dirty="0" smtClean="0">
                <a:ln>
                  <a:noFill/>
                </a:ln>
                <a:solidFill>
                  <a:srgbClr val="0070C0"/>
                </a:solidFill>
                <a:effectLst/>
                <a:uLnTx/>
                <a:uFillTx/>
                <a:latin typeface="Calibri" panose="020F0502020204030204"/>
                <a:ea typeface="游ゴシック" panose="020B0400000000000000" pitchFamily="50" charset="-128"/>
                <a:cs typeface="+mn-cs"/>
              </a:rPr>
              <a:t>くる高齢者</a:t>
            </a:r>
            <a:r>
              <a:rPr kumimoji="1" lang="ja-JP" altLang="en-US" sz="1600" b="0" i="1"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rPr>
              <a:t>に優しく声をかけ、健康の話などを楽しくして、次々と高額な健康食品など</a:t>
            </a:r>
            <a:r>
              <a:rPr kumimoji="1" lang="ja-JP" altLang="en-US" sz="1600" b="0" i="1" u="none" strike="noStrike" kern="1200" cap="none" spc="0" normalizeH="0" baseline="0" noProof="0" dirty="0" smtClean="0">
                <a:ln>
                  <a:noFill/>
                </a:ln>
                <a:solidFill>
                  <a:srgbClr val="0070C0"/>
                </a:solidFill>
                <a:effectLst/>
                <a:uLnTx/>
                <a:uFillTx/>
                <a:latin typeface="Calibri" panose="020F0502020204030204"/>
                <a:ea typeface="游ゴシック" panose="020B0400000000000000" pitchFamily="50" charset="-128"/>
                <a:cs typeface="+mn-cs"/>
              </a:rPr>
              <a:t>を売りつけます。高齢者の寂しさや健康への不安につけ込むものです。</a:t>
            </a:r>
            <a:endParaRPr kumimoji="1" lang="ja-JP" altLang="en-US" sz="1600" b="0" i="1" u="none" strike="noStrike" kern="1200" cap="none" spc="0" normalizeH="0" baseline="0" noProof="0" dirty="0">
              <a:ln>
                <a:noFill/>
              </a:ln>
              <a:solidFill>
                <a:srgbClr val="0070C0"/>
              </a:solidFill>
              <a:effectLst/>
              <a:uLnTx/>
              <a:uFillTx/>
              <a:latin typeface="Calibri" panose="020F0502020204030204"/>
              <a:ea typeface="游ゴシック" panose="020B0400000000000000" pitchFamily="50" charset="-128"/>
              <a:cs typeface="+mn-cs"/>
            </a:endParaRPr>
          </a:p>
        </p:txBody>
      </p:sp>
      <p:sp>
        <p:nvSpPr>
          <p:cNvPr id="28" name="角丸四角形 27"/>
          <p:cNvSpPr/>
          <p:nvPr/>
        </p:nvSpPr>
        <p:spPr>
          <a:xfrm>
            <a:off x="4326532" y="6667310"/>
            <a:ext cx="2812987" cy="1652478"/>
          </a:xfrm>
          <a:prstGeom prst="roundRect">
            <a:avLst>
              <a:gd name="adj" fmla="val 595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sng" strike="noStrike" kern="1200" cap="none" spc="0" normalizeH="0" baseline="0" noProof="0" dirty="0" smtClean="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要注意ワード</a:t>
            </a:r>
            <a:endParaRPr kumimoji="1" lang="en-US" altLang="ja-JP" sz="1600" b="0" i="0" u="sng" strike="noStrike" kern="1200" cap="none" spc="0" normalizeH="0" baseline="0" noProof="0" dirty="0" smtClean="0">
              <a:ln>
                <a:noFill/>
              </a:ln>
              <a:solidFill>
                <a:prstClr val="black">
                  <a:lumMod val="85000"/>
                  <a:lumOff val="15000"/>
                </a:prstClr>
              </a:solidFill>
              <a:effectLst/>
              <a:uLnTx/>
              <a:uFillTx/>
              <a:latin typeface="Calibri" panose="020F0502020204030204"/>
              <a:ea typeface="游ゴシック" panose="020B0400000000000000" pitchFamily="50" charset="-128"/>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dirty="0" smtClean="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病気</a:t>
            </a:r>
            <a:r>
              <a:rPr kumimoji="1" lang="ja-JP" alt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が治る、健康</a:t>
            </a:r>
            <a:r>
              <a:rPr kumimoji="1" lang="ja-JP" altLang="en-US" sz="1600" b="0" i="0" u="none" strike="noStrike" kern="1200" cap="none" spc="0" normalizeH="0" baseline="0" noProof="0" dirty="0" smtClean="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にいい説明会がある</a:t>
            </a:r>
            <a:endParaRPr kumimoji="1" lang="ja-JP" alt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游ゴシック" panose="020B0400000000000000" pitchFamily="50" charset="-128"/>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dirty="0" smtClean="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担当者</a:t>
            </a:r>
            <a:r>
              <a:rPr kumimoji="1" lang="ja-JP" alt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が親切だ</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dirty="0" smtClean="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今</a:t>
            </a:r>
            <a:r>
              <a:rPr kumimoji="1" lang="ja-JP" alt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だけしかない</a:t>
            </a:r>
            <a:r>
              <a:rPr kumimoji="1" lang="ja-JP" altLang="en-US" sz="1600" b="0" i="0" u="none" strike="noStrike" kern="1200" cap="none" spc="0" normalizeH="0" baseline="0" noProof="0" dirty="0" smtClean="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仮店舗</a:t>
            </a:r>
            <a:endParaRPr kumimoji="1" lang="ja-JP" alt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游ゴシック" panose="020B0400000000000000" pitchFamily="50" charset="-128"/>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600" b="0" i="0" u="none" strike="noStrike" kern="1200" cap="none" spc="0" normalizeH="0" baseline="0" noProof="0" dirty="0" smtClean="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友達</a:t>
            </a:r>
            <a:r>
              <a:rPr kumimoji="1" lang="ja-JP" alt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も通って</a:t>
            </a:r>
            <a:r>
              <a:rPr kumimoji="1" lang="ja-JP" altLang="en-US" sz="1600" b="0" i="0" u="none" strike="noStrike" kern="1200" cap="none" spc="0" normalizeH="0" baseline="0" noProof="0" dirty="0" smtClean="0">
                <a:ln>
                  <a:noFill/>
                </a:ln>
                <a:solidFill>
                  <a:prstClr val="black">
                    <a:lumMod val="85000"/>
                    <a:lumOff val="15000"/>
                  </a:prstClr>
                </a:solidFill>
                <a:effectLst/>
                <a:uLnTx/>
                <a:uFillTx/>
                <a:latin typeface="Calibri" panose="020F0502020204030204"/>
                <a:ea typeface="游ゴシック" panose="020B0400000000000000" pitchFamily="50" charset="-128"/>
                <a:cs typeface="+mn-cs"/>
              </a:rPr>
              <a:t>いる</a:t>
            </a:r>
            <a:endParaRPr kumimoji="1" lang="ja-JP" altLang="en-US" sz="1600" b="0" i="0" u="none" strike="noStrike" kern="1200" cap="none" spc="0" normalizeH="0" baseline="0" noProof="0" dirty="0">
              <a:ln>
                <a:noFill/>
              </a:ln>
              <a:solidFill>
                <a:prstClr val="black">
                  <a:lumMod val="85000"/>
                  <a:lumOff val="15000"/>
                </a:prstClr>
              </a:solidFill>
              <a:effectLst/>
              <a:uLnTx/>
              <a:uFillTx/>
              <a:latin typeface="Calibri" panose="020F0502020204030204"/>
              <a:ea typeface="游ゴシック" panose="020B0400000000000000" pitchFamily="50" charset="-128"/>
              <a:cs typeface="+mn-cs"/>
            </a:endParaRPr>
          </a:p>
        </p:txBody>
      </p:sp>
      <p:pic>
        <p:nvPicPr>
          <p:cNvPr id="30" name="図 29"/>
          <p:cNvPicPr/>
          <p:nvPr/>
        </p:nvPicPr>
        <p:blipFill>
          <a:blip r:embed="rId3">
            <a:extLst>
              <a:ext uri="{28A0092B-C50C-407E-A947-70E740481C1C}">
                <a14:useLocalDpi xmlns:a14="http://schemas.microsoft.com/office/drawing/2010/main" val="0"/>
              </a:ext>
            </a:extLst>
          </a:blip>
          <a:stretch>
            <a:fillRect/>
          </a:stretch>
        </p:blipFill>
        <p:spPr bwMode="auto">
          <a:xfrm>
            <a:off x="452243" y="6794829"/>
            <a:ext cx="1156335" cy="1534160"/>
          </a:xfrm>
          <a:prstGeom prst="rect">
            <a:avLst/>
          </a:prstGeom>
          <a:noFill/>
          <a:ln>
            <a:noFill/>
          </a:ln>
        </p:spPr>
      </p:pic>
      <p:sp>
        <p:nvSpPr>
          <p:cNvPr id="18" name="テキスト ボックス 17"/>
          <p:cNvSpPr txBox="1"/>
          <p:nvPr/>
        </p:nvSpPr>
        <p:spPr>
          <a:xfrm>
            <a:off x="402909" y="3482146"/>
            <a:ext cx="121251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rgbClr val="003399"/>
                </a:solidFill>
                <a:effectLst/>
                <a:uLnTx/>
                <a:uFillTx/>
                <a:latin typeface="Calibri" panose="020F0502020204030204"/>
                <a:ea typeface="游ゴシック" panose="020B0400000000000000" pitchFamily="50" charset="-128"/>
                <a:cs typeface="+mn-cs"/>
              </a:rPr>
              <a:t>相談事例</a:t>
            </a:r>
            <a:endParaRPr kumimoji="1" lang="ja-JP" altLang="en-US" sz="1800" b="1" i="0" u="none" strike="noStrike" kern="1200" cap="none" spc="0" normalizeH="0" baseline="0" noProof="0" dirty="0">
              <a:ln>
                <a:noFill/>
              </a:ln>
              <a:solidFill>
                <a:srgbClr val="003399"/>
              </a:solidFill>
              <a:effectLst/>
              <a:uLnTx/>
              <a:uFillTx/>
              <a:latin typeface="Calibri" panose="020F0502020204030204"/>
              <a:ea typeface="游ゴシック" panose="020B0400000000000000" pitchFamily="50" charset="-128"/>
              <a:cs typeface="+mn-cs"/>
            </a:endParaRPr>
          </a:p>
        </p:txBody>
      </p:sp>
      <p:sp>
        <p:nvSpPr>
          <p:cNvPr id="19" name="テキスト ボックス 18"/>
          <p:cNvSpPr txBox="1"/>
          <p:nvPr/>
        </p:nvSpPr>
        <p:spPr>
          <a:xfrm>
            <a:off x="402909" y="6445319"/>
            <a:ext cx="1826812"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rgbClr val="003399"/>
                </a:solidFill>
                <a:effectLst/>
                <a:uLnTx/>
                <a:uFillTx/>
                <a:latin typeface="Calibri" panose="020F0502020204030204"/>
                <a:ea typeface="游ゴシック" panose="020B0400000000000000" pitchFamily="50" charset="-128"/>
                <a:cs typeface="+mn-cs"/>
              </a:rPr>
              <a:t>見守りポイント</a:t>
            </a:r>
            <a:endParaRPr kumimoji="1" lang="ja-JP" altLang="en-US" sz="1800" b="1" i="0" u="none" strike="noStrike" kern="1200" cap="none" spc="0" normalizeH="0" baseline="0" noProof="0" dirty="0">
              <a:ln>
                <a:noFill/>
              </a:ln>
              <a:solidFill>
                <a:srgbClr val="003399"/>
              </a:solidFill>
              <a:effectLst/>
              <a:uLnTx/>
              <a:uFillTx/>
              <a:latin typeface="Calibri" panose="020F0502020204030204"/>
              <a:ea typeface="游ゴシック" panose="020B0400000000000000" pitchFamily="50" charset="-128"/>
              <a:cs typeface="+mn-cs"/>
            </a:endParaRPr>
          </a:p>
        </p:txBody>
      </p:sp>
      <p:sp>
        <p:nvSpPr>
          <p:cNvPr id="20" name="テキスト ボックス 19"/>
          <p:cNvSpPr txBox="1"/>
          <p:nvPr/>
        </p:nvSpPr>
        <p:spPr>
          <a:xfrm>
            <a:off x="472439" y="8368001"/>
            <a:ext cx="1826812"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rgbClr val="003399"/>
                </a:solidFill>
                <a:effectLst/>
                <a:uLnTx/>
                <a:uFillTx/>
                <a:latin typeface="Calibri" panose="020F0502020204030204"/>
                <a:ea typeface="游ゴシック" panose="020B0400000000000000" pitchFamily="50" charset="-128"/>
                <a:cs typeface="+mn-cs"/>
              </a:rPr>
              <a:t>アドバイス</a:t>
            </a:r>
            <a:endParaRPr kumimoji="1" lang="ja-JP" altLang="en-US" sz="1800" b="1" i="0" u="none" strike="noStrike" kern="1200" cap="none" spc="0" normalizeH="0" baseline="0" noProof="0" dirty="0">
              <a:ln>
                <a:noFill/>
              </a:ln>
              <a:solidFill>
                <a:srgbClr val="003399"/>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163459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63" name="正方形/長方形 62"/>
          <p:cNvSpPr/>
          <p:nvPr/>
        </p:nvSpPr>
        <p:spPr>
          <a:xfrm>
            <a:off x="0" y="0"/>
            <a:ext cx="7559675" cy="10691813"/>
          </a:xfrm>
          <a:prstGeom prst="rect">
            <a:avLst/>
          </a:prstGeom>
          <a:noFill/>
          <a:ln w="88900">
            <a:solidFill>
              <a:srgbClr val="B441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42"/>
          <p:cNvSpPr txBox="1"/>
          <p:nvPr/>
        </p:nvSpPr>
        <p:spPr>
          <a:xfrm>
            <a:off x="247964" y="9346108"/>
            <a:ext cx="7063740" cy="1174012"/>
          </a:xfrm>
          <a:prstGeom prst="rect">
            <a:avLst/>
          </a:prstGeom>
          <a:solidFill>
            <a:schemeClr val="lt1"/>
          </a:solidFill>
          <a:ln w="22225" cmpd="sng">
            <a:solidFill>
              <a:srgbClr val="B4413C"/>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300" b="1" u="sng"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大阪府</a:t>
            </a:r>
            <a:r>
              <a:rPr lang="ja-JP" sz="1300" b="1" u="sng"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消費生活</a:t>
            </a:r>
            <a:r>
              <a:rPr lang="ja-JP" sz="1300" b="1" u="sng"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センタ</a:t>
            </a:r>
            <a:r>
              <a:rPr lang="ja-JP" altLang="en-US" sz="1300" b="1" u="sng"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ー</a:t>
            </a:r>
            <a:r>
              <a:rPr lang="ja-JP" altLang="en-US" sz="1400" b="1"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2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2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06-6616-0888</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r>
              <a:rPr lang="ja-JP" altLang="en-US" sz="1200" b="1" kern="100" dirty="0" smtClean="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1200" b="1" kern="100" dirty="0" smtClean="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ホームページ：</a:t>
            </a:r>
            <a:r>
              <a:rPr lang="en-US" sz="1200" b="1" u="sng" kern="100" dirty="0" smtClean="0">
                <a:solidFill>
                  <a:srgbClr val="0563C1"/>
                </a:solidFill>
                <a:effectLst/>
                <a:latin typeface="BIZ UDPゴシック" panose="020B0400000000000000" pitchFamily="50" charset="-128"/>
                <a:ea typeface="BIZ UDPゴシック" panose="020B0400000000000000" pitchFamily="50" charset="-128"/>
                <a:cs typeface="Times New Roman" panose="02020603050405020304" pitchFamily="18" charset="0"/>
                <a:hlinkClick r:id="rId2"/>
              </a:rPr>
              <a:t>https://www.pref.osaka.lg.jp/shouhi/</a:t>
            </a:r>
            <a:endParaRPr 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spcAft>
                <a:spcPts val="0"/>
              </a:spcAft>
            </a:pPr>
            <a:endParaRPr lang="en-US" altLang="ja-JP" sz="1300" b="1" u="sng"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sz="1300" b="1" u="sng" kern="1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大阪市消費者センター</a:t>
            </a:r>
            <a:r>
              <a:rPr lang="ja-JP" altLang="en-US" sz="1300" b="1" kern="1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3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2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1200" b="1" kern="100" dirty="0" smtClean="0">
                <a:latin typeface="BIZ UDPゴシック" panose="020B0400000000000000" pitchFamily="50" charset="-128"/>
                <a:ea typeface="BIZ UDPゴシック" panose="020B0400000000000000" pitchFamily="50" charset="-128"/>
                <a:cs typeface="Times New Roman" panose="02020603050405020304" pitchFamily="18" charset="0"/>
              </a:rPr>
              <a:t>06-6614-0999</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r>
              <a:rPr lang="ja-JP" altLang="en-US" sz="1200" b="1" kern="100" dirty="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sz="1200" b="1" kern="100" dirty="0" smtClean="0">
                <a:solidFill>
                  <a:srgbClr val="C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ホームページ：</a:t>
            </a:r>
            <a:r>
              <a:rPr lang="en-US" sz="1200" b="1" u="sng" kern="100" dirty="0" smtClean="0">
                <a:solidFill>
                  <a:srgbClr val="0563C1"/>
                </a:solidFill>
                <a:effectLst/>
                <a:latin typeface="BIZ UDPゴシック" panose="020B0400000000000000" pitchFamily="50" charset="-128"/>
                <a:ea typeface="BIZ UDPゴシック" panose="020B0400000000000000" pitchFamily="50" charset="-128"/>
                <a:cs typeface="Times New Roman" panose="02020603050405020304" pitchFamily="18" charset="0"/>
                <a:hlinkClick r:id="rId3"/>
              </a:rPr>
              <a:t>https://www.city.osaka.lg.jp/lnet/</a:t>
            </a:r>
            <a:endParaRPr lang="en-US" sz="1200" b="1" u="sng" kern="100" dirty="0" smtClean="0">
              <a:solidFill>
                <a:srgbClr val="0563C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pic>
        <p:nvPicPr>
          <p:cNvPr id="66" name="図 65"/>
          <p:cNvPicPr/>
          <p:nvPr/>
        </p:nvPicPr>
        <p:blipFill>
          <a:blip r:embed="rId4" cstate="print">
            <a:extLst>
              <a:ext uri="{28A0092B-C50C-407E-A947-70E740481C1C}">
                <a14:useLocalDpi xmlns:a14="http://schemas.microsoft.com/office/drawing/2010/main" val="0"/>
              </a:ext>
            </a:extLst>
          </a:blip>
          <a:stretch>
            <a:fillRect/>
          </a:stretch>
        </p:blipFill>
        <p:spPr>
          <a:xfrm>
            <a:off x="4734123" y="9433686"/>
            <a:ext cx="996315" cy="998855"/>
          </a:xfrm>
          <a:prstGeom prst="rect">
            <a:avLst/>
          </a:prstGeom>
        </p:spPr>
      </p:pic>
      <p:pic>
        <p:nvPicPr>
          <p:cNvPr id="75" name="図 7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30439" y="9460423"/>
            <a:ext cx="1511903" cy="946787"/>
          </a:xfrm>
          <a:prstGeom prst="rect">
            <a:avLst/>
          </a:prstGeom>
        </p:spPr>
      </p:pic>
      <p:grpSp>
        <p:nvGrpSpPr>
          <p:cNvPr id="4" name="グループ化 3"/>
          <p:cNvGrpSpPr/>
          <p:nvPr/>
        </p:nvGrpSpPr>
        <p:grpSpPr>
          <a:xfrm>
            <a:off x="4398358" y="8225295"/>
            <a:ext cx="3061427" cy="1030570"/>
            <a:chOff x="4408961" y="8236846"/>
            <a:chExt cx="3061427" cy="1030570"/>
          </a:xfrm>
        </p:grpSpPr>
        <p:grpSp>
          <p:nvGrpSpPr>
            <p:cNvPr id="35" name="グループ化 34"/>
            <p:cNvGrpSpPr/>
            <p:nvPr/>
          </p:nvGrpSpPr>
          <p:grpSpPr>
            <a:xfrm>
              <a:off x="4408961" y="8236846"/>
              <a:ext cx="3061427" cy="1017905"/>
              <a:chOff x="169771" y="374876"/>
              <a:chExt cx="2775248" cy="607218"/>
            </a:xfrm>
            <a:solidFill>
              <a:srgbClr val="00B0F0"/>
            </a:solidFill>
          </p:grpSpPr>
          <p:sp>
            <p:nvSpPr>
              <p:cNvPr id="36" name="角丸四角形 35"/>
              <p:cNvSpPr/>
              <p:nvPr/>
            </p:nvSpPr>
            <p:spPr>
              <a:xfrm>
                <a:off x="290894" y="374876"/>
                <a:ext cx="2508120" cy="607218"/>
              </a:xfrm>
              <a:prstGeom prst="roundRect">
                <a:avLst/>
              </a:prstGeom>
              <a:solidFill>
                <a:srgbClr val="C5554F"/>
              </a:solidFill>
              <a:ln w="19050">
                <a:solidFill>
                  <a:srgbClr val="B4413C"/>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7" name="フローチャート: 処理 36"/>
              <p:cNvSpPr/>
              <p:nvPr/>
            </p:nvSpPr>
            <p:spPr>
              <a:xfrm>
                <a:off x="169771" y="385533"/>
                <a:ext cx="2775248" cy="295986"/>
              </a:xfrm>
              <a:prstGeom prst="flowChartProcess">
                <a:avLst/>
              </a:prstGeom>
              <a:no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500"/>
                  </a:lnSpc>
                  <a:spcAft>
                    <a:spcPts val="0"/>
                  </a:spcAft>
                </a:pPr>
                <a:r>
                  <a:rPr lang="ja-JP" sz="1400" kern="1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被害にあっても、あきらめないで</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ts val="1500"/>
                  </a:lnSpc>
                  <a:spcAft>
                    <a:spcPts val="0"/>
                  </a:spcAft>
                </a:pPr>
                <a:r>
                  <a:rPr lang="ja-JP" sz="1400" kern="1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消費者ホットライン</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pSp>
        <p:sp>
          <p:nvSpPr>
            <p:cNvPr id="38" name="フローチャート: 処理 37"/>
            <p:cNvSpPr/>
            <p:nvPr/>
          </p:nvSpPr>
          <p:spPr>
            <a:xfrm>
              <a:off x="4546910" y="8583521"/>
              <a:ext cx="2769415" cy="683895"/>
            </a:xfrm>
            <a:prstGeom prst="flowChartProcess">
              <a:avLst/>
            </a:prstGeom>
            <a:noFill/>
            <a:ln w="28575"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2200" b="1" kern="100" dirty="0">
                  <a:solidFill>
                    <a:srgbClr val="FFFF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☎１８８（いやや！）</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spcAft>
                  <a:spcPts val="0"/>
                </a:spcAft>
              </a:pPr>
              <a:r>
                <a:rPr lang="ja-JP" sz="1200" kern="100" dirty="0">
                  <a:solidFill>
                    <a:srgbClr val="FFFFFF"/>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※局番なし</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pSp>
      <p:grpSp>
        <p:nvGrpSpPr>
          <p:cNvPr id="2" name="グループ化 1"/>
          <p:cNvGrpSpPr/>
          <p:nvPr/>
        </p:nvGrpSpPr>
        <p:grpSpPr>
          <a:xfrm>
            <a:off x="4531970" y="7122815"/>
            <a:ext cx="2773752" cy="1026525"/>
            <a:chOff x="-220524" y="8232988"/>
            <a:chExt cx="2673442" cy="1026525"/>
          </a:xfrm>
        </p:grpSpPr>
        <p:sp>
          <p:nvSpPr>
            <p:cNvPr id="39" name="角丸四角形 38"/>
            <p:cNvSpPr/>
            <p:nvPr/>
          </p:nvSpPr>
          <p:spPr>
            <a:xfrm>
              <a:off x="-220524" y="8232988"/>
              <a:ext cx="2673442" cy="1014339"/>
            </a:xfrm>
            <a:prstGeom prst="roundRect">
              <a:avLst/>
            </a:prstGeom>
            <a:solidFill>
              <a:srgbClr val="FFFF81"/>
            </a:solidFill>
            <a:ln w="19050">
              <a:solidFill>
                <a:srgbClr val="B441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9428" y="8362408"/>
              <a:ext cx="1323507" cy="738664"/>
            </a:xfrm>
            <a:prstGeom prst="rect">
              <a:avLst/>
            </a:prstGeom>
            <a:noFill/>
          </p:spPr>
          <p:txBody>
            <a:bodyPr wrap="square" rtlCol="0">
              <a:spAutoFit/>
            </a:bodyPr>
            <a:lstStyle/>
            <a:p>
              <a:r>
                <a:rPr kumimoji="1" lang="ja-JP" altLang="en-US" sz="1400" b="1" dirty="0" smtClean="0">
                  <a:latin typeface="BIZ UDPゴシック" panose="020B0400000000000000" pitchFamily="50" charset="-128"/>
                  <a:ea typeface="BIZ UDPゴシック" panose="020B0400000000000000" pitchFamily="50" charset="-128"/>
                </a:rPr>
                <a:t>シニア向け</a:t>
              </a:r>
              <a:endParaRPr kumimoji="1" lang="en-US" altLang="ja-JP" sz="1400" b="1" dirty="0" smtClean="0">
                <a:latin typeface="BIZ UDPゴシック" panose="020B0400000000000000" pitchFamily="50" charset="-128"/>
                <a:ea typeface="BIZ UDPゴシック" panose="020B0400000000000000" pitchFamily="50" charset="-128"/>
              </a:endParaRPr>
            </a:p>
            <a:p>
              <a:r>
                <a:rPr kumimoji="1" lang="ja-JP" altLang="en-US" sz="1400" b="1" dirty="0" smtClean="0">
                  <a:latin typeface="BIZ UDPゴシック" panose="020B0400000000000000" pitchFamily="50" charset="-128"/>
                  <a:ea typeface="BIZ UDPゴシック" panose="020B0400000000000000" pitchFamily="50" charset="-128"/>
                </a:rPr>
                <a:t>消費生活情報</a:t>
              </a:r>
              <a:endParaRPr kumimoji="1" lang="en-US" altLang="ja-JP" sz="1400" b="1" dirty="0" smtClean="0">
                <a:latin typeface="BIZ UDPゴシック" panose="020B0400000000000000" pitchFamily="50" charset="-128"/>
                <a:ea typeface="BIZ UDPゴシック" panose="020B0400000000000000" pitchFamily="50" charset="-128"/>
              </a:endParaRPr>
            </a:p>
            <a:p>
              <a:r>
                <a:rPr kumimoji="1" lang="ja-JP" altLang="en-US" sz="1400" b="1" dirty="0" smtClean="0">
                  <a:latin typeface="BIZ UDPゴシック" panose="020B0400000000000000" pitchFamily="50" charset="-128"/>
                  <a:ea typeface="BIZ UDPゴシック" panose="020B0400000000000000" pitchFamily="50" charset="-128"/>
                </a:rPr>
                <a:t>サイト</a:t>
              </a:r>
              <a:r>
                <a:rPr kumimoji="1" lang="ja-JP" altLang="en-US" sz="1200" dirty="0" smtClean="0">
                  <a:latin typeface="BIZ UDPゴシック" panose="020B0400000000000000" pitchFamily="50" charset="-128"/>
                  <a:ea typeface="BIZ UDPゴシック" panose="020B0400000000000000" pitchFamily="50" charset="-128"/>
                </a:rPr>
                <a:t>はこちら→</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41" name="正方形/長方形 40"/>
            <p:cNvSpPr/>
            <p:nvPr/>
          </p:nvSpPr>
          <p:spPr>
            <a:xfrm>
              <a:off x="1388033" y="8283917"/>
              <a:ext cx="829205" cy="815178"/>
            </a:xfrm>
            <a:prstGeom prst="rect">
              <a:avLst/>
            </a:prstGeom>
            <a:solidFill>
              <a:srgbClr val="FFFF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図 5">
              <a:hlinkClick r:id="rId6"/>
            </p:cNvPr>
            <p:cNvPicPr>
              <a:picLocks noChangeAspect="1"/>
            </p:cNvPicPr>
            <p:nvPr/>
          </p:nvPicPr>
          <p:blipFill>
            <a:blip r:embed="rId7"/>
            <a:stretch>
              <a:fillRect/>
            </a:stretch>
          </p:blipFill>
          <p:spPr>
            <a:xfrm>
              <a:off x="1423551" y="8310440"/>
              <a:ext cx="761103" cy="761102"/>
            </a:xfrm>
            <a:prstGeom prst="rect">
              <a:avLst/>
            </a:prstGeom>
          </p:spPr>
        </p:pic>
        <p:sp>
          <p:nvSpPr>
            <p:cNvPr id="42" name="テキスト ボックス 41"/>
            <p:cNvSpPr txBox="1"/>
            <p:nvPr/>
          </p:nvSpPr>
          <p:spPr>
            <a:xfrm>
              <a:off x="1461426" y="9028681"/>
              <a:ext cx="682420" cy="230832"/>
            </a:xfrm>
            <a:prstGeom prst="rect">
              <a:avLst/>
            </a:prstGeom>
            <a:noFill/>
          </p:spPr>
          <p:txBody>
            <a:bodyPr wrap="square" rtlCol="0">
              <a:spAutoFit/>
            </a:bodyPr>
            <a:lstStyle/>
            <a:p>
              <a:r>
                <a:rPr kumimoji="1" lang="ja-JP" altLang="en-US" sz="900" dirty="0" smtClean="0">
                  <a:latin typeface="BIZ UDPゴシック" panose="020B0400000000000000" pitchFamily="50" charset="-128"/>
                  <a:ea typeface="BIZ UDPゴシック" panose="020B0400000000000000" pitchFamily="50" charset="-128"/>
                </a:rPr>
                <a:t>大阪府</a:t>
              </a:r>
              <a:r>
                <a:rPr kumimoji="1" lang="en-US" altLang="ja-JP" sz="900" dirty="0" smtClean="0">
                  <a:latin typeface="BIZ UDPゴシック" panose="020B0400000000000000" pitchFamily="50" charset="-128"/>
                  <a:ea typeface="BIZ UDPゴシック" panose="020B0400000000000000" pitchFamily="50" charset="-128"/>
                </a:rPr>
                <a:t>HP</a:t>
              </a:r>
              <a:endParaRPr kumimoji="1" lang="ja-JP" altLang="en-US" sz="900" dirty="0">
                <a:latin typeface="BIZ UDPゴシック" panose="020B0400000000000000" pitchFamily="50" charset="-128"/>
                <a:ea typeface="BIZ UDPゴシック" panose="020B0400000000000000" pitchFamily="50" charset="-128"/>
              </a:endParaRPr>
            </a:p>
          </p:txBody>
        </p:sp>
      </p:grpSp>
      <p:grpSp>
        <p:nvGrpSpPr>
          <p:cNvPr id="3" name="グループ化 2"/>
          <p:cNvGrpSpPr/>
          <p:nvPr/>
        </p:nvGrpSpPr>
        <p:grpSpPr>
          <a:xfrm>
            <a:off x="239673" y="4536928"/>
            <a:ext cx="4179600" cy="4717823"/>
            <a:chOff x="246847" y="3425259"/>
            <a:chExt cx="4179600" cy="4717823"/>
          </a:xfrm>
        </p:grpSpPr>
        <p:sp>
          <p:nvSpPr>
            <p:cNvPr id="40" name="テキスト ボックス 72"/>
            <p:cNvSpPr txBox="1"/>
            <p:nvPr/>
          </p:nvSpPr>
          <p:spPr>
            <a:xfrm>
              <a:off x="259652" y="3814922"/>
              <a:ext cx="4158475" cy="4328160"/>
            </a:xfrm>
            <a:prstGeom prst="rect">
              <a:avLst/>
            </a:prstGeom>
            <a:solidFill>
              <a:schemeClr val="lt1"/>
            </a:solidFill>
            <a:ln w="28575">
              <a:solidFill>
                <a:srgbClr val="D2644B"/>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1600"/>
                </a:lnSpc>
                <a:spcAft>
                  <a:spcPts val="0"/>
                </a:spcAft>
              </a:pPr>
              <a:r>
                <a:rPr lang="en-US" sz="1200" b="1" kern="100">
                  <a:ln>
                    <a:noFill/>
                  </a:ln>
                  <a:solidFill>
                    <a:srgbClr val="D02D20"/>
                  </a:solidFill>
                  <a:effectLst/>
                  <a:latin typeface="BIZ UDPゴシック" panose="020B0400000000000000"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3" name="テキスト ボックス 71"/>
            <p:cNvSpPr txBox="1"/>
            <p:nvPr/>
          </p:nvSpPr>
          <p:spPr>
            <a:xfrm>
              <a:off x="246847" y="3425259"/>
              <a:ext cx="4179600" cy="389663"/>
            </a:xfrm>
            <a:prstGeom prst="rect">
              <a:avLst/>
            </a:prstGeom>
            <a:solidFill>
              <a:srgbClr val="D2644B"/>
            </a:solidFill>
            <a:ln w="6350">
              <a:solidFill>
                <a:srgbClr val="D2644B"/>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600"/>
                </a:lnSpc>
                <a:spcAft>
                  <a:spcPts val="0"/>
                </a:spcAft>
              </a:pPr>
              <a:r>
                <a:rPr lang="ja-JP" sz="1600" b="1" kern="100" dirty="0" smtClean="0">
                  <a:ln>
                    <a:noFill/>
                  </a:ln>
                  <a:solidFill>
                    <a:srgbClr val="FFFFFF"/>
                  </a:solidFill>
                  <a:effectLst/>
                  <a:latin typeface="Century" panose="02040604050505020304" pitchFamily="18" charset="0"/>
                  <a:ea typeface="BIZ UDPゴシック" panose="020B0400000000000000" pitchFamily="50" charset="-128"/>
                  <a:cs typeface="Times New Roman" panose="02020603050405020304" pitchFamily="18" charset="0"/>
                </a:rPr>
                <a:t>大阪府</a:t>
              </a:r>
              <a:r>
                <a:rPr lang="ja-JP" sz="1600" b="1" kern="100" dirty="0" smtClean="0">
                  <a:ln>
                    <a:noFill/>
                  </a:ln>
                  <a:solidFill>
                    <a:srgbClr val="FFFFFF"/>
                  </a:solidFill>
                  <a:effectLst/>
                  <a:latin typeface="Century" panose="02040604050505020304" pitchFamily="18" charset="0"/>
                  <a:ea typeface="BIZ UDPゴシック" panose="020B0400000000000000" pitchFamily="50" charset="-128"/>
                  <a:cs typeface="Times New Roman" panose="02020603050405020304" pitchFamily="18" charset="0"/>
                </a:rPr>
                <a:t>消費生活</a:t>
              </a:r>
              <a:r>
                <a:rPr lang="ja-JP" sz="1600" b="1" kern="100" dirty="0">
                  <a:ln>
                    <a:noFill/>
                  </a:ln>
                  <a:solidFill>
                    <a:srgbClr val="FFFFFF"/>
                  </a:solidFill>
                  <a:effectLst/>
                  <a:latin typeface="Century" panose="02040604050505020304" pitchFamily="18" charset="0"/>
                  <a:ea typeface="BIZ UDPゴシック" panose="020B0400000000000000" pitchFamily="50" charset="-128"/>
                  <a:cs typeface="Times New Roman" panose="02020603050405020304" pitchFamily="18" charset="0"/>
                </a:rPr>
                <a:t>センターからのお知らせ</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8" name="テキスト ボックス 21"/>
            <p:cNvSpPr txBox="1"/>
            <p:nvPr/>
          </p:nvSpPr>
          <p:spPr>
            <a:xfrm>
              <a:off x="830763" y="4395356"/>
              <a:ext cx="2970521" cy="53213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600"/>
                </a:lnSpc>
                <a:spcAft>
                  <a:spcPts val="0"/>
                </a:spcAft>
              </a:pPr>
              <a:r>
                <a:rPr lang="ja-JP" sz="1400" b="1" kern="10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大阪府消費者</a:t>
              </a:r>
              <a:r>
                <a:rPr lang="ja-JP" sz="1400" b="1" kern="100" dirty="0" smtClean="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フェア</a:t>
              </a:r>
              <a:r>
                <a:rPr lang="en-US" altLang="ja-JP" sz="1400" b="1" kern="100" dirty="0" smtClean="0">
                  <a:solidFill>
                    <a:srgbClr val="000000"/>
                  </a:solidFill>
                  <a:latin typeface="BIZ UDPゴシック" panose="020B0400000000000000" pitchFamily="50" charset="-128"/>
                  <a:ea typeface="BIZ UDPゴシック" panose="020B0400000000000000" pitchFamily="50" charset="-128"/>
                  <a:cs typeface="Times New Roman" panose="02020603050405020304" pitchFamily="18" charset="0"/>
                </a:rPr>
                <a:t>2022</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spcAft>
                  <a:spcPts val="0"/>
                </a:spcAft>
              </a:pPr>
              <a:r>
                <a:rPr lang="ja-JP" altLang="en-US" sz="1200" b="1" kern="100" dirty="0" smtClean="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～今こそ見直そう、私たちの消費生活～</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49" name="テキスト ボックス 8"/>
            <p:cNvSpPr txBox="1"/>
            <p:nvPr/>
          </p:nvSpPr>
          <p:spPr>
            <a:xfrm>
              <a:off x="466771" y="4946123"/>
              <a:ext cx="3773036" cy="82088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kern="100" dirty="0">
                  <a:effectLst/>
                  <a:latin typeface="Century" panose="02040604050505020304" pitchFamily="18" charset="0"/>
                  <a:ea typeface="BIZ UDPゴシック" panose="020B0400000000000000" pitchFamily="50" charset="-128"/>
                  <a:cs typeface="Times New Roman" panose="02020603050405020304" pitchFamily="18" charset="0"/>
                </a:rPr>
                <a:t>持続可能でよりよい社会を実現するための</a:t>
              </a:r>
              <a:r>
                <a:rPr lang="ja-JP" sz="1050" kern="100" dirty="0" smtClean="0">
                  <a:effectLst/>
                  <a:latin typeface="Century" panose="02040604050505020304" pitchFamily="18" charset="0"/>
                  <a:ea typeface="BIZ UDPゴシック" panose="020B0400000000000000" pitchFamily="50" charset="-128"/>
                  <a:cs typeface="Times New Roman" panose="02020603050405020304" pitchFamily="18" charset="0"/>
                </a:rPr>
                <a:t>、くらし</a:t>
              </a:r>
              <a:r>
                <a:rPr lang="ja-JP" sz="1050" kern="100" dirty="0">
                  <a:effectLst/>
                  <a:latin typeface="Century" panose="02040604050505020304" pitchFamily="18" charset="0"/>
                  <a:ea typeface="BIZ UDPゴシック" panose="020B0400000000000000" pitchFamily="50" charset="-128"/>
                  <a:cs typeface="Times New Roman" panose="02020603050405020304" pitchFamily="18" charset="0"/>
                </a:rPr>
                <a:t>の知恵や</a:t>
              </a:r>
              <a:r>
                <a:rPr lang="ja-JP" sz="1050" kern="100" dirty="0" smtClean="0">
                  <a:effectLst/>
                  <a:latin typeface="Century" panose="02040604050505020304" pitchFamily="18" charset="0"/>
                  <a:ea typeface="BIZ UDPゴシック" panose="020B0400000000000000" pitchFamily="50" charset="-128"/>
                  <a:cs typeface="Times New Roman" panose="02020603050405020304" pitchFamily="18" charset="0"/>
                </a:rPr>
                <a:t>、消費</a:t>
              </a:r>
              <a:r>
                <a:rPr lang="ja-JP" sz="1050" kern="100" dirty="0">
                  <a:effectLst/>
                  <a:latin typeface="Century" panose="02040604050505020304" pitchFamily="18" charset="0"/>
                  <a:ea typeface="BIZ UDPゴシック" panose="020B0400000000000000" pitchFamily="50" charset="-128"/>
                  <a:cs typeface="Times New Roman" panose="02020603050405020304" pitchFamily="18" charset="0"/>
                </a:rPr>
                <a:t>生活に関する情報</a:t>
              </a:r>
              <a:r>
                <a:rPr lang="ja-JP" sz="1050" kern="100" dirty="0" smtClean="0">
                  <a:effectLst/>
                  <a:latin typeface="Century" panose="02040604050505020304" pitchFamily="18" charset="0"/>
                  <a:ea typeface="BIZ UDPゴシック" panose="020B0400000000000000" pitchFamily="50" charset="-128"/>
                  <a:cs typeface="Times New Roman" panose="02020603050405020304" pitchFamily="18" charset="0"/>
                </a:rPr>
                <a:t>がいっぱい！</a:t>
              </a:r>
              <a:r>
                <a:rPr lang="ja-JP" altLang="en-US" sz="1050" kern="100" dirty="0" smtClean="0">
                  <a:effectLst/>
                  <a:latin typeface="Century" panose="02040604050505020304" pitchFamily="18" charset="0"/>
                  <a:ea typeface="BIZ UDPゴシック" panose="020B0400000000000000" pitchFamily="50" charset="-128"/>
                  <a:cs typeface="Times New Roman" panose="02020603050405020304" pitchFamily="18" charset="0"/>
                </a:rPr>
                <a:t>新型コロナウイルスの感染拡大や物価高騰など社会環境が変化し、私たちの生活に影響を及ぼしている今こそ、消費生活を見直してみませんか</a:t>
              </a:r>
              <a:r>
                <a:rPr lang="ja-JP" sz="1050" kern="100" dirty="0" smtClean="0">
                  <a:effectLst/>
                  <a:latin typeface="Century" panose="02040604050505020304" pitchFamily="18" charset="0"/>
                  <a:ea typeface="BIZ UDPゴシック" panose="020B0400000000000000" pitchFamily="50"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9" name="グループ化 8"/>
            <p:cNvGrpSpPr/>
            <p:nvPr/>
          </p:nvGrpSpPr>
          <p:grpSpPr>
            <a:xfrm>
              <a:off x="957170" y="5788472"/>
              <a:ext cx="2763438" cy="266700"/>
              <a:chOff x="894940" y="5873562"/>
              <a:chExt cx="2763438" cy="266700"/>
            </a:xfrm>
          </p:grpSpPr>
          <p:sp>
            <p:nvSpPr>
              <p:cNvPr id="51" name="テキスト ボックス 91"/>
              <p:cNvSpPr txBox="1"/>
              <p:nvPr/>
            </p:nvSpPr>
            <p:spPr>
              <a:xfrm>
                <a:off x="944577" y="5883619"/>
                <a:ext cx="619125" cy="228600"/>
              </a:xfrm>
              <a:prstGeom prst="rect">
                <a:avLst/>
              </a:prstGeom>
              <a:solidFill>
                <a:srgbClr val="D2644B"/>
              </a:solidFill>
              <a:ln w="6350">
                <a:solidFill>
                  <a:srgbClr val="D2644B"/>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en-US" sz="1050" kern="100" dirty="0">
                    <a:solidFill>
                      <a:srgbClr val="FFFFFF"/>
                    </a:solidFill>
                    <a:effectLst/>
                    <a:latin typeface="BIZ UDPゴシック" panose="020B04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50" name="テキスト ボックス 22"/>
              <p:cNvSpPr txBox="1"/>
              <p:nvPr/>
            </p:nvSpPr>
            <p:spPr>
              <a:xfrm>
                <a:off x="894940" y="5873562"/>
                <a:ext cx="2763438" cy="2667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kern="100" dirty="0" smtClean="0">
                    <a:solidFill>
                      <a:srgbClr val="FFFFFF"/>
                    </a:solidFill>
                    <a:effectLst/>
                    <a:latin typeface="Century" panose="02040604050505020304" pitchFamily="18" charset="0"/>
                    <a:ea typeface="BIZ UDPゴシック" panose="020B0400000000000000" pitchFamily="50" charset="-128"/>
                    <a:cs typeface="Times New Roman" panose="02020603050405020304" pitchFamily="18" charset="0"/>
                  </a:rPr>
                  <a:t>配信期間</a:t>
                </a:r>
                <a:r>
                  <a:rPr lang="ja-JP" sz="1050" kern="100" dirty="0" smtClean="0">
                    <a:effectLst/>
                    <a:latin typeface="Century" panose="02040604050505020304" pitchFamily="18" charset="0"/>
                    <a:ea typeface="BIZ UDPゴシック" panose="020B0400000000000000" pitchFamily="50" charset="-128"/>
                    <a:cs typeface="Times New Roman" panose="02020603050405020304" pitchFamily="18" charset="0"/>
                  </a:rPr>
                  <a:t>　１１月</a:t>
                </a:r>
                <a:r>
                  <a:rPr lang="ja-JP" altLang="en-US" sz="1050" kern="100" dirty="0" smtClean="0">
                    <a:effectLst/>
                    <a:latin typeface="Century" panose="02040604050505020304" pitchFamily="18" charset="0"/>
                    <a:ea typeface="BIZ UDPゴシック" panose="020B0400000000000000" pitchFamily="50" charset="-128"/>
                    <a:cs typeface="Times New Roman" panose="02020603050405020304" pitchFamily="18" charset="0"/>
                  </a:rPr>
                  <a:t>５</a:t>
                </a:r>
                <a:r>
                  <a:rPr lang="ja-JP" sz="1050" kern="100" dirty="0" smtClean="0">
                    <a:effectLst/>
                    <a:latin typeface="Century" panose="02040604050505020304" pitchFamily="18" charset="0"/>
                    <a:ea typeface="BIZ UDPゴシック" panose="020B0400000000000000" pitchFamily="50" charset="-128"/>
                    <a:cs typeface="Times New Roman" panose="02020603050405020304" pitchFamily="18" charset="0"/>
                  </a:rPr>
                  <a:t>日</a:t>
                </a:r>
                <a:r>
                  <a:rPr lang="ja-JP" sz="1050" kern="100" dirty="0">
                    <a:effectLst/>
                    <a:latin typeface="Century" panose="02040604050505020304" pitchFamily="18" charset="0"/>
                    <a:ea typeface="BIZ UDPゴシック" panose="020B0400000000000000" pitchFamily="50" charset="-128"/>
                    <a:cs typeface="Times New Roman" panose="02020603050405020304" pitchFamily="18" charset="0"/>
                  </a:rPr>
                  <a:t>（土）～</a:t>
                </a:r>
                <a:r>
                  <a:rPr lang="ja-JP" sz="1050" kern="100" dirty="0" smtClean="0">
                    <a:effectLst/>
                    <a:latin typeface="Century" panose="02040604050505020304" pitchFamily="18" charset="0"/>
                    <a:ea typeface="BIZ UDPゴシック" panose="020B0400000000000000" pitchFamily="50" charset="-128"/>
                    <a:cs typeface="Times New Roman" panose="02020603050405020304" pitchFamily="18" charset="0"/>
                  </a:rPr>
                  <a:t>１２月</a:t>
                </a:r>
                <a:r>
                  <a:rPr lang="ja-JP" altLang="en-US" sz="1050" kern="100" dirty="0" smtClean="0">
                    <a:effectLst/>
                    <a:latin typeface="Century" panose="02040604050505020304" pitchFamily="18" charset="0"/>
                    <a:ea typeface="BIZ UDPゴシック" panose="020B0400000000000000" pitchFamily="50" charset="-128"/>
                    <a:cs typeface="Times New Roman" panose="02020603050405020304" pitchFamily="18" charset="0"/>
                  </a:rPr>
                  <a:t>９</a:t>
                </a:r>
                <a:r>
                  <a:rPr lang="ja-JP" sz="1050" kern="100" dirty="0" smtClean="0">
                    <a:effectLst/>
                    <a:latin typeface="Century" panose="02040604050505020304" pitchFamily="18" charset="0"/>
                    <a:ea typeface="BIZ UDPゴシック" panose="020B0400000000000000" pitchFamily="50" charset="-128"/>
                    <a:cs typeface="Times New Roman" panose="02020603050405020304" pitchFamily="18" charset="0"/>
                  </a:rPr>
                  <a:t>日（</a:t>
                </a:r>
                <a:r>
                  <a:rPr lang="ja-JP" altLang="en-US" sz="1050" kern="100" dirty="0" smtClean="0">
                    <a:effectLst/>
                    <a:latin typeface="Century" panose="02040604050505020304" pitchFamily="18" charset="0"/>
                    <a:ea typeface="BIZ UDPゴシック" panose="020B0400000000000000" pitchFamily="50" charset="-128"/>
                    <a:cs typeface="Times New Roman" panose="02020603050405020304" pitchFamily="18" charset="0"/>
                  </a:rPr>
                  <a:t>金</a:t>
                </a:r>
                <a:r>
                  <a:rPr lang="ja-JP" sz="1050" kern="100" dirty="0" smtClean="0">
                    <a:effectLst/>
                    <a:latin typeface="Century" panose="02040604050505020304" pitchFamily="18" charset="0"/>
                    <a:ea typeface="BIZ UDPゴシック" panose="020B0400000000000000" pitchFamily="50"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pic>
          <p:nvPicPr>
            <p:cNvPr id="3074" name="Picture 2" descr="fruit.png (1000×71)"/>
            <p:cNvPicPr>
              <a:picLocks noChangeAspect="1" noChangeArrowheads="1"/>
            </p:cNvPicPr>
            <p:nvPr/>
          </p:nvPicPr>
          <p:blipFill rotWithShape="1">
            <a:blip r:embed="rId8">
              <a:extLst>
                <a:ext uri="{28A0092B-C50C-407E-A947-70E740481C1C}">
                  <a14:useLocalDpi xmlns:a14="http://schemas.microsoft.com/office/drawing/2010/main" val="0"/>
                </a:ext>
              </a:extLst>
            </a:blip>
            <a:srcRect r="30640"/>
            <a:stretch/>
          </p:blipFill>
          <p:spPr bwMode="auto">
            <a:xfrm>
              <a:off x="368536" y="7649699"/>
              <a:ext cx="3921078" cy="401382"/>
            </a:xfrm>
            <a:prstGeom prst="rect">
              <a:avLst/>
            </a:prstGeom>
            <a:noFill/>
            <a:extLst>
              <a:ext uri="{909E8E84-426E-40DD-AFC4-6F175D3DCCD1}">
                <a14:hiddenFill xmlns:a14="http://schemas.microsoft.com/office/drawing/2010/main">
                  <a:solidFill>
                    <a:srgbClr val="FFFFFF"/>
                  </a:solidFill>
                </a14:hiddenFill>
              </a:ext>
            </a:extLst>
          </p:spPr>
        </p:pic>
        <p:sp>
          <p:nvSpPr>
            <p:cNvPr id="21" name="角丸四角形吹き出し 20"/>
            <p:cNvSpPr/>
            <p:nvPr/>
          </p:nvSpPr>
          <p:spPr>
            <a:xfrm>
              <a:off x="556692" y="4032670"/>
              <a:ext cx="1147879" cy="288519"/>
            </a:xfrm>
            <a:prstGeom prst="wedgeRoundRectCallout">
              <a:avLst>
                <a:gd name="adj1" fmla="val -8663"/>
                <a:gd name="adj2" fmla="val 77476"/>
                <a:gd name="adj3" fmla="val 16667"/>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bg1"/>
                  </a:solidFill>
                  <a:latin typeface="BIZ UDPゴシック" panose="020B0400000000000000" pitchFamily="50" charset="-128"/>
                  <a:ea typeface="BIZ UDPゴシック" panose="020B0400000000000000" pitchFamily="50" charset="-128"/>
                </a:rPr>
                <a:t>楽しく学ぼう！</a:t>
              </a:r>
              <a:endParaRPr kumimoji="1" lang="ja-JP" altLang="en-US" b="1" dirty="0">
                <a:solidFill>
                  <a:schemeClr val="bg1"/>
                </a:solidFill>
                <a:latin typeface="BIZ UDPゴシック" panose="020B0400000000000000" pitchFamily="50" charset="-128"/>
                <a:ea typeface="BIZ UDPゴシック" panose="020B0400000000000000" pitchFamily="50" charset="-128"/>
              </a:endParaRPr>
            </a:p>
          </p:txBody>
        </p:sp>
        <p:pic>
          <p:nvPicPr>
            <p:cNvPr id="23" name="図 22">
              <a:hlinkClick r:id="rId9"/>
            </p:cNvPr>
            <p:cNvPicPr>
              <a:picLocks noChangeAspect="1"/>
            </p:cNvPicPr>
            <p:nvPr/>
          </p:nvPicPr>
          <p:blipFill rotWithShape="1">
            <a:blip r:embed="rId10"/>
            <a:srcRect l="7630" t="7441" r="7661" b="8108"/>
            <a:stretch/>
          </p:blipFill>
          <p:spPr>
            <a:xfrm>
              <a:off x="3142537" y="6654646"/>
              <a:ext cx="783432" cy="781050"/>
            </a:xfrm>
            <a:prstGeom prst="rect">
              <a:avLst/>
            </a:prstGeom>
          </p:spPr>
        </p:pic>
        <p:grpSp>
          <p:nvGrpSpPr>
            <p:cNvPr id="10" name="グループ化 9"/>
            <p:cNvGrpSpPr/>
            <p:nvPr/>
          </p:nvGrpSpPr>
          <p:grpSpPr>
            <a:xfrm>
              <a:off x="541784" y="6308119"/>
              <a:ext cx="2355414" cy="1110068"/>
              <a:chOff x="423937" y="6367060"/>
              <a:chExt cx="2355414" cy="1110068"/>
            </a:xfrm>
          </p:grpSpPr>
          <p:sp>
            <p:nvSpPr>
              <p:cNvPr id="52" name="雲 51"/>
              <p:cNvSpPr/>
              <p:nvPr/>
            </p:nvSpPr>
            <p:spPr>
              <a:xfrm rot="10800000">
                <a:off x="423937" y="6367060"/>
                <a:ext cx="2355414" cy="1110068"/>
              </a:xfrm>
              <a:prstGeom prst="cloud">
                <a:avLst/>
              </a:prstGeom>
              <a:solidFill>
                <a:schemeClr val="accent4">
                  <a:alpha val="73000"/>
                </a:schemeClr>
              </a:solidFill>
              <a:ln w="158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3" name="テキスト ボックス 26"/>
              <p:cNvSpPr txBox="1"/>
              <p:nvPr/>
            </p:nvSpPr>
            <p:spPr>
              <a:xfrm rot="21444349">
                <a:off x="566723" y="6690965"/>
                <a:ext cx="2110440" cy="59850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sz="1050" kern="100" dirty="0">
                    <a:effectLst/>
                    <a:latin typeface="Century" panose="02040604050505020304" pitchFamily="18" charset="0"/>
                    <a:ea typeface="BIZ UDPゴシック" panose="020B0400000000000000" pitchFamily="50" charset="-128"/>
                    <a:cs typeface="Times New Roman" panose="02020603050405020304" pitchFamily="18" charset="0"/>
                  </a:rPr>
                  <a:t>アンケートに回答していただくと</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050" kern="100" dirty="0">
                    <a:effectLst/>
                    <a:latin typeface="Century" panose="02040604050505020304" pitchFamily="18" charset="0"/>
                    <a:ea typeface="BIZ UDPゴシック" panose="020B0400000000000000" pitchFamily="50" charset="-128"/>
                    <a:cs typeface="Times New Roman" panose="02020603050405020304" pitchFamily="18" charset="0"/>
                  </a:rPr>
                  <a:t>抽選でプレゼントが当たります！</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050" kern="100" dirty="0">
                    <a:effectLst/>
                    <a:latin typeface="Century" panose="02040604050505020304" pitchFamily="18" charset="0"/>
                    <a:ea typeface="BIZ UDPゴシック" panose="020B0400000000000000" pitchFamily="50" charset="-128"/>
                    <a:cs typeface="Times New Roman" panose="02020603050405020304" pitchFamily="18" charset="0"/>
                  </a:rPr>
                  <a:t>ぜひご参加ください！</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grpSp>
        <p:sp>
          <p:nvSpPr>
            <p:cNvPr id="46" name="角丸四角形 45"/>
            <p:cNvSpPr/>
            <p:nvPr/>
          </p:nvSpPr>
          <p:spPr>
            <a:xfrm>
              <a:off x="345753" y="3913703"/>
              <a:ext cx="3975225" cy="4155212"/>
            </a:xfrm>
            <a:prstGeom prst="roundRect">
              <a:avLst>
                <a:gd name="adj" fmla="val 6365"/>
              </a:avLst>
            </a:prstGeom>
            <a:noFill/>
            <a:ln w="158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7" name="テキスト ボックス 26"/>
            <p:cNvSpPr txBox="1"/>
            <p:nvPr/>
          </p:nvSpPr>
          <p:spPr>
            <a:xfrm>
              <a:off x="3176751" y="7393427"/>
              <a:ext cx="715003" cy="230832"/>
            </a:xfrm>
            <a:prstGeom prst="rect">
              <a:avLst/>
            </a:prstGeom>
            <a:noFill/>
          </p:spPr>
          <p:txBody>
            <a:bodyPr wrap="square" rtlCol="0">
              <a:spAutoFit/>
            </a:bodyPr>
            <a:lstStyle/>
            <a:p>
              <a:r>
                <a:rPr kumimoji="1" lang="ja-JP" altLang="en-US" sz="900" dirty="0" smtClean="0">
                  <a:latin typeface="BIZ UDPゴシック" panose="020B0400000000000000" pitchFamily="50" charset="-128"/>
                  <a:ea typeface="BIZ UDPゴシック" panose="020B0400000000000000" pitchFamily="50" charset="-128"/>
                </a:rPr>
                <a:t>大阪府</a:t>
              </a:r>
              <a:r>
                <a:rPr kumimoji="1" lang="en-US" altLang="ja-JP" sz="900" dirty="0" smtClean="0">
                  <a:latin typeface="BIZ UDPゴシック" panose="020B0400000000000000" pitchFamily="50" charset="-128"/>
                  <a:ea typeface="BIZ UDPゴシック" panose="020B0400000000000000" pitchFamily="50" charset="-128"/>
                </a:rPr>
                <a:t>HP</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29" name="テキスト ボックス 28"/>
            <p:cNvSpPr txBox="1"/>
            <p:nvPr/>
          </p:nvSpPr>
          <p:spPr>
            <a:xfrm>
              <a:off x="2871181" y="6251414"/>
              <a:ext cx="1368625" cy="415498"/>
            </a:xfrm>
            <a:prstGeom prst="rect">
              <a:avLst/>
            </a:prstGeom>
            <a:noFill/>
          </p:spPr>
          <p:txBody>
            <a:bodyPr wrap="square" rtlCol="0">
              <a:spAutoFit/>
            </a:bodyPr>
            <a:lstStyle/>
            <a:p>
              <a:pPr algn="ctr"/>
              <a:r>
                <a:rPr kumimoji="1" lang="ja-JP" altLang="en-US" sz="1050" dirty="0" smtClean="0">
                  <a:latin typeface="BIZ UDPゴシック" panose="020B0400000000000000" pitchFamily="50" charset="-128"/>
                  <a:ea typeface="BIZ UDPゴシック" panose="020B0400000000000000" pitchFamily="50" charset="-128"/>
                </a:rPr>
                <a:t>参加はこちらから</a:t>
              </a:r>
              <a:endParaRPr kumimoji="1" lang="en-US" altLang="ja-JP" sz="1050" dirty="0">
                <a:latin typeface="BIZ UDPゴシック" panose="020B0400000000000000" pitchFamily="50" charset="-128"/>
                <a:ea typeface="BIZ UDPゴシック" panose="020B0400000000000000" pitchFamily="50" charset="-128"/>
              </a:endParaRPr>
            </a:p>
            <a:p>
              <a:pPr algn="ctr"/>
              <a:r>
                <a:rPr kumimoji="1" lang="ja-JP" altLang="en-US" sz="1050" dirty="0" smtClean="0">
                  <a:latin typeface="BIZ UDPゴシック" panose="020B0400000000000000" pitchFamily="50" charset="-128"/>
                  <a:ea typeface="BIZ UDPゴシック" panose="020B0400000000000000" pitchFamily="50" charset="-128"/>
                </a:rPr>
                <a:t>↓↓↓</a:t>
              </a:r>
              <a:endParaRPr kumimoji="1" lang="en-US" altLang="ja-JP" sz="1050" dirty="0" smtClean="0">
                <a:latin typeface="BIZ UDPゴシック" panose="020B0400000000000000" pitchFamily="50" charset="-128"/>
                <a:ea typeface="BIZ UDPゴシック" panose="020B0400000000000000" pitchFamily="50" charset="-128"/>
              </a:endParaRPr>
            </a:p>
          </p:txBody>
        </p:sp>
      </p:grpSp>
      <p:grpSp>
        <p:nvGrpSpPr>
          <p:cNvPr id="5" name="グループ化 4"/>
          <p:cNvGrpSpPr/>
          <p:nvPr/>
        </p:nvGrpSpPr>
        <p:grpSpPr>
          <a:xfrm>
            <a:off x="4547210" y="4542951"/>
            <a:ext cx="2846534" cy="2476479"/>
            <a:chOff x="4565156" y="4542951"/>
            <a:chExt cx="2846534" cy="2476479"/>
          </a:xfrm>
        </p:grpSpPr>
        <p:sp>
          <p:nvSpPr>
            <p:cNvPr id="69" name="テキスト ボックス 100"/>
            <p:cNvSpPr txBox="1"/>
            <p:nvPr/>
          </p:nvSpPr>
          <p:spPr>
            <a:xfrm>
              <a:off x="4566816" y="4542951"/>
              <a:ext cx="2744887" cy="2476479"/>
            </a:xfrm>
            <a:prstGeom prst="rect">
              <a:avLst/>
            </a:prstGeom>
            <a:solidFill>
              <a:schemeClr val="lt1"/>
            </a:solidFill>
            <a:ln w="19050">
              <a:solidFill>
                <a:srgbClr val="B4413C"/>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2000"/>
                </a:lnSpc>
                <a:spcAft>
                  <a:spcPts val="0"/>
                </a:spcAft>
              </a:pPr>
              <a:r>
                <a:rPr lang="en-US" sz="1600" kern="100">
                  <a:ln w="9525" cap="rnd" cmpd="sng" algn="ctr">
                    <a:solidFill>
                      <a:srgbClr val="000000"/>
                    </a:solidFill>
                    <a:prstDash val="solid"/>
                    <a:bevel/>
                  </a:ln>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70" name="テキスト ボックス 62"/>
            <p:cNvSpPr txBox="1"/>
            <p:nvPr/>
          </p:nvSpPr>
          <p:spPr>
            <a:xfrm>
              <a:off x="4566815" y="4557982"/>
              <a:ext cx="2738907" cy="55778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400" b="1" kern="100" dirty="0">
                  <a:effectLst>
                    <a:glow rad="101600">
                      <a:schemeClr val="accent4">
                        <a:satMod val="175000"/>
                        <a:alpha val="40000"/>
                      </a:schemeClr>
                    </a:glow>
                  </a:effectLst>
                  <a:latin typeface="BIZ UDPゴシック" panose="020B0400000000000000" pitchFamily="50" charset="-128"/>
                  <a:ea typeface="BIZ UDPゴシック" panose="020B0400000000000000" pitchFamily="50" charset="-128"/>
                  <a:cs typeface="Times New Roman" panose="02020603050405020304" pitchFamily="18" charset="0"/>
                </a:rPr>
                <a:t>その</a:t>
              </a:r>
              <a:r>
                <a:rPr lang="ja-JP" sz="1400" b="1" kern="100" dirty="0" smtClean="0">
                  <a:effectLst>
                    <a:glow rad="101600">
                      <a:schemeClr val="accent4">
                        <a:satMod val="175000"/>
                        <a:alpha val="40000"/>
                      </a:schemeClr>
                    </a:glow>
                  </a:effectLst>
                  <a:latin typeface="BIZ UDPゴシック" panose="020B0400000000000000" pitchFamily="50" charset="-128"/>
                  <a:ea typeface="BIZ UDPゴシック" panose="020B0400000000000000" pitchFamily="50" charset="-128"/>
                  <a:cs typeface="Times New Roman" panose="02020603050405020304" pitchFamily="18" charset="0"/>
                </a:rPr>
                <a:t>香り</a:t>
              </a:r>
              <a:r>
                <a:rPr lang="ja-JP" altLang="en-US" sz="1400" b="1" kern="100" dirty="0" smtClean="0">
                  <a:effectLst>
                    <a:glow rad="101600">
                      <a:schemeClr val="accent4">
                        <a:satMod val="175000"/>
                        <a:alpha val="40000"/>
                      </a:schemeClr>
                    </a:glow>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400" b="1" kern="100" dirty="0" smtClean="0">
                <a:effectLst>
                  <a:glow rad="101600">
                    <a:schemeClr val="accent4">
                      <a:satMod val="175000"/>
                      <a:alpha val="40000"/>
                    </a:schemeClr>
                  </a:glow>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spcAft>
                  <a:spcPts val="0"/>
                </a:spcAft>
              </a:pPr>
              <a:r>
                <a:rPr lang="ja-JP" sz="1400" b="1" kern="100" dirty="0" smtClean="0">
                  <a:effectLst>
                    <a:glow rad="101600">
                      <a:schemeClr val="accent4">
                        <a:satMod val="175000"/>
                        <a:alpha val="40000"/>
                      </a:schemeClr>
                    </a:glow>
                  </a:effectLst>
                  <a:latin typeface="BIZ UDPゴシック" panose="020B0400000000000000" pitchFamily="50" charset="-128"/>
                  <a:ea typeface="BIZ UDPゴシック" panose="020B0400000000000000" pitchFamily="50" charset="-128"/>
                  <a:cs typeface="Times New Roman" panose="02020603050405020304" pitchFamily="18" charset="0"/>
                </a:rPr>
                <a:t>困って</a:t>
              </a:r>
              <a:r>
                <a:rPr lang="ja-JP" sz="1400" b="1" kern="100" dirty="0">
                  <a:effectLst>
                    <a:glow rad="101600">
                      <a:schemeClr val="accent4">
                        <a:satMod val="175000"/>
                        <a:alpha val="40000"/>
                      </a:schemeClr>
                    </a:glow>
                  </a:effectLst>
                  <a:latin typeface="BIZ UDPゴシック" panose="020B0400000000000000" pitchFamily="50" charset="-128"/>
                  <a:ea typeface="BIZ UDPゴシック" panose="020B0400000000000000" pitchFamily="50" charset="-128"/>
                  <a:cs typeface="Times New Roman" panose="02020603050405020304" pitchFamily="18" charset="0"/>
                </a:rPr>
                <a:t>いる人がいるか</a:t>
              </a:r>
              <a:r>
                <a:rPr lang="ja-JP" sz="1400" b="1" kern="100" dirty="0" smtClean="0">
                  <a:effectLst>
                    <a:glow rad="101600">
                      <a:schemeClr val="accent4">
                        <a:satMod val="175000"/>
                        <a:alpha val="40000"/>
                      </a:schemeClr>
                    </a:glow>
                  </a:effectLst>
                  <a:latin typeface="BIZ UDPゴシック" panose="020B0400000000000000" pitchFamily="50" charset="-128"/>
                  <a:ea typeface="BIZ UDPゴシック" panose="020B0400000000000000" pitchFamily="50" charset="-128"/>
                  <a:cs typeface="Times New Roman" panose="02020603050405020304" pitchFamily="18" charset="0"/>
                </a:rPr>
                <a:t>も</a:t>
              </a:r>
              <a:r>
                <a:rPr lang="ja-JP" altLang="en-US" sz="1400" b="1" kern="100" dirty="0" smtClean="0">
                  <a:effectLst>
                    <a:glow rad="101600">
                      <a:schemeClr val="accent4">
                        <a:satMod val="175000"/>
                        <a:alpha val="40000"/>
                      </a:schemeClr>
                    </a:glow>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050" kern="100" dirty="0">
                <a:effectLst>
                  <a:glow rad="101600">
                    <a:schemeClr val="accent4">
                      <a:satMod val="175000"/>
                      <a:alpha val="40000"/>
                    </a:schemeClr>
                  </a:glow>
                </a:effectLst>
                <a:latin typeface="BIZ UDPゴシック" panose="020B0400000000000000" pitchFamily="50" charset="-128"/>
                <a:ea typeface="ＭＳ 明朝" panose="02020609040205080304" pitchFamily="17" charset="-128"/>
                <a:cs typeface="Times New Roman" panose="02020603050405020304" pitchFamily="18" charset="0"/>
              </a:endParaRPr>
            </a:p>
          </p:txBody>
        </p:sp>
        <p:sp>
          <p:nvSpPr>
            <p:cNvPr id="71" name="テキスト ボックス 63"/>
            <p:cNvSpPr txBox="1"/>
            <p:nvPr/>
          </p:nvSpPr>
          <p:spPr>
            <a:xfrm>
              <a:off x="4576273" y="5074870"/>
              <a:ext cx="2744887" cy="973165"/>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400"/>
                </a:lnSpc>
                <a:spcAft>
                  <a:spcPts val="0"/>
                </a:spcAft>
              </a:pPr>
              <a:r>
                <a:rPr lang="ja-JP" sz="1050" kern="100" dirty="0">
                  <a:effectLst/>
                  <a:latin typeface="Century" panose="02040604050505020304" pitchFamily="18" charset="0"/>
                  <a:ea typeface="BIZ UDPゴシック" panose="020B0400000000000000" pitchFamily="50" charset="-128"/>
                  <a:cs typeface="Times New Roman" panose="02020603050405020304" pitchFamily="18" charset="0"/>
                </a:rPr>
                <a:t>柔軟剤などの香りで頭痛や吐き気がするという相談があります</a:t>
              </a:r>
              <a:r>
                <a:rPr lang="ja-JP" sz="1050" kern="100" dirty="0" smtClean="0">
                  <a:effectLst/>
                  <a:latin typeface="Century" panose="02040604050505020304" pitchFamily="18" charset="0"/>
                  <a:ea typeface="BIZ UDPゴシック" panose="020B0400000000000000" pitchFamily="50" charset="-128"/>
                  <a:cs typeface="Times New Roman" panose="02020603050405020304" pitchFamily="18" charset="0"/>
                </a:rPr>
                <a:t>。香り</a:t>
              </a:r>
              <a:r>
                <a:rPr lang="ja-JP" sz="1050" kern="100" dirty="0">
                  <a:effectLst/>
                  <a:latin typeface="Century" panose="02040604050505020304" pitchFamily="18" charset="0"/>
                  <a:ea typeface="BIZ UDPゴシック" panose="020B0400000000000000" pitchFamily="50" charset="-128"/>
                  <a:cs typeface="Times New Roman" panose="02020603050405020304" pitchFamily="18" charset="0"/>
                </a:rPr>
                <a:t>の強さの感じ方には個人差があります。使用量の目安などを参考に、周囲の方にもご配慮いただきながらお使いください。</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72" name="図 71"/>
            <p:cNvPicPr/>
            <p:nvPr/>
          </p:nvPicPr>
          <p:blipFill rotWithShape="1">
            <a:blip r:embed="rId11">
              <a:extLst>
                <a:ext uri="{28A0092B-C50C-407E-A947-70E740481C1C}">
                  <a14:useLocalDpi xmlns:a14="http://schemas.microsoft.com/office/drawing/2010/main" val="0"/>
                </a:ext>
              </a:extLst>
            </a:blip>
            <a:srcRect l="4274" t="4881" r="5381" b="5314"/>
            <a:stretch/>
          </p:blipFill>
          <p:spPr bwMode="auto">
            <a:xfrm>
              <a:off x="6313262" y="5951824"/>
              <a:ext cx="866775" cy="861060"/>
            </a:xfrm>
            <a:prstGeom prst="rect">
              <a:avLst/>
            </a:prstGeom>
            <a:noFill/>
            <a:ln>
              <a:noFill/>
            </a:ln>
            <a:extLst>
              <a:ext uri="{53640926-AAD7-44D8-BBD7-CCE9431645EC}">
                <a14:shadowObscured xmlns:a14="http://schemas.microsoft.com/office/drawing/2010/main"/>
              </a:ext>
            </a:extLst>
          </p:spPr>
        </p:pic>
        <p:pic>
          <p:nvPicPr>
            <p:cNvPr id="1026" name="Picture 2" descr="柔軟剤のイラスト"/>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rot="174619">
              <a:off x="5071893" y="5909324"/>
              <a:ext cx="1217536" cy="108360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消臭剤・芳香剤のスプレーのイラスト"/>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rot="19896414">
              <a:off x="4565156" y="6111269"/>
              <a:ext cx="895156" cy="881728"/>
            </a:xfrm>
            <a:prstGeom prst="rect">
              <a:avLst/>
            </a:prstGeom>
            <a:noFill/>
            <a:extLst>
              <a:ext uri="{909E8E84-426E-40DD-AFC4-6F175D3DCCD1}">
                <a14:hiddenFill xmlns:a14="http://schemas.microsoft.com/office/drawing/2010/main">
                  <a:solidFill>
                    <a:srgbClr val="FFFFFF"/>
                  </a:solidFill>
                </a14:hiddenFill>
              </a:ext>
            </a:extLst>
          </p:spPr>
        </p:pic>
        <p:sp>
          <p:nvSpPr>
            <p:cNvPr id="44" name="テキスト ボックス 43"/>
            <p:cNvSpPr txBox="1"/>
            <p:nvPr/>
          </p:nvSpPr>
          <p:spPr>
            <a:xfrm>
              <a:off x="6152787" y="6766058"/>
              <a:ext cx="1258903" cy="215444"/>
            </a:xfrm>
            <a:prstGeom prst="rect">
              <a:avLst/>
            </a:prstGeom>
            <a:noFill/>
          </p:spPr>
          <p:txBody>
            <a:bodyPr wrap="square" rtlCol="0">
              <a:spAutoFit/>
            </a:bodyPr>
            <a:lstStyle/>
            <a:p>
              <a:r>
                <a:rPr kumimoji="1" lang="ja-JP" altLang="en-US" sz="800" dirty="0" smtClean="0">
                  <a:latin typeface="BIZ UDPゴシック" panose="020B0400000000000000" pitchFamily="50" charset="-128"/>
                  <a:ea typeface="BIZ UDPゴシック" panose="020B0400000000000000" pitchFamily="50" charset="-128"/>
                </a:rPr>
                <a:t>消費者庁</a:t>
              </a:r>
              <a:r>
                <a:rPr kumimoji="1" lang="en-US" altLang="ja-JP" sz="800" dirty="0" smtClean="0">
                  <a:latin typeface="BIZ UDPゴシック" panose="020B0400000000000000" pitchFamily="50" charset="-128"/>
                  <a:ea typeface="BIZ UDPゴシック" panose="020B0400000000000000" pitchFamily="50" charset="-128"/>
                </a:rPr>
                <a:t>HP</a:t>
              </a:r>
              <a:r>
                <a:rPr kumimoji="1" lang="ja-JP" altLang="en-US" sz="800" dirty="0" smtClean="0">
                  <a:latin typeface="BIZ UDPゴシック" panose="020B0400000000000000" pitchFamily="50" charset="-128"/>
                  <a:ea typeface="BIZ UDPゴシック" panose="020B0400000000000000" pitchFamily="50" charset="-128"/>
                </a:rPr>
                <a:t>（ポスター）</a:t>
              </a:r>
              <a:endParaRPr kumimoji="1" lang="ja-JP" altLang="en-US" sz="800" dirty="0">
                <a:latin typeface="BIZ UDPゴシック" panose="020B0400000000000000" pitchFamily="50" charset="-128"/>
                <a:ea typeface="BIZ UDPゴシック" panose="020B0400000000000000" pitchFamily="50" charset="-128"/>
              </a:endParaRPr>
            </a:p>
          </p:txBody>
        </p:sp>
      </p:grpSp>
      <p:sp>
        <p:nvSpPr>
          <p:cNvPr id="45" name="テキスト ボックス 72"/>
          <p:cNvSpPr txBox="1"/>
          <p:nvPr/>
        </p:nvSpPr>
        <p:spPr>
          <a:xfrm>
            <a:off x="247352" y="327660"/>
            <a:ext cx="7040424" cy="4117412"/>
          </a:xfrm>
          <a:prstGeom prst="rect">
            <a:avLst/>
          </a:prstGeom>
          <a:solidFill>
            <a:schemeClr val="lt1"/>
          </a:solidFill>
          <a:ln w="28575">
            <a:solidFill>
              <a:srgbClr val="D2644B"/>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1600"/>
              </a:lnSpc>
              <a:spcAft>
                <a:spcPts val="0"/>
              </a:spcAft>
            </a:pPr>
            <a:r>
              <a:rPr lang="en-US" sz="1200" b="1" kern="100">
                <a:ln>
                  <a:noFill/>
                </a:ln>
                <a:solidFill>
                  <a:srgbClr val="D02D20"/>
                </a:solidFill>
                <a:effectLst/>
                <a:latin typeface="BIZ UDPゴシック" panose="020B0400000000000000" pitchFamily="50"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7" name="横巻き 46"/>
          <p:cNvSpPr/>
          <p:nvPr/>
        </p:nvSpPr>
        <p:spPr>
          <a:xfrm>
            <a:off x="918293" y="40189"/>
            <a:ext cx="5698542" cy="588227"/>
          </a:xfrm>
          <a:prstGeom prst="horizontalScroll">
            <a:avLst/>
          </a:prstGeom>
          <a:solidFill>
            <a:srgbClr val="C0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2000" kern="100" dirty="0" smtClean="0">
                <a:effectLst>
                  <a:outerShdw blurRad="50800" dist="38100" dir="5400000" algn="t">
                    <a:srgbClr val="000000">
                      <a:alpha val="40000"/>
                    </a:srgbClr>
                  </a:outerShdw>
                </a:effectLst>
                <a:ea typeface="HGP創英角ｺﾞｼｯｸUB" panose="020B0900000000000000" pitchFamily="50" charset="-128"/>
                <a:cs typeface="Times New Roman" panose="02020603050405020304" pitchFamily="18" charset="0"/>
              </a:rPr>
              <a:t>悪質な住宅リフォームの訪問販売</a:t>
            </a:r>
            <a:r>
              <a:rPr lang="ja-JP" sz="2000" kern="100" dirty="0" smtClean="0">
                <a:effectLst>
                  <a:outerShdw blurRad="50800" dist="38100" dir="5400000" algn="t">
                    <a:srgbClr val="000000">
                      <a:alpha val="40000"/>
                    </a:srgbClr>
                  </a:outerShdw>
                </a:effectLst>
                <a:ea typeface="HGP創英角ｺﾞｼｯｸUB" panose="020B0900000000000000" pitchFamily="50" charset="-128"/>
                <a:cs typeface="Times New Roman" panose="02020603050405020304" pitchFamily="18" charset="0"/>
              </a:rPr>
              <a:t>に</a:t>
            </a:r>
            <a:r>
              <a:rPr lang="ja-JP" sz="2000" kern="100" dirty="0">
                <a:effectLst>
                  <a:outerShdw blurRad="50800" dist="38100" dir="5400000" algn="t">
                    <a:srgbClr val="000000">
                      <a:alpha val="40000"/>
                    </a:srgbClr>
                  </a:outerShdw>
                </a:effectLst>
                <a:ea typeface="HGP創英角ｺﾞｼｯｸUB" panose="020B0900000000000000" pitchFamily="50" charset="-128"/>
                <a:cs typeface="Times New Roman" panose="02020603050405020304" pitchFamily="18" charset="0"/>
              </a:rPr>
              <a:t>ご注意！</a:t>
            </a:r>
            <a:endParaRPr lang="ja-JP" sz="1050" kern="100" dirty="0">
              <a:effectLst/>
              <a:ea typeface="ＭＳ 明朝" panose="02020609040205080304" pitchFamily="17" charset="-128"/>
              <a:cs typeface="Times New Roman" panose="02020603050405020304" pitchFamily="18" charset="0"/>
            </a:endParaRPr>
          </a:p>
        </p:txBody>
      </p:sp>
      <p:sp>
        <p:nvSpPr>
          <p:cNvPr id="8" name="テキスト ボックス 7"/>
          <p:cNvSpPr txBox="1"/>
          <p:nvPr/>
        </p:nvSpPr>
        <p:spPr>
          <a:xfrm>
            <a:off x="1567871" y="754973"/>
            <a:ext cx="5601840" cy="914848"/>
          </a:xfrm>
          <a:prstGeom prst="rect">
            <a:avLst/>
          </a:prstGeom>
          <a:noFill/>
          <a:ln w="12700">
            <a:solidFill>
              <a:schemeClr val="tx1"/>
            </a:solidFill>
          </a:ln>
        </p:spPr>
        <p:txBody>
          <a:bodyPr wrap="square" tIns="144000" rtlCol="0">
            <a:spAutoFit/>
          </a:bodyPr>
          <a:lstStyle/>
          <a:p>
            <a:r>
              <a:rPr kumimoji="1" lang="ja-JP" altLang="en-US" sz="1050" dirty="0" smtClean="0">
                <a:latin typeface="BIZ UDPゴシック" panose="020B0400000000000000" pitchFamily="50" charset="-128"/>
                <a:ea typeface="BIZ UDPゴシック" panose="020B0400000000000000" pitchFamily="50" charset="-128"/>
              </a:rPr>
              <a:t>・２年前リフォーム</a:t>
            </a:r>
            <a:r>
              <a:rPr kumimoji="1" lang="ja-JP" altLang="en-US" sz="1050" dirty="0" smtClean="0">
                <a:latin typeface="BIZ UDPゴシック" panose="020B0400000000000000" pitchFamily="50" charset="-128"/>
                <a:ea typeface="BIZ UDPゴシック" panose="020B0400000000000000" pitchFamily="50" charset="-128"/>
              </a:rPr>
              <a:t>工事をした業者が突然訪問</a:t>
            </a:r>
            <a:r>
              <a:rPr kumimoji="1" lang="ja-JP" altLang="en-US" sz="1050" dirty="0" smtClean="0">
                <a:latin typeface="BIZ UDPゴシック" panose="020B0400000000000000" pitchFamily="50" charset="-128"/>
                <a:ea typeface="BIZ UDPゴシック" panose="020B0400000000000000" pitchFamily="50" charset="-128"/>
              </a:rPr>
              <a:t>してきて、</a:t>
            </a:r>
            <a:r>
              <a:rPr kumimoji="1" lang="ja-JP" altLang="en-US" sz="1050" dirty="0" smtClean="0">
                <a:latin typeface="BIZ UDPゴシック" panose="020B0400000000000000" pitchFamily="50" charset="-128"/>
                <a:ea typeface="BIZ UDPゴシック" panose="020B0400000000000000" pitchFamily="50" charset="-128"/>
              </a:rPr>
              <a:t>床下の基礎が割れているので工事</a:t>
            </a:r>
            <a:r>
              <a:rPr kumimoji="1" lang="ja-JP" altLang="en-US" sz="1050" dirty="0" smtClean="0">
                <a:latin typeface="BIZ UDPゴシック" panose="020B0400000000000000" pitchFamily="50" charset="-128"/>
                <a:ea typeface="BIZ UDPゴシック" panose="020B0400000000000000" pitchFamily="50" charset="-128"/>
              </a:rPr>
              <a:t>が</a:t>
            </a:r>
            <a:endParaRPr kumimoji="1" lang="en-US" altLang="ja-JP" sz="1050" dirty="0" smtClean="0">
              <a:latin typeface="BIZ UDPゴシック" panose="020B0400000000000000" pitchFamily="50" charset="-128"/>
              <a:ea typeface="BIZ UDPゴシック" panose="020B0400000000000000" pitchFamily="50" charset="-128"/>
            </a:endParaRPr>
          </a:p>
          <a:p>
            <a:r>
              <a:rPr kumimoji="1" lang="ja-JP" altLang="en-US" sz="1050" dirty="0">
                <a:latin typeface="BIZ UDPゴシック" panose="020B0400000000000000" pitchFamily="50" charset="-128"/>
                <a:ea typeface="BIZ UDPゴシック" panose="020B0400000000000000" pitchFamily="50" charset="-128"/>
              </a:rPr>
              <a:t>　</a:t>
            </a:r>
            <a:r>
              <a:rPr kumimoji="1" lang="ja-JP" altLang="en-US" sz="1050" dirty="0" smtClean="0">
                <a:latin typeface="BIZ UDPゴシック" panose="020B0400000000000000" pitchFamily="50" charset="-128"/>
                <a:ea typeface="BIZ UDPゴシック" panose="020B0400000000000000" pitchFamily="50" charset="-128"/>
              </a:rPr>
              <a:t>必要</a:t>
            </a:r>
            <a:r>
              <a:rPr kumimoji="1" lang="ja-JP" altLang="en-US" sz="1050" dirty="0" smtClean="0">
                <a:latin typeface="BIZ UDPゴシック" panose="020B0400000000000000" pitchFamily="50" charset="-128"/>
                <a:ea typeface="BIZ UDPゴシック" panose="020B0400000000000000" pitchFamily="50" charset="-128"/>
              </a:rPr>
              <a:t>だ</a:t>
            </a:r>
            <a:r>
              <a:rPr kumimoji="1" lang="ja-JP" altLang="en-US" sz="1050" dirty="0" smtClean="0">
                <a:latin typeface="BIZ UDPゴシック" panose="020B0400000000000000" pitchFamily="50" charset="-128"/>
                <a:ea typeface="BIZ UDPゴシック" panose="020B0400000000000000" pitchFamily="50" charset="-128"/>
              </a:rPr>
              <a:t>と言われ</a:t>
            </a:r>
            <a:r>
              <a:rPr kumimoji="1" lang="ja-JP" altLang="en-US" sz="1050" dirty="0">
                <a:latin typeface="BIZ UDPゴシック" panose="020B0400000000000000" pitchFamily="50" charset="-128"/>
                <a:ea typeface="BIZ UDPゴシック" panose="020B0400000000000000" pitchFamily="50" charset="-128"/>
              </a:rPr>
              <a:t>た。</a:t>
            </a:r>
            <a:r>
              <a:rPr kumimoji="1" lang="ja-JP" altLang="en-US" sz="1050" dirty="0" smtClean="0">
                <a:latin typeface="BIZ UDPゴシック" panose="020B0400000000000000" pitchFamily="50" charset="-128"/>
                <a:ea typeface="BIZ UDPゴシック" panose="020B0400000000000000" pitchFamily="50" charset="-128"/>
              </a:rPr>
              <a:t>工事</a:t>
            </a:r>
            <a:r>
              <a:rPr kumimoji="1" lang="ja-JP" altLang="en-US" sz="1050" dirty="0" smtClean="0">
                <a:latin typeface="BIZ UDPゴシック" panose="020B0400000000000000" pitchFamily="50" charset="-128"/>
                <a:ea typeface="BIZ UDPゴシック" panose="020B0400000000000000" pitchFamily="50" charset="-128"/>
              </a:rPr>
              <a:t>の契約をしてしまったが、クーリング・オフしたい。</a:t>
            </a:r>
            <a:endParaRPr kumimoji="1" lang="en-US" altLang="ja-JP" sz="1050" dirty="0" smtClean="0">
              <a:latin typeface="BIZ UDPゴシック" panose="020B0400000000000000" pitchFamily="50" charset="-128"/>
              <a:ea typeface="BIZ UDPゴシック" panose="020B0400000000000000" pitchFamily="50" charset="-128"/>
            </a:endParaRPr>
          </a:p>
          <a:p>
            <a:endParaRPr kumimoji="1" lang="en-US" altLang="ja-JP" sz="500" dirty="0" smtClean="0">
              <a:latin typeface="BIZ UDPゴシック" panose="020B0400000000000000" pitchFamily="50" charset="-128"/>
              <a:ea typeface="BIZ UDPゴシック" panose="020B0400000000000000" pitchFamily="50" charset="-128"/>
            </a:endParaRPr>
          </a:p>
          <a:p>
            <a:r>
              <a:rPr kumimoji="1" lang="ja-JP" altLang="en-US" sz="1050" dirty="0" smtClean="0">
                <a:latin typeface="BIZ UDPゴシック" panose="020B0400000000000000" pitchFamily="50" charset="-128"/>
                <a:ea typeface="BIZ UDPゴシック" panose="020B0400000000000000" pitchFamily="50" charset="-128"/>
              </a:rPr>
              <a:t>・訪ねてきた業者に外壁の水漏れを指摘され工事を依頼した。工事終了後、屋根</a:t>
            </a:r>
            <a:r>
              <a:rPr kumimoji="1" lang="ja-JP" altLang="en-US" sz="1050" dirty="0" smtClean="0">
                <a:latin typeface="BIZ UDPゴシック" panose="020B0400000000000000" pitchFamily="50" charset="-128"/>
                <a:ea typeface="BIZ UDPゴシック" panose="020B0400000000000000" pitchFamily="50" charset="-128"/>
              </a:rPr>
              <a:t>も工事が必要</a:t>
            </a:r>
            <a:endParaRPr kumimoji="1" lang="en-US" altLang="ja-JP" sz="1050" dirty="0" smtClean="0">
              <a:latin typeface="BIZ UDPゴシック" panose="020B0400000000000000" pitchFamily="50" charset="-128"/>
              <a:ea typeface="BIZ UDPゴシック" panose="020B0400000000000000" pitchFamily="50" charset="-128"/>
            </a:endParaRPr>
          </a:p>
          <a:p>
            <a:r>
              <a:rPr kumimoji="1" lang="ja-JP" altLang="en-US" sz="1050" dirty="0" smtClean="0">
                <a:latin typeface="BIZ UDPゴシック" panose="020B0400000000000000" pitchFamily="50" charset="-128"/>
                <a:ea typeface="BIZ UDPゴシック" panose="020B0400000000000000" pitchFamily="50" charset="-128"/>
              </a:rPr>
              <a:t>　だと</a:t>
            </a:r>
            <a:r>
              <a:rPr kumimoji="1" lang="ja-JP" altLang="en-US" sz="1050" dirty="0" smtClean="0">
                <a:latin typeface="BIZ UDPゴシック" panose="020B0400000000000000" pitchFamily="50" charset="-128"/>
                <a:ea typeface="BIZ UDPゴシック" panose="020B0400000000000000" pitchFamily="50" charset="-128"/>
              </a:rPr>
              <a:t>、見積もりを見せられ</a:t>
            </a:r>
            <a:r>
              <a:rPr kumimoji="1" lang="ja-JP" altLang="en-US" sz="1050" dirty="0" smtClean="0">
                <a:latin typeface="BIZ UDPゴシック" panose="020B0400000000000000" pitchFamily="50" charset="-128"/>
                <a:ea typeface="BIZ UDPゴシック" panose="020B0400000000000000" pitchFamily="50" charset="-128"/>
              </a:rPr>
              <a:t>、高額な工事</a:t>
            </a:r>
            <a:r>
              <a:rPr kumimoji="1" lang="ja-JP" altLang="en-US" sz="1050" dirty="0" smtClean="0">
                <a:latin typeface="BIZ UDPゴシック" panose="020B0400000000000000" pitchFamily="50" charset="-128"/>
                <a:ea typeface="BIZ UDPゴシック" panose="020B0400000000000000" pitchFamily="50" charset="-128"/>
              </a:rPr>
              <a:t>の契約をしてしまったが、解約したい。</a:t>
            </a:r>
            <a:endParaRPr kumimoji="1" lang="ja-JP" altLang="en-US" sz="1050" dirty="0">
              <a:latin typeface="BIZ UDPゴシック" panose="020B0400000000000000" pitchFamily="50" charset="-128"/>
              <a:ea typeface="BIZ UDPゴシック" panose="020B0400000000000000" pitchFamily="50" charset="-128"/>
            </a:endParaRPr>
          </a:p>
        </p:txBody>
      </p:sp>
      <p:pic>
        <p:nvPicPr>
          <p:cNvPr id="11" name="Picture 2" descr="リフォーム詐欺のイラスト"/>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8720" y="234404"/>
            <a:ext cx="1455511" cy="1455511"/>
          </a:xfrm>
          <a:prstGeom prst="rect">
            <a:avLst/>
          </a:prstGeom>
          <a:noFill/>
          <a:extLst>
            <a:ext uri="{909E8E84-426E-40DD-AFC4-6F175D3DCCD1}">
              <a14:hiddenFill xmlns:a14="http://schemas.microsoft.com/office/drawing/2010/main">
                <a:solidFill>
                  <a:srgbClr val="FFFFFF"/>
                </a:solidFill>
              </a14:hiddenFill>
            </a:ext>
          </a:extLst>
        </p:spPr>
      </p:pic>
      <p:sp>
        <p:nvSpPr>
          <p:cNvPr id="56" name="角丸四角形 55"/>
          <p:cNvSpPr/>
          <p:nvPr/>
        </p:nvSpPr>
        <p:spPr>
          <a:xfrm>
            <a:off x="1672415" y="633310"/>
            <a:ext cx="983334" cy="245611"/>
          </a:xfrm>
          <a:prstGeom prst="round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200" b="1" kern="100" dirty="0">
                <a:solidFill>
                  <a:srgbClr val="FFFFFF"/>
                </a:solidFill>
                <a:effectLst/>
                <a:ea typeface="BIZ UDPゴシック" panose="020B0400000000000000" pitchFamily="50" charset="-128"/>
                <a:cs typeface="Times New Roman" panose="02020603050405020304" pitchFamily="18" charset="0"/>
              </a:rPr>
              <a:t>相談事例</a:t>
            </a:r>
            <a:endParaRPr lang="ja-JP" sz="1000" kern="100" dirty="0">
              <a:effectLst/>
              <a:ea typeface="ＭＳ 明朝" panose="02020609040205080304" pitchFamily="17" charset="-128"/>
              <a:cs typeface="Times New Roman" panose="02020603050405020304" pitchFamily="18" charset="0"/>
            </a:endParaRPr>
          </a:p>
        </p:txBody>
      </p:sp>
      <p:sp>
        <p:nvSpPr>
          <p:cNvPr id="12" name="角丸四角形 11"/>
          <p:cNvSpPr/>
          <p:nvPr/>
        </p:nvSpPr>
        <p:spPr>
          <a:xfrm>
            <a:off x="360063" y="1807861"/>
            <a:ext cx="6147418" cy="2548157"/>
          </a:xfrm>
          <a:prstGeom prst="roundRect">
            <a:avLst/>
          </a:prstGeom>
          <a:solidFill>
            <a:schemeClr val="accent4">
              <a:lumMod val="20000"/>
              <a:lumOff val="80000"/>
            </a:schemeClr>
          </a:solidFill>
          <a:ln w="12700">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p:cNvSpPr txBox="1"/>
          <p:nvPr/>
        </p:nvSpPr>
        <p:spPr>
          <a:xfrm>
            <a:off x="351655" y="1986947"/>
            <a:ext cx="6226573" cy="2285241"/>
          </a:xfrm>
          <a:prstGeom prst="rect">
            <a:avLst/>
          </a:prstGeom>
          <a:noFill/>
          <a:ln>
            <a:noFill/>
          </a:ln>
        </p:spPr>
        <p:txBody>
          <a:bodyPr wrap="square" rtlCol="0">
            <a:spAutoFit/>
          </a:bodyPr>
          <a:lstStyle/>
          <a:p>
            <a:r>
              <a:rPr kumimoji="1" lang="ja-JP" altLang="en-US" sz="1100" b="1" dirty="0" smtClean="0">
                <a:latin typeface="BIZ UDPゴシック" panose="020B0400000000000000" pitchFamily="50" charset="-128"/>
                <a:ea typeface="BIZ UDPゴシック" panose="020B0400000000000000" pitchFamily="50" charset="-128"/>
              </a:rPr>
              <a:t>○勧誘を受けた場合は、その場で即決しないようにしましょう！</a:t>
            </a:r>
            <a:endParaRPr kumimoji="1" lang="en-US" altLang="ja-JP" sz="1100" b="1" dirty="0" smtClean="0">
              <a:latin typeface="BIZ UDPゴシック" panose="020B0400000000000000" pitchFamily="50" charset="-128"/>
              <a:ea typeface="BIZ UDPゴシック" panose="020B0400000000000000" pitchFamily="50" charset="-128"/>
            </a:endParaRPr>
          </a:p>
          <a:p>
            <a:r>
              <a:rPr kumimoji="1" lang="ja-JP" altLang="en-US" sz="1050" dirty="0" smtClean="0">
                <a:latin typeface="BIZ UDPゴシック" panose="020B0400000000000000" pitchFamily="50" charset="-128"/>
                <a:ea typeface="BIZ UDPゴシック" panose="020B0400000000000000" pitchFamily="50" charset="-128"/>
              </a:rPr>
              <a:t>　・不意に勧誘されるため、本当に必要なのかよく考える余裕もなく、比較検討の機会もないままに、</a:t>
            </a:r>
            <a:endParaRPr kumimoji="1" lang="en-US" altLang="ja-JP" sz="1050" dirty="0" smtClean="0">
              <a:latin typeface="BIZ UDPゴシック" panose="020B0400000000000000" pitchFamily="50" charset="-128"/>
              <a:ea typeface="BIZ UDPゴシック" panose="020B0400000000000000" pitchFamily="50" charset="-128"/>
            </a:endParaRPr>
          </a:p>
          <a:p>
            <a:r>
              <a:rPr kumimoji="1" lang="en-US" altLang="ja-JP" sz="1050" dirty="0">
                <a:latin typeface="BIZ UDPゴシック" panose="020B0400000000000000" pitchFamily="50" charset="-128"/>
                <a:ea typeface="BIZ UDPゴシック" panose="020B0400000000000000" pitchFamily="50" charset="-128"/>
              </a:rPr>
              <a:t> </a:t>
            </a:r>
            <a:r>
              <a:rPr kumimoji="1" lang="en-US" altLang="ja-JP" sz="1050" dirty="0" smtClean="0">
                <a:latin typeface="BIZ UDPゴシック" panose="020B0400000000000000" pitchFamily="50" charset="-128"/>
                <a:ea typeface="BIZ UDPゴシック" panose="020B0400000000000000" pitchFamily="50" charset="-128"/>
              </a:rPr>
              <a:t>   </a:t>
            </a:r>
            <a:r>
              <a:rPr kumimoji="1" lang="ja-JP" altLang="en-US" sz="1050" dirty="0" smtClean="0">
                <a:latin typeface="BIZ UDPゴシック" panose="020B0400000000000000" pitchFamily="50" charset="-128"/>
                <a:ea typeface="BIZ UDPゴシック" panose="020B0400000000000000" pitchFamily="50" charset="-128"/>
              </a:rPr>
              <a:t>巧みな勧誘によって不要な契約をしてしまうおそれがあります。</a:t>
            </a:r>
            <a:endParaRPr kumimoji="1" lang="en-US" altLang="ja-JP" sz="1050" dirty="0" smtClean="0">
              <a:latin typeface="BIZ UDPゴシック" panose="020B0400000000000000" pitchFamily="50" charset="-128"/>
              <a:ea typeface="BIZ UDPゴシック" panose="020B0400000000000000" pitchFamily="50" charset="-128"/>
            </a:endParaRPr>
          </a:p>
          <a:p>
            <a:r>
              <a:rPr kumimoji="1" lang="ja-JP" altLang="en-US" sz="1050" dirty="0" smtClean="0">
                <a:latin typeface="BIZ UDPゴシック" panose="020B0400000000000000" pitchFamily="50" charset="-128"/>
                <a:ea typeface="BIZ UDPゴシック" panose="020B0400000000000000" pitchFamily="50" charset="-128"/>
              </a:rPr>
              <a:t>　・複数の事業者から見積もりを取り、家族やまわりの人の意見も聞きながら、比較検討し、慎重に判断</a:t>
            </a:r>
            <a:endParaRPr kumimoji="1" lang="en-US" altLang="ja-JP" sz="1050" dirty="0" smtClean="0">
              <a:latin typeface="BIZ UDPゴシック" panose="020B0400000000000000" pitchFamily="50" charset="-128"/>
              <a:ea typeface="BIZ UDPゴシック" panose="020B0400000000000000" pitchFamily="50" charset="-128"/>
            </a:endParaRPr>
          </a:p>
          <a:p>
            <a:r>
              <a:rPr kumimoji="1" lang="en-US" altLang="ja-JP" sz="1050" dirty="0">
                <a:latin typeface="BIZ UDPゴシック" panose="020B0400000000000000" pitchFamily="50" charset="-128"/>
                <a:ea typeface="BIZ UDPゴシック" panose="020B0400000000000000" pitchFamily="50" charset="-128"/>
              </a:rPr>
              <a:t> </a:t>
            </a:r>
            <a:r>
              <a:rPr kumimoji="1" lang="en-US" altLang="ja-JP" sz="1050" dirty="0" smtClean="0">
                <a:latin typeface="BIZ UDPゴシック" panose="020B0400000000000000" pitchFamily="50" charset="-128"/>
                <a:ea typeface="BIZ UDPゴシック" panose="020B0400000000000000" pitchFamily="50" charset="-128"/>
              </a:rPr>
              <a:t>  </a:t>
            </a:r>
            <a:r>
              <a:rPr kumimoji="1" lang="en-US" altLang="ja-JP" sz="1050" dirty="0" smtClean="0">
                <a:latin typeface="BIZ UDPゴシック" panose="020B0400000000000000" pitchFamily="50" charset="-128"/>
                <a:ea typeface="BIZ UDPゴシック" panose="020B0400000000000000" pitchFamily="50" charset="-128"/>
              </a:rPr>
              <a:t> </a:t>
            </a:r>
            <a:r>
              <a:rPr kumimoji="1" lang="ja-JP" altLang="en-US" sz="1050" dirty="0" smtClean="0">
                <a:latin typeface="BIZ UDPゴシック" panose="020B0400000000000000" pitchFamily="50" charset="-128"/>
                <a:ea typeface="BIZ UDPゴシック" panose="020B0400000000000000" pitchFamily="50" charset="-128"/>
              </a:rPr>
              <a:t>しましょう</a:t>
            </a:r>
            <a:r>
              <a:rPr kumimoji="1" lang="ja-JP" altLang="en-US" sz="1050" dirty="0" smtClean="0">
                <a:latin typeface="BIZ UDPゴシック" panose="020B0400000000000000" pitchFamily="50" charset="-128"/>
                <a:ea typeface="BIZ UDPゴシック" panose="020B0400000000000000" pitchFamily="50" charset="-128"/>
              </a:rPr>
              <a:t>。</a:t>
            </a:r>
            <a:endParaRPr kumimoji="1" lang="en-US" altLang="ja-JP" sz="1050" dirty="0" smtClean="0">
              <a:latin typeface="BIZ UDPゴシック" panose="020B0400000000000000" pitchFamily="50" charset="-128"/>
              <a:ea typeface="BIZ UDPゴシック" panose="020B0400000000000000" pitchFamily="50" charset="-128"/>
            </a:endParaRPr>
          </a:p>
          <a:p>
            <a:endParaRPr kumimoji="1" lang="en-US" altLang="ja-JP" sz="800" dirty="0" smtClean="0">
              <a:latin typeface="BIZ UDPゴシック" panose="020B0400000000000000" pitchFamily="50" charset="-128"/>
              <a:ea typeface="BIZ UDPゴシック" panose="020B0400000000000000" pitchFamily="50" charset="-128"/>
            </a:endParaRPr>
          </a:p>
          <a:p>
            <a:r>
              <a:rPr kumimoji="1" lang="ja-JP" altLang="en-US" sz="1100" b="1" dirty="0" smtClean="0">
                <a:latin typeface="BIZ UDPゴシック" panose="020B0400000000000000" pitchFamily="50" charset="-128"/>
                <a:ea typeface="BIZ UDPゴシック" panose="020B0400000000000000" pitchFamily="50" charset="-128"/>
              </a:rPr>
              <a:t>○しつこく勧誘される場合には、きっぱり断りましょう！</a:t>
            </a:r>
            <a:endParaRPr kumimoji="1" lang="en-US" altLang="ja-JP" sz="1100" b="1" dirty="0" smtClean="0">
              <a:latin typeface="BIZ UDPゴシック" panose="020B0400000000000000" pitchFamily="50" charset="-128"/>
              <a:ea typeface="BIZ UDPゴシック" panose="020B0400000000000000" pitchFamily="50" charset="-128"/>
            </a:endParaRPr>
          </a:p>
          <a:p>
            <a:r>
              <a:rPr kumimoji="1" lang="ja-JP" altLang="en-US" sz="1050" dirty="0" smtClean="0">
                <a:latin typeface="BIZ UDPゴシック" panose="020B0400000000000000" pitchFamily="50" charset="-128"/>
                <a:ea typeface="BIZ UDPゴシック" panose="020B0400000000000000" pitchFamily="50" charset="-128"/>
              </a:rPr>
              <a:t>　・契約を急かされたり、次々に高額な工事を提案されたりしても、必要がなければきっぱり断りましょう。</a:t>
            </a:r>
            <a:endParaRPr kumimoji="1" lang="en-US" altLang="ja-JP" sz="1050" dirty="0" smtClean="0">
              <a:latin typeface="BIZ UDPゴシック" panose="020B0400000000000000" pitchFamily="50" charset="-128"/>
              <a:ea typeface="BIZ UDPゴシック" panose="020B0400000000000000" pitchFamily="50" charset="-128"/>
            </a:endParaRPr>
          </a:p>
          <a:p>
            <a:r>
              <a:rPr kumimoji="1" lang="ja-JP" altLang="en-US" sz="1050" dirty="0" smtClean="0">
                <a:latin typeface="BIZ UDPゴシック" panose="020B0400000000000000" pitchFamily="50" charset="-128"/>
                <a:ea typeface="BIZ UDPゴシック" panose="020B0400000000000000" pitchFamily="50" charset="-128"/>
              </a:rPr>
              <a:t>　・断った消費者に再度しつこく自宅で勧誘することは禁止されています。</a:t>
            </a:r>
            <a:endParaRPr kumimoji="1" lang="en-US" altLang="ja-JP" sz="1050" dirty="0" smtClean="0">
              <a:latin typeface="BIZ UDPゴシック" panose="020B0400000000000000" pitchFamily="50" charset="-128"/>
              <a:ea typeface="BIZ UDPゴシック" panose="020B0400000000000000" pitchFamily="50" charset="-128"/>
            </a:endParaRPr>
          </a:p>
          <a:p>
            <a:endParaRPr kumimoji="1" lang="en-US" altLang="ja-JP" sz="800" dirty="0" smtClean="0">
              <a:latin typeface="BIZ UDPゴシック" panose="020B0400000000000000" pitchFamily="50" charset="-128"/>
              <a:ea typeface="BIZ UDPゴシック" panose="020B0400000000000000" pitchFamily="50" charset="-128"/>
            </a:endParaRPr>
          </a:p>
          <a:p>
            <a:r>
              <a:rPr kumimoji="1" lang="ja-JP" altLang="en-US" sz="1100" b="1" dirty="0" smtClean="0">
                <a:latin typeface="BIZ UDPゴシック" panose="020B0400000000000000" pitchFamily="50" charset="-128"/>
                <a:ea typeface="BIZ UDPゴシック" panose="020B0400000000000000" pitchFamily="50" charset="-128"/>
              </a:rPr>
              <a:t>○対応に困ったら、ひとりで悩まず相談しましょう！</a:t>
            </a:r>
            <a:endParaRPr kumimoji="1" lang="en-US" altLang="ja-JP" sz="1100" b="1" dirty="0" smtClean="0">
              <a:latin typeface="BIZ UDPゴシック" panose="020B0400000000000000" pitchFamily="50" charset="-128"/>
              <a:ea typeface="BIZ UDPゴシック" panose="020B0400000000000000" pitchFamily="50" charset="-128"/>
            </a:endParaRPr>
          </a:p>
          <a:p>
            <a:r>
              <a:rPr kumimoji="1" lang="ja-JP" altLang="en-US" sz="1050" dirty="0" smtClean="0">
                <a:latin typeface="BIZ UDPゴシック" panose="020B0400000000000000" pitchFamily="50" charset="-128"/>
                <a:ea typeface="BIZ UDPゴシック" panose="020B0400000000000000" pitchFamily="50" charset="-128"/>
              </a:rPr>
              <a:t>　・訪問した事業者から勧誘を受けた場合、契約しても、８日以内であればクーリング・オフできます。</a:t>
            </a:r>
            <a:endParaRPr kumimoji="1" lang="en-US" altLang="ja-JP" sz="1050" dirty="0" smtClean="0">
              <a:latin typeface="BIZ UDPゴシック" panose="020B0400000000000000" pitchFamily="50" charset="-128"/>
              <a:ea typeface="BIZ UDPゴシック" panose="020B0400000000000000" pitchFamily="50" charset="-128"/>
            </a:endParaRPr>
          </a:p>
          <a:p>
            <a:r>
              <a:rPr kumimoji="1" lang="ja-JP" altLang="en-US" sz="1050" dirty="0" smtClean="0">
                <a:latin typeface="BIZ UDPゴシック" panose="020B0400000000000000" pitchFamily="50" charset="-128"/>
                <a:ea typeface="BIZ UDPゴシック" panose="020B0400000000000000" pitchFamily="50" charset="-128"/>
              </a:rPr>
              <a:t>　・おかしいな、困ったなと思ったら、お住まいの市町村消費生活相談窓口もしくは</a:t>
            </a:r>
            <a:endParaRPr kumimoji="1" lang="en-US" altLang="ja-JP" sz="1050" dirty="0" smtClean="0">
              <a:latin typeface="BIZ UDPゴシック" panose="020B0400000000000000" pitchFamily="50" charset="-128"/>
              <a:ea typeface="BIZ UDPゴシック" panose="020B0400000000000000" pitchFamily="50" charset="-128"/>
            </a:endParaRPr>
          </a:p>
          <a:p>
            <a:r>
              <a:rPr kumimoji="1" lang="en-US" altLang="ja-JP" sz="1050" dirty="0">
                <a:latin typeface="BIZ UDPゴシック" panose="020B0400000000000000" pitchFamily="50" charset="-128"/>
                <a:ea typeface="BIZ UDPゴシック" panose="020B0400000000000000" pitchFamily="50" charset="-128"/>
              </a:rPr>
              <a:t> </a:t>
            </a:r>
            <a:r>
              <a:rPr kumimoji="1" lang="en-US" altLang="ja-JP" sz="1050" dirty="0" smtClean="0">
                <a:latin typeface="BIZ UDPゴシック" panose="020B0400000000000000" pitchFamily="50" charset="-128"/>
                <a:ea typeface="BIZ UDPゴシック" panose="020B0400000000000000" pitchFamily="50" charset="-128"/>
              </a:rPr>
              <a:t>   </a:t>
            </a:r>
            <a:r>
              <a:rPr kumimoji="1" lang="ja-JP" altLang="en-US" sz="1050" dirty="0" smtClean="0">
                <a:latin typeface="BIZ UDPゴシック" panose="020B0400000000000000" pitchFamily="50" charset="-128"/>
                <a:ea typeface="BIZ UDPゴシック" panose="020B0400000000000000" pitchFamily="50" charset="-128"/>
              </a:rPr>
              <a:t>消費者ホットライン「１８８」に相談しましょう。</a:t>
            </a:r>
            <a:endParaRPr kumimoji="1" lang="ja-JP" altLang="en-US" sz="1050" dirty="0">
              <a:latin typeface="BIZ UDPゴシック" panose="020B0400000000000000" pitchFamily="50" charset="-128"/>
              <a:ea typeface="BIZ UDPゴシック" panose="020B0400000000000000" pitchFamily="50" charset="-128"/>
            </a:endParaRPr>
          </a:p>
        </p:txBody>
      </p:sp>
      <p:pic>
        <p:nvPicPr>
          <p:cNvPr id="55" name="図 54" descr="スーツを着ている人のイラスト&#10;&#10;自動的に生成された説明"/>
          <p:cNvPicPr>
            <a:picLocks noChangeAspect="1"/>
          </p:cNvPicPr>
          <p:nvPr/>
        </p:nvPicPr>
        <p:blipFill rotWithShape="1">
          <a:blip r:embed="rId15">
            <a:extLst>
              <a:ext uri="{28A0092B-C50C-407E-A947-70E740481C1C}">
                <a14:useLocalDpi xmlns:a14="http://schemas.microsoft.com/office/drawing/2010/main" val="0"/>
              </a:ext>
            </a:extLst>
          </a:blip>
          <a:srcRect l="8351" r="16768" b="49867"/>
          <a:stretch/>
        </p:blipFill>
        <p:spPr bwMode="auto">
          <a:xfrm>
            <a:off x="5890354" y="2991054"/>
            <a:ext cx="1419367" cy="1440000"/>
          </a:xfrm>
          <a:prstGeom prst="rect">
            <a:avLst/>
          </a:prstGeom>
          <a:ln>
            <a:noFill/>
          </a:ln>
          <a:extLst>
            <a:ext uri="{53640926-AAD7-44D8-BBD7-CCE9431645EC}">
              <a14:shadowObscured xmlns:a14="http://schemas.microsoft.com/office/drawing/2010/main"/>
            </a:ext>
          </a:extLst>
        </p:spPr>
      </p:pic>
      <p:sp>
        <p:nvSpPr>
          <p:cNvPr id="58" name="角丸四角形 57"/>
          <p:cNvSpPr/>
          <p:nvPr/>
        </p:nvSpPr>
        <p:spPr>
          <a:xfrm>
            <a:off x="500996" y="1709803"/>
            <a:ext cx="983334" cy="245611"/>
          </a:xfrm>
          <a:prstGeom prst="round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200" b="1" kern="100" dirty="0">
                <a:solidFill>
                  <a:srgbClr val="FFFFFF"/>
                </a:solidFill>
                <a:ea typeface="BIZ UDPゴシック" panose="020B0400000000000000" pitchFamily="50" charset="-128"/>
                <a:cs typeface="Times New Roman" panose="02020603050405020304" pitchFamily="18" charset="0"/>
              </a:rPr>
              <a:t>アドバイス</a:t>
            </a:r>
            <a:endParaRPr lang="ja-JP" sz="1000" kern="100" dirty="0">
              <a:effectLst/>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623589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885</Words>
  <Application>Microsoft Office PowerPoint</Application>
  <PresentationFormat>ユーザー設定</PresentationFormat>
  <Paragraphs>83</Paragraphs>
  <Slides>2</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BIZ UDPゴシック</vt:lpstr>
      <vt:lpstr>HGP創英角ｺﾞｼｯｸUB</vt:lpstr>
      <vt:lpstr>ＭＳ ゴシック</vt:lpstr>
      <vt:lpstr>ＭＳ 明朝</vt:lpstr>
      <vt:lpstr>游ゴシック</vt:lpstr>
      <vt:lpstr>游ゴシック Light</vt:lpstr>
      <vt:lpstr>Arial</vt:lpstr>
      <vt:lpstr>Calibri</vt:lpstr>
      <vt:lpstr>Calibri Light</vt:lpstr>
      <vt:lpstr>Century</vt:lpstr>
      <vt:lpstr>Times New Roman</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2022-05-12T07:52:14Z</dcterms:created>
  <dcterms:modified xsi:type="dcterms:W3CDTF">2022-11-25T06:10:02Z</dcterms:modified>
</cp:coreProperties>
</file>