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4" y="1122364"/>
            <a:ext cx="9144001" cy="2387600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4" y="3602039"/>
            <a:ext cx="91440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47" indent="0" algn="ctr">
              <a:buNone/>
              <a:defRPr sz="1999"/>
            </a:lvl2pPr>
            <a:lvl3pPr marL="914495" indent="0" algn="ctr">
              <a:buNone/>
              <a:defRPr sz="1800"/>
            </a:lvl3pPr>
            <a:lvl4pPr marL="1371741" indent="0" algn="ctr">
              <a:buNone/>
              <a:defRPr sz="1600"/>
            </a:lvl4pPr>
            <a:lvl5pPr marL="1828990" indent="0" algn="ctr">
              <a:buNone/>
              <a:defRPr sz="1600"/>
            </a:lvl5pPr>
            <a:lvl6pPr marL="2286237" indent="0" algn="ctr">
              <a:buNone/>
              <a:defRPr sz="1600"/>
            </a:lvl6pPr>
            <a:lvl7pPr marL="2743485" indent="0" algn="ctr">
              <a:buNone/>
              <a:defRPr sz="1600"/>
            </a:lvl7pPr>
            <a:lvl8pPr marL="3200730" indent="0" algn="ctr">
              <a:buNone/>
              <a:defRPr sz="1600"/>
            </a:lvl8pPr>
            <a:lvl9pPr marL="3657979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7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3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3" y="365127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3" y="365127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64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03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47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4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4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7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9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71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67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365129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1" y="168116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47" indent="0">
              <a:buNone/>
              <a:defRPr sz="1999" b="1"/>
            </a:lvl2pPr>
            <a:lvl3pPr marL="914495" indent="0">
              <a:buNone/>
              <a:defRPr sz="1800" b="1"/>
            </a:lvl3pPr>
            <a:lvl4pPr marL="1371741" indent="0">
              <a:buNone/>
              <a:defRPr sz="1600" b="1"/>
            </a:lvl4pPr>
            <a:lvl5pPr marL="1828990" indent="0">
              <a:buNone/>
              <a:defRPr sz="1600" b="1"/>
            </a:lvl5pPr>
            <a:lvl6pPr marL="2286237" indent="0">
              <a:buNone/>
              <a:defRPr sz="1600" b="1"/>
            </a:lvl6pPr>
            <a:lvl7pPr marL="2743485" indent="0">
              <a:buNone/>
              <a:defRPr sz="1600" b="1"/>
            </a:lvl7pPr>
            <a:lvl8pPr marL="3200730" indent="0">
              <a:buNone/>
              <a:defRPr sz="1600" b="1"/>
            </a:lvl8pPr>
            <a:lvl9pPr marL="36579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1" y="2505077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47" indent="0">
              <a:buNone/>
              <a:defRPr sz="1999" b="1"/>
            </a:lvl2pPr>
            <a:lvl3pPr marL="914495" indent="0">
              <a:buNone/>
              <a:defRPr sz="1800" b="1"/>
            </a:lvl3pPr>
            <a:lvl4pPr marL="1371741" indent="0">
              <a:buNone/>
              <a:defRPr sz="1600" b="1"/>
            </a:lvl4pPr>
            <a:lvl5pPr marL="1828990" indent="0">
              <a:buNone/>
              <a:defRPr sz="1600" b="1"/>
            </a:lvl5pPr>
            <a:lvl6pPr marL="2286237" indent="0">
              <a:buNone/>
              <a:defRPr sz="1600" b="1"/>
            </a:lvl6pPr>
            <a:lvl7pPr marL="2743485" indent="0">
              <a:buNone/>
              <a:defRPr sz="1600" b="1"/>
            </a:lvl7pPr>
            <a:lvl8pPr marL="3200730" indent="0">
              <a:buNone/>
              <a:defRPr sz="1600" b="1"/>
            </a:lvl8pPr>
            <a:lvl9pPr marL="36579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7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61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53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3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3201"/>
            </a:lvl1pPr>
            <a:lvl2pPr>
              <a:defRPr sz="2800"/>
            </a:lvl2pPr>
            <a:lvl3pPr>
              <a:defRPr sz="24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3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47" indent="0">
              <a:buNone/>
              <a:defRPr sz="1400"/>
            </a:lvl2pPr>
            <a:lvl3pPr marL="914495" indent="0">
              <a:buNone/>
              <a:defRPr sz="1200"/>
            </a:lvl3pPr>
            <a:lvl4pPr marL="1371741" indent="0">
              <a:buNone/>
              <a:defRPr sz="1000"/>
            </a:lvl4pPr>
            <a:lvl5pPr marL="1828990" indent="0">
              <a:buNone/>
              <a:defRPr sz="1000"/>
            </a:lvl5pPr>
            <a:lvl6pPr marL="2286237" indent="0">
              <a:buNone/>
              <a:defRPr sz="1000"/>
            </a:lvl6pPr>
            <a:lvl7pPr marL="2743485" indent="0">
              <a:buNone/>
              <a:defRPr sz="1000"/>
            </a:lvl7pPr>
            <a:lvl8pPr marL="3200730" indent="0">
              <a:buNone/>
              <a:defRPr sz="1000"/>
            </a:lvl8pPr>
            <a:lvl9pPr marL="365797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80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3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247" indent="0">
              <a:buNone/>
              <a:defRPr sz="2800"/>
            </a:lvl2pPr>
            <a:lvl3pPr marL="914495" indent="0">
              <a:buNone/>
              <a:defRPr sz="2400"/>
            </a:lvl3pPr>
            <a:lvl4pPr marL="1371741" indent="0">
              <a:buNone/>
              <a:defRPr sz="1999"/>
            </a:lvl4pPr>
            <a:lvl5pPr marL="1828990" indent="0">
              <a:buNone/>
              <a:defRPr sz="1999"/>
            </a:lvl5pPr>
            <a:lvl6pPr marL="2286237" indent="0">
              <a:buNone/>
              <a:defRPr sz="1999"/>
            </a:lvl6pPr>
            <a:lvl7pPr marL="2743485" indent="0">
              <a:buNone/>
              <a:defRPr sz="1999"/>
            </a:lvl7pPr>
            <a:lvl8pPr marL="3200730" indent="0">
              <a:buNone/>
              <a:defRPr sz="1999"/>
            </a:lvl8pPr>
            <a:lvl9pPr marL="3657979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3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47" indent="0">
              <a:buNone/>
              <a:defRPr sz="1400"/>
            </a:lvl2pPr>
            <a:lvl3pPr marL="914495" indent="0">
              <a:buNone/>
              <a:defRPr sz="1200"/>
            </a:lvl3pPr>
            <a:lvl4pPr marL="1371741" indent="0">
              <a:buNone/>
              <a:defRPr sz="1000"/>
            </a:lvl4pPr>
            <a:lvl5pPr marL="1828990" indent="0">
              <a:buNone/>
              <a:defRPr sz="1000"/>
            </a:lvl5pPr>
            <a:lvl6pPr marL="2286237" indent="0">
              <a:buNone/>
              <a:defRPr sz="1000"/>
            </a:lvl6pPr>
            <a:lvl7pPr marL="2743485" indent="0">
              <a:buNone/>
              <a:defRPr sz="1000"/>
            </a:lvl7pPr>
            <a:lvl8pPr marL="3200730" indent="0">
              <a:buNone/>
              <a:defRPr sz="1000"/>
            </a:lvl8pPr>
            <a:lvl9pPr marL="365797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2" y="6356356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5B91B-E735-4F69-ABBC-F805E4287CFE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6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3BC9D-E517-475A-9765-6036F2714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0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95" rtl="0" eaLnBrk="1" latinLnBrk="0" hangingPunct="1">
        <a:lnSpc>
          <a:spcPct val="90000"/>
        </a:lnSpc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4" indent="-228624" algn="l" defTabSz="9144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72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20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6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13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60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107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55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602" indent="-228624" algn="l" defTabSz="914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7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5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1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0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37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85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30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79" algn="l" defTabSz="9144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58351" y="351475"/>
            <a:ext cx="8770513" cy="447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99" dirty="0">
                <a:solidFill>
                  <a:schemeClr val="tx1"/>
                </a:solidFill>
              </a:rPr>
              <a:t>第</a:t>
            </a:r>
            <a:r>
              <a:rPr lang="en-US" altLang="ja-JP" sz="1999" dirty="0">
                <a:solidFill>
                  <a:schemeClr val="tx1"/>
                </a:solidFill>
              </a:rPr>
              <a:t>39</a:t>
            </a:r>
            <a:r>
              <a:rPr lang="ja-JP" altLang="en-US" sz="1999" dirty="0">
                <a:solidFill>
                  <a:schemeClr val="tx1"/>
                </a:solidFill>
              </a:rPr>
              <a:t>回人権審における委員の主な意見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47730" y="914411"/>
            <a:ext cx="11415441" cy="54735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99" dirty="0">
                <a:solidFill>
                  <a:schemeClr val="tx1"/>
                </a:solidFill>
              </a:rPr>
              <a:t>【</a:t>
            </a:r>
            <a:r>
              <a:rPr lang="ja-JP" altLang="en-US" sz="1799" dirty="0">
                <a:solidFill>
                  <a:schemeClr val="tx1"/>
                </a:solidFill>
              </a:rPr>
              <a:t>人権の理念に関して</a:t>
            </a:r>
            <a:r>
              <a:rPr lang="en-US" altLang="ja-JP" sz="1799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○構成を見直し、冒頭に基本理念を置く方がよい。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○人権は、個別の人権問題の当事者のみならず、我々一人ひとりに関わることであることを強調すべき。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○現行の基本方針と同様に、人権とは何かに関する理念について触れるとともに、人権が実は自己実現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　ということにも関わるものだというメッセージをしっかり打ち出すべき。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○人権侵害事象が発生してからの対応を考える発想ではなく、人権が生きる社会を作るために大阪府は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　どう考えるのかについて記述すべき。</a:t>
            </a:r>
            <a:endParaRPr lang="en-US" altLang="ja-JP" sz="1799" dirty="0">
              <a:solidFill>
                <a:schemeClr val="tx1"/>
              </a:solidFill>
            </a:endParaRPr>
          </a:p>
          <a:p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en-US" altLang="ja-JP" sz="1799" dirty="0">
                <a:solidFill>
                  <a:schemeClr val="tx1"/>
                </a:solidFill>
              </a:rPr>
              <a:t>【</a:t>
            </a:r>
            <a:r>
              <a:rPr lang="ja-JP" altLang="en-US" sz="1799" dirty="0">
                <a:solidFill>
                  <a:schemeClr val="tx1"/>
                </a:solidFill>
              </a:rPr>
              <a:t>その他</a:t>
            </a:r>
            <a:r>
              <a:rPr lang="en-US" altLang="ja-JP" sz="1799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</a:t>
            </a:r>
            <a:r>
              <a:rPr lang="ja-JP" altLang="en-US" sz="1799" dirty="0">
                <a:solidFill>
                  <a:schemeClr val="tx1"/>
                </a:solidFill>
              </a:rPr>
              <a:t>○同性パートナーに養育される子どもの人権についても盛り込んでほしい。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○同和問題に関し、部落差別の実態把握についても付記しておくべき</a:t>
            </a:r>
            <a:r>
              <a:rPr lang="ja-JP" altLang="en-US" sz="1799" dirty="0" smtClean="0">
                <a:solidFill>
                  <a:schemeClr val="tx1"/>
                </a:solidFill>
              </a:rPr>
              <a:t>。</a:t>
            </a:r>
            <a:endParaRPr lang="en-US" altLang="ja-JP" sz="1799" dirty="0" smtClean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○外国人の人権に関して、現行の基本方針同様、オールドカマーの人権にも言及する必要がある。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○感染症に関する人権問題に関して、医療従事者のみならず運輸業や保育、介護の従事者についても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　人権侵害事象が発生していることに触れるべき</a:t>
            </a:r>
            <a:r>
              <a:rPr lang="ja-JP" altLang="en-US" sz="1799" dirty="0" smtClean="0">
                <a:solidFill>
                  <a:schemeClr val="tx1"/>
                </a:solidFill>
              </a:rPr>
              <a:t>。</a:t>
            </a:r>
            <a:endParaRPr lang="en-US" altLang="ja-JP" sz="1799" dirty="0" smtClean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○インターネット上の人権侵害に関し、法整備がなされるまでの間どう取り組むのか、記述すべき。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○災害時の人権に関し、避難所での生活に加えて、災害弱者への情報伝達や避難誘導についての記述</a:t>
            </a:r>
          </a:p>
          <a:p>
            <a:r>
              <a:rPr lang="ja-JP" altLang="en-US" sz="1799" dirty="0">
                <a:solidFill>
                  <a:schemeClr val="tx1"/>
                </a:solidFill>
              </a:rPr>
              <a:t>　　を盛り込むべき。</a:t>
            </a:r>
            <a:endParaRPr lang="en-US" altLang="ja-JP" sz="1799" dirty="0">
              <a:solidFill>
                <a:schemeClr val="tx1"/>
              </a:solidFill>
            </a:endParaRPr>
          </a:p>
          <a:p>
            <a:r>
              <a:rPr lang="ja-JP" altLang="en-US" sz="1799" dirty="0">
                <a:solidFill>
                  <a:schemeClr val="tx1"/>
                </a:solidFill>
              </a:rPr>
              <a:t>　</a:t>
            </a:r>
            <a:r>
              <a:rPr lang="ja-JP" altLang="en-US" sz="1799" dirty="0" smtClean="0">
                <a:solidFill>
                  <a:schemeClr val="tx1"/>
                </a:solidFill>
              </a:rPr>
              <a:t>○</a:t>
            </a:r>
            <a:r>
              <a:rPr lang="ja-JP" altLang="en-US" sz="1799" dirty="0" smtClean="0">
                <a:solidFill>
                  <a:schemeClr val="tx1"/>
                </a:solidFill>
              </a:rPr>
              <a:t>刑を終えて出所した人の人権は、再犯防止、立ち直りの問題であり重要。もっと詳しく記述すべき</a:t>
            </a:r>
            <a:r>
              <a:rPr lang="ja-JP" altLang="en-US" sz="1799" dirty="0" smtClean="0">
                <a:solidFill>
                  <a:schemeClr val="tx1"/>
                </a:solidFill>
              </a:rPr>
              <a:t>。</a:t>
            </a:r>
            <a:endParaRPr lang="en-US" altLang="ja-JP" sz="1799" dirty="0" smtClean="0">
              <a:solidFill>
                <a:schemeClr val="tx1"/>
              </a:solidFill>
            </a:endParaRPr>
          </a:p>
          <a:p>
            <a:r>
              <a:rPr lang="ja-JP" altLang="en-US" sz="1799">
                <a:solidFill>
                  <a:schemeClr val="tx1"/>
                </a:solidFill>
              </a:rPr>
              <a:t>　</a:t>
            </a:r>
            <a:r>
              <a:rPr lang="ja-JP" altLang="en-US" sz="1799">
                <a:solidFill>
                  <a:schemeClr val="tx1"/>
                </a:solidFill>
              </a:rPr>
              <a:t>○戦争被災者の人権について取り上げてはどう</a:t>
            </a:r>
            <a:r>
              <a:rPr lang="ja-JP" altLang="en-US" sz="1799">
                <a:solidFill>
                  <a:schemeClr val="tx1"/>
                </a:solidFill>
              </a:rPr>
              <a:t>か</a:t>
            </a:r>
            <a:r>
              <a:rPr lang="ja-JP" altLang="en-US" sz="1799" smtClean="0">
                <a:solidFill>
                  <a:schemeClr val="tx1"/>
                </a:solidFill>
              </a:rPr>
              <a:t>。</a:t>
            </a:r>
            <a:endParaRPr lang="en-US" altLang="ja-JP" sz="1799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522643" y="174910"/>
            <a:ext cx="1240533" cy="6235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99" dirty="0"/>
              <a:t>資料４</a:t>
            </a:r>
          </a:p>
        </p:txBody>
      </p:sp>
    </p:spTree>
    <p:extLst>
      <p:ext uri="{BB962C8B-B14F-4D97-AF65-F5344CB8AC3E}">
        <p14:creationId xmlns:p14="http://schemas.microsoft.com/office/powerpoint/2010/main" val="10278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352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尾崎　輪香子</dc:creator>
  <cp:lastModifiedBy>尾崎　輪香子</cp:lastModifiedBy>
  <cp:revision>32</cp:revision>
  <cp:lastPrinted>2021-02-25T02:33:53Z</cp:lastPrinted>
  <dcterms:created xsi:type="dcterms:W3CDTF">2020-10-14T01:25:42Z</dcterms:created>
  <dcterms:modified xsi:type="dcterms:W3CDTF">2021-03-22T09:53:26Z</dcterms:modified>
</cp:coreProperties>
</file>