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山田　正弥" initials="山田　正弥" lastIdx="1" clrIdx="0">
    <p:extLst>
      <p:ext uri="{19B8F6BF-5375-455C-9EA6-DF929625EA0E}">
        <p15:presenceInfo xmlns:p15="http://schemas.microsoft.com/office/powerpoint/2012/main" userId="S-1-5-21-161959346-1900351369-444732941-45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1" d="100"/>
          <a:sy n="51" d="100"/>
        </p:scale>
        <p:origin x="13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40810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18371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349847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49770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05510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2260337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3086352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4270306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1986084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645913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7F26638-E10C-4AB7-8DEE-7E61C9536B96}" type="datetimeFigureOut">
              <a:rPr kumimoji="1" lang="ja-JP" altLang="en-US" smtClean="0"/>
              <a:t>2022/3/28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553585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7F26638-E10C-4AB7-8DEE-7E61C9536B96}" type="datetimeFigureOut">
              <a:rPr kumimoji="1" lang="ja-JP" altLang="en-US" smtClean="0"/>
              <a:t>2022/3/28</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513D954A-B326-406E-996E-1DC1A6CD49BD}" type="slidenum">
              <a:rPr kumimoji="1" lang="ja-JP" altLang="en-US" smtClean="0"/>
              <a:t>‹#›</a:t>
            </a:fld>
            <a:endParaRPr kumimoji="1" lang="ja-JP" altLang="en-US"/>
          </a:p>
        </p:txBody>
      </p:sp>
    </p:spTree>
    <p:extLst>
      <p:ext uri="{BB962C8B-B14F-4D97-AF65-F5344CB8AC3E}">
        <p14:creationId xmlns:p14="http://schemas.microsoft.com/office/powerpoint/2010/main" val="7405132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1450" y="294550"/>
            <a:ext cx="12458700" cy="400110"/>
          </a:xfrm>
          <a:prstGeom prst="rect">
            <a:avLst/>
          </a:prstGeom>
          <a:noFill/>
        </p:spPr>
        <p:txBody>
          <a:bodyPr wrap="square" rtlCol="0">
            <a:spAutoFit/>
          </a:bodyPr>
          <a:lstStyle/>
          <a:p>
            <a:pPr algn="ctr"/>
            <a:r>
              <a:rPr lang="ja-JP" altLang="ja-JP" sz="2000" b="1" dirty="0">
                <a:ea typeface="HGPｺﾞｼｯｸM" panose="020B0600000000000000" pitchFamily="50" charset="-128"/>
                <a:cs typeface="Times New Roman" panose="02020603050405020304" pitchFamily="18" charset="0"/>
              </a:rPr>
              <a:t>「人権問題に関する府民意識調査」を今後の人権施策に</a:t>
            </a:r>
            <a:r>
              <a:rPr lang="ja-JP" altLang="ja-JP" sz="2000" b="1" dirty="0" smtClean="0">
                <a:ea typeface="HGPｺﾞｼｯｸM" panose="020B0600000000000000" pitchFamily="50" charset="-128"/>
                <a:cs typeface="Times New Roman" panose="02020603050405020304" pitchFamily="18" charset="0"/>
              </a:rPr>
              <a:t>生かす</a:t>
            </a:r>
            <a:endParaRPr kumimoji="1" lang="ja-JP" altLang="en-US" sz="20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33350" y="806185"/>
            <a:ext cx="12576412" cy="430887"/>
          </a:xfrm>
          <a:prstGeom prst="rect">
            <a:avLst/>
          </a:prstGeom>
          <a:noFill/>
        </p:spPr>
        <p:txBody>
          <a:bodyPr wrap="square" rtlCol="0" anchor="ctr">
            <a:spAutoFit/>
          </a:bodyPr>
          <a:lstStyle/>
          <a:p>
            <a:pPr>
              <a:spcBef>
                <a:spcPts val="600"/>
              </a:spcBef>
            </a:pP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令和２年の「人権問題に関する府民意識調査」から見え</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て</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きた府民意識の現状や人権教育・啓発の課題を踏まえ、</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今後の人権施策の</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取組</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み方向</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を次のとおり</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とりまとめ</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ました。大阪府としては、</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引き続き、</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市町村と役割分担しながら、これらの取組</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み</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を通じ</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「すべての人の人権が尊重される豊かな社会の実現」をめざしていきます。また、この調査結果は、</a:t>
            </a:r>
            <a:r>
              <a:rPr lang="ja-JP" altLang="en-US" sz="1100" kern="100" dirty="0">
                <a:latin typeface="Century" panose="02040604050505020304" pitchFamily="18" charset="0"/>
                <a:ea typeface="HGPｺﾞｼｯｸM" panose="020B0600000000000000" pitchFamily="50" charset="-128"/>
                <a:cs typeface="Times New Roman" panose="02020603050405020304" pitchFamily="18" charset="0"/>
              </a:rPr>
              <a:t>今後も、</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人権施策の立案・実施についての基礎</a:t>
            </a:r>
            <a:r>
              <a:rPr lang="ja-JP" altLang="ja-JP" sz="1100" kern="100" dirty="0">
                <a:solidFill>
                  <a:srgbClr val="000000"/>
                </a:solidFill>
                <a:latin typeface="Century" panose="02040604050505020304" pitchFamily="18" charset="0"/>
                <a:ea typeface="HGPｺﾞｼｯｸM" panose="020B0600000000000000" pitchFamily="50" charset="-128"/>
                <a:cs typeface="Times New Roman" panose="02020603050405020304" pitchFamily="18" charset="0"/>
              </a:rPr>
              <a:t>的なデータとして</a:t>
            </a:r>
            <a:r>
              <a:rPr lang="ja-JP" altLang="ja-JP" sz="1100" kern="100" dirty="0">
                <a:latin typeface="Century" panose="02040604050505020304" pitchFamily="18" charset="0"/>
                <a:ea typeface="HGPｺﾞｼｯｸM" panose="020B0600000000000000" pitchFamily="50" charset="-128"/>
                <a:cs typeface="Times New Roman" panose="02020603050405020304" pitchFamily="18" charset="0"/>
              </a:rPr>
              <a:t>活用していきます。</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6" name="正方形/長方形 5"/>
          <p:cNvSpPr/>
          <p:nvPr/>
        </p:nvSpPr>
        <p:spPr>
          <a:xfrm>
            <a:off x="133350" y="1876425"/>
            <a:ext cx="6186489" cy="3708000"/>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endParaRPr lang="en-US" altLang="ja-JP" sz="600" b="1"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l">
              <a:spcAft>
                <a:spcPts val="0"/>
              </a:spcAft>
            </a:pPr>
            <a:r>
              <a:rPr lang="ja-JP" altLang="en-US"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（１） </a:t>
            </a:r>
            <a:r>
              <a:rPr lang="ja-JP"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人権問題の認知度</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l">
              <a:spcBef>
                <a:spcPts val="600"/>
              </a:spcBef>
              <a:spcAft>
                <a:spcPts val="0"/>
              </a:spcAft>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人権問題によって認知度に差がある（最大</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21</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＜資料Ｐ１＞</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27000" algn="l">
              <a:spcBef>
                <a:spcPts val="600"/>
              </a:spcBef>
              <a:spcAft>
                <a:spcPts val="0"/>
              </a:spcAft>
            </a:pP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（高）「</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子ども」</a:t>
            </a:r>
            <a:r>
              <a:rPr lang="en-US" altLang="ja-JP" sz="1050" u="sng"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94.3</a:t>
            </a:r>
            <a:r>
              <a:rPr lang="ja-JP" altLang="en-US" sz="1050" u="sng"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sz="1050" kern="100" dirty="0">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rgbClr val="000000"/>
                </a:solidFill>
                <a:effectLst/>
                <a:latin typeface="HGPｺﾞｼｯｸM" panose="020B0600000000000000" pitchFamily="50" charset="-128"/>
                <a:ea typeface="HGPｺﾞｼｯｸM" panose="020B0600000000000000" pitchFamily="50" charset="-128"/>
                <a:cs typeface="Times New Roman" panose="02020603050405020304" pitchFamily="18" charset="0"/>
              </a:rPr>
              <a:t>高齢者」</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92.0</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「女性」</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90.9</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セクハラ・パワハラ</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90.9</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27000">
              <a:spcBef>
                <a:spcPts val="600"/>
              </a:spcBef>
              <a:spcAft>
                <a:spcPts val="0"/>
              </a:spcAft>
            </a:pPr>
            <a:r>
              <a:rPr lang="en-US" sz="100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（低）</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性的マイノリティ</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75.5</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HIV</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陽性者</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ハンセン病回復者」</a:t>
            </a:r>
            <a:r>
              <a:rPr lang="en-US" altLang="ja-JP" sz="1050" u="sng"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73.3</a:t>
            </a:r>
            <a:r>
              <a:rPr lang="ja-JP" altLang="en-US" sz="1050" u="sng"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sz="1050" u="sng"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spcBef>
                <a:spcPts val="600"/>
              </a:spcBef>
            </a:pPr>
            <a:r>
              <a:rPr lang="ja-JP" altLang="en-US" sz="1000" kern="100" dirty="0" smtClean="0">
                <a:solidFill>
                  <a:schemeClr val="tx1"/>
                </a:solidFill>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前回調査</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（高）「</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子ども」</a:t>
            </a:r>
            <a:r>
              <a:rPr 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85.3</a:t>
            </a:r>
            <a:r>
              <a:rPr lang="ja-JP" altLang="en-US"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高齢者」</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80.1</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女性」</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77.0</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％「セクハラ・パワハラ」</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76.2</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solidFill>
                  <a:schemeClr val="tx1"/>
                </a:solidFill>
                <a:effectLst/>
                <a:ea typeface="HGPｺﾞｼｯｸM" panose="020B0600000000000000" pitchFamily="50" charset="-128"/>
                <a:cs typeface="Times New Roman" panose="02020603050405020304" pitchFamily="18" charset="0"/>
              </a:rPr>
              <a:t>　　　　　　　　　　　　</a:t>
            </a:r>
            <a:r>
              <a:rPr lang="ja-JP" sz="1000" kern="100" dirty="0">
                <a:solidFill>
                  <a:schemeClr val="tx1"/>
                </a:solidFill>
                <a:effectLst/>
                <a:ea typeface="HGPｺﾞｼｯｸM" panose="020B0600000000000000" pitchFamily="50" charset="-128"/>
                <a:cs typeface="Times New Roman" panose="02020603050405020304" pitchFamily="18" charset="0"/>
              </a:rPr>
              <a:t>　　　　</a:t>
            </a:r>
            <a:r>
              <a:rPr lang="en-US" sz="1000" kern="100" dirty="0">
                <a:solidFill>
                  <a:schemeClr val="tx1"/>
                </a:solidFill>
                <a:effectLst/>
                <a:ea typeface="HGPｺﾞｼｯｸM" panose="020B0600000000000000" pitchFamily="50" charset="-128"/>
                <a:cs typeface="Times New Roman" panose="02020603050405020304" pitchFamily="18" charset="0"/>
              </a:rPr>
              <a:t>               </a:t>
            </a:r>
            <a:r>
              <a:rPr lang="ja-JP" sz="1000" kern="100" dirty="0">
                <a:solidFill>
                  <a:schemeClr val="tx1"/>
                </a:solidFill>
                <a:effectLst/>
                <a:ea typeface="HGPｺﾞｼｯｸM" panose="020B0600000000000000" pitchFamily="50" charset="-128"/>
                <a:cs typeface="Times New Roman" panose="02020603050405020304" pitchFamily="18" charset="0"/>
              </a:rPr>
              <a:t>　</a:t>
            </a:r>
            <a:endParaRPr lang="ja-JP" sz="1050" kern="100" dirty="0">
              <a:solidFill>
                <a:schemeClr val="tx1"/>
              </a:solidFill>
              <a:effectLst/>
              <a:ea typeface="ＭＳ 明朝" panose="02020609040205080304" pitchFamily="17" charset="-128"/>
              <a:cs typeface="Times New Roman" panose="02020603050405020304" pitchFamily="18" charset="0"/>
            </a:endParaRPr>
          </a:p>
          <a:p>
            <a:pPr marL="719138" indent="-719138">
              <a:spcBef>
                <a:spcPts val="600"/>
              </a:spcBef>
            </a:pPr>
            <a:r>
              <a:rPr lang="en-US" altLang="ja-JP"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（低）</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ホームレス</a:t>
            </a:r>
            <a:r>
              <a:rPr lang="ja-JP"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51.0</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性的</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マイノリティ</a:t>
            </a:r>
            <a:r>
              <a:rPr lang="ja-JP"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43.3</a:t>
            </a:r>
            <a:r>
              <a:rPr lang="ja-JP" altLang="en-US" sz="1050" u="sng"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u="sng"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719138" indent="-719138">
              <a:spcBef>
                <a:spcPts val="600"/>
              </a:spcBef>
            </a:pPr>
            <a:r>
              <a:rPr lang="ja-JP" altLang="en-US" sz="1000" b="1"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前回調査と比較し、各人権問題の認知度の差（</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42</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 → </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21</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）は</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半減。</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前回調査は、知っているものすべてに〇を求める設問形式であったため、単純比較はできないが、全体的 </a:t>
            </a:r>
            <a:endPar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に</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人権問題に関する認知度は向上して</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いることが推測される。</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spcBef>
                <a:spcPts val="600"/>
              </a:spcBef>
            </a:pP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大きく認知度が向上</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したのは、</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「性的</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マイノリティ」</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32.2</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ホームレス」</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29.7</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266700"/>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職業や</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雇用をめぐる人権問題」</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26.2</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増）</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「外国人（</a:t>
            </a:r>
            <a:r>
              <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25.0</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増）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など</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180975" indent="-180975">
              <a:spcBef>
                <a:spcPts val="600"/>
              </a:spcBef>
            </a:pPr>
            <a:r>
              <a:rPr lang="ja-JP" altLang="en-US" sz="100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近年</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の社会経済情勢を受けて、社会的関心が高まり、マス・メディアに取り上げられる機会が高い人権課題ほど、認知度が向上していることが推測される。</a:t>
            </a:r>
            <a:endPar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spcBef>
                <a:spcPts val="600"/>
              </a:spcBef>
            </a:pP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一方、</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人権上問題と思われる言動を受けたり、身近で見聞きしたとする人権問題に</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ついての</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認知度</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は</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高</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く</a:t>
            </a:r>
            <a:endParaRPr lang="en-US" alt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なって</a:t>
            </a:r>
            <a:r>
              <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い</a:t>
            </a:r>
            <a:r>
              <a:rPr lang="ja-JP" altLang="en-US"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る</a:t>
            </a:r>
            <a:r>
              <a:rPr lang="ja-JP"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rPr>
              <a:t>＜資料Ｐ２＞</a:t>
            </a:r>
            <a:endPar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254000" algn="l">
              <a:spcBef>
                <a:spcPts val="600"/>
              </a:spcBef>
              <a:spcAft>
                <a:spcPts val="0"/>
              </a:spcAft>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上記にかかる言動を受けたり、見聞きしたと回答した</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525</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が体験した人権問題の内訳</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254000"/>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「セクハラ・パワハラ」</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155</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「コロナウィルス」</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83</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「子ども」</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65</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、「女性」</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56</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人、</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「高齢者」</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52</a:t>
            </a:r>
            <a:r>
              <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a:t>
            </a:r>
            <a:r>
              <a:rPr 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  </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spcAft>
                <a:spcPts val="0"/>
              </a:spcAft>
            </a:pPr>
            <a:r>
              <a:rPr lang="en-US" sz="1050" kern="100" dirty="0">
                <a:effectLst/>
                <a:latin typeface="HGPｺﾞｼｯｸM" panose="020B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a:p>
            <a:pPr algn="l">
              <a:spcAft>
                <a:spcPts val="0"/>
              </a:spcAft>
            </a:pPr>
            <a:r>
              <a:rPr lang="en-US" sz="1050" kern="100" dirty="0">
                <a:effectLst/>
                <a:latin typeface="HGPｺﾞｼｯｸM" panose="020B0600000000000000" pitchFamily="50" charset="-128"/>
                <a:ea typeface="ＭＳ 明朝" panose="02020609040205080304" pitchFamily="17" charset="-128"/>
                <a:cs typeface="Times New Roman" panose="02020603050405020304" pitchFamily="18" charset="0"/>
              </a:rPr>
              <a:t> </a:t>
            </a:r>
            <a:endParaRPr lang="ja-JP" sz="1050" kern="100" dirty="0">
              <a:effectLst/>
              <a:ea typeface="ＭＳ 明朝" panose="02020609040205080304" pitchFamily="17" charset="-128"/>
              <a:cs typeface="Times New Roman" panose="02020603050405020304" pitchFamily="18" charset="0"/>
            </a:endParaRPr>
          </a:p>
        </p:txBody>
      </p:sp>
      <p:cxnSp>
        <p:nvCxnSpPr>
          <p:cNvPr id="9" name="直線矢印コネクタ 8"/>
          <p:cNvCxnSpPr/>
          <p:nvPr/>
        </p:nvCxnSpPr>
        <p:spPr>
          <a:xfrm>
            <a:off x="665480" y="2869767"/>
            <a:ext cx="371475"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133349" y="5648796"/>
            <a:ext cx="6186489" cy="3888000"/>
          </a:xfrm>
          <a:prstGeom prst="rect">
            <a:avLst/>
          </a:prstGeom>
          <a:ln w="2540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endParaRPr lang="en-US" altLang="ja-JP" sz="1400" i="1" u="heavy" kern="0" dirty="0">
              <a:effectLst/>
              <a:ea typeface="HGP創英角ｺﾞｼｯｸUB" panose="020B0900000000000000" pitchFamily="50" charset="-128"/>
              <a:cs typeface="HG創英角ｺﾞｼｯｸUB-WinCharSetFFFF-"/>
            </a:endParaRPr>
          </a:p>
          <a:p>
            <a:r>
              <a:rPr lang="ja-JP" altLang="en-US" sz="1400" i="1" u="heavy" kern="0" dirty="0">
                <a:effectLst/>
                <a:ea typeface="HGP創英角ｺﾞｼｯｸUB" panose="020B0900000000000000" pitchFamily="50" charset="-128"/>
                <a:cs typeface="HG創英角ｺﾞｼｯｸUB-WinCharSetFFFF-"/>
              </a:rPr>
              <a:t>（２） 具体的な事象における人権意識の状況</a:t>
            </a:r>
            <a:endParaRPr lang="en-US" altLang="ja-JP" sz="1400" i="1" u="heavy" kern="0" dirty="0">
              <a:effectLst/>
              <a:ea typeface="HGP創英角ｺﾞｼｯｸUB" panose="020B0900000000000000" pitchFamily="50" charset="-128"/>
              <a:cs typeface="HG創英角ｺﾞｼｯｸUB-WinCharSetFFFF-"/>
            </a:endParaRPr>
          </a:p>
          <a:p>
            <a:pPr algn="l">
              <a:spcBef>
                <a:spcPts val="600"/>
              </a:spcBef>
              <a:spcAft>
                <a:spcPts val="0"/>
              </a:spcAft>
            </a:pPr>
            <a:r>
              <a:rPr lang="ja-JP" altLang="en-US" sz="1050" kern="100" dirty="0" smtClean="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◆家を買ったり借りたりする際に重視する（した）立地条件＜資料Ｐ３、Ｐ４＞</a:t>
            </a:r>
            <a:endPar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a:spcBef>
                <a:spcPts val="600"/>
              </a:spcBef>
            </a:pPr>
            <a:r>
              <a:rPr lang="ja-JP" altLang="en-US" sz="1050" kern="100" dirty="0">
                <a:solidFill>
                  <a:srgbClr val="000000"/>
                </a:solidFill>
                <a:latin typeface="HGPｺﾞｼｯｸM" panose="020B0600000000000000" pitchFamily="50" charset="-128"/>
                <a:ea typeface="HGPｺﾞｼｯｸM" panose="020B0600000000000000" pitchFamily="50" charset="-128"/>
                <a:cs typeface="Times New Roman" panose="02020603050405020304" pitchFamily="18" charset="0"/>
              </a:rPr>
              <a:t>　 ・前回調査と比較して、近隣に「低所得者が多い」、「外国籍住民が</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多い」、「同和地区がある</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」と言われて</a:t>
            </a:r>
            <a:r>
              <a:rPr lang="ja-JP" altLang="en-US" sz="1050" kern="100" dirty="0" err="1"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い</a:t>
            </a:r>
            <a:endParaRPr lang="en-US" altLang="ja-JP"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ないかを</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重視する（した）人</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の割合は</a:t>
            </a:r>
            <a:r>
              <a:rPr lang="ja-JP" altLang="en-US" sz="1050" kern="10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外国籍住民が多い」（</a:t>
            </a:r>
            <a:r>
              <a:rPr lang="en-US"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1.3</a:t>
            </a:r>
            <a:r>
              <a:rPr lang="ja-JP" altLang="en-US"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ポイント増）を除き、若干減少している。</a:t>
            </a:r>
            <a:endPar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a:spcBef>
                <a:spcPts val="600"/>
              </a:spcBef>
            </a:pP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「近隣に同和地区があると言われていないか」を重視する（した）割合は、</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60</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代」（</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13.4</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が最も高く、</a:t>
            </a:r>
            <a:r>
              <a:rPr lang="ja-JP"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次</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p>
          <a:p>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ja-JP"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いで</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40</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代」</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12.5</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となっており、</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18</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29</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8.5</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が最も低</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くなって</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い</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るが、それほど顕著な差</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は</a:t>
            </a:r>
            <a:endPar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endParaRPr>
          </a:p>
          <a:p>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   </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みられない</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endPar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endParaRPr>
          </a:p>
          <a:p>
            <a:pPr algn="l">
              <a:spcBef>
                <a:spcPts val="600"/>
              </a:spcBef>
            </a:pP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人権上問題があると思う採用面接時の</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質問＜資料Ｐ５、Ｐ６＞</a:t>
            </a:r>
            <a:endParaRPr lang="ja-JP" sz="1050" kern="100" dirty="0">
              <a:solidFill>
                <a:schemeClr val="tx1"/>
              </a:solidFill>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indent="133350">
              <a:spcBef>
                <a:spcPts val="600"/>
              </a:spcBef>
            </a:pPr>
            <a:r>
              <a:rPr lang="ja-JP" altLang="en-US" sz="1050" kern="0" dirty="0">
                <a:effectLst/>
                <a:latin typeface="HGPｺﾞｼｯｸM" panose="020B0600000000000000" pitchFamily="50" charset="-128"/>
                <a:ea typeface="HGPｺﾞｼｯｸM" panose="020B0600000000000000" pitchFamily="50" charset="-128"/>
                <a:cs typeface="HG創英角ｺﾞｼｯｸUB-WinCharSetFFFF-"/>
              </a:rPr>
              <a:t>・</a:t>
            </a:r>
            <a:r>
              <a:rPr kumimoji="1" lang="ja-JP" altLang="en-US" sz="1050" dirty="0">
                <a:latin typeface="HGPｺﾞｼｯｸM" panose="020B0600000000000000" pitchFamily="50" charset="-128"/>
                <a:ea typeface="HGPｺﾞｼｯｸM" panose="020B0600000000000000" pitchFamily="50" charset="-128"/>
              </a:rPr>
              <a:t>「家族の状況」「宗教」は</a:t>
            </a:r>
            <a:r>
              <a:rPr kumimoji="1" lang="en-US" altLang="ja-JP" sz="1050" dirty="0" smtClean="0">
                <a:latin typeface="HGPｺﾞｼｯｸM" panose="020B0600000000000000" pitchFamily="50" charset="-128"/>
                <a:ea typeface="HGPｺﾞｼｯｸM" panose="020B0600000000000000" pitchFamily="50" charset="-128"/>
              </a:rPr>
              <a:t>60</a:t>
            </a:r>
            <a:r>
              <a:rPr kumimoji="1" lang="ja-JP" altLang="en-US" sz="1050" dirty="0" smtClean="0">
                <a:latin typeface="HGPｺﾞｼｯｸM" panose="020B0600000000000000" pitchFamily="50" charset="-128"/>
                <a:ea typeface="HGPｺﾞｼｯｸM" panose="020B0600000000000000" pitchFamily="50" charset="-128"/>
              </a:rPr>
              <a:t>％を</a:t>
            </a:r>
            <a:r>
              <a:rPr kumimoji="1" lang="ja-JP" altLang="en-US" sz="1050" dirty="0">
                <a:latin typeface="HGPｺﾞｼｯｸM" panose="020B0600000000000000" pitchFamily="50" charset="-128"/>
                <a:ea typeface="HGPｺﾞｼｯｸM" panose="020B0600000000000000" pitchFamily="50" charset="-128"/>
              </a:rPr>
              <a:t>超える一方で、「尊敬する人物」は</a:t>
            </a:r>
            <a:r>
              <a:rPr kumimoji="1" lang="en-US" altLang="ja-JP" sz="1050" dirty="0">
                <a:latin typeface="HGPｺﾞｼｯｸM" panose="020B0600000000000000" pitchFamily="50" charset="-128"/>
                <a:ea typeface="HGPｺﾞｼｯｸM" panose="020B0600000000000000" pitchFamily="50" charset="-128"/>
              </a:rPr>
              <a:t>5</a:t>
            </a:r>
            <a:r>
              <a:rPr kumimoji="1" lang="ja-JP" altLang="en-US" sz="1050" dirty="0">
                <a:latin typeface="HGPｺﾞｼｯｸM" panose="020B0600000000000000" pitchFamily="50" charset="-128"/>
                <a:ea typeface="HGPｺﾞｼｯｸM" panose="020B0600000000000000" pitchFamily="50" charset="-128"/>
              </a:rPr>
              <a:t>％となっているなど、質問間で差がある。</a:t>
            </a:r>
            <a:endParaRPr kumimoji="1" lang="en-US" altLang="ja-JP" sz="1050" dirty="0">
              <a:latin typeface="HGPｺﾞｼｯｸM" panose="020B0600000000000000" pitchFamily="50" charset="-128"/>
              <a:ea typeface="HGPｺﾞｼｯｸM" panose="020B0600000000000000" pitchFamily="50" charset="-128"/>
            </a:endParaRPr>
          </a:p>
          <a:p>
            <a:pPr>
              <a:spcBef>
                <a:spcPts val="600"/>
              </a:spcBef>
            </a:pPr>
            <a:r>
              <a:rPr kumimoji="1" lang="ja-JP" altLang="en-US" sz="1050" dirty="0">
                <a:latin typeface="HGPｺﾞｼｯｸM" panose="020B0600000000000000" pitchFamily="50" charset="-128"/>
                <a:ea typeface="HGPｺﾞｼｯｸM" panose="020B0600000000000000" pitchFamily="50" charset="-128"/>
              </a:rPr>
              <a:t>　 ・</a:t>
            </a:r>
            <a:r>
              <a:rPr lang="ja-JP" altLang="en-US" sz="1050" dirty="0">
                <a:latin typeface="HGPｺﾞｼｯｸM" panose="020B0600000000000000" pitchFamily="50" charset="-128"/>
                <a:ea typeface="HGPｺﾞｼｯｸM" panose="020B0600000000000000" pitchFamily="50" charset="-128"/>
              </a:rPr>
              <a:t>「</a:t>
            </a:r>
            <a:r>
              <a:rPr lang="en-US" altLang="ja-JP" sz="1050" dirty="0">
                <a:latin typeface="HGPｺﾞｼｯｸM" panose="020B0600000000000000" pitchFamily="50" charset="-128"/>
                <a:ea typeface="HGPｺﾞｼｯｸM" panose="020B0600000000000000" pitchFamily="50" charset="-128"/>
              </a:rPr>
              <a:t>18</a:t>
            </a:r>
            <a:r>
              <a:rPr lang="ja-JP" altLang="en-US" sz="1050" dirty="0">
                <a:latin typeface="HGPｺﾞｼｯｸM" panose="020B0600000000000000" pitchFamily="50" charset="-128"/>
                <a:ea typeface="HGPｺﾞｼｯｸM" panose="020B0600000000000000" pitchFamily="50" charset="-128"/>
              </a:rPr>
              <a:t>～</a:t>
            </a:r>
            <a:r>
              <a:rPr lang="en-US" altLang="ja-JP" sz="1050" dirty="0">
                <a:latin typeface="HGPｺﾞｼｯｸM" panose="020B0600000000000000" pitchFamily="50" charset="-128"/>
                <a:ea typeface="HGPｺﾞｼｯｸM" panose="020B0600000000000000" pitchFamily="50" charset="-128"/>
              </a:rPr>
              <a:t>29</a:t>
            </a:r>
            <a:r>
              <a:rPr lang="ja-JP" altLang="en-US" sz="1050" dirty="0">
                <a:latin typeface="HGPｺﾞｼｯｸM" panose="020B0600000000000000" pitchFamily="50" charset="-128"/>
                <a:ea typeface="HGPｺﾞｼｯｸM" panose="020B0600000000000000" pitchFamily="50" charset="-128"/>
              </a:rPr>
              <a:t>歳」は、他の年齢階層に比べ</a:t>
            </a:r>
            <a:r>
              <a:rPr lang="ja-JP" altLang="en-US" sz="1050" dirty="0" smtClean="0">
                <a:latin typeface="HGPｺﾞｼｯｸM" panose="020B0600000000000000" pitchFamily="50" charset="-128"/>
                <a:ea typeface="HGPｺﾞｼｯｸM" panose="020B0600000000000000" pitchFamily="50" charset="-128"/>
              </a:rPr>
              <a:t>、</a:t>
            </a:r>
            <a:r>
              <a:rPr kumimoji="1" lang="ja-JP" altLang="en-US" sz="1050" dirty="0" smtClean="0">
                <a:latin typeface="HGPｺﾞｼｯｸM" panose="020B0600000000000000" pitchFamily="50" charset="-128"/>
                <a:ea typeface="HGPｺﾞｼｯｸM" panose="020B0600000000000000" pitchFamily="50" charset="-128"/>
              </a:rPr>
              <a:t>「</a:t>
            </a:r>
            <a:r>
              <a:rPr kumimoji="1" lang="ja-JP" altLang="en-US" sz="1050" dirty="0">
                <a:latin typeface="HGPｺﾞｼｯｸM" panose="020B0600000000000000" pitchFamily="50" charset="-128"/>
                <a:ea typeface="HGPｺﾞｼｯｸM" panose="020B0600000000000000" pitchFamily="50" charset="-128"/>
              </a:rPr>
              <a:t>本籍・出生地」「労働組合、学生運動など社会活動の経験」</a:t>
            </a:r>
            <a:r>
              <a:rPr lang="ja-JP" altLang="en-US" sz="1050" dirty="0">
                <a:latin typeface="HGPｺﾞｼｯｸM" panose="020B0600000000000000" pitchFamily="50" charset="-128"/>
                <a:ea typeface="HGPｺﾞｼｯｸM" panose="020B0600000000000000" pitchFamily="50" charset="-128"/>
              </a:rPr>
              <a:t>は</a:t>
            </a:r>
            <a:r>
              <a:rPr kumimoji="1" lang="ja-JP" altLang="en-US" sz="1050" dirty="0" smtClean="0">
                <a:latin typeface="HGPｺﾞｼｯｸM" panose="020B0600000000000000" pitchFamily="50" charset="-128"/>
                <a:ea typeface="HGPｺﾞｼｯｸM" panose="020B0600000000000000" pitchFamily="50" charset="-128"/>
              </a:rPr>
              <a:t>低く</a:t>
            </a:r>
            <a:endParaRPr kumimoji="1" lang="en-US" altLang="ja-JP" sz="1050" dirty="0" smtClean="0">
              <a:latin typeface="HGPｺﾞｼｯｸM" panose="020B0600000000000000" pitchFamily="50" charset="-128"/>
              <a:ea typeface="HGPｺﾞｼｯｸM" panose="020B0600000000000000" pitchFamily="50" charset="-128"/>
            </a:endParaRPr>
          </a:p>
          <a:p>
            <a:r>
              <a:rPr kumimoji="1" lang="en-US" altLang="ja-JP" sz="1050" dirty="0">
                <a:latin typeface="HGPｺﾞｼｯｸM" panose="020B0600000000000000" pitchFamily="50" charset="-128"/>
                <a:ea typeface="HGPｺﾞｼｯｸM" panose="020B0600000000000000" pitchFamily="50" charset="-128"/>
              </a:rPr>
              <a:t> </a:t>
            </a:r>
            <a:r>
              <a:rPr kumimoji="1" lang="en-US" altLang="ja-JP" sz="1050" dirty="0" smtClean="0">
                <a:latin typeface="HGPｺﾞｼｯｸM" panose="020B0600000000000000" pitchFamily="50" charset="-128"/>
                <a:ea typeface="HGPｺﾞｼｯｸM" panose="020B0600000000000000" pitchFamily="50" charset="-128"/>
              </a:rPr>
              <a:t>   </a:t>
            </a:r>
            <a:r>
              <a:rPr kumimoji="1" lang="ja-JP" altLang="en-US" sz="1050" dirty="0" smtClean="0">
                <a:latin typeface="HGPｺﾞｼｯｸM" panose="020B0600000000000000" pitchFamily="50" charset="-128"/>
                <a:ea typeface="HGPｺﾞｼｯｸM" panose="020B0600000000000000" pitchFamily="50" charset="-128"/>
              </a:rPr>
              <a:t>なって</a:t>
            </a:r>
            <a:r>
              <a:rPr kumimoji="1" lang="ja-JP" altLang="en-US" sz="1050" dirty="0">
                <a:latin typeface="HGPｺﾞｼｯｸM" panose="020B0600000000000000" pitchFamily="50" charset="-128"/>
                <a:ea typeface="HGPｺﾞｼｯｸM" panose="020B0600000000000000" pitchFamily="50" charset="-128"/>
              </a:rPr>
              <a:t>いる。</a:t>
            </a:r>
          </a:p>
          <a:p>
            <a:pPr marL="266700" indent="-266700" algn="l">
              <a:spcBef>
                <a:spcPts val="600"/>
              </a:spcBef>
            </a:pPr>
            <a:r>
              <a:rPr lang="ja-JP" altLang="en-US" sz="1050" kern="0" dirty="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a:t>
            </a:r>
            <a:r>
              <a:rPr lang="ja-JP" sz="1050" kern="0" dirty="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結婚</a:t>
            </a:r>
            <a:r>
              <a:rPr lang="ja-JP" altLang="en-US" sz="1050" kern="0" dirty="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相手・パートナーの決定の際に重視</a:t>
            </a:r>
            <a:r>
              <a:rPr lang="ja-JP" altLang="en-US" sz="1050" kern="0" dirty="0" smtClean="0">
                <a:solidFill>
                  <a:srgbClr val="000000"/>
                </a:solidFill>
                <a:effectLst/>
                <a:latin typeface="HGPｺﾞｼｯｸM" panose="020B0600000000000000" pitchFamily="50" charset="-128"/>
                <a:ea typeface="HGPｺﾞｼｯｸM" panose="020B0600000000000000" pitchFamily="50" charset="-128"/>
                <a:cs typeface="HG創英角ｺﾞｼｯｸUB-WinCharSetFFFF-"/>
              </a:rPr>
              <a:t>する（した）こと＜資料Ｐ７、Ｐ８、Ｐ９＞</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133350">
              <a:spcBef>
                <a:spcPts val="600"/>
              </a:spcBef>
            </a:pP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家事や育児に対する理解と協力」を重視する</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割合は</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、若年齢層ほど高</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く</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なっている。また</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rPr>
              <a:t>国籍、民族」を重視する割合は、高</a:t>
            </a:r>
            <a:r>
              <a:rPr lang="ja-JP"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年齢</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層ほど高くなっている。</a:t>
            </a:r>
            <a:endParaRPr lang="ja-JP" altLang="ja-JP" sz="1050" kern="100" dirty="0">
              <a:solidFill>
                <a:schemeClr val="tx1"/>
              </a:solidFill>
              <a:latin typeface="HGPｺﾞｼｯｸM" panose="020B0600000000000000" pitchFamily="50" charset="-128"/>
              <a:ea typeface="HGPｺﾞｼｯｸM" panose="020B0600000000000000" pitchFamily="50" charset="-128"/>
              <a:cs typeface="Times New Roman" panose="02020603050405020304" pitchFamily="18" charset="0"/>
            </a:endParaRPr>
          </a:p>
          <a:p>
            <a:pPr marL="266700" indent="-133350">
              <a:spcBef>
                <a:spcPts val="600"/>
              </a:spcBef>
            </a:pP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同和地区の出身であると言われていないかどうか</a:t>
            </a:r>
            <a:r>
              <a:rPr 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」を重視</a:t>
            </a:r>
            <a:r>
              <a:rPr lang="ja-JP"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する</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（した）割合は</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40</a:t>
            </a:r>
            <a:r>
              <a:rPr lang="ja-JP" altLang="en-US" sz="1050" kern="0" dirty="0">
                <a:solidFill>
                  <a:schemeClr val="tx1"/>
                </a:solidFill>
                <a:latin typeface="HGPｺﾞｼｯｸM" panose="020B0600000000000000" pitchFamily="50" charset="-128"/>
                <a:ea typeface="HGPｺﾞｼｯｸM" panose="020B0600000000000000" pitchFamily="50" charset="-128"/>
                <a:cs typeface="HG創英角ｺﾞｼｯｸUB-WinCharSetFFFF-"/>
              </a:rPr>
              <a:t>歳代以下</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」では、平均を５ポイントほど下回っている。一方、</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a:t>
            </a:r>
            <a:r>
              <a:rPr lang="en-US" alt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50</a:t>
            </a:r>
            <a:r>
              <a:rPr lang="ja-JP" altLang="en-US"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歳代以上</a:t>
            </a:r>
            <a:r>
              <a:rPr lang="ja-JP" altLang="en-US" sz="1050" kern="0" dirty="0" smtClean="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rPr>
              <a:t>」で</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は、年代が上がるほど高くなっている。</a:t>
            </a:r>
            <a:endParaRPr lang="en-US" altLang="ja-JP"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endParaRPr>
          </a:p>
          <a:p>
            <a:pPr marL="266700" indent="-133350">
              <a:spcBef>
                <a:spcPts val="600"/>
              </a:spcBef>
            </a:pP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・人権問題に関する学習を受けた経験がないと答えた人の方が、「相手やその家族が</a:t>
            </a:r>
            <a:r>
              <a:rPr lang="ja-JP" altLang="en-US" sz="1050" kern="0" dirty="0" err="1"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障がい</a:t>
            </a:r>
            <a:r>
              <a:rPr lang="ja-JP" altLang="en-US" sz="1050" kern="0" dirty="0" smtClean="0">
                <a:solidFill>
                  <a:schemeClr val="tx1"/>
                </a:solidFill>
                <a:latin typeface="HGPｺﾞｼｯｸM" panose="020B0600000000000000" pitchFamily="50" charset="-128"/>
                <a:ea typeface="HGPｺﾞｼｯｸM" panose="020B0600000000000000" pitchFamily="50" charset="-128"/>
                <a:cs typeface="HG創英角ｺﾞｼｯｸUB-WinCharSetFFFF-"/>
              </a:rPr>
              <a:t>者かどうか」「国籍・民族」「同和地区の出身であると言われていないか」を重視する（した）割合が高くなっている。</a:t>
            </a:r>
            <a:endParaRPr lang="en-US" altLang="ja-JP" sz="1050" kern="0" dirty="0">
              <a:solidFill>
                <a:schemeClr val="tx1"/>
              </a:solidFill>
              <a:effectLst/>
              <a:latin typeface="HGPｺﾞｼｯｸM" panose="020B0600000000000000" pitchFamily="50" charset="-128"/>
              <a:ea typeface="HGPｺﾞｼｯｸM" panose="020B0600000000000000" pitchFamily="50" charset="-128"/>
              <a:cs typeface="HG創英角ｺﾞｼｯｸUB-WinCharSetFFFF-"/>
            </a:endParaRPr>
          </a:p>
        </p:txBody>
      </p:sp>
      <p:sp>
        <p:nvSpPr>
          <p:cNvPr id="13" name="正方形/長方形 12"/>
          <p:cNvSpPr/>
          <p:nvPr/>
        </p:nvSpPr>
        <p:spPr>
          <a:xfrm>
            <a:off x="6481761" y="1403429"/>
            <a:ext cx="6228000" cy="1692196"/>
          </a:xfrm>
          <a:prstGeom prst="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spcAft>
                <a:spcPts val="0"/>
              </a:spcAft>
            </a:pPr>
            <a:r>
              <a:rPr lang="ja-JP" altLang="en-US"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（３） </a:t>
            </a:r>
            <a:r>
              <a:rPr lang="ja-JP" sz="1400" i="1" u="heavy"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人権問題か否かの認識</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marL="133350" indent="-133350">
              <a:spcBef>
                <a:spcPts val="600"/>
              </a:spcBef>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◆具体的な行為に対して人権上</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問題があると認識する人の</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割合が前回調査を上回ったのは、前回調査した</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16</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項目</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中</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13</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項目にのぼっている。前回の調査とは、選択肢の表現などを変更していることから、単純比較はできないが、</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全般的</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に人権意識が高まっていることがうかがえる</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。＜資料Ｐ１０＞</a:t>
            </a:r>
            <a:endPar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indent="-133350">
              <a:spcBef>
                <a:spcPts val="600"/>
              </a:spcBef>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◆前回</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調査を</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10</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ポイント以上上回ったのは、</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職場で性的マイノリティであること</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を</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公表している人と席が隣になることを嫌がる</a:t>
            </a:r>
            <a:r>
              <a:rPr 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15.7</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）、「こころの病の</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ある</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人には関わらないようにする」（</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11.3</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）、「ニートや引きこもりの人に「怠けていないで働きなさい」と言う」（</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10.0</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ポイント増</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））の</a:t>
            </a:r>
            <a:r>
              <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3</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項目であった。いずれも、問題があると認識する人の割合は、すべての年齢階層において</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前回調査を上回っている。＜資料Ｐ１１＞</a:t>
            </a:r>
            <a:r>
              <a:rPr lang="en-US" sz="1050" kern="100" dirty="0" smtClean="0">
                <a:effectLst/>
                <a:latin typeface="HGPｺﾞｼｯｸM" panose="020B0600000000000000" pitchFamily="50"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1" name="正方形/長方形 20"/>
          <p:cNvSpPr/>
          <p:nvPr/>
        </p:nvSpPr>
        <p:spPr>
          <a:xfrm>
            <a:off x="6481759" y="3184889"/>
            <a:ext cx="6228000" cy="2399535"/>
          </a:xfrm>
          <a:prstGeom prst="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spcAft>
                <a:spcPts val="0"/>
              </a:spcAft>
            </a:pPr>
            <a:r>
              <a:rPr lang="ja-JP" altLang="en-US" sz="1400" i="1" u="heavy" kern="100" dirty="0" smtClean="0">
                <a:latin typeface="Century" panose="02040604050505020304" pitchFamily="18" charset="0"/>
                <a:ea typeface="HGP創英角ｺﾞｼｯｸUB" panose="020B0900000000000000" pitchFamily="50" charset="-128"/>
                <a:cs typeface="Times New Roman" panose="02020603050405020304" pitchFamily="18" charset="0"/>
              </a:rPr>
              <a:t>（</a:t>
            </a:r>
            <a:r>
              <a:rPr lang="ja-JP" altLang="en-US" sz="1400" i="1" u="heavy" kern="100" dirty="0">
                <a:latin typeface="Century" panose="02040604050505020304" pitchFamily="18" charset="0"/>
                <a:ea typeface="HGP創英角ｺﾞｼｯｸUB" panose="020B0900000000000000" pitchFamily="50" charset="-128"/>
                <a:cs typeface="Times New Roman" panose="02020603050405020304" pitchFamily="18" charset="0"/>
              </a:rPr>
              <a:t>４） 人権にかかる法律・条例及び行政の取組みの認知の</a:t>
            </a:r>
            <a:r>
              <a:rPr lang="ja-JP" altLang="en-US" sz="1400" i="1" u="heavy" kern="100" dirty="0" smtClean="0">
                <a:latin typeface="Century" panose="02040604050505020304" pitchFamily="18" charset="0"/>
                <a:ea typeface="HGP創英角ｺﾞｼｯｸUB" panose="020B0900000000000000" pitchFamily="50" charset="-128"/>
                <a:cs typeface="Times New Roman" panose="02020603050405020304" pitchFamily="18" charset="0"/>
              </a:rPr>
              <a:t>状況等</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3350" lvl="0" indent="-133350">
              <a:spcBef>
                <a:spcPts val="600"/>
              </a:spcBef>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◆人権にかかる法律・条例の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認知度＜資料Ｐ１２、Ｐ１３＞</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「性の多様性理解増進条例」を除き、</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いずれの法律・条例についても「</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知らない」と答えた人の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割合は、</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40</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歳代以下」に</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おいて</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高くなって</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いる</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18</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29</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歳」では、「障がい者差別解消条例」「性の多様性理解増進条例」の「内容（趣旨）を知っている」と答えた人の割合は</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２％台となっている。</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◆行政の取組みの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認知度＜資料Ｐ１４＞</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広報紙、啓発冊子、教育教材」を除くと、</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いずれの取組みも</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18</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29</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歳</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」の認知度が</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平均を上回っている</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3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特</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に、 「作文、詩</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、読書</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感想文、ポスター等の募集・表彰」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「講習会・研修会」</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は、他の年齢階層を</a:t>
            </a: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10</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ポイン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ト</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以上、上回っている。</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「作文、詩、読書感想文、ポスター等の募集・表彰」 「ホームページによる情報発信」「街頭での啓発や</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駅の</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コンコース</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などでのデジタルサイネージや啓発</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ポスター</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の掲示」の認知度</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は、高年齢層</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ほど低くなっている</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p:txBody>
      </p:sp>
      <p:cxnSp>
        <p:nvCxnSpPr>
          <p:cNvPr id="24" name="直線矢印コネクタ 23"/>
          <p:cNvCxnSpPr/>
          <p:nvPr/>
        </p:nvCxnSpPr>
        <p:spPr>
          <a:xfrm>
            <a:off x="1493520" y="3346017"/>
            <a:ext cx="371475" cy="0"/>
          </a:xfrm>
          <a:prstGeom prst="straightConnector1">
            <a:avLst/>
          </a:prstGeom>
          <a:ln w="127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6481759" y="6697416"/>
            <a:ext cx="6228000" cy="2823160"/>
          </a:xfrm>
          <a:prstGeom prst="rect">
            <a:avLst/>
          </a:prstGeom>
          <a:solidFill>
            <a:sysClr val="window" lastClr="FFFFFF"/>
          </a:solidFill>
          <a:ln w="25400" cap="flat" cmpd="sng" algn="ctr">
            <a:solidFill>
              <a:schemeClr val="tx1"/>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ts val="1200"/>
              </a:lnSpc>
              <a:spcBef>
                <a:spcPts val="600"/>
              </a:spcBef>
              <a:spcAft>
                <a:spcPts val="0"/>
              </a:spcAft>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◆社会的な課題に即応した啓発の推進</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lnSpc>
                <a:spcPts val="1200"/>
              </a:lnSpc>
              <a:spcBef>
                <a:spcPts val="600"/>
              </a:spcBef>
              <a:spcAft>
                <a:spcPts val="0"/>
              </a:spcAft>
            </a:pP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社会経済情勢の変化を踏まえ、社会的な課題に即応した啓発の推進に引き続き努める。</a:t>
            </a:r>
            <a:endPar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algn="l">
              <a:spcBef>
                <a:spcPts val="600"/>
              </a:spcBef>
              <a:spcAft>
                <a:spcPts val="0"/>
              </a:spcAft>
            </a:pP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◆学校教育や大学等との連携促進</a:t>
            </a:r>
            <a:endParaRPr lang="en-US" altLang="ja-JP"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spcBef>
                <a:spcPts val="3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・具体的な事象における忌避意識や人権上問題であるか否かの認識については、</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過去に人権学習を経験</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し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lvl="0"/>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て</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いるかどうかによって大きな差異が</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見られる</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ことから</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、すべての世代において学習経験</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を積むことができる</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よ</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lvl="0"/>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う</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、義務</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教育</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や高校、</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大学及び社会人向けの講座など、各ステージにおける取組みとの</a:t>
            </a: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連携</a:t>
            </a:r>
            <a:r>
              <a:rPr lang="ja-JP" altLang="en-US"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rPr>
              <a:t>を推進する。</a:t>
            </a:r>
            <a:endPar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spcBef>
                <a:spcPts val="600"/>
              </a:spcBef>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◆市町村や企業・職場における啓発の取組みへの支援・連携</a:t>
            </a:r>
            <a:endPar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spcBef>
                <a:spcPts val="600"/>
              </a:spcBef>
            </a:pP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・年齢階層別の府民意識の状況を踏まえ、社会人</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や</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高年齢層に対して教育・啓発の機会の拡充を図っていく</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観点から、住民に身近な市町村における地域に密着したきめ細かい多様な取組みを、引き続き支援すると</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en-US" altLang="ja-JP"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ともに、自ら</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人権問題の研修</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等を</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行う</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経済</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団体</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、民間事業者団体</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等との連携を深め、効果的な事業を</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展開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en-US" altLang="ja-JP" sz="1050" kern="100">
                <a:latin typeface="HGPｺﾞｼｯｸM" panose="020B0600000000000000" pitchFamily="50" charset="-128"/>
                <a:ea typeface="HGPｺﾞｼｯｸM" panose="020B0600000000000000" pitchFamily="50" charset="-128"/>
                <a:cs typeface="Times New Roman" panose="02020603050405020304" pitchFamily="18" charset="0"/>
              </a:rPr>
              <a:t> </a:t>
            </a:r>
            <a:r>
              <a:rPr lang="en-US" altLang="ja-JP" sz="1050" kern="100" smtClean="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smtClean="0">
                <a:latin typeface="HGPｺﾞｼｯｸM" panose="020B0600000000000000" pitchFamily="50" charset="-128"/>
                <a:ea typeface="HGPｺﾞｼｯｸM" panose="020B0600000000000000" pitchFamily="50" charset="-128"/>
                <a:cs typeface="Times New Roman" panose="02020603050405020304" pitchFamily="18" charset="0"/>
              </a:rPr>
              <a:t>する</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a:t>
            </a:r>
            <a:endParaRPr lang="ja-JP" altLang="ja-JP" sz="1050" kern="100" dirty="0">
              <a:latin typeface="Century" panose="02040604050505020304" pitchFamily="18" charset="0"/>
              <a:ea typeface="ＭＳ 明朝" panose="02020609040205080304" pitchFamily="17" charset="-128"/>
              <a:cs typeface="Times New Roman" panose="02020603050405020304" pitchFamily="18" charset="0"/>
            </a:endParaRPr>
          </a:p>
          <a:p>
            <a:pPr marL="133350" lvl="0" indent="-133350">
              <a:lnSpc>
                <a:spcPts val="1200"/>
              </a:lnSpc>
              <a:spcBef>
                <a:spcPts val="600"/>
              </a:spcBef>
            </a:pPr>
            <a:r>
              <a:rPr lang="ja-JP" altLang="en-US" sz="1050" kern="100" dirty="0" smtClean="0">
                <a:effectLst/>
                <a:latin typeface="HGPｺﾞｼｯｸM" panose="020B0600000000000000" pitchFamily="50" charset="-128"/>
                <a:ea typeface="HGPｺﾞｼｯｸM" panose="020B0600000000000000" pitchFamily="50" charset="-128"/>
                <a:cs typeface="Times New Roman" panose="02020603050405020304" pitchFamily="18" charset="0"/>
              </a:rPr>
              <a:t>◆</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適切な媒体を活用した</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効果的</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な情報発信手法の検討</a:t>
            </a:r>
            <a:endParaRPr lang="en-US" altLang="ja-JP" sz="1050" kern="100" dirty="0">
              <a:effectLst/>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spcBef>
                <a:spcPts val="600"/>
              </a:spcBef>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若年層にはインターネットを中心に、高齢者層</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には紙媒体を中心</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に、日常生活の中の出来事を題材と</a:t>
            </a:r>
            <a:r>
              <a:rPr lang="ja-JP" altLang="en-US" sz="1050" kern="100" dirty="0" err="1" smtClean="0">
                <a:latin typeface="HGPｺﾞｼｯｸM" panose="020B0600000000000000" pitchFamily="50" charset="-128"/>
                <a:ea typeface="HGPｺﾞｼｯｸM" panose="020B0600000000000000" pitchFamily="50" charset="-128"/>
                <a:cs typeface="Times New Roman" panose="02020603050405020304" pitchFamily="18" charset="0"/>
              </a:rPr>
              <a:t>しな</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が　</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a:p>
            <a:pPr marL="133350" lvl="0" indent="-133350">
              <a:lnSpc>
                <a:spcPts val="1200"/>
              </a:lnSpc>
            </a:pP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　</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　 ら人権について考えることができるような資料</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を</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作成するなど、</a:t>
            </a:r>
            <a:r>
              <a:rPr lang="ja-JP" altLang="en-US" sz="1050" kern="100" dirty="0">
                <a:latin typeface="HGPｺﾞｼｯｸM" panose="020B0600000000000000" pitchFamily="50" charset="-128"/>
                <a:ea typeface="HGPｺﾞｼｯｸM" panose="020B0600000000000000" pitchFamily="50" charset="-128"/>
                <a:cs typeface="Times New Roman" panose="02020603050405020304" pitchFamily="18" charset="0"/>
              </a:rPr>
              <a:t>効果的な啓発</a:t>
            </a:r>
            <a:r>
              <a:rPr lang="ja-JP" altLang="en-US"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rPr>
              <a:t>や広報を行う。</a:t>
            </a:r>
            <a:endParaRPr lang="en-US" altLang="ja-JP" sz="1050" kern="100" dirty="0" smtClean="0">
              <a:latin typeface="HGPｺﾞｼｯｸM" panose="020B0600000000000000" pitchFamily="50" charset="-128"/>
              <a:ea typeface="HGPｺﾞｼｯｸM" panose="020B0600000000000000" pitchFamily="50" charset="-128"/>
              <a:cs typeface="Times New Roman" panose="02020603050405020304" pitchFamily="18" charset="0"/>
            </a:endParaRPr>
          </a:p>
        </p:txBody>
      </p:sp>
      <p:sp>
        <p:nvSpPr>
          <p:cNvPr id="2" name="上矢印 1"/>
          <p:cNvSpPr>
            <a:spLocks noChangeAspect="1"/>
          </p:cNvSpPr>
          <p:nvPr/>
        </p:nvSpPr>
        <p:spPr>
          <a:xfrm rot="10800000">
            <a:off x="7885011" y="5661015"/>
            <a:ext cx="3421495" cy="3600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499D2783-5230-4B20-A22F-66ADA031A19E}"/>
              </a:ext>
            </a:extLst>
          </p:cNvPr>
          <p:cNvSpPr txBox="1"/>
          <p:nvPr/>
        </p:nvSpPr>
        <p:spPr>
          <a:xfrm>
            <a:off x="6481759" y="6097606"/>
            <a:ext cx="6228000" cy="523220"/>
          </a:xfrm>
          <a:prstGeom prst="rect">
            <a:avLst/>
          </a:prstGeom>
          <a:solidFill>
            <a:schemeClr val="bg1">
              <a:lumMod val="85000"/>
            </a:schemeClr>
          </a:solidFill>
          <a:ln w="19050">
            <a:solidFill>
              <a:schemeClr val="tx1"/>
            </a:solidFill>
          </a:ln>
        </p:spPr>
        <p:txBody>
          <a:bodyPr wrap="square" rtlCol="0">
            <a:spAutoFit/>
          </a:bodyPr>
          <a:lstStyle/>
          <a:p>
            <a:r>
              <a:rPr lang="ja-JP" altLang="en-US"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２　今後の人権施策の取組み方向</a:t>
            </a:r>
            <a:endParaRPr lang="en-US" altLang="ja-JP"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r>
              <a:rPr lang="ja-JP" altLang="en-US"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　　　－情報発信したい内容・対象に沿って、適当な手法や媒体を選択する－</a:t>
            </a:r>
            <a:endParaRPr lang="en-US" altLang="ja-JP"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16" name="テキスト ボックス 15">
            <a:extLst>
              <a:ext uri="{FF2B5EF4-FFF2-40B4-BE49-F238E27FC236}">
                <a16:creationId xmlns:a16="http://schemas.microsoft.com/office/drawing/2014/main" id="{563268BC-5B85-410B-834E-F0F4D44480C2}"/>
              </a:ext>
            </a:extLst>
          </p:cNvPr>
          <p:cNvSpPr txBox="1"/>
          <p:nvPr/>
        </p:nvSpPr>
        <p:spPr>
          <a:xfrm>
            <a:off x="133349" y="1403431"/>
            <a:ext cx="6186489" cy="360000"/>
          </a:xfrm>
          <a:prstGeom prst="rect">
            <a:avLst/>
          </a:prstGeom>
          <a:solidFill>
            <a:schemeClr val="bg1">
              <a:lumMod val="85000"/>
            </a:schemeClr>
          </a:solidFill>
          <a:ln w="19050">
            <a:solidFill>
              <a:schemeClr val="tx1"/>
            </a:solidFill>
          </a:ln>
        </p:spPr>
        <p:txBody>
          <a:bodyPr wrap="square" rtlCol="0" anchor="ctr">
            <a:spAutoFit/>
          </a:bodyPr>
          <a:lstStyle/>
          <a:p>
            <a:r>
              <a:rPr lang="ja-JP" altLang="en-US"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１　調査結果から見えてきたこと</a:t>
            </a:r>
            <a:endParaRPr lang="en-US" altLang="ja-JP" sz="1400" i="1"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13628765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2340</TotalTime>
  <Words>1807</Words>
  <Application>Microsoft Office PowerPoint</Application>
  <PresentationFormat>A3 297x420 mm</PresentationFormat>
  <Paragraphs>66</Paragraphs>
  <Slides>1</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vt:i4>
      </vt:variant>
    </vt:vector>
  </HeadingPairs>
  <TitlesOfParts>
    <vt:vector size="14" baseType="lpstr">
      <vt:lpstr>HGPｺﾞｼｯｸM</vt:lpstr>
      <vt:lpstr>HGP創英角ｺﾞｼｯｸUB</vt:lpstr>
      <vt:lpstr>HG創英角ｺﾞｼｯｸUB-WinCharSetFFFF-</vt:lpstr>
      <vt:lpstr>Meiryo UI</vt:lpstr>
      <vt:lpstr>ＭＳ 明朝</vt:lpstr>
      <vt:lpstr>游ゴシック</vt:lpstr>
      <vt:lpstr>游ゴシック Light</vt:lpstr>
      <vt:lpstr>Arial</vt:lpstr>
      <vt:lpstr>Calibri</vt:lpstr>
      <vt:lpstr>Calibri Light</vt:lpstr>
      <vt:lpstr>Century</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3</cp:revision>
  <cp:lastPrinted>2021-05-28T03:04:07Z</cp:lastPrinted>
  <dcterms:created xsi:type="dcterms:W3CDTF">2021-02-19T08:28:33Z</dcterms:created>
  <dcterms:modified xsi:type="dcterms:W3CDTF">2022-03-28T07:41:43Z</dcterms:modified>
</cp:coreProperties>
</file>