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5119350" cy="1069181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660"/>
  </p:normalViewPr>
  <p:slideViewPr>
    <p:cSldViewPr snapToGrid="0">
      <p:cViewPr varScale="1">
        <p:scale>
          <a:sx n="48" d="100"/>
          <a:sy n="48" d="100"/>
        </p:scale>
        <p:origin x="7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399632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1771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17822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122275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75073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3330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85273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7073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420031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4184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F0B7A5-C37A-4EA4-BA14-EBEFFBBA2823}"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34604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0EF0B7A5-C37A-4EA4-BA14-EBEFFBBA2823}" type="datetimeFigureOut">
              <a:rPr kumimoji="1" lang="ja-JP" altLang="en-US" smtClean="0"/>
              <a:t>2022/10/6</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303422D-B0F4-4DE9-90CC-85B510E0F92C}" type="slidenum">
              <a:rPr kumimoji="1" lang="ja-JP" altLang="en-US" smtClean="0"/>
              <a:t>‹#›</a:t>
            </a:fld>
            <a:endParaRPr kumimoji="1" lang="ja-JP" altLang="en-US"/>
          </a:p>
        </p:txBody>
      </p:sp>
    </p:spTree>
    <p:extLst>
      <p:ext uri="{BB962C8B-B14F-4D97-AF65-F5344CB8AC3E}">
        <p14:creationId xmlns:p14="http://schemas.microsoft.com/office/powerpoint/2010/main" val="2461634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jpg"/><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2"/>
          <p:cNvSpPr txBox="1">
            <a:spLocks noChangeArrowheads="1"/>
          </p:cNvSpPr>
          <p:nvPr/>
        </p:nvSpPr>
        <p:spPr bwMode="auto">
          <a:xfrm>
            <a:off x="13754440" y="10313035"/>
            <a:ext cx="602615"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en-US" sz="1200" kern="100" dirty="0" smtClean="0">
                <a:effectLst/>
                <a:latin typeface="HG丸ｺﾞｼｯｸM-PRO" panose="020F0600000000000000" pitchFamily="50" charset="-128"/>
                <a:ea typeface="游明朝" panose="02020400000000000000" pitchFamily="18" charset="-128"/>
                <a:cs typeface="Times New Roman" panose="02020603050405020304" pitchFamily="18" charset="0"/>
              </a:rPr>
              <a:t>-</a:t>
            </a:r>
            <a:r>
              <a:rPr lang="en-US" altLang="ja-JP" sz="1200" kern="100" dirty="0" smtClean="0">
                <a:effectLst/>
                <a:latin typeface="HG丸ｺﾞｼｯｸM-PRO" panose="020F0600000000000000" pitchFamily="50" charset="-128"/>
                <a:ea typeface="游明朝" panose="02020400000000000000" pitchFamily="18" charset="-128"/>
                <a:cs typeface="Times New Roman" panose="02020603050405020304" pitchFamily="18" charset="0"/>
              </a:rPr>
              <a:t>7</a:t>
            </a:r>
            <a:r>
              <a:rPr lang="en-US" sz="1200" kern="100" dirty="0" smtClean="0">
                <a:effectLst/>
                <a:latin typeface="HG丸ｺﾞｼｯｸM-PRO" panose="020F0600000000000000" pitchFamily="50" charset="-128"/>
                <a:ea typeface="游明朝" panose="020204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13">
            <a:extLst>
              <a:ext uri="{FF2B5EF4-FFF2-40B4-BE49-F238E27FC236}">
                <a16:creationId xmlns:a16="http://schemas.microsoft.com/office/drawing/2014/main" id="{68FDC0A3-49EB-32DC-B40B-97775187CC60}"/>
              </a:ext>
            </a:extLst>
          </p:cNvPr>
          <p:cNvSpPr txBox="1"/>
          <p:nvPr/>
        </p:nvSpPr>
        <p:spPr>
          <a:xfrm>
            <a:off x="8118701" y="5876819"/>
            <a:ext cx="5716249" cy="4676879"/>
          </a:xfrm>
          <a:prstGeom prst="rect">
            <a:avLst/>
          </a:prstGeom>
          <a:noFill/>
          <a:ln w="12700">
            <a:solidFill>
              <a:schemeClr val="accent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pPr>
            <a:r>
              <a:rPr lang="ja-JP" altLang="en-US" sz="1400" b="1" i="0" u="none" strike="noStrike" baseline="0" dirty="0">
                <a:solidFill>
                  <a:schemeClr val="accent1"/>
                </a:solidFill>
                <a:latin typeface="ＭＳ ゴシック" panose="020B0609070205080204" pitchFamily="49" charset="-128"/>
                <a:ea typeface="ＭＳ ゴシック" panose="020B0609070205080204" pitchFamily="49" charset="-128"/>
              </a:rPr>
              <a:t>◆日本庭園アクションプラン（</a:t>
            </a:r>
            <a:r>
              <a:rPr lang="en-US" altLang="ja-JP" sz="1400" b="1" i="0" u="none" strike="noStrike" baseline="0" dirty="0">
                <a:solidFill>
                  <a:schemeClr val="accent1"/>
                </a:solidFill>
                <a:latin typeface="ＭＳ ゴシック" panose="020B0609070205080204" pitchFamily="49" charset="-128"/>
                <a:ea typeface="ＭＳ ゴシック" panose="020B0609070205080204" pitchFamily="49" charset="-128"/>
              </a:rPr>
              <a:t>2023.4</a:t>
            </a:r>
            <a:r>
              <a:rPr lang="ja-JP" altLang="en-US" sz="1400" b="1" dirty="0">
                <a:solidFill>
                  <a:schemeClr val="accent1"/>
                </a:solidFill>
                <a:latin typeface="ＭＳ ゴシック" panose="020B0609070205080204" pitchFamily="49" charset="-128"/>
                <a:ea typeface="ＭＳ ゴシック" panose="020B0609070205080204" pitchFamily="49" charset="-128"/>
              </a:rPr>
              <a:t>策定予定</a:t>
            </a:r>
            <a:r>
              <a:rPr lang="ja-JP" altLang="en-US" sz="1400" b="1" i="0" u="none" strike="noStrike" baseline="0" dirty="0">
                <a:solidFill>
                  <a:schemeClr val="accent1"/>
                </a:solidFill>
                <a:latin typeface="ＭＳ ゴシック" panose="020B0609070205080204" pitchFamily="49" charset="-128"/>
                <a:ea typeface="ＭＳ ゴシック" panose="020B0609070205080204" pitchFamily="49" charset="-128"/>
              </a:rPr>
              <a:t>）</a:t>
            </a:r>
          </a:p>
        </p:txBody>
      </p:sp>
      <p:sp>
        <p:nvSpPr>
          <p:cNvPr id="21" name="テキスト ボックス 13">
            <a:extLst>
              <a:ext uri="{FF2B5EF4-FFF2-40B4-BE49-F238E27FC236}">
                <a16:creationId xmlns:a16="http://schemas.microsoft.com/office/drawing/2014/main" id="{0FD1D592-AB4D-9AAB-B840-C3A0771EBAC2}"/>
              </a:ext>
            </a:extLst>
          </p:cNvPr>
          <p:cNvSpPr txBox="1"/>
          <p:nvPr/>
        </p:nvSpPr>
        <p:spPr>
          <a:xfrm>
            <a:off x="10982882" y="6329963"/>
            <a:ext cx="2818474" cy="4147537"/>
          </a:xfrm>
          <a:prstGeom prst="rect">
            <a:avLst/>
          </a:prstGeom>
          <a:solidFill>
            <a:schemeClr val="tx2">
              <a:lumMod val="20000"/>
              <a:lumOff val="80000"/>
            </a:schemeClr>
          </a:solidFill>
          <a:ln w="9525">
            <a:no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pPr>
            <a:r>
              <a:rPr lang="ja-JP" altLang="en-US" sz="1400" b="1" dirty="0">
                <a:latin typeface="ＭＳ ゴシック" panose="020B0609070205080204" pitchFamily="49" charset="-128"/>
                <a:ea typeface="ＭＳ ゴシック" panose="020B0609070205080204" pitchFamily="49" charset="-128"/>
              </a:rPr>
              <a:t>○施設改修計画</a:t>
            </a:r>
            <a:endParaRPr lang="en-US" altLang="ja-JP" sz="1400" b="1" dirty="0">
              <a:latin typeface="ＭＳ ゴシック" panose="020B0609070205080204" pitchFamily="49" charset="-128"/>
              <a:ea typeface="ＭＳ ゴシック" panose="020B0609070205080204" pitchFamily="49" charset="-128"/>
            </a:endParaRPr>
          </a:p>
          <a:p>
            <a:pPr algn="l">
              <a:spcBef>
                <a:spcPts val="600"/>
              </a:spcBef>
            </a:pPr>
            <a:r>
              <a:rPr lang="ja-JP" altLang="en-US" sz="1200" b="0" i="0" u="none" strike="noStrike" baseline="0" dirty="0">
                <a:latin typeface="ＭＳ ゴシック" panose="020B0609070205080204" pitchFamily="49" charset="-128"/>
                <a:ea typeface="ＭＳ ゴシック" panose="020B0609070205080204" pitchFamily="49" charset="-128"/>
              </a:rPr>
              <a:t>・老朽化施設改修</a:t>
            </a:r>
          </a:p>
          <a:p>
            <a:pPr marL="180000" indent="-457200" algn="l"/>
            <a:r>
              <a:rPr lang="zh-TW" altLang="en-US" sz="1200" b="0" i="0" u="none" strike="noStrike" baseline="0" dirty="0">
                <a:latin typeface="ＭＳ ゴシック" panose="020B0609070205080204" pitchFamily="49" charset="-128"/>
                <a:ea typeface="ＭＳ ゴシック" panose="020B0609070205080204" pitchFamily="49" charset="-128"/>
              </a:rPr>
              <a:t>⇒</a:t>
            </a:r>
            <a:r>
              <a:rPr lang="ja-JP" altLang="en-US" sz="1200" b="0" i="0" u="none" strike="noStrike" baseline="0" dirty="0">
                <a:latin typeface="ＭＳ ゴシック" panose="020B0609070205080204" pitchFamily="49" charset="-128"/>
                <a:ea typeface="ＭＳ ゴシック" panose="020B0609070205080204" pitchFamily="49" charset="-128"/>
              </a:rPr>
              <a:t>舗装</a:t>
            </a:r>
            <a:r>
              <a:rPr lang="en-US" altLang="ja-JP" sz="1200" b="0" i="0" u="none" strike="noStrike" baseline="0" dirty="0">
                <a:latin typeface="ＭＳ ゴシック" panose="020B0609070205080204" pitchFamily="49" charset="-128"/>
                <a:ea typeface="ＭＳ ゴシック" panose="020B0609070205080204" pitchFamily="49" charset="-128"/>
              </a:rPr>
              <a:t>(</a:t>
            </a:r>
            <a:r>
              <a:rPr lang="ja-JP" altLang="en-US" sz="1200" b="0" i="0" u="none" strike="noStrike" baseline="0" dirty="0">
                <a:latin typeface="ＭＳ ゴシック" panose="020B0609070205080204" pitchFamily="49" charset="-128"/>
                <a:ea typeface="ＭＳ ゴシック" panose="020B0609070205080204" pitchFamily="49" charset="-128"/>
              </a:rPr>
              <a:t>石張、アスファルト等</a:t>
            </a:r>
            <a:r>
              <a:rPr lang="en-US" altLang="ja-JP" sz="1200" b="0" i="0" u="none" strike="noStrike" baseline="0" dirty="0">
                <a:latin typeface="ＭＳ ゴシック" panose="020B0609070205080204" pitchFamily="49" charset="-128"/>
                <a:ea typeface="ＭＳ ゴシック" panose="020B0609070205080204" pitchFamily="49" charset="-128"/>
              </a:rPr>
              <a:t>)</a:t>
            </a:r>
            <a:r>
              <a:rPr lang="ja-JP" altLang="en-US" sz="1200" b="0" i="0" u="none" strike="noStrike" baseline="0" dirty="0">
                <a:latin typeface="ＭＳ ゴシック" panose="020B0609070205080204" pitchFamily="49" charset="-128"/>
                <a:ea typeface="ＭＳ ゴシック" panose="020B0609070205080204" pitchFamily="49" charset="-128"/>
              </a:rPr>
              <a:t>、</a:t>
            </a:r>
            <a:r>
              <a:rPr lang="zh-TW" altLang="en-US" sz="1200" b="0" i="0" u="none" strike="noStrike" baseline="0" dirty="0">
                <a:latin typeface="ＭＳ ゴシック" panose="020B0609070205080204" pitchFamily="49" charset="-128"/>
                <a:ea typeface="ＭＳ ゴシック" panose="020B0609070205080204" pitchFamily="49" charset="-128"/>
              </a:rPr>
              <a:t>池護岸、茶室門、石積花壇、模型</a:t>
            </a:r>
            <a:r>
              <a:rPr lang="ja-JP" altLang="en-US" sz="1200" b="0" i="0" u="none" strike="noStrike" baseline="0" dirty="0">
                <a:latin typeface="ＭＳ ゴシック" panose="020B0609070205080204" pitchFamily="49" charset="-128"/>
                <a:ea typeface="ＭＳ ゴシック" panose="020B0609070205080204" pitchFamily="49" charset="-128"/>
              </a:rPr>
              <a:t>など</a:t>
            </a:r>
          </a:p>
          <a:p>
            <a:pPr algn="l">
              <a:spcBef>
                <a:spcPts val="600"/>
              </a:spcBef>
            </a:pPr>
            <a:r>
              <a:rPr lang="ja-JP" altLang="en-US" sz="1200" b="0" i="0" u="none" strike="noStrike" baseline="0" dirty="0">
                <a:latin typeface="ＭＳ ゴシック" panose="020B0609070205080204" pitchFamily="49" charset="-128"/>
                <a:ea typeface="ＭＳ ゴシック" panose="020B0609070205080204" pitchFamily="49" charset="-128"/>
              </a:rPr>
              <a:t>・バリアフリー改修</a:t>
            </a:r>
          </a:p>
          <a:p>
            <a:pPr algn="l"/>
            <a:r>
              <a:rPr lang="ja-JP" altLang="en-US" sz="1200" b="0" i="0" u="none" strike="noStrike" baseline="0" dirty="0">
                <a:latin typeface="ＭＳ ゴシック" panose="020B0609070205080204" pitchFamily="49" charset="-128"/>
                <a:ea typeface="ＭＳ ゴシック" panose="020B0609070205080204" pitchFamily="49" charset="-128"/>
              </a:rPr>
              <a:t>⇒段差、舗装改修など</a:t>
            </a:r>
            <a:endParaRPr lang="ja-JP" altLang="en-US" sz="1200" b="1" i="0" u="none" strike="noStrike" baseline="0" dirty="0">
              <a:latin typeface="ＭＳ ゴシック" panose="020B0609070205080204" pitchFamily="49" charset="-128"/>
              <a:ea typeface="ＭＳ ゴシック" panose="020B0609070205080204" pitchFamily="49" charset="-128"/>
            </a:endParaRPr>
          </a:p>
        </p:txBody>
      </p:sp>
      <p:sp>
        <p:nvSpPr>
          <p:cNvPr id="11" name="テキスト ボックス 13">
            <a:extLst>
              <a:ext uri="{FF2B5EF4-FFF2-40B4-BE49-F238E27FC236}">
                <a16:creationId xmlns:a16="http://schemas.microsoft.com/office/drawing/2014/main" id="{C114D44B-A04E-4A93-8CC4-C6036DD9CFED}"/>
              </a:ext>
            </a:extLst>
          </p:cNvPr>
          <p:cNvSpPr txBox="1"/>
          <p:nvPr/>
        </p:nvSpPr>
        <p:spPr>
          <a:xfrm>
            <a:off x="10595018" y="683544"/>
            <a:ext cx="4225758" cy="4789826"/>
          </a:xfrm>
          <a:prstGeom prst="rect">
            <a:avLst/>
          </a:prstGeom>
          <a:noFill/>
          <a:ln w="12700">
            <a:solidFill>
              <a:schemeClr val="accent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1400" b="1" kern="100" dirty="0">
                <a:solidFill>
                  <a:schemeClr val="accent1"/>
                </a:solidFill>
                <a:effectLst/>
                <a:latin typeface="ＭＳ ゴシック" panose="020B0609070205080204" pitchFamily="49" charset="-128"/>
                <a:ea typeface="ＭＳ ゴシック" panose="020B0609070205080204" pitchFamily="49" charset="-128"/>
                <a:cs typeface="Calibri-Bold"/>
              </a:rPr>
              <a:t>50</a:t>
            </a:r>
            <a:r>
              <a:rPr 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年経過を契機とした検証（</a:t>
            </a:r>
            <a:r>
              <a:rPr lang="en-US" sz="1400" b="1"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2020</a:t>
            </a:r>
            <a:r>
              <a:rPr 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年度）</a:t>
            </a:r>
          </a:p>
          <a:p>
            <a:pPr algn="just">
              <a:spcBef>
                <a:spcPts val="600"/>
              </a:spcBef>
            </a:pPr>
            <a:r>
              <a:rPr lang="ja-JP" sz="1400" b="1" kern="100" dirty="0">
                <a:effectLst/>
                <a:latin typeface="ＭＳ ゴシック" panose="020B0609070205080204" pitchFamily="49" charset="-128"/>
                <a:ea typeface="ＭＳ ゴシック" panose="020B0609070205080204" pitchFamily="49" charset="-128"/>
                <a:cs typeface="Meiryo UI,Bold"/>
              </a:rPr>
              <a:t>○検証の視点</a:t>
            </a:r>
            <a:endParaRPr lang="ja-JP"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33350" algn="just"/>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①文化財登録による効果・制限</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33350" algn="just"/>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②「現在」と「作庭意図</a:t>
            </a:r>
            <a:r>
              <a:rPr 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当初」の景観の整合性など</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600"/>
              </a:spcBef>
            </a:pPr>
            <a:r>
              <a:rPr lang="ja-JP" sz="1400" b="1" kern="100" dirty="0">
                <a:effectLst/>
                <a:latin typeface="ＭＳ ゴシック" panose="020B0609070205080204" pitchFamily="49" charset="-128"/>
                <a:ea typeface="ＭＳ ゴシック" panose="020B0609070205080204" pitchFamily="49" charset="-128"/>
                <a:cs typeface="Meiryo UI,Bold"/>
              </a:rPr>
              <a:t>○検証結果</a:t>
            </a:r>
            <a:endParaRPr lang="ja-JP"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indent="-133350" algn="just"/>
            <a:r>
              <a:rPr lang="ja-JP"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①</a:t>
            </a:r>
            <a:r>
              <a:rPr lang="ja-JP" altLang="en-US"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効果</a:t>
            </a:r>
            <a:r>
              <a:rPr lang="en-US"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「保存」「活用」の意識向上、「認知度」の向上</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266700" algn="just"/>
            <a:r>
              <a:rPr lang="ja-JP" altLang="en-US"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制限</a:t>
            </a:r>
            <a:r>
              <a:rPr lang="en-US"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改修</a:t>
            </a:r>
            <a:r>
              <a:rPr lang="ja-JP"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等</a:t>
            </a:r>
            <a:r>
              <a:rPr lang="ja-JP" altLang="en-US"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に際して</a:t>
            </a:r>
            <a:r>
              <a:rPr lang="ja-JP" sz="1200" kern="100" dirty="0" smtClean="0">
                <a:effectLst/>
                <a:latin typeface="ＭＳ ゴシック" panose="020B0609070205080204" pitchFamily="49" charset="-128"/>
                <a:ea typeface="ＭＳ ゴシック" panose="020B0609070205080204" pitchFamily="49" charset="-128"/>
                <a:cs typeface="Meiryo UI" panose="020B0604030504040204" pitchFamily="50" charset="-128"/>
              </a:rPr>
              <a:t>事前</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の届け出が必要</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indent="-133350" algn="just"/>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②「周辺建築物の増加」や「樹木の生長」、「施設の老朽化」などによる眺望・景観バランスの変化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600"/>
              </a:spcBef>
            </a:pPr>
            <a:r>
              <a:rPr lang="ja-JP" sz="1400" b="1" kern="100" dirty="0">
                <a:effectLst/>
                <a:latin typeface="ＭＳ ゴシック" panose="020B0609070205080204" pitchFamily="49" charset="-128"/>
                <a:ea typeface="ＭＳ ゴシック" panose="020B0609070205080204" pitchFamily="49" charset="-128"/>
                <a:cs typeface="Meiryo UI,Bold"/>
              </a:rPr>
              <a:t>○対応方針</a:t>
            </a:r>
            <a:endParaRPr lang="ja-JP"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33350" algn="just"/>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①登録記念物への登録</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33350" algn="just"/>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②</a:t>
            </a:r>
            <a:r>
              <a:rPr 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ハード</a:t>
            </a:r>
            <a:r>
              <a:rPr 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作庭意図・</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デザインの維持・継承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266700" algn="just"/>
            <a:r>
              <a:rPr 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植　栽</a:t>
            </a:r>
            <a:r>
              <a:rPr 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 </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眺望・景観回復に向けた植栽管理</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933450" indent="-666750" algn="just"/>
            <a:r>
              <a:rPr 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ソフト</a:t>
            </a:r>
            <a:r>
              <a:rPr lang="en-US"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 </a:t>
            </a:r>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特色を活かしたイベント、プロモーションの実施</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Bef>
                <a:spcPts val="600"/>
              </a:spcBef>
            </a:pPr>
            <a:r>
              <a:rPr lang="ja-JP" sz="1400" b="1" kern="100" dirty="0">
                <a:effectLst/>
                <a:latin typeface="ＭＳ ゴシック" panose="020B0609070205080204" pitchFamily="49" charset="-128"/>
                <a:ea typeface="ＭＳ ゴシック" panose="020B0609070205080204" pitchFamily="49" charset="-128"/>
                <a:cs typeface="Meiryo UI" panose="020B0604030504040204" pitchFamily="50" charset="-128"/>
              </a:rPr>
              <a:t>〇</a:t>
            </a:r>
            <a:r>
              <a:rPr lang="ja-JP" sz="1400" b="1" kern="100" dirty="0">
                <a:effectLst/>
                <a:latin typeface="ＭＳ ゴシック" panose="020B0609070205080204" pitchFamily="49" charset="-128"/>
                <a:ea typeface="ＭＳ ゴシック" panose="020B0609070205080204" pitchFamily="49" charset="-128"/>
                <a:cs typeface="Meiryo UI,Bold"/>
              </a:rPr>
              <a:t>委員意見</a:t>
            </a:r>
            <a:endParaRPr lang="ja-JP" sz="14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indent="-133350" algn="just"/>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・その時々の運営管理の考え方によって施設改修が行われてきた経過があり、揺れ動くことのない軸としても文化財登録は有効。</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indent="-133350" algn="just"/>
            <a:r>
              <a:rPr lang="ja-JP" sz="1200" kern="100" dirty="0">
                <a:effectLst/>
                <a:latin typeface="ＭＳ ゴシック" panose="020B0609070205080204" pitchFamily="49" charset="-128"/>
                <a:ea typeface="ＭＳ ゴシック" panose="020B0609070205080204" pitchFamily="49" charset="-128"/>
                <a:cs typeface="Meiryo UI" panose="020B0604030504040204" pitchFamily="50" charset="-128"/>
              </a:rPr>
              <a:t>・今後は、「保全」と「活用」の両輪でバランスをとりながら進めていくことが大事。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12" name="表 12">
            <a:extLst>
              <a:ext uri="{FF2B5EF4-FFF2-40B4-BE49-F238E27FC236}">
                <a16:creationId xmlns:a16="http://schemas.microsoft.com/office/drawing/2014/main" id="{CC78917C-9AB4-A6ED-52A3-A7FA52E727EE}"/>
              </a:ext>
            </a:extLst>
          </p:cNvPr>
          <p:cNvGraphicFramePr>
            <a:graphicFrameLocks noGrp="1"/>
          </p:cNvGraphicFramePr>
          <p:nvPr>
            <p:extLst>
              <p:ext uri="{D42A27DB-BD31-4B8C-83A1-F6EECF244321}">
                <p14:modId xmlns:p14="http://schemas.microsoft.com/office/powerpoint/2010/main" val="4017218771"/>
              </p:ext>
            </p:extLst>
          </p:nvPr>
        </p:nvGraphicFramePr>
        <p:xfrm>
          <a:off x="327060" y="673562"/>
          <a:ext cx="4490903" cy="4779216"/>
        </p:xfrm>
        <a:graphic>
          <a:graphicData uri="http://schemas.openxmlformats.org/drawingml/2006/table">
            <a:tbl>
              <a:tblPr firstRow="1" bandRow="1">
                <a:tableStyleId>{5C22544A-7EE6-4342-B048-85BDC9FD1C3A}</a:tableStyleId>
              </a:tblPr>
              <a:tblGrid>
                <a:gridCol w="377059">
                  <a:extLst>
                    <a:ext uri="{9D8B030D-6E8A-4147-A177-3AD203B41FA5}">
                      <a16:colId xmlns:a16="http://schemas.microsoft.com/office/drawing/2014/main" val="2738127937"/>
                    </a:ext>
                  </a:extLst>
                </a:gridCol>
                <a:gridCol w="4113844">
                  <a:extLst>
                    <a:ext uri="{9D8B030D-6E8A-4147-A177-3AD203B41FA5}">
                      <a16:colId xmlns:a16="http://schemas.microsoft.com/office/drawing/2014/main" val="2797559695"/>
                    </a:ext>
                  </a:extLst>
                </a:gridCol>
              </a:tblGrid>
              <a:tr h="4779216">
                <a:tc>
                  <a:txBody>
                    <a:bodyPr/>
                    <a:lstStyle/>
                    <a:p>
                      <a:pPr algn="ctr">
                        <a:spcBef>
                          <a:spcPts val="0"/>
                        </a:spcBef>
                      </a:pPr>
                      <a:r>
                        <a:rPr kumimoji="1" lang="ja-JP" altLang="en-US" sz="1400" b="1" dirty="0">
                          <a:solidFill>
                            <a:schemeClr val="bg1"/>
                          </a:solidFill>
                          <a:latin typeface="ＭＳ ゴシック" panose="020B0609070205080204" pitchFamily="49" charset="-128"/>
                          <a:ea typeface="ＭＳ ゴシック" panose="020B0609070205080204" pitchFamily="49" charset="-128"/>
                        </a:rPr>
                        <a:t>上位計画</a:t>
                      </a: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spcBef>
                          <a:spcPts val="0"/>
                        </a:spcBef>
                      </a:pPr>
                      <a:r>
                        <a:rPr lang="ja-JP" altLang="ja-JP" sz="1400" b="1" kern="0" dirty="0">
                          <a:solidFill>
                            <a:schemeClr val="accent1"/>
                          </a:solidFill>
                          <a:effectLst/>
                          <a:latin typeface="ＭＳ ゴシック" panose="020B0609070205080204" pitchFamily="49" charset="-128"/>
                          <a:ea typeface="ＭＳ ゴシック" panose="020B0609070205080204" pitchFamily="49" charset="-128"/>
                          <a:cs typeface="HG荳ｸ・ｺ・橸ｽｼ・ｯ・ｸM-PRO"/>
                        </a:rPr>
                        <a:t>◆日本万国博覧会記念公園の活性化に向けた将来ビジョン（</a:t>
                      </a:r>
                      <a:r>
                        <a:rPr lang="en-US" altLang="ja-JP" sz="1400" b="1" kern="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2015.11</a:t>
                      </a:r>
                      <a:r>
                        <a:rPr lang="ja-JP" altLang="ja-JP" sz="1400" b="1" kern="0" dirty="0">
                          <a:solidFill>
                            <a:schemeClr val="accent1"/>
                          </a:solidFill>
                          <a:effectLst/>
                          <a:latin typeface="ＭＳ ゴシック" panose="020B0609070205080204" pitchFamily="49" charset="-128"/>
                          <a:ea typeface="ＭＳ ゴシック" panose="020B0609070205080204" pitchFamily="49" charset="-128"/>
                          <a:cs typeface="HG荳ｸ・ｺ・橸ｽｼ・ｯ・ｸM-PRO"/>
                        </a:rPr>
                        <a:t>）</a:t>
                      </a:r>
                      <a:endPar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spcBef>
                          <a:spcPts val="600"/>
                        </a:spcBef>
                      </a:pPr>
                      <a:r>
                        <a:rPr lang="ja-JP" altLang="ja-JP" sz="1200" b="1" kern="0" dirty="0">
                          <a:solidFill>
                            <a:schemeClr val="tx1"/>
                          </a:solidFill>
                          <a:effectLst/>
                          <a:latin typeface="ＭＳ ゴシック" panose="020B0609070205080204" pitchFamily="49" charset="-128"/>
                          <a:ea typeface="ＭＳ ゴシック" panose="020B0609070205080204" pitchFamily="49" charset="-128"/>
                          <a:cs typeface="HG荳ｸ・ｺ・橸ｽｼ・ｯ・ｸM-PRO"/>
                        </a:rPr>
                        <a:t>（基本方針３）緑の中で人々が憩い活動し自然の美に感動する公園</a:t>
                      </a:r>
                      <a:endParaRPr lang="ja-JP" altLang="ja-JP" sz="1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spcBef>
                          <a:spcPts val="600"/>
                        </a:spcBef>
                      </a:pPr>
                      <a:r>
                        <a:rPr lang="ja-JP" altLang="ja-JP" sz="1200" b="1" kern="0" dirty="0">
                          <a:solidFill>
                            <a:schemeClr val="tx1"/>
                          </a:solidFill>
                          <a:effectLst/>
                          <a:latin typeface="ＭＳ ゴシック" panose="020B0609070205080204" pitchFamily="49" charset="-128"/>
                          <a:ea typeface="ＭＳ ゴシック" panose="020B0609070205080204" pitchFamily="49" charset="-128"/>
                          <a:cs typeface="HG荳ｸ・ｺ・橸ｽｼ・ｯ・ｸM-PRO"/>
                        </a:rPr>
                        <a:t>○日本の文化と美を体感できる質の高い日本庭園の整備</a:t>
                      </a:r>
                      <a:endParaRPr lang="ja-JP" altLang="ja-JP" sz="12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spcBef>
                          <a:spcPts val="600"/>
                        </a:spcBef>
                      </a:pPr>
                      <a:r>
                        <a:rPr lang="ja-JP" altLang="ja-JP" sz="1200" b="0" kern="0" dirty="0">
                          <a:solidFill>
                            <a:schemeClr val="tx1"/>
                          </a:solidFill>
                          <a:effectLst/>
                          <a:latin typeface="ＭＳ ゴシック" panose="020B0609070205080204" pitchFamily="49" charset="-128"/>
                          <a:ea typeface="ＭＳ ゴシック" panose="020B0609070205080204" pitchFamily="49" charset="-128"/>
                          <a:cs typeface="HG荳ｸ・ｺ・橸ｽｼ・ｯ・ｸM-PRO"/>
                        </a:rPr>
                        <a:t>・日本庭園の魅力を維持、向上させるための質の高い管理</a:t>
                      </a:r>
                      <a:endPar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l">
                        <a:spcBef>
                          <a:spcPts val="600"/>
                        </a:spcBef>
                      </a:pPr>
                      <a:r>
                        <a:rPr lang="ja-JP" altLang="ja-JP" sz="1200" b="0" kern="0" dirty="0">
                          <a:solidFill>
                            <a:schemeClr val="tx1"/>
                          </a:solidFill>
                          <a:effectLst/>
                          <a:latin typeface="ＭＳ ゴシック" panose="020B0609070205080204" pitchFamily="49" charset="-128"/>
                          <a:ea typeface="ＭＳ ゴシック" panose="020B0609070205080204" pitchFamily="49" charset="-128"/>
                          <a:cs typeface="HG荳ｸ・ｺ・橸ｽｼ・ｯ・ｸM-PRO"/>
                        </a:rPr>
                        <a:t>・見所となる美しい景観や園内の快適性の向上など日本庭園の新たな魅力を創出</a:t>
                      </a:r>
                      <a:endPar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l">
                        <a:spcBef>
                          <a:spcPts val="600"/>
                        </a:spcBef>
                      </a:pPr>
                      <a:r>
                        <a:rPr lang="ja-JP" altLang="ja-JP" sz="1200" b="0" kern="0" dirty="0">
                          <a:solidFill>
                            <a:schemeClr val="tx1"/>
                          </a:solidFill>
                          <a:effectLst/>
                          <a:latin typeface="ＭＳ ゴシック" panose="020B0609070205080204" pitchFamily="49" charset="-128"/>
                          <a:ea typeface="ＭＳ ゴシック" panose="020B0609070205080204" pitchFamily="49" charset="-128"/>
                          <a:cs typeface="HG荳ｸ・ｺ・橸ｽｼ・ｯ・ｸM-PRO"/>
                        </a:rPr>
                        <a:t>・４つの時代（上代、中世、近世、現代）の作庭技術と考え方を示し、特に景観の優れた見所「八景」を設定</a:t>
                      </a:r>
                      <a:endPar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059853"/>
                  </a:ext>
                </a:extLst>
              </a:tr>
            </a:tbl>
          </a:graphicData>
        </a:graphic>
      </p:graphicFrame>
      <p:graphicFrame>
        <p:nvGraphicFramePr>
          <p:cNvPr id="14" name="表 14">
            <a:extLst>
              <a:ext uri="{FF2B5EF4-FFF2-40B4-BE49-F238E27FC236}">
                <a16:creationId xmlns:a16="http://schemas.microsoft.com/office/drawing/2014/main" id="{0EB6AAE6-4786-E143-F4F6-C3FE5C59E249}"/>
              </a:ext>
            </a:extLst>
          </p:cNvPr>
          <p:cNvGraphicFramePr>
            <a:graphicFrameLocks noGrp="1"/>
          </p:cNvGraphicFramePr>
          <p:nvPr>
            <p:extLst>
              <p:ext uri="{D42A27DB-BD31-4B8C-83A1-F6EECF244321}">
                <p14:modId xmlns:p14="http://schemas.microsoft.com/office/powerpoint/2010/main" val="1493293909"/>
              </p:ext>
            </p:extLst>
          </p:nvPr>
        </p:nvGraphicFramePr>
        <p:xfrm>
          <a:off x="5273558" y="678009"/>
          <a:ext cx="4854289" cy="4779216"/>
        </p:xfrm>
        <a:graphic>
          <a:graphicData uri="http://schemas.openxmlformats.org/drawingml/2006/table">
            <a:tbl>
              <a:tblPr firstRow="1" bandRow="1">
                <a:tableStyleId>{5C22544A-7EE6-4342-B048-85BDC9FD1C3A}</a:tableStyleId>
              </a:tblPr>
              <a:tblGrid>
                <a:gridCol w="374911">
                  <a:extLst>
                    <a:ext uri="{9D8B030D-6E8A-4147-A177-3AD203B41FA5}">
                      <a16:colId xmlns:a16="http://schemas.microsoft.com/office/drawing/2014/main" val="2819164699"/>
                    </a:ext>
                  </a:extLst>
                </a:gridCol>
                <a:gridCol w="417528">
                  <a:extLst>
                    <a:ext uri="{9D8B030D-6E8A-4147-A177-3AD203B41FA5}">
                      <a16:colId xmlns:a16="http://schemas.microsoft.com/office/drawing/2014/main" val="2657929891"/>
                    </a:ext>
                  </a:extLst>
                </a:gridCol>
                <a:gridCol w="4061850">
                  <a:extLst>
                    <a:ext uri="{9D8B030D-6E8A-4147-A177-3AD203B41FA5}">
                      <a16:colId xmlns:a16="http://schemas.microsoft.com/office/drawing/2014/main" val="2468754032"/>
                    </a:ext>
                  </a:extLst>
                </a:gridCol>
              </a:tblGrid>
              <a:tr h="1772696">
                <a:tc rowSpan="2">
                  <a:txBody>
                    <a:bodyPr/>
                    <a:lstStyle/>
                    <a:p>
                      <a:pPr algn="ctr"/>
                      <a:r>
                        <a:rPr lang="ja-JP" altLang="ja-JP" sz="1400" b="1" kern="100" dirty="0">
                          <a:effectLst/>
                          <a:ea typeface="ＭＳ ゴシック" panose="020B0609070205080204" pitchFamily="49" charset="-128"/>
                          <a:cs typeface="Times New Roman" panose="02020603050405020304" pitchFamily="18" charset="0"/>
                        </a:rPr>
                        <a:t>庭園整備の基本方針</a:t>
                      </a:r>
                      <a:endParaRPr lang="ja-JP" altLang="ja-JP" sz="1400" kern="100" dirty="0">
                        <a:effectLst/>
                        <a:ea typeface="ＭＳ 明朝" panose="02020609040205080304" pitchFamily="17" charset="-128"/>
                        <a:cs typeface="Times New Roman" panose="02020603050405020304" pitchFamily="18" charset="0"/>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425550" rtl="0" eaLnBrk="1" fontAlgn="auto" latinLnBrk="0" hangingPunct="1">
                        <a:lnSpc>
                          <a:spcPct val="100000"/>
                        </a:lnSpc>
                        <a:spcBef>
                          <a:spcPts val="300"/>
                        </a:spcBef>
                        <a:spcAft>
                          <a:spcPts val="0"/>
                        </a:spcAft>
                        <a:buClrTx/>
                        <a:buSzTx/>
                        <a:buFontTx/>
                        <a:buNone/>
                        <a:tabLst/>
                        <a:defRPr/>
                      </a:pPr>
                      <a:r>
                        <a:rPr lang="ja-JP" altLang="ja-JP" sz="1400" b="1" kern="100"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庭園改修計画</a:t>
                      </a:r>
                    </a:p>
                    <a:p>
                      <a:pPr>
                        <a:spcBef>
                          <a:spcPts val="300"/>
                        </a:spcBef>
                      </a:pP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Bef>
                          <a:spcPts val="300"/>
                        </a:spcBef>
                      </a:pPr>
                      <a:r>
                        <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◆日本庭園改修基本計画（</a:t>
                      </a:r>
                      <a:r>
                        <a:rPr lang="en-US" altLang="ja-JP" sz="1400" b="1"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2016.3</a:t>
                      </a:r>
                      <a:r>
                        <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p>
                      <a:pPr algn="just">
                        <a:lnSpc>
                          <a:spcPts val="1500"/>
                        </a:lnSpc>
                        <a:spcBef>
                          <a:spcPts val="300"/>
                        </a:spcBef>
                      </a:pPr>
                      <a:r>
                        <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（基本方針）</a:t>
                      </a:r>
                    </a:p>
                    <a:p>
                      <a:pPr indent="133350" algn="just">
                        <a:lnSpc>
                          <a:spcPts val="1500"/>
                        </a:lnSpc>
                        <a:spcBef>
                          <a:spcPts val="300"/>
                        </a:spcBef>
                      </a:pPr>
                      <a:r>
                        <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・園路のバリアフリー化</a:t>
                      </a:r>
                    </a:p>
                    <a:p>
                      <a:pPr indent="133350" algn="just">
                        <a:lnSpc>
                          <a:spcPts val="1500"/>
                        </a:lnSpc>
                        <a:spcBef>
                          <a:spcPts val="300"/>
                        </a:spcBef>
                      </a:pPr>
                      <a:r>
                        <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・サインのユニバーサルデザイン化</a:t>
                      </a:r>
                    </a:p>
                    <a:p>
                      <a:pPr indent="133350" algn="just">
                        <a:lnSpc>
                          <a:spcPts val="1500"/>
                        </a:lnSpc>
                        <a:spcBef>
                          <a:spcPts val="300"/>
                        </a:spcBef>
                      </a:pPr>
                      <a:r>
                        <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・ソフト展開による新たな魅力付け</a:t>
                      </a:r>
                    </a:p>
                    <a:p>
                      <a:pPr algn="just">
                        <a:lnSpc>
                          <a:spcPts val="1500"/>
                        </a:lnSpc>
                        <a:spcBef>
                          <a:spcPts val="300"/>
                        </a:spcBef>
                      </a:pPr>
                      <a:r>
                        <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○庭園全体の施設の整備方針を策定</a:t>
                      </a:r>
                    </a:p>
                    <a:p>
                      <a:pPr algn="just">
                        <a:lnSpc>
                          <a:spcPts val="1500"/>
                        </a:lnSpc>
                        <a:spcBef>
                          <a:spcPts val="300"/>
                        </a:spcBef>
                      </a:pPr>
                      <a:r>
                        <a:rPr lang="ja-JP" alt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○八景別に施設整備を含む整備方針を策定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754042"/>
                  </a:ext>
                </a:extLst>
              </a:tr>
              <a:tr h="3006520">
                <a:tc vMerge="1">
                  <a:txBody>
                    <a:bodyPr/>
                    <a:lstStyle/>
                    <a:p>
                      <a:endParaRPr kumimoji="1" lang="ja-JP" altLang="en-US" dirty="0"/>
                    </a:p>
                  </a:txBody>
                  <a:tcPr/>
                </a:tc>
                <a:tc>
                  <a:txBody>
                    <a:bodyPr/>
                    <a:lstStyle/>
                    <a:p>
                      <a:pPr marL="0" marR="0" lvl="0" indent="0" algn="ctr" defTabSz="1425550" rtl="0" eaLnBrk="1" fontAlgn="auto" latinLnBrk="0" hangingPunct="1">
                        <a:lnSpc>
                          <a:spcPct val="100000"/>
                        </a:lnSpc>
                        <a:spcBef>
                          <a:spcPts val="0"/>
                        </a:spcBef>
                        <a:spcAft>
                          <a:spcPts val="0"/>
                        </a:spcAft>
                        <a:buClrTx/>
                        <a:buSzTx/>
                        <a:buFontTx/>
                        <a:buNone/>
                        <a:tabLst/>
                        <a:defRPr/>
                      </a:pPr>
                      <a:r>
                        <a:rPr lang="ja-JP" altLang="ja-JP" sz="1400" b="1" kern="100" dirty="0">
                          <a:solidFill>
                            <a:schemeClr val="bg1"/>
                          </a:solidFill>
                          <a:effectLst/>
                          <a:ea typeface="ＭＳ ゴシック" panose="020B0609070205080204" pitchFamily="49" charset="-128"/>
                          <a:cs typeface="Times New Roman" panose="02020603050405020304" pitchFamily="18" charset="0"/>
                        </a:rPr>
                        <a:t>植栽管理計画</a:t>
                      </a:r>
                      <a:endParaRPr lang="ja-JP" altLang="ja-JP" sz="1400" b="1" kern="100" dirty="0">
                        <a:solidFill>
                          <a:schemeClr val="bg1"/>
                        </a:solidFill>
                        <a:effectLst/>
                        <a:ea typeface="ＭＳ 明朝" panose="02020609040205080304" pitchFamily="17" charset="-128"/>
                        <a:cs typeface="Times New Roman" panose="02020603050405020304" pitchFamily="18" charset="0"/>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152400" indent="-152400" algn="just">
                        <a:spcBef>
                          <a:spcPts val="0"/>
                        </a:spcBef>
                      </a:pPr>
                      <a:r>
                        <a:rPr lang="ja-JP" altLang="ja-JP" sz="1400" b="1" kern="100" baseline="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◆日本庭園景観整備方針</a:t>
                      </a:r>
                      <a:r>
                        <a:rPr lang="ja-JP" altLang="en-US" sz="1400" b="1" kern="100" baseline="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400" b="1" kern="100" baseline="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2019-2023</a:t>
                      </a:r>
                      <a:r>
                        <a:rPr lang="ja-JP" altLang="en-US" sz="1400" b="1" kern="100" baseline="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endParaRPr lang="en-US" altLang="ja-JP" sz="1400" b="1" kern="100" baseline="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52400" indent="-152400" algn="just">
                        <a:spcBef>
                          <a:spcPts val="0"/>
                        </a:spcBef>
                      </a:pPr>
                      <a:r>
                        <a:rPr lang="ja-JP" altLang="en-US" sz="1400" b="1" kern="100" baseline="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　</a:t>
                      </a:r>
                      <a:r>
                        <a:rPr lang="ja-JP" altLang="ja-JP" sz="1400" b="1" kern="100" baseline="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（第４次計画</a:t>
                      </a:r>
                      <a:r>
                        <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a:t>
                      </a:r>
                      <a:r>
                        <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400" b="1"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2019.3</a:t>
                      </a:r>
                      <a:r>
                        <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a:t>
                      </a:r>
                      <a:r>
                        <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MS-Gothic"/>
                        </a:rPr>
                        <a:t>※</a:t>
                      </a:r>
                      <a:r>
                        <a:rPr lang="en-US" altLang="ja-JP" sz="1400" b="1" kern="100" dirty="0">
                          <a:solidFill>
                            <a:schemeClr val="accent1"/>
                          </a:solidFill>
                          <a:effectLst/>
                          <a:latin typeface="ＭＳ ゴシック" panose="020B0609070205080204" pitchFamily="49" charset="-128"/>
                          <a:ea typeface="ＭＳ ゴシック" panose="020B0609070205080204" pitchFamily="49" charset="-128"/>
                          <a:cs typeface="Calibri" panose="020F0502020204030204" pitchFamily="34" charset="0"/>
                        </a:rPr>
                        <a:t>5</a:t>
                      </a:r>
                      <a:r>
                        <a:rPr lang="ja-JP" altLang="ja-JP" sz="1400" b="1" kern="100" dirty="0">
                          <a:solidFill>
                            <a:schemeClr val="accent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ヶ年毎に作成</a:t>
                      </a:r>
                      <a:endParaRPr lang="ja-JP" alt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350" indent="-133350" algn="just">
                        <a:lnSpc>
                          <a:spcPts val="1500"/>
                        </a:lnSpc>
                        <a:spcBef>
                          <a:spcPts val="0"/>
                        </a:spcBef>
                      </a:pP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前計画（第３次計画）の段階でおよその骨格景観をつくってきたが、台風の影響により甚大な被害を受けたため、影響箇所を中心に作庭当初の設計意図と比較し、「作庭当初の見所回復」を長期的（優先的）な目標として設定</a:t>
                      </a:r>
                    </a:p>
                    <a:p>
                      <a:pPr algn="just">
                        <a:lnSpc>
                          <a:spcPts val="1500"/>
                        </a:lnSpc>
                        <a:spcBef>
                          <a:spcPts val="0"/>
                        </a:spcBef>
                      </a:pP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・主要景観・見所ポイントを</a:t>
                      </a:r>
                      <a:r>
                        <a:rPr lang="en-US" altLang="ja-JP" sz="1200" kern="100" dirty="0">
                          <a:effectLst/>
                          <a:latin typeface="ＭＳ ゴシック" panose="020B0609070205080204" pitchFamily="49" charset="-128"/>
                          <a:ea typeface="ＭＳ ゴシック" panose="020B0609070205080204" pitchFamily="49" charset="-128"/>
                          <a:cs typeface="Century" panose="02040604050505020304" pitchFamily="18" charset="0"/>
                        </a:rPr>
                        <a:t>16</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景・</a:t>
                      </a:r>
                      <a:r>
                        <a:rPr lang="en-US" altLang="ja-JP" sz="1200" kern="100" dirty="0">
                          <a:effectLst/>
                          <a:latin typeface="ＭＳ ゴシック" panose="020B0609070205080204" pitchFamily="49" charset="-128"/>
                          <a:ea typeface="ＭＳ ゴシック" panose="020B0609070205080204" pitchFamily="49" charset="-128"/>
                          <a:cs typeface="Century" panose="02040604050505020304" pitchFamily="18" charset="0"/>
                        </a:rPr>
                        <a:t>58</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視点場で管理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900822"/>
                  </a:ext>
                </a:extLst>
              </a:tr>
            </a:tbl>
          </a:graphicData>
        </a:graphic>
      </p:graphicFrame>
      <p:sp>
        <p:nvSpPr>
          <p:cNvPr id="17" name="テキスト ボックス 13">
            <a:extLst>
              <a:ext uri="{FF2B5EF4-FFF2-40B4-BE49-F238E27FC236}">
                <a16:creationId xmlns:a16="http://schemas.microsoft.com/office/drawing/2014/main" id="{14B65377-2D58-1143-48EB-F73092BF2885}"/>
              </a:ext>
            </a:extLst>
          </p:cNvPr>
          <p:cNvSpPr txBox="1"/>
          <p:nvPr/>
        </p:nvSpPr>
        <p:spPr>
          <a:xfrm>
            <a:off x="0" y="191684"/>
            <a:ext cx="13875591" cy="381354"/>
          </a:xfrm>
          <a:prstGeom prst="rect">
            <a:avLst/>
          </a:prstGeom>
          <a:solidFill>
            <a:schemeClr val="accent1"/>
          </a:solidFill>
          <a:ln w="6350">
            <a:noFill/>
            <a:prstDash val="lg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ja-JP" sz="1800"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日本庭園</a:t>
            </a:r>
            <a:r>
              <a:rPr lang="ja-JP" altLang="ja-JP" sz="1800" b="1" kern="0" dirty="0" smtClean="0">
                <a:solidFill>
                  <a:schemeClr val="bg1"/>
                </a:solidFill>
                <a:effectLst/>
                <a:latin typeface="ＭＳ ゴシック" panose="020B0609070205080204" pitchFamily="49" charset="-128"/>
                <a:ea typeface="ＭＳ ゴシック" panose="020B0609070205080204" pitchFamily="49" charset="-128"/>
                <a:cs typeface="HG荳ｸ・ｺ・橸ｽｼ・ｯ・ｸM-PRO"/>
              </a:rPr>
              <a:t>アクションプラン策定</a:t>
            </a:r>
            <a:r>
              <a:rPr lang="ja-JP" altLang="ja-JP" sz="1800" b="1" kern="0" dirty="0">
                <a:solidFill>
                  <a:schemeClr val="bg1"/>
                </a:solidFill>
                <a:effectLst/>
                <a:latin typeface="ＭＳ ゴシック" panose="020B0609070205080204" pitchFamily="49" charset="-128"/>
                <a:ea typeface="ＭＳ ゴシック" panose="020B0609070205080204" pitchFamily="49" charset="-128"/>
                <a:cs typeface="HG荳ｸ・ｺ・橸ｽｼ・ｯ・ｸM-PRO"/>
              </a:rPr>
              <a:t>に係る検討の経緯</a:t>
            </a:r>
            <a:endParaRPr lang="ja-JP" altLang="ja-JP" sz="1800" b="1" kern="100" dirty="0">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endParaRPr lang="ja-JP" sz="1050" b="1" kern="100" dirty="0">
              <a:solidFill>
                <a:schemeClr val="accent1">
                  <a:lumMod val="75000"/>
                </a:schemeClr>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8" name="テキスト ボックス 13">
            <a:extLst>
              <a:ext uri="{FF2B5EF4-FFF2-40B4-BE49-F238E27FC236}">
                <a16:creationId xmlns:a16="http://schemas.microsoft.com/office/drawing/2014/main" id="{B7B54C86-82E0-CF81-3978-46BFB87D805C}"/>
              </a:ext>
            </a:extLst>
          </p:cNvPr>
          <p:cNvSpPr txBox="1"/>
          <p:nvPr/>
        </p:nvSpPr>
        <p:spPr>
          <a:xfrm>
            <a:off x="351629" y="5840590"/>
            <a:ext cx="2758025" cy="4713109"/>
          </a:xfrm>
          <a:prstGeom prst="rect">
            <a:avLst/>
          </a:prstGeom>
          <a:noFill/>
          <a:ln w="12700">
            <a:solidFill>
              <a:schemeClr val="accent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pPr>
            <a:r>
              <a:rPr lang="ja-JP" altLang="en-US" sz="1400" b="1" i="0" u="none" strike="noStrike" baseline="0" dirty="0">
                <a:solidFill>
                  <a:schemeClr val="accent1"/>
                </a:solidFill>
                <a:latin typeface="ＭＳ ゴシック" panose="020B0609070205080204" pitchFamily="49" charset="-128"/>
                <a:ea typeface="ＭＳ ゴシック" panose="020B0609070205080204" pitchFamily="49" charset="-128"/>
              </a:rPr>
              <a:t>◆日本庭園アクションプラン作成等のための基礎検討（</a:t>
            </a:r>
            <a:r>
              <a:rPr lang="en-US" altLang="ja-JP" sz="1400" b="1" i="0" u="none" strike="noStrike" baseline="0" dirty="0">
                <a:solidFill>
                  <a:schemeClr val="accent1"/>
                </a:solidFill>
                <a:latin typeface="ＭＳ ゴシック" panose="020B0609070205080204" pitchFamily="49" charset="-128"/>
                <a:ea typeface="ＭＳ ゴシック" panose="020B0609070205080204" pitchFamily="49" charset="-128"/>
              </a:rPr>
              <a:t>2021</a:t>
            </a:r>
            <a:r>
              <a:rPr lang="ja-JP" altLang="en-US" sz="1400" b="1" i="0" u="none" strike="noStrike" baseline="0" dirty="0">
                <a:solidFill>
                  <a:schemeClr val="accent1"/>
                </a:solidFill>
                <a:latin typeface="ＭＳ ゴシック" panose="020B0609070205080204" pitchFamily="49" charset="-128"/>
                <a:ea typeface="ＭＳ ゴシック" panose="020B0609070205080204" pitchFamily="49" charset="-128"/>
              </a:rPr>
              <a:t>年度）</a:t>
            </a:r>
          </a:p>
          <a:p>
            <a:pPr algn="l">
              <a:spcBef>
                <a:spcPts val="600"/>
              </a:spcBef>
            </a:pPr>
            <a:r>
              <a:rPr lang="ja-JP" altLang="en-US" sz="1200" b="1" i="0" u="none" strike="noStrike" baseline="0" dirty="0">
                <a:latin typeface="ＭＳ ゴシック" panose="020B0609070205080204" pitchFamily="49" charset="-128"/>
                <a:ea typeface="ＭＳ ゴシック" panose="020B0609070205080204" pitchFamily="49" charset="-128"/>
              </a:rPr>
              <a:t>○登録記念物への登録に向けた整理</a:t>
            </a:r>
          </a:p>
          <a:p>
            <a:pPr marL="266400" indent="-133200" algn="l">
              <a:spcBef>
                <a:spcPts val="300"/>
              </a:spcBef>
            </a:pPr>
            <a:r>
              <a:rPr lang="ja-JP" altLang="en-US" sz="1200" b="0" i="0" u="none" strike="noStrike" baseline="0" dirty="0">
                <a:latin typeface="ＭＳ ゴシック" panose="020B0609070205080204" pitchFamily="49" charset="-128"/>
                <a:ea typeface="ＭＳ ゴシック" panose="020B0609070205080204" pitchFamily="49" charset="-128"/>
              </a:rPr>
              <a:t>・本質的価値の検討</a:t>
            </a:r>
            <a:endParaRPr lang="en-US" altLang="ja-JP" sz="1200" b="0" i="0" u="none" strike="noStrike" baseline="0" dirty="0">
              <a:latin typeface="ＭＳ ゴシック" panose="020B0609070205080204" pitchFamily="49" charset="-128"/>
              <a:ea typeface="ＭＳ ゴシック" panose="020B0609070205080204" pitchFamily="49" charset="-128"/>
            </a:endParaRPr>
          </a:p>
          <a:p>
            <a:pPr marL="266400" indent="-133200" algn="l">
              <a:spcBef>
                <a:spcPts val="300"/>
              </a:spcBef>
            </a:pPr>
            <a:r>
              <a:rPr lang="ja-JP" altLang="en-US" sz="1200" b="0" i="0" u="none" strike="noStrike" baseline="0" dirty="0">
                <a:latin typeface="ＭＳ ゴシック" panose="020B0609070205080204" pitchFamily="49" charset="-128"/>
                <a:ea typeface="ＭＳ ゴシック" panose="020B0609070205080204" pitchFamily="49" charset="-128"/>
              </a:rPr>
              <a:t>・本質的価値を構成する要素の抽出</a:t>
            </a:r>
          </a:p>
          <a:p>
            <a:pPr algn="l">
              <a:spcBef>
                <a:spcPts val="600"/>
              </a:spcBef>
            </a:pPr>
            <a:r>
              <a:rPr lang="ja-JP" altLang="en-US" sz="1200" b="1" i="0" u="none" strike="noStrike" spc="-10" dirty="0">
                <a:latin typeface="ＭＳ ゴシック" panose="020B0609070205080204" pitchFamily="49" charset="-128"/>
                <a:ea typeface="ＭＳ ゴシック" panose="020B0609070205080204" pitchFamily="49" charset="-128"/>
              </a:rPr>
              <a:t>○バリアフリーの課題と対応策の検討</a:t>
            </a:r>
          </a:p>
          <a:p>
            <a:pPr marL="266400" indent="-133200" algn="l">
              <a:spcBef>
                <a:spcPts val="300"/>
              </a:spcBef>
            </a:pPr>
            <a:r>
              <a:rPr lang="ja-JP" altLang="en-US" sz="1200" b="0" i="0" u="none" strike="noStrike" baseline="0" dirty="0">
                <a:latin typeface="ＭＳ ゴシック" panose="020B0609070205080204" pitchFamily="49" charset="-128"/>
                <a:ea typeface="ＭＳ ゴシック" panose="020B0609070205080204" pitchFamily="49" charset="-128"/>
              </a:rPr>
              <a:t>・基本的視点及び対応箇所の抽出</a:t>
            </a:r>
          </a:p>
          <a:p>
            <a:pPr marL="266400" indent="-133200" algn="l">
              <a:spcBef>
                <a:spcPts val="300"/>
              </a:spcBef>
            </a:pPr>
            <a:r>
              <a:rPr lang="ja-JP" altLang="en-US" sz="1200" b="0" i="0" u="none" strike="noStrike" baseline="0" dirty="0">
                <a:latin typeface="ＭＳ ゴシック" panose="020B0609070205080204" pitchFamily="49" charset="-128"/>
                <a:ea typeface="ＭＳ ゴシック" panose="020B0609070205080204" pitchFamily="49" charset="-128"/>
              </a:rPr>
              <a:t>・対応策の検討など</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0" name="テキスト ボックス 13">
            <a:extLst>
              <a:ext uri="{FF2B5EF4-FFF2-40B4-BE49-F238E27FC236}">
                <a16:creationId xmlns:a16="http://schemas.microsoft.com/office/drawing/2014/main" id="{EED9F081-C4FC-A3A8-3D86-79B398EFCE1C}"/>
              </a:ext>
            </a:extLst>
          </p:cNvPr>
          <p:cNvSpPr txBox="1"/>
          <p:nvPr/>
        </p:nvSpPr>
        <p:spPr>
          <a:xfrm>
            <a:off x="8146253" y="6329964"/>
            <a:ext cx="2670303" cy="4147536"/>
          </a:xfrm>
          <a:prstGeom prst="rect">
            <a:avLst/>
          </a:prstGeom>
          <a:solidFill>
            <a:schemeClr val="accent6">
              <a:lumMod val="40000"/>
              <a:lumOff val="60000"/>
            </a:schemeClr>
          </a:solidFill>
          <a:ln w="9525">
            <a:no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600"/>
              </a:spcBef>
            </a:pPr>
            <a:r>
              <a:rPr lang="ja-JP" altLang="en-US" sz="1400" b="1" dirty="0">
                <a:latin typeface="ＭＳ ゴシック" panose="020B0609070205080204" pitchFamily="49" charset="-128"/>
                <a:ea typeface="ＭＳ ゴシック" panose="020B0609070205080204" pitchFamily="49" charset="-128"/>
              </a:rPr>
              <a:t>○保存活用計画（案）の策定</a:t>
            </a:r>
            <a:endParaRPr lang="en-US" altLang="ja-JP" sz="1400" b="1" dirty="0">
              <a:latin typeface="ＭＳ ゴシック" panose="020B0609070205080204" pitchFamily="49" charset="-128"/>
              <a:ea typeface="ＭＳ ゴシック" panose="020B0609070205080204" pitchFamily="49" charset="-128"/>
            </a:endParaRPr>
          </a:p>
          <a:p>
            <a:pPr marL="133200" indent="-133200" algn="l">
              <a:spcBef>
                <a:spcPts val="600"/>
              </a:spcBef>
            </a:pPr>
            <a:r>
              <a:rPr lang="ja-JP" altLang="en-US" sz="1200" dirty="0">
                <a:latin typeface="ＭＳ ゴシック" panose="020B0609070205080204" pitchFamily="49" charset="-128"/>
                <a:ea typeface="ＭＳ ゴシック" panose="020B0609070205080204" pitchFamily="49" charset="-128"/>
              </a:rPr>
              <a:t>・</a:t>
            </a:r>
            <a:r>
              <a:rPr lang="ja-JP" altLang="en-US" sz="1200" b="0" i="0" u="none" strike="noStrike" baseline="0" dirty="0">
                <a:latin typeface="ＭＳ ゴシック" panose="020B0609070205080204" pitchFamily="49" charset="-128"/>
                <a:ea typeface="ＭＳ ゴシック" panose="020B0609070205080204" pitchFamily="49" charset="-128"/>
              </a:rPr>
              <a:t>日本庭園の本質的価値と構成</a:t>
            </a:r>
            <a:r>
              <a:rPr lang="ja-JP" altLang="en-US" sz="1200" b="0" i="0" u="none" strike="noStrike" baseline="0" dirty="0" smtClean="0">
                <a:latin typeface="ＭＳ ゴシック" panose="020B0609070205080204" pitchFamily="49" charset="-128"/>
                <a:ea typeface="ＭＳ ゴシック" panose="020B0609070205080204" pitchFamily="49" charset="-128"/>
              </a:rPr>
              <a:t>要素</a:t>
            </a:r>
            <a:endParaRPr lang="en-US" altLang="ja-JP" sz="1200" b="0" i="0" u="none" strike="noStrike" baseline="0" dirty="0" smtClean="0">
              <a:latin typeface="ＭＳ ゴシック" panose="020B0609070205080204" pitchFamily="49" charset="-128"/>
              <a:ea typeface="ＭＳ ゴシック" panose="020B0609070205080204" pitchFamily="49" charset="-128"/>
            </a:endParaRPr>
          </a:p>
          <a:p>
            <a:pPr marL="133200" indent="-133200" algn="l">
              <a:spcBef>
                <a:spcPts val="600"/>
              </a:spcBef>
            </a:pPr>
            <a:r>
              <a:rPr lang="ja-JP" altLang="en-US" sz="1200" dirty="0" smtClean="0">
                <a:latin typeface="ＭＳ ゴシック" panose="020B0609070205080204" pitchFamily="49" charset="-128"/>
                <a:ea typeface="ＭＳ ゴシック" panose="020B0609070205080204" pitchFamily="49" charset="-128"/>
              </a:rPr>
              <a:t>・日本庭園の現状と課題</a:t>
            </a:r>
            <a:endParaRPr lang="en-US" altLang="ja-JP" sz="1200" b="0" i="0" u="none" strike="noStrike" baseline="0" dirty="0">
              <a:latin typeface="ＭＳ ゴシック" panose="020B0609070205080204" pitchFamily="49" charset="-128"/>
              <a:ea typeface="ＭＳ ゴシック" panose="020B0609070205080204" pitchFamily="49" charset="-128"/>
            </a:endParaRPr>
          </a:p>
          <a:p>
            <a:pPr marL="133200" indent="-133200" algn="l">
              <a:spcBef>
                <a:spcPts val="600"/>
              </a:spcBef>
            </a:pPr>
            <a:r>
              <a:rPr lang="ja-JP" altLang="en-US" sz="1200" dirty="0">
                <a:latin typeface="ＭＳ ゴシック" panose="020B0609070205080204" pitchFamily="49" charset="-128"/>
                <a:ea typeface="ＭＳ ゴシック" panose="020B0609070205080204" pitchFamily="49" charset="-128"/>
              </a:rPr>
              <a:t>・保存管理の</a:t>
            </a:r>
            <a:r>
              <a:rPr lang="ja-JP" altLang="en-US" sz="1200" dirty="0" smtClean="0">
                <a:latin typeface="ＭＳ ゴシック" panose="020B0609070205080204" pitchFamily="49" charset="-128"/>
                <a:ea typeface="ＭＳ ゴシック" panose="020B0609070205080204" pitchFamily="49" charset="-128"/>
              </a:rPr>
              <a:t>方向性と具体的取組（</a:t>
            </a:r>
            <a:r>
              <a:rPr lang="ja-JP" altLang="en-US" sz="1200" dirty="0">
                <a:latin typeface="ＭＳ ゴシック" panose="020B0609070205080204" pitchFamily="49" charset="-128"/>
                <a:ea typeface="ＭＳ ゴシック" panose="020B0609070205080204" pitchFamily="49" charset="-128"/>
              </a:rPr>
              <a:t>植栽や水景の維持保全等）</a:t>
            </a:r>
            <a:endParaRPr lang="en-US" altLang="ja-JP" sz="1200" dirty="0">
              <a:latin typeface="ＭＳ ゴシック" panose="020B0609070205080204" pitchFamily="49" charset="-128"/>
              <a:ea typeface="ＭＳ ゴシック" panose="020B0609070205080204" pitchFamily="49" charset="-128"/>
            </a:endParaRPr>
          </a:p>
          <a:p>
            <a:pPr marL="133200" indent="-133200" algn="l">
              <a:spcBef>
                <a:spcPts val="600"/>
              </a:spcBef>
            </a:pPr>
            <a:r>
              <a:rPr lang="ja-JP" altLang="en-US" sz="1200" dirty="0">
                <a:latin typeface="ＭＳ ゴシック" panose="020B0609070205080204" pitchFamily="49" charset="-128"/>
                <a:ea typeface="ＭＳ ゴシック" panose="020B0609070205080204" pitchFamily="49" charset="-128"/>
              </a:rPr>
              <a:t>・</a:t>
            </a:r>
            <a:r>
              <a:rPr lang="ja-JP" altLang="en-US" sz="1200" b="0" i="0" u="none" strike="noStrike" baseline="0" dirty="0">
                <a:latin typeface="ＭＳ ゴシック" panose="020B0609070205080204" pitchFamily="49" charset="-128"/>
                <a:ea typeface="ＭＳ ゴシック" panose="020B0609070205080204" pitchFamily="49" charset="-128"/>
              </a:rPr>
              <a:t>活用の</a:t>
            </a:r>
            <a:r>
              <a:rPr lang="ja-JP" altLang="en-US" sz="1200" b="0" i="0" u="none" strike="noStrike" baseline="0" dirty="0" smtClean="0">
                <a:latin typeface="ＭＳ ゴシック" panose="020B0609070205080204" pitchFamily="49" charset="-128"/>
                <a:ea typeface="ＭＳ ゴシック" panose="020B0609070205080204" pitchFamily="49" charset="-128"/>
              </a:rPr>
              <a:t>方向性と具体的取組（</a:t>
            </a:r>
            <a:r>
              <a:rPr lang="ja-JP" altLang="en-US" sz="1200" b="0" i="0" u="none" strike="noStrike" baseline="0" dirty="0">
                <a:latin typeface="ＭＳ ゴシック" panose="020B0609070205080204" pitchFamily="49" charset="-128"/>
                <a:ea typeface="ＭＳ ゴシック" panose="020B0609070205080204" pitchFamily="49" charset="-128"/>
              </a:rPr>
              <a:t>特色を活かしたイベント、プロモーション</a:t>
            </a:r>
            <a:r>
              <a:rPr lang="ja-JP" altLang="en-US" sz="1200" dirty="0">
                <a:latin typeface="ＭＳ ゴシック" panose="020B0609070205080204" pitchFamily="49" charset="-128"/>
                <a:ea typeface="ＭＳ ゴシック" panose="020B0609070205080204" pitchFamily="49" charset="-128"/>
              </a:rPr>
              <a:t>等</a:t>
            </a:r>
            <a:r>
              <a:rPr lang="ja-JP" altLang="en-US" sz="1200" b="0" i="0" u="none" strike="noStrike" baseline="0" dirty="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pPr marL="133200" indent="-133200" algn="l">
              <a:spcBef>
                <a:spcPts val="600"/>
              </a:spcBef>
            </a:pPr>
            <a:r>
              <a:rPr lang="ja-JP" altLang="en-US" sz="1200" b="0" i="0" u="none" strike="noStrike" baseline="0" dirty="0">
                <a:latin typeface="ＭＳ ゴシック" panose="020B0609070205080204" pitchFamily="49" charset="-128"/>
                <a:ea typeface="ＭＳ ゴシック" panose="020B0609070205080204" pitchFamily="49" charset="-128"/>
              </a:rPr>
              <a:t>・整備の</a:t>
            </a:r>
            <a:r>
              <a:rPr lang="ja-JP" altLang="en-US" sz="1200" b="0" i="0" u="none" strike="noStrike" baseline="0" dirty="0" smtClean="0">
                <a:latin typeface="ＭＳ ゴシック" panose="020B0609070205080204" pitchFamily="49" charset="-128"/>
                <a:ea typeface="ＭＳ ゴシック" panose="020B0609070205080204" pitchFamily="49" charset="-128"/>
              </a:rPr>
              <a:t>方向性と具体的取組（</a:t>
            </a:r>
            <a:r>
              <a:rPr lang="ja-JP" altLang="en-US" sz="1200" b="0" i="0" u="none" strike="noStrike" baseline="0" dirty="0">
                <a:latin typeface="ＭＳ ゴシック" panose="020B0609070205080204" pitchFamily="49" charset="-128"/>
                <a:ea typeface="ＭＳ ゴシック" panose="020B0609070205080204" pitchFamily="49" charset="-128"/>
              </a:rPr>
              <a:t>施設等の保存修復、活用のための整備</a:t>
            </a:r>
            <a:r>
              <a:rPr lang="ja-JP" altLang="en-US" sz="1200" dirty="0">
                <a:latin typeface="ＭＳ ゴシック" panose="020B0609070205080204" pitchFamily="49" charset="-128"/>
                <a:ea typeface="ＭＳ ゴシック" panose="020B0609070205080204" pitchFamily="49" charset="-128"/>
              </a:rPr>
              <a:t>等</a:t>
            </a:r>
            <a:r>
              <a:rPr lang="ja-JP" altLang="en-US" sz="1200" b="0" i="0" u="none" strike="noStrike" baseline="0" dirty="0">
                <a:latin typeface="ＭＳ ゴシック" panose="020B0609070205080204" pitchFamily="49" charset="-128"/>
                <a:ea typeface="ＭＳ ゴシック" panose="020B0609070205080204" pitchFamily="49" charset="-128"/>
              </a:rPr>
              <a:t>）</a:t>
            </a:r>
            <a:endParaRPr lang="en-US" altLang="ja-JP" sz="1200" b="0" i="0" u="none" strike="noStrike" baseline="0" dirty="0">
              <a:latin typeface="ＭＳ ゴシック" panose="020B0609070205080204" pitchFamily="49" charset="-128"/>
              <a:ea typeface="ＭＳ ゴシック" panose="020B0609070205080204" pitchFamily="49" charset="-128"/>
            </a:endParaRPr>
          </a:p>
          <a:p>
            <a:pPr marL="133200" indent="-133200" algn="l">
              <a:spcBef>
                <a:spcPts val="300"/>
              </a:spcBef>
            </a:pPr>
            <a:endParaRPr lang="ja-JP" altLang="en-US" sz="1200" b="1" i="0" u="none" strike="noStrike" baseline="0" dirty="0">
              <a:latin typeface="ＭＳ ゴシック" panose="020B0609070205080204" pitchFamily="49" charset="-128"/>
              <a:ea typeface="ＭＳ ゴシック" panose="020B0609070205080204" pitchFamily="49" charset="-128"/>
            </a:endParaRPr>
          </a:p>
        </p:txBody>
      </p:sp>
      <p:sp>
        <p:nvSpPr>
          <p:cNvPr id="23" name="テキスト ボックス 13">
            <a:extLst>
              <a:ext uri="{FF2B5EF4-FFF2-40B4-BE49-F238E27FC236}">
                <a16:creationId xmlns:a16="http://schemas.microsoft.com/office/drawing/2014/main" id="{45216A91-2F0D-AF6E-3510-D65EC6BDDC44}"/>
              </a:ext>
            </a:extLst>
          </p:cNvPr>
          <p:cNvSpPr txBox="1"/>
          <p:nvPr/>
        </p:nvSpPr>
        <p:spPr>
          <a:xfrm>
            <a:off x="14203680" y="5876818"/>
            <a:ext cx="576457" cy="4676879"/>
          </a:xfrm>
          <a:prstGeom prst="rect">
            <a:avLst/>
          </a:prstGeom>
          <a:solidFill>
            <a:schemeClr val="accent1"/>
          </a:solidFill>
          <a:ln w="12700">
            <a:solidFill>
              <a:schemeClr val="tx1"/>
            </a:solidFill>
            <a:prstDash val="solid"/>
          </a:ln>
        </p:spPr>
        <p:txBody>
          <a:bodyPr rot="0" spcFirstLastPara="0" vert="eaVert" wrap="square" lIns="91440" tIns="45720" rIns="91440" bIns="45720" numCol="1" spcCol="0" rtlCol="0" fromWordArt="0" anchor="ctr" anchorCtr="0" forceAA="0" compatLnSpc="1">
            <a:prstTxWarp prst="textNoShape">
              <a:avLst/>
            </a:prstTxWarp>
            <a:noAutofit/>
          </a:bodyPr>
          <a:lstStyle/>
          <a:p>
            <a:pPr marL="180000" indent="-457200" algn="ctr">
              <a:spcBef>
                <a:spcPts val="600"/>
              </a:spcBef>
            </a:pPr>
            <a:r>
              <a:rPr lang="ja-JP" altLang="en-US" sz="1400" b="1" i="0" u="none" strike="noStrike" baseline="0" dirty="0">
                <a:solidFill>
                  <a:schemeClr val="bg1"/>
                </a:solidFill>
                <a:latin typeface="ＭＳ ゴシック" panose="020B0609070205080204" pitchFamily="49" charset="-128"/>
                <a:ea typeface="ＭＳ ゴシック" panose="020B0609070205080204" pitchFamily="49" charset="-128"/>
              </a:rPr>
              <a:t>登録記念物の登録（　　年度の登録を目指す）</a:t>
            </a:r>
            <a:endParaRPr lang="en-US" altLang="ja-JP" sz="1400" b="1" i="0" u="none" strike="noStrike" baseline="0" dirty="0">
              <a:solidFill>
                <a:schemeClr val="bg1"/>
              </a:solidFill>
              <a:latin typeface="ＭＳ ゴシック" panose="020B0609070205080204" pitchFamily="49" charset="-128"/>
              <a:ea typeface="ＭＳ ゴシック" panose="020B0609070205080204" pitchFamily="49" charset="-128"/>
            </a:endParaRPr>
          </a:p>
        </p:txBody>
      </p:sp>
      <p:sp>
        <p:nvSpPr>
          <p:cNvPr id="25" name="二等辺三角形 24">
            <a:extLst>
              <a:ext uri="{FF2B5EF4-FFF2-40B4-BE49-F238E27FC236}">
                <a16:creationId xmlns:a16="http://schemas.microsoft.com/office/drawing/2014/main" id="{AFB242DB-9E10-AADE-A263-3349B7BAF824}"/>
              </a:ext>
            </a:extLst>
          </p:cNvPr>
          <p:cNvSpPr/>
          <p:nvPr/>
        </p:nvSpPr>
        <p:spPr>
          <a:xfrm rot="5400000">
            <a:off x="3282031" y="2896128"/>
            <a:ext cx="3539613" cy="397719"/>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42BBA75B-21F9-2193-5DC9-827D1FED6B35}"/>
              </a:ext>
            </a:extLst>
          </p:cNvPr>
          <p:cNvSpPr/>
          <p:nvPr/>
        </p:nvSpPr>
        <p:spPr>
          <a:xfrm rot="5400000">
            <a:off x="8591626" y="2874293"/>
            <a:ext cx="3539613" cy="397719"/>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F371A335-7888-07CF-A207-1328E5721641}"/>
              </a:ext>
            </a:extLst>
          </p:cNvPr>
          <p:cNvSpPr/>
          <p:nvPr/>
        </p:nvSpPr>
        <p:spPr>
          <a:xfrm rot="5400000">
            <a:off x="1524013" y="8177777"/>
            <a:ext cx="3485794" cy="233229"/>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433B6431-B304-F497-94AB-64D6685DF26C}"/>
              </a:ext>
            </a:extLst>
          </p:cNvPr>
          <p:cNvSpPr/>
          <p:nvPr/>
        </p:nvSpPr>
        <p:spPr>
          <a:xfrm rot="5400000">
            <a:off x="12249509" y="8123759"/>
            <a:ext cx="3539613" cy="28744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84DEAE7A-3436-6D94-D8B0-AF621E7FBA0F}"/>
              </a:ext>
            </a:extLst>
          </p:cNvPr>
          <p:cNvSpPr/>
          <p:nvPr/>
        </p:nvSpPr>
        <p:spPr>
          <a:xfrm>
            <a:off x="5662063" y="5511842"/>
            <a:ext cx="4500510" cy="328749"/>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69D88615-BB9F-F74C-9B40-687455BDB79B}"/>
              </a:ext>
            </a:extLst>
          </p:cNvPr>
          <p:cNvPicPr>
            <a:picLocks noChangeAspect="1"/>
          </p:cNvPicPr>
          <p:nvPr/>
        </p:nvPicPr>
        <p:blipFill>
          <a:blip r:embed="rId2"/>
          <a:stretch>
            <a:fillRect/>
          </a:stretch>
        </p:blipFill>
        <p:spPr>
          <a:xfrm>
            <a:off x="801351" y="3534990"/>
            <a:ext cx="1939829" cy="1521854"/>
          </a:xfrm>
          <a:prstGeom prst="rect">
            <a:avLst/>
          </a:prstGeom>
        </p:spPr>
      </p:pic>
      <p:pic>
        <p:nvPicPr>
          <p:cNvPr id="37" name="図 36">
            <a:extLst>
              <a:ext uri="{FF2B5EF4-FFF2-40B4-BE49-F238E27FC236}">
                <a16:creationId xmlns:a16="http://schemas.microsoft.com/office/drawing/2014/main" id="{65900AD2-C74C-8B04-2BBF-5E8D447C4988}"/>
              </a:ext>
            </a:extLst>
          </p:cNvPr>
          <p:cNvPicPr>
            <a:picLocks noChangeAspect="1"/>
          </p:cNvPicPr>
          <p:nvPr/>
        </p:nvPicPr>
        <p:blipFill>
          <a:blip r:embed="rId3"/>
          <a:stretch>
            <a:fillRect/>
          </a:stretch>
        </p:blipFill>
        <p:spPr>
          <a:xfrm>
            <a:off x="2805017" y="3534990"/>
            <a:ext cx="1961263" cy="1521854"/>
          </a:xfrm>
          <a:prstGeom prst="rect">
            <a:avLst/>
          </a:prstGeom>
        </p:spPr>
      </p:pic>
      <p:pic>
        <p:nvPicPr>
          <p:cNvPr id="39" name="図 38">
            <a:extLst>
              <a:ext uri="{FF2B5EF4-FFF2-40B4-BE49-F238E27FC236}">
                <a16:creationId xmlns:a16="http://schemas.microsoft.com/office/drawing/2014/main" id="{92BC9AE4-3299-CC55-6C92-B372B6174565}"/>
              </a:ext>
            </a:extLst>
          </p:cNvPr>
          <p:cNvPicPr>
            <a:picLocks noChangeAspect="1"/>
          </p:cNvPicPr>
          <p:nvPr/>
        </p:nvPicPr>
        <p:blipFill>
          <a:blip r:embed="rId4"/>
          <a:stretch>
            <a:fillRect/>
          </a:stretch>
        </p:blipFill>
        <p:spPr>
          <a:xfrm>
            <a:off x="6361347" y="4210653"/>
            <a:ext cx="3535063" cy="987527"/>
          </a:xfrm>
          <a:prstGeom prst="rect">
            <a:avLst/>
          </a:prstGeom>
        </p:spPr>
      </p:pic>
      <p:pic>
        <p:nvPicPr>
          <p:cNvPr id="41" name="図 40">
            <a:extLst>
              <a:ext uri="{FF2B5EF4-FFF2-40B4-BE49-F238E27FC236}">
                <a16:creationId xmlns:a16="http://schemas.microsoft.com/office/drawing/2014/main" id="{7E9CF469-ADC6-CE37-4316-391517DEFFA1}"/>
              </a:ext>
            </a:extLst>
          </p:cNvPr>
          <p:cNvPicPr>
            <a:picLocks noChangeAspect="1"/>
          </p:cNvPicPr>
          <p:nvPr/>
        </p:nvPicPr>
        <p:blipFill>
          <a:blip r:embed="rId5"/>
          <a:stretch>
            <a:fillRect/>
          </a:stretch>
        </p:blipFill>
        <p:spPr>
          <a:xfrm>
            <a:off x="8296002" y="8903953"/>
            <a:ext cx="2340863" cy="1043518"/>
          </a:xfrm>
          <a:prstGeom prst="rect">
            <a:avLst/>
          </a:prstGeom>
        </p:spPr>
      </p:pic>
      <p:pic>
        <p:nvPicPr>
          <p:cNvPr id="43" name="図 42">
            <a:extLst>
              <a:ext uri="{FF2B5EF4-FFF2-40B4-BE49-F238E27FC236}">
                <a16:creationId xmlns:a16="http://schemas.microsoft.com/office/drawing/2014/main" id="{94D002C0-D83F-224F-6572-2CF346AB3658}"/>
              </a:ext>
            </a:extLst>
          </p:cNvPr>
          <p:cNvPicPr>
            <a:picLocks noChangeAspect="1"/>
          </p:cNvPicPr>
          <p:nvPr/>
        </p:nvPicPr>
        <p:blipFill>
          <a:blip r:embed="rId6"/>
          <a:stretch>
            <a:fillRect/>
          </a:stretch>
        </p:blipFill>
        <p:spPr>
          <a:xfrm>
            <a:off x="11043233" y="9284271"/>
            <a:ext cx="1479012" cy="1018160"/>
          </a:xfrm>
          <a:prstGeom prst="rect">
            <a:avLst/>
          </a:prstGeom>
        </p:spPr>
      </p:pic>
      <p:pic>
        <p:nvPicPr>
          <p:cNvPr id="49" name="図 48">
            <a:extLst>
              <a:ext uri="{FF2B5EF4-FFF2-40B4-BE49-F238E27FC236}">
                <a16:creationId xmlns:a16="http://schemas.microsoft.com/office/drawing/2014/main" id="{061CBF2F-4237-BBB1-A791-F7DBEF45500B}"/>
              </a:ext>
            </a:extLst>
          </p:cNvPr>
          <p:cNvPicPr>
            <a:picLocks noChangeAspect="1"/>
          </p:cNvPicPr>
          <p:nvPr/>
        </p:nvPicPr>
        <p:blipFill>
          <a:blip r:embed="rId7"/>
          <a:stretch>
            <a:fillRect/>
          </a:stretch>
        </p:blipFill>
        <p:spPr>
          <a:xfrm>
            <a:off x="8861085" y="922960"/>
            <a:ext cx="1240637" cy="914154"/>
          </a:xfrm>
          <a:prstGeom prst="rect">
            <a:avLst/>
          </a:prstGeom>
        </p:spPr>
      </p:pic>
      <p:sp>
        <p:nvSpPr>
          <p:cNvPr id="50" name="テキスト ボックス 49">
            <a:extLst>
              <a:ext uri="{FF2B5EF4-FFF2-40B4-BE49-F238E27FC236}">
                <a16:creationId xmlns:a16="http://schemas.microsoft.com/office/drawing/2014/main" id="{B2AC000A-812A-949D-A5D2-0CF125A22711}"/>
              </a:ext>
            </a:extLst>
          </p:cNvPr>
          <p:cNvSpPr txBox="1"/>
          <p:nvPr/>
        </p:nvSpPr>
        <p:spPr>
          <a:xfrm>
            <a:off x="1270745" y="5029641"/>
            <a:ext cx="1031051"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八景：心字池</a:t>
            </a:r>
          </a:p>
        </p:txBody>
      </p:sp>
      <p:sp>
        <p:nvSpPr>
          <p:cNvPr id="51" name="テキスト ボックス 50">
            <a:extLst>
              <a:ext uri="{FF2B5EF4-FFF2-40B4-BE49-F238E27FC236}">
                <a16:creationId xmlns:a16="http://schemas.microsoft.com/office/drawing/2014/main" id="{F6D368C0-08D1-F53E-0E2D-0B9AC0046719}"/>
              </a:ext>
            </a:extLst>
          </p:cNvPr>
          <p:cNvSpPr txBox="1"/>
          <p:nvPr/>
        </p:nvSpPr>
        <p:spPr>
          <a:xfrm>
            <a:off x="3240834" y="5029641"/>
            <a:ext cx="1172116" cy="261610"/>
          </a:xfrm>
          <a:prstGeom prst="rect">
            <a:avLst/>
          </a:prstGeom>
          <a:noFill/>
        </p:spPr>
        <p:txBody>
          <a:bodyPr wrap="none" rtlCol="0">
            <a:spAutoFit/>
          </a:bodyPr>
          <a:lstStyle/>
          <a:p>
            <a:r>
              <a:rPr kumimoji="1" lang="ja-JP" altLang="en-US" sz="1100" dirty="0">
                <a:latin typeface="ＭＳ ゴシック" panose="020B0609070205080204" pitchFamily="49" charset="-128"/>
                <a:ea typeface="ＭＳ ゴシック" panose="020B0609070205080204" pitchFamily="49" charset="-128"/>
              </a:rPr>
              <a:t>八景：松</a:t>
            </a:r>
            <a:r>
              <a:rPr kumimoji="1" lang="ja-JP" altLang="en-US" sz="1100" dirty="0" smtClean="0">
                <a:latin typeface="ＭＳ ゴシック" panose="020B0609070205080204" pitchFamily="49" charset="-128"/>
                <a:ea typeface="ＭＳ ゴシック" panose="020B0609070205080204" pitchFamily="49" charset="-128"/>
              </a:rPr>
              <a:t>の洲浜</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52" name="テキスト ボックス 51">
            <a:extLst>
              <a:ext uri="{FF2B5EF4-FFF2-40B4-BE49-F238E27FC236}">
                <a16:creationId xmlns:a16="http://schemas.microsoft.com/office/drawing/2014/main" id="{89E33486-8509-F8D8-9EF5-C5A1A28754C8}"/>
              </a:ext>
            </a:extLst>
          </p:cNvPr>
          <p:cNvSpPr txBox="1"/>
          <p:nvPr/>
        </p:nvSpPr>
        <p:spPr>
          <a:xfrm>
            <a:off x="7397151" y="5161773"/>
            <a:ext cx="1595309" cy="261610"/>
          </a:xfrm>
          <a:prstGeom prst="rect">
            <a:avLst/>
          </a:prstGeom>
          <a:noFill/>
        </p:spPr>
        <p:txBody>
          <a:bodyPr wrap="none" rtlCol="0">
            <a:spAutoFit/>
          </a:bodyPr>
          <a:lstStyle/>
          <a:p>
            <a:r>
              <a:rPr kumimoji="1" lang="en-US" altLang="ja-JP" sz="1100" dirty="0">
                <a:latin typeface="ＭＳ ゴシック" panose="020B0609070205080204" pitchFamily="49" charset="-128"/>
                <a:ea typeface="ＭＳ ゴシック" panose="020B0609070205080204" pitchFamily="49" charset="-128"/>
              </a:rPr>
              <a:t>16</a:t>
            </a:r>
            <a:r>
              <a:rPr kumimoji="1" lang="ja-JP" altLang="en-US" sz="1100" dirty="0">
                <a:latin typeface="ＭＳ ゴシック" panose="020B0609070205080204" pitchFamily="49" charset="-128"/>
                <a:ea typeface="ＭＳ ゴシック" panose="020B0609070205080204" pitchFamily="49" charset="-128"/>
              </a:rPr>
              <a:t>景・</a:t>
            </a:r>
            <a:r>
              <a:rPr kumimoji="1" lang="en-US" altLang="ja-JP" sz="1100" dirty="0">
                <a:latin typeface="ＭＳ ゴシック" panose="020B0609070205080204" pitchFamily="49" charset="-128"/>
                <a:ea typeface="ＭＳ ゴシック" panose="020B0609070205080204" pitchFamily="49" charset="-128"/>
              </a:rPr>
              <a:t>58</a:t>
            </a:r>
            <a:r>
              <a:rPr kumimoji="1" lang="ja-JP" altLang="en-US" sz="1100" dirty="0">
                <a:latin typeface="ＭＳ ゴシック" panose="020B0609070205080204" pitchFamily="49" charset="-128"/>
                <a:ea typeface="ＭＳ ゴシック" panose="020B0609070205080204" pitchFamily="49" charset="-128"/>
              </a:rPr>
              <a:t>視点場一覧図</a:t>
            </a:r>
          </a:p>
        </p:txBody>
      </p:sp>
      <p:sp>
        <p:nvSpPr>
          <p:cNvPr id="53" name="テキスト ボックス 52">
            <a:extLst>
              <a:ext uri="{FF2B5EF4-FFF2-40B4-BE49-F238E27FC236}">
                <a16:creationId xmlns:a16="http://schemas.microsoft.com/office/drawing/2014/main" id="{6564EE13-FFFF-4917-FB22-B90760B5EB8A}"/>
              </a:ext>
            </a:extLst>
          </p:cNvPr>
          <p:cNvSpPr txBox="1"/>
          <p:nvPr/>
        </p:nvSpPr>
        <p:spPr>
          <a:xfrm>
            <a:off x="8161572" y="9979636"/>
            <a:ext cx="2165685" cy="430887"/>
          </a:xfrm>
          <a:prstGeom prst="rect">
            <a:avLst/>
          </a:prstGeom>
          <a:noFill/>
        </p:spPr>
        <p:txBody>
          <a:bodyPr wrap="square" rtlCol="0">
            <a:spAutoFit/>
          </a:bodyPr>
          <a:lstStyle/>
          <a:p>
            <a:pPr algn="ctr"/>
            <a:r>
              <a:rPr kumimoji="1" lang="ja-JP" altLang="en-US" sz="1100" dirty="0">
                <a:latin typeface="ＭＳ ゴシック" panose="020B0609070205080204" pitchFamily="49" charset="-128"/>
                <a:ea typeface="ＭＳ ゴシック" panose="020B0609070205080204" pitchFamily="49" charset="-128"/>
              </a:rPr>
              <a:t>紅葉まつりライトアップ</a:t>
            </a:r>
            <a:endParaRPr kumimoji="1" lang="en-US" altLang="ja-JP" sz="1100" dirty="0">
              <a:latin typeface="ＭＳ ゴシック" panose="020B0609070205080204" pitchFamily="49" charset="-128"/>
              <a:ea typeface="ＭＳ ゴシック" panose="020B0609070205080204" pitchFamily="49" charset="-128"/>
            </a:endParaRPr>
          </a:p>
          <a:p>
            <a:pPr algn="ctr"/>
            <a:r>
              <a:rPr kumimoji="1" lang="ja-JP" altLang="en-US" sz="1100" dirty="0">
                <a:latin typeface="ＭＳ ゴシック" panose="020B0609070205080204" pitchFamily="49" charset="-128"/>
                <a:ea typeface="ＭＳ ゴシック" panose="020B0609070205080204" pitchFamily="49" charset="-128"/>
              </a:rPr>
              <a:t>（</a:t>
            </a:r>
            <a:r>
              <a:rPr kumimoji="1" lang="en-US" altLang="ja-JP" sz="1100" dirty="0">
                <a:latin typeface="ＭＳ ゴシック" panose="020B0609070205080204" pitchFamily="49" charset="-128"/>
                <a:ea typeface="ＭＳ ゴシック" panose="020B0609070205080204" pitchFamily="49" charset="-128"/>
              </a:rPr>
              <a:t>2021.11</a:t>
            </a:r>
            <a:r>
              <a:rPr kumimoji="1" lang="ja-JP" altLang="en-US" sz="1100" dirty="0">
                <a:latin typeface="ＭＳ ゴシック" panose="020B0609070205080204" pitchFamily="49" charset="-128"/>
                <a:ea typeface="ＭＳ ゴシック" panose="020B0609070205080204" pitchFamily="49" charset="-128"/>
              </a:rPr>
              <a:t>）</a:t>
            </a:r>
          </a:p>
        </p:txBody>
      </p:sp>
      <p:pic>
        <p:nvPicPr>
          <p:cNvPr id="9" name="図 8" descr="公園の道&#10;&#10;低い精度で自動的に生成された説明">
            <a:extLst>
              <a:ext uri="{FF2B5EF4-FFF2-40B4-BE49-F238E27FC236}">
                <a16:creationId xmlns:a16="http://schemas.microsoft.com/office/drawing/2014/main" id="{0E76798D-73AF-4323-FFF4-AD75F9D8EF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897" y="8038024"/>
            <a:ext cx="2121488" cy="1591993"/>
          </a:xfrm>
          <a:prstGeom prst="rect">
            <a:avLst/>
          </a:prstGeom>
        </p:spPr>
      </p:pic>
      <p:sp>
        <p:nvSpPr>
          <p:cNvPr id="10" name="テキスト ボックス 9">
            <a:extLst>
              <a:ext uri="{FF2B5EF4-FFF2-40B4-BE49-F238E27FC236}">
                <a16:creationId xmlns:a16="http://schemas.microsoft.com/office/drawing/2014/main" id="{DEFD1D21-84A3-2875-A050-D302C95C24DE}"/>
              </a:ext>
            </a:extLst>
          </p:cNvPr>
          <p:cNvSpPr txBox="1"/>
          <p:nvPr/>
        </p:nvSpPr>
        <p:spPr>
          <a:xfrm>
            <a:off x="489935" y="9697152"/>
            <a:ext cx="2485072" cy="430887"/>
          </a:xfrm>
          <a:prstGeom prst="rect">
            <a:avLst/>
          </a:prstGeom>
          <a:noFill/>
        </p:spPr>
        <p:txBody>
          <a:bodyPr wrap="square" rtlCol="0">
            <a:spAutoFit/>
          </a:bodyPr>
          <a:lstStyle/>
          <a:p>
            <a:r>
              <a:rPr kumimoji="1" lang="ja-JP" altLang="en-US" sz="1100" dirty="0">
                <a:latin typeface="ＭＳ ゴシック" panose="020B0609070205080204" pitchFamily="49" charset="-128"/>
                <a:ea typeface="ＭＳ ゴシック" panose="020B0609070205080204" pitchFamily="49" charset="-128"/>
              </a:rPr>
              <a:t>「本質的価値を構成する要素」として抽出された茶庭</a:t>
            </a:r>
          </a:p>
        </p:txBody>
      </p:sp>
      <p:pic>
        <p:nvPicPr>
          <p:cNvPr id="47" name="図 46">
            <a:extLst>
              <a:ext uri="{FF2B5EF4-FFF2-40B4-BE49-F238E27FC236}">
                <a16:creationId xmlns:a16="http://schemas.microsoft.com/office/drawing/2014/main" id="{3AC43864-46D2-3C4A-2E38-516A3BF612FE}"/>
              </a:ext>
            </a:extLst>
          </p:cNvPr>
          <p:cNvPicPr>
            <a:picLocks noChangeAspect="1"/>
          </p:cNvPicPr>
          <p:nvPr/>
        </p:nvPicPr>
        <p:blipFill>
          <a:blip r:embed="rId9"/>
          <a:stretch>
            <a:fillRect/>
          </a:stretch>
        </p:blipFill>
        <p:spPr>
          <a:xfrm>
            <a:off x="11042362" y="7728092"/>
            <a:ext cx="1374489" cy="1039249"/>
          </a:xfrm>
          <a:prstGeom prst="rect">
            <a:avLst/>
          </a:prstGeom>
        </p:spPr>
      </p:pic>
      <p:pic>
        <p:nvPicPr>
          <p:cNvPr id="5" name="図 4" descr="フェンスに囲まれた家&#10;&#10;自動的に生成された説明">
            <a:extLst>
              <a:ext uri="{FF2B5EF4-FFF2-40B4-BE49-F238E27FC236}">
                <a16:creationId xmlns:a16="http://schemas.microsoft.com/office/drawing/2014/main" id="{0AD25AAE-4BC2-3B1F-B2EC-9D3EA26D4E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38850" y="8419894"/>
            <a:ext cx="1374489" cy="1030867"/>
          </a:xfrm>
          <a:prstGeom prst="rect">
            <a:avLst/>
          </a:prstGeom>
        </p:spPr>
      </p:pic>
      <p:sp>
        <p:nvSpPr>
          <p:cNvPr id="2" name="テキスト ボックス 1">
            <a:extLst>
              <a:ext uri="{FF2B5EF4-FFF2-40B4-BE49-F238E27FC236}">
                <a16:creationId xmlns:a16="http://schemas.microsoft.com/office/drawing/2014/main" id="{5882A474-E54B-0D1F-AC9B-924A0786D4F3}"/>
              </a:ext>
            </a:extLst>
          </p:cNvPr>
          <p:cNvSpPr txBox="1"/>
          <p:nvPr/>
        </p:nvSpPr>
        <p:spPr>
          <a:xfrm>
            <a:off x="14163039" y="7964874"/>
            <a:ext cx="657737" cy="369332"/>
          </a:xfrm>
          <a:prstGeom prst="rect">
            <a:avLst/>
          </a:prstGeom>
          <a:noFill/>
        </p:spPr>
        <p:txBody>
          <a:bodyPr wrap="square" rtlCol="0">
            <a:spAutoFit/>
          </a:bodyPr>
          <a:lstStyle/>
          <a:p>
            <a:pPr algn="ctr"/>
            <a:r>
              <a:rPr kumimoji="1" lang="en-US" altLang="ja-JP" b="1" dirty="0">
                <a:solidFill>
                  <a:schemeClr val="bg1"/>
                </a:solidFill>
                <a:latin typeface="ＭＳ ゴシック" panose="020B0609070205080204" pitchFamily="49" charset="-128"/>
                <a:ea typeface="ＭＳ ゴシック" panose="020B0609070205080204" pitchFamily="49" charset="-128"/>
              </a:rPr>
              <a:t>2023</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p:txBody>
      </p:sp>
      <p:sp>
        <p:nvSpPr>
          <p:cNvPr id="6" name="テキスト ボックス 13">
            <a:extLst>
              <a:ext uri="{FF2B5EF4-FFF2-40B4-BE49-F238E27FC236}">
                <a16:creationId xmlns:a16="http://schemas.microsoft.com/office/drawing/2014/main" id="{CC586E32-DDD3-EBFD-4526-6F9A10E58128}"/>
              </a:ext>
            </a:extLst>
          </p:cNvPr>
          <p:cNvSpPr txBox="1"/>
          <p:nvPr/>
        </p:nvSpPr>
        <p:spPr>
          <a:xfrm>
            <a:off x="3432861" y="5867063"/>
            <a:ext cx="4359981" cy="4686637"/>
          </a:xfrm>
          <a:prstGeom prst="rect">
            <a:avLst/>
          </a:prstGeom>
          <a:noFill/>
          <a:ln w="12700">
            <a:solidFill>
              <a:schemeClr val="accent1"/>
            </a:solidFill>
            <a:prstDash val="solid"/>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ja-JP" altLang="en-US" sz="1400" b="1" i="0" u="none" strike="noStrike" baseline="0" dirty="0">
                <a:solidFill>
                  <a:schemeClr val="accent1"/>
                </a:solidFill>
                <a:latin typeface="ＭＳ ゴシック" panose="020B0609070205080204" pitchFamily="49" charset="-128"/>
                <a:ea typeface="ＭＳ ゴシック" panose="020B0609070205080204" pitchFamily="49" charset="-128"/>
              </a:rPr>
              <a:t>◆</a:t>
            </a:r>
            <a:r>
              <a:rPr lang="en-US" altLang="ja-JP" sz="1400" b="1" i="0" u="none" strike="noStrike" baseline="0" dirty="0">
                <a:solidFill>
                  <a:schemeClr val="accent1"/>
                </a:solidFill>
                <a:latin typeface="ＭＳ ゴシック" panose="020B0609070205080204" pitchFamily="49" charset="-128"/>
                <a:ea typeface="ＭＳ ゴシック" panose="020B0609070205080204" pitchFamily="49" charset="-128"/>
              </a:rPr>
              <a:t>2021</a:t>
            </a:r>
            <a:r>
              <a:rPr lang="ja-JP" altLang="en-US" sz="1400" b="1" i="0" u="none" strike="noStrike" baseline="0" dirty="0">
                <a:solidFill>
                  <a:schemeClr val="accent1"/>
                </a:solidFill>
                <a:latin typeface="ＭＳ ゴシック" panose="020B0609070205080204" pitchFamily="49" charset="-128"/>
                <a:ea typeface="ＭＳ ゴシック" panose="020B0609070205080204" pitchFamily="49" charset="-128"/>
              </a:rPr>
              <a:t>年度の緑整備部会に</a:t>
            </a:r>
            <a:r>
              <a:rPr lang="ja-JP" altLang="en-US" sz="1400" b="1" i="0" u="none" strike="noStrike" baseline="0" dirty="0" smtClean="0">
                <a:solidFill>
                  <a:schemeClr val="accent1"/>
                </a:solidFill>
                <a:latin typeface="ＭＳ ゴシック" panose="020B0609070205080204" pitchFamily="49" charset="-128"/>
                <a:ea typeface="ＭＳ ゴシック" panose="020B0609070205080204" pitchFamily="49" charset="-128"/>
              </a:rPr>
              <a:t>おける主</a:t>
            </a:r>
            <a:r>
              <a:rPr lang="ja-JP" altLang="en-US" sz="1400" b="1" i="0" u="none" strike="noStrike" baseline="0" dirty="0">
                <a:solidFill>
                  <a:schemeClr val="accent1"/>
                </a:solidFill>
                <a:latin typeface="ＭＳ ゴシック" panose="020B0609070205080204" pitchFamily="49" charset="-128"/>
                <a:ea typeface="ＭＳ ゴシック" panose="020B0609070205080204" pitchFamily="49" charset="-128"/>
              </a:rPr>
              <a:t>な意見</a:t>
            </a:r>
          </a:p>
          <a:p>
            <a:pPr algn="l"/>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○本質的価値と構成要素について</a:t>
            </a:r>
            <a:endPar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・「最新の造園技術」の具体</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例について、素材や意匠も含めて調査し、可能なものは随時追加していくことが望ましい。</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・各地の登録記念物の事例を調査し、本質的価値を保ちながら魅力向上ができる方策について検討することが望ましい。</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・箇所が特定できないため構成要素としなかった植栽や施設については、「保存活用計画」の中で保存管理の方向性を</a:t>
            </a:r>
            <a:r>
              <a:rPr lang="ja-JP" altLang="en-US"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検討してほしい。</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spcBef>
                <a:spcPts val="600"/>
              </a:spcBef>
            </a:pP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○バリアフリー化に</a:t>
            </a:r>
            <a:r>
              <a:rPr lang="ja-JP" altLang="en-US" sz="1200" b="1"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ついて</a:t>
            </a:r>
            <a:endParaRPr lang="en-US" altLang="ja-JP" sz="1200" b="1"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本質的価値を損なわないバリアフリー化の事例収集が必要である。</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・バリアフリー化の際、復旧できるよう元の材料を損なわないことや記録を残すことが重要である</a:t>
            </a:r>
            <a:r>
              <a:rPr lang="ja-JP" altLang="en-US"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・ハード改修については、庭園意匠を考慮した検討が必要。</a:t>
            </a:r>
            <a:endParaRPr lang="en-US" altLang="ja-JP"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・ハード・ソフト両方の対応策を詳細に検討する必要がある。</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・ルート提示や魅力的な景観を紹介するバリアフリーマップ</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の作成は早期に実現することが望ましい。</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・指定管理者と連携してサポートを行う際には、魅力的</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な</a:t>
            </a: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景観の紹介など多様な支援ができるよう</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、スタッフの体制づくりについても検討すること</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が望ましい</a:t>
            </a:r>
            <a:r>
              <a:rPr lang="ja-JP" altLang="en-US"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2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marL="133200" indent="-133200" algn="l"/>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・ソフト対策は特にこれから進歩が期待され、ハード対策をソフト対策に置き換えられることも増えてくると考えられる。柔軟な対応や検討が必要。</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二等辺三角形 6">
            <a:extLst>
              <a:ext uri="{FF2B5EF4-FFF2-40B4-BE49-F238E27FC236}">
                <a16:creationId xmlns:a16="http://schemas.microsoft.com/office/drawing/2014/main" id="{BFE430A7-3977-FA04-42D4-4EF5981C8498}"/>
              </a:ext>
            </a:extLst>
          </p:cNvPr>
          <p:cNvSpPr/>
          <p:nvPr/>
        </p:nvSpPr>
        <p:spPr>
          <a:xfrm rot="5400000">
            <a:off x="6181617" y="8062684"/>
            <a:ext cx="3539613" cy="23588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9E33486-8509-F8D8-9EF5-C5A1A28754C8}"/>
              </a:ext>
            </a:extLst>
          </p:cNvPr>
          <p:cNvSpPr txBox="1"/>
          <p:nvPr/>
        </p:nvSpPr>
        <p:spPr>
          <a:xfrm>
            <a:off x="8741998" y="1743364"/>
            <a:ext cx="1415772" cy="215444"/>
          </a:xfrm>
          <a:prstGeom prst="rect">
            <a:avLst/>
          </a:prstGeom>
          <a:noFill/>
        </p:spPr>
        <p:txBody>
          <a:bodyPr wrap="none" rtlCol="0">
            <a:spAutoFit/>
          </a:bodyPr>
          <a:lstStyle/>
          <a:p>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松の洲浜改修イメージ</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89E33486-8509-F8D8-9EF5-C5A1A28754C8}"/>
              </a:ext>
            </a:extLst>
          </p:cNvPr>
          <p:cNvSpPr txBox="1"/>
          <p:nvPr/>
        </p:nvSpPr>
        <p:spPr>
          <a:xfrm>
            <a:off x="11053297" y="8718905"/>
            <a:ext cx="1210588" cy="215444"/>
          </a:xfrm>
          <a:prstGeom prst="rect">
            <a:avLst/>
          </a:prstGeom>
          <a:noFill/>
        </p:spPr>
        <p:txBody>
          <a:bodyPr wrap="none" rtlCol="0">
            <a:spAutoFit/>
          </a:bodyPr>
          <a:lstStyle/>
          <a:p>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蓮池周辺本石舗装</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38" name="テキスト ボックス 37">
            <a:extLst>
              <a:ext uri="{FF2B5EF4-FFF2-40B4-BE49-F238E27FC236}">
                <a16:creationId xmlns:a16="http://schemas.microsoft.com/office/drawing/2014/main" id="{89E33486-8509-F8D8-9EF5-C5A1A28754C8}"/>
              </a:ext>
            </a:extLst>
          </p:cNvPr>
          <p:cNvSpPr txBox="1"/>
          <p:nvPr/>
        </p:nvSpPr>
        <p:spPr>
          <a:xfrm>
            <a:off x="12837475" y="9450761"/>
            <a:ext cx="697627" cy="215444"/>
          </a:xfrm>
          <a:prstGeom prst="rect">
            <a:avLst/>
          </a:prstGeom>
          <a:noFill/>
        </p:spPr>
        <p:txBody>
          <a:bodyPr wrap="none" rtlCol="0">
            <a:spAutoFit/>
          </a:bodyPr>
          <a:lstStyle/>
          <a:p>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茶室</a:t>
            </a:r>
            <a:r>
              <a:rPr kumimoji="1" lang="ja-JP" altLang="en-US" sz="800" dirty="0" smtClean="0">
                <a:latin typeface="ＭＳ ゴシック" panose="020B0609070205080204" pitchFamily="49" charset="-128"/>
                <a:ea typeface="ＭＳ ゴシック" panose="020B0609070205080204" pitchFamily="49" charset="-128"/>
              </a:rPr>
              <a:t>門</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40" name="テキスト ボックス 39">
            <a:extLst>
              <a:ext uri="{FF2B5EF4-FFF2-40B4-BE49-F238E27FC236}">
                <a16:creationId xmlns:a16="http://schemas.microsoft.com/office/drawing/2014/main" id="{89E33486-8509-F8D8-9EF5-C5A1A28754C8}"/>
              </a:ext>
            </a:extLst>
          </p:cNvPr>
          <p:cNvSpPr txBox="1"/>
          <p:nvPr/>
        </p:nvSpPr>
        <p:spPr>
          <a:xfrm>
            <a:off x="11174035" y="10262056"/>
            <a:ext cx="1210588" cy="215444"/>
          </a:xfrm>
          <a:prstGeom prst="rect">
            <a:avLst/>
          </a:prstGeom>
          <a:noFill/>
        </p:spPr>
        <p:txBody>
          <a:bodyPr wrap="none" rtlCol="0">
            <a:spAutoFit/>
          </a:bodyPr>
          <a:lstStyle/>
          <a:p>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中央休憩所前模型</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14019315" y="175331"/>
            <a:ext cx="918102" cy="4140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smtClean="0">
                <a:solidFill>
                  <a:schemeClr val="tx1"/>
                </a:solidFill>
              </a:rPr>
              <a:t>資料４－１</a:t>
            </a:r>
            <a:endParaRPr kumimoji="1" lang="ja-JP" altLang="en-US" sz="1050" dirty="0">
              <a:solidFill>
                <a:schemeClr val="tx1"/>
              </a:solidFill>
            </a:endParaRPr>
          </a:p>
        </p:txBody>
      </p:sp>
    </p:spTree>
    <p:extLst>
      <p:ext uri="{BB962C8B-B14F-4D97-AF65-F5344CB8AC3E}">
        <p14:creationId xmlns:p14="http://schemas.microsoft.com/office/powerpoint/2010/main" val="23731829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TotalTime>
  <Words>1043</Words>
  <Application>Microsoft Office PowerPoint</Application>
  <PresentationFormat>ユーザー設定</PresentationFormat>
  <Paragraphs>84</Paragraphs>
  <Slides>1</Slides>
  <Notes>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1</vt:i4>
      </vt:variant>
    </vt:vector>
  </HeadingPairs>
  <TitlesOfParts>
    <vt:vector size="18" baseType="lpstr">
      <vt:lpstr>Calibri-Bold</vt:lpstr>
      <vt:lpstr>HG丸ｺﾞｼｯｸM-PRO</vt:lpstr>
      <vt:lpstr>HG荳ｸ・ｺ・橸ｽｼ・ｯ・ｸM-PRO</vt:lpstr>
      <vt:lpstr>Meiryo UI</vt:lpstr>
      <vt:lpstr>Meiryo UI,Bold</vt:lpstr>
      <vt:lpstr>ＭＳ ゴシック</vt:lpstr>
      <vt:lpstr>ＭＳ 明朝</vt:lpstr>
      <vt:lpstr>MS-Gothic</vt:lpstr>
      <vt:lpstr>游ゴシック</vt:lpstr>
      <vt:lpstr>游ゴシック Light</vt:lpstr>
      <vt:lpstr>游明朝</vt:lpstr>
      <vt:lpstr>Arial</vt:lpstr>
      <vt:lpstr>Calibri</vt:lpstr>
      <vt:lpstr>Calibri Light</vt:lpstr>
      <vt:lpstr>Century</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安場 浩一郎</dc:creator>
  <cp:lastModifiedBy>松村　和子</cp:lastModifiedBy>
  <cp:revision>55</cp:revision>
  <cp:lastPrinted>2022-10-05T07:50:43Z</cp:lastPrinted>
  <dcterms:created xsi:type="dcterms:W3CDTF">2022-08-18T06:55:25Z</dcterms:created>
  <dcterms:modified xsi:type="dcterms:W3CDTF">2022-10-06T04:32:15Z</dcterms:modified>
</cp:coreProperties>
</file>