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湯原　麻衣子" initials="湯原　麻衣子" lastIdx="1" clrIdx="0">
    <p:extLst>
      <p:ext uri="{19B8F6BF-5375-455C-9EA6-DF929625EA0E}">
        <p15:presenceInfo xmlns:p15="http://schemas.microsoft.com/office/powerpoint/2012/main" userId="S::YuharaMai@lan.pref.osaka.jp::65ab7d5a-3d58-45ed-962d-6833453357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12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82380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162965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71264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69704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23789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05071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07066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24066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184327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2130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08214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51F7F56-E4DC-43A7-81CB-F47F27FC4700}" type="datetimeFigureOut">
              <a:rPr kumimoji="1" lang="ja-JP" altLang="en-US" smtClean="0"/>
              <a:t>2022/3/11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28007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正方形/長方形 315">
            <a:extLst>
              <a:ext uri="{FF2B5EF4-FFF2-40B4-BE49-F238E27FC236}">
                <a16:creationId xmlns:a16="http://schemas.microsoft.com/office/drawing/2014/main" id="{504BAB3C-6BFB-44CC-8D13-0964C1DC7AFD}"/>
              </a:ext>
            </a:extLst>
          </p:cNvPr>
          <p:cNvSpPr/>
          <p:nvPr/>
        </p:nvSpPr>
        <p:spPr>
          <a:xfrm>
            <a:off x="87085" y="7338836"/>
            <a:ext cx="4614924" cy="197973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登録記念物の登録</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a:t>
            </a:r>
            <a:r>
              <a:rPr lang="en-US" alt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年度の登録を目指す</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68263" algn="just">
              <a:lnSpc>
                <a:spcPts val="1900"/>
              </a:lnSpc>
              <a:spcBef>
                <a:spcPts val="600"/>
              </a:spcBef>
            </a:pPr>
            <a:r>
              <a:rPr lang="ja-JP" altLang="en-US" sz="1100" kern="100" dirty="0">
                <a:solidFill>
                  <a:srgbClr val="000000"/>
                </a:solidFill>
                <a:ea typeface="Meiryo UI" panose="020B0604030504040204" pitchFamily="50" charset="-128"/>
                <a:cs typeface="Times New Roman" panose="02020603050405020304" pitchFamily="18" charset="0"/>
              </a:rPr>
              <a:t>〇スケジュール（予定）</a:t>
            </a:r>
            <a:endParaRPr lang="en-US" altLang="ja-JP" sz="1100" kern="100" dirty="0">
              <a:solidFill>
                <a:schemeClr val="tx1"/>
              </a:solidFill>
              <a:ea typeface="Meiryo UI" panose="020B0604030504040204" pitchFamily="50" charset="-128"/>
              <a:cs typeface="Times New Roman" panose="02020603050405020304" pitchFamily="18" charset="0"/>
            </a:endParaRPr>
          </a:p>
          <a:p>
            <a:pPr marL="182563" indent="-68263" algn="just"/>
            <a:r>
              <a:rPr lang="ja-JP" altLang="en-US" sz="1100" kern="100" dirty="0">
                <a:solidFill>
                  <a:schemeClr val="tx1"/>
                </a:solidFill>
                <a:ea typeface="Meiryo UI" panose="020B0604030504040204" pitchFamily="50" charset="-128"/>
                <a:cs typeface="Times New Roman" panose="02020603050405020304" pitchFamily="18" charset="0"/>
              </a:rPr>
              <a:t>　</a:t>
            </a:r>
            <a:r>
              <a:rPr lang="en-US" altLang="ja-JP" sz="1100" kern="100" dirty="0">
                <a:solidFill>
                  <a:schemeClr val="tx1"/>
                </a:solidFill>
                <a:ea typeface="Meiryo UI" panose="020B0604030504040204" pitchFamily="50" charset="-128"/>
                <a:cs typeface="Times New Roman" panose="02020603050405020304" pitchFamily="18" charset="0"/>
              </a:rPr>
              <a:t>2022</a:t>
            </a:r>
            <a:r>
              <a:rPr lang="ja-JP" altLang="en-US" sz="1100" kern="100" dirty="0">
                <a:solidFill>
                  <a:schemeClr val="tx1"/>
                </a:solidFill>
                <a:ea typeface="Meiryo UI" panose="020B0604030504040204" pitchFamily="50" charset="-128"/>
                <a:cs typeface="Times New Roman" panose="02020603050405020304" pitchFamily="18" charset="0"/>
              </a:rPr>
              <a:t>年度　　　： </a:t>
            </a:r>
            <a:r>
              <a:rPr lang="ja-JP" altLang="en-US" sz="1100" kern="100" dirty="0" smtClean="0">
                <a:solidFill>
                  <a:schemeClr val="tx1"/>
                </a:solidFill>
                <a:ea typeface="Meiryo UI" panose="020B0604030504040204" pitchFamily="50" charset="-128"/>
                <a:cs typeface="Times New Roman" panose="02020603050405020304" pitchFamily="18" charset="0"/>
              </a:rPr>
              <a:t>調整</a:t>
            </a:r>
            <a:r>
              <a:rPr lang="ja-JP" altLang="en-US" sz="1100" kern="100" dirty="0">
                <a:solidFill>
                  <a:schemeClr val="tx1"/>
                </a:solidFill>
                <a:ea typeface="Meiryo UI" panose="020B0604030504040204" pitchFamily="50" charset="-128"/>
                <a:cs typeface="Times New Roman" panose="02020603050405020304" pitchFamily="18" charset="0"/>
              </a:rPr>
              <a:t>・</a:t>
            </a:r>
            <a:r>
              <a:rPr lang="ja-JP" altLang="en-US" sz="1100" kern="100" dirty="0" smtClean="0">
                <a:solidFill>
                  <a:schemeClr val="tx1"/>
                </a:solidFill>
                <a:ea typeface="Meiryo UI" panose="020B0604030504040204" pitchFamily="50" charset="-128"/>
                <a:cs typeface="Times New Roman" panose="02020603050405020304" pitchFamily="18" charset="0"/>
              </a:rPr>
              <a:t>協議（文化</a:t>
            </a:r>
            <a:r>
              <a:rPr lang="ja-JP" altLang="en-US" sz="1100" kern="100" dirty="0">
                <a:solidFill>
                  <a:schemeClr val="tx1"/>
                </a:solidFill>
                <a:ea typeface="Meiryo UI" panose="020B0604030504040204" pitchFamily="50" charset="-128"/>
                <a:cs typeface="Times New Roman" panose="02020603050405020304" pitchFamily="18" charset="0"/>
              </a:rPr>
              <a:t>財</a:t>
            </a:r>
            <a:r>
              <a:rPr lang="ja-JP" altLang="en-US" sz="1100" kern="100" dirty="0" smtClean="0">
                <a:solidFill>
                  <a:schemeClr val="tx1"/>
                </a:solidFill>
                <a:ea typeface="Meiryo UI" panose="020B0604030504040204" pitchFamily="50" charset="-128"/>
                <a:cs typeface="Times New Roman" panose="02020603050405020304" pitchFamily="18" charset="0"/>
              </a:rPr>
              <a:t>保護課／文化庁）</a:t>
            </a:r>
            <a:endParaRPr lang="ja-JP" altLang="en-US" sz="1100" kern="100" dirty="0">
              <a:solidFill>
                <a:schemeClr val="tx1"/>
              </a:solidFill>
              <a:ea typeface="Meiryo UI" panose="020B0604030504040204" pitchFamily="50" charset="-128"/>
              <a:cs typeface="Times New Roman" panose="02020603050405020304" pitchFamily="18" charset="0"/>
            </a:endParaRPr>
          </a:p>
          <a:p>
            <a:pPr marL="182563" indent="-68263" algn="just"/>
            <a:r>
              <a:rPr lang="ja-JP" altLang="en-US" sz="1100" kern="100" dirty="0">
                <a:solidFill>
                  <a:srgbClr val="000000"/>
                </a:solidFill>
                <a:ea typeface="Meiryo UI" panose="020B0604030504040204" pitchFamily="50" charset="-128"/>
                <a:cs typeface="Times New Roman" panose="02020603050405020304" pitchFamily="18" charset="0"/>
              </a:rPr>
              <a:t>   （令和</a:t>
            </a:r>
            <a:r>
              <a:rPr lang="en-US" altLang="ja-JP" sz="1100" kern="100" dirty="0">
                <a:solidFill>
                  <a:srgbClr val="000000"/>
                </a:solidFill>
                <a:ea typeface="Meiryo UI" panose="020B0604030504040204" pitchFamily="50" charset="-128"/>
                <a:cs typeface="Times New Roman" panose="02020603050405020304" pitchFamily="18" charset="0"/>
              </a:rPr>
              <a:t>4</a:t>
            </a:r>
            <a:r>
              <a:rPr lang="ja-JP" altLang="en-US" sz="1100" kern="100" dirty="0">
                <a:solidFill>
                  <a:srgbClr val="000000"/>
                </a:solidFill>
                <a:ea typeface="Meiryo UI" panose="020B0604030504040204" pitchFamily="50" charset="-128"/>
                <a:cs typeface="Times New Roman" panose="02020603050405020304" pitchFamily="18" charset="0"/>
              </a:rPr>
              <a:t>年度）　登録対象とする主要構成要素の一覧及び図面作成など</a:t>
            </a:r>
          </a:p>
          <a:p>
            <a:pPr marL="182563" indent="-68263" algn="just">
              <a:spcBef>
                <a:spcPts val="600"/>
              </a:spcBef>
            </a:pP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2023</a:t>
            </a:r>
            <a:r>
              <a:rPr lang="ja-JP" altLang="en-US" sz="1100" kern="100" dirty="0">
                <a:solidFill>
                  <a:srgbClr val="000000"/>
                </a:solidFill>
                <a:ea typeface="Meiryo UI" panose="020B0604030504040204" pitchFamily="50" charset="-128"/>
                <a:cs typeface="Times New Roman" panose="02020603050405020304" pitchFamily="18" charset="0"/>
              </a:rPr>
              <a:t>年度　　　： 意見具申　　⇒　文化審議会　 ⇒　登録</a:t>
            </a:r>
          </a:p>
          <a:p>
            <a:pPr marL="182563" indent="-68263" algn="just"/>
            <a:r>
              <a:rPr lang="ja-JP" altLang="en-US" sz="1100" kern="100" dirty="0">
                <a:solidFill>
                  <a:srgbClr val="000000"/>
                </a:solidFill>
                <a:ea typeface="Meiryo UI" panose="020B0604030504040204" pitchFamily="50" charset="-128"/>
                <a:cs typeface="Times New Roman" panose="02020603050405020304" pitchFamily="18" charset="0"/>
              </a:rPr>
              <a:t>　（令和</a:t>
            </a:r>
            <a:r>
              <a:rPr lang="en-US" altLang="ja-JP" sz="1100" kern="100" dirty="0">
                <a:solidFill>
                  <a:srgbClr val="000000"/>
                </a:solidFill>
                <a:ea typeface="Meiryo UI" panose="020B0604030504040204" pitchFamily="50" charset="-128"/>
                <a:cs typeface="Times New Roman" panose="02020603050405020304" pitchFamily="18" charset="0"/>
              </a:rPr>
              <a:t>5</a:t>
            </a:r>
            <a:r>
              <a:rPr lang="ja-JP" altLang="en-US" sz="1100" kern="100" dirty="0">
                <a:solidFill>
                  <a:srgbClr val="000000"/>
                </a:solidFill>
                <a:ea typeface="Meiryo UI" panose="020B0604030504040204" pitchFamily="50" charset="-128"/>
                <a:cs typeface="Times New Roman" panose="02020603050405020304" pitchFamily="18" charset="0"/>
              </a:rPr>
              <a:t>年度）　　 </a:t>
            </a:r>
            <a:r>
              <a:rPr lang="en-US" altLang="ja-JP" sz="1100" kern="100" dirty="0">
                <a:solidFill>
                  <a:srgbClr val="000000"/>
                </a:solidFill>
                <a:ea typeface="Meiryo UI" panose="020B0604030504040204" pitchFamily="50" charset="-128"/>
                <a:cs typeface="Times New Roman" panose="02020603050405020304" pitchFamily="18" charset="0"/>
              </a:rPr>
              <a:t>【7</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a:t>
            </a: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【10~11</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 </a:t>
            </a: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【2</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 </a:t>
            </a:r>
          </a:p>
          <a:p>
            <a:pPr marL="182563" indent="-68263" algn="just"/>
            <a:endParaRPr lang="en-US" altLang="ja-JP" sz="1100" kern="100" dirty="0">
              <a:solidFill>
                <a:srgbClr val="000000"/>
              </a:solidFill>
              <a:ea typeface="Meiryo UI" panose="020B0604030504040204" pitchFamily="50" charset="-128"/>
              <a:cs typeface="Times New Roman" panose="02020603050405020304" pitchFamily="18" charset="0"/>
            </a:endParaRPr>
          </a:p>
          <a:p>
            <a:pPr marL="182563" indent="-68263" algn="just"/>
            <a:r>
              <a:rPr lang="ja-JP" altLang="en-US" sz="1100" kern="100" dirty="0">
                <a:solidFill>
                  <a:srgbClr val="000000"/>
                </a:solidFill>
                <a:ea typeface="Meiryo UI" panose="020B0604030504040204" pitchFamily="50" charset="-128"/>
                <a:cs typeface="Times New Roman" panose="02020603050405020304" pitchFamily="18" charset="0"/>
              </a:rPr>
              <a:t>○今後の方向性</a:t>
            </a:r>
            <a:endParaRPr lang="ja-JP" sz="110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58" name="四角形: 角を丸くする 57">
            <a:extLst>
              <a:ext uri="{FF2B5EF4-FFF2-40B4-BE49-F238E27FC236}">
                <a16:creationId xmlns:a16="http://schemas.microsoft.com/office/drawing/2014/main" id="{05349817-CBD6-431C-B860-F6FAB770D86F}"/>
              </a:ext>
            </a:extLst>
          </p:cNvPr>
          <p:cNvSpPr/>
          <p:nvPr/>
        </p:nvSpPr>
        <p:spPr>
          <a:xfrm>
            <a:off x="8778756" y="5704528"/>
            <a:ext cx="3719834" cy="2539255"/>
          </a:xfrm>
          <a:prstGeom prst="roundRect">
            <a:avLst>
              <a:gd name="adj" fmla="val 741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5704BDFD-FDD3-4D92-A6C8-8B013B46939F}"/>
              </a:ext>
            </a:extLst>
          </p:cNvPr>
          <p:cNvSpPr/>
          <p:nvPr/>
        </p:nvSpPr>
        <p:spPr>
          <a:xfrm>
            <a:off x="5016885" y="5733878"/>
            <a:ext cx="3719834" cy="2522380"/>
          </a:xfrm>
          <a:prstGeom prst="roundRect">
            <a:avLst>
              <a:gd name="adj" fmla="val 7413"/>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2" name="グループ化 341">
            <a:extLst>
              <a:ext uri="{FF2B5EF4-FFF2-40B4-BE49-F238E27FC236}">
                <a16:creationId xmlns:a16="http://schemas.microsoft.com/office/drawing/2014/main" id="{DD26B8C5-F463-4499-8674-0D25475256C9}"/>
              </a:ext>
            </a:extLst>
          </p:cNvPr>
          <p:cNvGrpSpPr/>
          <p:nvPr/>
        </p:nvGrpSpPr>
        <p:grpSpPr>
          <a:xfrm>
            <a:off x="87087" y="4912720"/>
            <a:ext cx="12626531" cy="4588332"/>
            <a:chOff x="87087" y="4806417"/>
            <a:chExt cx="12626531" cy="4694634"/>
          </a:xfrm>
        </p:grpSpPr>
        <p:cxnSp>
          <p:nvCxnSpPr>
            <p:cNvPr id="322" name="直線コネクタ 321">
              <a:extLst>
                <a:ext uri="{FF2B5EF4-FFF2-40B4-BE49-F238E27FC236}">
                  <a16:creationId xmlns:a16="http://schemas.microsoft.com/office/drawing/2014/main" id="{45342E24-2858-427A-B902-2C6E47E302F0}"/>
                </a:ext>
              </a:extLst>
            </p:cNvPr>
            <p:cNvCxnSpPr>
              <a:cxnSpLocks/>
            </p:cNvCxnSpPr>
            <p:nvPr/>
          </p:nvCxnSpPr>
          <p:spPr>
            <a:xfrm flipH="1">
              <a:off x="87087" y="9501051"/>
              <a:ext cx="12626531" cy="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a:extLst>
                <a:ext uri="{FF2B5EF4-FFF2-40B4-BE49-F238E27FC236}">
                  <a16:creationId xmlns:a16="http://schemas.microsoft.com/office/drawing/2014/main" id="{74B63423-79F0-4028-8C1E-521281F07E23}"/>
                </a:ext>
              </a:extLst>
            </p:cNvPr>
            <p:cNvCxnSpPr>
              <a:cxnSpLocks/>
            </p:cNvCxnSpPr>
            <p:nvPr/>
          </p:nvCxnSpPr>
          <p:spPr>
            <a:xfrm flipH="1">
              <a:off x="12713618" y="4806417"/>
              <a:ext cx="0" cy="4694634"/>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a:extLst>
                <a:ext uri="{FF2B5EF4-FFF2-40B4-BE49-F238E27FC236}">
                  <a16:creationId xmlns:a16="http://schemas.microsoft.com/office/drawing/2014/main" id="{750D1C98-0832-489E-B038-582760836AD5}"/>
                </a:ext>
              </a:extLst>
            </p:cNvPr>
            <p:cNvCxnSpPr>
              <a:cxnSpLocks/>
            </p:cNvCxnSpPr>
            <p:nvPr/>
          </p:nvCxnSpPr>
          <p:spPr>
            <a:xfrm flipH="1">
              <a:off x="4702009" y="4806417"/>
              <a:ext cx="8011608" cy="0"/>
            </a:xfrm>
            <a:prstGeom prst="line">
              <a:avLst/>
            </a:prstGeom>
          </p:spPr>
          <p:style>
            <a:lnRef idx="1">
              <a:schemeClr val="dk1"/>
            </a:lnRef>
            <a:fillRef idx="0">
              <a:schemeClr val="dk1"/>
            </a:fillRef>
            <a:effectRef idx="0">
              <a:schemeClr val="dk1"/>
            </a:effectRef>
            <a:fontRef idx="minor">
              <a:schemeClr val="tx1"/>
            </a:fontRef>
          </p:style>
        </p:cxnSp>
        <p:cxnSp>
          <p:nvCxnSpPr>
            <p:cNvPr id="335" name="直線コネクタ 334">
              <a:extLst>
                <a:ext uri="{FF2B5EF4-FFF2-40B4-BE49-F238E27FC236}">
                  <a16:creationId xmlns:a16="http://schemas.microsoft.com/office/drawing/2014/main" id="{97C7617B-3A06-4A35-AD3F-2B91B00157B5}"/>
                </a:ext>
              </a:extLst>
            </p:cNvPr>
            <p:cNvCxnSpPr>
              <a:cxnSpLocks/>
            </p:cNvCxnSpPr>
            <p:nvPr/>
          </p:nvCxnSpPr>
          <p:spPr>
            <a:xfrm>
              <a:off x="100336" y="7323309"/>
              <a:ext cx="4601673" cy="0"/>
            </a:xfrm>
            <a:prstGeom prst="line">
              <a:avLst/>
            </a:prstGeom>
          </p:spPr>
          <p:style>
            <a:lnRef idx="1">
              <a:schemeClr val="dk1"/>
            </a:lnRef>
            <a:fillRef idx="0">
              <a:schemeClr val="dk1"/>
            </a:fillRef>
            <a:effectRef idx="0">
              <a:schemeClr val="dk1"/>
            </a:effectRef>
            <a:fontRef idx="minor">
              <a:schemeClr val="tx1"/>
            </a:fontRef>
          </p:style>
        </p:cxnSp>
      </p:grpSp>
      <p:sp>
        <p:nvSpPr>
          <p:cNvPr id="4" name="正方形/長方形 3">
            <a:extLst>
              <a:ext uri="{FF2B5EF4-FFF2-40B4-BE49-F238E27FC236}">
                <a16:creationId xmlns:a16="http://schemas.microsoft.com/office/drawing/2014/main" id="{7A51BEF8-9488-45B4-B513-597AF06D05D7}"/>
              </a:ext>
            </a:extLst>
          </p:cNvPr>
          <p:cNvSpPr/>
          <p:nvPr/>
        </p:nvSpPr>
        <p:spPr>
          <a:xfrm>
            <a:off x="1" y="0"/>
            <a:ext cx="12801600" cy="37147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sz="1400" b="1" kern="100" dirty="0">
                <a:effectLst/>
                <a:ea typeface="HG丸ｺﾞｼｯｸM-PRO" panose="020F0600000000000000" pitchFamily="50" charset="-128"/>
                <a:cs typeface="Times New Roman" panose="02020603050405020304" pitchFamily="18" charset="0"/>
              </a:rPr>
              <a:t>日本</a:t>
            </a:r>
            <a:r>
              <a:rPr lang="ja-JP" sz="1400" b="1" kern="100" dirty="0" smtClean="0">
                <a:effectLst/>
                <a:ea typeface="HG丸ｺﾞｼｯｸM-PRO" panose="020F0600000000000000" pitchFamily="50" charset="-128"/>
                <a:cs typeface="Times New Roman" panose="02020603050405020304" pitchFamily="18" charset="0"/>
              </a:rPr>
              <a:t>庭園</a:t>
            </a:r>
            <a:r>
              <a:rPr lang="ja-JP" altLang="en-US" sz="1400" b="1" kern="100" dirty="0" smtClean="0">
                <a:effectLst/>
                <a:ea typeface="HG丸ｺﾞｼｯｸM-PRO" panose="020F0600000000000000" pitchFamily="50" charset="-128"/>
                <a:cs typeface="Times New Roman" panose="02020603050405020304" pitchFamily="18" charset="0"/>
              </a:rPr>
              <a:t>の</a:t>
            </a:r>
            <a:r>
              <a:rPr lang="ja-JP" altLang="en-US" sz="1400" b="1" kern="100" dirty="0">
                <a:ea typeface="HG丸ｺﾞｼｯｸM-PRO" panose="020F0600000000000000" pitchFamily="50" charset="-128"/>
                <a:cs typeface="Times New Roman" panose="02020603050405020304" pitchFamily="18" charset="0"/>
              </a:rPr>
              <a:t>更</a:t>
            </a:r>
            <a:r>
              <a:rPr lang="ja-JP" altLang="en-US" sz="1400" b="1" kern="100" dirty="0" smtClean="0">
                <a:ea typeface="HG丸ｺﾞｼｯｸM-PRO" panose="020F0600000000000000" pitchFamily="50" charset="-128"/>
                <a:cs typeface="Times New Roman" panose="02020603050405020304" pitchFamily="18" charset="0"/>
              </a:rPr>
              <a:t>なる魅力</a:t>
            </a:r>
            <a:r>
              <a:rPr lang="ja-JP" altLang="en-US" sz="1400" b="1" kern="100" dirty="0">
                <a:ea typeface="HG丸ｺﾞｼｯｸM-PRO" panose="020F0600000000000000" pitchFamily="50" charset="-128"/>
                <a:cs typeface="Times New Roman" panose="02020603050405020304" pitchFamily="18" charset="0"/>
              </a:rPr>
              <a:t>づくり</a:t>
            </a:r>
            <a:r>
              <a:rPr lang="ja-JP" altLang="en-US" sz="1400" b="1" kern="100" dirty="0" smtClean="0">
                <a:ea typeface="HG丸ｺﾞｼｯｸM-PRO" panose="020F0600000000000000" pitchFamily="50" charset="-128"/>
                <a:cs typeface="Times New Roman" panose="02020603050405020304" pitchFamily="18" charset="0"/>
              </a:rPr>
              <a:t>について</a:t>
            </a:r>
            <a:endParaRPr lang="ja-JP" sz="1050" kern="100" dirty="0">
              <a:effectLst/>
              <a:ea typeface="ＭＳ 明朝" panose="02020609040205080304" pitchFamily="17" charset="-128"/>
              <a:cs typeface="Times New Roman" panose="02020603050405020304" pitchFamily="18" charset="0"/>
            </a:endParaRPr>
          </a:p>
        </p:txBody>
      </p:sp>
      <p:grpSp>
        <p:nvGrpSpPr>
          <p:cNvPr id="306" name="グループ化 305">
            <a:extLst>
              <a:ext uri="{FF2B5EF4-FFF2-40B4-BE49-F238E27FC236}">
                <a16:creationId xmlns:a16="http://schemas.microsoft.com/office/drawing/2014/main" id="{32D59258-5A8E-4824-9E8F-B4D004391623}"/>
              </a:ext>
            </a:extLst>
          </p:cNvPr>
          <p:cNvGrpSpPr/>
          <p:nvPr/>
        </p:nvGrpSpPr>
        <p:grpSpPr>
          <a:xfrm>
            <a:off x="1" y="460724"/>
            <a:ext cx="4504749" cy="4073144"/>
            <a:chOff x="115755" y="486851"/>
            <a:chExt cx="4504749" cy="4073144"/>
          </a:xfrm>
        </p:grpSpPr>
        <p:sp>
          <p:nvSpPr>
            <p:cNvPr id="5" name="正方形/長方形 4">
              <a:extLst>
                <a:ext uri="{FF2B5EF4-FFF2-40B4-BE49-F238E27FC236}">
                  <a16:creationId xmlns:a16="http://schemas.microsoft.com/office/drawing/2014/main" id="{0FF8BEB5-1FAB-45EC-86C4-E6DB538F474E}"/>
                </a:ext>
              </a:extLst>
            </p:cNvPr>
            <p:cNvSpPr/>
            <p:nvPr/>
          </p:nvSpPr>
          <p:spPr>
            <a:xfrm>
              <a:off x="469889" y="488066"/>
              <a:ext cx="4150615" cy="4071929"/>
            </a:xfrm>
            <a:prstGeom prst="rect">
              <a:avLst/>
            </a:prstGeom>
            <a:noFill/>
            <a:ln w="12700" cap="flat" cmpd="sng" algn="ctr">
              <a:solidFill>
                <a:schemeClr val="tx1"/>
              </a:solidFill>
              <a:prstDash val="solid"/>
            </a:ln>
            <a:effectLst/>
          </p:spPr>
          <p:txBody>
            <a:bodyPr rot="0" spcFirstLastPara="0" vert="horz" wrap="square" lIns="91440" tIns="72000" rIns="91440" bIns="0" numCol="1" spcCol="0" rtlCol="0" fromWordArt="0" anchor="t" anchorCtr="0" forceAA="0" compatLnSpc="1">
              <a:prstTxWarp prst="textNoShape">
                <a:avLst/>
              </a:prstTxWarp>
              <a:noAutofit/>
            </a:bodyPr>
            <a:lstStyle/>
            <a:p>
              <a:pPr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日本万国博覧会記念公園の活性化に向けた将来ビジョン</a:t>
              </a:r>
              <a:r>
                <a:rPr lang="ja-JP" altLang="en-US"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en-US" alt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indent="87313" algn="just"/>
              <a:r>
                <a:rPr lang="ja-JP" sz="1200" kern="100" dirty="0">
                  <a:effectLst/>
                  <a:ea typeface="HG丸ｺﾞｼｯｸM-PRO" panose="020F0600000000000000" pitchFamily="50" charset="-128"/>
                  <a:cs typeface="Times New Roman" panose="02020603050405020304" pitchFamily="18" charset="0"/>
                </a:rPr>
                <a:t>（</a:t>
              </a:r>
              <a:r>
                <a:rPr lang="en-US" sz="1200" kern="100" dirty="0">
                  <a:effectLst/>
                  <a:ea typeface="HG丸ｺﾞｼｯｸM-PRO" panose="020F0600000000000000" pitchFamily="50" charset="-128"/>
                  <a:cs typeface="Times New Roman" panose="02020603050405020304" pitchFamily="18" charset="0"/>
                </a:rPr>
                <a:t>2015.11</a:t>
              </a:r>
              <a:r>
                <a:rPr lang="ja-JP" sz="1200" kern="100" dirty="0">
                  <a:effectLst/>
                  <a:ea typeface="HG丸ｺﾞｼｯｸM-PRO" panose="020F06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a:p>
              <a:pPr algn="just">
                <a:lnSpc>
                  <a:spcPts val="6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（基本方針３）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緑の中で人々が憩い活動し自然の美に感動する公園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6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○日本の文化と美を体感できる質の高い日本庭園の整備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・日本庭園の魅力を維持、向上させるための質の高い管理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・見所となる美しい景観や園内の快適性の向上など日本庭園の新たな魅力を創出</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ja-JP" sz="11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1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４</a:t>
              </a:r>
              <a:r>
                <a:rPr lang="ja-JP" sz="11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つ</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の時代（上代、中世、近世、現代）の作庭技術と考え方を示し、特に景観の優れた見所「八景」を設定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　　　　　　　　　　　　　　</a:t>
              </a:r>
            </a:p>
          </p:txBody>
        </p:sp>
        <p:sp>
          <p:nvSpPr>
            <p:cNvPr id="6" name="正方形/長方形 5">
              <a:extLst>
                <a:ext uri="{FF2B5EF4-FFF2-40B4-BE49-F238E27FC236}">
                  <a16:creationId xmlns:a16="http://schemas.microsoft.com/office/drawing/2014/main" id="{A7001F8B-C818-40CB-BC52-387153D95783}"/>
                </a:ext>
              </a:extLst>
            </p:cNvPr>
            <p:cNvSpPr/>
            <p:nvPr/>
          </p:nvSpPr>
          <p:spPr>
            <a:xfrm>
              <a:off x="115755" y="486851"/>
              <a:ext cx="344609" cy="4073144"/>
            </a:xfrm>
            <a:prstGeom prst="rect">
              <a:avLst/>
            </a:prstGeom>
            <a:solidFill>
              <a:schemeClr val="accent1"/>
            </a:solidFill>
            <a:ln w="25400" cap="flat" cmpd="sng" algn="ctr">
              <a:solidFill>
                <a:schemeClr val="accent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b="1" kern="100"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上　位　計　画</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8789D5D6-34AD-487B-AD9C-347D35B91E95}"/>
                </a:ext>
              </a:extLst>
            </p:cNvPr>
            <p:cNvGrpSpPr/>
            <p:nvPr/>
          </p:nvGrpSpPr>
          <p:grpSpPr>
            <a:xfrm>
              <a:off x="758864" y="2799131"/>
              <a:ext cx="3581400" cy="1598930"/>
              <a:chOff x="-30224" y="221782"/>
              <a:chExt cx="3581400" cy="1598930"/>
            </a:xfrm>
          </p:grpSpPr>
          <p:pic>
            <p:nvPicPr>
              <p:cNvPr id="8" name="図 7">
                <a:extLst>
                  <a:ext uri="{FF2B5EF4-FFF2-40B4-BE49-F238E27FC236}">
                    <a16:creationId xmlns:a16="http://schemas.microsoft.com/office/drawing/2014/main" id="{E6DAA8A0-2E62-4C1A-8FFB-5F18DD729B34}"/>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817626" y="221782"/>
                <a:ext cx="1733550" cy="1339850"/>
              </a:xfrm>
              <a:prstGeom prst="rect">
                <a:avLst/>
              </a:prstGeom>
              <a:noFill/>
              <a:ln>
                <a:noFill/>
              </a:ln>
            </p:spPr>
          </p:pic>
          <p:pic>
            <p:nvPicPr>
              <p:cNvPr id="9" name="図 8">
                <a:extLst>
                  <a:ext uri="{FF2B5EF4-FFF2-40B4-BE49-F238E27FC236}">
                    <a16:creationId xmlns:a16="http://schemas.microsoft.com/office/drawing/2014/main" id="{8E53B95A-68F1-45F4-8185-5EA4658422F2}"/>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224" y="221782"/>
                <a:ext cx="1724025" cy="1339850"/>
              </a:xfrm>
              <a:prstGeom prst="rect">
                <a:avLst/>
              </a:prstGeom>
              <a:noFill/>
              <a:ln>
                <a:noFill/>
              </a:ln>
            </p:spPr>
          </p:pic>
          <p:sp>
            <p:nvSpPr>
              <p:cNvPr id="10" name="正方形/長方形 9">
                <a:extLst>
                  <a:ext uri="{FF2B5EF4-FFF2-40B4-BE49-F238E27FC236}">
                    <a16:creationId xmlns:a16="http://schemas.microsoft.com/office/drawing/2014/main" id="{6764B245-5871-4886-9074-2AF1EB314C56}"/>
                  </a:ext>
                </a:extLst>
              </p:cNvPr>
              <p:cNvSpPr/>
              <p:nvPr/>
            </p:nvSpPr>
            <p:spPr>
              <a:xfrm>
                <a:off x="-30224" y="1564807"/>
                <a:ext cx="1724025" cy="2559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1000" kern="100" dirty="0">
                    <a:solidFill>
                      <a:srgbClr val="000000"/>
                    </a:solidFill>
                    <a:effectLst/>
                    <a:ea typeface="HG丸ｺﾞｼｯｸM-PRO" panose="020F0600000000000000" pitchFamily="50" charset="-128"/>
                    <a:cs typeface="Times New Roman" panose="02020603050405020304" pitchFamily="18" charset="0"/>
                  </a:rPr>
                  <a:t>【八景：心字池】</a:t>
                </a:r>
                <a:endParaRPr lang="ja-JP" sz="1000" kern="100" dirty="0">
                  <a:effectLst/>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DB2D819E-46CC-4424-9549-9DB8E1257FD9}"/>
                  </a:ext>
                </a:extLst>
              </p:cNvPr>
              <p:cNvSpPr/>
              <p:nvPr/>
            </p:nvSpPr>
            <p:spPr>
              <a:xfrm>
                <a:off x="1817626" y="1564807"/>
                <a:ext cx="1724025" cy="255905"/>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1000" kern="10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【八景：松の洲浜】</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grpSp>
        <p:nvGrpSpPr>
          <p:cNvPr id="12" name="グループ化 11">
            <a:extLst>
              <a:ext uri="{FF2B5EF4-FFF2-40B4-BE49-F238E27FC236}">
                <a16:creationId xmlns:a16="http://schemas.microsoft.com/office/drawing/2014/main" id="{25B89478-329D-486D-8F78-2827A3C7014B}"/>
              </a:ext>
            </a:extLst>
          </p:cNvPr>
          <p:cNvGrpSpPr/>
          <p:nvPr/>
        </p:nvGrpSpPr>
        <p:grpSpPr>
          <a:xfrm>
            <a:off x="4542681" y="463306"/>
            <a:ext cx="4738301" cy="4072846"/>
            <a:chOff x="8710" y="959042"/>
            <a:chExt cx="4692885" cy="4072846"/>
          </a:xfrm>
        </p:grpSpPr>
        <p:sp>
          <p:nvSpPr>
            <p:cNvPr id="13" name="正方形/長方形 12">
              <a:extLst>
                <a:ext uri="{FF2B5EF4-FFF2-40B4-BE49-F238E27FC236}">
                  <a16:creationId xmlns:a16="http://schemas.microsoft.com/office/drawing/2014/main" id="{E9DE894B-E439-49EA-AFE7-2682DB5DF0E0}"/>
                </a:ext>
              </a:extLst>
            </p:cNvPr>
            <p:cNvSpPr/>
            <p:nvPr/>
          </p:nvSpPr>
          <p:spPr>
            <a:xfrm>
              <a:off x="749003" y="2725420"/>
              <a:ext cx="3952592" cy="2306468"/>
            </a:xfrm>
            <a:prstGeom prst="rect">
              <a:avLst/>
            </a:prstGeom>
            <a:noFill/>
            <a:ln w="12700" cap="flat" cmpd="sng" algn="ctr">
              <a:solidFill>
                <a:sysClr val="windowText" lastClr="000000"/>
              </a:solidFill>
              <a:prstDash val="solid"/>
            </a:ln>
            <a:effectLst/>
          </p:spPr>
          <p:txBody>
            <a:bodyPr rot="0" spcFirstLastPara="0" vert="horz" wrap="square" lIns="91440" tIns="144000" rIns="91440" bIns="45720" numCol="1" spcCol="0" rtlCol="0" fromWordArt="0" anchor="t" anchorCtr="0" forceAA="0" compatLnSpc="1">
              <a:prstTxWarp prst="textNoShape">
                <a:avLst/>
              </a:prstTxWarp>
              <a:noAutofit/>
            </a:bodyPr>
            <a:lstStyle/>
            <a:p>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◆日本庭園景観整備方針</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1200" kern="100" dirty="0">
                  <a:effectLst/>
                  <a:latin typeface="Calibri" panose="020F0502020204030204" pitchFamily="34" charset="0"/>
                  <a:ea typeface="HG丸ｺﾞｼｯｸM-PRO" panose="020F0600000000000000" pitchFamily="50" charset="-128"/>
                  <a:cs typeface="Calibri" panose="020F0502020204030204" pitchFamily="34" charset="0"/>
                </a:rPr>
                <a:t>2019.3</a:t>
              </a:r>
              <a:r>
                <a:rPr lang="ja-JP" altLang="en-US" sz="1200" kern="100" dirty="0">
                  <a:latin typeface="Calibri" panose="020F0502020204030204" pitchFamily="34" charset="0"/>
                  <a:ea typeface="HG丸ｺﾞｼｯｸM-PRO" panose="020F0600000000000000" pitchFamily="50" charset="-128"/>
                  <a:cs typeface="Calibri" panose="020F0502020204030204" pitchFamily="34" charset="0"/>
                </a:rPr>
                <a:t>　</a:t>
              </a:r>
              <a:r>
                <a:rPr lang="en-US" altLang="ja-JP" sz="1100" kern="100" dirty="0">
                  <a:latin typeface="Calibri" panose="020F0502020204030204" pitchFamily="34" charset="0"/>
                  <a:ea typeface="HG丸ｺﾞｼｯｸM-PRO" panose="020F0600000000000000" pitchFamily="50" charset="-128"/>
                  <a:cs typeface="Calibri" panose="020F0502020204030204" pitchFamily="34" charset="0"/>
                </a:rPr>
                <a:t>※5</a:t>
              </a:r>
              <a:r>
                <a:rPr lang="ja-JP" altLang="en-US" sz="1100" kern="100" dirty="0">
                  <a:latin typeface="Calibri" panose="020F0502020204030204" pitchFamily="34" charset="0"/>
                  <a:ea typeface="HG丸ｺﾞｼｯｸM-PRO" panose="020F0600000000000000" pitchFamily="50" charset="-128"/>
                  <a:cs typeface="Calibri" panose="020F0502020204030204" pitchFamily="34" charset="0"/>
                </a:rPr>
                <a:t>ヶ年毎に作成</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l">
                <a:spcBef>
                  <a:spcPts val="600"/>
                </a:spcBef>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前計画（第３次計画）の段階でおよその骨格景観をつくってきたものの、</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台風の影響により甚大な被害を受けたことから、影響箇所を中心に作庭当初の設計意図と比較し、作庭当初の見所回復を長期的（優先的）な目標として設定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・主要景観・見所ポイントを</a:t>
              </a:r>
              <a:r>
                <a:rPr lang="en-US"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16</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景・</a:t>
              </a:r>
              <a:r>
                <a:rPr lang="en-US"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58</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視点場で管理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B067D952-991D-4A29-9296-359BBA6CE1E9}"/>
                </a:ext>
              </a:extLst>
            </p:cNvPr>
            <p:cNvSpPr/>
            <p:nvPr/>
          </p:nvSpPr>
          <p:spPr>
            <a:xfrm>
              <a:off x="8710" y="959920"/>
              <a:ext cx="371475" cy="406968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kern="100" dirty="0">
                  <a:effectLst/>
                  <a:ea typeface="HG丸ｺﾞｼｯｸM-PRO" panose="020F0600000000000000" pitchFamily="50" charset="-128"/>
                  <a:cs typeface="Times New Roman" panose="02020603050405020304" pitchFamily="18" charset="0"/>
                </a:rPr>
                <a:t>庭園整備の基本方針</a:t>
              </a:r>
              <a:endParaRPr lang="ja-JP" sz="1200" kern="100" dirty="0">
                <a:effectLst/>
                <a:ea typeface="ＭＳ 明朝" panose="02020609040205080304" pitchFamily="17"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C9CEA958-3B21-4954-B899-A02B00108BC5}"/>
                </a:ext>
              </a:extLst>
            </p:cNvPr>
            <p:cNvSpPr/>
            <p:nvPr/>
          </p:nvSpPr>
          <p:spPr>
            <a:xfrm>
              <a:off x="381000" y="2725420"/>
              <a:ext cx="377528" cy="2306467"/>
            </a:xfrm>
            <a:prstGeom prst="rect">
              <a:avLst/>
            </a:prstGeom>
            <a:solidFill>
              <a:srgbClr val="FFFF00"/>
            </a:solidFill>
            <a:ln w="12700" cap="flat" cmpd="sng" algn="ctr">
              <a:solidFill>
                <a:schemeClr val="tx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植栽管理</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計画</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6" name="グループ化 15">
              <a:extLst>
                <a:ext uri="{FF2B5EF4-FFF2-40B4-BE49-F238E27FC236}">
                  <a16:creationId xmlns:a16="http://schemas.microsoft.com/office/drawing/2014/main" id="{B59E837D-6145-48C9-AC81-DDDF78FA6954}"/>
                </a:ext>
              </a:extLst>
            </p:cNvPr>
            <p:cNvGrpSpPr/>
            <p:nvPr/>
          </p:nvGrpSpPr>
          <p:grpSpPr>
            <a:xfrm>
              <a:off x="381000" y="959042"/>
              <a:ext cx="4320595" cy="1766378"/>
              <a:chOff x="314325" y="959042"/>
              <a:chExt cx="3924299" cy="1766378"/>
            </a:xfrm>
          </p:grpSpPr>
          <p:sp>
            <p:nvSpPr>
              <p:cNvPr id="17" name="正方形/長方形 16">
                <a:extLst>
                  <a:ext uri="{FF2B5EF4-FFF2-40B4-BE49-F238E27FC236}">
                    <a16:creationId xmlns:a16="http://schemas.microsoft.com/office/drawing/2014/main" id="{90A80408-C58B-4308-BB45-9D08F2A6D379}"/>
                  </a:ext>
                </a:extLst>
              </p:cNvPr>
              <p:cNvSpPr/>
              <p:nvPr/>
            </p:nvSpPr>
            <p:spPr>
              <a:xfrm>
                <a:off x="657225" y="959042"/>
                <a:ext cx="3581399" cy="17663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rgbClr val="000000"/>
                    </a:solidFill>
                    <a:effectLst/>
                    <a:ea typeface="HG丸ｺﾞｼｯｸM-PRO" panose="020F0600000000000000" pitchFamily="50" charset="-128"/>
                    <a:cs typeface="Times New Roman" panose="02020603050405020304" pitchFamily="18" charset="0"/>
                  </a:rPr>
                  <a:t>◆</a:t>
                </a:r>
                <a:r>
                  <a:rPr lang="ja-JP" sz="1200" b="1" kern="100" dirty="0">
                    <a:solidFill>
                      <a:srgbClr val="000000"/>
                    </a:solidFill>
                    <a:effectLst/>
                    <a:ea typeface="HG丸ｺﾞｼｯｸM-PRO" panose="020F0600000000000000" pitchFamily="50" charset="-128"/>
                    <a:cs typeface="Times New Roman" panose="02020603050405020304" pitchFamily="18" charset="0"/>
                  </a:rPr>
                  <a:t>日本庭園改修基本計画</a:t>
                </a:r>
                <a:r>
                  <a:rPr lang="ja-JP" sz="1200" kern="100" dirty="0">
                    <a:solidFill>
                      <a:srgbClr val="000000"/>
                    </a:solidFill>
                    <a:effectLst/>
                    <a:ea typeface="HG丸ｺﾞｼｯｸM-PRO" panose="020F0600000000000000" pitchFamily="50" charset="-128"/>
                    <a:cs typeface="Times New Roman" panose="02020603050405020304" pitchFamily="18" charset="0"/>
                  </a:rPr>
                  <a:t>（</a:t>
                </a:r>
                <a:r>
                  <a:rPr lang="en-US" sz="1200" kern="100" dirty="0">
                    <a:solidFill>
                      <a:srgbClr val="000000"/>
                    </a:solidFill>
                    <a:effectLst/>
                    <a:ea typeface="HG丸ｺﾞｼｯｸM-PRO" panose="020F0600000000000000" pitchFamily="50" charset="-128"/>
                    <a:cs typeface="Times New Roman" panose="02020603050405020304" pitchFamily="18" charset="0"/>
                  </a:rPr>
                  <a:t>2016.3</a:t>
                </a:r>
                <a:r>
                  <a:rPr lang="ja-JP" sz="1200" kern="100" dirty="0">
                    <a:solidFill>
                      <a:srgbClr val="000000"/>
                    </a:solidFill>
                    <a:effectLst/>
                    <a:ea typeface="HG丸ｺﾞｼｯｸM-PRO" panose="020F06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a:p>
                <a:pPr algn="just">
                  <a:spcBef>
                    <a:spcPts val="600"/>
                  </a:spcBef>
                </a:pPr>
                <a:r>
                  <a:rPr lang="ja-JP" sz="1100" kern="100" dirty="0">
                    <a:solidFill>
                      <a:srgbClr val="000000"/>
                    </a:solidFill>
                    <a:effectLst/>
                    <a:ea typeface="HG丸ｺﾞｼｯｸM-PRO" panose="020F0600000000000000" pitchFamily="50" charset="-128"/>
                    <a:cs typeface="Times New Roman" panose="02020603050405020304" pitchFamily="18" charset="0"/>
                  </a:rPr>
                  <a:t>（基本方針）</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・園路のバリアフリー化　</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・サインのユニバーサルデザイン化</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・ソフト展開による新たな魅力付け</a:t>
                </a:r>
                <a:endParaRPr lang="ja-JP" sz="1050" kern="100" dirty="0">
                  <a:effectLst/>
                  <a:ea typeface="ＭＳ 明朝" panose="02020609040205080304" pitchFamily="17" charset="-128"/>
                  <a:cs typeface="Times New Roman" panose="02020603050405020304" pitchFamily="18" charset="0"/>
                </a:endParaRPr>
              </a:p>
              <a:p>
                <a:pPr algn="just">
                  <a:spcBef>
                    <a:spcPts val="600"/>
                  </a:spcBef>
                </a:pPr>
                <a:r>
                  <a:rPr lang="ja-JP" sz="1100" kern="100" dirty="0">
                    <a:solidFill>
                      <a:srgbClr val="000000"/>
                    </a:solidFill>
                    <a:effectLst/>
                    <a:ea typeface="HG丸ｺﾞｼｯｸM-PRO" panose="020F0600000000000000" pitchFamily="50" charset="-128"/>
                    <a:cs typeface="Times New Roman" panose="02020603050405020304" pitchFamily="18" charset="0"/>
                  </a:rPr>
                  <a:t>○庭園全体の施設の整備方針を策定</a:t>
                </a:r>
                <a:endParaRPr lang="ja-JP" sz="1050" kern="100" dirty="0">
                  <a:effectLst/>
                  <a:ea typeface="ＭＳ 明朝" panose="02020609040205080304" pitchFamily="17" charset="-128"/>
                  <a:cs typeface="Times New Roman" panose="02020603050405020304" pitchFamily="18" charset="0"/>
                </a:endParaRPr>
              </a:p>
              <a:p>
                <a:pPr algn="just"/>
                <a:r>
                  <a:rPr lang="ja-JP" sz="1100" kern="100" dirty="0">
                    <a:solidFill>
                      <a:srgbClr val="000000"/>
                    </a:solidFill>
                    <a:effectLst/>
                    <a:ea typeface="HG丸ｺﾞｼｯｸM-PRO" panose="020F0600000000000000" pitchFamily="50" charset="-128"/>
                    <a:cs typeface="Times New Roman" panose="02020603050405020304" pitchFamily="18" charset="0"/>
                  </a:rPr>
                  <a:t>○八景別に施設整備を含む整備方針</a:t>
                </a:r>
                <a:r>
                  <a:rPr lang="ja-JP" sz="1100" kern="100" dirty="0" smtClean="0">
                    <a:solidFill>
                      <a:srgbClr val="000000"/>
                    </a:solidFill>
                    <a:effectLst/>
                    <a:ea typeface="HG丸ｺﾞｼｯｸM-PRO" panose="020F0600000000000000" pitchFamily="50" charset="-128"/>
                    <a:cs typeface="Times New Roman" panose="02020603050405020304" pitchFamily="18" charset="0"/>
                  </a:rPr>
                  <a:t>を</a:t>
                </a:r>
                <a:endParaRPr lang="en-US" altLang="ja-JP" sz="1100" kern="100" dirty="0" smtClean="0">
                  <a:solidFill>
                    <a:srgbClr val="000000"/>
                  </a:solidFill>
                  <a:effectLst/>
                  <a:ea typeface="HG丸ｺﾞｼｯｸM-PRO" panose="020F0600000000000000" pitchFamily="50" charset="-128"/>
                  <a:cs typeface="Times New Roman" panose="02020603050405020304" pitchFamily="18" charset="0"/>
                </a:endParaRPr>
              </a:p>
              <a:p>
                <a:pPr algn="just"/>
                <a:r>
                  <a:rPr lang="ja-JP" altLang="en-US" sz="1100" kern="100" dirty="0">
                    <a:solidFill>
                      <a:srgbClr val="000000"/>
                    </a:solidFill>
                    <a:ea typeface="HG丸ｺﾞｼｯｸM-PRO" panose="020F0600000000000000" pitchFamily="50" charset="-128"/>
                    <a:cs typeface="Times New Roman" panose="02020603050405020304" pitchFamily="18" charset="0"/>
                  </a:rPr>
                  <a:t>　</a:t>
                </a:r>
                <a:r>
                  <a:rPr lang="ja-JP" sz="1100" kern="100" dirty="0" smtClean="0">
                    <a:solidFill>
                      <a:srgbClr val="000000"/>
                    </a:solidFill>
                    <a:effectLst/>
                    <a:ea typeface="HG丸ｺﾞｼｯｸM-PRO" panose="020F0600000000000000" pitchFamily="50" charset="-128"/>
                    <a:cs typeface="Times New Roman" panose="02020603050405020304" pitchFamily="18" charset="0"/>
                  </a:rPr>
                  <a:t>策定</a:t>
                </a:r>
                <a:endParaRPr lang="ja-JP" sz="1050" kern="100" dirty="0">
                  <a:effectLst/>
                  <a:ea typeface="ＭＳ 明朝" panose="02020609040205080304" pitchFamily="17"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45F43429-24A4-4F78-8B46-49295A1F04E9}"/>
                  </a:ext>
                </a:extLst>
              </p:cNvPr>
              <p:cNvSpPr/>
              <p:nvPr/>
            </p:nvSpPr>
            <p:spPr>
              <a:xfrm>
                <a:off x="314325" y="959920"/>
                <a:ext cx="342900" cy="1765500"/>
              </a:xfrm>
              <a:prstGeom prst="rect">
                <a:avLst/>
              </a:prstGeom>
              <a:solidFill>
                <a:srgbClr val="FFFF00"/>
              </a:solidFill>
              <a:ln w="12700" cap="flat" cmpd="sng" algn="ctr">
                <a:solidFill>
                  <a:schemeClr val="tx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庭園改修計画</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grpSp>
        <p:nvGrpSpPr>
          <p:cNvPr id="20" name="グループ化 19">
            <a:extLst>
              <a:ext uri="{FF2B5EF4-FFF2-40B4-BE49-F238E27FC236}">
                <a16:creationId xmlns:a16="http://schemas.microsoft.com/office/drawing/2014/main" id="{7C0BC60B-C901-4641-A519-B3EA16F8719F}"/>
              </a:ext>
            </a:extLst>
          </p:cNvPr>
          <p:cNvGrpSpPr/>
          <p:nvPr/>
        </p:nvGrpSpPr>
        <p:grpSpPr>
          <a:xfrm>
            <a:off x="7834965" y="787487"/>
            <a:ext cx="1564334" cy="1143059"/>
            <a:chOff x="-165364" y="0"/>
            <a:chExt cx="2277792" cy="1559689"/>
          </a:xfrm>
        </p:grpSpPr>
        <p:pic>
          <p:nvPicPr>
            <p:cNvPr id="21" name="図 20">
              <a:extLst>
                <a:ext uri="{FF2B5EF4-FFF2-40B4-BE49-F238E27FC236}">
                  <a16:creationId xmlns:a16="http://schemas.microsoft.com/office/drawing/2014/main" id="{96DFED7F-9916-4D2A-9E6E-B10AB11376A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bwMode="auto">
            <a:xfrm>
              <a:off x="0" y="0"/>
              <a:ext cx="1819275" cy="1266825"/>
            </a:xfrm>
            <a:prstGeom prst="rect">
              <a:avLst/>
            </a:prstGeom>
            <a:noFill/>
            <a:ln>
              <a:noFill/>
            </a:ln>
            <a:extLst>
              <a:ext uri="{53640926-AAD7-44D8-BBD7-CCE9431645EC}">
                <a14:shadowObscured xmlns:a14="http://schemas.microsoft.com/office/drawing/2010/main"/>
              </a:ext>
            </a:extLst>
          </p:spPr>
        </p:pic>
        <p:sp>
          <p:nvSpPr>
            <p:cNvPr id="22" name="正方形/長方形 21">
              <a:extLst>
                <a:ext uri="{FF2B5EF4-FFF2-40B4-BE49-F238E27FC236}">
                  <a16:creationId xmlns:a16="http://schemas.microsoft.com/office/drawing/2014/main" id="{30201BF1-2FCD-41AB-AE11-4F600CDF4D61}"/>
                </a:ext>
              </a:extLst>
            </p:cNvPr>
            <p:cNvSpPr/>
            <p:nvPr/>
          </p:nvSpPr>
          <p:spPr>
            <a:xfrm>
              <a:off x="-165364" y="1104091"/>
              <a:ext cx="2277792" cy="455598"/>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【松の洲浜改修イメージ】</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305" name="正方形/長方形 304">
            <a:extLst>
              <a:ext uri="{FF2B5EF4-FFF2-40B4-BE49-F238E27FC236}">
                <a16:creationId xmlns:a16="http://schemas.microsoft.com/office/drawing/2014/main" id="{DC597505-C16D-48DF-9CE0-5DF2ACD1E22C}"/>
              </a:ext>
            </a:extLst>
          </p:cNvPr>
          <p:cNvSpPr/>
          <p:nvPr/>
        </p:nvSpPr>
        <p:spPr>
          <a:xfrm>
            <a:off x="9318924" y="456210"/>
            <a:ext cx="3394693" cy="4081545"/>
          </a:xfrm>
          <a:prstGeom prst="rect">
            <a:avLst/>
          </a:prstGeom>
          <a:noFill/>
          <a:ln w="12700" cap="flat" cmpd="sng" algn="ctr">
            <a:solidFill>
              <a:schemeClr val="tx1"/>
            </a:solidFill>
            <a:prstDash val="dash"/>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pPr>
            <a:r>
              <a:rPr lang="ja-JP" altLang="ja-JP" sz="1200" kern="100" dirty="0">
                <a:solidFill>
                  <a:srgbClr val="000000"/>
                </a:solidFill>
                <a:ea typeface="HG丸ｺﾞｼｯｸM-PRO" panose="020F0600000000000000" pitchFamily="50" charset="-128"/>
                <a:cs typeface="Times New Roman" panose="02020603050405020304" pitchFamily="18" charset="0"/>
              </a:rPr>
              <a:t>◆ </a:t>
            </a:r>
            <a:r>
              <a:rPr lang="en-US" altLang="ja-JP" sz="1400" b="1" kern="100" dirty="0">
                <a:effectLst/>
                <a:latin typeface="Calibri" panose="020F0502020204030204" pitchFamily="34" charset="0"/>
                <a:ea typeface="HG丸ｺﾞｼｯｸM-PRO" panose="020F0600000000000000" pitchFamily="50" charset="-128"/>
                <a:cs typeface="Calibri" panose="020F0502020204030204" pitchFamily="34" charset="0"/>
              </a:rPr>
              <a:t>50</a:t>
            </a:r>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年経過を契機とした検証</a:t>
            </a:r>
            <a:r>
              <a:rPr lang="ja-JP" altLang="en-US" sz="1200" kern="100" dirty="0">
                <a:effectLst/>
                <a:ea typeface="HG丸ｺﾞｼｯｸM-PRO" panose="020F0600000000000000" pitchFamily="50" charset="-128"/>
                <a:cs typeface="Times New Roman" panose="02020603050405020304" pitchFamily="18" charset="0"/>
              </a:rPr>
              <a:t>（</a:t>
            </a:r>
            <a:r>
              <a:rPr lang="en-US" altLang="ja-JP" sz="1200" kern="100" dirty="0">
                <a:effectLst/>
                <a:ea typeface="HG丸ｺﾞｼｯｸM-PRO" panose="020F0600000000000000" pitchFamily="50" charset="-128"/>
                <a:cs typeface="Times New Roman" panose="02020603050405020304" pitchFamily="18" charset="0"/>
              </a:rPr>
              <a:t>2020 </a:t>
            </a:r>
            <a:r>
              <a:rPr lang="ja-JP" altLang="en-US" sz="1200" kern="100" dirty="0">
                <a:effectLst/>
                <a:ea typeface="HG丸ｺﾞｼｯｸM-PRO" panose="020F0600000000000000" pitchFamily="50" charset="-128"/>
                <a:cs typeface="Times New Roman" panose="02020603050405020304" pitchFamily="18" charset="0"/>
              </a:rPr>
              <a:t>年度）</a:t>
            </a:r>
            <a:endParaRPr lang="en-US" altLang="ja-JP" sz="1200" kern="100" dirty="0">
              <a:effectLst/>
              <a:ea typeface="HG丸ｺﾞｼｯｸM-PRO" panose="020F0600000000000000" pitchFamily="50" charset="-128"/>
              <a:cs typeface="Times New Roman" panose="02020603050405020304" pitchFamily="18" charset="0"/>
            </a:endParaRPr>
          </a:p>
          <a:p>
            <a:pPr>
              <a:lnSpc>
                <a:spcPts val="1500"/>
              </a:lnSpc>
              <a:spcBef>
                <a:spcPts val="600"/>
              </a:spcBef>
            </a:pPr>
            <a:r>
              <a:rPr lang="ja-JP" altLang="en-US" sz="1100" b="1" dirty="0" smtClean="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sng" kern="100" dirty="0">
                <a:latin typeface="Meiryo UI" panose="020B0604030504040204" pitchFamily="50" charset="-128"/>
                <a:ea typeface="Meiryo UI" panose="020B0604030504040204" pitchFamily="50" charset="-128"/>
                <a:cs typeface="Times New Roman" panose="02020603050405020304" pitchFamily="18" charset="0"/>
              </a:rPr>
              <a:t>検証の視点</a:t>
            </a:r>
            <a:endParaRPr lang="ja-JP" altLang="ja-JP" sz="1100" b="1"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①文化財登録による効果・制限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②「現在」と「作庭意図</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当初」の景観の整合性　など</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spcBef>
                <a:spcPts val="600"/>
              </a:spcBef>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sng" kern="100" dirty="0">
                <a:latin typeface="Meiryo UI" panose="020B0604030504040204" pitchFamily="50" charset="-128"/>
                <a:ea typeface="Meiryo UI" panose="020B0604030504040204" pitchFamily="50" charset="-128"/>
                <a:cs typeface="Times New Roman" panose="02020603050405020304" pitchFamily="18" charset="0"/>
              </a:rPr>
              <a:t>検証結果</a:t>
            </a:r>
            <a:endPar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①メリット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「保存」「活用」の意識向上、「認知度」の向上</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デメリット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改修等の制限、事前の届け出が必要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②「周辺</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建築物の増加」</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や「樹木の生長」、</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「施設の老朽化」などによる眺望・景観バランスの変化</a:t>
            </a:r>
          </a:p>
          <a:p>
            <a:pPr>
              <a:lnSpc>
                <a:spcPts val="1500"/>
              </a:lnSpc>
              <a:spcBef>
                <a:spcPts val="600"/>
              </a:spcBef>
            </a:pPr>
            <a:r>
              <a:rPr lang="zh-TW" altLang="en-US" sz="1100" dirty="0">
                <a:latin typeface="Meiryo UI" panose="020B0604030504040204" pitchFamily="50" charset="-128"/>
                <a:ea typeface="Meiryo UI" panose="020B0604030504040204" pitchFamily="50" charset="-128"/>
                <a:cs typeface="ＭＳ Ｐゴシック" panose="020B0600070205080204" pitchFamily="50" charset="-128"/>
              </a:rPr>
              <a:t>〇</a:t>
            </a:r>
            <a:r>
              <a:rPr lang="ja-JP" altLang="en-US" sz="1100" b="1" u="sng" dirty="0">
                <a:latin typeface="Meiryo UI" panose="020B0604030504040204" pitchFamily="50" charset="-128"/>
                <a:ea typeface="Meiryo UI" panose="020B0604030504040204" pitchFamily="50" charset="-128"/>
                <a:cs typeface="ＭＳ Ｐゴシック" panose="020B0600070205080204" pitchFamily="50" charset="-128"/>
              </a:rPr>
              <a:t>対応方針</a:t>
            </a:r>
            <a:endParaRPr lang="zh-TW"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①登録記念物への登録</a:t>
            </a: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ハード</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現状デザインの維持・継承</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植栽</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眺望・景観回復に向けた植栽管理</a:t>
            </a: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ソフト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特色を活かしたイベント、プロモーションの実施</a:t>
            </a:r>
          </a:p>
          <a:p>
            <a:pPr>
              <a:lnSpc>
                <a:spcPts val="1500"/>
              </a:lnSpc>
              <a:spcBef>
                <a:spcPts val="600"/>
              </a:spcBef>
            </a:pPr>
            <a:r>
              <a:rPr lang="zh-TW" altLang="en-US" sz="1100" dirty="0">
                <a:latin typeface="Meiryo UI" panose="020B0604030504040204" pitchFamily="50" charset="-128"/>
                <a:ea typeface="Meiryo UI" panose="020B0604030504040204" pitchFamily="50" charset="-128"/>
                <a:cs typeface="ＭＳ Ｐゴシック" panose="020B0600070205080204" pitchFamily="50" charset="-128"/>
              </a:rPr>
              <a:t>〇</a:t>
            </a:r>
            <a:r>
              <a:rPr lang="ja-JP" altLang="en-US" sz="1100" b="1" u="sng" dirty="0">
                <a:latin typeface="Meiryo UI" panose="020B0604030504040204" pitchFamily="50" charset="-128"/>
                <a:ea typeface="Meiryo UI" panose="020B0604030504040204" pitchFamily="50" charset="-128"/>
                <a:cs typeface="ＭＳ Ｐゴシック" panose="020B0600070205080204" pitchFamily="50" charset="-128"/>
              </a:rPr>
              <a:t>委員意見</a:t>
            </a:r>
            <a:endParaRPr lang="zh-TW"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その時々の運営管理の考え方によって施設改修が行わ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れてきた経過があり、</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揺れ動くことのない軸としても文化財</a:t>
            </a:r>
            <a:endParaRPr lang="en-US" altLang="ja-JP"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marL="85725" indent="-85725">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登録は有効</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。今後は、</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「保全」と「活用」の両輪で</a:t>
            </a:r>
            <a:r>
              <a:rPr lang="ja-JP" altLang="en-US" sz="1100" u="sng" dirty="0" smtClean="0">
                <a:latin typeface="Meiryo UI" panose="020B0604030504040204" pitchFamily="50" charset="-128"/>
                <a:ea typeface="Meiryo UI" panose="020B0604030504040204" pitchFamily="50" charset="-128"/>
                <a:cs typeface="ＭＳ Ｐゴシック" panose="020B0600070205080204" pitchFamily="50" charset="-128"/>
              </a:rPr>
              <a:t>バランスをとりながら</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進めていくことが大事</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　　　　　　　　　　　　　　</a:t>
            </a:r>
          </a:p>
        </p:txBody>
      </p:sp>
      <p:pic>
        <p:nvPicPr>
          <p:cNvPr id="307" name="図 306">
            <a:extLst>
              <a:ext uri="{FF2B5EF4-FFF2-40B4-BE49-F238E27FC236}">
                <a16:creationId xmlns:a16="http://schemas.microsoft.com/office/drawing/2014/main" id="{C4A4EB1A-5F14-42A4-9CD0-178449887A29}"/>
              </a:ext>
            </a:extLst>
          </p:cNvPr>
          <p:cNvPicPr>
            <a:picLocks noChangeAspect="1"/>
          </p:cNvPicPr>
          <p:nvPr/>
        </p:nvPicPr>
        <p:blipFill>
          <a:blip r:embed="rId5"/>
          <a:stretch>
            <a:fillRect/>
          </a:stretch>
        </p:blipFill>
        <p:spPr>
          <a:xfrm>
            <a:off x="6137601" y="3610443"/>
            <a:ext cx="2343477" cy="647790"/>
          </a:xfrm>
          <a:prstGeom prst="rect">
            <a:avLst/>
          </a:prstGeom>
        </p:spPr>
      </p:pic>
      <p:sp>
        <p:nvSpPr>
          <p:cNvPr id="308" name="正方形/長方形 307">
            <a:extLst>
              <a:ext uri="{FF2B5EF4-FFF2-40B4-BE49-F238E27FC236}">
                <a16:creationId xmlns:a16="http://schemas.microsoft.com/office/drawing/2014/main" id="{379189D4-5845-4D40-800E-B18AB20F788C}"/>
              </a:ext>
            </a:extLst>
          </p:cNvPr>
          <p:cNvSpPr/>
          <p:nvPr/>
        </p:nvSpPr>
        <p:spPr>
          <a:xfrm>
            <a:off x="6382384" y="4148805"/>
            <a:ext cx="1885950" cy="34290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16</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景・</a:t>
            </a:r>
            <a:r>
              <a:rPr 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58</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視点場一覧図】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09" name="正方形/長方形 308">
            <a:extLst>
              <a:ext uri="{FF2B5EF4-FFF2-40B4-BE49-F238E27FC236}">
                <a16:creationId xmlns:a16="http://schemas.microsoft.com/office/drawing/2014/main" id="{ECC653C4-1ACF-4DAC-8896-34A7E6E7C595}"/>
              </a:ext>
            </a:extLst>
          </p:cNvPr>
          <p:cNvSpPr/>
          <p:nvPr/>
        </p:nvSpPr>
        <p:spPr>
          <a:xfrm>
            <a:off x="4832790" y="5341122"/>
            <a:ext cx="7792148" cy="29512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20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日本庭園アクションプラン</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2023.3</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策定予定</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311" name="テキスト ボックス 2">
            <a:extLst>
              <a:ext uri="{FF2B5EF4-FFF2-40B4-BE49-F238E27FC236}">
                <a16:creationId xmlns:a16="http://schemas.microsoft.com/office/drawing/2014/main" id="{A75BEDA6-7472-48FD-9052-ACA7EEDB4D0B}"/>
              </a:ext>
            </a:extLst>
          </p:cNvPr>
          <p:cNvSpPr txBox="1"/>
          <p:nvPr/>
        </p:nvSpPr>
        <p:spPr>
          <a:xfrm>
            <a:off x="4989870" y="5733878"/>
            <a:ext cx="4200198" cy="156206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a:t>
            </a:r>
            <a:r>
              <a:rPr lang="ja-JP" altLang="en-US" sz="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保存</a:t>
            </a: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活用</a:t>
            </a:r>
            <a:r>
              <a:rPr lang="ja-JP" altLang="en-US" sz="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計画</a:t>
            </a:r>
            <a:r>
              <a:rPr lang="en-US" altLang="ja-JP" sz="1200" dirty="0">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案</a:t>
            </a:r>
            <a:r>
              <a:rPr lang="en-US" altLang="ja-JP" sz="1200" dirty="0">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の</a:t>
            </a:r>
            <a:r>
              <a:rPr lang="ja-JP" altLang="en-US" sz="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策定</a:t>
            </a:r>
            <a:endParaRPr lang="en-US" altLang="ja-JP" sz="1200" dirty="0" smtClean="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anose="020B0600070205080204" pitchFamily="50" charset="-128"/>
              </a:rPr>
              <a:t>保存管理方針</a:t>
            </a:r>
            <a:endParaRPr lang="ja-JP" altLang="en-US"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・整備の基本的考え方</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（保存・修復、魅力向上など）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・活用の基本的考え方　</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（特色を活かしたイベント、プロモーション　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14" name="右矢印 38">
            <a:extLst>
              <a:ext uri="{FF2B5EF4-FFF2-40B4-BE49-F238E27FC236}">
                <a16:creationId xmlns:a16="http://schemas.microsoft.com/office/drawing/2014/main" id="{00F252FF-BCA5-4DF3-A7F2-FF9E4373F2ED}"/>
              </a:ext>
            </a:extLst>
          </p:cNvPr>
          <p:cNvSpPr/>
          <p:nvPr/>
        </p:nvSpPr>
        <p:spPr>
          <a:xfrm rot="5400000">
            <a:off x="7155345" y="3323869"/>
            <a:ext cx="290195" cy="284797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5" name="正方形/長方形 314">
            <a:extLst>
              <a:ext uri="{FF2B5EF4-FFF2-40B4-BE49-F238E27FC236}">
                <a16:creationId xmlns:a16="http://schemas.microsoft.com/office/drawing/2014/main" id="{F176D2C4-52F9-49E7-9AA2-CA8E89A20FCC}"/>
              </a:ext>
            </a:extLst>
          </p:cNvPr>
          <p:cNvSpPr/>
          <p:nvPr/>
        </p:nvSpPr>
        <p:spPr>
          <a:xfrm>
            <a:off x="4828356" y="8331414"/>
            <a:ext cx="7792148" cy="110303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r>
              <a:rPr 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日本庭園景観整備方針</a:t>
            </a:r>
            <a:r>
              <a:rPr lang="zh-TW"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zh-TW"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24</a:t>
            </a:r>
            <a:r>
              <a:rPr lang="en-US" altLang="zh-TW"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策定予定</a:t>
            </a:r>
            <a:r>
              <a:rPr lang="zh-TW"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sz="1200" kern="100" dirty="0" smtClean="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kern="100" dirty="0" smtClean="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318" name="正方形/長方形 317">
            <a:extLst>
              <a:ext uri="{FF2B5EF4-FFF2-40B4-BE49-F238E27FC236}">
                <a16:creationId xmlns:a16="http://schemas.microsoft.com/office/drawing/2014/main" id="{E0B222F5-4983-4F51-8D14-51D671E5AAFC}"/>
              </a:ext>
            </a:extLst>
          </p:cNvPr>
          <p:cNvSpPr/>
          <p:nvPr/>
        </p:nvSpPr>
        <p:spPr>
          <a:xfrm>
            <a:off x="87084" y="4912719"/>
            <a:ext cx="4476573" cy="239700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marL="182563" indent="-182563" algn="just">
              <a:lnSpc>
                <a:spcPts val="1900"/>
              </a:lnSpc>
            </a:pPr>
            <a:r>
              <a:rPr lang="ja-JP" altLang="en-US" sz="12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rPr>
              <a:t>日本庭園アクションプラン作成等のための</a:t>
            </a:r>
            <a:r>
              <a:rPr lang="ja-JP" altLang="en-US" sz="1200" b="1" kern="100" dirty="0" smtClean="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rPr>
              <a:t>基礎検討</a:t>
            </a:r>
            <a:endParaRPr lang="en-US" altLang="ja-JP"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endParaRPr>
          </a:p>
          <a:p>
            <a:pPr marL="182563" indent="-182563" algn="just">
              <a:lnSpc>
                <a:spcPts val="1900"/>
              </a:lnSpc>
            </a:pPr>
            <a:r>
              <a:rPr lang="ja-JP" altLang="en-US" sz="11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chemeClr val="tx1"/>
                </a:solidFill>
                <a:ea typeface="HG丸ｺﾞｼｯｸM-PRO" panose="020F0600000000000000" pitchFamily="50" charset="-128"/>
                <a:cs typeface="Times New Roman" panose="02020603050405020304" pitchFamily="18" charset="0"/>
              </a:rPr>
              <a:t>（</a:t>
            </a:r>
            <a:r>
              <a:rPr lang="en-US" altLang="ja-JP" sz="1100" kern="100" dirty="0">
                <a:solidFill>
                  <a:schemeClr val="tx1"/>
                </a:solidFill>
                <a:ea typeface="HG丸ｺﾞｼｯｸM-PRO" panose="020F0600000000000000" pitchFamily="50" charset="-128"/>
                <a:cs typeface="Times New Roman" panose="02020603050405020304" pitchFamily="18" charset="0"/>
              </a:rPr>
              <a:t>2021 </a:t>
            </a:r>
            <a:r>
              <a:rPr lang="ja-JP" altLang="en-US" sz="1100" kern="100" dirty="0">
                <a:solidFill>
                  <a:schemeClr val="tx1"/>
                </a:solidFill>
                <a:ea typeface="HG丸ｺﾞｼｯｸM-PRO" panose="020F0600000000000000" pitchFamily="50" charset="-128"/>
                <a:cs typeface="Times New Roman" panose="02020603050405020304" pitchFamily="18" charset="0"/>
              </a:rPr>
              <a:t>年度）</a:t>
            </a:r>
            <a:endParaRPr lang="en-US" altLang="ja-JP" sz="1100" kern="100" dirty="0">
              <a:solidFill>
                <a:schemeClr val="tx1"/>
              </a:solidFill>
              <a:ea typeface="HG丸ｺﾞｼｯｸM-PRO" panose="020F0600000000000000" pitchFamily="50" charset="-128"/>
              <a:cs typeface="Times New Roman" panose="02020603050405020304" pitchFamily="18" charset="0"/>
            </a:endParaRPr>
          </a:p>
          <a:p>
            <a:pPr marL="182563" indent="-182563" algn="just">
              <a:lnSpc>
                <a:spcPts val="1900"/>
              </a:lnSpc>
              <a:spcBef>
                <a:spcPts val="600"/>
              </a:spcBef>
            </a:pPr>
            <a:r>
              <a:rPr lang="ja-JP" altLang="en-US"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solidFill>
                  <a:srgbClr val="000000"/>
                </a:solidFill>
                <a:ea typeface="Meiryo UI" panose="020B0604030504040204" pitchFamily="50" charset="-128"/>
                <a:cs typeface="Times New Roman" panose="02020603050405020304" pitchFamily="18" charset="0"/>
              </a:rPr>
              <a:t>○登録記念物への登録に向けた整理</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・本質的価値の整理　</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・本質的価値を構成</a:t>
            </a:r>
            <a:r>
              <a:rPr lang="ja-JP" altLang="en-US" sz="1200" kern="100" dirty="0" smtClean="0">
                <a:solidFill>
                  <a:srgbClr val="000000"/>
                </a:solidFill>
                <a:ea typeface="Meiryo UI" panose="020B0604030504040204" pitchFamily="50" charset="-128"/>
                <a:cs typeface="Times New Roman" panose="02020603050405020304" pitchFamily="18" charset="0"/>
              </a:rPr>
              <a:t>する要素</a:t>
            </a:r>
            <a:r>
              <a:rPr lang="ja-JP" altLang="en-US" sz="1200" kern="100" dirty="0">
                <a:solidFill>
                  <a:srgbClr val="000000"/>
                </a:solidFill>
                <a:ea typeface="Meiryo UI" panose="020B0604030504040204" pitchFamily="50" charset="-128"/>
                <a:cs typeface="Times New Roman" panose="02020603050405020304" pitchFamily="18" charset="0"/>
              </a:rPr>
              <a:t>の抽出</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・登録対象</a:t>
            </a:r>
            <a:r>
              <a:rPr lang="ja-JP" altLang="en-US" sz="1200" kern="100">
                <a:solidFill>
                  <a:srgbClr val="000000"/>
                </a:solidFill>
                <a:ea typeface="Meiryo UI" panose="020B0604030504040204" pitchFamily="50" charset="-128"/>
                <a:cs typeface="Times New Roman" panose="02020603050405020304" pitchFamily="18" charset="0"/>
              </a:rPr>
              <a:t>と</a:t>
            </a:r>
            <a:r>
              <a:rPr lang="ja-JP" altLang="en-US" sz="1200" kern="100" smtClean="0">
                <a:solidFill>
                  <a:srgbClr val="000000"/>
                </a:solidFill>
                <a:ea typeface="Meiryo UI" panose="020B0604030504040204" pitchFamily="50" charset="-128"/>
                <a:cs typeface="Times New Roman" panose="02020603050405020304" pitchFamily="18" charset="0"/>
              </a:rPr>
              <a:t>する構成</a:t>
            </a:r>
            <a:r>
              <a:rPr lang="ja-JP" altLang="en-US" sz="1200" kern="100" dirty="0">
                <a:solidFill>
                  <a:srgbClr val="000000"/>
                </a:solidFill>
                <a:ea typeface="Meiryo UI" panose="020B0604030504040204" pitchFamily="50" charset="-128"/>
                <a:cs typeface="Times New Roman" panose="02020603050405020304" pitchFamily="18" charset="0"/>
              </a:rPr>
              <a:t>要素の特定　など</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○バリアフリーの課題と対応策の検討</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ffectLst/>
                <a:ea typeface="Meiryo UI" panose="020B0604030504040204" pitchFamily="50" charset="-128"/>
                <a:cs typeface="Times New Roman" panose="02020603050405020304" pitchFamily="18" charset="0"/>
              </a:rPr>
              <a:t>　　・基本的視点</a:t>
            </a:r>
            <a:r>
              <a:rPr lang="ja-JP" altLang="en-US" sz="1200" kern="100" dirty="0" smtClean="0">
                <a:solidFill>
                  <a:srgbClr val="000000"/>
                </a:solidFill>
                <a:effectLst/>
                <a:ea typeface="Meiryo UI" panose="020B0604030504040204" pitchFamily="50" charset="-128"/>
                <a:cs typeface="Times New Roman" panose="02020603050405020304" pitchFamily="18" charset="0"/>
              </a:rPr>
              <a:t>及び</a:t>
            </a:r>
            <a:r>
              <a:rPr lang="ja-JP" altLang="en-US" sz="1200" kern="100" dirty="0">
                <a:solidFill>
                  <a:srgbClr val="000000"/>
                </a:solidFill>
                <a:ea typeface="Meiryo UI" panose="020B0604030504040204" pitchFamily="50" charset="-128"/>
                <a:cs typeface="Times New Roman" panose="02020603050405020304" pitchFamily="18" charset="0"/>
              </a:rPr>
              <a:t>対応</a:t>
            </a:r>
            <a:r>
              <a:rPr lang="ja-JP" altLang="en-US" sz="1200" kern="100" dirty="0" smtClean="0">
                <a:solidFill>
                  <a:srgbClr val="000000"/>
                </a:solidFill>
                <a:ea typeface="Meiryo UI" panose="020B0604030504040204" pitchFamily="50" charset="-128"/>
                <a:cs typeface="Times New Roman" panose="02020603050405020304" pitchFamily="18" charset="0"/>
              </a:rPr>
              <a:t>箇所の</a:t>
            </a:r>
            <a:r>
              <a:rPr lang="ja-JP" altLang="en-US" sz="1200" kern="100" dirty="0" smtClean="0">
                <a:solidFill>
                  <a:srgbClr val="000000"/>
                </a:solidFill>
                <a:effectLst/>
                <a:ea typeface="Meiryo UI" panose="020B0604030504040204" pitchFamily="50" charset="-128"/>
                <a:cs typeface="Times New Roman" panose="02020603050405020304" pitchFamily="18" charset="0"/>
              </a:rPr>
              <a:t>抽出</a:t>
            </a:r>
            <a:endParaRPr lang="en-US" altLang="ja-JP" sz="1200" kern="100" dirty="0">
              <a:solidFill>
                <a:srgbClr val="000000"/>
              </a:solidFill>
              <a:effectLst/>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・対応策の検討　など</a:t>
            </a:r>
            <a:endParaRPr lang="ja-JP" sz="1050" kern="100" dirty="0">
              <a:effectLst/>
              <a:ea typeface="ＭＳ 明朝" panose="02020609040205080304" pitchFamily="17" charset="-128"/>
              <a:cs typeface="Times New Roman" panose="02020603050405020304" pitchFamily="18" charset="0"/>
            </a:endParaRPr>
          </a:p>
        </p:txBody>
      </p:sp>
      <p:cxnSp>
        <p:nvCxnSpPr>
          <p:cNvPr id="327" name="直線コネクタ 326">
            <a:extLst>
              <a:ext uri="{FF2B5EF4-FFF2-40B4-BE49-F238E27FC236}">
                <a16:creationId xmlns:a16="http://schemas.microsoft.com/office/drawing/2014/main" id="{1F6F8254-9B11-4095-9675-49BB2C31441B}"/>
              </a:ext>
            </a:extLst>
          </p:cNvPr>
          <p:cNvCxnSpPr/>
          <p:nvPr/>
        </p:nvCxnSpPr>
        <p:spPr>
          <a:xfrm>
            <a:off x="12713618" y="4167585"/>
            <a:ext cx="0" cy="8018"/>
          </a:xfrm>
          <a:prstGeom prst="line">
            <a:avLst/>
          </a:prstGeom>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302691" y="9087804"/>
            <a:ext cx="4436986" cy="333882"/>
            <a:chOff x="383177" y="8604629"/>
            <a:chExt cx="4436986" cy="333882"/>
          </a:xfrm>
        </p:grpSpPr>
        <p:grpSp>
          <p:nvGrpSpPr>
            <p:cNvPr id="41" name="グループ化 40"/>
            <p:cNvGrpSpPr/>
            <p:nvPr/>
          </p:nvGrpSpPr>
          <p:grpSpPr>
            <a:xfrm>
              <a:off x="383177" y="8604629"/>
              <a:ext cx="4436986" cy="324000"/>
              <a:chOff x="104775" y="119705"/>
              <a:chExt cx="4436986" cy="324266"/>
            </a:xfrm>
          </p:grpSpPr>
          <p:sp>
            <p:nvSpPr>
              <p:cNvPr id="43" name="テキスト ボックス 12"/>
              <p:cNvSpPr txBox="1"/>
              <p:nvPr/>
            </p:nvSpPr>
            <p:spPr>
              <a:xfrm>
                <a:off x="104775" y="155735"/>
                <a:ext cx="1524000" cy="252207"/>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登録記念物への登録</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4" name="下矢印 43"/>
              <p:cNvSpPr/>
              <p:nvPr/>
            </p:nvSpPr>
            <p:spPr>
              <a:xfrm rot="16200000">
                <a:off x="1600884" y="209838"/>
                <a:ext cx="324266" cy="144000"/>
              </a:xfrm>
              <a:prstGeom prst="downArrow">
                <a:avLst>
                  <a:gd name="adj1" fmla="val 50000"/>
                  <a:gd name="adj2" fmla="val 548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5" name="テキスト ボックス 24"/>
              <p:cNvSpPr txBox="1"/>
              <p:nvPr/>
            </p:nvSpPr>
            <p:spPr>
              <a:xfrm>
                <a:off x="1896617" y="155735"/>
                <a:ext cx="1083673" cy="252207"/>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名勝への指定</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6" name="テキスト ボックス 27"/>
              <p:cNvSpPr txBox="1"/>
              <p:nvPr/>
            </p:nvSpPr>
            <p:spPr>
              <a:xfrm>
                <a:off x="3246402" y="155735"/>
                <a:ext cx="1295359" cy="252207"/>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特別名勝への指定</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51" name="下矢印 50"/>
            <p:cNvSpPr/>
            <p:nvPr/>
          </p:nvSpPr>
          <p:spPr>
            <a:xfrm rot="16200000">
              <a:off x="3230292" y="8704511"/>
              <a:ext cx="324000" cy="144000"/>
            </a:xfrm>
            <a:prstGeom prst="downArrow">
              <a:avLst>
                <a:gd name="adj1" fmla="val 50000"/>
                <a:gd name="adj2" fmla="val 548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55" name="テキスト ボックス 2">
            <a:extLst>
              <a:ext uri="{FF2B5EF4-FFF2-40B4-BE49-F238E27FC236}">
                <a16:creationId xmlns:a16="http://schemas.microsoft.com/office/drawing/2014/main" id="{A75BEDA6-7472-48FD-9052-ACA7EEDB4D0B}"/>
              </a:ext>
            </a:extLst>
          </p:cNvPr>
          <p:cNvSpPr txBox="1"/>
          <p:nvPr/>
        </p:nvSpPr>
        <p:spPr>
          <a:xfrm>
            <a:off x="4989870" y="8759115"/>
            <a:ext cx="3915931" cy="6373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〇</a:t>
            </a:r>
            <a:r>
              <a:rPr lang="ja-JP" altLang="en-US" sz="12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眺望・景観回復に向けた植栽管理</a:t>
            </a:r>
          </a:p>
          <a:p>
            <a:pPr>
              <a:lnSpc>
                <a:spcPts val="1500"/>
              </a:lnSpc>
            </a:pPr>
            <a:r>
              <a:rPr lang="ja-JP" altLang="en-US" sz="12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剪定・</a:t>
            </a:r>
            <a:r>
              <a:rPr lang="ja-JP" altLang="en-US" sz="1100" dirty="0" smtClean="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間引き（心字池・遠見の松周辺など）</a:t>
            </a:r>
            <a:endPar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・周辺建築物の遮蔽検討 　・生育不良木</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の樹勢回復、植</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替など</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9" name="直線コネクタ 28">
            <a:extLst>
              <a:ext uri="{FF2B5EF4-FFF2-40B4-BE49-F238E27FC236}">
                <a16:creationId xmlns:a16="http://schemas.microsoft.com/office/drawing/2014/main" id="{A8844536-6A6F-43FA-A179-0229DA847749}"/>
              </a:ext>
            </a:extLst>
          </p:cNvPr>
          <p:cNvCxnSpPr/>
          <p:nvPr/>
        </p:nvCxnSpPr>
        <p:spPr>
          <a:xfrm>
            <a:off x="4702009" y="4912720"/>
            <a:ext cx="0" cy="2459900"/>
          </a:xfrm>
          <a:prstGeom prst="line">
            <a:avLst/>
          </a:prstGeom>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CA7F783C-6FAA-427E-B1D7-4CCF14A498CD}"/>
              </a:ext>
            </a:extLst>
          </p:cNvPr>
          <p:cNvCxnSpPr/>
          <p:nvPr/>
        </p:nvCxnSpPr>
        <p:spPr>
          <a:xfrm>
            <a:off x="87084" y="7372620"/>
            <a:ext cx="0" cy="2127631"/>
          </a:xfrm>
          <a:prstGeom prst="line">
            <a:avLst/>
          </a:prstGeom>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4CEE5F37-BB0D-4234-8A3B-95F1194978DB}"/>
              </a:ext>
            </a:extLst>
          </p:cNvPr>
          <p:cNvSpPr txBox="1"/>
          <p:nvPr/>
        </p:nvSpPr>
        <p:spPr>
          <a:xfrm>
            <a:off x="7474954" y="7684858"/>
            <a:ext cx="1499108"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紅葉まつり</a:t>
            </a:r>
            <a:r>
              <a:rPr kumimoji="1" lang="ja-JP" altLang="en-US" sz="1100" dirty="0" smtClean="0">
                <a:latin typeface="Meiryo UI" panose="020B0604030504040204" pitchFamily="50" charset="-128"/>
                <a:ea typeface="Meiryo UI" panose="020B0604030504040204" pitchFamily="50" charset="-128"/>
              </a:rPr>
              <a:t>ライトアップ</a:t>
            </a:r>
            <a:endParaRPr kumimoji="1" lang="en-US" altLang="ja-JP" sz="1100" dirty="0" smtClean="0">
              <a:latin typeface="Meiryo UI" panose="020B0604030504040204" pitchFamily="50" charset="-128"/>
              <a:ea typeface="Meiryo UI" panose="020B0604030504040204" pitchFamily="50" charset="-128"/>
            </a:endParaRPr>
          </a:p>
          <a:p>
            <a:r>
              <a:rPr kumimoji="1" lang="en-US" altLang="ja-JP" sz="1100" dirty="0" smtClean="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2021.11)</a:t>
            </a:r>
            <a:endParaRPr kumimoji="1" lang="ja-JP" altLang="en-US" sz="1100" dirty="0">
              <a:latin typeface="Meiryo UI" panose="020B0604030504040204" pitchFamily="50" charset="-128"/>
              <a:ea typeface="Meiryo UI" panose="020B0604030504040204" pitchFamily="50" charset="-128"/>
            </a:endParaRPr>
          </a:p>
        </p:txBody>
      </p:sp>
      <p:sp>
        <p:nvSpPr>
          <p:cNvPr id="64" name="テキスト ボックス 2">
            <a:extLst>
              <a:ext uri="{FF2B5EF4-FFF2-40B4-BE49-F238E27FC236}">
                <a16:creationId xmlns:a16="http://schemas.microsoft.com/office/drawing/2014/main" id="{FBD74F26-D275-4865-8B7E-01A0AFD487DC}"/>
              </a:ext>
            </a:extLst>
          </p:cNvPr>
          <p:cNvSpPr txBox="1"/>
          <p:nvPr/>
        </p:nvSpPr>
        <p:spPr>
          <a:xfrm>
            <a:off x="8842274" y="5718191"/>
            <a:ext cx="3822963" cy="1511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〇施設改修計画</a:t>
            </a:r>
            <a:endParaRPr lang="ja-JP" altLang="en-US"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・老朽化施設改修</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⇒模型</a:t>
            </a:r>
            <a:r>
              <a:rPr lang="ja-JP" altLang="en-US" sz="12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茶室門</a:t>
            </a:r>
            <a:r>
              <a:rPr lang="ja-JP" altLang="en-US" sz="12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休憩所、石積花壇、池護岸、</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舗装</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石張、アスファルトなど</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anose="020B0600070205080204" pitchFamily="50" charset="-128"/>
              </a:rPr>
              <a:t>バリアフリー</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改修</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⇒段差、舗装改修など　</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42" name="図 41">
            <a:extLst>
              <a:ext uri="{FF2B5EF4-FFF2-40B4-BE49-F238E27FC236}">
                <a16:creationId xmlns:a16="http://schemas.microsoft.com/office/drawing/2014/main" id="{B17D9612-9A90-4A6F-AC34-C357DAFB4FFA}"/>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rot="5400000">
            <a:off x="11390897" y="7115469"/>
            <a:ext cx="878270" cy="1162396"/>
          </a:xfrm>
          <a:prstGeom prst="rect">
            <a:avLst/>
          </a:prstGeom>
        </p:spPr>
      </p:pic>
      <p:pic>
        <p:nvPicPr>
          <p:cNvPr id="50" name="図 49" descr="屋外, 座る, テーブル, 草 が含まれている画像&#10;&#10;自動的に生成された説明">
            <a:extLst>
              <a:ext uri="{FF2B5EF4-FFF2-40B4-BE49-F238E27FC236}">
                <a16:creationId xmlns:a16="http://schemas.microsoft.com/office/drawing/2014/main" id="{23D72884-0EBD-4A9B-8D7E-54D5739094AF}"/>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8962253" y="7144398"/>
            <a:ext cx="1301839" cy="890963"/>
          </a:xfrm>
          <a:prstGeom prst="rect">
            <a:avLst/>
          </a:prstGeom>
        </p:spPr>
      </p:pic>
      <p:pic>
        <p:nvPicPr>
          <p:cNvPr id="53" name="図 52">
            <a:extLst>
              <a:ext uri="{FF2B5EF4-FFF2-40B4-BE49-F238E27FC236}">
                <a16:creationId xmlns:a16="http://schemas.microsoft.com/office/drawing/2014/main" id="{4FC82597-FA0D-41C3-8319-3BD336B3A6C7}"/>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t="-713" r="-789"/>
          <a:stretch/>
        </p:blipFill>
        <p:spPr>
          <a:xfrm>
            <a:off x="10197996" y="6932104"/>
            <a:ext cx="1281818" cy="904582"/>
          </a:xfrm>
          <a:prstGeom prst="rect">
            <a:avLst/>
          </a:prstGeom>
        </p:spPr>
      </p:pic>
      <p:pic>
        <p:nvPicPr>
          <p:cNvPr id="56" name="図 55">
            <a:extLst>
              <a:ext uri="{FF2B5EF4-FFF2-40B4-BE49-F238E27FC236}">
                <a16:creationId xmlns:a16="http://schemas.microsoft.com/office/drawing/2014/main" id="{88CA8A65-8192-4802-8665-938CF12DB9A0}"/>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5149223" y="6996691"/>
            <a:ext cx="2369043" cy="1052289"/>
          </a:xfrm>
          <a:prstGeom prst="rect">
            <a:avLst/>
          </a:prstGeom>
        </p:spPr>
      </p:pic>
      <p:sp>
        <p:nvSpPr>
          <p:cNvPr id="79" name="テキスト ボックス 2">
            <a:extLst>
              <a:ext uri="{FF2B5EF4-FFF2-40B4-BE49-F238E27FC236}">
                <a16:creationId xmlns:a16="http://schemas.microsoft.com/office/drawing/2014/main" id="{60CD455A-1808-41E5-97A4-A20C0A5A0D5E}"/>
              </a:ext>
            </a:extLst>
          </p:cNvPr>
          <p:cNvSpPr txBox="1"/>
          <p:nvPr/>
        </p:nvSpPr>
        <p:spPr>
          <a:xfrm>
            <a:off x="8707813" y="8778081"/>
            <a:ext cx="3494054" cy="6373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〇災害等への対策を踏まえた植栽管理</a:t>
            </a:r>
            <a:endParaRPr lang="ja-JP" altLang="en-US"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・風倒防止のための外周林の切り下げ　</a:t>
            </a:r>
            <a:r>
              <a:rPr lang="ja-JP" altLang="en-US" sz="1100" dirty="0">
                <a:latin typeface="ＭＳ Ｐゴシック" panose="020B0600070205080204" pitchFamily="50" charset="-128"/>
                <a:ea typeface="Meiryo UI" panose="020B0604030504040204" pitchFamily="50" charset="-128"/>
                <a:cs typeface="Times New Roman" panose="02020603050405020304" pitchFamily="18" charset="0"/>
              </a:rPr>
              <a:t>など</a:t>
            </a:r>
            <a:endParaRPr lang="ja-JP" sz="11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57" name="図 56"/>
          <p:cNvPicPr/>
          <p:nvPr/>
        </p:nvPicPr>
        <p:blipFill rotWithShape="1">
          <a:blip r:embed="rId10" cstate="email">
            <a:extLst>
              <a:ext uri="{28A0092B-C50C-407E-A947-70E740481C1C}">
                <a14:useLocalDpi xmlns:a14="http://schemas.microsoft.com/office/drawing/2010/main"/>
              </a:ext>
            </a:extLst>
          </a:blip>
          <a:srcRect/>
          <a:stretch/>
        </p:blipFill>
        <p:spPr bwMode="auto">
          <a:xfrm>
            <a:off x="11419795" y="8523646"/>
            <a:ext cx="1112666" cy="820869"/>
          </a:xfrm>
          <a:prstGeom prst="rect">
            <a:avLst/>
          </a:prstGeom>
          <a:ln w="12700" cap="flat" cmpd="sng" algn="ctr">
            <a:noFill/>
            <a:prstDash val="solid"/>
            <a:round/>
            <a:headEnd type="none" w="med" len="med"/>
            <a:tailEnd type="none" w="med" len="med"/>
          </a:ln>
          <a:extLst>
            <a:ext uri="{53640926-AAD7-44D8-BBD7-CCE9431645EC}">
              <a14:shadowObscured xmlns:a14="http://schemas.microsoft.com/office/drawing/2010/main"/>
            </a:ext>
          </a:extLst>
        </p:spPr>
      </p:pic>
      <p:sp>
        <p:nvSpPr>
          <p:cNvPr id="3" name="テキスト ボックス 2"/>
          <p:cNvSpPr txBox="1"/>
          <p:nvPr/>
        </p:nvSpPr>
        <p:spPr>
          <a:xfrm>
            <a:off x="4861230" y="5024758"/>
            <a:ext cx="7451476" cy="492443"/>
          </a:xfrm>
          <a:prstGeom prst="rect">
            <a:avLst/>
          </a:prstGeom>
          <a:noFill/>
        </p:spPr>
        <p:txBody>
          <a:bodyPr wrap="square" lIns="0" tIns="0" rIns="0" bIns="0"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歴史的・文化的価値の維持・継承を念頭に置いた計画策定</a:t>
            </a:r>
          </a:p>
          <a:p>
            <a:r>
              <a:rPr kumimoji="1" lang="ja-JP" altLang="en-US" dirty="0"/>
              <a:t>　</a:t>
            </a:r>
          </a:p>
        </p:txBody>
      </p:sp>
      <p:sp>
        <p:nvSpPr>
          <p:cNvPr id="59" name="テキスト ボックス 19"/>
          <p:cNvSpPr txBox="1"/>
          <p:nvPr/>
        </p:nvSpPr>
        <p:spPr>
          <a:xfrm>
            <a:off x="11789692" y="72669"/>
            <a:ext cx="923925" cy="2381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資料</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050" kern="100" dirty="0" err="1"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左右矢印 1"/>
          <p:cNvSpPr/>
          <p:nvPr/>
        </p:nvSpPr>
        <p:spPr>
          <a:xfrm>
            <a:off x="8608581" y="6831008"/>
            <a:ext cx="340349" cy="20219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84419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1089</TotalTime>
  <Words>1044</Words>
  <Application>Microsoft Office PowerPoint</Application>
  <PresentationFormat>A3 297x420 mm</PresentationFormat>
  <Paragraphs>111</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HG丸ｺﾞｼｯｸM-PRO</vt:lpstr>
      <vt:lpstr>Meiryo UI</vt:lpstr>
      <vt:lpstr>ＭＳ Ｐゴシック</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待谷　朋江</dc:creator>
  <cp:lastModifiedBy>待谷　朋江</cp:lastModifiedBy>
  <cp:revision>105</cp:revision>
  <cp:lastPrinted>2021-12-20T00:55:19Z</cp:lastPrinted>
  <dcterms:created xsi:type="dcterms:W3CDTF">2021-11-08T01:24:01Z</dcterms:created>
  <dcterms:modified xsi:type="dcterms:W3CDTF">2022-03-11T07:59:23Z</dcterms:modified>
</cp:coreProperties>
</file>