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13"/>
  </p:notesMasterIdLst>
  <p:sldIdLst>
    <p:sldId id="282" r:id="rId6"/>
    <p:sldId id="281" r:id="rId7"/>
    <p:sldId id="283" r:id="rId8"/>
    <p:sldId id="262" r:id="rId9"/>
    <p:sldId id="284" r:id="rId10"/>
    <p:sldId id="287" r:id="rId11"/>
    <p:sldId id="288" r:id="rId12"/>
  </p:sldIdLst>
  <p:sldSz cx="12801600" cy="9601200" type="A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4660"/>
  </p:normalViewPr>
  <p:slideViewPr>
    <p:cSldViewPr snapToGrid="0">
      <p:cViewPr varScale="1">
        <p:scale>
          <a:sx n="53" d="100"/>
          <a:sy n="53" d="100"/>
        </p:scale>
        <p:origin x="12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5448" cy="497838"/>
          </a:xfrm>
          <a:prstGeom prst="rect">
            <a:avLst/>
          </a:prstGeom>
        </p:spPr>
        <p:txBody>
          <a:bodyPr vert="horz" lIns="91306" tIns="45653" rIns="91306" bIns="4565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1"/>
            <a:ext cx="2945448" cy="497838"/>
          </a:xfrm>
          <a:prstGeom prst="rect">
            <a:avLst/>
          </a:prstGeom>
        </p:spPr>
        <p:txBody>
          <a:bodyPr vert="horz" lIns="91306" tIns="45653" rIns="91306" bIns="45653" rtlCol="0"/>
          <a:lstStyle>
            <a:lvl1pPr algn="r">
              <a:defRPr sz="1200"/>
            </a:lvl1pPr>
          </a:lstStyle>
          <a:p>
            <a:fld id="{D15B7024-94BE-4898-A60A-C29FF02C8195}" type="datetimeFigureOut">
              <a:rPr kumimoji="1" lang="ja-JP" altLang="en-US" smtClean="0"/>
              <a:t>2021/7/15</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306" tIns="45653" rIns="91306" bIns="45653" rtlCol="0" anchor="ctr"/>
          <a:lstStyle/>
          <a:p>
            <a:endParaRPr lang="ja-JP" altLang="en-US"/>
          </a:p>
        </p:txBody>
      </p:sp>
      <p:sp>
        <p:nvSpPr>
          <p:cNvPr id="5" name="ノート プレースホルダー 4"/>
          <p:cNvSpPr>
            <a:spLocks noGrp="1"/>
          </p:cNvSpPr>
          <p:nvPr>
            <p:ph type="body" sz="quarter" idx="3"/>
          </p:nvPr>
        </p:nvSpPr>
        <p:spPr>
          <a:xfrm>
            <a:off x="680085" y="4777027"/>
            <a:ext cx="5437506" cy="3908187"/>
          </a:xfrm>
          <a:prstGeom prst="rect">
            <a:avLst/>
          </a:prstGeom>
        </p:spPr>
        <p:txBody>
          <a:bodyPr vert="horz" lIns="91306" tIns="45653" rIns="91306" bIns="4565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28801"/>
            <a:ext cx="2945448" cy="497838"/>
          </a:xfrm>
          <a:prstGeom prst="rect">
            <a:avLst/>
          </a:prstGeom>
        </p:spPr>
        <p:txBody>
          <a:bodyPr vert="horz" lIns="91306" tIns="45653" rIns="91306" bIns="4565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1"/>
            <a:ext cx="2945448" cy="497838"/>
          </a:xfrm>
          <a:prstGeom prst="rect">
            <a:avLst/>
          </a:prstGeom>
        </p:spPr>
        <p:txBody>
          <a:bodyPr vert="horz" lIns="91306" tIns="45653" rIns="91306" bIns="45653" rtlCol="0" anchor="b"/>
          <a:lstStyle>
            <a:lvl1pPr algn="r">
              <a:defRPr sz="1200"/>
            </a:lvl1pPr>
          </a:lstStyle>
          <a:p>
            <a:fld id="{6D9B1F82-8D10-462F-B933-F4DD2D5FDF5D}" type="slidenum">
              <a:rPr kumimoji="1" lang="ja-JP" altLang="en-US" smtClean="0"/>
              <a:t>‹#›</a:t>
            </a:fld>
            <a:endParaRPr kumimoji="1" lang="ja-JP" altLang="en-US"/>
          </a:p>
        </p:txBody>
      </p:sp>
    </p:spTree>
    <p:extLst>
      <p:ext uri="{BB962C8B-B14F-4D97-AF65-F5344CB8AC3E}">
        <p14:creationId xmlns:p14="http://schemas.microsoft.com/office/powerpoint/2010/main" val="19217842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3500593-4E8F-4720-BA6E-760CE23BE177}" type="datetime1">
              <a:rPr kumimoji="1" lang="ja-JP" altLang="en-US" smtClean="0"/>
              <a:t>2021/7/15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73537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0FD7D-9FF2-4AAE-B52D-C0146639FD3C}" type="datetime1">
              <a:rPr kumimoji="1" lang="ja-JP" altLang="en-US" smtClean="0"/>
              <a:t>2021/7/15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162386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3CF02C3-5A1A-4549-A07C-0C1D1435E959}" type="datetime1">
              <a:rPr kumimoji="1" lang="ja-JP" altLang="en-US" smtClean="0"/>
              <a:t>2021/7/15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779199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7"/>
            <a:ext cx="10881360" cy="205803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73" indent="0" algn="ctr">
              <a:buNone/>
              <a:defRPr>
                <a:solidFill>
                  <a:schemeClr val="tx1">
                    <a:tint val="75000"/>
                  </a:schemeClr>
                </a:solidFill>
              </a:defRPr>
            </a:lvl2pPr>
            <a:lvl3pPr marL="1280147" indent="0" algn="ctr">
              <a:buNone/>
              <a:defRPr>
                <a:solidFill>
                  <a:schemeClr val="tx1">
                    <a:tint val="75000"/>
                  </a:schemeClr>
                </a:solidFill>
              </a:defRPr>
            </a:lvl3pPr>
            <a:lvl4pPr marL="1920220" indent="0" algn="ctr">
              <a:buNone/>
              <a:defRPr>
                <a:solidFill>
                  <a:schemeClr val="tx1">
                    <a:tint val="75000"/>
                  </a:schemeClr>
                </a:solidFill>
              </a:defRPr>
            </a:lvl4pPr>
            <a:lvl5pPr marL="2560295" indent="0" algn="ctr">
              <a:buNone/>
              <a:defRPr>
                <a:solidFill>
                  <a:schemeClr val="tx1">
                    <a:tint val="75000"/>
                  </a:schemeClr>
                </a:solidFill>
              </a:defRPr>
            </a:lvl5pPr>
            <a:lvl6pPr marL="3200368" indent="0" algn="ctr">
              <a:buNone/>
              <a:defRPr>
                <a:solidFill>
                  <a:schemeClr val="tx1">
                    <a:tint val="75000"/>
                  </a:schemeClr>
                </a:solidFill>
              </a:defRPr>
            </a:lvl6pPr>
            <a:lvl7pPr marL="3840442" indent="0" algn="ctr">
              <a:buNone/>
              <a:defRPr>
                <a:solidFill>
                  <a:schemeClr val="tx1">
                    <a:tint val="75000"/>
                  </a:schemeClr>
                </a:solidFill>
              </a:defRPr>
            </a:lvl7pPr>
            <a:lvl8pPr marL="4480515" indent="0" algn="ctr">
              <a:buNone/>
              <a:defRPr>
                <a:solidFill>
                  <a:schemeClr val="tx1">
                    <a:tint val="75000"/>
                  </a:schemeClr>
                </a:solidFill>
              </a:defRPr>
            </a:lvl8pPr>
            <a:lvl9pPr marL="5120588"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3BC5864-8393-422D-8FF9-6EC36F44C731}" type="datetime1">
              <a:rPr kumimoji="1" lang="ja-JP" altLang="en-US" smtClean="0"/>
              <a:t>2021/7/15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921894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C4E5DD-87DD-44D9-9A89-9535438A0AED}" type="datetime1">
              <a:rPr kumimoji="1" lang="ja-JP" altLang="en-US" smtClean="0"/>
              <a:t>2021/7/15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69820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2"/>
            <a:ext cx="10881360" cy="1906905"/>
          </a:xfrm>
        </p:spPr>
        <p:txBody>
          <a:bodyPr anchor="t"/>
          <a:lstStyle>
            <a:lvl1pPr algn="l">
              <a:defRPr sz="5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11238" y="4069400"/>
            <a:ext cx="10881360" cy="2100262"/>
          </a:xfrm>
        </p:spPr>
        <p:txBody>
          <a:bodyPr anchor="b"/>
          <a:lstStyle>
            <a:lvl1pPr marL="0" indent="0">
              <a:buNone/>
              <a:defRPr sz="2800">
                <a:solidFill>
                  <a:schemeClr val="tx1">
                    <a:tint val="75000"/>
                  </a:schemeClr>
                </a:solidFill>
              </a:defRPr>
            </a:lvl1pPr>
            <a:lvl2pPr marL="640073" indent="0">
              <a:buNone/>
              <a:defRPr sz="2520">
                <a:solidFill>
                  <a:schemeClr val="tx1">
                    <a:tint val="75000"/>
                  </a:schemeClr>
                </a:solidFill>
              </a:defRPr>
            </a:lvl2pPr>
            <a:lvl3pPr marL="1280147" indent="0">
              <a:buNone/>
              <a:defRPr sz="2240">
                <a:solidFill>
                  <a:schemeClr val="tx1">
                    <a:tint val="75000"/>
                  </a:schemeClr>
                </a:solidFill>
              </a:defRPr>
            </a:lvl3pPr>
            <a:lvl4pPr marL="1920220" indent="0">
              <a:buNone/>
              <a:defRPr sz="1960">
                <a:solidFill>
                  <a:schemeClr val="tx1">
                    <a:tint val="75000"/>
                  </a:schemeClr>
                </a:solidFill>
              </a:defRPr>
            </a:lvl4pPr>
            <a:lvl5pPr marL="2560295" indent="0">
              <a:buNone/>
              <a:defRPr sz="1960">
                <a:solidFill>
                  <a:schemeClr val="tx1">
                    <a:tint val="75000"/>
                  </a:schemeClr>
                </a:solidFill>
              </a:defRPr>
            </a:lvl5pPr>
            <a:lvl6pPr marL="3200368" indent="0">
              <a:buNone/>
              <a:defRPr sz="1960">
                <a:solidFill>
                  <a:schemeClr val="tx1">
                    <a:tint val="75000"/>
                  </a:schemeClr>
                </a:solidFill>
              </a:defRPr>
            </a:lvl6pPr>
            <a:lvl7pPr marL="3840442" indent="0">
              <a:buNone/>
              <a:defRPr sz="1960">
                <a:solidFill>
                  <a:schemeClr val="tx1">
                    <a:tint val="75000"/>
                  </a:schemeClr>
                </a:solidFill>
              </a:defRPr>
            </a:lvl7pPr>
            <a:lvl8pPr marL="4480515" indent="0">
              <a:buNone/>
              <a:defRPr sz="1960">
                <a:solidFill>
                  <a:schemeClr val="tx1">
                    <a:tint val="75000"/>
                  </a:schemeClr>
                </a:solidFill>
              </a:defRPr>
            </a:lvl8pPr>
            <a:lvl9pPr marL="5120588" indent="0">
              <a:buNone/>
              <a:defRPr sz="196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C89FFEF-756C-4AEF-B595-1C6E897A8E3B}" type="datetime1">
              <a:rPr kumimoji="1" lang="ja-JP" altLang="en-US" smtClean="0"/>
              <a:t>2021/7/15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49939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40081" y="2240282"/>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507480" y="2240282"/>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B2A6821-7FD4-451D-BAA6-DDB0544AACB6}" type="datetime1">
              <a:rPr kumimoji="1" lang="ja-JP" altLang="en-US" smtClean="0"/>
              <a:t>2021/7/15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301007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2" y="2149158"/>
            <a:ext cx="5656263" cy="895667"/>
          </a:xfrm>
        </p:spPr>
        <p:txBody>
          <a:bodyPr anchor="b"/>
          <a:lstStyle>
            <a:lvl1pPr marL="0" indent="0">
              <a:buNone/>
              <a:defRPr sz="3360" b="1"/>
            </a:lvl1pPr>
            <a:lvl2pPr marL="640073" indent="0">
              <a:buNone/>
              <a:defRPr sz="2800" b="1"/>
            </a:lvl2pPr>
            <a:lvl3pPr marL="1280147" indent="0">
              <a:buNone/>
              <a:defRPr sz="2520" b="1"/>
            </a:lvl3pPr>
            <a:lvl4pPr marL="1920220" indent="0">
              <a:buNone/>
              <a:defRPr sz="2240" b="1"/>
            </a:lvl4pPr>
            <a:lvl5pPr marL="2560295" indent="0">
              <a:buNone/>
              <a:defRPr sz="2240" b="1"/>
            </a:lvl5pPr>
            <a:lvl6pPr marL="3200368" indent="0">
              <a:buNone/>
              <a:defRPr sz="2240" b="1"/>
            </a:lvl6pPr>
            <a:lvl7pPr marL="3840442" indent="0">
              <a:buNone/>
              <a:defRPr sz="2240" b="1"/>
            </a:lvl7pPr>
            <a:lvl8pPr marL="4480515" indent="0">
              <a:buNone/>
              <a:defRPr sz="2240" b="1"/>
            </a:lvl8pPr>
            <a:lvl9pPr marL="5120588" indent="0">
              <a:buNone/>
              <a:defRPr sz="224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40082" y="3044826"/>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503037" y="2149158"/>
            <a:ext cx="5658485" cy="895667"/>
          </a:xfrm>
        </p:spPr>
        <p:txBody>
          <a:bodyPr anchor="b"/>
          <a:lstStyle>
            <a:lvl1pPr marL="0" indent="0">
              <a:buNone/>
              <a:defRPr sz="3360" b="1"/>
            </a:lvl1pPr>
            <a:lvl2pPr marL="640073" indent="0">
              <a:buNone/>
              <a:defRPr sz="2800" b="1"/>
            </a:lvl2pPr>
            <a:lvl3pPr marL="1280147" indent="0">
              <a:buNone/>
              <a:defRPr sz="2520" b="1"/>
            </a:lvl3pPr>
            <a:lvl4pPr marL="1920220" indent="0">
              <a:buNone/>
              <a:defRPr sz="2240" b="1"/>
            </a:lvl4pPr>
            <a:lvl5pPr marL="2560295" indent="0">
              <a:buNone/>
              <a:defRPr sz="2240" b="1"/>
            </a:lvl5pPr>
            <a:lvl6pPr marL="3200368" indent="0">
              <a:buNone/>
              <a:defRPr sz="2240" b="1"/>
            </a:lvl6pPr>
            <a:lvl7pPr marL="3840442" indent="0">
              <a:buNone/>
              <a:defRPr sz="2240" b="1"/>
            </a:lvl7pPr>
            <a:lvl8pPr marL="4480515" indent="0">
              <a:buNone/>
              <a:defRPr sz="2240" b="1"/>
            </a:lvl8pPr>
            <a:lvl9pPr marL="5120588" indent="0">
              <a:buNone/>
              <a:defRPr sz="224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503037" y="3044826"/>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1DB709B-0415-4A06-AAC7-464F4AE6AF33}" type="datetime1">
              <a:rPr kumimoji="1" lang="ja-JP" altLang="en-US" smtClean="0"/>
              <a:t>2021/7/15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445924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96D9828-8F4C-4C53-BFE7-2CC9825E624C}" type="datetime1">
              <a:rPr kumimoji="1" lang="ja-JP" altLang="en-US" smtClean="0"/>
              <a:t>2021/7/15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863598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DA78F19-9DBD-46F6-BD60-28D60FEC44E3}" type="datetime1">
              <a:rPr kumimoji="1" lang="ja-JP" altLang="en-US" smtClean="0"/>
              <a:t>2021/7/15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66361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2" y="382271"/>
            <a:ext cx="4211638" cy="1626870"/>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005070" y="382272"/>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40082" y="2009141"/>
            <a:ext cx="4211638" cy="6567488"/>
          </a:xfrm>
        </p:spPr>
        <p:txBody>
          <a:bodyPr/>
          <a:lstStyle>
            <a:lvl1pPr marL="0" indent="0">
              <a:buNone/>
              <a:defRPr sz="1960"/>
            </a:lvl1pPr>
            <a:lvl2pPr marL="640073" indent="0">
              <a:buNone/>
              <a:defRPr sz="1680"/>
            </a:lvl2pPr>
            <a:lvl3pPr marL="1280147" indent="0">
              <a:buNone/>
              <a:defRPr sz="1400"/>
            </a:lvl3pPr>
            <a:lvl4pPr marL="1920220" indent="0">
              <a:buNone/>
              <a:defRPr sz="1260"/>
            </a:lvl4pPr>
            <a:lvl5pPr marL="2560295" indent="0">
              <a:buNone/>
              <a:defRPr sz="1260"/>
            </a:lvl5pPr>
            <a:lvl6pPr marL="3200368" indent="0">
              <a:buNone/>
              <a:defRPr sz="1260"/>
            </a:lvl6pPr>
            <a:lvl7pPr marL="3840442" indent="0">
              <a:buNone/>
              <a:defRPr sz="1260"/>
            </a:lvl7pPr>
            <a:lvl8pPr marL="4480515" indent="0">
              <a:buNone/>
              <a:defRPr sz="1260"/>
            </a:lvl8pPr>
            <a:lvl9pPr marL="5120588" indent="0">
              <a:buNone/>
              <a:defRPr sz="126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73FAE59-D2EB-4F03-90D0-11217A4F3580}" type="datetime1">
              <a:rPr kumimoji="1" lang="ja-JP" altLang="en-US" smtClean="0"/>
              <a:t>2021/7/15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04710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C10D62F-D7FC-48F3-A461-29E2BCDADB2F}" type="datetime1">
              <a:rPr kumimoji="1" lang="ja-JP" altLang="en-US" smtClean="0"/>
              <a:t>2021/7/15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4290836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73" indent="0">
              <a:buNone/>
              <a:defRPr sz="3920"/>
            </a:lvl2pPr>
            <a:lvl3pPr marL="1280147" indent="0">
              <a:buNone/>
              <a:defRPr sz="3360"/>
            </a:lvl3pPr>
            <a:lvl4pPr marL="1920220" indent="0">
              <a:buNone/>
              <a:defRPr sz="2800"/>
            </a:lvl4pPr>
            <a:lvl5pPr marL="2560295" indent="0">
              <a:buNone/>
              <a:defRPr sz="2800"/>
            </a:lvl5pPr>
            <a:lvl6pPr marL="3200368" indent="0">
              <a:buNone/>
              <a:defRPr sz="2800"/>
            </a:lvl6pPr>
            <a:lvl7pPr marL="3840442" indent="0">
              <a:buNone/>
              <a:defRPr sz="2800"/>
            </a:lvl7pPr>
            <a:lvl8pPr marL="4480515" indent="0">
              <a:buNone/>
              <a:defRPr sz="2800"/>
            </a:lvl8pPr>
            <a:lvl9pPr marL="5120588"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73" indent="0">
              <a:buNone/>
              <a:defRPr sz="1680"/>
            </a:lvl2pPr>
            <a:lvl3pPr marL="1280147" indent="0">
              <a:buNone/>
              <a:defRPr sz="1400"/>
            </a:lvl3pPr>
            <a:lvl4pPr marL="1920220" indent="0">
              <a:buNone/>
              <a:defRPr sz="1260"/>
            </a:lvl4pPr>
            <a:lvl5pPr marL="2560295" indent="0">
              <a:buNone/>
              <a:defRPr sz="1260"/>
            </a:lvl5pPr>
            <a:lvl6pPr marL="3200368" indent="0">
              <a:buNone/>
              <a:defRPr sz="1260"/>
            </a:lvl6pPr>
            <a:lvl7pPr marL="3840442" indent="0">
              <a:buNone/>
              <a:defRPr sz="1260"/>
            </a:lvl7pPr>
            <a:lvl8pPr marL="4480515" indent="0">
              <a:buNone/>
              <a:defRPr sz="1260"/>
            </a:lvl8pPr>
            <a:lvl9pPr marL="5120588" indent="0">
              <a:buNone/>
              <a:defRPr sz="126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FEB9A1-87B8-4DD9-88DE-F1BDF8E11927}" type="datetime1">
              <a:rPr kumimoji="1" lang="ja-JP" altLang="en-US" smtClean="0"/>
              <a:t>2021/7/15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61770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457737E-BF1D-473D-8476-C7E2C4247BAA}" type="datetime1">
              <a:rPr kumimoji="1" lang="ja-JP" altLang="en-US" smtClean="0"/>
              <a:t>2021/7/15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622798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202E99-9988-4E66-8F3D-6680417FE64A}" type="datetime1">
              <a:rPr kumimoji="1" lang="ja-JP" altLang="en-US" smtClean="0"/>
              <a:t>2021/7/15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7306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E8E597-8636-4583-97F9-C484ACE925B3}" type="datetime1">
              <a:rPr kumimoji="1" lang="ja-JP" altLang="en-US" smtClean="0"/>
              <a:t>2021/7/15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85470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6A752FB-4539-4D4C-B416-2B06563879A1}" type="datetime1">
              <a:rPr kumimoji="1" lang="ja-JP" altLang="en-US" smtClean="0"/>
              <a:t>2021/7/15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676209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BAB7FD7-05C2-4C89-9392-8396F1D5C601}" type="datetime1">
              <a:rPr kumimoji="1" lang="ja-JP" altLang="en-US" smtClean="0"/>
              <a:t>2021/7/15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141173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49204CA-6B8A-47E6-A1F1-E6DC4277538B}" type="datetime1">
              <a:rPr kumimoji="1" lang="ja-JP" altLang="en-US" smtClean="0"/>
              <a:t>2021/7/15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281664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29F93-0D70-49BB-ADD7-CA5443B0BE23}" type="datetime1">
              <a:rPr kumimoji="1" lang="ja-JP" altLang="en-US" smtClean="0"/>
              <a:t>2021/7/15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417541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CEDC91E-F238-461B-96F6-580395CA8EBA}" type="datetime1">
              <a:rPr kumimoji="1" lang="ja-JP" altLang="en-US" smtClean="0"/>
              <a:t>2021/7/15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337383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smtClean="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B8BB3D-BFB9-4DA4-9811-35B49032F110}" type="datetime1">
              <a:rPr kumimoji="1" lang="ja-JP" altLang="en-US" smtClean="0"/>
              <a:t>2021/7/15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15271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1255F302-D003-4429-AF0E-414581376187}" type="datetime1">
              <a:rPr kumimoji="1" lang="ja-JP" altLang="en-US" smtClean="0"/>
              <a:t>2021/7/15</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3815523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5"/>
            <a:ext cx="11521440" cy="1600200"/>
          </a:xfrm>
          <a:prstGeom prst="rect">
            <a:avLst/>
          </a:prstGeom>
        </p:spPr>
        <p:txBody>
          <a:bodyPr vert="horz" lIns="91439" tIns="45720" rIns="91439"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240282"/>
            <a:ext cx="11521440" cy="6336348"/>
          </a:xfrm>
          <a:prstGeom prst="rect">
            <a:avLst/>
          </a:prstGeom>
        </p:spPr>
        <p:txBody>
          <a:bodyPr vert="horz" lIns="91439" tIns="45720" rIns="91439"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39" tIns="45720" rIns="91439" bIns="45720" rtlCol="0" anchor="ctr"/>
          <a:lstStyle>
            <a:lvl1pPr algn="l">
              <a:defRPr sz="1680">
                <a:solidFill>
                  <a:schemeClr val="tx1">
                    <a:tint val="75000"/>
                  </a:schemeClr>
                </a:solidFill>
              </a:defRPr>
            </a:lvl1pPr>
          </a:lstStyle>
          <a:p>
            <a:fld id="{A2E0C86B-E1F6-422A-AF3B-08B8154F93CE}" type="datetime1">
              <a:rPr kumimoji="1" lang="ja-JP" altLang="en-US" smtClean="0"/>
              <a:t>2021/7/15</a:t>
            </a:fld>
            <a:endParaRPr kumimoji="1" lang="ja-JP" altLang="en-US"/>
          </a:p>
        </p:txBody>
      </p:sp>
      <p:sp>
        <p:nvSpPr>
          <p:cNvPr id="5" name="フッター プレースホルダー 4"/>
          <p:cNvSpPr>
            <a:spLocks noGrp="1"/>
          </p:cNvSpPr>
          <p:nvPr>
            <p:ph type="ftr" sz="quarter" idx="3"/>
          </p:nvPr>
        </p:nvSpPr>
        <p:spPr>
          <a:xfrm>
            <a:off x="4373881" y="8898891"/>
            <a:ext cx="4053840" cy="511175"/>
          </a:xfrm>
          <a:prstGeom prst="rect">
            <a:avLst/>
          </a:prstGeom>
        </p:spPr>
        <p:txBody>
          <a:bodyPr vert="horz" lIns="91439" tIns="45720" rIns="91439"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1" y="8898891"/>
            <a:ext cx="2987040" cy="511175"/>
          </a:xfrm>
          <a:prstGeom prst="rect">
            <a:avLst/>
          </a:prstGeom>
        </p:spPr>
        <p:txBody>
          <a:bodyPr vert="horz" lIns="91439" tIns="45720" rIns="91439" bIns="45720" rtlCol="0" anchor="ctr"/>
          <a:lstStyle>
            <a:lvl1pPr algn="r">
              <a:defRPr sz="1680">
                <a:solidFill>
                  <a:schemeClr val="tx1">
                    <a:tint val="75000"/>
                  </a:schemeClr>
                </a:solidFill>
              </a:defRPr>
            </a:lvl1p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714758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1280147" rtl="0" eaLnBrk="1" latinLnBrk="0" hangingPunct="1">
        <a:spcBef>
          <a:spcPct val="0"/>
        </a:spcBef>
        <a:buNone/>
        <a:defRPr kumimoji="1" sz="6160" kern="1200">
          <a:solidFill>
            <a:schemeClr val="tx1"/>
          </a:solidFill>
          <a:latin typeface="+mj-lt"/>
          <a:ea typeface="+mj-ea"/>
          <a:cs typeface="+mj-cs"/>
        </a:defRPr>
      </a:lvl1pPr>
    </p:titleStyle>
    <p:bodyStyle>
      <a:lvl1pPr marL="480056" indent="-480056" algn="l" defTabSz="1280147"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20" indent="-400046" algn="l" defTabSz="1280147"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185" indent="-320037" algn="l" defTabSz="1280147"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58"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31"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05"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478"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552"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25"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47" rtl="0" eaLnBrk="1" latinLnBrk="0" hangingPunct="1">
        <a:defRPr kumimoji="1" sz="2520" kern="1200">
          <a:solidFill>
            <a:schemeClr val="tx1"/>
          </a:solidFill>
          <a:latin typeface="+mn-lt"/>
          <a:ea typeface="+mn-ea"/>
          <a:cs typeface="+mn-cs"/>
        </a:defRPr>
      </a:lvl1pPr>
      <a:lvl2pPr marL="640073" algn="l" defTabSz="1280147" rtl="0" eaLnBrk="1" latinLnBrk="0" hangingPunct="1">
        <a:defRPr kumimoji="1" sz="2520" kern="1200">
          <a:solidFill>
            <a:schemeClr val="tx1"/>
          </a:solidFill>
          <a:latin typeface="+mn-lt"/>
          <a:ea typeface="+mn-ea"/>
          <a:cs typeface="+mn-cs"/>
        </a:defRPr>
      </a:lvl2pPr>
      <a:lvl3pPr marL="1280147" algn="l" defTabSz="1280147" rtl="0" eaLnBrk="1" latinLnBrk="0" hangingPunct="1">
        <a:defRPr kumimoji="1" sz="2520" kern="1200">
          <a:solidFill>
            <a:schemeClr val="tx1"/>
          </a:solidFill>
          <a:latin typeface="+mn-lt"/>
          <a:ea typeface="+mn-ea"/>
          <a:cs typeface="+mn-cs"/>
        </a:defRPr>
      </a:lvl3pPr>
      <a:lvl4pPr marL="1920220" algn="l" defTabSz="1280147" rtl="0" eaLnBrk="1" latinLnBrk="0" hangingPunct="1">
        <a:defRPr kumimoji="1" sz="2520" kern="1200">
          <a:solidFill>
            <a:schemeClr val="tx1"/>
          </a:solidFill>
          <a:latin typeface="+mn-lt"/>
          <a:ea typeface="+mn-ea"/>
          <a:cs typeface="+mn-cs"/>
        </a:defRPr>
      </a:lvl4pPr>
      <a:lvl5pPr marL="2560295" algn="l" defTabSz="1280147" rtl="0" eaLnBrk="1" latinLnBrk="0" hangingPunct="1">
        <a:defRPr kumimoji="1" sz="2520" kern="1200">
          <a:solidFill>
            <a:schemeClr val="tx1"/>
          </a:solidFill>
          <a:latin typeface="+mn-lt"/>
          <a:ea typeface="+mn-ea"/>
          <a:cs typeface="+mn-cs"/>
        </a:defRPr>
      </a:lvl5pPr>
      <a:lvl6pPr marL="3200368" algn="l" defTabSz="1280147" rtl="0" eaLnBrk="1" latinLnBrk="0" hangingPunct="1">
        <a:defRPr kumimoji="1" sz="2520" kern="1200">
          <a:solidFill>
            <a:schemeClr val="tx1"/>
          </a:solidFill>
          <a:latin typeface="+mn-lt"/>
          <a:ea typeface="+mn-ea"/>
          <a:cs typeface="+mn-cs"/>
        </a:defRPr>
      </a:lvl6pPr>
      <a:lvl7pPr marL="3840442" algn="l" defTabSz="1280147" rtl="0" eaLnBrk="1" latinLnBrk="0" hangingPunct="1">
        <a:defRPr kumimoji="1" sz="2520" kern="1200">
          <a:solidFill>
            <a:schemeClr val="tx1"/>
          </a:solidFill>
          <a:latin typeface="+mn-lt"/>
          <a:ea typeface="+mn-ea"/>
          <a:cs typeface="+mn-cs"/>
        </a:defRPr>
      </a:lvl7pPr>
      <a:lvl8pPr marL="4480515" algn="l" defTabSz="1280147" rtl="0" eaLnBrk="1" latinLnBrk="0" hangingPunct="1">
        <a:defRPr kumimoji="1" sz="2520" kern="1200">
          <a:solidFill>
            <a:schemeClr val="tx1"/>
          </a:solidFill>
          <a:latin typeface="+mn-lt"/>
          <a:ea typeface="+mn-ea"/>
          <a:cs typeface="+mn-cs"/>
        </a:defRPr>
      </a:lvl8pPr>
      <a:lvl9pPr marL="5120588" algn="l" defTabSz="1280147"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971" y="4313015"/>
            <a:ext cx="12552032" cy="842219"/>
          </a:xfrm>
        </p:spPr>
        <p:txBody>
          <a:bodyPr vert="horz" lIns="0" tIns="0" rIns="0" bIns="0" rtlCol="0" anchor="ctr">
            <a:noAutofit/>
          </a:bodyPr>
          <a:lstStyle/>
          <a:p>
            <a:r>
              <a:rPr lang="ja-JP" altLang="en-US" sz="4480" dirty="0">
                <a:effectLst>
                  <a:outerShdw blurRad="38100" dist="38100" dir="2700000" algn="tl">
                    <a:srgbClr val="000000">
                      <a:alpha val="43137"/>
                    </a:srgbClr>
                  </a:outerShdw>
                </a:effectLst>
              </a:rPr>
              <a:t>大阪府日本万国博覧会記念公園の</a:t>
            </a:r>
            <a:r>
              <a:rPr lang="ja-JP" altLang="en-US" sz="4480" dirty="0" smtClean="0">
                <a:effectLst>
                  <a:outerShdw blurRad="38100" dist="38100" dir="2700000" algn="tl">
                    <a:srgbClr val="000000">
                      <a:alpha val="43137"/>
                    </a:srgbClr>
                  </a:outerShdw>
                </a:effectLst>
              </a:rPr>
              <a:t>現況</a:t>
            </a:r>
            <a:endParaRPr lang="ja-JP" altLang="en-US" sz="4480" dirty="0">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10715363" y="207897"/>
            <a:ext cx="1713792" cy="608479"/>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104013" tIns="12446" rIns="104013" bIns="12446" numCol="1" anchor="ctr" anchorCtr="0" compatLnSpc="1">
            <a:prstTxWarp prst="textNoShape">
              <a:avLst/>
            </a:prstTxWarp>
          </a:bodyPr>
          <a:lstStyle/>
          <a:p>
            <a:pPr algn="ctr" defTabSz="1280147" fontAlgn="base">
              <a:spcBef>
                <a:spcPct val="0"/>
              </a:spcBef>
              <a:spcAft>
                <a:spcPct val="0"/>
              </a:spcAft>
            </a:pPr>
            <a:r>
              <a:rPr kumimoji="1" lang="ja-JP" altLang="en-US" sz="2240" smtClean="0">
                <a:solidFill>
                  <a:prstClr val="black"/>
                </a:solidFill>
                <a:latin typeface="ＭＳ Ｐゴシック" panose="020B0600070205080204" pitchFamily="50" charset="-128"/>
                <a:ea typeface="ＭＳ Ｐゴシック" panose="020B0600070205080204" pitchFamily="50" charset="-128"/>
                <a:cs typeface="ＭＳ Ｐゴシック" pitchFamily="50" charset="-128"/>
              </a:rPr>
              <a:t>資料２</a:t>
            </a:r>
            <a:endParaRPr kumimoji="1" lang="en-US" altLang="ja-JP" sz="2240" dirty="0">
              <a:solidFill>
                <a:prstClr val="black"/>
              </a:solidFill>
              <a:latin typeface="ＭＳ Ｐゴシック" panose="020B0600070205080204" pitchFamily="50" charset="-128"/>
              <a:ea typeface="ＭＳ Ｐゴシック" panose="020B0600070205080204" pitchFamily="50" charset="-128"/>
              <a:cs typeface="ＭＳ Ｐゴシック" pitchFamily="50" charset="-128"/>
            </a:endParaRPr>
          </a:p>
        </p:txBody>
      </p:sp>
    </p:spTree>
    <p:extLst>
      <p:ext uri="{BB962C8B-B14F-4D97-AF65-F5344CB8AC3E}">
        <p14:creationId xmlns:p14="http://schemas.microsoft.com/office/powerpoint/2010/main" val="649889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p:cNvGraphicFramePr>
            <a:graphicFrameLocks noGrp="1"/>
          </p:cNvGraphicFramePr>
          <p:nvPr>
            <p:extLst>
              <p:ext uri="{D42A27DB-BD31-4B8C-83A1-F6EECF244321}">
                <p14:modId xmlns:p14="http://schemas.microsoft.com/office/powerpoint/2010/main" val="1686200203"/>
              </p:ext>
            </p:extLst>
          </p:nvPr>
        </p:nvGraphicFramePr>
        <p:xfrm>
          <a:off x="356805" y="4841490"/>
          <a:ext cx="12075863" cy="2433036"/>
        </p:xfrm>
        <a:graphic>
          <a:graphicData uri="http://schemas.openxmlformats.org/drawingml/2006/table">
            <a:tbl>
              <a:tblPr firstRow="1" bandRow="1">
                <a:tableStyleId>{5C22544A-7EE6-4342-B048-85BDC9FD1C3A}</a:tableStyleId>
              </a:tblPr>
              <a:tblGrid>
                <a:gridCol w="986640">
                  <a:extLst>
                    <a:ext uri="{9D8B030D-6E8A-4147-A177-3AD203B41FA5}">
                      <a16:colId xmlns:a16="http://schemas.microsoft.com/office/drawing/2014/main" val="20000"/>
                    </a:ext>
                  </a:extLst>
                </a:gridCol>
                <a:gridCol w="831692">
                  <a:extLst>
                    <a:ext uri="{9D8B030D-6E8A-4147-A177-3AD203B41FA5}">
                      <a16:colId xmlns:a16="http://schemas.microsoft.com/office/drawing/2014/main" val="20001"/>
                    </a:ext>
                  </a:extLst>
                </a:gridCol>
                <a:gridCol w="831692">
                  <a:extLst>
                    <a:ext uri="{9D8B030D-6E8A-4147-A177-3AD203B41FA5}">
                      <a16:colId xmlns:a16="http://schemas.microsoft.com/office/drawing/2014/main" val="20002"/>
                    </a:ext>
                  </a:extLst>
                </a:gridCol>
                <a:gridCol w="831692">
                  <a:extLst>
                    <a:ext uri="{9D8B030D-6E8A-4147-A177-3AD203B41FA5}">
                      <a16:colId xmlns:a16="http://schemas.microsoft.com/office/drawing/2014/main" val="20003"/>
                    </a:ext>
                  </a:extLst>
                </a:gridCol>
                <a:gridCol w="831692">
                  <a:extLst>
                    <a:ext uri="{9D8B030D-6E8A-4147-A177-3AD203B41FA5}">
                      <a16:colId xmlns:a16="http://schemas.microsoft.com/office/drawing/2014/main" val="20004"/>
                    </a:ext>
                  </a:extLst>
                </a:gridCol>
                <a:gridCol w="831692">
                  <a:extLst>
                    <a:ext uri="{9D8B030D-6E8A-4147-A177-3AD203B41FA5}">
                      <a16:colId xmlns:a16="http://schemas.microsoft.com/office/drawing/2014/main" val="20005"/>
                    </a:ext>
                  </a:extLst>
                </a:gridCol>
                <a:gridCol w="831692">
                  <a:extLst>
                    <a:ext uri="{9D8B030D-6E8A-4147-A177-3AD203B41FA5}">
                      <a16:colId xmlns:a16="http://schemas.microsoft.com/office/drawing/2014/main" val="20006"/>
                    </a:ext>
                  </a:extLst>
                </a:gridCol>
                <a:gridCol w="831692">
                  <a:extLst>
                    <a:ext uri="{9D8B030D-6E8A-4147-A177-3AD203B41FA5}">
                      <a16:colId xmlns:a16="http://schemas.microsoft.com/office/drawing/2014/main" val="20007"/>
                    </a:ext>
                  </a:extLst>
                </a:gridCol>
                <a:gridCol w="831692">
                  <a:extLst>
                    <a:ext uri="{9D8B030D-6E8A-4147-A177-3AD203B41FA5}">
                      <a16:colId xmlns:a16="http://schemas.microsoft.com/office/drawing/2014/main" val="20008"/>
                    </a:ext>
                  </a:extLst>
                </a:gridCol>
                <a:gridCol w="831692">
                  <a:extLst>
                    <a:ext uri="{9D8B030D-6E8A-4147-A177-3AD203B41FA5}">
                      <a16:colId xmlns:a16="http://schemas.microsoft.com/office/drawing/2014/main" val="20009"/>
                    </a:ext>
                  </a:extLst>
                </a:gridCol>
                <a:gridCol w="831692">
                  <a:extLst>
                    <a:ext uri="{9D8B030D-6E8A-4147-A177-3AD203B41FA5}">
                      <a16:colId xmlns:a16="http://schemas.microsoft.com/office/drawing/2014/main" val="20010"/>
                    </a:ext>
                  </a:extLst>
                </a:gridCol>
                <a:gridCol w="831692">
                  <a:extLst>
                    <a:ext uri="{9D8B030D-6E8A-4147-A177-3AD203B41FA5}">
                      <a16:colId xmlns:a16="http://schemas.microsoft.com/office/drawing/2014/main" val="20011"/>
                    </a:ext>
                  </a:extLst>
                </a:gridCol>
                <a:gridCol w="831692">
                  <a:extLst>
                    <a:ext uri="{9D8B030D-6E8A-4147-A177-3AD203B41FA5}">
                      <a16:colId xmlns:a16="http://schemas.microsoft.com/office/drawing/2014/main" val="20012"/>
                    </a:ext>
                  </a:extLst>
                </a:gridCol>
                <a:gridCol w="1108919">
                  <a:extLst>
                    <a:ext uri="{9D8B030D-6E8A-4147-A177-3AD203B41FA5}">
                      <a16:colId xmlns:a16="http://schemas.microsoft.com/office/drawing/2014/main" val="20013"/>
                    </a:ext>
                  </a:extLst>
                </a:gridCol>
              </a:tblGrid>
              <a:tr h="387024">
                <a:tc>
                  <a:txBody>
                    <a:bodyPr/>
                    <a:lstStyle/>
                    <a:p>
                      <a:endParaRPr kumimoji="1" lang="ja-JP" altLang="en-US" sz="1400" dirty="0"/>
                    </a:p>
                  </a:txBody>
                  <a:tcPr marL="128029" marR="128029" marT="63972" marB="63972"/>
                </a:tc>
                <a:tc>
                  <a:txBody>
                    <a:bodyPr/>
                    <a:lstStyle/>
                    <a:p>
                      <a:pPr algn="ctr"/>
                      <a:r>
                        <a:rPr kumimoji="1" lang="en-US" altLang="ja-JP" sz="1700" dirty="0" smtClean="0"/>
                        <a:t>4</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5</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6</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7</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8</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9</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10</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11</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12</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1</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2</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3</a:t>
                      </a:r>
                      <a:r>
                        <a:rPr kumimoji="1" lang="ja-JP" altLang="en-US" sz="1700" dirty="0" smtClean="0"/>
                        <a:t>月</a:t>
                      </a:r>
                      <a:endParaRPr kumimoji="1" lang="ja-JP" altLang="en-US" sz="1700" dirty="0"/>
                    </a:p>
                  </a:txBody>
                  <a:tcPr marL="128029" marR="128029" marT="63972" marB="63972"/>
                </a:tc>
                <a:tc>
                  <a:txBody>
                    <a:bodyPr/>
                    <a:lstStyle/>
                    <a:p>
                      <a:pPr algn="ctr"/>
                      <a:r>
                        <a:rPr kumimoji="1" lang="ja-JP" altLang="en-US" sz="1700" dirty="0" smtClean="0"/>
                        <a:t>合計</a:t>
                      </a:r>
                      <a:endParaRPr kumimoji="1" lang="ja-JP" altLang="en-US" sz="1700" dirty="0"/>
                    </a:p>
                  </a:txBody>
                  <a:tcPr marL="128029" marR="128029" marT="63972" marB="63972"/>
                </a:tc>
                <a:extLst>
                  <a:ext uri="{0D108BD9-81ED-4DB2-BD59-A6C34878D82A}">
                    <a16:rowId xmlns:a16="http://schemas.microsoft.com/office/drawing/2014/main" val="10000"/>
                  </a:ext>
                </a:extLst>
              </a:tr>
              <a:tr h="473460">
                <a:tc>
                  <a:txBody>
                    <a:bodyPr/>
                    <a:lstStyle/>
                    <a:p>
                      <a:pPr algn="ctr"/>
                      <a:r>
                        <a:rPr kumimoji="1" lang="en-US" altLang="ja-JP" sz="1500" dirty="0" smtClean="0"/>
                        <a:t>H30</a:t>
                      </a:r>
                      <a:endParaRPr kumimoji="1" lang="ja-JP" altLang="en-US" sz="15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385,643</a:t>
                      </a:r>
                      <a:endParaRPr kumimoji="1" lang="ja-JP" altLang="en-US" sz="13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287,660</a:t>
                      </a:r>
                      <a:endParaRPr kumimoji="1" lang="ja-JP" altLang="en-US" sz="13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129,039</a:t>
                      </a:r>
                      <a:endParaRPr kumimoji="1" lang="ja-JP" altLang="en-US" sz="13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87,937</a:t>
                      </a:r>
                      <a:endParaRPr kumimoji="1" lang="ja-JP" altLang="en-US" sz="1300" dirty="0"/>
                    </a:p>
                  </a:txBody>
                  <a:tcPr marL="128029" marR="128029" marT="63972" marB="63972"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smtClean="0">
                          <a:solidFill>
                            <a:schemeClr val="tx1"/>
                          </a:solidFill>
                        </a:rPr>
                        <a:t>124,413</a:t>
                      </a:r>
                      <a:endParaRPr kumimoji="1" lang="ja-JP" altLang="en-US" sz="1300" dirty="0">
                        <a:solidFill>
                          <a:schemeClr val="tx1"/>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111,186</a:t>
                      </a:r>
                      <a:endParaRPr kumimoji="1" lang="ja-JP" altLang="en-US" sz="1300" dirty="0">
                        <a:solidFill>
                          <a:schemeClr val="tx1"/>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345,138</a:t>
                      </a:r>
                      <a:endParaRPr kumimoji="1" lang="ja-JP" altLang="en-US" sz="1300" dirty="0">
                        <a:solidFill>
                          <a:schemeClr val="tx1"/>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295,507</a:t>
                      </a:r>
                      <a:endParaRPr kumimoji="1" lang="ja-JP" altLang="en-US" sz="13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208,026</a:t>
                      </a:r>
                      <a:endParaRPr kumimoji="1" lang="ja-JP" altLang="en-US" sz="13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75,972</a:t>
                      </a: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100,247</a:t>
                      </a: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236,255</a:t>
                      </a:r>
                      <a:endParaRPr kumimoji="1" lang="ja-JP" altLang="en-US" sz="1100" dirty="0" smtClean="0">
                        <a:solidFill>
                          <a:schemeClr val="tx1"/>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2,387,023</a:t>
                      </a:r>
                    </a:p>
                  </a:txBody>
                  <a:tcPr marL="128029" marR="128029" marT="63972" marB="63972" anchor="ctr">
                    <a:solidFill>
                      <a:schemeClr val="accent1">
                        <a:lumMod val="40000"/>
                        <a:lumOff val="60000"/>
                      </a:schemeClr>
                    </a:solidFill>
                  </a:tcPr>
                </a:tc>
                <a:extLst>
                  <a:ext uri="{0D108BD9-81ED-4DB2-BD59-A6C34878D82A}">
                    <a16:rowId xmlns:a16="http://schemas.microsoft.com/office/drawing/2014/main" val="10002"/>
                  </a:ext>
                </a:extLst>
              </a:tr>
              <a:tr h="524184">
                <a:tc>
                  <a:txBody>
                    <a:bodyPr/>
                    <a:lstStyle/>
                    <a:p>
                      <a:pPr algn="ctr"/>
                      <a:r>
                        <a:rPr kumimoji="1" lang="en-US" altLang="ja-JP" sz="1500" dirty="0" smtClean="0"/>
                        <a:t>R1</a:t>
                      </a:r>
                      <a:endParaRPr kumimoji="1" lang="ja-JP" altLang="en-US" sz="1500" dirty="0"/>
                    </a:p>
                  </a:txBody>
                  <a:tcPr marL="128029" marR="128029" marT="63972" marB="63972" anchor="ctr"/>
                </a:tc>
                <a:tc>
                  <a:txBody>
                    <a:bodyPr/>
                    <a:lstStyle/>
                    <a:p>
                      <a:pPr algn="ctr"/>
                      <a:r>
                        <a:rPr kumimoji="1" lang="en-US" altLang="ja-JP" sz="1300" dirty="0" smtClean="0"/>
                        <a:t>449,477</a:t>
                      </a:r>
                      <a:endParaRPr kumimoji="1" lang="ja-JP" altLang="en-US" sz="1300" dirty="0"/>
                    </a:p>
                  </a:txBody>
                  <a:tcPr marL="128029" marR="128029" marT="63972" marB="63972" anchor="ctr"/>
                </a:tc>
                <a:tc>
                  <a:txBody>
                    <a:bodyPr/>
                    <a:lstStyle/>
                    <a:p>
                      <a:pPr algn="ctr"/>
                      <a:r>
                        <a:rPr kumimoji="1" lang="en-US" altLang="ja-JP" sz="1300" dirty="0" smtClean="0"/>
                        <a:t>346,937</a:t>
                      </a:r>
                      <a:endParaRPr kumimoji="1" lang="ja-JP" altLang="en-US" sz="1300" dirty="0"/>
                    </a:p>
                  </a:txBody>
                  <a:tcPr marL="128029" marR="128029" marT="63972" marB="63972" anchor="ctr"/>
                </a:tc>
                <a:tc>
                  <a:txBody>
                    <a:bodyPr/>
                    <a:lstStyle/>
                    <a:p>
                      <a:pPr algn="ctr"/>
                      <a:r>
                        <a:rPr kumimoji="1" lang="en-US" altLang="ja-JP" sz="1300" dirty="0" smtClean="0"/>
                        <a:t>138,070</a:t>
                      </a:r>
                      <a:endParaRPr kumimoji="1" lang="ja-JP" altLang="en-US" sz="1300" dirty="0"/>
                    </a:p>
                  </a:txBody>
                  <a:tcPr marL="128029" marR="128029" marT="63972" marB="63972" anchor="ctr"/>
                </a:tc>
                <a:tc>
                  <a:txBody>
                    <a:bodyPr/>
                    <a:lstStyle/>
                    <a:p>
                      <a:pPr algn="ctr"/>
                      <a:r>
                        <a:rPr kumimoji="1" lang="en-US" altLang="ja-JP" sz="1300" dirty="0" smtClean="0"/>
                        <a:t>109,543</a:t>
                      </a:r>
                      <a:endParaRPr kumimoji="1" lang="ja-JP" altLang="en-US" sz="1300" dirty="0"/>
                    </a:p>
                  </a:txBody>
                  <a:tcPr marL="128029" marR="128029" marT="63972" marB="639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smtClean="0">
                          <a:solidFill>
                            <a:schemeClr val="tx1"/>
                          </a:solidFill>
                        </a:rPr>
                        <a:t>134,034</a:t>
                      </a:r>
                      <a:endParaRPr kumimoji="1" lang="ja-JP" altLang="en-US" sz="1300" dirty="0">
                        <a:solidFill>
                          <a:schemeClr val="tx1"/>
                        </a:solidFill>
                      </a:endParaRPr>
                    </a:p>
                  </a:txBody>
                  <a:tcPr marL="128029" marR="128029" marT="63972" marB="63972" anchor="ctr"/>
                </a:tc>
                <a:tc>
                  <a:txBody>
                    <a:bodyPr/>
                    <a:lstStyle/>
                    <a:p>
                      <a:pPr algn="ctr"/>
                      <a:r>
                        <a:rPr kumimoji="1" lang="en-US" altLang="ja-JP" sz="1300" dirty="0" smtClean="0">
                          <a:solidFill>
                            <a:schemeClr val="tx1"/>
                          </a:solidFill>
                        </a:rPr>
                        <a:t>146,775</a:t>
                      </a:r>
                      <a:endParaRPr kumimoji="1" lang="ja-JP" altLang="en-US" sz="1300" dirty="0">
                        <a:solidFill>
                          <a:schemeClr val="tx1"/>
                        </a:solidFill>
                      </a:endParaRPr>
                    </a:p>
                  </a:txBody>
                  <a:tcPr marL="128029" marR="128029" marT="63972" marB="63972" anchor="ctr"/>
                </a:tc>
                <a:tc>
                  <a:txBody>
                    <a:bodyPr/>
                    <a:lstStyle/>
                    <a:p>
                      <a:pPr algn="ctr"/>
                      <a:r>
                        <a:rPr kumimoji="1" lang="en-US" altLang="ja-JP" sz="1300" dirty="0" smtClean="0">
                          <a:solidFill>
                            <a:schemeClr val="tx1"/>
                          </a:solidFill>
                        </a:rPr>
                        <a:t>181,121</a:t>
                      </a:r>
                      <a:endParaRPr kumimoji="1" lang="ja-JP" altLang="en-US" sz="1300" dirty="0">
                        <a:solidFill>
                          <a:schemeClr val="tx1"/>
                        </a:solidFill>
                      </a:endParaRPr>
                    </a:p>
                  </a:txBody>
                  <a:tcPr marL="128029" marR="128029" marT="63972" marB="63972" anchor="ctr"/>
                </a:tc>
                <a:tc>
                  <a:txBody>
                    <a:bodyPr/>
                    <a:lstStyle/>
                    <a:p>
                      <a:pPr algn="ctr"/>
                      <a:r>
                        <a:rPr kumimoji="1" lang="en-US" altLang="ja-JP" sz="1300" dirty="0" smtClean="0"/>
                        <a:t>365,651</a:t>
                      </a:r>
                      <a:endParaRPr kumimoji="1" lang="ja-JP" altLang="en-US" sz="1300" dirty="0"/>
                    </a:p>
                  </a:txBody>
                  <a:tcPr marL="128029" marR="128029" marT="63972" marB="63972" anchor="ctr"/>
                </a:tc>
                <a:tc>
                  <a:txBody>
                    <a:bodyPr/>
                    <a:lstStyle/>
                    <a:p>
                      <a:pPr algn="ctr"/>
                      <a:r>
                        <a:rPr kumimoji="1" lang="en-US" altLang="ja-JP" sz="1300" dirty="0" smtClean="0"/>
                        <a:t>179,898</a:t>
                      </a:r>
                      <a:endParaRPr kumimoji="1" lang="ja-JP" altLang="en-US" sz="1300" dirty="0"/>
                    </a:p>
                  </a:txBody>
                  <a:tcPr marL="128029" marR="128029" marT="63972" marB="63972" anchor="ctr"/>
                </a:tc>
                <a:tc>
                  <a:txBody>
                    <a:bodyPr/>
                    <a:lstStyle/>
                    <a:p>
                      <a:pPr algn="ctr"/>
                      <a:r>
                        <a:rPr kumimoji="1" lang="en-US" altLang="ja-JP" sz="1300" dirty="0" smtClean="0">
                          <a:solidFill>
                            <a:schemeClr val="tx1"/>
                          </a:solidFill>
                        </a:rPr>
                        <a:t>82,074</a:t>
                      </a:r>
                    </a:p>
                  </a:txBody>
                  <a:tcPr marL="128029" marR="128029" marT="63972" marB="63972" anchor="ctr"/>
                </a:tc>
                <a:tc>
                  <a:txBody>
                    <a:bodyPr/>
                    <a:lstStyle/>
                    <a:p>
                      <a:pPr algn="ctr"/>
                      <a:r>
                        <a:rPr kumimoji="1" lang="en-US" altLang="ja-JP" sz="1300" dirty="0" smtClean="0">
                          <a:solidFill>
                            <a:schemeClr val="tx1"/>
                          </a:solidFill>
                        </a:rPr>
                        <a:t>91,656</a:t>
                      </a:r>
                    </a:p>
                  </a:txBody>
                  <a:tcPr marL="128029" marR="128029" marT="63972" marB="63972" anchor="ctr"/>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1300" dirty="0" smtClean="0">
                          <a:solidFill>
                            <a:schemeClr val="tx1"/>
                          </a:solidFill>
                        </a:rPr>
                        <a:t>140,275</a:t>
                      </a:r>
                      <a:endParaRPr kumimoji="1" lang="ja-JP" altLang="en-US" sz="1300" b="0" dirty="0" smtClean="0">
                        <a:solidFill>
                          <a:srgbClr val="FF0000"/>
                        </a:solidFill>
                      </a:endParaRPr>
                    </a:p>
                  </a:txBody>
                  <a:tcPr marL="128029" marR="128029" marT="63972" marB="63972" anchor="ctr"/>
                </a:tc>
                <a:tc>
                  <a:txBody>
                    <a:bodyPr/>
                    <a:lstStyle/>
                    <a:p>
                      <a:pPr algn="ctr"/>
                      <a:r>
                        <a:rPr kumimoji="1" lang="en-US" altLang="ja-JP" sz="1300" dirty="0" smtClean="0">
                          <a:solidFill>
                            <a:schemeClr val="tx1"/>
                          </a:solidFill>
                        </a:rPr>
                        <a:t>2,365,511</a:t>
                      </a:r>
                    </a:p>
                  </a:txBody>
                  <a:tcPr marL="128029" marR="128029" marT="63972" marB="63972" anchor="ctr"/>
                </a:tc>
                <a:extLst>
                  <a:ext uri="{0D108BD9-81ED-4DB2-BD59-A6C34878D82A}">
                    <a16:rowId xmlns:a16="http://schemas.microsoft.com/office/drawing/2014/main" val="2688306953"/>
                  </a:ext>
                </a:extLst>
              </a:tr>
              <a:tr h="524184">
                <a:tc>
                  <a:txBody>
                    <a:bodyPr/>
                    <a:lstStyle/>
                    <a:p>
                      <a:pPr algn="ctr"/>
                      <a:r>
                        <a:rPr kumimoji="1" lang="en-US" altLang="ja-JP" sz="1500" dirty="0" smtClean="0"/>
                        <a:t>R2</a:t>
                      </a:r>
                      <a:endParaRPr kumimoji="1" lang="ja-JP" altLang="en-US" sz="1500" dirty="0"/>
                    </a:p>
                  </a:txBody>
                  <a:tcPr marL="128029" marR="128029" marT="63972" marB="63972" anchor="ctr">
                    <a:solidFill>
                      <a:schemeClr val="accent1">
                        <a:lumMod val="40000"/>
                        <a:lumOff val="60000"/>
                      </a:schemeClr>
                    </a:solidFill>
                  </a:tcPr>
                </a:tc>
                <a:tc>
                  <a:txBody>
                    <a:bodyPr/>
                    <a:lstStyle/>
                    <a:p>
                      <a:pPr algn="ctr"/>
                      <a:r>
                        <a:rPr kumimoji="1" lang="en-US" altLang="ja-JP" sz="1300" b="0" dirty="0" smtClean="0"/>
                        <a:t>77,701</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rgbClr val="FF0000"/>
                          </a:solidFill>
                        </a:rPr>
                        <a:t>(17.2</a:t>
                      </a:r>
                      <a:r>
                        <a:rPr kumimoji="1" lang="ja-JP" altLang="en-US" sz="1300" b="0" dirty="0" smtClean="0">
                          <a:solidFill>
                            <a:srgbClr val="FF0000"/>
                          </a:solidFill>
                        </a:rPr>
                        <a:t>％</a:t>
                      </a:r>
                      <a:r>
                        <a:rPr kumimoji="1" lang="en-US" altLang="ja-JP" sz="1300" b="0" dirty="0" smtClean="0">
                          <a:solidFill>
                            <a:srgbClr val="FF0000"/>
                          </a:solidFill>
                        </a:rPr>
                        <a:t>)</a:t>
                      </a:r>
                      <a:endParaRPr kumimoji="1" lang="ja-JP" altLang="en-US" sz="1300" b="0" dirty="0" smtClean="0">
                        <a:solidFill>
                          <a:srgbClr val="FF0000"/>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b="0" dirty="0" smtClean="0"/>
                        <a:t>74,033</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rgbClr val="FF0000"/>
                          </a:solidFill>
                        </a:rPr>
                        <a:t>(21.3</a:t>
                      </a:r>
                      <a:r>
                        <a:rPr kumimoji="1" lang="ja-JP" altLang="en-US" sz="1300" b="0" dirty="0" smtClean="0">
                          <a:solidFill>
                            <a:srgbClr val="FF0000"/>
                          </a:solidFill>
                        </a:rPr>
                        <a:t>％</a:t>
                      </a:r>
                      <a:r>
                        <a:rPr kumimoji="1" lang="en-US" altLang="ja-JP" sz="1300" b="0" dirty="0" smtClean="0">
                          <a:solidFill>
                            <a:srgbClr val="FF0000"/>
                          </a:solidFill>
                        </a:rPr>
                        <a:t>)</a:t>
                      </a:r>
                      <a:endParaRPr kumimoji="1" lang="ja-JP" altLang="en-US" sz="1300" b="0" dirty="0" smtClean="0">
                        <a:solidFill>
                          <a:srgbClr val="FF0000"/>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b="0" dirty="0" smtClean="0"/>
                        <a:t>69,299</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rgbClr val="FF0000"/>
                          </a:solidFill>
                        </a:rPr>
                        <a:t>(50.2</a:t>
                      </a:r>
                      <a:r>
                        <a:rPr kumimoji="1" lang="ja-JP" altLang="en-US" sz="1300" b="0" dirty="0" smtClean="0">
                          <a:solidFill>
                            <a:srgbClr val="FF0000"/>
                          </a:solidFill>
                        </a:rPr>
                        <a:t>％</a:t>
                      </a:r>
                      <a:r>
                        <a:rPr kumimoji="1" lang="en-US" altLang="ja-JP" sz="1300" b="0" dirty="0" smtClean="0">
                          <a:solidFill>
                            <a:srgbClr val="FF0000"/>
                          </a:solidFill>
                        </a:rPr>
                        <a:t>)</a:t>
                      </a:r>
                      <a:endParaRPr kumimoji="1" lang="ja-JP" altLang="en-US" sz="1300" b="0" dirty="0" smtClean="0">
                        <a:solidFill>
                          <a:srgbClr val="FF0000"/>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b="0" dirty="0" smtClean="0"/>
                        <a:t>41,432</a:t>
                      </a:r>
                      <a:br>
                        <a:rPr kumimoji="1" lang="en-US" altLang="ja-JP" sz="1300" b="0" dirty="0" smtClean="0"/>
                      </a:br>
                      <a:r>
                        <a:rPr kumimoji="1" lang="en-US" altLang="ja-JP" sz="1300" b="0" dirty="0" smtClean="0">
                          <a:solidFill>
                            <a:srgbClr val="FF0000"/>
                          </a:solidFill>
                        </a:rPr>
                        <a:t>(37.8%)</a:t>
                      </a:r>
                      <a:endParaRPr kumimoji="1" lang="ja-JP" altLang="en-US" sz="1300" b="0" dirty="0"/>
                    </a:p>
                  </a:txBody>
                  <a:tcPr marL="128029" marR="128029" marT="63972" marB="63972"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smtClean="0">
                          <a:solidFill>
                            <a:schemeClr val="tx1"/>
                          </a:solidFill>
                        </a:rPr>
                        <a:t>62,115</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smtClean="0">
                          <a:solidFill>
                            <a:srgbClr val="FF0000"/>
                          </a:solidFill>
                        </a:rPr>
                        <a:t>(46.3%)</a:t>
                      </a:r>
                      <a:endParaRPr kumimoji="1" lang="ja-JP" altLang="en-US" sz="1300" dirty="0">
                        <a:solidFill>
                          <a:srgbClr val="FF0000"/>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b="0" dirty="0" smtClean="0">
                          <a:solidFill>
                            <a:schemeClr val="tx1"/>
                          </a:solidFill>
                        </a:rPr>
                        <a:t>103,314</a:t>
                      </a:r>
                      <a:endParaRPr kumimoji="1" lang="en-US" altLang="ja-JP" sz="1300" b="0" dirty="0" smtClean="0">
                        <a:solidFill>
                          <a:srgbClr val="FF0000"/>
                        </a:solidFill>
                      </a:endParaRPr>
                    </a:p>
                    <a:p>
                      <a:pPr algn="ctr"/>
                      <a:r>
                        <a:rPr kumimoji="1" lang="en-US" altLang="ja-JP" sz="1300" b="0" dirty="0" smtClean="0">
                          <a:solidFill>
                            <a:srgbClr val="FF0000"/>
                          </a:solidFill>
                        </a:rPr>
                        <a:t>(70.4%)</a:t>
                      </a:r>
                      <a:endParaRPr kumimoji="1" lang="ja-JP" altLang="en-US" sz="1300" b="0" dirty="0">
                        <a:solidFill>
                          <a:srgbClr val="FF0000"/>
                        </a:solidFill>
                      </a:endParaRPr>
                    </a:p>
                  </a:txBody>
                  <a:tcPr marL="91449" marR="91449" marT="45694" marB="45694" anchor="ctr" anchorCtr="1">
                    <a:solidFill>
                      <a:schemeClr val="accent1">
                        <a:lumMod val="40000"/>
                        <a:lumOff val="60000"/>
                      </a:schemeClr>
                    </a:solidFill>
                  </a:tcPr>
                </a:tc>
                <a:tc>
                  <a:txBody>
                    <a:bodyPr/>
                    <a:lstStyle/>
                    <a:p>
                      <a:pPr algn="ctr"/>
                      <a:r>
                        <a:rPr kumimoji="1" lang="en-US" altLang="ja-JP" sz="1300" b="0" dirty="0" smtClean="0">
                          <a:solidFill>
                            <a:schemeClr val="tx1"/>
                          </a:solidFill>
                        </a:rPr>
                        <a:t>216,762</a:t>
                      </a:r>
                      <a:endParaRPr kumimoji="1" lang="en-US" altLang="ja-JP" sz="1300" b="0" dirty="0" smtClean="0">
                        <a:solidFill>
                          <a:srgbClr val="FF0000"/>
                        </a:solidFill>
                      </a:endParaRPr>
                    </a:p>
                    <a:p>
                      <a:pPr algn="ctr"/>
                      <a:r>
                        <a:rPr kumimoji="1" lang="en-US" altLang="ja-JP" sz="1300" b="0" dirty="0" smtClean="0">
                          <a:solidFill>
                            <a:srgbClr val="FF0000"/>
                          </a:solidFill>
                        </a:rPr>
                        <a:t>(119.7%)</a:t>
                      </a:r>
                      <a:endParaRPr kumimoji="1" lang="ja-JP" altLang="en-US" sz="1300" b="0" dirty="0" smtClean="0">
                        <a:solidFill>
                          <a:srgbClr val="FF0000"/>
                        </a:solidFill>
                      </a:endParaRPr>
                    </a:p>
                  </a:txBody>
                  <a:tcPr marL="91449" marR="91449" marT="45694" marB="45694" anchor="ctr" anchorCtr="1">
                    <a:solidFill>
                      <a:schemeClr val="accent1">
                        <a:lumMod val="40000"/>
                        <a:lumOff val="60000"/>
                      </a:schemeClr>
                    </a:solidFill>
                  </a:tcPr>
                </a:tc>
                <a:tc>
                  <a:txBody>
                    <a:bodyPr/>
                    <a:lstStyle/>
                    <a:p>
                      <a:pPr algn="ctr"/>
                      <a:r>
                        <a:rPr kumimoji="1" lang="en-US" altLang="ja-JP" sz="1300" b="0" dirty="0" smtClean="0"/>
                        <a:t>294,551</a:t>
                      </a:r>
                      <a:br>
                        <a:rPr kumimoji="1" lang="en-US" altLang="ja-JP" sz="1300" b="0" dirty="0" smtClean="0"/>
                      </a:br>
                      <a:r>
                        <a:rPr kumimoji="1" lang="en-US" altLang="ja-JP" sz="1300" b="0" dirty="0" smtClean="0">
                          <a:solidFill>
                            <a:srgbClr val="FF0000"/>
                          </a:solidFill>
                        </a:rPr>
                        <a:t>(80.6%)</a:t>
                      </a:r>
                      <a:endParaRPr kumimoji="1" lang="ja-JP" altLang="en-US" sz="1300" b="0" dirty="0">
                        <a:solidFill>
                          <a:srgbClr val="FF0000"/>
                        </a:solidFill>
                      </a:endParaRPr>
                    </a:p>
                  </a:txBody>
                  <a:tcPr marL="91449" marR="91449" marT="45694" marB="45694" anchor="ctr" anchorCtr="1">
                    <a:solidFill>
                      <a:schemeClr val="accent1">
                        <a:lumMod val="40000"/>
                        <a:lumOff val="60000"/>
                      </a:schemeClr>
                    </a:solidFill>
                  </a:tcPr>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1300" b="0" dirty="0" smtClean="0"/>
                        <a:t>45,880</a:t>
                      </a:r>
                      <a:br>
                        <a:rPr kumimoji="1" lang="en-US" altLang="ja-JP" sz="1300" b="0" dirty="0" smtClean="0"/>
                      </a:br>
                      <a:r>
                        <a:rPr kumimoji="1" lang="en-US" altLang="ja-JP" sz="1300" b="0" dirty="0" smtClean="0">
                          <a:solidFill>
                            <a:srgbClr val="FF0000"/>
                          </a:solidFill>
                        </a:rPr>
                        <a:t>(25.5</a:t>
                      </a:r>
                      <a:r>
                        <a:rPr kumimoji="1" lang="ja-JP" altLang="en-US" sz="1300" b="0" dirty="0" smtClean="0">
                          <a:solidFill>
                            <a:srgbClr val="FF0000"/>
                          </a:solidFill>
                        </a:rPr>
                        <a:t>％</a:t>
                      </a:r>
                      <a:r>
                        <a:rPr kumimoji="1" lang="en-US" altLang="ja-JP" sz="1300" b="0" dirty="0" smtClean="0">
                          <a:solidFill>
                            <a:srgbClr val="FF0000"/>
                          </a:solidFill>
                        </a:rPr>
                        <a:t>)</a:t>
                      </a:r>
                      <a:endParaRPr kumimoji="1" lang="ja-JP" altLang="en-US" sz="1300" b="0" dirty="0" smtClean="0">
                        <a:solidFill>
                          <a:srgbClr val="FF0000"/>
                        </a:solidFill>
                      </a:endParaRPr>
                    </a:p>
                  </a:txBody>
                  <a:tcPr marL="91449" marR="91449" marT="45694" marB="45694" anchor="ctr" anchorCtr="1">
                    <a:solidFill>
                      <a:schemeClr val="accent1">
                        <a:lumMod val="40000"/>
                        <a:lumOff val="60000"/>
                      </a:schemeClr>
                    </a:solidFill>
                  </a:tcPr>
                </a:tc>
                <a:tc>
                  <a:txBody>
                    <a:bodyPr/>
                    <a:lstStyle/>
                    <a:p>
                      <a:pPr algn="ctr"/>
                      <a:r>
                        <a:rPr kumimoji="1" lang="en-US" altLang="ja-JP" sz="1300" b="0" dirty="0" smtClean="0">
                          <a:solidFill>
                            <a:schemeClr val="tx1"/>
                          </a:solidFill>
                        </a:rPr>
                        <a:t>45,540</a:t>
                      </a:r>
                    </a:p>
                    <a:p>
                      <a:pPr algn="ctr"/>
                      <a:r>
                        <a:rPr kumimoji="1" lang="en-US" altLang="ja-JP" sz="1300" b="0" dirty="0" smtClean="0">
                          <a:solidFill>
                            <a:srgbClr val="FF0000"/>
                          </a:solidFill>
                        </a:rPr>
                        <a:t>(55.5%)</a:t>
                      </a:r>
                    </a:p>
                  </a:txBody>
                  <a:tcPr marL="91449" marR="91449" marT="45694" marB="45694" anchor="ctr" anchorCtr="1">
                    <a:solidFill>
                      <a:schemeClr val="accent1">
                        <a:lumMod val="40000"/>
                        <a:lumOff val="60000"/>
                      </a:schemeClr>
                    </a:solidFill>
                  </a:tcPr>
                </a:tc>
                <a:tc>
                  <a:txBody>
                    <a:bodyPr/>
                    <a:lstStyle/>
                    <a:p>
                      <a:pPr algn="ctr"/>
                      <a:r>
                        <a:rPr kumimoji="1" lang="en-US" altLang="ja-JP" sz="1300" b="0" dirty="0" smtClean="0">
                          <a:solidFill>
                            <a:schemeClr val="tx1"/>
                          </a:solidFill>
                        </a:rPr>
                        <a:t>123,330</a:t>
                      </a:r>
                    </a:p>
                    <a:p>
                      <a:pPr algn="ctr"/>
                      <a:r>
                        <a:rPr kumimoji="1" lang="en-US" altLang="ja-JP" sz="1300" b="0" dirty="0" smtClean="0">
                          <a:solidFill>
                            <a:srgbClr val="FF0000"/>
                          </a:solidFill>
                        </a:rPr>
                        <a:t>(134.6%)</a:t>
                      </a:r>
                    </a:p>
                  </a:txBody>
                  <a:tcPr marL="91449" marR="91449" marT="45694" marB="45694" anchor="ctr" anchorCtr="1">
                    <a:solidFill>
                      <a:schemeClr val="accent1">
                        <a:lumMod val="40000"/>
                        <a:lumOff val="60000"/>
                      </a:schemeClr>
                    </a:solidFill>
                  </a:tcPr>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1300" dirty="0" smtClean="0">
                          <a:solidFill>
                            <a:schemeClr val="tx1"/>
                          </a:solidFill>
                        </a:rPr>
                        <a:t>191,210</a:t>
                      </a:r>
                    </a:p>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FF0000"/>
                          </a:solidFill>
                        </a:rPr>
                        <a:t>(136.3%)</a:t>
                      </a:r>
                      <a:endParaRPr kumimoji="1" lang="ja-JP" altLang="en-US" sz="1300" dirty="0" smtClean="0">
                        <a:solidFill>
                          <a:srgbClr val="FF0000"/>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1,345,167</a:t>
                      </a:r>
                    </a:p>
                    <a:p>
                      <a:pPr algn="ctr"/>
                      <a:r>
                        <a:rPr kumimoji="1" lang="en-US" altLang="ja-JP" sz="1300" dirty="0" smtClean="0">
                          <a:solidFill>
                            <a:srgbClr val="FF0000"/>
                          </a:solidFill>
                        </a:rPr>
                        <a:t>(56.9%)</a:t>
                      </a:r>
                    </a:p>
                  </a:txBody>
                  <a:tcPr marL="128029" marR="128029" marT="63972" marB="63972" anchor="ctr">
                    <a:solidFill>
                      <a:schemeClr val="accent1">
                        <a:lumMod val="40000"/>
                        <a:lumOff val="60000"/>
                      </a:schemeClr>
                    </a:solidFill>
                  </a:tcPr>
                </a:tc>
                <a:extLst>
                  <a:ext uri="{0D108BD9-81ED-4DB2-BD59-A6C34878D82A}">
                    <a16:rowId xmlns:a16="http://schemas.microsoft.com/office/drawing/2014/main" val="331329860"/>
                  </a:ext>
                </a:extLst>
              </a:tr>
              <a:tr h="524184">
                <a:tc>
                  <a:txBody>
                    <a:bodyPr/>
                    <a:lstStyle/>
                    <a:p>
                      <a:pPr algn="ctr"/>
                      <a:r>
                        <a:rPr kumimoji="1" lang="en-US" altLang="ja-JP" sz="1500" dirty="0" smtClean="0"/>
                        <a:t>R3</a:t>
                      </a:r>
                      <a:endParaRPr kumimoji="1" lang="ja-JP" altLang="en-US" sz="1500" dirty="0"/>
                    </a:p>
                  </a:txBody>
                  <a:tcPr marL="128029" marR="128029" marT="63972" marB="63972" anchor="ctr">
                    <a:solidFill>
                      <a:schemeClr val="accent1">
                        <a:lumMod val="40000"/>
                        <a:lumOff val="6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chemeClr val="tx1"/>
                          </a:solidFill>
                        </a:rPr>
                        <a:t>124,788</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rgbClr val="FF0000"/>
                          </a:solidFill>
                        </a:rPr>
                        <a:t>(27.8%)</a:t>
                      </a:r>
                      <a:endParaRPr kumimoji="1" lang="ja-JP" altLang="en-US" sz="1300" b="0" dirty="0" smtClean="0">
                        <a:solidFill>
                          <a:srgbClr val="FF0000"/>
                        </a:solidFill>
                      </a:endParaRPr>
                    </a:p>
                  </a:txBody>
                  <a:tcPr marL="128029" marR="128029" marT="63972" marB="63972" anchor="ctr">
                    <a:solidFill>
                      <a:schemeClr val="accent1">
                        <a:lumMod val="40000"/>
                        <a:lumOff val="6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chemeClr val="tx1"/>
                          </a:solidFill>
                        </a:rPr>
                        <a:t>0</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rgbClr val="FF0000"/>
                          </a:solidFill>
                        </a:rPr>
                        <a:t>(0%)</a:t>
                      </a:r>
                    </a:p>
                  </a:txBody>
                  <a:tcPr marL="128029" marR="128029" marT="63972" marB="63972" anchor="ctr">
                    <a:solidFill>
                      <a:schemeClr val="accent1">
                        <a:lumMod val="40000"/>
                        <a:lumOff val="60000"/>
                      </a:schemeClr>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chemeClr val="tx1"/>
                          </a:solidFill>
                        </a:rPr>
                        <a:t>20,330</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0" dirty="0" smtClean="0">
                          <a:solidFill>
                            <a:srgbClr val="FF0000"/>
                          </a:solidFill>
                        </a:rPr>
                        <a:t>(14.7%)</a:t>
                      </a:r>
                      <a:endParaRPr kumimoji="1" lang="ja-JP" altLang="en-US" sz="1300" b="0" dirty="0" smtClean="0">
                        <a:solidFill>
                          <a:srgbClr val="FF0000"/>
                        </a:solidFill>
                      </a:endParaRPr>
                    </a:p>
                  </a:txBody>
                  <a:tcPr marL="128029" marR="128029" marT="63972" marB="63972" anchor="ctr">
                    <a:solidFill>
                      <a:schemeClr val="accent1">
                        <a:lumMod val="40000"/>
                        <a:lumOff val="60000"/>
                      </a:schemeClr>
                    </a:solidFill>
                  </a:tcPr>
                </a:tc>
                <a:tc>
                  <a:txBody>
                    <a:bodyPr/>
                    <a:lstStyle/>
                    <a:p>
                      <a:pPr algn="ctr"/>
                      <a:endParaRPr kumimoji="1" lang="ja-JP" altLang="en-US" sz="1300" b="0" dirty="0"/>
                    </a:p>
                  </a:txBody>
                  <a:tcPr marL="128029" marR="128029" marT="63972" marB="63972"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300" dirty="0">
                        <a:solidFill>
                          <a:srgbClr val="FF0000"/>
                        </a:solidFill>
                      </a:endParaRPr>
                    </a:p>
                  </a:txBody>
                  <a:tcPr marL="128029" marR="128029" marT="63972" marB="63972" anchor="ctr">
                    <a:solidFill>
                      <a:schemeClr val="accent1">
                        <a:lumMod val="40000"/>
                        <a:lumOff val="60000"/>
                      </a:schemeClr>
                    </a:solidFill>
                  </a:tcPr>
                </a:tc>
                <a:tc>
                  <a:txBody>
                    <a:bodyPr/>
                    <a:lstStyle/>
                    <a:p>
                      <a:pPr algn="ctr"/>
                      <a:endParaRPr kumimoji="1" lang="ja-JP" altLang="en-US" sz="1300" b="0" dirty="0">
                        <a:solidFill>
                          <a:srgbClr val="FF0000"/>
                        </a:solidFill>
                      </a:endParaRPr>
                    </a:p>
                  </a:txBody>
                  <a:tcPr marL="91449" marR="91449" marT="45694" marB="45694" anchor="ctr" anchorCtr="1">
                    <a:solidFill>
                      <a:schemeClr val="accent1">
                        <a:lumMod val="40000"/>
                        <a:lumOff val="60000"/>
                      </a:schemeClr>
                    </a:solidFill>
                  </a:tcPr>
                </a:tc>
                <a:tc>
                  <a:txBody>
                    <a:bodyPr/>
                    <a:lstStyle/>
                    <a:p>
                      <a:pPr algn="ctr"/>
                      <a:endParaRPr kumimoji="1" lang="ja-JP" altLang="en-US" sz="1300" b="0" dirty="0" smtClean="0">
                        <a:solidFill>
                          <a:srgbClr val="FF0000"/>
                        </a:solidFill>
                      </a:endParaRPr>
                    </a:p>
                  </a:txBody>
                  <a:tcPr marL="91449" marR="91449" marT="45694" marB="45694" anchor="ctr" anchorCtr="1">
                    <a:solidFill>
                      <a:schemeClr val="accent1">
                        <a:lumMod val="40000"/>
                        <a:lumOff val="60000"/>
                      </a:schemeClr>
                    </a:solidFill>
                  </a:tcPr>
                </a:tc>
                <a:tc>
                  <a:txBody>
                    <a:bodyPr/>
                    <a:lstStyle/>
                    <a:p>
                      <a:pPr algn="ctr"/>
                      <a:endParaRPr kumimoji="1" lang="ja-JP" altLang="en-US" sz="1300" b="0" dirty="0">
                        <a:solidFill>
                          <a:srgbClr val="FF0000"/>
                        </a:solidFill>
                      </a:endParaRPr>
                    </a:p>
                  </a:txBody>
                  <a:tcPr marL="91449" marR="91449" marT="45694" marB="45694" anchor="ctr" anchorCtr="1">
                    <a:solidFill>
                      <a:schemeClr val="accent1">
                        <a:lumMod val="40000"/>
                        <a:lumOff val="60000"/>
                      </a:schemeClr>
                    </a:solidFill>
                  </a:tcPr>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endParaRPr kumimoji="1" lang="ja-JP" altLang="en-US" sz="1300" b="0" dirty="0" smtClean="0">
                        <a:solidFill>
                          <a:srgbClr val="FF0000"/>
                        </a:solidFill>
                      </a:endParaRPr>
                    </a:p>
                  </a:txBody>
                  <a:tcPr marL="91449" marR="91449" marT="45694" marB="45694" anchor="ctr" anchorCtr="1">
                    <a:solidFill>
                      <a:schemeClr val="accent1">
                        <a:lumMod val="40000"/>
                        <a:lumOff val="60000"/>
                      </a:schemeClr>
                    </a:solidFill>
                  </a:tcPr>
                </a:tc>
                <a:tc>
                  <a:txBody>
                    <a:bodyPr/>
                    <a:lstStyle/>
                    <a:p>
                      <a:pPr algn="ctr"/>
                      <a:endParaRPr kumimoji="1" lang="en-US" altLang="ja-JP" sz="1300" b="0" dirty="0" smtClean="0">
                        <a:solidFill>
                          <a:srgbClr val="FF0000"/>
                        </a:solidFill>
                      </a:endParaRPr>
                    </a:p>
                  </a:txBody>
                  <a:tcPr marL="91449" marR="91449" marT="45694" marB="45694" anchor="ctr" anchorCtr="1">
                    <a:solidFill>
                      <a:schemeClr val="accent1">
                        <a:lumMod val="40000"/>
                        <a:lumOff val="60000"/>
                      </a:schemeClr>
                    </a:solidFill>
                  </a:tcPr>
                </a:tc>
                <a:tc>
                  <a:txBody>
                    <a:bodyPr/>
                    <a:lstStyle/>
                    <a:p>
                      <a:pPr algn="ctr"/>
                      <a:endParaRPr kumimoji="1" lang="en-US" altLang="ja-JP" sz="1300" b="0" dirty="0" smtClean="0">
                        <a:solidFill>
                          <a:srgbClr val="FF0000"/>
                        </a:solidFill>
                      </a:endParaRPr>
                    </a:p>
                  </a:txBody>
                  <a:tcPr marL="91449" marR="91449" marT="45694" marB="45694" anchor="ctr" anchorCtr="1">
                    <a:solidFill>
                      <a:schemeClr val="accent1">
                        <a:lumMod val="40000"/>
                        <a:lumOff val="60000"/>
                      </a:schemeClr>
                    </a:solidFill>
                  </a:tcPr>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endParaRPr kumimoji="1" lang="ja-JP" altLang="en-US" sz="1300" dirty="0" smtClean="0">
                        <a:solidFill>
                          <a:srgbClr val="FF0000"/>
                        </a:solidFill>
                      </a:endParaRPr>
                    </a:p>
                  </a:txBody>
                  <a:tcPr marL="128029" marR="128029" marT="63972" marB="63972" anchor="ctr">
                    <a:solidFill>
                      <a:schemeClr val="accent1">
                        <a:lumMod val="40000"/>
                        <a:lumOff val="60000"/>
                      </a:schemeClr>
                    </a:solidFill>
                  </a:tcPr>
                </a:tc>
                <a:tc>
                  <a:txBody>
                    <a:bodyPr/>
                    <a:lstStyle/>
                    <a:p>
                      <a:pPr algn="ctr"/>
                      <a:endParaRPr kumimoji="1" lang="en-US" altLang="ja-JP" sz="1300" dirty="0" smtClean="0">
                        <a:solidFill>
                          <a:srgbClr val="FF0000"/>
                        </a:solidFill>
                      </a:endParaRPr>
                    </a:p>
                  </a:txBody>
                  <a:tcPr marL="128029" marR="128029" marT="63972" marB="63972" anchor="ctr">
                    <a:solidFill>
                      <a:schemeClr val="accent1">
                        <a:lumMod val="40000"/>
                        <a:lumOff val="60000"/>
                      </a:schemeClr>
                    </a:solidFill>
                  </a:tcPr>
                </a:tc>
                <a:extLst>
                  <a:ext uri="{0D108BD9-81ED-4DB2-BD59-A6C34878D82A}">
                    <a16:rowId xmlns:a16="http://schemas.microsoft.com/office/drawing/2014/main" val="509340792"/>
                  </a:ext>
                </a:extLst>
              </a:tr>
            </a:tbl>
          </a:graphicData>
        </a:graphic>
      </p:graphicFrame>
      <p:grpSp>
        <p:nvGrpSpPr>
          <p:cNvPr id="8299" name="グループ化 16"/>
          <p:cNvGrpSpPr>
            <a:grpSpLocks/>
          </p:cNvGrpSpPr>
          <p:nvPr/>
        </p:nvGrpSpPr>
        <p:grpSpPr bwMode="auto">
          <a:xfrm>
            <a:off x="259223" y="7137039"/>
            <a:ext cx="11861943" cy="489879"/>
            <a:chOff x="976170" y="1914350"/>
            <a:chExt cx="5984827" cy="349439"/>
          </a:xfrm>
        </p:grpSpPr>
        <p:sp>
          <p:nvSpPr>
            <p:cNvPr id="8303" name="テキスト ボックス 17"/>
            <p:cNvSpPr txBox="1">
              <a:spLocks noChangeArrowheads="1"/>
            </p:cNvSpPr>
            <p:nvPr/>
          </p:nvSpPr>
          <p:spPr bwMode="auto">
            <a:xfrm>
              <a:off x="5792349" y="1914350"/>
              <a:ext cx="1168648" cy="34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80"/>
                </a:lnSpc>
                <a:spcBef>
                  <a:spcPct val="0"/>
                </a:spcBef>
                <a:buNone/>
              </a:pPr>
              <a:r>
                <a:rPr lang="ja-JP" altLang="en-US" sz="1260" dirty="0">
                  <a:latin typeface="Meiryo UI" pitchFamily="50" charset="-128"/>
                  <a:ea typeface="Meiryo UI" pitchFamily="50" charset="-128"/>
                  <a:cs typeface="Meiryo UI" pitchFamily="50" charset="-128"/>
                </a:rPr>
                <a:t>（単位：人）</a:t>
              </a:r>
              <a:endParaRPr lang="en-US" altLang="ja-JP" sz="1260" dirty="0">
                <a:latin typeface="Meiryo UI" pitchFamily="50" charset="-128"/>
                <a:ea typeface="Meiryo UI" pitchFamily="50" charset="-128"/>
                <a:cs typeface="Meiryo UI" pitchFamily="50" charset="-128"/>
              </a:endParaRPr>
            </a:p>
          </p:txBody>
        </p:sp>
        <p:sp>
          <p:nvSpPr>
            <p:cNvPr id="8304" name="テキスト ボックス 18"/>
            <p:cNvSpPr txBox="1">
              <a:spLocks noChangeArrowheads="1"/>
            </p:cNvSpPr>
            <p:nvPr/>
          </p:nvSpPr>
          <p:spPr bwMode="auto">
            <a:xfrm>
              <a:off x="976170" y="1952256"/>
              <a:ext cx="4293351" cy="2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540" dirty="0">
                  <a:latin typeface="HG丸ｺﾞｼｯｸM-PRO" panose="020F0600000000000000" pitchFamily="50" charset="-128"/>
                  <a:ea typeface="HG丸ｺﾞｼｯｸM-PRO" panose="020F0600000000000000" pitchFamily="50" charset="-128"/>
                </a:rPr>
                <a:t>【</a:t>
              </a:r>
              <a:r>
                <a:rPr lang="ja-JP" altLang="en-US" sz="1540" dirty="0">
                  <a:latin typeface="HG丸ｺﾞｼｯｸM-PRO" panose="020F0600000000000000" pitchFamily="50" charset="-128"/>
                  <a:ea typeface="HG丸ｺﾞｼｯｸM-PRO" panose="020F0600000000000000" pitchFamily="50" charset="-128"/>
                </a:rPr>
                <a:t>各施設の利用</a:t>
              </a:r>
              <a:r>
                <a:rPr lang="ja-JP" altLang="en-US" sz="1540" dirty="0" smtClean="0">
                  <a:latin typeface="HG丸ｺﾞｼｯｸM-PRO" panose="020F0600000000000000" pitchFamily="50" charset="-128"/>
                  <a:ea typeface="HG丸ｺﾞｼｯｸM-PRO" panose="020F0600000000000000" pitchFamily="50" charset="-128"/>
                </a:rPr>
                <a:t>状況</a:t>
              </a:r>
              <a:r>
                <a:rPr lang="en-US" altLang="ja-JP" sz="1540" dirty="0">
                  <a:latin typeface="HG丸ｺﾞｼｯｸM-PRO" panose="020F0600000000000000" pitchFamily="50" charset="-128"/>
                  <a:ea typeface="HG丸ｺﾞｼｯｸM-PRO" panose="020F0600000000000000" pitchFamily="50" charset="-128"/>
                </a:rPr>
                <a:t>】</a:t>
              </a:r>
              <a:r>
                <a:rPr lang="ja-JP" altLang="en-US" sz="1700" dirty="0">
                  <a:latin typeface="HG丸ｺﾞｼｯｸM-PRO" panose="020F0600000000000000" pitchFamily="50" charset="-128"/>
                  <a:ea typeface="HG丸ｺﾞｼｯｸM-PRO" panose="020F0600000000000000" pitchFamily="50" charset="-128"/>
                </a:rPr>
                <a:t>　　</a:t>
              </a:r>
            </a:p>
          </p:txBody>
        </p:sp>
      </p:grpSp>
      <p:sp>
        <p:nvSpPr>
          <p:cNvPr id="8300" name="テキスト ボックス 30"/>
          <p:cNvSpPr txBox="1">
            <a:spLocks noChangeArrowheads="1"/>
          </p:cNvSpPr>
          <p:nvPr/>
        </p:nvSpPr>
        <p:spPr bwMode="auto">
          <a:xfrm>
            <a:off x="219542" y="4492888"/>
            <a:ext cx="8725535" cy="36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999" tIns="64001" rIns="127999" bIns="64001">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ja-JP" sz="1540" dirty="0">
                <a:latin typeface="HG丸ｺﾞｼｯｸM-PRO" panose="020F0600000000000000" pitchFamily="50" charset="-128"/>
                <a:ea typeface="HG丸ｺﾞｼｯｸM-PRO" panose="020F0600000000000000" pitchFamily="50" charset="-128"/>
              </a:rPr>
              <a:t>【</a:t>
            </a:r>
            <a:r>
              <a:rPr lang="ja-JP" altLang="en-US" sz="1540" dirty="0">
                <a:latin typeface="HG丸ｺﾞｼｯｸM-PRO" panose="020F0600000000000000" pitchFamily="50" charset="-128"/>
                <a:ea typeface="HG丸ｺﾞｼｯｸM-PRO" panose="020F0600000000000000" pitchFamily="50" charset="-128"/>
              </a:rPr>
              <a:t>月別入園者数</a:t>
            </a:r>
            <a:r>
              <a:rPr lang="ja-JP" altLang="en-US" sz="1540" dirty="0" smtClean="0">
                <a:latin typeface="HG丸ｺﾞｼｯｸM-PRO" panose="020F0600000000000000" pitchFamily="50" charset="-128"/>
                <a:ea typeface="HG丸ｺﾞｼｯｸM-PRO" panose="020F0600000000000000" pitchFamily="50" charset="-128"/>
              </a:rPr>
              <a:t>（</a:t>
            </a:r>
            <a:r>
              <a:rPr lang="en-US" altLang="ja-JP" sz="1540" dirty="0" smtClean="0">
                <a:latin typeface="HG丸ｺﾞｼｯｸM-PRO" panose="020F0600000000000000" pitchFamily="50" charset="-128"/>
                <a:ea typeface="HG丸ｺﾞｼｯｸM-PRO" panose="020F0600000000000000" pitchFamily="50" charset="-128"/>
              </a:rPr>
              <a:t>H30</a:t>
            </a:r>
            <a:r>
              <a:rPr lang="ja-JP" altLang="en-US" sz="1540" dirty="0" smtClean="0">
                <a:latin typeface="HG丸ｺﾞｼｯｸM-PRO" panose="020F0600000000000000" pitchFamily="50" charset="-128"/>
                <a:ea typeface="HG丸ｺﾞｼｯｸM-PRO" panose="020F0600000000000000" pitchFamily="50" charset="-128"/>
              </a:rPr>
              <a:t>年度～</a:t>
            </a:r>
            <a:r>
              <a:rPr lang="en-US" altLang="ja-JP" sz="1540" dirty="0" smtClean="0">
                <a:latin typeface="HG丸ｺﾞｼｯｸM-PRO" panose="020F0600000000000000" pitchFamily="50" charset="-128"/>
                <a:ea typeface="HG丸ｺﾞｼｯｸM-PRO" panose="020F0600000000000000" pitchFamily="50" charset="-128"/>
              </a:rPr>
              <a:t>R3</a:t>
            </a:r>
            <a:r>
              <a:rPr lang="ja-JP" altLang="en-US" sz="1540" dirty="0" smtClean="0">
                <a:latin typeface="HG丸ｺﾞｼｯｸM-PRO" panose="020F0600000000000000" pitchFamily="50" charset="-128"/>
                <a:ea typeface="HG丸ｺﾞｼｯｸM-PRO" panose="020F0600000000000000" pitchFamily="50" charset="-128"/>
              </a:rPr>
              <a:t>年度）</a:t>
            </a:r>
            <a:r>
              <a:rPr lang="ja-JP" altLang="ja-JP" sz="1540" dirty="0">
                <a:latin typeface="HG丸ｺﾞｼｯｸM-PRO" panose="020F0600000000000000" pitchFamily="50" charset="-128"/>
                <a:ea typeface="HG丸ｺﾞｼｯｸM-PRO" panose="020F0600000000000000" pitchFamily="50" charset="-128"/>
              </a:rPr>
              <a:t>】</a:t>
            </a:r>
            <a:endParaRPr lang="en-US" altLang="ja-JP" sz="154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335421" y="583561"/>
            <a:ext cx="6451588" cy="321157"/>
          </a:xfrm>
          <a:prstGeom prst="rect">
            <a:avLst/>
          </a:prstGeom>
          <a:solidFill>
            <a:srgbClr val="FF3399"/>
          </a:solidFill>
        </p:spPr>
        <p:txBody>
          <a:bodyPr wrap="square" lIns="89578" tIns="44789" rIns="89578" bIns="44789" rtlCol="0">
            <a:spAutoFit/>
          </a:bodyPr>
          <a:lstStyle/>
          <a:p>
            <a:r>
              <a:rPr lang="ja-JP" altLang="en-US" sz="1499"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■自然文化園入園者数の推移（</a:t>
            </a:r>
            <a:r>
              <a:rPr lang="en-US" altLang="ja-JP" sz="1499"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99"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スポーツ施設等の利用者数は含まない）</a:t>
            </a:r>
          </a:p>
        </p:txBody>
      </p:sp>
      <p:graphicFrame>
        <p:nvGraphicFramePr>
          <p:cNvPr id="25" name="グラフ 8"/>
          <p:cNvGraphicFramePr>
            <a:graphicFrameLocks/>
          </p:cNvGraphicFramePr>
          <p:nvPr>
            <p:extLst>
              <p:ext uri="{D42A27DB-BD31-4B8C-83A1-F6EECF244321}">
                <p14:modId xmlns:p14="http://schemas.microsoft.com/office/powerpoint/2010/main" val="1228512097"/>
              </p:ext>
            </p:extLst>
          </p:nvPr>
        </p:nvGraphicFramePr>
        <p:xfrm>
          <a:off x="392113" y="920750"/>
          <a:ext cx="7413625" cy="3670300"/>
        </p:xfrm>
        <a:graphic>
          <a:graphicData uri="http://schemas.openxmlformats.org/presentationml/2006/ole">
            <mc:AlternateContent xmlns:mc="http://schemas.openxmlformats.org/markup-compatibility/2006">
              <mc:Choice xmlns:v="urn:schemas-microsoft-com:vml" Requires="v">
                <p:oleObj spid="_x0000_s2107" name="ワークシート" r:id="rId3" imgW="5019505" imgH="2828795" progId="Excel.Sheet.8">
                  <p:embed/>
                </p:oleObj>
              </mc:Choice>
              <mc:Fallback>
                <p:oleObj name="ワークシート" r:id="rId3" imgW="5019505" imgH="2828795" progId="Excel.Sheet.8">
                  <p:embed/>
                  <p:pic>
                    <p:nvPicPr>
                      <p:cNvPr id="25" name="グラフ 8"/>
                      <p:cNvPicPr>
                        <a:picLocks noChangeArrowheads="1"/>
                      </p:cNvPicPr>
                      <p:nvPr/>
                    </p:nvPicPr>
                    <p:blipFill>
                      <a:blip r:embed="rId4"/>
                      <a:srcRect/>
                      <a:stretch>
                        <a:fillRect/>
                      </a:stretch>
                    </p:blipFill>
                    <p:spPr bwMode="auto">
                      <a:xfrm>
                        <a:off x="392113" y="920750"/>
                        <a:ext cx="7413625" cy="3670300"/>
                      </a:xfrm>
                      <a:prstGeom prst="rect">
                        <a:avLst/>
                      </a:prstGeom>
                      <a:noFill/>
                      <a:ln>
                        <a:noFill/>
                      </a:ln>
                      <a:extLst/>
                    </p:spPr>
                  </p:pic>
                </p:oleObj>
              </mc:Fallback>
            </mc:AlternateContent>
          </a:graphicData>
        </a:graphic>
      </p:graphicFrame>
      <p:sp>
        <p:nvSpPr>
          <p:cNvPr id="34" name="テキスト ボックス 10"/>
          <p:cNvSpPr txBox="1">
            <a:spLocks noChangeArrowheads="1"/>
          </p:cNvSpPr>
          <p:nvPr/>
        </p:nvSpPr>
        <p:spPr bwMode="auto">
          <a:xfrm>
            <a:off x="546202" y="1262079"/>
            <a:ext cx="110863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5" tIns="64008" rIns="128015" bIns="64008">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60" dirty="0"/>
              <a:t>（</a:t>
            </a:r>
            <a:r>
              <a:rPr lang="ja-JP" altLang="en-US" sz="1260" dirty="0" smtClean="0"/>
              <a:t>万人）</a:t>
            </a:r>
            <a:endParaRPr lang="ja-JP" altLang="en-US" sz="1260" dirty="0"/>
          </a:p>
        </p:txBody>
      </p:sp>
      <p:sp>
        <p:nvSpPr>
          <p:cNvPr id="38" name="正方形/長方形 37"/>
          <p:cNvSpPr/>
          <p:nvPr/>
        </p:nvSpPr>
        <p:spPr>
          <a:xfrm>
            <a:off x="-47164" y="5193"/>
            <a:ext cx="12848765" cy="492253"/>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6603" tIns="43301" rIns="86603" bIns="43301" numCol="1" spcCol="0" rtlCol="0" fromWordArt="0" anchor="ctr" anchorCtr="0" forceAA="0" compatLnSpc="1">
            <a:prstTxWarp prst="textNoShape">
              <a:avLst/>
            </a:prstTxWarp>
            <a:noAutofit/>
          </a:bodyPr>
          <a:lstStyle/>
          <a:p>
            <a:r>
              <a:rPr lang="ja-JP" altLang="en-US" sz="2520" b="1" kern="100" dirty="0">
                <a:ea typeface="ＭＳ Ｐゴシック"/>
                <a:cs typeface="Times New Roman"/>
              </a:rPr>
              <a:t>　入園</a:t>
            </a:r>
            <a:r>
              <a:rPr lang="ja-JP" altLang="en-US" sz="2520" b="1" kern="100" dirty="0" smtClean="0">
                <a:ea typeface="ＭＳ Ｐゴシック"/>
                <a:cs typeface="Times New Roman"/>
              </a:rPr>
              <a:t>者</a:t>
            </a:r>
            <a:r>
              <a:rPr lang="ja-JP" altLang="en-US" sz="2520" b="1" kern="100" dirty="0">
                <a:ea typeface="ＭＳ Ｐゴシック"/>
                <a:cs typeface="Times New Roman"/>
              </a:rPr>
              <a:t>状況</a:t>
            </a:r>
            <a:endParaRPr lang="ja-JP" altLang="en-US" sz="1260" kern="100" dirty="0">
              <a:ea typeface="ＭＳ 明朝"/>
              <a:cs typeface="Times New Roman"/>
            </a:endParaRPr>
          </a:p>
        </p:txBody>
      </p:sp>
      <p:sp>
        <p:nvSpPr>
          <p:cNvPr id="40" name="テキスト ボックス 17"/>
          <p:cNvSpPr txBox="1">
            <a:spLocks noChangeArrowheads="1"/>
          </p:cNvSpPr>
          <p:nvPr/>
        </p:nvSpPr>
        <p:spPr bwMode="auto">
          <a:xfrm>
            <a:off x="11457911" y="4416020"/>
            <a:ext cx="1451408" cy="48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80"/>
              </a:lnSpc>
              <a:spcBef>
                <a:spcPct val="0"/>
              </a:spcBef>
              <a:buNone/>
            </a:pPr>
            <a:r>
              <a:rPr lang="ja-JP" altLang="en-US" sz="1260" dirty="0">
                <a:latin typeface="Meiryo UI" pitchFamily="50" charset="-128"/>
                <a:ea typeface="Meiryo UI" pitchFamily="50" charset="-128"/>
                <a:cs typeface="Meiryo UI" pitchFamily="50" charset="-128"/>
              </a:rPr>
              <a:t>（単位：人）</a:t>
            </a:r>
            <a:endParaRPr lang="en-US" altLang="ja-JP" sz="1260" dirty="0">
              <a:latin typeface="Meiryo UI" pitchFamily="50" charset="-128"/>
              <a:ea typeface="Meiryo UI" pitchFamily="50" charset="-128"/>
              <a:cs typeface="Meiryo UI" pitchFamily="50" charset="-128"/>
            </a:endParaRPr>
          </a:p>
        </p:txBody>
      </p:sp>
      <p:sp>
        <p:nvSpPr>
          <p:cNvPr id="36" name="テキスト ボックス 30"/>
          <p:cNvSpPr txBox="1">
            <a:spLocks noChangeArrowheads="1"/>
          </p:cNvSpPr>
          <p:nvPr/>
        </p:nvSpPr>
        <p:spPr bwMode="auto">
          <a:xfrm>
            <a:off x="8945077" y="4530233"/>
            <a:ext cx="2789385" cy="31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999" tIns="64001" rIns="127999" bIns="64001">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dirty="0" smtClean="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rPr>
              <a:t>は</a:t>
            </a:r>
            <a:r>
              <a:rPr lang="en-US" altLang="ja-JP" sz="1200" dirty="0">
                <a:solidFill>
                  <a:srgbClr val="FF0000"/>
                </a:solidFill>
                <a:latin typeface="Meiryo UI" panose="020B0604030504040204" pitchFamily="50" charset="-128"/>
                <a:ea typeface="Meiryo UI" panose="020B0604030504040204" pitchFamily="50" charset="-128"/>
              </a:rPr>
              <a:t>R</a:t>
            </a:r>
            <a:r>
              <a:rPr lang="ja-JP" altLang="en-US" sz="1200" dirty="0" smtClean="0">
                <a:solidFill>
                  <a:srgbClr val="FF0000"/>
                </a:solidFill>
                <a:latin typeface="Meiryo UI" panose="020B0604030504040204" pitchFamily="50" charset="-128"/>
                <a:ea typeface="Meiryo UI" panose="020B0604030504040204" pitchFamily="50" charset="-128"/>
              </a:rPr>
              <a:t>元年同月入園者数比</a:t>
            </a:r>
            <a:endParaRPr lang="en-US" altLang="ja-JP" sz="1200"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9761840" y="9090025"/>
            <a:ext cx="2880360" cy="511175"/>
          </a:xfrm>
        </p:spPr>
        <p:txBody>
          <a:bodyPr/>
          <a:lstStyle/>
          <a:p>
            <a:r>
              <a:rPr kumimoji="1" lang="en-US" altLang="ja-JP" dirty="0" smtClean="0"/>
              <a:t>1</a:t>
            </a:r>
          </a:p>
        </p:txBody>
      </p:sp>
      <p:sp>
        <p:nvSpPr>
          <p:cNvPr id="26" name="テキスト ボックス 4"/>
          <p:cNvSpPr txBox="1">
            <a:spLocks noChangeArrowheads="1"/>
          </p:cNvSpPr>
          <p:nvPr/>
        </p:nvSpPr>
        <p:spPr bwMode="auto">
          <a:xfrm>
            <a:off x="8417337" y="1437837"/>
            <a:ext cx="3703829" cy="1603104"/>
          </a:xfrm>
          <a:prstGeom prst="rect">
            <a:avLst/>
          </a:prstGeom>
          <a:solidFill>
            <a:schemeClr val="bg1"/>
          </a:solidFill>
          <a:ln w="12700">
            <a:solidFill>
              <a:schemeClr val="tx1"/>
            </a:solidFill>
            <a:prstDash val="dash"/>
            <a:miter lim="800000"/>
            <a:headEnd/>
            <a:tailEnd/>
          </a:ln>
        </p:spPr>
        <p:txBody>
          <a:bodyPr wrap="square" lIns="35995" tIns="108000" rIns="35995" bIns="108000">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en-US" altLang="ja-JP" sz="1000" dirty="0" smtClean="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R</a:t>
            </a:r>
            <a:r>
              <a:rPr lang="ja-JP" altLang="en-US" sz="1000" dirty="0" smtClean="0">
                <a:latin typeface="Meiryo UI" panose="020B0604030504040204" pitchFamily="50" charset="-128"/>
                <a:ea typeface="Meiryo UI" panose="020B0604030504040204" pitchFamily="50" charset="-128"/>
              </a:rPr>
              <a:t>２年度</a:t>
            </a:r>
            <a:r>
              <a:rPr lang="en-US" altLang="ja-JP" sz="1000" dirty="0" smtClean="0">
                <a:latin typeface="Meiryo UI" panose="020B0604030504040204" pitchFamily="50" charset="-128"/>
                <a:ea typeface="Meiryo UI" panose="020B0604030504040204" pitchFamily="50" charset="-128"/>
              </a:rPr>
              <a:t>〕</a:t>
            </a:r>
            <a:endParaRPr lang="en-US" altLang="zh-TW" sz="1000" dirty="0">
              <a:latin typeface="Meiryo UI" panose="020B0604030504040204" pitchFamily="50" charset="-128"/>
              <a:ea typeface="Meiryo UI" panose="020B0604030504040204" pitchFamily="50" charset="-128"/>
            </a:endParaRPr>
          </a:p>
          <a:p>
            <a:pPr eaLnBrk="1" hangingPunct="1">
              <a:defRPr/>
            </a:pPr>
            <a:r>
              <a:rPr lang="en-US" altLang="ja-JP"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４月７日～５月２１日</a:t>
            </a: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緊急事態宣言</a:t>
            </a:r>
            <a:endParaRPr lang="en-US" altLang="ja-JP" sz="1000" dirty="0" smtClean="0">
              <a:latin typeface="Meiryo UI" panose="020B0604030504040204" pitchFamily="50" charset="-128"/>
              <a:ea typeface="Meiryo UI" panose="020B0604030504040204" pitchFamily="50" charset="-128"/>
            </a:endParaRPr>
          </a:p>
          <a:p>
            <a:pPr eaLnBrk="1" hangingPunct="1">
              <a:defRPr/>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２月１８日～５月２２日　⇒　イベント・集会の禁止</a:t>
            </a:r>
            <a:endParaRPr lang="en-US" altLang="ja-JP" sz="1000" dirty="0" smtClean="0">
              <a:latin typeface="Meiryo UI" panose="020B0604030504040204" pitchFamily="50" charset="-128"/>
              <a:ea typeface="Meiryo UI" panose="020B0604030504040204" pitchFamily="50" charset="-128"/>
            </a:endParaRPr>
          </a:p>
          <a:p>
            <a:pPr eaLnBrk="1" hangingPunct="1">
              <a:defRPr/>
            </a:pPr>
            <a:r>
              <a:rPr lang="ja-JP" altLang="en-US" sz="1000" dirty="0" smtClean="0">
                <a:latin typeface="Meiryo UI" panose="020B0604030504040204" pitchFamily="50" charset="-128"/>
                <a:ea typeface="Meiryo UI" panose="020B0604030504040204" pitchFamily="50" charset="-128"/>
              </a:rPr>
              <a:t>　２月２９日～５月２０日</a:t>
            </a: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EXPO’70</a:t>
            </a:r>
            <a:r>
              <a:rPr lang="ja-JP" altLang="en-US" sz="1000" dirty="0" smtClean="0">
                <a:latin typeface="Meiryo UI" panose="020B0604030504040204" pitchFamily="50" charset="-128"/>
                <a:ea typeface="Meiryo UI" panose="020B0604030504040204" pitchFamily="50" charset="-128"/>
              </a:rPr>
              <a:t>パビリオンと</a:t>
            </a:r>
            <a:endParaRPr lang="en-US" altLang="ja-JP" sz="1000" dirty="0" smtClean="0">
              <a:latin typeface="Meiryo UI" panose="020B0604030504040204" pitchFamily="50" charset="-128"/>
              <a:ea typeface="Meiryo UI" panose="020B0604030504040204" pitchFamily="50" charset="-128"/>
            </a:endParaRPr>
          </a:p>
          <a:p>
            <a:pPr eaLnBrk="1" hangingPunct="1">
              <a:defRPr/>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自然観察学習館の休館</a:t>
            </a:r>
            <a:endParaRPr lang="en-US" altLang="ja-JP" sz="1000" dirty="0" smtClean="0">
              <a:latin typeface="Meiryo UI" panose="020B0604030504040204" pitchFamily="50" charset="-128"/>
              <a:ea typeface="Meiryo UI" panose="020B0604030504040204" pitchFamily="50" charset="-128"/>
            </a:endParaRPr>
          </a:p>
          <a:p>
            <a:pPr eaLnBrk="1" hangingPunct="1">
              <a:defRPr/>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３月１日～７月３１日　⇒　太陽の塔休館</a:t>
            </a:r>
            <a:endParaRPr lang="en-US" altLang="ja-JP" sz="1000" dirty="0" smtClean="0">
              <a:latin typeface="Meiryo UI" panose="020B0604030504040204" pitchFamily="50" charset="-128"/>
              <a:ea typeface="Meiryo UI" panose="020B0604030504040204" pitchFamily="50" charset="-128"/>
            </a:endParaRPr>
          </a:p>
          <a:p>
            <a:pPr eaLnBrk="1" hangingPunct="1">
              <a:defRPr/>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８月　 ⇒ 　新型コロナウイルス第２波</a:t>
            </a:r>
            <a:endParaRPr lang="en-US" altLang="ja-JP" sz="1000" dirty="0" smtClean="0">
              <a:latin typeface="Meiryo UI" panose="020B0604030504040204" pitchFamily="50" charset="-128"/>
              <a:ea typeface="Meiryo UI" panose="020B0604030504040204" pitchFamily="50" charset="-128"/>
            </a:endParaRPr>
          </a:p>
          <a:p>
            <a:pPr eaLnBrk="1" hangingPunct="1">
              <a:defRPr/>
            </a:pPr>
            <a:r>
              <a:rPr lang="ja-JP" altLang="en-US"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11</a:t>
            </a:r>
            <a:r>
              <a:rPr lang="ja-JP" altLang="en-US" sz="1000" dirty="0" smtClean="0">
                <a:latin typeface="Meiryo UI" panose="020B0604030504040204" pitchFamily="50" charset="-128"/>
                <a:ea typeface="Meiryo UI" panose="020B0604030504040204" pitchFamily="50" charset="-128"/>
              </a:rPr>
              <a:t>月　⇒　 新型コロナウイルス第３波</a:t>
            </a:r>
            <a:endParaRPr lang="en-US" altLang="ja-JP" sz="1000" dirty="0" smtClean="0">
              <a:latin typeface="Meiryo UI" panose="020B0604030504040204" pitchFamily="50" charset="-128"/>
              <a:ea typeface="Meiryo UI" panose="020B0604030504040204" pitchFamily="50" charset="-128"/>
            </a:endParaRPr>
          </a:p>
          <a:p>
            <a:pPr eaLnBrk="1" hangingPunct="1">
              <a:defRPr/>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１月１３日～２月２</a:t>
            </a:r>
            <a:r>
              <a:rPr lang="ja-JP" altLang="en-US" sz="1000" dirty="0">
                <a:latin typeface="Meiryo UI" panose="020B0604030504040204" pitchFamily="50" charset="-128"/>
                <a:ea typeface="Meiryo UI" panose="020B0604030504040204" pitchFamily="50" charset="-128"/>
              </a:rPr>
              <a:t>８</a:t>
            </a:r>
            <a:r>
              <a:rPr lang="ja-JP" altLang="en-US" sz="1000" dirty="0" smtClean="0">
                <a:latin typeface="Meiryo UI" panose="020B0604030504040204" pitchFamily="50" charset="-128"/>
                <a:ea typeface="Meiryo UI" panose="020B0604030504040204" pitchFamily="50" charset="-128"/>
              </a:rPr>
              <a:t>日</a:t>
            </a:r>
            <a:r>
              <a:rPr lang="ja-JP" altLang="en-US" sz="1000" dirty="0">
                <a:latin typeface="Meiryo UI" panose="020B0604030504040204" pitchFamily="50" charset="-128"/>
                <a:ea typeface="Meiryo UI" panose="020B0604030504040204" pitchFamily="50" charset="-128"/>
              </a:rPr>
              <a:t>　⇒　緊急事態</a:t>
            </a:r>
            <a:r>
              <a:rPr lang="ja-JP" altLang="en-US" sz="1000" dirty="0" smtClean="0">
                <a:latin typeface="Meiryo UI" panose="020B0604030504040204" pitchFamily="50" charset="-128"/>
                <a:ea typeface="Meiryo UI" panose="020B0604030504040204" pitchFamily="50" charset="-128"/>
              </a:rPr>
              <a:t>宣言</a:t>
            </a:r>
            <a:r>
              <a:rPr lang="ja-JP" altLang="en-US" sz="1000" dirty="0">
                <a:latin typeface="Meiryo UI" panose="020B0604030504040204" pitchFamily="50" charset="-128"/>
                <a:ea typeface="Meiryo UI" panose="020B0604030504040204" pitchFamily="50" charset="-128"/>
              </a:rPr>
              <a:t>　</a:t>
            </a:r>
            <a:endParaRPr lang="en-US" altLang="ja-JP" sz="1000" dirty="0">
              <a:latin typeface="Meiryo UI" panose="020B0604030504040204" pitchFamily="50" charset="-128"/>
              <a:ea typeface="Meiryo UI" panose="020B0604030504040204" pitchFamily="50" charset="-128"/>
            </a:endParaRPr>
          </a:p>
        </p:txBody>
      </p:sp>
      <p:sp>
        <p:nvSpPr>
          <p:cNvPr id="5" name="正方形/長方形 4"/>
          <p:cNvSpPr/>
          <p:nvPr/>
        </p:nvSpPr>
        <p:spPr>
          <a:xfrm>
            <a:off x="8256639" y="1170087"/>
            <a:ext cx="1826141" cy="276999"/>
          </a:xfrm>
          <a:prstGeom prst="rect">
            <a:avLst/>
          </a:prstGeom>
        </p:spPr>
        <p:txBody>
          <a:bodyPr wrap="none">
            <a:spAutoFit/>
          </a:bodyPr>
          <a:lstStyle/>
          <a:p>
            <a:r>
              <a:rPr lang="ja-JP" altLang="en-US" sz="1200" dirty="0" smtClean="0">
                <a:latin typeface="Meiryo UI" panose="020B0604030504040204" pitchFamily="50" charset="-128"/>
                <a:ea typeface="Meiryo UI" panose="020B0604030504040204" pitchFamily="50" charset="-128"/>
              </a:rPr>
              <a:t>入園者数減少の</a:t>
            </a:r>
            <a:r>
              <a:rPr lang="ja-JP" altLang="en-US" sz="1200" dirty="0">
                <a:latin typeface="Meiryo UI" panose="020B0604030504040204" pitchFamily="50" charset="-128"/>
                <a:ea typeface="Meiryo UI" panose="020B0604030504040204" pitchFamily="50" charset="-128"/>
              </a:rPr>
              <a:t>主な要因</a:t>
            </a:r>
            <a:endParaRPr lang="ja-JP" altLang="en-US" sz="1200" dirty="0"/>
          </a:p>
        </p:txBody>
      </p:sp>
      <p:sp>
        <p:nvSpPr>
          <p:cNvPr id="30" name="テキスト ボックス 4"/>
          <p:cNvSpPr txBox="1">
            <a:spLocks noChangeArrowheads="1"/>
          </p:cNvSpPr>
          <p:nvPr/>
        </p:nvSpPr>
        <p:spPr bwMode="auto">
          <a:xfrm>
            <a:off x="8417337" y="3162412"/>
            <a:ext cx="3703829" cy="833663"/>
          </a:xfrm>
          <a:prstGeom prst="rect">
            <a:avLst/>
          </a:prstGeom>
          <a:solidFill>
            <a:schemeClr val="bg1"/>
          </a:solidFill>
          <a:ln w="12700">
            <a:solidFill>
              <a:schemeClr val="tx1"/>
            </a:solidFill>
            <a:prstDash val="dash"/>
            <a:miter lim="800000"/>
            <a:headEnd/>
            <a:tailEnd/>
          </a:ln>
        </p:spPr>
        <p:txBody>
          <a:bodyPr wrap="square" lIns="35995" tIns="108000" rIns="35995" bIns="108000" anchor="ctr">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en-US" altLang="ja-JP" sz="1000" dirty="0" smtClean="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R</a:t>
            </a:r>
            <a:r>
              <a:rPr lang="ja-JP" altLang="en-US" sz="1000" dirty="0" smtClean="0">
                <a:latin typeface="Meiryo UI" panose="020B0604030504040204" pitchFamily="50" charset="-128"/>
                <a:ea typeface="Meiryo UI" panose="020B0604030504040204" pitchFamily="50" charset="-128"/>
              </a:rPr>
              <a:t>３年度</a:t>
            </a:r>
            <a:r>
              <a:rPr lang="en-US" altLang="ja-JP" sz="1000" dirty="0" smtClean="0">
                <a:latin typeface="Meiryo UI" panose="020B0604030504040204" pitchFamily="50" charset="-128"/>
                <a:ea typeface="Meiryo UI" panose="020B0604030504040204" pitchFamily="50" charset="-128"/>
              </a:rPr>
              <a:t>〕</a:t>
            </a:r>
            <a:endParaRPr lang="en-US" altLang="zh-TW" sz="1000" dirty="0">
              <a:latin typeface="Meiryo UI" panose="020B0604030504040204" pitchFamily="50" charset="-128"/>
              <a:ea typeface="Meiryo UI" panose="020B0604030504040204" pitchFamily="50" charset="-128"/>
            </a:endParaRPr>
          </a:p>
          <a:p>
            <a:pPr eaLnBrk="1" hangingPunct="1">
              <a:defRPr/>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４月５日～４月２４日</a:t>
            </a: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蔓延防止等重点措置</a:t>
            </a:r>
            <a:endParaRPr lang="en-US" altLang="ja-JP" sz="1000" dirty="0">
              <a:latin typeface="Meiryo UI" panose="020B0604030504040204" pitchFamily="50" charset="-128"/>
              <a:ea typeface="Meiryo UI" panose="020B0604030504040204" pitchFamily="50" charset="-128"/>
            </a:endParaRPr>
          </a:p>
          <a:p>
            <a:pPr eaLnBrk="1" hangingPunct="1">
              <a:defRPr/>
            </a:pPr>
            <a:r>
              <a:rPr lang="ja-JP" altLang="en-US" sz="1000" dirty="0" smtClean="0">
                <a:latin typeface="Meiryo UI" panose="020B0604030504040204" pitchFamily="50" charset="-128"/>
                <a:ea typeface="Meiryo UI" panose="020B0604030504040204" pitchFamily="50" charset="-128"/>
              </a:rPr>
              <a:t>　４月２５日～</a:t>
            </a:r>
            <a:r>
              <a:rPr lang="ja-JP" altLang="en-US" sz="1000" dirty="0">
                <a:latin typeface="Meiryo UI" panose="020B0604030504040204" pitchFamily="50" charset="-128"/>
                <a:ea typeface="Meiryo UI" panose="020B0604030504040204" pitchFamily="50" charset="-128"/>
              </a:rPr>
              <a:t>６月２０日　⇒　緊急事態</a:t>
            </a:r>
            <a:r>
              <a:rPr lang="ja-JP" altLang="en-US" sz="1000" dirty="0" smtClean="0">
                <a:latin typeface="Meiryo UI" panose="020B0604030504040204" pitchFamily="50" charset="-128"/>
                <a:ea typeface="Meiryo UI" panose="020B0604030504040204" pitchFamily="50" charset="-128"/>
              </a:rPr>
              <a:t>宣言</a:t>
            </a:r>
            <a:r>
              <a:rPr lang="ja-JP" altLang="en-US" sz="1000" dirty="0" smtClean="0">
                <a:solidFill>
                  <a:srgbClr val="0070C0"/>
                </a:solidFill>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臨時休園</a:t>
            </a:r>
            <a:endParaRPr lang="en-US" altLang="ja-JP" sz="1000" dirty="0">
              <a:latin typeface="Meiryo UI" panose="020B0604030504040204" pitchFamily="50" charset="-128"/>
              <a:ea typeface="Meiryo UI" panose="020B0604030504040204" pitchFamily="50" charset="-128"/>
            </a:endParaRPr>
          </a:p>
          <a:p>
            <a:pPr eaLnBrk="1" hangingPunct="1">
              <a:defRPr/>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６月２１日～</a:t>
            </a:r>
            <a:r>
              <a:rPr lang="ja-JP" altLang="en-US" sz="1000" dirty="0">
                <a:latin typeface="Meiryo UI" panose="020B0604030504040204" pitchFamily="50" charset="-128"/>
                <a:ea typeface="Meiryo UI" panose="020B0604030504040204" pitchFamily="50" charset="-128"/>
              </a:rPr>
              <a:t>　⇒　蔓延防止等重点</a:t>
            </a:r>
            <a:r>
              <a:rPr lang="ja-JP" altLang="en-US" sz="1000" dirty="0" smtClean="0">
                <a:latin typeface="Meiryo UI" panose="020B0604030504040204" pitchFamily="50" charset="-128"/>
                <a:ea typeface="Meiryo UI" panose="020B0604030504040204" pitchFamily="50" charset="-128"/>
              </a:rPr>
              <a:t>措置</a:t>
            </a:r>
            <a:endParaRPr lang="en-US" altLang="ja-JP" sz="1000" dirty="0">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375420882"/>
              </p:ext>
            </p:extLst>
          </p:nvPr>
        </p:nvGraphicFramePr>
        <p:xfrm>
          <a:off x="373380" y="7511381"/>
          <a:ext cx="10447020" cy="2020298"/>
        </p:xfrm>
        <a:graphic>
          <a:graphicData uri="http://schemas.openxmlformats.org/drawingml/2006/table">
            <a:tbl>
              <a:tblPr bandRow="1">
                <a:tableStyleId>{5C22544A-7EE6-4342-B048-85BDC9FD1C3A}</a:tableStyleId>
              </a:tblPr>
              <a:tblGrid>
                <a:gridCol w="1431234">
                  <a:extLst>
                    <a:ext uri="{9D8B030D-6E8A-4147-A177-3AD203B41FA5}">
                      <a16:colId xmlns:a16="http://schemas.microsoft.com/office/drawing/2014/main" val="20000"/>
                    </a:ext>
                  </a:extLst>
                </a:gridCol>
                <a:gridCol w="2119686">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gridCol w="1752600">
                  <a:extLst>
                    <a:ext uri="{9D8B030D-6E8A-4147-A177-3AD203B41FA5}">
                      <a16:colId xmlns:a16="http://schemas.microsoft.com/office/drawing/2014/main" val="647328479"/>
                    </a:ext>
                  </a:extLst>
                </a:gridCol>
                <a:gridCol w="1581150">
                  <a:extLst>
                    <a:ext uri="{9D8B030D-6E8A-4147-A177-3AD203B41FA5}">
                      <a16:colId xmlns:a16="http://schemas.microsoft.com/office/drawing/2014/main" val="20004"/>
                    </a:ext>
                  </a:extLst>
                </a:gridCol>
              </a:tblGrid>
              <a:tr h="394369">
                <a:tc>
                  <a:txBody>
                    <a:bodyPr/>
                    <a:lstStyle/>
                    <a:p>
                      <a:pPr algn="ctr"/>
                      <a:endParaRPr kumimoji="1" lang="ja-JP" altLang="en-US" sz="1400" dirty="0">
                        <a:solidFill>
                          <a:schemeClr val="tx1"/>
                        </a:solidFill>
                      </a:endParaRPr>
                    </a:p>
                  </a:txBody>
                  <a:tcPr marL="128010" marR="128010" marT="64039" marB="64039"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algn="ctr"/>
                      <a:r>
                        <a:rPr kumimoji="1" lang="ja-JP" altLang="en-US" sz="1400" b="1" baseline="0" dirty="0" smtClean="0">
                          <a:solidFill>
                            <a:srgbClr val="F6F5EE"/>
                          </a:solidFill>
                        </a:rPr>
                        <a:t>    </a:t>
                      </a:r>
                      <a:r>
                        <a:rPr kumimoji="1" lang="ja-JP" altLang="en-US" sz="1400" b="1" dirty="0" smtClean="0">
                          <a:solidFill>
                            <a:srgbClr val="F6F5EE"/>
                          </a:solidFill>
                        </a:rPr>
                        <a:t>自然文化園</a:t>
                      </a:r>
                      <a:endParaRPr kumimoji="1" lang="ja-JP" altLang="en-US" sz="1400" b="1" dirty="0">
                        <a:solidFill>
                          <a:srgbClr val="F6F5EE"/>
                        </a:solidFill>
                      </a:endParaRPr>
                    </a:p>
                  </a:txBody>
                  <a:tcPr marL="128010" marR="128010" marT="64039" marB="64039" anchor="ctr">
                    <a:lnT w="12700" cap="flat" cmpd="sng" algn="ctr">
                      <a:noFill/>
                      <a:prstDash val="solid"/>
                      <a:round/>
                      <a:headEnd type="none" w="med" len="med"/>
                      <a:tailEnd type="none" w="med" len="med"/>
                    </a:lnT>
                    <a:solidFill>
                      <a:schemeClr val="accent1"/>
                    </a:solidFill>
                  </a:tcPr>
                </a:tc>
                <a:tc>
                  <a:txBody>
                    <a:bodyPr/>
                    <a:lstStyle/>
                    <a:p>
                      <a:pPr algn="ctr"/>
                      <a:r>
                        <a:rPr kumimoji="1" lang="ja-JP" altLang="en-US" sz="1400" b="1" dirty="0" smtClean="0">
                          <a:solidFill>
                            <a:srgbClr val="F6F5EE"/>
                          </a:solidFill>
                        </a:rPr>
                        <a:t>日本庭園</a:t>
                      </a:r>
                      <a:endParaRPr kumimoji="1" lang="ja-JP" altLang="en-US" sz="1400" b="1" dirty="0">
                        <a:solidFill>
                          <a:srgbClr val="F6F5EE"/>
                        </a:solidFill>
                      </a:endParaRPr>
                    </a:p>
                  </a:txBody>
                  <a:tcPr marL="128010" marR="128010" marT="64039" marB="64039" anchor="ctr">
                    <a:lnT w="12700" cap="flat" cmpd="sng" algn="ctr">
                      <a:noFill/>
                      <a:prstDash val="solid"/>
                      <a:round/>
                      <a:headEnd type="none" w="med" len="med"/>
                      <a:tailEnd type="none" w="med" len="med"/>
                    </a:lnT>
                    <a:solidFill>
                      <a:schemeClr val="accent1"/>
                    </a:solidFill>
                  </a:tcPr>
                </a:tc>
                <a:tc>
                  <a:txBody>
                    <a:bodyPr/>
                    <a:lstStyle/>
                    <a:p>
                      <a:pPr algn="ctr"/>
                      <a:r>
                        <a:rPr kumimoji="1" lang="en-US" altLang="ja-JP" sz="1400" b="1" dirty="0" smtClean="0">
                          <a:solidFill>
                            <a:srgbClr val="F6F5EE"/>
                          </a:solidFill>
                          <a:latin typeface="+mn-ea"/>
                          <a:ea typeface="+mn-ea"/>
                        </a:rPr>
                        <a:t>EXPO’70</a:t>
                      </a:r>
                      <a:r>
                        <a:rPr kumimoji="1" lang="ja-JP" altLang="en-US" sz="1400" b="1" dirty="0" smtClean="0">
                          <a:solidFill>
                            <a:srgbClr val="F6F5EE"/>
                          </a:solidFill>
                          <a:latin typeface="+mn-ea"/>
                          <a:ea typeface="+mn-ea"/>
                        </a:rPr>
                        <a:t>ﾊﾟﾋﾞﾘｵﾝ</a:t>
                      </a:r>
                    </a:p>
                  </a:txBody>
                  <a:tcPr marL="128010" marR="128010" marT="64039" marB="64039" anchor="ctr">
                    <a:lnT w="12700" cap="flat" cmpd="sng" algn="ctr">
                      <a:noFill/>
                      <a:prstDash val="solid"/>
                      <a:round/>
                      <a:headEnd type="none" w="med" len="med"/>
                      <a:tailEnd type="none" w="med" len="med"/>
                    </a:lnT>
                    <a:solidFill>
                      <a:schemeClr val="accent1"/>
                    </a:solidFill>
                  </a:tcPr>
                </a:tc>
                <a:tc>
                  <a:txBody>
                    <a:bodyPr/>
                    <a:lstStyle/>
                    <a:p>
                      <a:pPr algn="ctr"/>
                      <a:r>
                        <a:rPr kumimoji="1" lang="ja-JP" altLang="en-US" sz="1400" b="1" dirty="0" smtClean="0">
                          <a:solidFill>
                            <a:srgbClr val="F6F5EE"/>
                          </a:solidFill>
                          <a:latin typeface="+mn-ea"/>
                          <a:ea typeface="+mn-ea"/>
                        </a:rPr>
                        <a:t>太陽の塔</a:t>
                      </a:r>
                    </a:p>
                  </a:txBody>
                  <a:tcPr marL="128010" marR="128010" marT="64039" marB="64039" anchor="ctr">
                    <a:lnT w="12700" cap="flat" cmpd="sng" algn="ctr">
                      <a:noFill/>
                      <a:prstDash val="solid"/>
                      <a:round/>
                      <a:headEnd type="none" w="med" len="med"/>
                      <a:tailEnd type="none" w="med" len="med"/>
                    </a:lnT>
                    <a:solidFill>
                      <a:schemeClr val="accent1"/>
                    </a:solidFill>
                  </a:tcPr>
                </a:tc>
                <a:tc>
                  <a:txBody>
                    <a:bodyPr/>
                    <a:lstStyle/>
                    <a:p>
                      <a:pPr algn="ctr"/>
                      <a:r>
                        <a:rPr kumimoji="1" lang="zh-TW" altLang="en-US" sz="1400" b="1" dirty="0" smtClean="0">
                          <a:solidFill>
                            <a:srgbClr val="F6F5EE"/>
                          </a:solidFill>
                          <a:latin typeface="ＭＳ Ｐゴシック" panose="020B0600070205080204" pitchFamily="50" charset="-128"/>
                          <a:ea typeface="ＭＳ Ｐゴシック" panose="020B0600070205080204" pitchFamily="50" charset="-128"/>
                        </a:rPr>
                        <a:t>大阪日本民芸館</a:t>
                      </a:r>
                    </a:p>
                  </a:txBody>
                  <a:tcPr marL="128010" marR="128010" marT="64039" marB="64039"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253539">
                <a:tc>
                  <a:txBody>
                    <a:bodyPr/>
                    <a:lstStyle/>
                    <a:p>
                      <a:pPr algn="ctr"/>
                      <a:r>
                        <a:rPr kumimoji="1" lang="en-US" altLang="ja-JP" sz="1500" dirty="0" smtClean="0">
                          <a:solidFill>
                            <a:schemeClr val="tx1"/>
                          </a:solidFill>
                        </a:rPr>
                        <a:t>H30</a:t>
                      </a:r>
                      <a:endParaRPr kumimoji="1" lang="en-US" altLang="ja-JP" sz="1100" dirty="0" smtClean="0">
                        <a:solidFill>
                          <a:schemeClr val="tx1"/>
                        </a:solidFill>
                      </a:endParaRPr>
                    </a:p>
                  </a:txBody>
                  <a:tcPr marL="128010" marR="128010" marT="64039" marB="64039" anchor="ctr">
                    <a:lnL w="12700" cap="flat" cmpd="sng" algn="ctr">
                      <a:noFill/>
                      <a:prstDash val="solid"/>
                      <a:round/>
                      <a:headEnd type="none" w="med" len="med"/>
                      <a:tailEnd type="none" w="med" len="med"/>
                    </a:lnL>
                    <a:solidFill>
                      <a:schemeClr val="bg1">
                        <a:lumMod val="95000"/>
                      </a:schemeClr>
                    </a:solidFill>
                  </a:tcPr>
                </a:tc>
                <a:tc>
                  <a:txBody>
                    <a:bodyPr/>
                    <a:lstStyle/>
                    <a:p>
                      <a:pPr algn="r"/>
                      <a:r>
                        <a:rPr kumimoji="1" lang="en-US" altLang="ja-JP" sz="1400" dirty="0" smtClean="0">
                          <a:solidFill>
                            <a:schemeClr val="tx1"/>
                          </a:solidFill>
                        </a:rPr>
                        <a:t>2,387,023</a:t>
                      </a:r>
                    </a:p>
                  </a:txBody>
                  <a:tcPr marL="128010" marR="128010" marT="64039" marB="64039" anchor="ctr">
                    <a:solidFill>
                      <a:schemeClr val="bg1">
                        <a:lumMod val="95000"/>
                      </a:schemeClr>
                    </a:solidFill>
                  </a:tcPr>
                </a:tc>
                <a:tc>
                  <a:txBody>
                    <a:bodyPr/>
                    <a:lstStyle/>
                    <a:p>
                      <a:pPr algn="r"/>
                      <a:r>
                        <a:rPr kumimoji="1" lang="en-US" altLang="ja-JP" sz="1400" dirty="0" smtClean="0">
                          <a:solidFill>
                            <a:schemeClr val="tx1"/>
                          </a:solidFill>
                        </a:rPr>
                        <a:t>223,606</a:t>
                      </a:r>
                      <a:endParaRPr kumimoji="1" lang="ja-JP" altLang="en-US" sz="1400" dirty="0">
                        <a:solidFill>
                          <a:schemeClr val="tx1"/>
                        </a:solidFill>
                      </a:endParaRPr>
                    </a:p>
                  </a:txBody>
                  <a:tcPr marL="128010" marR="128010" marT="64039" marB="64039" anchor="ctr">
                    <a:solidFill>
                      <a:schemeClr val="bg1">
                        <a:lumMod val="95000"/>
                      </a:schemeClr>
                    </a:solidFill>
                  </a:tcPr>
                </a:tc>
                <a:tc>
                  <a:txBody>
                    <a:bodyPr/>
                    <a:lstStyle/>
                    <a:p>
                      <a:pPr algn="r"/>
                      <a:r>
                        <a:rPr kumimoji="1" lang="en-US" altLang="ja-JP" sz="1400" dirty="0" smtClean="0">
                          <a:solidFill>
                            <a:schemeClr val="tx1"/>
                          </a:solidFill>
                        </a:rPr>
                        <a:t>104,447</a:t>
                      </a:r>
                    </a:p>
                  </a:txBody>
                  <a:tcPr marL="128010" marR="128010" marT="64039" marB="64039" anchor="ctr">
                    <a:solidFill>
                      <a:schemeClr val="bg1">
                        <a:lumMod val="95000"/>
                      </a:schemeClr>
                    </a:solidFill>
                  </a:tcPr>
                </a:tc>
                <a:tc>
                  <a:txBody>
                    <a:bodyPr/>
                    <a:lstStyle/>
                    <a:p>
                      <a:pPr algn="r"/>
                      <a:r>
                        <a:rPr kumimoji="1" lang="en-US" altLang="ja-JP" sz="1400" dirty="0" smtClean="0">
                          <a:solidFill>
                            <a:schemeClr val="tx1"/>
                          </a:solidFill>
                        </a:rPr>
                        <a:t>327,467</a:t>
                      </a:r>
                    </a:p>
                  </a:txBody>
                  <a:tcPr marL="128010" marR="128010" marT="64039" marB="64039" anchor="ctr">
                    <a:solidFill>
                      <a:schemeClr val="bg1">
                        <a:lumMod val="95000"/>
                      </a:schemeClr>
                    </a:solidFill>
                  </a:tcPr>
                </a:tc>
                <a:tc>
                  <a:txBody>
                    <a:bodyPr/>
                    <a:lstStyle/>
                    <a:p>
                      <a:pPr algn="r"/>
                      <a:r>
                        <a:rPr kumimoji="1" lang="en-US" altLang="ja-JP" sz="1400" dirty="0" smtClean="0">
                          <a:solidFill>
                            <a:schemeClr val="tx1"/>
                          </a:solidFill>
                        </a:rPr>
                        <a:t>8,410</a:t>
                      </a:r>
                    </a:p>
                  </a:txBody>
                  <a:tcPr marL="128010" marR="128010" marT="64039" marB="64039"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2"/>
                  </a:ext>
                </a:extLst>
              </a:tr>
              <a:tr h="394369">
                <a:tc>
                  <a:txBody>
                    <a:bodyPr/>
                    <a:lstStyle/>
                    <a:p>
                      <a:pPr algn="ctr"/>
                      <a:r>
                        <a:rPr kumimoji="1" lang="en-US" altLang="ja-JP" sz="1500" dirty="0" smtClean="0">
                          <a:solidFill>
                            <a:schemeClr val="tx1"/>
                          </a:solidFill>
                        </a:rPr>
                        <a:t>R1</a:t>
                      </a:r>
                    </a:p>
                  </a:txBody>
                  <a:tcPr marL="128010" marR="128010" marT="64039" marB="64039" anchor="ctr">
                    <a:lnL w="12700" cap="flat" cmpd="sng" algn="ctr">
                      <a:noFill/>
                      <a:prstDash val="solid"/>
                      <a:round/>
                      <a:headEnd type="none" w="med" len="med"/>
                      <a:tailEnd type="none" w="med" len="med"/>
                    </a:lnL>
                    <a:solidFill>
                      <a:schemeClr val="accent1">
                        <a:lumMod val="20000"/>
                        <a:lumOff val="80000"/>
                      </a:schemeClr>
                    </a:solidFill>
                  </a:tcPr>
                </a:tc>
                <a:tc>
                  <a:txBody>
                    <a:bodyPr/>
                    <a:lstStyle/>
                    <a:p>
                      <a:pPr algn="r"/>
                      <a:r>
                        <a:rPr kumimoji="1" lang="en-US" altLang="ja-JP" sz="1400" dirty="0" smtClean="0">
                          <a:solidFill>
                            <a:schemeClr val="tx1"/>
                          </a:solidFill>
                        </a:rPr>
                        <a:t>2,365,511</a:t>
                      </a:r>
                    </a:p>
                  </a:txBody>
                  <a:tcPr marL="91436" marR="91436" marT="45742" marB="45742" anchor="ctr">
                    <a:solidFill>
                      <a:schemeClr val="accent1">
                        <a:lumMod val="20000"/>
                        <a:lumOff val="80000"/>
                      </a:schemeClr>
                    </a:solidFill>
                  </a:tcPr>
                </a:tc>
                <a:tc>
                  <a:txBody>
                    <a:bodyPr/>
                    <a:lstStyle/>
                    <a:p>
                      <a:pPr algn="r"/>
                      <a:r>
                        <a:rPr kumimoji="1" lang="en-US" altLang="ja-JP" sz="1400" dirty="0" smtClean="0">
                          <a:solidFill>
                            <a:schemeClr val="tx1"/>
                          </a:solidFill>
                        </a:rPr>
                        <a:t>248,871</a:t>
                      </a:r>
                    </a:p>
                  </a:txBody>
                  <a:tcPr marL="91436" marR="91436" marT="45742" marB="45742" anchor="ctr">
                    <a:solidFill>
                      <a:schemeClr val="accent1">
                        <a:lumMod val="20000"/>
                        <a:lumOff val="80000"/>
                      </a:schemeClr>
                    </a:solidFill>
                  </a:tcPr>
                </a:tc>
                <a:tc>
                  <a:txBody>
                    <a:bodyPr/>
                    <a:lstStyle/>
                    <a:p>
                      <a:pPr algn="r"/>
                      <a:r>
                        <a:rPr kumimoji="1" lang="en-US" altLang="ja-JP" sz="1400" dirty="0" smtClean="0">
                          <a:solidFill>
                            <a:schemeClr val="tx1"/>
                          </a:solidFill>
                        </a:rPr>
                        <a:t>105,620</a:t>
                      </a:r>
                    </a:p>
                  </a:txBody>
                  <a:tcPr marL="91436" marR="91436" marT="45742" marB="45742" anchor="ctr">
                    <a:solidFill>
                      <a:schemeClr val="accent1">
                        <a:lumMod val="20000"/>
                        <a:lumOff val="80000"/>
                      </a:schemeClr>
                    </a:solidFill>
                  </a:tcPr>
                </a:tc>
                <a:tc>
                  <a:txBody>
                    <a:bodyPr/>
                    <a:lstStyle/>
                    <a:p>
                      <a:pPr algn="r"/>
                      <a:r>
                        <a:rPr kumimoji="1" lang="en-US" altLang="ja-JP" sz="1400" dirty="0" smtClean="0">
                          <a:solidFill>
                            <a:schemeClr val="tx1"/>
                          </a:solidFill>
                        </a:rPr>
                        <a:t>281,838</a:t>
                      </a:r>
                    </a:p>
                  </a:txBody>
                  <a:tcPr marL="91436" marR="91436" marT="45742" marB="45742" anchor="ctr">
                    <a:solidFill>
                      <a:schemeClr val="accent1">
                        <a:lumMod val="20000"/>
                        <a:lumOff val="80000"/>
                      </a:schemeClr>
                    </a:solidFill>
                  </a:tcPr>
                </a:tc>
                <a:tc>
                  <a:txBody>
                    <a:bodyPr/>
                    <a:lstStyle/>
                    <a:p>
                      <a:pPr algn="r"/>
                      <a:r>
                        <a:rPr kumimoji="1" lang="en-US" altLang="ja-JP" sz="1400" dirty="0" smtClean="0">
                          <a:solidFill>
                            <a:schemeClr val="tx1"/>
                          </a:solidFill>
                        </a:rPr>
                        <a:t>7,837</a:t>
                      </a:r>
                    </a:p>
                  </a:txBody>
                  <a:tcPr marL="91436" marR="91436" marT="45742" marB="45742" anchor="ctr">
                    <a:lnR w="12700" cap="flat" cmpd="sng" algn="ctr">
                      <a:no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4280651240"/>
                  </a:ext>
                </a:extLst>
              </a:tr>
              <a:tr h="253539">
                <a:tc>
                  <a:txBody>
                    <a:bodyPr/>
                    <a:lstStyle/>
                    <a:p>
                      <a:pPr algn="ctr"/>
                      <a:r>
                        <a:rPr kumimoji="1" lang="en-US" altLang="ja-JP" sz="1500" dirty="0" smtClean="0">
                          <a:solidFill>
                            <a:schemeClr val="tx1"/>
                          </a:solidFill>
                        </a:rPr>
                        <a:t>R2</a:t>
                      </a:r>
                    </a:p>
                  </a:txBody>
                  <a:tcPr marL="128010" marR="128010" marT="64039" marB="64039" anchor="ctr">
                    <a:lnL w="12700" cap="flat" cmpd="sng" algn="ctr">
                      <a:noFill/>
                      <a:prstDash val="solid"/>
                      <a:round/>
                      <a:headEnd type="none" w="med" len="med"/>
                      <a:tailEnd type="none" w="med" len="med"/>
                    </a:lnL>
                    <a:solidFill>
                      <a:schemeClr val="bg1">
                        <a:lumMod val="95000"/>
                      </a:schemeClr>
                    </a:solidFill>
                  </a:tcPr>
                </a:tc>
                <a:tc>
                  <a:txBody>
                    <a:bodyPr/>
                    <a:lstStyle/>
                    <a:p>
                      <a:pPr algn="r"/>
                      <a:r>
                        <a:rPr kumimoji="1" lang="en-US" altLang="ja-JP" sz="1400" dirty="0" smtClean="0">
                          <a:solidFill>
                            <a:schemeClr val="tx1"/>
                          </a:solidFill>
                        </a:rPr>
                        <a:t>1,345,167</a:t>
                      </a:r>
                    </a:p>
                    <a:p>
                      <a:pPr algn="r"/>
                      <a:r>
                        <a:rPr kumimoji="1" lang="en-US" altLang="ja-JP" sz="1400" dirty="0" smtClean="0">
                          <a:solidFill>
                            <a:srgbClr val="FF0000"/>
                          </a:solidFill>
                        </a:rPr>
                        <a:t>(221,033)</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220,691</a:t>
                      </a:r>
                    </a:p>
                    <a:p>
                      <a:pPr algn="r"/>
                      <a:r>
                        <a:rPr kumimoji="1" lang="en-US" altLang="ja-JP" sz="1400" dirty="0" smtClean="0">
                          <a:solidFill>
                            <a:srgbClr val="FF0000"/>
                          </a:solidFill>
                        </a:rPr>
                        <a:t>(63,632)</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43,652</a:t>
                      </a:r>
                    </a:p>
                    <a:p>
                      <a:pPr algn="r"/>
                      <a:r>
                        <a:rPr kumimoji="1" lang="en-US" altLang="ja-JP" sz="1400" dirty="0" smtClean="0">
                          <a:solidFill>
                            <a:srgbClr val="FF0000"/>
                          </a:solidFill>
                        </a:rPr>
                        <a:t>(1,825)</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102,596</a:t>
                      </a:r>
                    </a:p>
                    <a:p>
                      <a:pPr algn="r"/>
                      <a:r>
                        <a:rPr kumimoji="1" lang="en-US" altLang="ja-JP" sz="1400" dirty="0" smtClean="0">
                          <a:solidFill>
                            <a:srgbClr val="FF0000"/>
                          </a:solidFill>
                        </a:rPr>
                        <a:t>(0)</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5,506</a:t>
                      </a:r>
                    </a:p>
                    <a:p>
                      <a:pPr algn="r"/>
                      <a:r>
                        <a:rPr kumimoji="1" lang="en-US" altLang="ja-JP" sz="1400" dirty="0" smtClean="0">
                          <a:solidFill>
                            <a:srgbClr val="FF0000"/>
                          </a:solidFill>
                        </a:rPr>
                        <a:t>(905)</a:t>
                      </a:r>
                    </a:p>
                  </a:txBody>
                  <a:tcPr marL="91436" marR="91436" marT="45742" marB="45742"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890786967"/>
                  </a:ext>
                </a:extLst>
              </a:tr>
              <a:tr h="253539">
                <a:tc>
                  <a:txBody>
                    <a:bodyPr/>
                    <a:lstStyle/>
                    <a:p>
                      <a:pPr algn="ctr"/>
                      <a:r>
                        <a:rPr kumimoji="1" lang="en-US" altLang="ja-JP" sz="1500" dirty="0" smtClean="0">
                          <a:solidFill>
                            <a:schemeClr val="tx1"/>
                          </a:solidFill>
                        </a:rPr>
                        <a:t>R3</a:t>
                      </a:r>
                      <a:r>
                        <a:rPr kumimoji="1" lang="ja-JP" altLang="en-US" sz="1500" dirty="0" smtClean="0">
                          <a:solidFill>
                            <a:schemeClr val="tx1"/>
                          </a:solidFill>
                        </a:rPr>
                        <a:t>（</a:t>
                      </a:r>
                      <a:r>
                        <a:rPr kumimoji="1" lang="en-US" altLang="ja-JP" sz="1500" dirty="0" smtClean="0">
                          <a:solidFill>
                            <a:schemeClr val="tx1"/>
                          </a:solidFill>
                        </a:rPr>
                        <a:t>4</a:t>
                      </a:r>
                      <a:r>
                        <a:rPr kumimoji="1" lang="ja-JP" altLang="en-US" sz="1500" dirty="0" smtClean="0">
                          <a:solidFill>
                            <a:schemeClr val="tx1"/>
                          </a:solidFill>
                        </a:rPr>
                        <a:t>～</a:t>
                      </a:r>
                      <a:r>
                        <a:rPr kumimoji="1" lang="en-US" altLang="ja-JP" sz="1500" dirty="0" smtClean="0">
                          <a:solidFill>
                            <a:schemeClr val="tx1"/>
                          </a:solidFill>
                        </a:rPr>
                        <a:t>6</a:t>
                      </a:r>
                      <a:r>
                        <a:rPr kumimoji="1" lang="ja-JP" altLang="en-US" sz="1500" dirty="0" smtClean="0">
                          <a:solidFill>
                            <a:schemeClr val="tx1"/>
                          </a:solidFill>
                        </a:rPr>
                        <a:t>月）</a:t>
                      </a:r>
                      <a:endParaRPr kumimoji="1" lang="en-US" altLang="ja-JP" sz="1500" dirty="0" smtClean="0">
                        <a:solidFill>
                          <a:schemeClr val="tx1"/>
                        </a:solidFill>
                      </a:endParaRPr>
                    </a:p>
                  </a:txBody>
                  <a:tcPr marL="128010" marR="128010" marT="64039" marB="64039" anchor="ctr">
                    <a:lnL w="12700" cap="flat" cmpd="sng" algn="ctr">
                      <a:noFill/>
                      <a:prstDash val="solid"/>
                      <a:round/>
                      <a:headEnd type="none" w="med" len="med"/>
                      <a:tailEnd type="none" w="med" len="med"/>
                    </a:lnL>
                    <a:solidFill>
                      <a:schemeClr val="bg1">
                        <a:lumMod val="95000"/>
                      </a:schemeClr>
                    </a:solidFill>
                  </a:tcPr>
                </a:tc>
                <a:tc>
                  <a:txBody>
                    <a:bodyPr/>
                    <a:lstStyle/>
                    <a:p>
                      <a:pPr algn="r"/>
                      <a:r>
                        <a:rPr kumimoji="1" lang="en-US" altLang="ja-JP" sz="1400" dirty="0" smtClean="0">
                          <a:solidFill>
                            <a:schemeClr val="tx1"/>
                          </a:solidFill>
                        </a:rPr>
                        <a:t>145,118</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36,157</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2,504</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10,808</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569</a:t>
                      </a:r>
                    </a:p>
                  </a:txBody>
                  <a:tcPr marL="91436" marR="91436" marT="45742" marB="45742"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383345067"/>
                  </a:ext>
                </a:extLst>
              </a:tr>
            </a:tbl>
          </a:graphicData>
        </a:graphic>
      </p:graphicFrame>
      <p:sp>
        <p:nvSpPr>
          <p:cNvPr id="20" name="テキスト ボックス 20"/>
          <p:cNvSpPr txBox="1">
            <a:spLocks noChangeArrowheads="1"/>
          </p:cNvSpPr>
          <p:nvPr/>
        </p:nvSpPr>
        <p:spPr bwMode="auto">
          <a:xfrm>
            <a:off x="10477359" y="8620543"/>
            <a:ext cx="2686191" cy="32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999" tIns="64001" rIns="127999" bIns="64001">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en-US" altLang="ja-JP" sz="1260" dirty="0">
                <a:solidFill>
                  <a:srgbClr val="FF0000"/>
                </a:solidFill>
                <a:latin typeface="HG丸ｺﾞｼｯｸM-PRO" panose="020F0600000000000000" pitchFamily="50" charset="-128"/>
                <a:ea typeface="HG丸ｺﾞｼｯｸM-PRO" panose="020F0600000000000000" pitchFamily="50" charset="-128"/>
              </a:rPr>
              <a:t> </a:t>
            </a:r>
            <a:r>
              <a:rPr lang="ja-JP" altLang="en-US" sz="1260" dirty="0">
                <a:solidFill>
                  <a:srgbClr val="FF0000"/>
                </a:solidFill>
                <a:latin typeface="HG丸ｺﾞｼｯｸM-PRO" panose="020F0600000000000000" pitchFamily="50" charset="-128"/>
                <a:ea typeface="HG丸ｺﾞｼｯｸM-PRO" panose="020F0600000000000000" pitchFamily="50" charset="-128"/>
              </a:rPr>
              <a:t>  （ ）内は４月</a:t>
            </a:r>
            <a:r>
              <a:rPr lang="ja-JP" altLang="en-US" sz="1260"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sz="1260" dirty="0" smtClean="0">
                <a:solidFill>
                  <a:srgbClr val="FF0000"/>
                </a:solidFill>
                <a:latin typeface="HG丸ｺﾞｼｯｸM-PRO" panose="020F0600000000000000" pitchFamily="50" charset="-128"/>
                <a:ea typeface="HG丸ｺﾞｼｯｸM-PRO" panose="020F0600000000000000" pitchFamily="50" charset="-128"/>
              </a:rPr>
              <a:t>6</a:t>
            </a:r>
            <a:r>
              <a:rPr lang="ja-JP" altLang="en-US" sz="1260" dirty="0" smtClean="0">
                <a:solidFill>
                  <a:srgbClr val="FF0000"/>
                </a:solidFill>
                <a:latin typeface="HG丸ｺﾞｼｯｸM-PRO" panose="020F0600000000000000" pitchFamily="50" charset="-128"/>
                <a:ea typeface="HG丸ｺﾞｼｯｸM-PRO" panose="020F0600000000000000" pitchFamily="50" charset="-128"/>
              </a:rPr>
              <a:t>月</a:t>
            </a:r>
            <a:r>
              <a:rPr lang="ja-JP" altLang="en-US" sz="1260" dirty="0">
                <a:solidFill>
                  <a:srgbClr val="FF0000"/>
                </a:solidFill>
                <a:latin typeface="HG丸ｺﾞｼｯｸM-PRO" panose="020F0600000000000000" pitchFamily="50" charset="-128"/>
                <a:ea typeface="HG丸ｺﾞｼｯｸM-PRO" panose="020F0600000000000000" pitchFamily="50" charset="-128"/>
              </a:rPr>
              <a:t>末時点</a:t>
            </a:r>
          </a:p>
        </p:txBody>
      </p:sp>
    </p:spTree>
    <p:extLst>
      <p:ext uri="{BB962C8B-B14F-4D97-AF65-F5344CB8AC3E}">
        <p14:creationId xmlns:p14="http://schemas.microsoft.com/office/powerpoint/2010/main" val="4107992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787890" y="9090025"/>
            <a:ext cx="2880360" cy="511175"/>
          </a:xfrm>
        </p:spPr>
        <p:txBody>
          <a:bodyPr/>
          <a:lstStyle/>
          <a:p>
            <a:r>
              <a:rPr kumimoji="1" lang="en-US" altLang="ja-JP" dirty="0"/>
              <a:t>2</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62128645"/>
              </p:ext>
            </p:extLst>
          </p:nvPr>
        </p:nvGraphicFramePr>
        <p:xfrm>
          <a:off x="237744" y="1174779"/>
          <a:ext cx="12326112" cy="3875386"/>
        </p:xfrm>
        <a:graphic>
          <a:graphicData uri="http://schemas.openxmlformats.org/drawingml/2006/table">
            <a:tbl>
              <a:tblPr firstRow="1" bandRow="1">
                <a:tableStyleId>{5C22544A-7EE6-4342-B048-85BDC9FD1C3A}</a:tableStyleId>
              </a:tblPr>
              <a:tblGrid>
                <a:gridCol w="6365615">
                  <a:extLst>
                    <a:ext uri="{9D8B030D-6E8A-4147-A177-3AD203B41FA5}">
                      <a16:colId xmlns:a16="http://schemas.microsoft.com/office/drawing/2014/main" val="259604470"/>
                    </a:ext>
                  </a:extLst>
                </a:gridCol>
                <a:gridCol w="5960497">
                  <a:extLst>
                    <a:ext uri="{9D8B030D-6E8A-4147-A177-3AD203B41FA5}">
                      <a16:colId xmlns:a16="http://schemas.microsoft.com/office/drawing/2014/main" val="1186025810"/>
                    </a:ext>
                  </a:extLst>
                </a:gridCol>
              </a:tblGrid>
              <a:tr h="416110">
                <a:tc>
                  <a:txBody>
                    <a:bodyPr/>
                    <a:lstStyle/>
                    <a:p>
                      <a:pPr algn="ctr"/>
                      <a:r>
                        <a:rPr kumimoji="1" lang="ja-JP" altLang="en-US" sz="2000" dirty="0" smtClean="0"/>
                        <a:t>歳入（約</a:t>
                      </a:r>
                      <a:r>
                        <a:rPr kumimoji="1" lang="en-US" altLang="ja-JP" sz="2000" dirty="0" smtClean="0"/>
                        <a:t>25.6</a:t>
                      </a:r>
                      <a:r>
                        <a:rPr kumimoji="1" lang="ja-JP" altLang="en-US" sz="2000" dirty="0" smtClean="0"/>
                        <a:t>億円）</a:t>
                      </a:r>
                      <a:endParaRPr kumimoji="1" lang="ja-JP" altLang="en-US" sz="2000" dirty="0"/>
                    </a:p>
                  </a:txBody>
                  <a:tcPr/>
                </a:tc>
                <a:tc>
                  <a:txBody>
                    <a:bodyPr/>
                    <a:lstStyle/>
                    <a:p>
                      <a:pPr algn="ctr"/>
                      <a:r>
                        <a:rPr kumimoji="1" lang="ja-JP" altLang="en-US" sz="2000" dirty="0" smtClean="0"/>
                        <a:t>歳出（約</a:t>
                      </a:r>
                      <a:r>
                        <a:rPr kumimoji="1" lang="en-US" altLang="ja-JP" sz="2000" dirty="0" smtClean="0"/>
                        <a:t>25.6</a:t>
                      </a:r>
                      <a:r>
                        <a:rPr kumimoji="1" lang="ja-JP" altLang="en-US" sz="2000" dirty="0" smtClean="0"/>
                        <a:t>億円）</a:t>
                      </a:r>
                      <a:endParaRPr kumimoji="1" lang="ja-JP" altLang="en-US" sz="2000" dirty="0"/>
                    </a:p>
                  </a:txBody>
                  <a:tcPr/>
                </a:tc>
                <a:extLst>
                  <a:ext uri="{0D108BD9-81ED-4DB2-BD59-A6C34878D82A}">
                    <a16:rowId xmlns:a16="http://schemas.microsoft.com/office/drawing/2014/main" val="273314226"/>
                  </a:ext>
                </a:extLst>
              </a:tr>
              <a:tr h="513012">
                <a:tc>
                  <a:txBody>
                    <a:bodyPr/>
                    <a:lstStyle/>
                    <a:p>
                      <a:r>
                        <a:rPr kumimoji="1" lang="ja-JP" altLang="en-US" sz="2000" dirty="0" smtClean="0"/>
                        <a:t>公園施設使用料　 約</a:t>
                      </a:r>
                      <a:r>
                        <a:rPr kumimoji="1" lang="en-US" altLang="ja-JP" sz="2000" dirty="0" smtClean="0"/>
                        <a:t>0.3</a:t>
                      </a:r>
                      <a:r>
                        <a:rPr kumimoji="1" lang="ja-JP" altLang="en-US" sz="2000" dirty="0" smtClean="0"/>
                        <a:t>億円</a:t>
                      </a:r>
                      <a:endParaRPr kumimoji="1" lang="ja-JP" altLang="en-US" sz="2000" dirty="0"/>
                    </a:p>
                  </a:txBody>
                  <a:tcPr/>
                </a:tc>
                <a:tc>
                  <a:txBody>
                    <a:bodyPr/>
                    <a:lstStyle/>
                    <a:p>
                      <a:r>
                        <a:rPr kumimoji="1" lang="ja-JP" altLang="en-US" sz="2000" dirty="0" smtClean="0"/>
                        <a:t>職員費　　約</a:t>
                      </a:r>
                      <a:r>
                        <a:rPr kumimoji="1" lang="en-US" altLang="ja-JP" sz="2000" dirty="0" smtClean="0"/>
                        <a:t>3.4</a:t>
                      </a:r>
                      <a:r>
                        <a:rPr kumimoji="1" lang="ja-JP" altLang="en-US" sz="2000" dirty="0" smtClean="0"/>
                        <a:t>億円</a:t>
                      </a:r>
                      <a:endParaRPr kumimoji="1" lang="ja-JP" altLang="en-US" sz="2000" dirty="0"/>
                    </a:p>
                  </a:txBody>
                  <a:tcPr/>
                </a:tc>
                <a:extLst>
                  <a:ext uri="{0D108BD9-81ED-4DB2-BD59-A6C34878D82A}">
                    <a16:rowId xmlns:a16="http://schemas.microsoft.com/office/drawing/2014/main" val="1513179344"/>
                  </a:ext>
                </a:extLst>
              </a:tr>
              <a:tr h="513012">
                <a:tc>
                  <a:txBody>
                    <a:bodyPr/>
                    <a:lstStyle/>
                    <a:p>
                      <a:r>
                        <a:rPr kumimoji="1" lang="ja-JP" altLang="en-US" sz="2000" dirty="0" smtClean="0"/>
                        <a:t>財産運用収入　　約</a:t>
                      </a:r>
                      <a:r>
                        <a:rPr kumimoji="1" lang="en-US" altLang="ja-JP" sz="2000" dirty="0" smtClean="0"/>
                        <a:t>17.6</a:t>
                      </a:r>
                      <a:r>
                        <a:rPr kumimoji="1" lang="ja-JP" altLang="en-US" sz="2000" dirty="0" smtClean="0"/>
                        <a:t>億円</a:t>
                      </a:r>
                      <a:endParaRPr kumimoji="1" lang="ja-JP" altLang="en-US" sz="2000" dirty="0"/>
                    </a:p>
                  </a:txBody>
                  <a:tcPr/>
                </a:tc>
                <a:tc>
                  <a:txBody>
                    <a:bodyPr/>
                    <a:lstStyle/>
                    <a:p>
                      <a:r>
                        <a:rPr kumimoji="1" lang="ja-JP" altLang="en-US" sz="2000" dirty="0" smtClean="0"/>
                        <a:t>総務費　　約</a:t>
                      </a:r>
                      <a:r>
                        <a:rPr kumimoji="1" lang="en-US" altLang="ja-JP" sz="2000" dirty="0" smtClean="0"/>
                        <a:t>0.7</a:t>
                      </a:r>
                      <a:r>
                        <a:rPr kumimoji="1" lang="ja-JP" altLang="en-US" sz="2000" dirty="0" smtClean="0"/>
                        <a:t>億円</a:t>
                      </a:r>
                      <a:endParaRPr kumimoji="1" lang="ja-JP" altLang="en-US" sz="2000" dirty="0"/>
                    </a:p>
                  </a:txBody>
                  <a:tcPr/>
                </a:tc>
                <a:extLst>
                  <a:ext uri="{0D108BD9-81ED-4DB2-BD59-A6C34878D82A}">
                    <a16:rowId xmlns:a16="http://schemas.microsoft.com/office/drawing/2014/main" val="2846695852"/>
                  </a:ext>
                </a:extLst>
              </a:tr>
              <a:tr h="1889271">
                <a:tc>
                  <a:txBody>
                    <a:bodyPr/>
                    <a:lstStyle/>
                    <a:p>
                      <a:r>
                        <a:rPr kumimoji="1" lang="ja-JP" altLang="en-US" sz="2000" dirty="0" smtClean="0"/>
                        <a:t>寄附金　　　　　</a:t>
                      </a:r>
                      <a:r>
                        <a:rPr kumimoji="1" lang="ja-JP" altLang="en-US" sz="2000" baseline="0" dirty="0" smtClean="0"/>
                        <a:t>  </a:t>
                      </a:r>
                      <a:r>
                        <a:rPr kumimoji="1" lang="ja-JP" altLang="en-US" sz="2000" dirty="0" smtClean="0"/>
                        <a:t>約</a:t>
                      </a:r>
                      <a:r>
                        <a:rPr kumimoji="1" lang="en-US" altLang="ja-JP" sz="2000" dirty="0" smtClean="0"/>
                        <a:t>1.3</a:t>
                      </a:r>
                      <a:r>
                        <a:rPr kumimoji="1" lang="ja-JP" altLang="en-US" sz="2000" dirty="0" smtClean="0"/>
                        <a:t>億円</a:t>
                      </a:r>
                      <a:endParaRPr kumimoji="1" lang="ja-JP" altLang="en-US" sz="2000" dirty="0"/>
                    </a:p>
                  </a:txBody>
                  <a:tcPr/>
                </a:tc>
                <a:tc>
                  <a:txBody>
                    <a:bodyPr/>
                    <a:lstStyle/>
                    <a:p>
                      <a:r>
                        <a:rPr kumimoji="1" lang="ja-JP" altLang="en-US" sz="2000" dirty="0" smtClean="0"/>
                        <a:t>公園管理費　約</a:t>
                      </a:r>
                      <a:r>
                        <a:rPr kumimoji="1" lang="en-US" altLang="ja-JP" sz="2000" dirty="0" smtClean="0"/>
                        <a:t>21.4</a:t>
                      </a:r>
                      <a:r>
                        <a:rPr kumimoji="1" lang="ja-JP" altLang="en-US" sz="2000" dirty="0" smtClean="0"/>
                        <a:t>億円</a:t>
                      </a:r>
                      <a:endParaRPr kumimoji="1" lang="en-US" altLang="ja-JP" sz="2000" dirty="0" smtClean="0"/>
                    </a:p>
                    <a:p>
                      <a:r>
                        <a:rPr kumimoji="1" lang="ja-JP" altLang="en-US" sz="2000" dirty="0" smtClean="0"/>
                        <a:t>　・一般事業費　</a:t>
                      </a:r>
                      <a:endParaRPr kumimoji="1" lang="en-US" altLang="ja-JP" sz="2000" dirty="0" smtClean="0"/>
                    </a:p>
                    <a:p>
                      <a:r>
                        <a:rPr kumimoji="1" lang="ja-JP" altLang="en-US" sz="2000" dirty="0" smtClean="0"/>
                        <a:t>　・普通建設事業費　</a:t>
                      </a:r>
                      <a:endParaRPr kumimoji="1" lang="en-US" altLang="ja-JP" sz="2000" dirty="0" smtClean="0"/>
                    </a:p>
                    <a:p>
                      <a:r>
                        <a:rPr kumimoji="1" lang="ja-JP" altLang="en-US" sz="2000" dirty="0" smtClean="0"/>
                        <a:t>　・日本万国博覧会記念公園基金　積立金　</a:t>
                      </a:r>
                      <a:endParaRPr kumimoji="1" lang="en-US" altLang="ja-JP" sz="2000" dirty="0" smtClean="0"/>
                    </a:p>
                    <a:p>
                      <a:r>
                        <a:rPr kumimoji="1" lang="ja-JP" altLang="en-US" sz="2000" dirty="0" smtClean="0"/>
                        <a:t>　・駅前周辺地区</a:t>
                      </a:r>
                      <a:endParaRPr kumimoji="1" lang="en-US" altLang="ja-JP" sz="2000" dirty="0" smtClean="0"/>
                    </a:p>
                    <a:p>
                      <a:r>
                        <a:rPr kumimoji="1" lang="ja-JP" altLang="en-US" sz="2000" dirty="0" smtClean="0"/>
                        <a:t>　</a:t>
                      </a:r>
                      <a:r>
                        <a:rPr kumimoji="1" lang="ja-JP" altLang="en-US" sz="2000" baseline="0" dirty="0" smtClean="0"/>
                        <a:t>  </a:t>
                      </a:r>
                      <a:r>
                        <a:rPr kumimoji="1" lang="ja-JP" altLang="en-US" sz="2000" dirty="0" smtClean="0"/>
                        <a:t>事業者誘致業務</a:t>
                      </a:r>
                      <a:endParaRPr kumimoji="1" lang="en-US" altLang="ja-JP" sz="2000" dirty="0" smtClean="0"/>
                    </a:p>
                  </a:txBody>
                  <a:tcPr/>
                </a:tc>
                <a:extLst>
                  <a:ext uri="{0D108BD9-81ED-4DB2-BD59-A6C34878D82A}">
                    <a16:rowId xmlns:a16="http://schemas.microsoft.com/office/drawing/2014/main" val="3831078188"/>
                  </a:ext>
                </a:extLst>
              </a:tr>
              <a:tr h="513012">
                <a:tc>
                  <a:txBody>
                    <a:bodyPr/>
                    <a:lstStyle/>
                    <a:p>
                      <a:r>
                        <a:rPr kumimoji="1" lang="ja-JP" altLang="en-US" sz="2000" dirty="0" smtClean="0"/>
                        <a:t>その他収入　　　   約</a:t>
                      </a:r>
                      <a:r>
                        <a:rPr kumimoji="1" lang="en-US" altLang="ja-JP" sz="2000" dirty="0" smtClean="0"/>
                        <a:t>6.4</a:t>
                      </a:r>
                      <a:r>
                        <a:rPr kumimoji="1" lang="ja-JP" altLang="en-US" sz="2000" dirty="0" smtClean="0"/>
                        <a:t>億円</a:t>
                      </a:r>
                      <a:endParaRPr kumimoji="1" lang="ja-JP" altLang="en-US" sz="2000" dirty="0"/>
                    </a:p>
                  </a:txBody>
                  <a:tcPr/>
                </a:tc>
                <a:tc>
                  <a:txBody>
                    <a:bodyPr/>
                    <a:lstStyle/>
                    <a:p>
                      <a:r>
                        <a:rPr kumimoji="1" lang="ja-JP" altLang="en-US" sz="2000" dirty="0" smtClean="0"/>
                        <a:t>予備費　　約</a:t>
                      </a:r>
                      <a:r>
                        <a:rPr kumimoji="1" lang="en-US" altLang="ja-JP" sz="2000" dirty="0" smtClean="0"/>
                        <a:t>0.01</a:t>
                      </a:r>
                      <a:r>
                        <a:rPr kumimoji="1" lang="ja-JP" altLang="en-US" sz="2000" dirty="0" smtClean="0"/>
                        <a:t>億円</a:t>
                      </a:r>
                      <a:endParaRPr kumimoji="1" lang="ja-JP" altLang="en-US" sz="2000" dirty="0"/>
                    </a:p>
                  </a:txBody>
                  <a:tcPr/>
                </a:tc>
                <a:extLst>
                  <a:ext uri="{0D108BD9-81ED-4DB2-BD59-A6C34878D82A}">
                    <a16:rowId xmlns:a16="http://schemas.microsoft.com/office/drawing/2014/main" val="217462997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837960983"/>
              </p:ext>
            </p:extLst>
          </p:nvPr>
        </p:nvGraphicFramePr>
        <p:xfrm>
          <a:off x="2514600" y="6520366"/>
          <a:ext cx="7772400" cy="2998088"/>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579342736"/>
                    </a:ext>
                  </a:extLst>
                </a:gridCol>
                <a:gridCol w="3886200">
                  <a:extLst>
                    <a:ext uri="{9D8B030D-6E8A-4147-A177-3AD203B41FA5}">
                      <a16:colId xmlns:a16="http://schemas.microsoft.com/office/drawing/2014/main" val="20001"/>
                    </a:ext>
                  </a:extLst>
                </a:gridCol>
              </a:tblGrid>
              <a:tr h="519840">
                <a:tc gridSpan="2">
                  <a:txBody>
                    <a:bodyPr/>
                    <a:lstStyle/>
                    <a:p>
                      <a:pPr algn="ctr"/>
                      <a:r>
                        <a:rPr lang="ja-JP" altLang="en-US" sz="2400" b="1" dirty="0" smtClean="0"/>
                        <a:t>各年度末現在高</a:t>
                      </a:r>
                      <a:endParaRPr kumimoji="1" lang="ja-JP" altLang="en-US" sz="2400" dirty="0"/>
                    </a:p>
                  </a:txBody>
                  <a:tcPr/>
                </a:tc>
                <a:tc hMerge="1">
                  <a:txBody>
                    <a:bodyPr/>
                    <a:lstStyle/>
                    <a:p>
                      <a:pPr algn="ctr"/>
                      <a:endParaRPr kumimoji="1" lang="ja-JP" altLang="en-US" sz="1200" dirty="0"/>
                    </a:p>
                  </a:txBody>
                  <a:tcPr/>
                </a:tc>
                <a:extLst>
                  <a:ext uri="{0D108BD9-81ED-4DB2-BD59-A6C34878D82A}">
                    <a16:rowId xmlns:a16="http://schemas.microsoft.com/office/drawing/2014/main" val="10000"/>
                  </a:ext>
                </a:extLst>
              </a:tr>
              <a:tr h="619562">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2400" dirty="0" smtClean="0"/>
                        <a:t>H29</a:t>
                      </a:r>
                      <a:endParaRPr kumimoji="1" lang="ja-JP" altLang="en-US" sz="2400" dirty="0" smtClean="0"/>
                    </a:p>
                  </a:txBody>
                  <a:tcPr/>
                </a:tc>
                <a:tc>
                  <a:txBody>
                    <a:bodyPr/>
                    <a:lstStyle/>
                    <a:p>
                      <a:pPr marL="0" marR="0" lvl="0" indent="0" algn="r" defTabSz="914391" rtl="0" eaLnBrk="1" fontAlgn="auto" latinLnBrk="0" hangingPunct="1">
                        <a:lnSpc>
                          <a:spcPct val="100000"/>
                        </a:lnSpc>
                        <a:spcBef>
                          <a:spcPts val="0"/>
                        </a:spcBef>
                        <a:spcAft>
                          <a:spcPts val="0"/>
                        </a:spcAft>
                        <a:buClrTx/>
                        <a:buSzTx/>
                        <a:buFontTx/>
                        <a:buNone/>
                        <a:tabLst/>
                        <a:defRPr/>
                      </a:pPr>
                      <a:r>
                        <a:rPr kumimoji="1" lang="en-US" altLang="ja-JP" sz="2400" dirty="0" smtClean="0"/>
                        <a:t>13,591</a:t>
                      </a:r>
                      <a:r>
                        <a:rPr kumimoji="1" lang="ja-JP" altLang="en-US" sz="2400" dirty="0" smtClean="0"/>
                        <a:t>百万円</a:t>
                      </a:r>
                    </a:p>
                  </a:txBody>
                  <a:tcPr/>
                </a:tc>
                <a:extLst>
                  <a:ext uri="{0D108BD9-81ED-4DB2-BD59-A6C34878D82A}">
                    <a16:rowId xmlns:a16="http://schemas.microsoft.com/office/drawing/2014/main" val="370243104"/>
                  </a:ext>
                </a:extLst>
              </a:tr>
              <a:tr h="619562">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2400" dirty="0" smtClean="0"/>
                        <a:t>H30</a:t>
                      </a:r>
                      <a:endParaRPr kumimoji="1" lang="ja-JP" altLang="en-US" sz="2400" dirty="0" smtClean="0"/>
                    </a:p>
                  </a:txBody>
                  <a:tcPr/>
                </a:tc>
                <a:tc>
                  <a:txBody>
                    <a:bodyPr/>
                    <a:lstStyle/>
                    <a:p>
                      <a:pPr marL="0" marR="0" lvl="0" indent="0" algn="r" defTabSz="914391" rtl="0" eaLnBrk="1" fontAlgn="auto" latinLnBrk="0" hangingPunct="1">
                        <a:lnSpc>
                          <a:spcPct val="100000"/>
                        </a:lnSpc>
                        <a:spcBef>
                          <a:spcPts val="0"/>
                        </a:spcBef>
                        <a:spcAft>
                          <a:spcPts val="0"/>
                        </a:spcAft>
                        <a:buClrTx/>
                        <a:buSzTx/>
                        <a:buFontTx/>
                        <a:buNone/>
                        <a:tabLst/>
                        <a:defRPr/>
                      </a:pPr>
                      <a:r>
                        <a:rPr kumimoji="1" lang="en-US" altLang="ja-JP" sz="2400" dirty="0" smtClean="0"/>
                        <a:t>11,932</a:t>
                      </a:r>
                      <a:r>
                        <a:rPr kumimoji="1" lang="ja-JP" altLang="en-US" sz="2400" dirty="0" smtClean="0"/>
                        <a:t>百万円</a:t>
                      </a:r>
                    </a:p>
                  </a:txBody>
                  <a:tcPr/>
                </a:tc>
                <a:extLst>
                  <a:ext uri="{0D108BD9-81ED-4DB2-BD59-A6C34878D82A}">
                    <a16:rowId xmlns:a16="http://schemas.microsoft.com/office/drawing/2014/main" val="1644160071"/>
                  </a:ext>
                </a:extLst>
              </a:tr>
              <a:tr h="619562">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2400" dirty="0" smtClean="0"/>
                        <a:t>R1</a:t>
                      </a:r>
                      <a:r>
                        <a:rPr kumimoji="1" lang="ja-JP" altLang="en-US" sz="2400" dirty="0" smtClean="0"/>
                        <a:t>（</a:t>
                      </a:r>
                      <a:r>
                        <a:rPr kumimoji="1" lang="en-US" altLang="ja-JP" sz="2400" dirty="0" smtClean="0"/>
                        <a:t>H31</a:t>
                      </a:r>
                      <a:r>
                        <a:rPr kumimoji="1" lang="ja-JP" altLang="en-US" sz="2400" dirty="0" smtClean="0"/>
                        <a:t>）</a:t>
                      </a:r>
                    </a:p>
                  </a:txBody>
                  <a:tcPr/>
                </a:tc>
                <a:tc>
                  <a:txBody>
                    <a:bodyPr/>
                    <a:lstStyle/>
                    <a:p>
                      <a:pPr marL="0" marR="0" lvl="0" indent="0" algn="r" defTabSz="914391" rtl="0" eaLnBrk="1" fontAlgn="auto" latinLnBrk="0" hangingPunct="1">
                        <a:lnSpc>
                          <a:spcPct val="100000"/>
                        </a:lnSpc>
                        <a:spcBef>
                          <a:spcPts val="0"/>
                        </a:spcBef>
                        <a:spcAft>
                          <a:spcPts val="0"/>
                        </a:spcAft>
                        <a:buClrTx/>
                        <a:buSzTx/>
                        <a:buFontTx/>
                        <a:buNone/>
                        <a:tabLst/>
                        <a:defRPr/>
                      </a:pPr>
                      <a:r>
                        <a:rPr kumimoji="1" lang="en-US" altLang="ja-JP" sz="2400" dirty="0" smtClean="0"/>
                        <a:t>12,252</a:t>
                      </a:r>
                      <a:r>
                        <a:rPr kumimoji="1" lang="ja-JP" altLang="en-US" sz="2400" dirty="0" smtClean="0"/>
                        <a:t>百万円</a:t>
                      </a:r>
                    </a:p>
                  </a:txBody>
                  <a:tcPr/>
                </a:tc>
                <a:extLst>
                  <a:ext uri="{0D108BD9-81ED-4DB2-BD59-A6C34878D82A}">
                    <a16:rowId xmlns:a16="http://schemas.microsoft.com/office/drawing/2014/main" val="3453535730"/>
                  </a:ext>
                </a:extLst>
              </a:tr>
              <a:tr h="619562">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2400" dirty="0" smtClean="0"/>
                        <a:t>R2</a:t>
                      </a:r>
                      <a:endParaRPr kumimoji="1" lang="ja-JP" altLang="en-US" sz="2400" dirty="0" smtClean="0"/>
                    </a:p>
                  </a:txBody>
                  <a:tcPr/>
                </a:tc>
                <a:tc>
                  <a:txBody>
                    <a:bodyPr/>
                    <a:lstStyle/>
                    <a:p>
                      <a:pPr marL="0" marR="0" lvl="0" indent="0" algn="r" defTabSz="914391" rtl="0" eaLnBrk="1" fontAlgn="auto" latinLnBrk="0" hangingPunct="1">
                        <a:lnSpc>
                          <a:spcPct val="100000"/>
                        </a:lnSpc>
                        <a:spcBef>
                          <a:spcPts val="0"/>
                        </a:spcBef>
                        <a:spcAft>
                          <a:spcPts val="0"/>
                        </a:spcAft>
                        <a:buClrTx/>
                        <a:buSzTx/>
                        <a:buFontTx/>
                        <a:buNone/>
                        <a:tabLst/>
                        <a:defRPr/>
                      </a:pPr>
                      <a:r>
                        <a:rPr kumimoji="1" lang="en-US" altLang="ja-JP" sz="2400" dirty="0" smtClean="0"/>
                        <a:t>11,980</a:t>
                      </a:r>
                      <a:r>
                        <a:rPr kumimoji="1" lang="ja-JP" altLang="en-US" sz="2400" dirty="0" smtClean="0"/>
                        <a:t>百万円</a:t>
                      </a:r>
                    </a:p>
                  </a:txBody>
                  <a:tcPr/>
                </a:tc>
                <a:extLst>
                  <a:ext uri="{0D108BD9-81ED-4DB2-BD59-A6C34878D82A}">
                    <a16:rowId xmlns:a16="http://schemas.microsoft.com/office/drawing/2014/main" val="2787464796"/>
                  </a:ext>
                </a:extLst>
              </a:tr>
            </a:tbl>
          </a:graphicData>
        </a:graphic>
      </p:graphicFrame>
      <p:sp>
        <p:nvSpPr>
          <p:cNvPr id="7" name="テキスト ボックス 6"/>
          <p:cNvSpPr txBox="1"/>
          <p:nvPr/>
        </p:nvSpPr>
        <p:spPr>
          <a:xfrm>
            <a:off x="2443554" y="636914"/>
            <a:ext cx="8037756" cy="461665"/>
          </a:xfrm>
          <a:prstGeom prst="rect">
            <a:avLst/>
          </a:prstGeom>
          <a:noFill/>
          <a:ln>
            <a:noFill/>
          </a:ln>
        </p:spPr>
        <p:txBody>
          <a:bodyPr wrap="square" lIns="91439" tIns="45720" rIns="91439" bIns="45720" rtlCol="0">
            <a:spAutoFit/>
          </a:bodyPr>
          <a:lstStyle/>
          <a:p>
            <a:r>
              <a:rPr lang="ja-JP" altLang="ja-JP" sz="2400" b="1" dirty="0" smtClean="0">
                <a:latin typeface="+mj-ea"/>
                <a:ea typeface="+mj-ea"/>
              </a:rPr>
              <a:t>【</a:t>
            </a:r>
            <a:r>
              <a:rPr lang="en-US" altLang="ja-JP" sz="2400" b="1" dirty="0" smtClean="0">
                <a:latin typeface="+mj-ea"/>
                <a:ea typeface="+mj-ea"/>
              </a:rPr>
              <a:t> </a:t>
            </a:r>
            <a:r>
              <a:rPr lang="ja-JP" altLang="en-US" sz="2400" b="1" dirty="0" smtClean="0">
                <a:latin typeface="+mj-ea"/>
                <a:ea typeface="+mj-ea"/>
              </a:rPr>
              <a:t>万博記念</a:t>
            </a:r>
            <a:r>
              <a:rPr lang="ja-JP" altLang="en-US" sz="2400" b="1" dirty="0">
                <a:latin typeface="+mj-ea"/>
                <a:ea typeface="+mj-ea"/>
              </a:rPr>
              <a:t>公園事業特別</a:t>
            </a:r>
            <a:r>
              <a:rPr lang="ja-JP" altLang="en-US" sz="2400" b="1" dirty="0" smtClean="0">
                <a:latin typeface="+mj-ea"/>
                <a:ea typeface="+mj-ea"/>
              </a:rPr>
              <a:t>会計　</a:t>
            </a:r>
            <a:r>
              <a:rPr lang="en-US" altLang="ja-JP" sz="2400" b="1" dirty="0" smtClean="0">
                <a:latin typeface="+mj-ea"/>
                <a:ea typeface="+mj-ea"/>
              </a:rPr>
              <a:t>R</a:t>
            </a:r>
            <a:r>
              <a:rPr lang="en-US" altLang="ja-JP" sz="2400" b="1" dirty="0">
                <a:latin typeface="+mj-ea"/>
                <a:ea typeface="+mj-ea"/>
              </a:rPr>
              <a:t>3</a:t>
            </a:r>
            <a:r>
              <a:rPr lang="ja-JP" altLang="en-US" sz="2400" b="1" dirty="0" smtClean="0">
                <a:latin typeface="+mj-ea"/>
                <a:ea typeface="+mj-ea"/>
              </a:rPr>
              <a:t>年度 当初</a:t>
            </a:r>
            <a:r>
              <a:rPr lang="ja-JP" altLang="en-US" sz="2400" b="1" dirty="0">
                <a:latin typeface="+mj-ea"/>
                <a:ea typeface="+mj-ea"/>
              </a:rPr>
              <a:t>予算の</a:t>
            </a:r>
            <a:r>
              <a:rPr lang="ja-JP" altLang="en-US" sz="2400" b="1" dirty="0" smtClean="0">
                <a:latin typeface="+mj-ea"/>
                <a:ea typeface="+mj-ea"/>
              </a:rPr>
              <a:t>概要 </a:t>
            </a:r>
            <a:r>
              <a:rPr lang="ja-JP" altLang="ja-JP" sz="2400" b="1" dirty="0" smtClean="0">
                <a:latin typeface="+mj-ea"/>
                <a:ea typeface="+mj-ea"/>
              </a:rPr>
              <a:t>】</a:t>
            </a:r>
            <a:endParaRPr lang="ja-JP" altLang="ja-JP" sz="2400" dirty="0">
              <a:latin typeface="+mj-ea"/>
              <a:ea typeface="+mj-ea"/>
            </a:endParaRPr>
          </a:p>
        </p:txBody>
      </p:sp>
      <p:sp>
        <p:nvSpPr>
          <p:cNvPr id="8" name="テキスト ボックス 7"/>
          <p:cNvSpPr txBox="1"/>
          <p:nvPr/>
        </p:nvSpPr>
        <p:spPr>
          <a:xfrm>
            <a:off x="3957304" y="5384013"/>
            <a:ext cx="5083826" cy="433941"/>
          </a:xfrm>
          <a:prstGeom prst="rect">
            <a:avLst/>
          </a:prstGeom>
          <a:noFill/>
        </p:spPr>
        <p:txBody>
          <a:bodyPr wrap="square" lIns="63984" tIns="31992" rIns="63984" bIns="31992" rtlCol="0">
            <a:spAutoFit/>
          </a:bodyPr>
          <a:lstStyle/>
          <a:p>
            <a:r>
              <a:rPr lang="en-US" altLang="ja-JP" sz="2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2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日本</a:t>
            </a:r>
            <a:r>
              <a:rPr lang="ja-JP" altLang="en-US" sz="2400" b="1" dirty="0">
                <a:latin typeface="ＭＳ Ｐゴシック" panose="020B0600070205080204" pitchFamily="50" charset="-128"/>
                <a:ea typeface="ＭＳ Ｐゴシック" panose="020B0600070205080204" pitchFamily="50" charset="-128"/>
                <a:cs typeface="Meiryo UI" panose="020B0604030504040204" pitchFamily="50" charset="-128"/>
              </a:rPr>
              <a:t>万国博覧会記念公園</a:t>
            </a:r>
            <a:r>
              <a:rPr lang="ja-JP" altLang="en-US" sz="2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基金 </a:t>
            </a:r>
            <a:r>
              <a:rPr lang="en-US" altLang="ja-JP" sz="2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ja-JP" altLang="en-US" sz="24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9" name="テキスト ボックス 8"/>
          <p:cNvSpPr txBox="1"/>
          <p:nvPr/>
        </p:nvSpPr>
        <p:spPr>
          <a:xfrm>
            <a:off x="3038094" y="5923666"/>
            <a:ext cx="7443216" cy="553998"/>
          </a:xfrm>
          <a:prstGeom prst="rect">
            <a:avLst/>
          </a:prstGeom>
          <a:noFill/>
          <a:ln>
            <a:noFill/>
          </a:ln>
        </p:spPr>
        <p:txBody>
          <a:bodyPr wrap="square" lIns="91439" tIns="45720" rIns="91439" bIns="45720" rtlCol="0">
            <a:spAutoFit/>
          </a:bodyPr>
          <a:lstStyle/>
          <a:p>
            <a:pPr>
              <a:lnSpc>
                <a:spcPts val="1800"/>
              </a:lnSpc>
            </a:pPr>
            <a:r>
              <a:rPr lang="ja-JP" altLang="en-US" sz="2000" dirty="0"/>
              <a:t>　</a:t>
            </a:r>
            <a:r>
              <a:rPr lang="ja-JP" altLang="en-US" sz="2000" dirty="0" smtClean="0"/>
              <a:t>万博</a:t>
            </a:r>
            <a:r>
              <a:rPr lang="ja-JP" altLang="en-US" sz="2000" dirty="0"/>
              <a:t>記念公園の整備を図り、その健全な運営に資するために資金を積み立てることを目的として設置された</a:t>
            </a:r>
            <a:r>
              <a:rPr lang="ja-JP" altLang="en-US" sz="2000" dirty="0" smtClean="0"/>
              <a:t>基金</a:t>
            </a:r>
            <a:endParaRPr lang="en-US" altLang="ja-JP" sz="2000" dirty="0"/>
          </a:p>
        </p:txBody>
      </p:sp>
      <p:sp>
        <p:nvSpPr>
          <p:cNvPr id="10" name="正方形/長方形 9"/>
          <p:cNvSpPr/>
          <p:nvPr/>
        </p:nvSpPr>
        <p:spPr>
          <a:xfrm>
            <a:off x="-47164" y="5193"/>
            <a:ext cx="12848765" cy="492253"/>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6603" tIns="43301" rIns="86603" bIns="43301" numCol="1" spcCol="0" rtlCol="0" fromWordArt="0" anchor="ctr" anchorCtr="0" forceAA="0" compatLnSpc="1">
            <a:prstTxWarp prst="textNoShape">
              <a:avLst/>
            </a:prstTxWarp>
            <a:noAutofit/>
          </a:bodyPr>
          <a:lstStyle/>
          <a:p>
            <a:r>
              <a:rPr lang="ja-JP" altLang="en-US" sz="2520" b="1" kern="100" dirty="0">
                <a:ea typeface="ＭＳ Ｐゴシック"/>
                <a:cs typeface="Times New Roman"/>
              </a:rPr>
              <a:t>　</a:t>
            </a:r>
            <a:r>
              <a:rPr lang="ja-JP" altLang="en-US" sz="2520" b="1" kern="100" dirty="0" smtClean="0">
                <a:ea typeface="ＭＳ Ｐゴシック"/>
                <a:cs typeface="Times New Roman"/>
              </a:rPr>
              <a:t>予算</a:t>
            </a:r>
            <a:endParaRPr lang="ja-JP" altLang="en-US" sz="1260" kern="100" dirty="0">
              <a:ea typeface="ＭＳ 明朝"/>
              <a:cs typeface="Times New Roman"/>
            </a:endParaRPr>
          </a:p>
        </p:txBody>
      </p:sp>
      <p:sp>
        <p:nvSpPr>
          <p:cNvPr id="11" name="テキスト ボックス 10"/>
          <p:cNvSpPr txBox="1"/>
          <p:nvPr/>
        </p:nvSpPr>
        <p:spPr>
          <a:xfrm>
            <a:off x="6834379" y="5000536"/>
            <a:ext cx="5967222" cy="323165"/>
          </a:xfrm>
          <a:prstGeom prst="rect">
            <a:avLst/>
          </a:prstGeom>
          <a:noFill/>
          <a:ln>
            <a:noFill/>
          </a:ln>
        </p:spPr>
        <p:txBody>
          <a:bodyPr wrap="square" lIns="91439" tIns="45720" rIns="91439" bIns="45720" rtlCol="0">
            <a:spAutoFit/>
          </a:bodyPr>
          <a:lstStyle/>
          <a:p>
            <a:pPr>
              <a:lnSpc>
                <a:spcPts val="1800"/>
              </a:lnSpc>
            </a:pPr>
            <a:r>
              <a:rPr lang="en-US" altLang="ja-JP" sz="1400" dirty="0" smtClean="0"/>
              <a:t>※</a:t>
            </a:r>
            <a:r>
              <a:rPr lang="ja-JP" altLang="en-US" sz="1400" dirty="0" smtClean="0"/>
              <a:t>百万円の位で四捨五入</a:t>
            </a:r>
            <a:r>
              <a:rPr lang="ja-JP" altLang="en-US" sz="1400" dirty="0"/>
              <a:t>しているため、</a:t>
            </a:r>
            <a:r>
              <a:rPr lang="ja-JP" altLang="en-US" sz="1400" dirty="0" smtClean="0"/>
              <a:t>合計値と合わない場合がある。</a:t>
            </a:r>
            <a:endParaRPr lang="en-US" altLang="ja-JP" sz="1400" dirty="0" smtClean="0"/>
          </a:p>
        </p:txBody>
      </p:sp>
    </p:spTree>
    <p:extLst>
      <p:ext uri="{BB962C8B-B14F-4D97-AF65-F5344CB8AC3E}">
        <p14:creationId xmlns:p14="http://schemas.microsoft.com/office/powerpoint/2010/main" val="351601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752224" y="9090025"/>
            <a:ext cx="2880360" cy="511175"/>
          </a:xfrm>
        </p:spPr>
        <p:txBody>
          <a:bodyPr/>
          <a:lstStyle/>
          <a:p>
            <a:r>
              <a:rPr kumimoji="1" lang="en-US" altLang="ja-JP" dirty="0" smtClean="0"/>
              <a:t>3</a:t>
            </a:r>
            <a:endParaRPr kumimoji="1" lang="ja-JP" altLang="en-US" dirty="0"/>
          </a:p>
        </p:txBody>
      </p:sp>
      <p:sp>
        <p:nvSpPr>
          <p:cNvPr id="26" name="正方形/長方形 25"/>
          <p:cNvSpPr/>
          <p:nvPr/>
        </p:nvSpPr>
        <p:spPr>
          <a:xfrm>
            <a:off x="-47165" y="5192"/>
            <a:ext cx="12848765" cy="492253"/>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6603" tIns="43301" rIns="86603" bIns="43301" numCol="1" spcCol="0" rtlCol="0" fromWordArt="0" anchor="ctr" anchorCtr="0" forceAA="0" compatLnSpc="1">
            <a:prstTxWarp prst="textNoShape">
              <a:avLst/>
            </a:prstTxWarp>
            <a:noAutofit/>
          </a:bodyPr>
          <a:lstStyle/>
          <a:p>
            <a:r>
              <a:rPr lang="ja-JP" altLang="en-US" sz="2520" b="1" kern="100" dirty="0" smtClean="0">
                <a:ea typeface="ＭＳ Ｐゴシック"/>
                <a:cs typeface="Times New Roman"/>
              </a:rPr>
              <a:t>　主な取組み</a:t>
            </a:r>
            <a:endParaRPr lang="ja-JP" altLang="en-US" sz="1260" kern="100" dirty="0">
              <a:ea typeface="ＭＳ 明朝"/>
              <a:cs typeface="Times New Roman"/>
            </a:endParaRPr>
          </a:p>
        </p:txBody>
      </p:sp>
      <p:sp>
        <p:nvSpPr>
          <p:cNvPr id="13" name="テキスト ボックス 10"/>
          <p:cNvSpPr txBox="1">
            <a:spLocks noChangeArrowheads="1"/>
          </p:cNvSpPr>
          <p:nvPr/>
        </p:nvSpPr>
        <p:spPr bwMode="auto">
          <a:xfrm>
            <a:off x="5148064" y="1635471"/>
            <a:ext cx="385192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dirty="0">
              <a:latin typeface="HGS創英角ｺﾞｼｯｸUB" pitchFamily="50" charset="-128"/>
              <a:ea typeface="HGS創英角ｺﾞｼｯｸUB" pitchFamily="50" charset="-128"/>
            </a:endParaRPr>
          </a:p>
        </p:txBody>
      </p:sp>
      <p:sp>
        <p:nvSpPr>
          <p:cNvPr id="14" name="テキスト ボックス 10"/>
          <p:cNvSpPr txBox="1">
            <a:spLocks noChangeArrowheads="1"/>
          </p:cNvSpPr>
          <p:nvPr/>
        </p:nvSpPr>
        <p:spPr bwMode="auto">
          <a:xfrm>
            <a:off x="359845" y="753343"/>
            <a:ext cx="5870685" cy="8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680" dirty="0">
                <a:latin typeface="HGS創英角ｺﾞｼｯｸUB" pitchFamily="50" charset="-128"/>
                <a:ea typeface="HGS創英角ｺﾞｼｯｸUB" pitchFamily="50" charset="-128"/>
              </a:rPr>
              <a:t>EXPO'70</a:t>
            </a:r>
            <a:r>
              <a:rPr lang="ja-JP" altLang="en-US" sz="1680" dirty="0">
                <a:latin typeface="HGS創英角ｺﾞｼｯｸUB" pitchFamily="50" charset="-128"/>
                <a:ea typeface="HGS創英角ｺﾞｼｯｸUB" pitchFamily="50" charset="-128"/>
              </a:rPr>
              <a:t>パビリオンの活用</a:t>
            </a:r>
          </a:p>
          <a:p>
            <a:pPr algn="ctr" eaLnBrk="1" hangingPunct="1">
              <a:spcBef>
                <a:spcPct val="0"/>
              </a:spcBef>
              <a:buFontTx/>
              <a:buNone/>
            </a:pPr>
            <a:r>
              <a:rPr lang="ja-JP" altLang="en-US" sz="1680" dirty="0" smtClean="0">
                <a:latin typeface="HGS創英角ｺﾞｼｯｸUB" pitchFamily="50" charset="-128"/>
                <a:ea typeface="HGS創英角ｺﾞｼｯｸUB" pitchFamily="50" charset="-128"/>
              </a:rPr>
              <a:t>「</a:t>
            </a:r>
            <a:r>
              <a:rPr lang="ja-JP" altLang="en-US" sz="1680" dirty="0">
                <a:latin typeface="HGS創英角ｺﾞｼｯｸUB" pitchFamily="50" charset="-128"/>
                <a:ea typeface="HGS創英角ｺﾞｼｯｸUB" pitchFamily="50" charset="-128"/>
              </a:rPr>
              <a:t>ペーパークラフト</a:t>
            </a:r>
            <a:r>
              <a:rPr lang="en-US" altLang="ja-JP" sz="1680" dirty="0">
                <a:latin typeface="HGS創英角ｺﾞｼｯｸUB" pitchFamily="50" charset="-128"/>
                <a:ea typeface="HGS創英角ｺﾞｼｯｸUB" pitchFamily="50" charset="-128"/>
              </a:rPr>
              <a:t>1970</a:t>
            </a:r>
            <a:r>
              <a:rPr lang="ja-JP" altLang="en-US" sz="1680" dirty="0">
                <a:latin typeface="HGS創英角ｺﾞｼｯｸUB" pitchFamily="50" charset="-128"/>
                <a:ea typeface="HGS創英角ｺﾞｼｯｸUB" pitchFamily="50" charset="-128"/>
              </a:rPr>
              <a:t>年万博会場模型」</a:t>
            </a:r>
            <a:r>
              <a:rPr lang="ja-JP" altLang="en-US" sz="1680" dirty="0" smtClean="0">
                <a:latin typeface="HGS創英角ｺﾞｼｯｸUB" pitchFamily="50" charset="-128"/>
                <a:ea typeface="HGS創英角ｺﾞｼｯｸUB" pitchFamily="50" charset="-128"/>
              </a:rPr>
              <a:t>の常設展 展示</a:t>
            </a:r>
            <a:endParaRPr lang="en-US" altLang="ja-JP" sz="1680" dirty="0" smtClean="0">
              <a:latin typeface="HGS創英角ｺﾞｼｯｸUB" pitchFamily="50" charset="-128"/>
              <a:ea typeface="HGS創英角ｺﾞｼｯｸUB" pitchFamily="50" charset="-128"/>
            </a:endParaRPr>
          </a:p>
          <a:p>
            <a:pPr algn="ctr" eaLnBrk="1" hangingPunct="1">
              <a:spcBef>
                <a:spcPct val="0"/>
              </a:spcBef>
              <a:buFontTx/>
              <a:buNone/>
            </a:pPr>
            <a:r>
              <a:rPr lang="ja-JP" altLang="en-US" sz="1680" dirty="0" smtClean="0">
                <a:latin typeface="HGS創英角ｺﾞｼｯｸUB" pitchFamily="50" charset="-128"/>
                <a:ea typeface="HGS創英角ｺﾞｼｯｸUB" pitchFamily="50" charset="-128"/>
              </a:rPr>
              <a:t>（</a:t>
            </a:r>
            <a:r>
              <a:rPr lang="en-US" altLang="ja-JP" sz="1680" dirty="0" smtClean="0">
                <a:latin typeface="HGS創英角ｺﾞｼｯｸUB" pitchFamily="50" charset="-128"/>
                <a:ea typeface="HGS創英角ｺﾞｼｯｸUB" pitchFamily="50" charset="-128"/>
              </a:rPr>
              <a:t>R</a:t>
            </a:r>
            <a:r>
              <a:rPr lang="ja-JP" altLang="en-US" sz="1680" dirty="0" smtClean="0">
                <a:latin typeface="HGS創英角ｺﾞｼｯｸUB" pitchFamily="50" charset="-128"/>
                <a:ea typeface="HGS創英角ｺﾞｼｯｸUB" pitchFamily="50" charset="-128"/>
              </a:rPr>
              <a:t>２年</a:t>
            </a:r>
            <a:r>
              <a:rPr lang="en-US" altLang="ja-JP" sz="1680" dirty="0" smtClean="0">
                <a:latin typeface="HGS創英角ｺﾞｼｯｸUB" pitchFamily="50" charset="-128"/>
                <a:ea typeface="HGS創英角ｺﾞｼｯｸUB" pitchFamily="50" charset="-128"/>
              </a:rPr>
              <a:t>10</a:t>
            </a:r>
            <a:r>
              <a:rPr lang="ja-JP" altLang="en-US" sz="1680" dirty="0" smtClean="0">
                <a:latin typeface="HGS創英角ｺﾞｼｯｸUB" pitchFamily="50" charset="-128"/>
                <a:ea typeface="HGS創英角ｺﾞｼｯｸUB" pitchFamily="50" charset="-128"/>
              </a:rPr>
              <a:t>月先行公開）</a:t>
            </a:r>
            <a:endParaRPr lang="ja-JP" altLang="en-US" sz="1680" dirty="0">
              <a:latin typeface="HGS創英角ｺﾞｼｯｸUB" pitchFamily="50" charset="-128"/>
              <a:ea typeface="HGS創英角ｺﾞｼｯｸUB" pitchFamily="50" charset="-128"/>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54" y="1601643"/>
            <a:ext cx="6498310" cy="4873732"/>
          </a:xfrm>
          <a:prstGeom prst="rect">
            <a:avLst/>
          </a:prstGeom>
          <a:effectLst>
            <a:softEdge rad="63500"/>
          </a:effectLst>
        </p:spPr>
      </p:pic>
      <p:sp>
        <p:nvSpPr>
          <p:cNvPr id="19" name="テキスト ボックス 18"/>
          <p:cNvSpPr txBox="1">
            <a:spLocks noChangeArrowheads="1"/>
          </p:cNvSpPr>
          <p:nvPr/>
        </p:nvSpPr>
        <p:spPr bwMode="auto">
          <a:xfrm>
            <a:off x="6742576" y="753343"/>
            <a:ext cx="6660232" cy="3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680" dirty="0">
                <a:latin typeface="HGS創英角ｺﾞｼｯｸUB" pitchFamily="50" charset="-128"/>
                <a:ea typeface="HGS創英角ｺﾞｼｯｸUB" pitchFamily="50" charset="-128"/>
              </a:rPr>
              <a:t> EXPO’70</a:t>
            </a:r>
            <a:r>
              <a:rPr lang="ja-JP" altLang="en-US" sz="1680" dirty="0">
                <a:latin typeface="HGS創英角ｺﾞｼｯｸUB" pitchFamily="50" charset="-128"/>
                <a:ea typeface="HGS創英角ｺﾞｼｯｸUB" pitchFamily="50" charset="-128"/>
              </a:rPr>
              <a:t>パビリオンの</a:t>
            </a:r>
            <a:r>
              <a:rPr lang="ja-JP" altLang="en-US" sz="1680" dirty="0" smtClean="0">
                <a:latin typeface="HGS創英角ｺﾞｼｯｸUB" pitchFamily="50" charset="-128"/>
                <a:ea typeface="HGS創英角ｺﾞｼｯｸUB" pitchFamily="50" charset="-128"/>
              </a:rPr>
              <a:t>活用（企画展の実施）（随時）</a:t>
            </a:r>
            <a:endParaRPr lang="en-US" altLang="ja-JP" sz="1680" dirty="0">
              <a:latin typeface="HGS創英角ｺﾞｼｯｸUB" pitchFamily="50" charset="-128"/>
              <a:ea typeface="HGS創英角ｺﾞｼｯｸUB" pitchFamily="50" charset="-128"/>
            </a:endParaRPr>
          </a:p>
        </p:txBody>
      </p:sp>
      <p:pic>
        <p:nvPicPr>
          <p:cNvPr id="20" name="図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99797" y="1544388"/>
            <a:ext cx="4922330" cy="3693993"/>
          </a:xfrm>
          <a:prstGeom prst="rect">
            <a:avLst/>
          </a:prstGeom>
          <a:effectLst>
            <a:softEdge rad="63500"/>
          </a:effectLst>
        </p:spPr>
      </p:pic>
      <p:pic>
        <p:nvPicPr>
          <p:cNvPr id="21" name="図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9798" y="5517569"/>
            <a:ext cx="4922330" cy="3691746"/>
          </a:xfrm>
          <a:prstGeom prst="rect">
            <a:avLst/>
          </a:prstGeom>
          <a:effectLst>
            <a:softEdge rad="63500"/>
          </a:effectLst>
        </p:spPr>
      </p:pic>
    </p:spTree>
    <p:extLst>
      <p:ext uri="{BB962C8B-B14F-4D97-AF65-F5344CB8AC3E}">
        <p14:creationId xmlns:p14="http://schemas.microsoft.com/office/powerpoint/2010/main" val="1215741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35FA69-C3C3-4905-9A96-BFB4CCA1CECB}" type="slidenum">
              <a:rPr kumimoji="1" lang="ja-JP" altLang="en-US" smtClean="0"/>
              <a:t>5</a:t>
            </a:fld>
            <a:endParaRPr kumimoji="1" lang="ja-JP" altLang="en-US"/>
          </a:p>
        </p:txBody>
      </p:sp>
      <p:pic>
        <p:nvPicPr>
          <p:cNvPr id="13" name="図 12"/>
          <p:cNvPicPr>
            <a:picLocks noChangeAspect="1"/>
          </p:cNvPicPr>
          <p:nvPr/>
        </p:nvPicPr>
        <p:blipFill rotWithShape="1">
          <a:blip r:embed="rId2" cstate="screen">
            <a:extLst>
              <a:ext uri="{28A0092B-C50C-407E-A947-70E740481C1C}">
                <a14:useLocalDpi xmlns:a14="http://schemas.microsoft.com/office/drawing/2010/main"/>
              </a:ext>
            </a:extLst>
          </a:blip>
          <a:srcRect l="-4261" r="4261"/>
          <a:stretch/>
        </p:blipFill>
        <p:spPr>
          <a:xfrm>
            <a:off x="6928594" y="980727"/>
            <a:ext cx="4501223" cy="4143983"/>
          </a:xfrm>
          <a:prstGeom prst="rect">
            <a:avLst/>
          </a:prstGeom>
          <a:effectLst>
            <a:softEdge rad="63500"/>
          </a:effectLst>
        </p:spPr>
      </p:pic>
      <p:pic>
        <p:nvPicPr>
          <p:cNvPr id="14" name="図 13"/>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7260866" y="4728419"/>
            <a:ext cx="4168951" cy="4547946"/>
          </a:xfrm>
          <a:prstGeom prst="rect">
            <a:avLst/>
          </a:prstGeom>
          <a:effectLst>
            <a:softEdge rad="63500"/>
          </a:effectLst>
        </p:spPr>
      </p:pic>
      <p:pic>
        <p:nvPicPr>
          <p:cNvPr id="15" name="図 14"/>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a:ext>
            </a:extLst>
          </a:blip>
          <a:srcRect/>
          <a:stretch/>
        </p:blipFill>
        <p:spPr>
          <a:xfrm rot="5400000">
            <a:off x="165318" y="1842612"/>
            <a:ext cx="8295637" cy="6571868"/>
          </a:xfrm>
          <a:prstGeom prst="rect">
            <a:avLst/>
          </a:prstGeom>
          <a:effectLst>
            <a:softEdge rad="63500"/>
          </a:effectLst>
        </p:spPr>
      </p:pic>
      <p:sp>
        <p:nvSpPr>
          <p:cNvPr id="16" name="テキスト ボックス 10"/>
          <p:cNvSpPr txBox="1">
            <a:spLocks noChangeArrowheads="1"/>
          </p:cNvSpPr>
          <p:nvPr/>
        </p:nvSpPr>
        <p:spPr bwMode="auto">
          <a:xfrm>
            <a:off x="3966022" y="227769"/>
            <a:ext cx="5942245" cy="58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914391" eaLnBrk="1" hangingPunct="1">
              <a:spcBef>
                <a:spcPct val="0"/>
              </a:spcBef>
              <a:buFontTx/>
              <a:buNone/>
            </a:pPr>
            <a:r>
              <a:rPr lang="ja-JP" altLang="en-US" sz="1680" dirty="0">
                <a:solidFill>
                  <a:prstClr val="black"/>
                </a:solidFill>
                <a:latin typeface="HGS創英角ｺﾞｼｯｸUB" pitchFamily="50" charset="-128"/>
                <a:ea typeface="HGS創英角ｺﾞｼｯｸUB" pitchFamily="50" charset="-128"/>
              </a:rPr>
              <a:t>太陽</a:t>
            </a:r>
            <a:r>
              <a:rPr lang="ja-JP" altLang="en-US" sz="1680" dirty="0" smtClean="0">
                <a:solidFill>
                  <a:prstClr val="black"/>
                </a:solidFill>
                <a:latin typeface="HGS創英角ｺﾞｼｯｸUB" pitchFamily="50" charset="-128"/>
                <a:ea typeface="HGS創英角ｺﾞｼｯｸUB" pitchFamily="50" charset="-128"/>
              </a:rPr>
              <a:t>の塔</a:t>
            </a:r>
            <a:r>
              <a:rPr lang="ja-JP" altLang="en-US" sz="1680" dirty="0">
                <a:solidFill>
                  <a:prstClr val="black"/>
                </a:solidFill>
                <a:latin typeface="HGS創英角ｺﾞｼｯｸUB" pitchFamily="50" charset="-128"/>
                <a:ea typeface="HGS創英角ｺﾞｼｯｸUB" pitchFamily="50" charset="-128"/>
              </a:rPr>
              <a:t>　</a:t>
            </a:r>
            <a:r>
              <a:rPr lang="ja-JP" altLang="en-US" sz="1680" dirty="0" smtClean="0">
                <a:solidFill>
                  <a:prstClr val="black"/>
                </a:solidFill>
                <a:latin typeface="HGS創英角ｺﾞｼｯｸUB" pitchFamily="50" charset="-128"/>
                <a:ea typeface="HGS創英角ｺﾞｼｯｸUB" pitchFamily="50" charset="-128"/>
              </a:rPr>
              <a:t>コロナ警戒信号ライトアップ</a:t>
            </a:r>
            <a:endParaRPr lang="en-US" altLang="ja-JP" sz="1680" dirty="0" smtClean="0">
              <a:solidFill>
                <a:prstClr val="black"/>
              </a:solidFill>
              <a:latin typeface="HGS創英角ｺﾞｼｯｸUB" pitchFamily="50" charset="-128"/>
              <a:ea typeface="HGS創英角ｺﾞｼｯｸUB" pitchFamily="50" charset="-128"/>
            </a:endParaRPr>
          </a:p>
          <a:p>
            <a:pPr algn="ctr" defTabSz="914391" eaLnBrk="1" hangingPunct="1">
              <a:spcBef>
                <a:spcPct val="0"/>
              </a:spcBef>
              <a:buFontTx/>
              <a:buNone/>
            </a:pPr>
            <a:r>
              <a:rPr lang="ja-JP" altLang="en-US" sz="1680" dirty="0" smtClean="0">
                <a:solidFill>
                  <a:prstClr val="black"/>
                </a:solidFill>
                <a:latin typeface="HGS創英角ｺﾞｼｯｸUB" pitchFamily="50" charset="-128"/>
                <a:ea typeface="HGS創英角ｺﾞｼｯｸUB" pitchFamily="50" charset="-128"/>
              </a:rPr>
              <a:t>（</a:t>
            </a:r>
            <a:r>
              <a:rPr lang="en-US" altLang="ja-JP" sz="1680" dirty="0">
                <a:solidFill>
                  <a:prstClr val="black"/>
                </a:solidFill>
                <a:latin typeface="HGS創英角ｺﾞｼｯｸUB" pitchFamily="50" charset="-128"/>
                <a:ea typeface="HGS創英角ｺﾞｼｯｸUB" pitchFamily="50" charset="-128"/>
              </a:rPr>
              <a:t>R</a:t>
            </a:r>
            <a:r>
              <a:rPr lang="ja-JP" altLang="en-US" sz="1680" dirty="0" smtClean="0">
                <a:solidFill>
                  <a:prstClr val="black"/>
                </a:solidFill>
                <a:latin typeface="HGS創英角ｺﾞｼｯｸUB" pitchFamily="50" charset="-128"/>
                <a:ea typeface="HGS創英角ｺﾞｼｯｸUB" pitchFamily="50" charset="-128"/>
              </a:rPr>
              <a:t>２年</a:t>
            </a:r>
            <a:r>
              <a:rPr lang="ja-JP" altLang="en-US" sz="1680" dirty="0">
                <a:solidFill>
                  <a:prstClr val="black"/>
                </a:solidFill>
                <a:latin typeface="HGS創英角ｺﾞｼｯｸUB" pitchFamily="50" charset="-128"/>
                <a:ea typeface="HGS創英角ｺﾞｼｯｸUB" pitchFamily="50" charset="-128"/>
              </a:rPr>
              <a:t>５</a:t>
            </a:r>
            <a:r>
              <a:rPr lang="ja-JP" altLang="en-US" sz="1680" dirty="0" smtClean="0">
                <a:solidFill>
                  <a:prstClr val="black"/>
                </a:solidFill>
                <a:latin typeface="HGS創英角ｺﾞｼｯｸUB" pitchFamily="50" charset="-128"/>
                <a:ea typeface="HGS創英角ｺﾞｼｯｸUB" pitchFamily="50" charset="-128"/>
              </a:rPr>
              <a:t>月～</a:t>
            </a:r>
            <a:r>
              <a:rPr lang="ja-JP" altLang="en-US" sz="1680" dirty="0">
                <a:solidFill>
                  <a:prstClr val="black"/>
                </a:solidFill>
                <a:latin typeface="HGS創英角ｺﾞｼｯｸUB" pitchFamily="50" charset="-128"/>
                <a:ea typeface="HGS創英角ｺﾞｼｯｸUB" pitchFamily="50" charset="-128"/>
              </a:rPr>
              <a:t>６</a:t>
            </a:r>
            <a:r>
              <a:rPr lang="ja-JP" altLang="en-US" sz="1680" dirty="0" smtClean="0">
                <a:solidFill>
                  <a:prstClr val="black"/>
                </a:solidFill>
                <a:latin typeface="HGS創英角ｺﾞｼｯｸUB" pitchFamily="50" charset="-128"/>
                <a:ea typeface="HGS創英角ｺﾞｼｯｸUB" pitchFamily="50" charset="-128"/>
              </a:rPr>
              <a:t>月・</a:t>
            </a:r>
            <a:r>
              <a:rPr lang="en-US" altLang="ja-JP" sz="1680" dirty="0" smtClean="0">
                <a:solidFill>
                  <a:prstClr val="black"/>
                </a:solidFill>
                <a:latin typeface="HGS創英角ｺﾞｼｯｸUB" pitchFamily="50" charset="-128"/>
                <a:ea typeface="HGS創英角ｺﾞｼｯｸUB" pitchFamily="50" charset="-128"/>
              </a:rPr>
              <a:t>7</a:t>
            </a:r>
            <a:r>
              <a:rPr lang="ja-JP" altLang="en-US" sz="1680" dirty="0" smtClean="0">
                <a:solidFill>
                  <a:prstClr val="black"/>
                </a:solidFill>
                <a:latin typeface="HGS創英角ｺﾞｼｯｸUB" pitchFamily="50" charset="-128"/>
                <a:ea typeface="HGS創英角ｺﾞｼｯｸUB" pitchFamily="50" charset="-128"/>
              </a:rPr>
              <a:t>月～８月・</a:t>
            </a:r>
            <a:r>
              <a:rPr lang="en-US" altLang="ja-JP" sz="1680" dirty="0" smtClean="0">
                <a:solidFill>
                  <a:prstClr val="black"/>
                </a:solidFill>
                <a:latin typeface="HGS創英角ｺﾞｼｯｸUB" pitchFamily="50" charset="-128"/>
                <a:ea typeface="HGS創英角ｺﾞｼｯｸUB" pitchFamily="50" charset="-128"/>
              </a:rPr>
              <a:t>12</a:t>
            </a:r>
            <a:r>
              <a:rPr lang="ja-JP" altLang="en-US" sz="1680" dirty="0" smtClean="0">
                <a:solidFill>
                  <a:prstClr val="black"/>
                </a:solidFill>
                <a:latin typeface="HGS創英角ｺﾞｼｯｸUB" pitchFamily="50" charset="-128"/>
                <a:ea typeface="HGS創英角ｺﾞｼｯｸUB" pitchFamily="50" charset="-128"/>
              </a:rPr>
              <a:t>月</a:t>
            </a:r>
            <a:r>
              <a:rPr lang="ja-JP" altLang="en-US" sz="1680" dirty="0" smtClean="0">
                <a:solidFill>
                  <a:srgbClr val="0070C0"/>
                </a:solidFill>
                <a:latin typeface="HGS創英角ｺﾞｼｯｸUB" pitchFamily="50" charset="-128"/>
                <a:ea typeface="HGS創英角ｺﾞｼｯｸUB" pitchFamily="50" charset="-128"/>
              </a:rPr>
              <a:t>、</a:t>
            </a:r>
            <a:r>
              <a:rPr lang="ja-JP" altLang="en-US" sz="1680" dirty="0" smtClean="0">
                <a:latin typeface="HGS創英角ｺﾞｼｯｸUB" pitchFamily="50" charset="-128"/>
                <a:ea typeface="HGS創英角ｺﾞｼｯｸUB" pitchFamily="50" charset="-128"/>
              </a:rPr>
              <a:t>Ｒ３年</a:t>
            </a:r>
            <a:r>
              <a:rPr lang="en-US" altLang="ja-JP" sz="1680" dirty="0" smtClean="0">
                <a:latin typeface="HGS創英角ｺﾞｼｯｸUB" pitchFamily="50" charset="-128"/>
                <a:ea typeface="HGS創英角ｺﾞｼｯｸUB" pitchFamily="50" charset="-128"/>
              </a:rPr>
              <a:t>4</a:t>
            </a:r>
            <a:r>
              <a:rPr lang="ja-JP" altLang="en-US" sz="1680" dirty="0" smtClean="0">
                <a:latin typeface="HGS創英角ｺﾞｼｯｸUB" pitchFamily="50" charset="-128"/>
                <a:ea typeface="HGS創英角ｺﾞｼｯｸUB" pitchFamily="50" charset="-128"/>
              </a:rPr>
              <a:t>～</a:t>
            </a:r>
            <a:r>
              <a:rPr lang="en-US" altLang="ja-JP" sz="1680" dirty="0" smtClean="0">
                <a:latin typeface="HGS創英角ｺﾞｼｯｸUB" pitchFamily="50" charset="-128"/>
                <a:ea typeface="HGS創英角ｺﾞｼｯｸUB" pitchFamily="50" charset="-128"/>
              </a:rPr>
              <a:t>5</a:t>
            </a:r>
            <a:r>
              <a:rPr lang="ja-JP" altLang="en-US" sz="1680" dirty="0" smtClean="0">
                <a:latin typeface="HGS創英角ｺﾞｼｯｸUB" pitchFamily="50" charset="-128"/>
                <a:ea typeface="HGS創英角ｺﾞｼｯｸUB" pitchFamily="50" charset="-128"/>
              </a:rPr>
              <a:t>月</a:t>
            </a:r>
            <a:r>
              <a:rPr lang="ja-JP" altLang="en-US" sz="1680" dirty="0" smtClean="0">
                <a:solidFill>
                  <a:prstClr val="black"/>
                </a:solidFill>
                <a:latin typeface="HGS創英角ｺﾞｼｯｸUB" pitchFamily="50" charset="-128"/>
                <a:ea typeface="HGS創英角ｺﾞｼｯｸUB" pitchFamily="50" charset="-128"/>
              </a:rPr>
              <a:t>）</a:t>
            </a:r>
            <a:endParaRPr lang="ja-JP" altLang="en-US" sz="1680" dirty="0">
              <a:solidFill>
                <a:prstClr val="black"/>
              </a:solidFill>
              <a:latin typeface="HGS創英角ｺﾞｼｯｸUB" pitchFamily="50" charset="-128"/>
              <a:ea typeface="HGS創英角ｺﾞｼｯｸUB" pitchFamily="50" charset="-128"/>
            </a:endParaRPr>
          </a:p>
        </p:txBody>
      </p:sp>
    </p:spTree>
    <p:extLst>
      <p:ext uri="{BB962C8B-B14F-4D97-AF65-F5344CB8AC3E}">
        <p14:creationId xmlns:p14="http://schemas.microsoft.com/office/powerpoint/2010/main" val="336066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96BBD1C-A4EE-4F89-B67F-1753A70B0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1162" y="3195121"/>
            <a:ext cx="3748423" cy="2383953"/>
          </a:xfrm>
          <a:prstGeom prst="rect">
            <a:avLst/>
          </a:prstGeom>
          <a:effectLst>
            <a:softEdge rad="63500"/>
          </a:effectLst>
        </p:spPr>
      </p:pic>
      <p:sp>
        <p:nvSpPr>
          <p:cNvPr id="2" name="スライド番号プレースホルダー 1"/>
          <p:cNvSpPr>
            <a:spLocks noGrp="1"/>
          </p:cNvSpPr>
          <p:nvPr>
            <p:ph type="sldNum" sz="quarter" idx="12"/>
          </p:nvPr>
        </p:nvSpPr>
        <p:spPr/>
        <p:txBody>
          <a:bodyPr/>
          <a:lstStyle/>
          <a:p>
            <a:fld id="{3335FA69-C3C3-4905-9A96-BFB4CCA1CECB}" type="slidenum">
              <a:rPr kumimoji="1" lang="ja-JP" altLang="en-US" smtClean="0"/>
              <a:t>6</a:t>
            </a:fld>
            <a:endParaRPr kumimoji="1" lang="ja-JP" altLang="en-US"/>
          </a:p>
        </p:txBody>
      </p:sp>
      <p:sp>
        <p:nvSpPr>
          <p:cNvPr id="3" name="テキスト ボックス 10"/>
          <p:cNvSpPr txBox="1">
            <a:spLocks noChangeArrowheads="1"/>
          </p:cNvSpPr>
          <p:nvPr/>
        </p:nvSpPr>
        <p:spPr bwMode="auto">
          <a:xfrm>
            <a:off x="644632" y="417089"/>
            <a:ext cx="5233767" cy="58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1680" dirty="0">
                <a:latin typeface="HGS創英角ｺﾞｼｯｸUB" pitchFamily="50" charset="-128"/>
                <a:ea typeface="HGS創英角ｺﾞｼｯｸUB" pitchFamily="50" charset="-128"/>
              </a:rPr>
              <a:t>次世代型モビリティサービス実証</a:t>
            </a:r>
            <a:r>
              <a:rPr lang="ja-JP" altLang="en-US" sz="1680" dirty="0" smtClean="0">
                <a:latin typeface="HGS創英角ｺﾞｼｯｸUB" pitchFamily="50" charset="-128"/>
                <a:ea typeface="HGS創英角ｺﾞｼｯｸUB" pitchFamily="50" charset="-128"/>
              </a:rPr>
              <a:t>実験の実施協力</a:t>
            </a:r>
            <a:endParaRPr lang="en-US" altLang="ja-JP" sz="1680" dirty="0" smtClean="0">
              <a:latin typeface="HGS創英角ｺﾞｼｯｸUB" pitchFamily="50" charset="-128"/>
              <a:ea typeface="HGS創英角ｺﾞｼｯｸUB" pitchFamily="50" charset="-128"/>
            </a:endParaRPr>
          </a:p>
          <a:p>
            <a:pPr algn="ctr" eaLnBrk="1" hangingPunct="1">
              <a:spcBef>
                <a:spcPct val="0"/>
              </a:spcBef>
              <a:buNone/>
            </a:pPr>
            <a:r>
              <a:rPr lang="ja-JP" altLang="en-US" sz="1680" dirty="0" smtClean="0">
                <a:latin typeface="HGS創英角ｺﾞｼｯｸUB" pitchFamily="50" charset="-128"/>
                <a:ea typeface="HGS創英角ｺﾞｼｯｸUB" pitchFamily="50" charset="-128"/>
              </a:rPr>
              <a:t>（</a:t>
            </a:r>
            <a:r>
              <a:rPr lang="en-US" altLang="ja-JP" sz="1680" dirty="0" smtClean="0">
                <a:latin typeface="HGS創英角ｺﾞｼｯｸUB" pitchFamily="50" charset="-128"/>
                <a:ea typeface="HGS創英角ｺﾞｼｯｸUB" pitchFamily="50" charset="-128"/>
              </a:rPr>
              <a:t>R</a:t>
            </a:r>
            <a:r>
              <a:rPr lang="ja-JP" altLang="en-US" sz="1680" dirty="0" smtClean="0">
                <a:latin typeface="HGS創英角ｺﾞｼｯｸUB" pitchFamily="50" charset="-128"/>
                <a:ea typeface="HGS創英角ｺﾞｼｯｸUB" pitchFamily="50" charset="-128"/>
              </a:rPr>
              <a:t>２年</a:t>
            </a:r>
            <a:r>
              <a:rPr lang="en-US" altLang="ja-JP" sz="1680" dirty="0" smtClean="0">
                <a:latin typeface="HGS創英角ｺﾞｼｯｸUB" pitchFamily="50" charset="-128"/>
                <a:ea typeface="HGS創英角ｺﾞｼｯｸUB" pitchFamily="50" charset="-128"/>
              </a:rPr>
              <a:t>10</a:t>
            </a:r>
            <a:r>
              <a:rPr lang="ja-JP" altLang="en-US" sz="1680" dirty="0" smtClean="0">
                <a:latin typeface="HGS創英角ｺﾞｼｯｸUB" pitchFamily="50" charset="-128"/>
                <a:ea typeface="HGS創英角ｺﾞｼｯｸUB" pitchFamily="50" charset="-128"/>
              </a:rPr>
              <a:t>月～</a:t>
            </a:r>
            <a:r>
              <a:rPr lang="en-US" altLang="ja-JP" sz="1680" dirty="0" smtClean="0">
                <a:latin typeface="HGS創英角ｺﾞｼｯｸUB" pitchFamily="50" charset="-128"/>
                <a:ea typeface="HGS創英角ｺﾞｼｯｸUB" pitchFamily="50" charset="-128"/>
              </a:rPr>
              <a:t>11</a:t>
            </a:r>
            <a:r>
              <a:rPr lang="ja-JP" altLang="en-US" sz="1680" dirty="0" smtClean="0">
                <a:latin typeface="HGS創英角ｺﾞｼｯｸUB" pitchFamily="50" charset="-128"/>
                <a:ea typeface="HGS創英角ｺﾞｼｯｸUB" pitchFamily="50" charset="-128"/>
              </a:rPr>
              <a:t>月）</a:t>
            </a:r>
            <a:endParaRPr lang="ja-JP" altLang="en-US" sz="1680" dirty="0">
              <a:latin typeface="HGS創英角ｺﾞｼｯｸUB" pitchFamily="50" charset="-128"/>
              <a:ea typeface="HGS創英角ｺﾞｼｯｸUB"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96" y="1143443"/>
            <a:ext cx="5227303" cy="3920477"/>
          </a:xfrm>
          <a:prstGeom prst="rect">
            <a:avLst/>
          </a:prstGeom>
          <a:effectLst>
            <a:softEdge rad="63500"/>
          </a:effectLst>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6463" y="5930657"/>
            <a:ext cx="4675962" cy="3506971"/>
          </a:xfrm>
          <a:prstGeom prst="rect">
            <a:avLst/>
          </a:prstGeom>
          <a:effectLst>
            <a:softEdge rad="63500"/>
          </a:effectLst>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5930658"/>
            <a:ext cx="4876219" cy="3506971"/>
          </a:xfrm>
          <a:prstGeom prst="rect">
            <a:avLst/>
          </a:prstGeom>
          <a:effectLst>
            <a:softEdge rad="63500"/>
          </a:effectLst>
        </p:spPr>
      </p:pic>
      <p:sp>
        <p:nvSpPr>
          <p:cNvPr id="7" name="テキスト ボックス 10"/>
          <p:cNvSpPr txBox="1">
            <a:spLocks noChangeArrowheads="1"/>
          </p:cNvSpPr>
          <p:nvPr/>
        </p:nvSpPr>
        <p:spPr bwMode="auto">
          <a:xfrm>
            <a:off x="755576" y="5579074"/>
            <a:ext cx="5834902" cy="3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1680" dirty="0">
                <a:latin typeface="HGS創英角ｺﾞｼｯｸUB" pitchFamily="50" charset="-128"/>
                <a:ea typeface="HGS創英角ｺﾞｼｯｸUB" pitchFamily="50" charset="-128"/>
              </a:rPr>
              <a:t>紅葉</a:t>
            </a:r>
            <a:r>
              <a:rPr lang="ja-JP" altLang="en-US" sz="1680" dirty="0" smtClean="0">
                <a:latin typeface="HGS創英角ｺﾞｼｯｸUB" pitchFamily="50" charset="-128"/>
                <a:ea typeface="HGS創英角ｺﾞｼｯｸUB" pitchFamily="50" charset="-128"/>
              </a:rPr>
              <a:t>まつり 日本庭園夜間ライトアップ（</a:t>
            </a:r>
            <a:r>
              <a:rPr lang="en-US" altLang="ja-JP" sz="1680" dirty="0" smtClean="0">
                <a:latin typeface="HGS創英角ｺﾞｼｯｸUB" pitchFamily="50" charset="-128"/>
                <a:ea typeface="HGS創英角ｺﾞｼｯｸUB" pitchFamily="50" charset="-128"/>
              </a:rPr>
              <a:t>R</a:t>
            </a:r>
            <a:r>
              <a:rPr lang="ja-JP" altLang="en-US" sz="1680" dirty="0" smtClean="0">
                <a:latin typeface="HGS創英角ｺﾞｼｯｸUB" pitchFamily="50" charset="-128"/>
                <a:ea typeface="HGS創英角ｺﾞｼｯｸUB" pitchFamily="50" charset="-128"/>
              </a:rPr>
              <a:t>２年</a:t>
            </a:r>
            <a:r>
              <a:rPr lang="en-US" altLang="ja-JP" sz="1680" dirty="0" smtClean="0">
                <a:latin typeface="HGS創英角ｺﾞｼｯｸUB" pitchFamily="50" charset="-128"/>
                <a:ea typeface="HGS創英角ｺﾞｼｯｸUB" pitchFamily="50" charset="-128"/>
              </a:rPr>
              <a:t>11</a:t>
            </a:r>
            <a:r>
              <a:rPr lang="ja-JP" altLang="en-US" sz="1680" dirty="0" smtClean="0">
                <a:latin typeface="HGS創英角ｺﾞｼｯｸUB" pitchFamily="50" charset="-128"/>
                <a:ea typeface="HGS創英角ｺﾞｼｯｸUB" pitchFamily="50" charset="-128"/>
              </a:rPr>
              <a:t>月）</a:t>
            </a:r>
            <a:endParaRPr lang="ja-JP" altLang="en-US" sz="1680" dirty="0">
              <a:latin typeface="HGS創英角ｺﾞｼｯｸUB" pitchFamily="50" charset="-128"/>
              <a:ea typeface="HGS創英角ｺﾞｼｯｸUB" pitchFamily="50" charset="-128"/>
            </a:endParaRPr>
          </a:p>
        </p:txBody>
      </p:sp>
      <p:sp>
        <p:nvSpPr>
          <p:cNvPr id="8" name="テキスト ボックス 10"/>
          <p:cNvSpPr txBox="1">
            <a:spLocks noChangeArrowheads="1"/>
          </p:cNvSpPr>
          <p:nvPr/>
        </p:nvSpPr>
        <p:spPr bwMode="auto">
          <a:xfrm>
            <a:off x="6030784" y="430588"/>
            <a:ext cx="6770816" cy="58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1680" smtClean="0">
                <a:latin typeface="HGS創英角ｺﾞｼｯｸUB" panose="020B0900000000000000" pitchFamily="50" charset="-128"/>
                <a:ea typeface="HGS創英角ｺﾞｼｯｸUB" panose="020B0900000000000000" pitchFamily="50" charset="-128"/>
              </a:rPr>
              <a:t>ドライブインシアター　オープニングイベントの実施（Ｒ２年８月）</a:t>
            </a:r>
            <a:endParaRPr lang="en-US" altLang="ja-JP" sz="1680" smtClean="0">
              <a:latin typeface="HGS創英角ｺﾞｼｯｸUB" panose="020B0900000000000000" pitchFamily="50" charset="-128"/>
              <a:ea typeface="HGS創英角ｺﾞｼｯｸUB" panose="020B0900000000000000" pitchFamily="50" charset="-128"/>
            </a:endParaRPr>
          </a:p>
          <a:p>
            <a:pPr algn="ctr" eaLnBrk="1" hangingPunct="1">
              <a:spcBef>
                <a:spcPct val="0"/>
              </a:spcBef>
              <a:buNone/>
            </a:pPr>
            <a:r>
              <a:rPr lang="ja-JP" altLang="en-US" sz="1680" smtClean="0">
                <a:latin typeface="HGS創英角ｺﾞｼｯｸUB" panose="020B0900000000000000" pitchFamily="50" charset="-128"/>
                <a:ea typeface="HGS創英角ｺﾞｼｯｸUB" panose="020B0900000000000000" pitchFamily="50" charset="-128"/>
              </a:rPr>
              <a:t>お祭り広場特設ステージの管理運営（Ｒ２年８月～</a:t>
            </a:r>
            <a:r>
              <a:rPr lang="en-US" altLang="ja-JP" sz="1680" smtClean="0">
                <a:latin typeface="HGS創英角ｺﾞｼｯｸUB" pitchFamily="50" charset="-128"/>
                <a:ea typeface="HGS創英角ｺﾞｼｯｸUB" pitchFamily="50" charset="-128"/>
              </a:rPr>
              <a:t>10</a:t>
            </a:r>
            <a:r>
              <a:rPr lang="ja-JP" altLang="en-US" sz="1680" smtClean="0">
                <a:latin typeface="HGS創英角ｺﾞｼｯｸUB" pitchFamily="50" charset="-128"/>
                <a:ea typeface="HGS創英角ｺﾞｼｯｸUB" pitchFamily="50" charset="-128"/>
              </a:rPr>
              <a:t>月）</a:t>
            </a:r>
            <a:endParaRPr lang="ja-JP" altLang="en-US" sz="1680" dirty="0">
              <a:latin typeface="HGS創英角ｺﾞｼｯｸUB" pitchFamily="50" charset="-128"/>
              <a:ea typeface="HGS創英角ｺﾞｼｯｸUB" pitchFamily="50" charset="-128"/>
            </a:endParaRPr>
          </a:p>
        </p:txBody>
      </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8978" y="1090052"/>
            <a:ext cx="4572000" cy="2574036"/>
          </a:xfrm>
          <a:prstGeom prst="rect">
            <a:avLst/>
          </a:prstGeom>
          <a:effectLst>
            <a:outerShdw blurRad="50800" dist="50800" dir="5400000" algn="ctr" rotWithShape="0">
              <a:srgbClr val="000000"/>
            </a:outerShdw>
            <a:softEdge rad="63500"/>
          </a:effectLst>
        </p:spPr>
      </p:pic>
    </p:spTree>
    <p:extLst>
      <p:ext uri="{BB962C8B-B14F-4D97-AF65-F5344CB8AC3E}">
        <p14:creationId xmlns:p14="http://schemas.microsoft.com/office/powerpoint/2010/main" val="587600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35FA69-C3C3-4905-9A96-BFB4CCA1CECB}" type="slidenum">
              <a:rPr kumimoji="1" lang="ja-JP" altLang="en-US" smtClean="0"/>
              <a:t>7</a:t>
            </a:fld>
            <a:endParaRPr kumimoji="1" lang="ja-JP" altLang="en-US"/>
          </a:p>
        </p:txBody>
      </p:sp>
      <p:sp>
        <p:nvSpPr>
          <p:cNvPr id="3" name="テキスト ボックス 10"/>
          <p:cNvSpPr txBox="1">
            <a:spLocks noChangeArrowheads="1"/>
          </p:cNvSpPr>
          <p:nvPr/>
        </p:nvSpPr>
        <p:spPr bwMode="auto">
          <a:xfrm>
            <a:off x="4535286" y="157708"/>
            <a:ext cx="4076836" cy="58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en-US" altLang="ja-JP" sz="1680" dirty="0">
                <a:latin typeface="HGS創英角ｺﾞｼｯｸUB" pitchFamily="50" charset="-128"/>
                <a:ea typeface="HGS創英角ｺﾞｼｯｸUB" pitchFamily="50" charset="-128"/>
              </a:rPr>
              <a:t>1970</a:t>
            </a:r>
            <a:r>
              <a:rPr lang="ja-JP" altLang="en-US" sz="1680" dirty="0">
                <a:latin typeface="HGS創英角ｺﾞｼｯｸUB" pitchFamily="50" charset="-128"/>
                <a:ea typeface="HGS創英角ｺﾞｼｯｸUB" pitchFamily="50" charset="-128"/>
              </a:rPr>
              <a:t>年大阪万博</a:t>
            </a:r>
            <a:r>
              <a:rPr lang="en-US" altLang="ja-JP" sz="1680" dirty="0">
                <a:latin typeface="HGS創英角ｺﾞｼｯｸUB" pitchFamily="50" charset="-128"/>
                <a:ea typeface="HGS創英角ｺﾞｼｯｸUB" pitchFamily="50" charset="-128"/>
              </a:rPr>
              <a:t>50</a:t>
            </a:r>
            <a:r>
              <a:rPr lang="ja-JP" altLang="en-US" sz="1680" dirty="0">
                <a:latin typeface="HGS創英角ｺﾞｼｯｸUB" pitchFamily="50" charset="-128"/>
                <a:ea typeface="HGS創英角ｺﾞｼｯｸUB" pitchFamily="50" charset="-128"/>
              </a:rPr>
              <a:t>周年</a:t>
            </a:r>
            <a:r>
              <a:rPr lang="ja-JP" altLang="en-US" sz="1680" dirty="0" smtClean="0">
                <a:latin typeface="HGS創英角ｺﾞｼｯｸUB" pitchFamily="50" charset="-128"/>
                <a:ea typeface="HGS創英角ｺﾞｼｯｸUB" pitchFamily="50" charset="-128"/>
              </a:rPr>
              <a:t>記念プログラム</a:t>
            </a:r>
            <a:endParaRPr lang="en-US" altLang="ja-JP" sz="1680" dirty="0" smtClean="0">
              <a:latin typeface="HGS創英角ｺﾞｼｯｸUB" pitchFamily="50" charset="-128"/>
              <a:ea typeface="HGS創英角ｺﾞｼｯｸUB" pitchFamily="50" charset="-128"/>
            </a:endParaRPr>
          </a:p>
          <a:p>
            <a:pPr algn="ctr" eaLnBrk="1" hangingPunct="1">
              <a:spcBef>
                <a:spcPct val="0"/>
              </a:spcBef>
              <a:buNone/>
            </a:pPr>
            <a:r>
              <a:rPr lang="ja-JP" altLang="en-US" sz="1680" dirty="0" smtClean="0">
                <a:latin typeface="HGS創英角ｺﾞｼｯｸUB" pitchFamily="50" charset="-128"/>
                <a:ea typeface="HGS創英角ｺﾞｼｯｸUB" pitchFamily="50" charset="-128"/>
              </a:rPr>
              <a:t> </a:t>
            </a:r>
            <a:r>
              <a:rPr lang="ja-JP" altLang="en-US" sz="1680" dirty="0">
                <a:latin typeface="HGS創英角ｺﾞｼｯｸUB" pitchFamily="50" charset="-128"/>
                <a:ea typeface="HGS創英角ｺﾞｼｯｸUB" pitchFamily="50" charset="-128"/>
              </a:rPr>
              <a:t>（</a:t>
            </a:r>
            <a:r>
              <a:rPr lang="en-US" altLang="ja-JP" sz="1680" dirty="0" smtClean="0">
                <a:latin typeface="HGS創英角ｺﾞｼｯｸUB" pitchFamily="50" charset="-128"/>
                <a:ea typeface="HGS創英角ｺﾞｼｯｸUB" pitchFamily="50" charset="-128"/>
              </a:rPr>
              <a:t>R</a:t>
            </a:r>
            <a:r>
              <a:rPr lang="ja-JP" altLang="en-US" sz="1680" dirty="0" smtClean="0">
                <a:latin typeface="HGS創英角ｺﾞｼｯｸUB" pitchFamily="50" charset="-128"/>
                <a:ea typeface="HGS創英角ｺﾞｼｯｸUB" pitchFamily="50" charset="-128"/>
              </a:rPr>
              <a:t>２年</a:t>
            </a:r>
            <a:r>
              <a:rPr lang="en-US" altLang="ja-JP" sz="1680" dirty="0" smtClean="0">
                <a:latin typeface="HGS創英角ｺﾞｼｯｸUB" pitchFamily="50" charset="-128"/>
                <a:ea typeface="HGS創英角ｺﾞｼｯｸUB" pitchFamily="50" charset="-128"/>
              </a:rPr>
              <a:t>10</a:t>
            </a:r>
            <a:r>
              <a:rPr lang="ja-JP" altLang="en-US" sz="1680" dirty="0" smtClean="0">
                <a:latin typeface="HGS創英角ｺﾞｼｯｸUB" pitchFamily="50" charset="-128"/>
                <a:ea typeface="HGS創英角ｺﾞｼｯｸUB" pitchFamily="50" charset="-128"/>
              </a:rPr>
              <a:t>月～</a:t>
            </a:r>
            <a:r>
              <a:rPr lang="en-US" altLang="ja-JP" sz="1680" smtClean="0">
                <a:latin typeface="HGS創英角ｺﾞｼｯｸUB" pitchFamily="50" charset="-128"/>
                <a:ea typeface="HGS創英角ｺﾞｼｯｸUB" pitchFamily="50" charset="-128"/>
              </a:rPr>
              <a:t>1</a:t>
            </a:r>
            <a:r>
              <a:rPr lang="ja-JP" altLang="en-US" sz="1680" smtClean="0">
                <a:latin typeface="HGS創英角ｺﾞｼｯｸUB" pitchFamily="50" charset="-128"/>
                <a:ea typeface="HGS創英角ｺﾞｼｯｸUB" pitchFamily="50" charset="-128"/>
              </a:rPr>
              <a:t>月</a:t>
            </a:r>
            <a:r>
              <a:rPr lang="ja-JP" altLang="en-US" sz="1680" dirty="0" smtClean="0">
                <a:latin typeface="HGS創英角ｺﾞｼｯｸUB" pitchFamily="50" charset="-128"/>
                <a:ea typeface="HGS創英角ｺﾞｼｯｸUB" pitchFamily="50" charset="-128"/>
              </a:rPr>
              <a:t>）</a:t>
            </a:r>
            <a:endParaRPr lang="ja-JP" altLang="en-US" sz="1680" dirty="0">
              <a:latin typeface="HGS創英角ｺﾞｼｯｸUB" pitchFamily="50" charset="-128"/>
              <a:ea typeface="HGS創英角ｺﾞｼｯｸUB"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044" y="762670"/>
            <a:ext cx="5435490" cy="3249970"/>
          </a:xfrm>
          <a:prstGeom prst="rect">
            <a:avLst/>
          </a:prstGeom>
          <a:effectLst>
            <a:softEdge rad="63500"/>
          </a:effectLst>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516" y="1115895"/>
            <a:ext cx="3571298" cy="3290957"/>
          </a:xfrm>
          <a:prstGeom prst="rect">
            <a:avLst/>
          </a:prstGeom>
          <a:effectLst>
            <a:softEdge rad="63500"/>
          </a:effectLst>
        </p:spPr>
      </p:pic>
      <p:sp>
        <p:nvSpPr>
          <p:cNvPr id="6" name="正方形/長方形 5"/>
          <p:cNvSpPr/>
          <p:nvPr/>
        </p:nvSpPr>
        <p:spPr>
          <a:xfrm>
            <a:off x="7062210" y="758651"/>
            <a:ext cx="3371436" cy="369332"/>
          </a:xfrm>
          <a:prstGeom prst="rect">
            <a:avLst/>
          </a:prstGeom>
        </p:spPr>
        <p:txBody>
          <a:bodyPr wrap="none">
            <a:spAutoFit/>
          </a:bodyPr>
          <a:lstStyle/>
          <a:p>
            <a:r>
              <a:rPr lang="en-US" altLang="ja-JP" b="1" dirty="0"/>
              <a:t>EXPO'70</a:t>
            </a:r>
            <a:r>
              <a:rPr lang="ja-JP" altLang="en-US" b="1" dirty="0"/>
              <a:t>復刻スタンプコレクション</a:t>
            </a:r>
            <a:endParaRPr lang="ja-JP" altLang="en-US" dirty="0"/>
          </a:p>
        </p:txBody>
      </p:sp>
      <p:sp>
        <p:nvSpPr>
          <p:cNvPr id="10" name="テキスト ボックス 10"/>
          <p:cNvSpPr txBox="1">
            <a:spLocks noChangeArrowheads="1"/>
          </p:cNvSpPr>
          <p:nvPr/>
        </p:nvSpPr>
        <p:spPr bwMode="auto">
          <a:xfrm>
            <a:off x="92984" y="4393108"/>
            <a:ext cx="6480720" cy="58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en-US" altLang="ja-JP" sz="1680" dirty="0">
                <a:latin typeface="HGS創英角ｺﾞｼｯｸUB" pitchFamily="50" charset="-128"/>
                <a:ea typeface="HGS創英角ｺﾞｼｯｸUB" pitchFamily="50" charset="-128"/>
              </a:rPr>
              <a:t>1970</a:t>
            </a:r>
            <a:r>
              <a:rPr lang="ja-JP" altLang="en-US" sz="1680" dirty="0">
                <a:latin typeface="HGS創英角ｺﾞｼｯｸUB" pitchFamily="50" charset="-128"/>
                <a:ea typeface="HGS創英角ｺﾞｼｯｸUB" pitchFamily="50" charset="-128"/>
              </a:rPr>
              <a:t>年大阪万博</a:t>
            </a:r>
            <a:r>
              <a:rPr lang="en-US" altLang="ja-JP" sz="1680" dirty="0">
                <a:latin typeface="HGS創英角ｺﾞｼｯｸUB" pitchFamily="50" charset="-128"/>
                <a:ea typeface="HGS創英角ｺﾞｼｯｸUB" pitchFamily="50" charset="-128"/>
              </a:rPr>
              <a:t>50</a:t>
            </a:r>
            <a:r>
              <a:rPr lang="ja-JP" altLang="en-US" sz="1680" dirty="0">
                <a:latin typeface="HGS創英角ｺﾞｼｯｸUB" pitchFamily="50" charset="-128"/>
                <a:ea typeface="HGS創英角ｺﾞｼｯｸUB" pitchFamily="50" charset="-128"/>
              </a:rPr>
              <a:t>周年記念</a:t>
            </a:r>
            <a:r>
              <a:rPr lang="ja-JP" altLang="en-US" sz="1680" dirty="0" smtClean="0">
                <a:latin typeface="HGS創英角ｺﾞｼｯｸUB" pitchFamily="50" charset="-128"/>
                <a:ea typeface="HGS創英角ｺﾞｼｯｸUB" pitchFamily="50" charset="-128"/>
              </a:rPr>
              <a:t>セレモニー</a:t>
            </a:r>
            <a:endParaRPr lang="en-US" altLang="ja-JP" sz="1680" dirty="0" smtClean="0">
              <a:latin typeface="HGS創英角ｺﾞｼｯｸUB" pitchFamily="50" charset="-128"/>
              <a:ea typeface="HGS創英角ｺﾞｼｯｸUB" pitchFamily="50" charset="-128"/>
            </a:endParaRPr>
          </a:p>
          <a:p>
            <a:pPr algn="ctr" eaLnBrk="1" hangingPunct="1">
              <a:spcBef>
                <a:spcPct val="0"/>
              </a:spcBef>
              <a:buNone/>
            </a:pPr>
            <a:r>
              <a:rPr lang="ja-JP" altLang="en-US" sz="1680" dirty="0" smtClean="0">
                <a:latin typeface="HGS創英角ｺﾞｼｯｸUB" pitchFamily="50" charset="-128"/>
                <a:ea typeface="HGS創英角ｺﾞｼｯｸUB" pitchFamily="50" charset="-128"/>
              </a:rPr>
              <a:t>（</a:t>
            </a:r>
            <a:r>
              <a:rPr lang="en-US" altLang="ja-JP" sz="1680" dirty="0" smtClean="0">
                <a:latin typeface="HGS創英角ｺﾞｼｯｸUB" pitchFamily="50" charset="-128"/>
                <a:ea typeface="HGS創英角ｺﾞｼｯｸUB" pitchFamily="50" charset="-128"/>
              </a:rPr>
              <a:t>R</a:t>
            </a:r>
            <a:r>
              <a:rPr lang="ja-JP" altLang="en-US" sz="1680" dirty="0" smtClean="0">
                <a:latin typeface="HGS創英角ｺﾞｼｯｸUB" pitchFamily="50" charset="-128"/>
                <a:ea typeface="HGS創英角ｺﾞｼｯｸUB" pitchFamily="50" charset="-128"/>
              </a:rPr>
              <a:t>２年</a:t>
            </a:r>
            <a:r>
              <a:rPr lang="en-US" altLang="ja-JP" sz="1680" dirty="0" smtClean="0">
                <a:latin typeface="HGS創英角ｺﾞｼｯｸUB" pitchFamily="50" charset="-128"/>
                <a:ea typeface="HGS創英角ｺﾞｼｯｸUB" pitchFamily="50" charset="-128"/>
              </a:rPr>
              <a:t>10</a:t>
            </a:r>
            <a:r>
              <a:rPr lang="ja-JP" altLang="en-US" sz="1680" dirty="0" smtClean="0">
                <a:latin typeface="HGS創英角ｺﾞｼｯｸUB" pitchFamily="50" charset="-128"/>
                <a:ea typeface="HGS創英角ｺﾞｼｯｸUB" pitchFamily="50" charset="-128"/>
              </a:rPr>
              <a:t>月</a:t>
            </a:r>
            <a:r>
              <a:rPr lang="en-US" altLang="ja-JP" sz="1680" dirty="0" smtClean="0">
                <a:latin typeface="HGS創英角ｺﾞｼｯｸUB" pitchFamily="50" charset="-128"/>
                <a:ea typeface="HGS創英角ｺﾞｼｯｸUB" pitchFamily="50" charset="-128"/>
              </a:rPr>
              <a:t>10</a:t>
            </a:r>
            <a:r>
              <a:rPr lang="ja-JP" altLang="en-US" sz="1680" dirty="0" smtClean="0">
                <a:latin typeface="HGS創英角ｺﾞｼｯｸUB" pitchFamily="50" charset="-128"/>
                <a:ea typeface="HGS創英角ｺﾞｼｯｸUB" pitchFamily="50" charset="-128"/>
              </a:rPr>
              <a:t>日）</a:t>
            </a:r>
            <a:endParaRPr lang="ja-JP" altLang="en-US" sz="1680" dirty="0">
              <a:latin typeface="HGS創英角ｺﾞｼｯｸUB" pitchFamily="50" charset="-128"/>
              <a:ea typeface="HGS創英角ｺﾞｼｯｸUB" pitchFamily="50" charset="-128"/>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866" y="4974900"/>
            <a:ext cx="5678514" cy="3790792"/>
          </a:xfrm>
          <a:prstGeom prst="rect">
            <a:avLst/>
          </a:prstGeom>
          <a:effectLst>
            <a:softEdge rad="63500"/>
          </a:effectLst>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3704" y="5181884"/>
            <a:ext cx="5576873" cy="3717008"/>
          </a:xfrm>
          <a:prstGeom prst="rect">
            <a:avLst/>
          </a:prstGeom>
          <a:effectLst>
            <a:softEdge rad="63500"/>
          </a:effectLst>
        </p:spPr>
      </p:pic>
      <p:sp>
        <p:nvSpPr>
          <p:cNvPr id="13" name="テキスト ボックス 10"/>
          <p:cNvSpPr txBox="1">
            <a:spLocks noChangeArrowheads="1"/>
          </p:cNvSpPr>
          <p:nvPr/>
        </p:nvSpPr>
        <p:spPr bwMode="auto">
          <a:xfrm>
            <a:off x="6431533" y="4341064"/>
            <a:ext cx="6480720" cy="58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1680" dirty="0" smtClean="0">
                <a:latin typeface="HGS創英角ｺﾞｼｯｸUB" pitchFamily="50" charset="-128"/>
                <a:ea typeface="HGS創英角ｺﾞｼｯｸUB" pitchFamily="50" charset="-128"/>
              </a:rPr>
              <a:t>大阪</a:t>
            </a:r>
            <a:r>
              <a:rPr lang="ja-JP" altLang="en-US" sz="1680" dirty="0">
                <a:latin typeface="HGS創英角ｺﾞｼｯｸUB" pitchFamily="50" charset="-128"/>
                <a:ea typeface="HGS創英角ｺﾞｼｯｸUB" pitchFamily="50" charset="-128"/>
              </a:rPr>
              <a:t>文化芸術フェス </a:t>
            </a:r>
            <a:r>
              <a:rPr lang="en-US" altLang="ja-JP" sz="1680" dirty="0">
                <a:latin typeface="HGS創英角ｺﾞｼｯｸUB" pitchFamily="50" charset="-128"/>
                <a:ea typeface="HGS創英角ｺﾞｼｯｸUB" pitchFamily="50" charset="-128"/>
              </a:rPr>
              <a:t>presents OSAKA </a:t>
            </a:r>
            <a:r>
              <a:rPr lang="en-US" altLang="ja-JP" sz="1680" dirty="0" err="1">
                <a:latin typeface="HGS創英角ｺﾞｼｯｸUB" pitchFamily="50" charset="-128"/>
                <a:ea typeface="HGS創英角ｺﾞｼｯｸUB" pitchFamily="50" charset="-128"/>
              </a:rPr>
              <a:t>GENKi</a:t>
            </a:r>
            <a:r>
              <a:rPr lang="en-US" altLang="ja-JP" sz="1680" dirty="0">
                <a:latin typeface="HGS創英角ｺﾞｼｯｸUB" pitchFamily="50" charset="-128"/>
                <a:ea typeface="HGS創英角ｺﾞｼｯｸUB" pitchFamily="50" charset="-128"/>
              </a:rPr>
              <a:t> </a:t>
            </a:r>
            <a:r>
              <a:rPr lang="en-US" altLang="ja-JP" sz="1680" dirty="0" smtClean="0">
                <a:latin typeface="HGS創英角ｺﾞｼｯｸUB" pitchFamily="50" charset="-128"/>
                <a:ea typeface="HGS創英角ｺﾞｼｯｸUB" pitchFamily="50" charset="-128"/>
              </a:rPr>
              <a:t>PARK</a:t>
            </a:r>
          </a:p>
          <a:p>
            <a:pPr algn="ctr" eaLnBrk="1" hangingPunct="1">
              <a:spcBef>
                <a:spcPct val="0"/>
              </a:spcBef>
              <a:buNone/>
            </a:pPr>
            <a:r>
              <a:rPr lang="ja-JP" altLang="en-US" sz="1680" dirty="0" smtClean="0">
                <a:latin typeface="HGS創英角ｺﾞｼｯｸUB" pitchFamily="50" charset="-128"/>
                <a:ea typeface="HGS創英角ｺﾞｼｯｸUB" pitchFamily="50" charset="-128"/>
              </a:rPr>
              <a:t>（</a:t>
            </a:r>
            <a:r>
              <a:rPr lang="en-US" altLang="ja-JP" sz="1680" dirty="0" smtClean="0">
                <a:latin typeface="HGS創英角ｺﾞｼｯｸUB" pitchFamily="50" charset="-128"/>
                <a:ea typeface="HGS創英角ｺﾞｼｯｸUB" pitchFamily="50" charset="-128"/>
              </a:rPr>
              <a:t>R</a:t>
            </a:r>
            <a:r>
              <a:rPr lang="ja-JP" altLang="en-US" sz="1680" dirty="0" smtClean="0">
                <a:latin typeface="HGS創英角ｺﾞｼｯｸUB" pitchFamily="50" charset="-128"/>
                <a:ea typeface="HGS創英角ｺﾞｼｯｸUB" pitchFamily="50" charset="-128"/>
              </a:rPr>
              <a:t>２年</a:t>
            </a:r>
            <a:r>
              <a:rPr lang="en-US" altLang="ja-JP" sz="1680" dirty="0" smtClean="0">
                <a:latin typeface="HGS創英角ｺﾞｼｯｸUB" pitchFamily="50" charset="-128"/>
                <a:ea typeface="HGS創英角ｺﾞｼｯｸUB" pitchFamily="50" charset="-128"/>
              </a:rPr>
              <a:t>10</a:t>
            </a:r>
            <a:r>
              <a:rPr lang="ja-JP" altLang="en-US" sz="1680" dirty="0" smtClean="0">
                <a:latin typeface="HGS創英角ｺﾞｼｯｸUB" pitchFamily="50" charset="-128"/>
                <a:ea typeface="HGS創英角ｺﾞｼｯｸUB" pitchFamily="50" charset="-128"/>
              </a:rPr>
              <a:t>月</a:t>
            </a:r>
            <a:r>
              <a:rPr lang="en-US" altLang="ja-JP" sz="1680" dirty="0" smtClean="0">
                <a:latin typeface="HGS創英角ｺﾞｼｯｸUB" pitchFamily="50" charset="-128"/>
                <a:ea typeface="HGS創英角ｺﾞｼｯｸUB" pitchFamily="50" charset="-128"/>
              </a:rPr>
              <a:t>10</a:t>
            </a:r>
            <a:r>
              <a:rPr lang="ja-JP" altLang="en-US" sz="1680" dirty="0" smtClean="0">
                <a:latin typeface="HGS創英角ｺﾞｼｯｸUB" pitchFamily="50" charset="-128"/>
                <a:ea typeface="HGS創英角ｺﾞｼｯｸUB" pitchFamily="50" charset="-128"/>
              </a:rPr>
              <a:t>日～</a:t>
            </a:r>
            <a:r>
              <a:rPr lang="en-US" altLang="ja-JP" sz="1680" dirty="0" smtClean="0">
                <a:latin typeface="HGS創英角ｺﾞｼｯｸUB" pitchFamily="50" charset="-128"/>
                <a:ea typeface="HGS創英角ｺﾞｼｯｸUB" pitchFamily="50" charset="-128"/>
              </a:rPr>
              <a:t>11</a:t>
            </a:r>
            <a:r>
              <a:rPr lang="ja-JP" altLang="en-US" sz="1680" dirty="0" smtClean="0">
                <a:latin typeface="HGS創英角ｺﾞｼｯｸUB" pitchFamily="50" charset="-128"/>
                <a:ea typeface="HGS創英角ｺﾞｼｯｸUB" pitchFamily="50" charset="-128"/>
              </a:rPr>
              <a:t>日）</a:t>
            </a:r>
            <a:endParaRPr lang="ja-JP" altLang="en-US" sz="1680" dirty="0">
              <a:latin typeface="HGS創英角ｺﾞｼｯｸUB" pitchFamily="50" charset="-128"/>
              <a:ea typeface="HGS創英角ｺﾞｼｯｸUB" pitchFamily="50" charset="-128"/>
            </a:endParaRPr>
          </a:p>
        </p:txBody>
      </p:sp>
    </p:spTree>
    <p:extLst>
      <p:ext uri="{BB962C8B-B14F-4D97-AF65-F5344CB8AC3E}">
        <p14:creationId xmlns:p14="http://schemas.microsoft.com/office/powerpoint/2010/main" val="22007066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AB26C2E8B3825408EC520AC34B23417" ma:contentTypeVersion="1" ma:contentTypeDescription="新しいドキュメントを作成します。" ma:contentTypeScope="" ma:versionID="5215c2d8c27c37ca9524c54d6e43f4ac">
  <xsd:schema xmlns:xsd="http://www.w3.org/2001/XMLSchema" xmlns:xs="http://www.w3.org/2001/XMLSchema" xmlns:p="http://schemas.microsoft.com/office/2006/metadata/properties" xmlns:ns2="39b166c3-51d7-4b91-a2af-082d282e4f9a" targetNamespace="http://schemas.microsoft.com/office/2006/metadata/properties" ma:root="true" ma:fieldsID="e969a3be49f46baab09c74ee0f7cbd37" ns2:_="">
    <xsd:import namespace="39b166c3-51d7-4b91-a2af-082d282e4f9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b166c3-51d7-4b91-a2af-082d282e4f9a"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FA827B-FD39-4A95-AE07-6CFCDC3979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b166c3-51d7-4b91-a2af-082d282e4f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23061B-61FD-4F3A-8D73-6ADEAFC3D2D5}">
  <ds:schemaRefs>
    <ds:schemaRef ds:uri="http://schemas.microsoft.com/sharepoint/v3/contenttype/forms"/>
  </ds:schemaRefs>
</ds:datastoreItem>
</file>

<file path=customXml/itemProps3.xml><?xml version="1.0" encoding="utf-8"?>
<ds:datastoreItem xmlns:ds="http://schemas.openxmlformats.org/officeDocument/2006/customXml" ds:itemID="{CFAE5574-0068-43F8-81B1-82DA6743E6FE}">
  <ds:schemaRefs>
    <ds:schemaRef ds:uri="http://schemas.microsoft.com/office/2006/metadata/properties"/>
    <ds:schemaRef ds:uri="http://purl.org/dc/terms/"/>
    <ds:schemaRef ds:uri="http://purl.org/dc/dcmitype/"/>
    <ds:schemaRef ds:uri="http://schemas.microsoft.com/office/2006/documentManagement/types"/>
    <ds:schemaRef ds:uri="39b166c3-51d7-4b91-a2af-082d282e4f9a"/>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1352</TotalTime>
  <Words>824</Words>
  <Application>Microsoft Office PowerPoint</Application>
  <PresentationFormat>A3 297x420 mm</PresentationFormat>
  <Paragraphs>185</Paragraphs>
  <Slides>7</Slides>
  <Notes>0</Notes>
  <HiddenSlides>0</HiddenSlides>
  <MMClips>0</MMClips>
  <ScaleCrop>false</ScaleCrop>
  <HeadingPairs>
    <vt:vector size="8" baseType="variant">
      <vt:variant>
        <vt:lpstr>使用されているフォント</vt:lpstr>
      </vt:variant>
      <vt:variant>
        <vt:i4>11</vt:i4>
      </vt:variant>
      <vt:variant>
        <vt:lpstr>テーマ</vt:lpstr>
      </vt:variant>
      <vt:variant>
        <vt:i4>2</vt:i4>
      </vt:variant>
      <vt:variant>
        <vt:lpstr>埋め込まれた OLE サーバー</vt:lpstr>
      </vt:variant>
      <vt:variant>
        <vt:i4>1</vt:i4>
      </vt:variant>
      <vt:variant>
        <vt:lpstr>スライド タイトル</vt:lpstr>
      </vt:variant>
      <vt:variant>
        <vt:i4>7</vt:i4>
      </vt:variant>
    </vt:vector>
  </HeadingPairs>
  <TitlesOfParts>
    <vt:vector size="21" baseType="lpstr">
      <vt:lpstr>HGS創英角ｺﾞｼｯｸUB</vt:lpstr>
      <vt:lpstr>HG丸ｺﾞｼｯｸM-PRO</vt:lpstr>
      <vt:lpstr>Meiryo UI</vt:lpstr>
      <vt:lpstr>ＭＳ Ｐゴシック</vt:lpstr>
      <vt:lpstr>ＭＳ 明朝</vt:lpstr>
      <vt:lpstr>游ゴシック</vt:lpstr>
      <vt:lpstr>游ゴシック Light</vt:lpstr>
      <vt:lpstr>Arial</vt:lpstr>
      <vt:lpstr>Calibri</vt:lpstr>
      <vt:lpstr>Calibri Light</vt:lpstr>
      <vt:lpstr>Times New Roman</vt:lpstr>
      <vt:lpstr>Office テーマ</vt:lpstr>
      <vt:lpstr>Office ​​テーマ</vt:lpstr>
      <vt:lpstr>ワークシート</vt:lpstr>
      <vt:lpstr>大阪府日本万国博覧会記念公園の現況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IwakuraYu@mbox.pref.osaka.lg.jp</dc:creator>
  <cp:lastModifiedBy>田所　和音</cp:lastModifiedBy>
  <cp:revision>111</cp:revision>
  <cp:lastPrinted>2021-07-15T08:50:42Z</cp:lastPrinted>
  <dcterms:created xsi:type="dcterms:W3CDTF">2020-07-21T07:20:17Z</dcterms:created>
  <dcterms:modified xsi:type="dcterms:W3CDTF">2021-07-15T09:17:11Z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0x0101004AB26C2E8B3825408EC520AC34B23417</vt:lpwstr>
  </property>
</Properties>
</file>