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7"/>
  </p:notesMasterIdLst>
  <p:sldIdLst>
    <p:sldId id="1266" r:id="rId7"/>
    <p:sldId id="141169610" r:id="rId8"/>
    <p:sldId id="141169629" r:id="rId9"/>
    <p:sldId id="141169651" r:id="rId10"/>
    <p:sldId id="141169613" r:id="rId11"/>
    <p:sldId id="141169605" r:id="rId12"/>
    <p:sldId id="141169650" r:id="rId13"/>
    <p:sldId id="141169663" r:id="rId14"/>
    <p:sldId id="141169660" r:id="rId15"/>
    <p:sldId id="141169658" r:id="rId16"/>
    <p:sldId id="141169659" r:id="rId17"/>
    <p:sldId id="141169639" r:id="rId18"/>
    <p:sldId id="1228" r:id="rId19"/>
    <p:sldId id="1221" r:id="rId20"/>
    <p:sldId id="1231" r:id="rId21"/>
    <p:sldId id="1270" r:id="rId22"/>
    <p:sldId id="1271" r:id="rId23"/>
    <p:sldId id="141169622" r:id="rId24"/>
    <p:sldId id="141169654" r:id="rId25"/>
    <p:sldId id="141169638" r:id="rId2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E7D16F-3C6F-A66F-8A87-6B00D262D1A1}" name="大庭　史" initials="大庭" userId="S::obaf@lan.pref.osaka.jp::d461bbc4-94f3-416f-8d9d-e7419019024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伊藤　沙知" initials="伊藤　沙知" lastIdx="2" clrIdx="0">
    <p:extLst>
      <p:ext uri="{19B8F6BF-5375-455C-9EA6-DF929625EA0E}">
        <p15:presenceInfo xmlns:p15="http://schemas.microsoft.com/office/powerpoint/2012/main" userId="S::ItoSac@lan.pref.osaka.jp::ad018752-7073-4d38-8899-79144561db6f" providerId="AD"/>
      </p:ext>
    </p:extLst>
  </p:cmAuthor>
  <p:cmAuthor id="2" name="大庭　史" initials="大庭　史" lastIdx="2" clrIdx="1">
    <p:extLst>
      <p:ext uri="{19B8F6BF-5375-455C-9EA6-DF929625EA0E}">
        <p15:presenceInfo xmlns:p15="http://schemas.microsoft.com/office/powerpoint/2012/main" userId="S::ObaF@lan.pref.osaka.jp::d461bbc4-94f3-416f-8d9d-e741901902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C8A8"/>
    <a:srgbClr val="98DDCA"/>
    <a:srgbClr val="CBF1ED"/>
    <a:srgbClr val="FFD3B4"/>
    <a:srgbClr val="E2F0D9"/>
    <a:srgbClr val="FFD93D"/>
    <a:srgbClr val="98DDD5"/>
    <a:srgbClr val="98DDED"/>
    <a:srgbClr val="4CCD99"/>
    <a:srgbClr val="FFAA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6" autoAdjust="0"/>
    <p:restoredTop sz="94660"/>
  </p:normalViewPr>
  <p:slideViewPr>
    <p:cSldViewPr snapToGrid="0">
      <p:cViewPr varScale="1">
        <p:scale>
          <a:sx n="114" d="100"/>
          <a:sy n="114" d="100"/>
        </p:scale>
        <p:origin x="102"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84B7588F-B74C-4FA2-9DC1-C41E9E9511B1}" type="datetimeFigureOut">
              <a:rPr kumimoji="1" lang="ja-JP" altLang="en-US" smtClean="0"/>
              <a:t>2026/1/9</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01AAA27-C6B8-454F-92B4-CA480EAB233B}" type="slidenum">
              <a:rPr kumimoji="1" lang="ja-JP" altLang="en-US" smtClean="0"/>
              <a:t>‹#›</a:t>
            </a:fld>
            <a:endParaRPr kumimoji="1" lang="ja-JP" altLang="en-US"/>
          </a:p>
        </p:txBody>
      </p:sp>
    </p:spTree>
    <p:extLst>
      <p:ext uri="{BB962C8B-B14F-4D97-AF65-F5344CB8AC3E}">
        <p14:creationId xmlns:p14="http://schemas.microsoft.com/office/powerpoint/2010/main" val="29967219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01AAA27-C6B8-454F-92B4-CA480EAB233B}" type="slidenum">
              <a:rPr kumimoji="1" lang="ja-JP" altLang="en-US" smtClean="0"/>
              <a:t>3</a:t>
            </a:fld>
            <a:endParaRPr kumimoji="1" lang="ja-JP" altLang="en-US"/>
          </a:p>
        </p:txBody>
      </p:sp>
    </p:spTree>
    <p:extLst>
      <p:ext uri="{BB962C8B-B14F-4D97-AF65-F5344CB8AC3E}">
        <p14:creationId xmlns:p14="http://schemas.microsoft.com/office/powerpoint/2010/main" val="333460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AAA27-C6B8-454F-92B4-CA480EAB233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2125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1AAA27-C6B8-454F-92B4-CA480EAB233B}" type="slidenum">
              <a:rPr kumimoji="1" lang="ja-JP" altLang="en-US" smtClean="0"/>
              <a:t>9</a:t>
            </a:fld>
            <a:endParaRPr kumimoji="1" lang="ja-JP" altLang="en-US"/>
          </a:p>
        </p:txBody>
      </p:sp>
    </p:spTree>
    <p:extLst>
      <p:ext uri="{BB962C8B-B14F-4D97-AF65-F5344CB8AC3E}">
        <p14:creationId xmlns:p14="http://schemas.microsoft.com/office/powerpoint/2010/main" val="3857932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1AAA27-C6B8-454F-92B4-CA480EAB233B}" type="slidenum">
              <a:rPr kumimoji="1" lang="ja-JP" altLang="en-US" smtClean="0"/>
              <a:t>10</a:t>
            </a:fld>
            <a:endParaRPr kumimoji="1" lang="ja-JP" altLang="en-US"/>
          </a:p>
        </p:txBody>
      </p:sp>
    </p:spTree>
    <p:extLst>
      <p:ext uri="{BB962C8B-B14F-4D97-AF65-F5344CB8AC3E}">
        <p14:creationId xmlns:p14="http://schemas.microsoft.com/office/powerpoint/2010/main" val="3803867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01AAA27-C6B8-454F-92B4-CA480EAB233B}" type="slidenum">
              <a:rPr kumimoji="1" lang="ja-JP" altLang="en-US" smtClean="0"/>
              <a:t>11</a:t>
            </a:fld>
            <a:endParaRPr kumimoji="1" lang="ja-JP" altLang="en-US"/>
          </a:p>
        </p:txBody>
      </p:sp>
    </p:spTree>
    <p:extLst>
      <p:ext uri="{BB962C8B-B14F-4D97-AF65-F5344CB8AC3E}">
        <p14:creationId xmlns:p14="http://schemas.microsoft.com/office/powerpoint/2010/main" val="463297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01AAA27-C6B8-454F-92B4-CA480EAB233B}" type="slidenum">
              <a:rPr kumimoji="1" lang="ja-JP" altLang="en-US" smtClean="0"/>
              <a:t>20</a:t>
            </a:fld>
            <a:endParaRPr kumimoji="1" lang="ja-JP" altLang="en-US"/>
          </a:p>
        </p:txBody>
      </p:sp>
    </p:spTree>
    <p:extLst>
      <p:ext uri="{BB962C8B-B14F-4D97-AF65-F5344CB8AC3E}">
        <p14:creationId xmlns:p14="http://schemas.microsoft.com/office/powerpoint/2010/main" val="236794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A14020-F9D8-4629-872D-358536D93EE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9E63CBA-3CA9-4F20-BBC4-A8ED88098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BB8DEED-E5BD-4879-9A86-6B21E3D9FF12}"/>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F99E1BEE-5CF9-4CAE-9F73-D0B0EE6F67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183808-7FE2-4CF9-854D-40953118ED52}"/>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2356876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33FD97-5BE4-4C61-827D-FF35583710E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0F8FE1-1B1B-463D-8A99-A9FCC8CBC52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6EC20B-81F1-419E-B82A-5237B24F3BEC}"/>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E9EE93C0-2F6E-424D-8991-0C51E3B4E7A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9ACC79-2BC9-4A64-BFA0-93B2CC502E45}"/>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94585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EC6A206-5E94-48AA-BD93-C71719F68A8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52E6CF-8F6F-4B8D-B042-53162D6285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F6BD91C-A80D-4144-8ABF-BBFB65B7117A}"/>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12F3DCED-E494-4DAC-A567-D16215461A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6ECAED-8B95-446D-B9A7-8A726F7D7809}"/>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4044998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3EE03C-05D7-44FB-AE12-690BC305D7B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F372B9D-582A-4289-B298-2FF6F994CA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FB764A5-7FB1-4AFB-9BF7-338E4C66515F}"/>
              </a:ext>
            </a:extLst>
          </p:cNvPr>
          <p:cNvSpPr>
            <a:spLocks noGrp="1"/>
          </p:cNvSpPr>
          <p:nvPr>
            <p:ph type="dt" sz="half" idx="10"/>
          </p:nvPr>
        </p:nvSpPr>
        <p:spPr/>
        <p:txBody>
          <a:bodyPr/>
          <a:lstStyle/>
          <a:p>
            <a:fld id="{15A36DA7-9B80-4494-809E-B822EC23F3A8}" type="datetime1">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F4A46F86-42EF-4A61-8565-0C2D8E37740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078C13F-2BC6-4C77-8A60-A6CDF2D3658A}"/>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2737372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0B5ED3-91F0-4425-B568-A42D4301435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1CFF10-6A07-48B4-97E1-9B9EEED247B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012568-233A-415E-9E18-F23481A4FF65}"/>
              </a:ext>
            </a:extLst>
          </p:cNvPr>
          <p:cNvSpPr>
            <a:spLocks noGrp="1"/>
          </p:cNvSpPr>
          <p:nvPr>
            <p:ph type="dt" sz="half" idx="10"/>
          </p:nvPr>
        </p:nvSpPr>
        <p:spPr/>
        <p:txBody>
          <a:bodyPr/>
          <a:lstStyle/>
          <a:p>
            <a:fld id="{6C513FB1-0F4E-4B9D-BF45-65FE71ADA76C}" type="datetime1">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00AB6022-0F94-4965-8D4C-3B9B32605BB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82C247-5DF0-4E3F-A4AA-43D615E5C9A8}"/>
              </a:ext>
            </a:extLst>
          </p:cNvPr>
          <p:cNvSpPr>
            <a:spLocks noGrp="1"/>
          </p:cNvSpPr>
          <p:nvPr>
            <p:ph type="sldNum" sz="quarter" idx="12"/>
          </p:nvPr>
        </p:nvSpPr>
        <p:spPr>
          <a:xfrm>
            <a:off x="9448800" y="6492875"/>
            <a:ext cx="2743200" cy="365125"/>
          </a:xfrm>
        </p:spPr>
        <p:txBody>
          <a:bodyPr/>
          <a:lstStyle>
            <a:lvl1pPr>
              <a:defRPr sz="1000" b="1">
                <a:solidFill>
                  <a:schemeClr val="tx1"/>
                </a:solidFill>
                <a:latin typeface="Meiryo UI" panose="020B0604030504040204" pitchFamily="50" charset="-128"/>
                <a:ea typeface="Meiryo UI" panose="020B0604030504040204" pitchFamily="50" charset="-128"/>
              </a:defRPr>
            </a:lvl1pPr>
          </a:lstStyle>
          <a:p>
            <a:fld id="{74A4BBC7-558C-4ECD-8236-0D2AC15A5369}" type="slidenum">
              <a:rPr lang="ja-JP" altLang="en-US" smtClean="0"/>
              <a:pPr/>
              <a:t>‹#›</a:t>
            </a:fld>
            <a:endParaRPr lang="ja-JP" altLang="en-US"/>
          </a:p>
        </p:txBody>
      </p:sp>
    </p:spTree>
    <p:extLst>
      <p:ext uri="{BB962C8B-B14F-4D97-AF65-F5344CB8AC3E}">
        <p14:creationId xmlns:p14="http://schemas.microsoft.com/office/powerpoint/2010/main" val="50671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63BF8-171C-4D24-8089-FC33CE8AB59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9CA69A1-7A89-4B2B-8EEA-8E43D7A7B0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00A0DA6-292C-4A28-9997-60B45DD79390}"/>
              </a:ext>
            </a:extLst>
          </p:cNvPr>
          <p:cNvSpPr>
            <a:spLocks noGrp="1"/>
          </p:cNvSpPr>
          <p:nvPr>
            <p:ph type="dt" sz="half" idx="10"/>
          </p:nvPr>
        </p:nvSpPr>
        <p:spPr/>
        <p:txBody>
          <a:bodyPr/>
          <a:lstStyle/>
          <a:p>
            <a:fld id="{30E34E4E-4DF6-4498-8A5D-9CA84DA4C62A}" type="datetime1">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F15D56D8-5B05-4469-9D7E-7144EF47C00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637BB1-03B3-42C5-97E6-6220A65E7B28}"/>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453077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CC9D0F-C6B9-448C-B061-D7F75D5AEB9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51609E6-2C0C-4ED9-852E-6668B694EF0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8AF32B9-E795-4DF4-B02F-2A9A801F5FF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F18D7BA-84A5-406A-87BA-1629EFA59C78}"/>
              </a:ext>
            </a:extLst>
          </p:cNvPr>
          <p:cNvSpPr>
            <a:spLocks noGrp="1"/>
          </p:cNvSpPr>
          <p:nvPr>
            <p:ph type="dt" sz="half" idx="10"/>
          </p:nvPr>
        </p:nvSpPr>
        <p:spPr/>
        <p:txBody>
          <a:bodyPr/>
          <a:lstStyle/>
          <a:p>
            <a:fld id="{91F48025-F4D0-4E83-A642-94089D9237C3}" type="datetime1">
              <a:rPr kumimoji="1" lang="ja-JP" altLang="en-US" smtClean="0"/>
              <a:t>2026/1/9</a:t>
            </a:fld>
            <a:endParaRPr kumimoji="1" lang="ja-JP" altLang="en-US"/>
          </a:p>
        </p:txBody>
      </p:sp>
      <p:sp>
        <p:nvSpPr>
          <p:cNvPr id="6" name="フッター プレースホルダー 5">
            <a:extLst>
              <a:ext uri="{FF2B5EF4-FFF2-40B4-BE49-F238E27FC236}">
                <a16:creationId xmlns:a16="http://schemas.microsoft.com/office/drawing/2014/main" id="{094BBDDB-410A-4DC3-9243-5100279AF70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BE045F-C962-459E-9020-5A3E68A88442}"/>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364344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CD761-AB0E-4F17-93F7-AB1F8D98987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0B8BBFC-AC7D-4E60-BED3-D87C43607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FD3459E-1D57-41B0-990F-FB7919BC56C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6218AB2-23A4-4913-BFE8-423B9C512D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87E4BF1-BA1B-48C8-97DA-8D8BB3B1087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74438A8-7C0D-449C-A1CE-6B4F073FFF66}"/>
              </a:ext>
            </a:extLst>
          </p:cNvPr>
          <p:cNvSpPr>
            <a:spLocks noGrp="1"/>
          </p:cNvSpPr>
          <p:nvPr>
            <p:ph type="dt" sz="half" idx="10"/>
          </p:nvPr>
        </p:nvSpPr>
        <p:spPr/>
        <p:txBody>
          <a:bodyPr/>
          <a:lstStyle/>
          <a:p>
            <a:fld id="{5B2B1BBF-0BB6-4254-A9C7-463597E46382}" type="datetime1">
              <a:rPr kumimoji="1" lang="ja-JP" altLang="en-US" smtClean="0"/>
              <a:t>2026/1/9</a:t>
            </a:fld>
            <a:endParaRPr kumimoji="1" lang="ja-JP" altLang="en-US"/>
          </a:p>
        </p:txBody>
      </p:sp>
      <p:sp>
        <p:nvSpPr>
          <p:cNvPr id="8" name="フッター プレースホルダー 7">
            <a:extLst>
              <a:ext uri="{FF2B5EF4-FFF2-40B4-BE49-F238E27FC236}">
                <a16:creationId xmlns:a16="http://schemas.microsoft.com/office/drawing/2014/main" id="{088EDABD-3417-4668-A692-3A27532B3F7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3A45E5C-28F6-4DB7-87F8-8E511255DC21}"/>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2803388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0E91E1-DF9B-48AE-B2A3-DBCB83812DC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79C9E50-3A97-4D68-B8C1-6D530C8A0331}"/>
              </a:ext>
            </a:extLst>
          </p:cNvPr>
          <p:cNvSpPr>
            <a:spLocks noGrp="1"/>
          </p:cNvSpPr>
          <p:nvPr>
            <p:ph type="dt" sz="half" idx="10"/>
          </p:nvPr>
        </p:nvSpPr>
        <p:spPr/>
        <p:txBody>
          <a:bodyPr/>
          <a:lstStyle/>
          <a:p>
            <a:fld id="{D3D0FC66-4BF0-4BCF-A6F0-6256EBCE9118}" type="datetime1">
              <a:rPr kumimoji="1" lang="ja-JP" altLang="en-US" smtClean="0"/>
              <a:t>2026/1/9</a:t>
            </a:fld>
            <a:endParaRPr kumimoji="1" lang="ja-JP" altLang="en-US"/>
          </a:p>
        </p:txBody>
      </p:sp>
      <p:sp>
        <p:nvSpPr>
          <p:cNvPr id="4" name="フッター プレースホルダー 3">
            <a:extLst>
              <a:ext uri="{FF2B5EF4-FFF2-40B4-BE49-F238E27FC236}">
                <a16:creationId xmlns:a16="http://schemas.microsoft.com/office/drawing/2014/main" id="{C8132032-2261-4704-B226-3E6C5B5C619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B2E850D-1432-4F16-BA04-3F990540279C}"/>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392393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CF504DE-0CE2-4FE5-951E-F8D867C81706}"/>
              </a:ext>
            </a:extLst>
          </p:cNvPr>
          <p:cNvSpPr>
            <a:spLocks noGrp="1"/>
          </p:cNvSpPr>
          <p:nvPr>
            <p:ph type="dt" sz="half" idx="10"/>
          </p:nvPr>
        </p:nvSpPr>
        <p:spPr/>
        <p:txBody>
          <a:bodyPr/>
          <a:lstStyle/>
          <a:p>
            <a:fld id="{DBBA3675-43B2-4335-ACCA-4E254CE81A4C}" type="datetime1">
              <a:rPr kumimoji="1" lang="ja-JP" altLang="en-US" smtClean="0"/>
              <a:t>2026/1/9</a:t>
            </a:fld>
            <a:endParaRPr kumimoji="1" lang="ja-JP" altLang="en-US"/>
          </a:p>
        </p:txBody>
      </p:sp>
      <p:sp>
        <p:nvSpPr>
          <p:cNvPr id="3" name="フッター プレースホルダー 2">
            <a:extLst>
              <a:ext uri="{FF2B5EF4-FFF2-40B4-BE49-F238E27FC236}">
                <a16:creationId xmlns:a16="http://schemas.microsoft.com/office/drawing/2014/main" id="{7A4C8A5C-C03C-41DF-AAF9-37284C62F76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4E87479-4D4C-4B41-A9ED-E6C6F8E00A4D}"/>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3569828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CCA8E3-AE65-4C0C-94A7-53F82C07153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E81AF6-9FF8-4507-ACC2-F94599AA80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5CA306C-8015-490D-841C-90D736F1C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06AD0B9-4908-473D-B154-2D496C4D89AA}"/>
              </a:ext>
            </a:extLst>
          </p:cNvPr>
          <p:cNvSpPr>
            <a:spLocks noGrp="1"/>
          </p:cNvSpPr>
          <p:nvPr>
            <p:ph type="dt" sz="half" idx="10"/>
          </p:nvPr>
        </p:nvSpPr>
        <p:spPr/>
        <p:txBody>
          <a:bodyPr/>
          <a:lstStyle/>
          <a:p>
            <a:fld id="{C59D02B9-2D33-42E4-A8B3-98069CEDCA35}" type="datetime1">
              <a:rPr kumimoji="1" lang="ja-JP" altLang="en-US" smtClean="0"/>
              <a:t>2026/1/9</a:t>
            </a:fld>
            <a:endParaRPr kumimoji="1" lang="ja-JP" altLang="en-US"/>
          </a:p>
        </p:txBody>
      </p:sp>
      <p:sp>
        <p:nvSpPr>
          <p:cNvPr id="6" name="フッター プレースホルダー 5">
            <a:extLst>
              <a:ext uri="{FF2B5EF4-FFF2-40B4-BE49-F238E27FC236}">
                <a16:creationId xmlns:a16="http://schemas.microsoft.com/office/drawing/2014/main" id="{442F1440-2C51-4325-80CA-741B309CEB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D17FE54-7E8C-452D-AC8A-ED2A2F5F72F9}"/>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67716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724A82-39FC-47AF-8B1F-740DC74219B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2F8758F-C309-44C1-8B34-15AE661CA87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CCFE961-9197-4FB3-BB77-471D53A2D627}"/>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92555D94-A529-47B7-8D67-0561A655BB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64F932-7D94-4C8D-9281-A512CBA30185}"/>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3670459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00197D-9402-4312-8B28-53A9D07C4FB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BA535B1-5ADB-4241-A4A2-67D3F4B1AA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6160ED6-2B7E-4711-BF06-6151652F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180417D-1F98-464F-A424-7A54D6EF0996}"/>
              </a:ext>
            </a:extLst>
          </p:cNvPr>
          <p:cNvSpPr>
            <a:spLocks noGrp="1"/>
          </p:cNvSpPr>
          <p:nvPr>
            <p:ph type="dt" sz="half" idx="10"/>
          </p:nvPr>
        </p:nvSpPr>
        <p:spPr/>
        <p:txBody>
          <a:bodyPr/>
          <a:lstStyle/>
          <a:p>
            <a:fld id="{F58486D3-9A5B-403B-804C-12C0A09D1A07}" type="datetime1">
              <a:rPr kumimoji="1" lang="ja-JP" altLang="en-US" smtClean="0"/>
              <a:t>2026/1/9</a:t>
            </a:fld>
            <a:endParaRPr kumimoji="1" lang="ja-JP" altLang="en-US"/>
          </a:p>
        </p:txBody>
      </p:sp>
      <p:sp>
        <p:nvSpPr>
          <p:cNvPr id="6" name="フッター プレースホルダー 5">
            <a:extLst>
              <a:ext uri="{FF2B5EF4-FFF2-40B4-BE49-F238E27FC236}">
                <a16:creationId xmlns:a16="http://schemas.microsoft.com/office/drawing/2014/main" id="{3B8BAF52-4B8F-4A9A-98C3-3AC56F4CAC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B02B3D4-B02E-4D10-879C-93DEAB9A1C17}"/>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245873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48A29B-2444-4E6E-9BDA-E7B5BD023FA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CB98F6B-0F5F-4899-8CE7-0CF1EAD2189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1D9EFE-2A21-41C3-9A6A-77193FC8E6DF}"/>
              </a:ext>
            </a:extLst>
          </p:cNvPr>
          <p:cNvSpPr>
            <a:spLocks noGrp="1"/>
          </p:cNvSpPr>
          <p:nvPr>
            <p:ph type="dt" sz="half" idx="10"/>
          </p:nvPr>
        </p:nvSpPr>
        <p:spPr/>
        <p:txBody>
          <a:bodyPr/>
          <a:lstStyle/>
          <a:p>
            <a:fld id="{6DB8E3ED-B2B2-4555-8955-72BCEE41D8CF}" type="datetime1">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DD5FC8B1-1834-4991-B214-642CA9470AF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C539FF1-9225-4A1E-89B5-ECA2CAECB3EE}"/>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3111780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00FD850-409D-4048-9D81-AF5A5F4F059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3453A1-DA25-420E-9AF4-564A250C4A8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1A3440-83BA-4CF6-8317-4062678CDEDE}"/>
              </a:ext>
            </a:extLst>
          </p:cNvPr>
          <p:cNvSpPr>
            <a:spLocks noGrp="1"/>
          </p:cNvSpPr>
          <p:nvPr>
            <p:ph type="dt" sz="half" idx="10"/>
          </p:nvPr>
        </p:nvSpPr>
        <p:spPr/>
        <p:txBody>
          <a:bodyPr/>
          <a:lstStyle/>
          <a:p>
            <a:fld id="{C7DE1951-6CFA-4FDC-867B-E5B8582B1E09}" type="datetime1">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9F0A0929-F5C5-416E-9A32-F5E7FEF5D9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8151495-7735-446D-A0FB-E87E2556876E}"/>
              </a:ext>
            </a:extLst>
          </p:cNvPr>
          <p:cNvSpPr>
            <a:spLocks noGrp="1"/>
          </p:cNvSpPr>
          <p:nvPr>
            <p:ph type="sldNum" sz="quarter" idx="12"/>
          </p:nvPr>
        </p:nvSpPr>
        <p:spPr/>
        <p:txBody>
          <a:body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1595289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1660630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89535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4003014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3175586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90"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163346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2087454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379767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660698-21C2-4984-A830-73C3A9B157F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E7AE2DC-E3EF-4E04-9944-C423C4BC7A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EEAD28B-67F3-4115-BF40-A8F934A76ED0}"/>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50401DD1-8B5E-41A2-97D8-0E1616EA36F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143C82-48E5-498A-8DFF-E1CC4DBD3FEE}"/>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895737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35332128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1659808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371455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C8EE5E9-BA3A-49A1-AE21-E791B1B03B4A}" type="datetimeFigureOut">
              <a:rPr kumimoji="1" lang="ja-JP" altLang="en-US" smtClean="0"/>
              <a:t>2026/1/9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2849681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701A8F-D094-4E58-BC30-AD3283D4894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94C043D-55C0-4C33-9CAE-4C69D64DABB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1B0D78B-67AD-4911-AA5B-2478B21E0E1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428AE79-C210-4204-B1AC-0467F395C6F3}"/>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6" name="フッター プレースホルダー 5">
            <a:extLst>
              <a:ext uri="{FF2B5EF4-FFF2-40B4-BE49-F238E27FC236}">
                <a16:creationId xmlns:a16="http://schemas.microsoft.com/office/drawing/2014/main" id="{9F913EE5-9102-48DD-AB5F-B92BA589B9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930A9D9-B767-40A5-8202-F4D9D423DF0A}"/>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382277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C14337-7654-4752-BCD9-8B63452C288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CA5CE87-C5F3-4DD0-B3F8-267EEC728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06B1F7B-C25F-4299-8E4E-85A9789A2FD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5C87622-988C-4E26-8D53-FA99F148D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3A9A83C-904B-4279-93DF-991F5862B46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5575F24-B111-4934-95BF-6B93B01BFB22}"/>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8" name="フッター プレースホルダー 7">
            <a:extLst>
              <a:ext uri="{FF2B5EF4-FFF2-40B4-BE49-F238E27FC236}">
                <a16:creationId xmlns:a16="http://schemas.microsoft.com/office/drawing/2014/main" id="{44753950-C455-47B1-8B4B-CC96367BBC0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14C3912-D52A-474A-B3B9-943492504918}"/>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338364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B41D0-67A1-4CDC-B79A-A1D05E0A2DC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C9A43B6-6D8C-4ADC-982B-834C5FA750C5}"/>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4" name="フッター プレースホルダー 3">
            <a:extLst>
              <a:ext uri="{FF2B5EF4-FFF2-40B4-BE49-F238E27FC236}">
                <a16:creationId xmlns:a16="http://schemas.microsoft.com/office/drawing/2014/main" id="{419513D1-F7C7-4AD0-B29B-62D122D4F23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8866931-9D17-4969-9EAC-D3EB1588C911}"/>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341703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2A97EAC-4DFF-4934-9AB9-24F24CB5DBC0}"/>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3" name="フッター プレースホルダー 2">
            <a:extLst>
              <a:ext uri="{FF2B5EF4-FFF2-40B4-BE49-F238E27FC236}">
                <a16:creationId xmlns:a16="http://schemas.microsoft.com/office/drawing/2014/main" id="{61674874-9E66-4A38-88A7-D351E77901C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EA703BD-7404-41A8-83FD-B5BF6ABC1D1F}"/>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137504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2FB062-574B-40B4-91EE-C4B481A2D9D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231397-4934-4C40-B526-3703A79BFE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A0A4C8A-2AC5-403C-A913-D05130BE44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84B395B-4F0B-421D-8C10-3D8132F1D4CE}"/>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6" name="フッター プレースホルダー 5">
            <a:extLst>
              <a:ext uri="{FF2B5EF4-FFF2-40B4-BE49-F238E27FC236}">
                <a16:creationId xmlns:a16="http://schemas.microsoft.com/office/drawing/2014/main" id="{775F1721-4D7C-4621-A447-B8DDFA23A1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C95FE57-6E96-4BDF-A544-4A1ED16EFC96}"/>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415544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CFE4A2-6FBE-4690-BC43-D2EB73BB94C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7082C3E-A270-42F2-B3AF-B73357C8E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C74F0F2-0361-4DA7-869C-AD9CCAB64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712A553-A9A0-448D-830F-68B52E03391F}"/>
              </a:ext>
            </a:extLst>
          </p:cNvPr>
          <p:cNvSpPr>
            <a:spLocks noGrp="1"/>
          </p:cNvSpPr>
          <p:nvPr>
            <p:ph type="dt" sz="half" idx="10"/>
          </p:nvPr>
        </p:nvSpPr>
        <p:spPr/>
        <p:txBody>
          <a:bodyPr/>
          <a:lstStyle/>
          <a:p>
            <a:fld id="{EF85821D-C9CF-4BAE-96A7-1A5E6AA4BE84}" type="datetimeFigureOut">
              <a:rPr kumimoji="1" lang="ja-JP" altLang="en-US" smtClean="0"/>
              <a:t>2026/1/9</a:t>
            </a:fld>
            <a:endParaRPr kumimoji="1" lang="ja-JP" altLang="en-US"/>
          </a:p>
        </p:txBody>
      </p:sp>
      <p:sp>
        <p:nvSpPr>
          <p:cNvPr id="6" name="フッター プレースホルダー 5">
            <a:extLst>
              <a:ext uri="{FF2B5EF4-FFF2-40B4-BE49-F238E27FC236}">
                <a16:creationId xmlns:a16="http://schemas.microsoft.com/office/drawing/2014/main" id="{223D1D22-ED07-42F8-82AA-082C29D127B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6643C16-495D-41F7-BE3B-664BB22818FE}"/>
              </a:ext>
            </a:extLst>
          </p:cNvPr>
          <p:cNvSpPr>
            <a:spLocks noGrp="1"/>
          </p:cNvSpPr>
          <p:nvPr>
            <p:ph type="sldNum" sz="quarter" idx="12"/>
          </p:nvPr>
        </p:nvSpPr>
        <p:spPr/>
        <p:txBody>
          <a:body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82588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E0229E7-1BB3-4AD8-A921-803027B590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8F353D5-CF5A-4468-B76C-75D72325C7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FD86553-91E2-476B-9987-5880E66128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85821D-C9CF-4BAE-96A7-1A5E6AA4BE84}" type="datetimeFigureOut">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60B9EA9B-76C1-4F63-A531-A2F5CFD6A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8B9057B-0964-449F-9EA0-90651D0C41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9EB68-3047-45F7-B709-6F809DCECA90}" type="slidenum">
              <a:rPr kumimoji="1" lang="ja-JP" altLang="en-US" smtClean="0"/>
              <a:t>‹#›</a:t>
            </a:fld>
            <a:endParaRPr kumimoji="1" lang="ja-JP" altLang="en-US"/>
          </a:p>
        </p:txBody>
      </p:sp>
    </p:spTree>
    <p:extLst>
      <p:ext uri="{BB962C8B-B14F-4D97-AF65-F5344CB8AC3E}">
        <p14:creationId xmlns:p14="http://schemas.microsoft.com/office/powerpoint/2010/main" val="2041901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3D63926-4AD3-4378-8E12-CA643E76A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0195782-B43D-4B68-9F07-0E52A78BE6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4455E7F-CD89-4964-838C-A988FA376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776A87-E7A6-4B63-92C9-FFE2D2D8C87A}" type="datetime1">
              <a:rPr kumimoji="1" lang="ja-JP" altLang="en-US" smtClean="0"/>
              <a:t>2026/1/9</a:t>
            </a:fld>
            <a:endParaRPr kumimoji="1" lang="ja-JP" altLang="en-US"/>
          </a:p>
        </p:txBody>
      </p:sp>
      <p:sp>
        <p:nvSpPr>
          <p:cNvPr id="5" name="フッター プレースホルダー 4">
            <a:extLst>
              <a:ext uri="{FF2B5EF4-FFF2-40B4-BE49-F238E27FC236}">
                <a16:creationId xmlns:a16="http://schemas.microsoft.com/office/drawing/2014/main" id="{71DF0779-94C5-4C8E-8035-E535A390F2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A3C2B82-780D-46DA-BBA9-1B93D926DB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4BBC7-558C-4ECD-8236-0D2AC15A5369}" type="slidenum">
              <a:rPr kumimoji="1" lang="ja-JP" altLang="en-US" smtClean="0"/>
              <a:t>‹#›</a:t>
            </a:fld>
            <a:endParaRPr kumimoji="1" lang="ja-JP" altLang="en-US"/>
          </a:p>
        </p:txBody>
      </p:sp>
    </p:spTree>
    <p:extLst>
      <p:ext uri="{BB962C8B-B14F-4D97-AF65-F5344CB8AC3E}">
        <p14:creationId xmlns:p14="http://schemas.microsoft.com/office/powerpoint/2010/main" val="2259852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8EE5E9-BA3A-49A1-AE21-E791B1B03B4A}" type="datetimeFigureOut">
              <a:rPr kumimoji="1" lang="ja-JP" altLang="en-US" smtClean="0"/>
              <a:t>2026/1/9</a:t>
            </a:fld>
            <a:endParaRPr kumimoji="1" lang="ja-JP" altLang="en-U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7A593-3637-4342-8420-703FE21A412B}" type="slidenum">
              <a:rPr kumimoji="1" lang="ja-JP" altLang="en-US" smtClean="0"/>
              <a:t>‹#›</a:t>
            </a:fld>
            <a:endParaRPr kumimoji="1" lang="ja-JP" altLang="en-US"/>
          </a:p>
        </p:txBody>
      </p:sp>
    </p:spTree>
    <p:extLst>
      <p:ext uri="{BB962C8B-B14F-4D97-AF65-F5344CB8AC3E}">
        <p14:creationId xmlns:p14="http://schemas.microsoft.com/office/powerpoint/2010/main" val="1907297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png"/><Relationship Id="rId39" Type="http://schemas.openxmlformats.org/officeDocument/2006/relationships/image" Target="../media/image37.sv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svg"/><Relationship Id="rId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14.svg"/><Relationship Id="rId29" Type="http://schemas.openxmlformats.org/officeDocument/2006/relationships/image" Target="../media/image27.svg"/><Relationship Id="rId1" Type="http://schemas.openxmlformats.org/officeDocument/2006/relationships/slideLayout" Target="../slideLayouts/slideLayout24.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png"/><Relationship Id="rId37" Type="http://schemas.openxmlformats.org/officeDocument/2006/relationships/image" Target="../media/image35.svg"/><Relationship Id="rId40" Type="http://schemas.openxmlformats.org/officeDocument/2006/relationships/image" Target="../media/image38.png"/><Relationship Id="rId45" Type="http://schemas.openxmlformats.org/officeDocument/2006/relationships/image" Target="../media/image43.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svg"/><Relationship Id="rId44" Type="http://schemas.openxmlformats.org/officeDocument/2006/relationships/image" Target="../media/image42.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svg"/><Relationship Id="rId30" Type="http://schemas.openxmlformats.org/officeDocument/2006/relationships/image" Target="../media/image28.png"/><Relationship Id="rId35" Type="http://schemas.openxmlformats.org/officeDocument/2006/relationships/image" Target="../media/image33.svg"/><Relationship Id="rId43" Type="http://schemas.openxmlformats.org/officeDocument/2006/relationships/image" Target="../media/image41.svg"/><Relationship Id="rId8" Type="http://schemas.openxmlformats.org/officeDocument/2006/relationships/image" Target="../media/image6.svg"/><Relationship Id="rId3" Type="http://schemas.openxmlformats.org/officeDocument/2006/relationships/image" Target="../media/image1.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emf"/><Relationship Id="rId33" Type="http://schemas.openxmlformats.org/officeDocument/2006/relationships/image" Target="../media/image31.svg"/><Relationship Id="rId38" Type="http://schemas.openxmlformats.org/officeDocument/2006/relationships/image" Target="../media/image36.png"/><Relationship Id="rId46" Type="http://schemas.openxmlformats.org/officeDocument/2006/relationships/image" Target="../media/image44.png"/><Relationship Id="rId20" Type="http://schemas.openxmlformats.org/officeDocument/2006/relationships/image" Target="../media/image18.svg"/><Relationship Id="rId41" Type="http://schemas.openxmlformats.org/officeDocument/2006/relationships/image" Target="../media/image3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7.svg"/><Relationship Id="rId18" Type="http://schemas.openxmlformats.org/officeDocument/2006/relationships/image" Target="../media/image44.png"/><Relationship Id="rId26" Type="http://schemas.openxmlformats.org/officeDocument/2006/relationships/image" Target="../media/image30.png"/><Relationship Id="rId3" Type="http://schemas.openxmlformats.org/officeDocument/2006/relationships/image" Target="../media/image2.svg"/><Relationship Id="rId21" Type="http://schemas.openxmlformats.org/officeDocument/2006/relationships/image" Target="../media/image25.svg"/><Relationship Id="rId7" Type="http://schemas.openxmlformats.org/officeDocument/2006/relationships/image" Target="../media/image6.svg"/><Relationship Id="rId12" Type="http://schemas.openxmlformats.org/officeDocument/2006/relationships/image" Target="../media/image36.png"/><Relationship Id="rId17" Type="http://schemas.openxmlformats.org/officeDocument/2006/relationships/image" Target="../media/image43.svg"/><Relationship Id="rId25" Type="http://schemas.openxmlformats.org/officeDocument/2006/relationships/image" Target="../media/image29.svg"/><Relationship Id="rId2" Type="http://schemas.openxmlformats.org/officeDocument/2006/relationships/image" Target="../media/image1.png"/><Relationship Id="rId16" Type="http://schemas.openxmlformats.org/officeDocument/2006/relationships/image" Target="../media/image42.png"/><Relationship Id="rId20" Type="http://schemas.openxmlformats.org/officeDocument/2006/relationships/image" Target="../media/image24.png"/><Relationship Id="rId29"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9.svg"/><Relationship Id="rId24" Type="http://schemas.openxmlformats.org/officeDocument/2006/relationships/image" Target="../media/image28.png"/><Relationship Id="rId5" Type="http://schemas.openxmlformats.org/officeDocument/2006/relationships/image" Target="../media/image4.svg"/><Relationship Id="rId15" Type="http://schemas.openxmlformats.org/officeDocument/2006/relationships/image" Target="../media/image41.svg"/><Relationship Id="rId23" Type="http://schemas.openxmlformats.org/officeDocument/2006/relationships/image" Target="../media/image27.svg"/><Relationship Id="rId28" Type="http://schemas.openxmlformats.org/officeDocument/2006/relationships/image" Target="../media/image32.png"/><Relationship Id="rId10" Type="http://schemas.openxmlformats.org/officeDocument/2006/relationships/image" Target="../media/image38.png"/><Relationship Id="rId19" Type="http://schemas.openxmlformats.org/officeDocument/2006/relationships/image" Target="../media/image45.svg"/><Relationship Id="rId31" Type="http://schemas.openxmlformats.org/officeDocument/2006/relationships/image" Target="../media/image35.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0.png"/><Relationship Id="rId22" Type="http://schemas.openxmlformats.org/officeDocument/2006/relationships/image" Target="../media/image26.png"/><Relationship Id="rId27" Type="http://schemas.openxmlformats.org/officeDocument/2006/relationships/image" Target="../media/image31.svg"/><Relationship Id="rId30"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51D844-6A45-4102-9DB6-2062A2AA3AC1}"/>
              </a:ext>
            </a:extLst>
          </p:cNvPr>
          <p:cNvSpPr>
            <a:spLocks noChangeArrowheads="1"/>
          </p:cNvSpPr>
          <p:nvPr/>
        </p:nvSpPr>
        <p:spPr bwMode="auto">
          <a:xfrm>
            <a:off x="0" y="1415025"/>
            <a:ext cx="12192000" cy="1272992"/>
          </a:xfrm>
          <a:prstGeom prst="rect">
            <a:avLst/>
          </a:prstGeom>
          <a:solidFill>
            <a:srgbClr val="DEEBF7"/>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1200"/>
              </a:spcBef>
              <a:spcAft>
                <a:spcPts val="0"/>
              </a:spcAft>
              <a:buClrTx/>
              <a:buSzTx/>
              <a:buFontTx/>
              <a:buNone/>
              <a:tabLst>
                <a:tab pos="0" algn="l"/>
                <a:tab pos="914400" algn="l"/>
                <a:tab pos="1828800" algn="l"/>
                <a:tab pos="2743200" algn="l"/>
                <a:tab pos="3657600" algn="l"/>
                <a:tab pos="4122738" algn="l"/>
                <a:tab pos="4572000" algn="l"/>
                <a:tab pos="5486400" algn="l"/>
                <a:tab pos="6400800" algn="l"/>
                <a:tab pos="7315200" algn="l"/>
                <a:tab pos="8229600" algn="l"/>
                <a:tab pos="9144000" algn="l"/>
                <a:tab pos="10058400" algn="l"/>
              </a:tabLst>
              <a:defRPr/>
            </a:pPr>
            <a:r>
              <a:rPr kumimoji="1" lang="ja-JP" altLang="en-US" sz="2400" b="1"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大阪における今後の住宅・建築政策のあり方 答申</a:t>
            </a:r>
          </a:p>
        </p:txBody>
      </p:sp>
      <p:sp>
        <p:nvSpPr>
          <p:cNvPr id="8" name="正方形/長方形 7">
            <a:extLst>
              <a:ext uri="{FF2B5EF4-FFF2-40B4-BE49-F238E27FC236}">
                <a16:creationId xmlns:a16="http://schemas.microsoft.com/office/drawing/2014/main" id="{89A703DF-7E30-49D8-92DA-F746737AE20C}"/>
              </a:ext>
            </a:extLst>
          </p:cNvPr>
          <p:cNvSpPr/>
          <p:nvPr/>
        </p:nvSpPr>
        <p:spPr>
          <a:xfrm>
            <a:off x="3087787" y="3008706"/>
            <a:ext cx="6016424" cy="24737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marR="0" lvl="0" indent="-180975" algn="just" defTabSz="914400" rtl="0" eaLnBrk="1" fontAlgn="auto" latinLnBrk="0" hangingPunct="1">
              <a:lnSpc>
                <a:spcPct val="100000"/>
              </a:lnSpc>
              <a:spcBef>
                <a:spcPts val="10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はじめに</a:t>
            </a:r>
            <a:endParaRPr kumimoji="1" lang="en-US" altLang="ja-JP"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p>
            <a:pPr marL="182563" marR="0" lvl="0" indent="-180975" algn="just" defTabSz="914400" rtl="0" eaLnBrk="1" fontAlgn="auto" latinLnBrk="0" hangingPunct="1">
              <a:lnSpc>
                <a:spcPct val="100000"/>
              </a:lnSpc>
              <a:spcBef>
                <a:spcPts val="1000"/>
              </a:spcBef>
              <a:spcAft>
                <a:spcPts val="0"/>
              </a:spcAft>
              <a:buClrTx/>
              <a:buSzTx/>
              <a:buFontTx/>
              <a:buNone/>
              <a:tabLst/>
              <a:defRPr/>
            </a:pPr>
            <a:r>
              <a:rPr lang="ja-JP" altLang="en-US" sz="1600" dirty="0">
                <a:solidFill>
                  <a:prstClr val="black"/>
                </a:solidFill>
                <a:latin typeface="UD デジタル 教科書体 N-R" panose="02020400000000000000" pitchFamily="17" charset="-128"/>
                <a:ea typeface="UD デジタル 教科書体 N-R" panose="02020400000000000000" pitchFamily="17" charset="-128"/>
              </a:rPr>
              <a:t>大阪における今後の住宅・建築政策のあり方 答申　概要</a:t>
            </a:r>
            <a:endParaRPr kumimoji="1" lang="ja-JP" altLang="en-US"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p>
            <a:pPr marL="182563" marR="0" lvl="0" indent="-180975" algn="just" defTabSz="914400" rtl="0" eaLnBrk="1" fontAlgn="auto" latinLnBrk="0" hangingPunct="1">
              <a:lnSpc>
                <a:spcPct val="100000"/>
              </a:lnSpc>
              <a:spcBef>
                <a:spcPts val="10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第１章　住宅・建築政策</a:t>
            </a:r>
            <a:r>
              <a:rPr lang="ja-JP" altLang="en-US" sz="1600" dirty="0">
                <a:solidFill>
                  <a:prstClr val="black"/>
                </a:solidFill>
                <a:latin typeface="UD デジタル 教科書体 N-R" panose="02020400000000000000" pitchFamily="17" charset="-128"/>
                <a:ea typeface="UD デジタル 教科書体 N-R" panose="02020400000000000000" pitchFamily="17" charset="-128"/>
              </a:rPr>
              <a:t>の基本的な方針</a:t>
            </a:r>
            <a:endParaRPr lang="en-US" altLang="ja-JP" sz="1600" dirty="0">
              <a:solidFill>
                <a:prstClr val="black"/>
              </a:solidFill>
              <a:latin typeface="UD デジタル 教科書体 N-R" panose="02020400000000000000" pitchFamily="17" charset="-128"/>
              <a:ea typeface="UD デジタル 教科書体 N-R" panose="02020400000000000000" pitchFamily="17" charset="-128"/>
            </a:endParaRPr>
          </a:p>
          <a:p>
            <a:pPr marL="182563" marR="0" lvl="0" indent="-180975" algn="just" defTabSz="914400" rtl="0" eaLnBrk="1" fontAlgn="auto" latinLnBrk="0" hangingPunct="1">
              <a:lnSpc>
                <a:spcPct val="100000"/>
              </a:lnSpc>
              <a:spcBef>
                <a:spcPts val="1000"/>
              </a:spcBef>
              <a:spcAft>
                <a:spcPts val="0"/>
              </a:spcAft>
              <a:buClrTx/>
              <a:buSzTx/>
              <a:buFontTx/>
              <a:buNone/>
              <a:tabLst/>
              <a:defRPr/>
            </a:pPr>
            <a:r>
              <a:rPr lang="ja-JP" altLang="en-US" sz="1600" dirty="0">
                <a:solidFill>
                  <a:prstClr val="black"/>
                </a:solidFill>
                <a:latin typeface="UD デジタル 教科書体 N-R" panose="02020400000000000000" pitchFamily="17" charset="-128"/>
                <a:ea typeface="UD デジタル 教科書体 N-R" panose="02020400000000000000" pitchFamily="17" charset="-128"/>
              </a:rPr>
              <a:t>第２章　基本目標の実現に向けた重点的に取り組むべき施策</a:t>
            </a:r>
            <a:endParaRPr lang="en-US" altLang="ja-JP" sz="1600" dirty="0">
              <a:solidFill>
                <a:prstClr val="black"/>
              </a:solidFill>
              <a:latin typeface="UD デジタル 教科書体 N-R" panose="02020400000000000000" pitchFamily="17" charset="-128"/>
              <a:ea typeface="UD デジタル 教科書体 N-R" panose="02020400000000000000" pitchFamily="17" charset="-128"/>
            </a:endParaRPr>
          </a:p>
          <a:p>
            <a:pPr marL="182563" marR="0" lvl="0" indent="-180975" algn="just" defTabSz="914400" rtl="0" eaLnBrk="1" fontAlgn="auto" latinLnBrk="0" hangingPunct="1">
              <a:lnSpc>
                <a:spcPct val="100000"/>
              </a:lnSpc>
              <a:spcBef>
                <a:spcPts val="10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第３章　地域特性を踏まえた取り組むべき施策</a:t>
            </a:r>
            <a:endParaRPr kumimoji="1" lang="en-US" altLang="ja-JP"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a:p>
            <a:pPr marL="182563" marR="0" lvl="0" indent="-180975" algn="just" defTabSz="914400" rtl="0" eaLnBrk="1" fontAlgn="auto" latinLnBrk="0" hangingPunct="1">
              <a:lnSpc>
                <a:spcPct val="100000"/>
              </a:lnSpc>
              <a:spcBef>
                <a:spcPts val="1000"/>
              </a:spcBef>
              <a:spcAft>
                <a:spcPts val="0"/>
              </a:spcAft>
              <a:buClrTx/>
              <a:buSzTx/>
              <a:buFontTx/>
              <a:buNone/>
              <a:tabLst/>
              <a:defRPr/>
            </a:pPr>
            <a:r>
              <a:rPr lang="ja-JP" altLang="en-US" sz="1600" dirty="0">
                <a:solidFill>
                  <a:prstClr val="black"/>
                </a:solidFill>
                <a:latin typeface="UD デジタル 教科書体 N-R" panose="02020400000000000000" pitchFamily="17" charset="-128"/>
                <a:ea typeface="UD デジタル 教科書体 N-R" panose="02020400000000000000" pitchFamily="17" charset="-128"/>
              </a:rPr>
              <a:t>第４章　実効性を持った計画の推進に向けて</a:t>
            </a:r>
            <a:endParaRPr kumimoji="1" lang="en-US" altLang="ja-JP" sz="16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Tree>
    <p:extLst>
      <p:ext uri="{BB962C8B-B14F-4D97-AF65-F5344CB8AC3E}">
        <p14:creationId xmlns:p14="http://schemas.microsoft.com/office/powerpoint/2010/main" val="3638549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矢印: 五方向 43">
            <a:extLst>
              <a:ext uri="{FF2B5EF4-FFF2-40B4-BE49-F238E27FC236}">
                <a16:creationId xmlns:a16="http://schemas.microsoft.com/office/drawing/2014/main" id="{3117C152-2249-480E-8B09-3A67ED5A0A1C}"/>
              </a:ext>
            </a:extLst>
          </p:cNvPr>
          <p:cNvSpPr/>
          <p:nvPr/>
        </p:nvSpPr>
        <p:spPr>
          <a:xfrm flipH="1">
            <a:off x="468000" y="3817432"/>
            <a:ext cx="11340000" cy="2914567"/>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45" name="矢印: 五方向 44">
            <a:extLst>
              <a:ext uri="{FF2B5EF4-FFF2-40B4-BE49-F238E27FC236}">
                <a16:creationId xmlns:a16="http://schemas.microsoft.com/office/drawing/2014/main" id="{AF93EA25-8AB6-485B-AEE4-5E496570EE5A}"/>
              </a:ext>
            </a:extLst>
          </p:cNvPr>
          <p:cNvSpPr/>
          <p:nvPr/>
        </p:nvSpPr>
        <p:spPr>
          <a:xfrm rot="10800000" flipV="1">
            <a:off x="468000" y="1494000"/>
            <a:ext cx="11340000" cy="2230275"/>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6" name="角丸四角形 65">
            <a:extLst>
              <a:ext uri="{FF2B5EF4-FFF2-40B4-BE49-F238E27FC236}">
                <a16:creationId xmlns:a16="http://schemas.microsoft.com/office/drawing/2014/main" id="{C3896349-E289-4C18-BD7D-8B903844C92E}"/>
              </a:ext>
            </a:extLst>
          </p:cNvPr>
          <p:cNvSpPr/>
          <p:nvPr/>
        </p:nvSpPr>
        <p:spPr>
          <a:xfrm>
            <a:off x="446400" y="554400"/>
            <a:ext cx="4518000" cy="504000"/>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5B593C0E-B75A-49FF-AF92-251A97903CEC}"/>
              </a:ext>
            </a:extLst>
          </p:cNvPr>
          <p:cNvSpPr txBox="1"/>
          <p:nvPr/>
        </p:nvSpPr>
        <p:spPr>
          <a:xfrm>
            <a:off x="576000" y="612000"/>
            <a:ext cx="33103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安全なくらしを支える</a:t>
            </a:r>
          </a:p>
        </p:txBody>
      </p:sp>
      <p:sp>
        <p:nvSpPr>
          <p:cNvPr id="12" name="テキスト ボックス 11">
            <a:extLst>
              <a:ext uri="{FF2B5EF4-FFF2-40B4-BE49-F238E27FC236}">
                <a16:creationId xmlns:a16="http://schemas.microsoft.com/office/drawing/2014/main" id="{B9CFA2D6-462C-4877-A34A-F9AD52A2444B}"/>
              </a:ext>
            </a:extLst>
          </p:cNvPr>
          <p:cNvSpPr txBox="1"/>
          <p:nvPr/>
        </p:nvSpPr>
        <p:spPr>
          <a:xfrm>
            <a:off x="4984234" y="3933714"/>
            <a:ext cx="6094562"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住宅・建築物の安全性の確保</a:t>
            </a:r>
          </a:p>
        </p:txBody>
      </p:sp>
      <p:sp>
        <p:nvSpPr>
          <p:cNvPr id="21" name="テキスト ボックス 20">
            <a:extLst>
              <a:ext uri="{FF2B5EF4-FFF2-40B4-BE49-F238E27FC236}">
                <a16:creationId xmlns:a16="http://schemas.microsoft.com/office/drawing/2014/main" id="{D65A6327-6291-4FE5-85BC-BC0946170018}"/>
              </a:ext>
            </a:extLst>
          </p:cNvPr>
          <p:cNvSpPr txBox="1"/>
          <p:nvPr/>
        </p:nvSpPr>
        <p:spPr>
          <a:xfrm>
            <a:off x="5144608" y="4224632"/>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・住宅・建築物の耐震化のさらなる推進</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3" name="テキスト ボックス 22">
            <a:extLst>
              <a:ext uri="{FF2B5EF4-FFF2-40B4-BE49-F238E27FC236}">
                <a16:creationId xmlns:a16="http://schemas.microsoft.com/office/drawing/2014/main" id="{FD34CA8C-BFD0-479F-87BC-12B00E8A8BD7}"/>
              </a:ext>
            </a:extLst>
          </p:cNvPr>
          <p:cNvSpPr txBox="1"/>
          <p:nvPr/>
        </p:nvSpPr>
        <p:spPr>
          <a:xfrm>
            <a:off x="996563" y="2570719"/>
            <a:ext cx="5940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a:ln>
                  <a:noFill/>
                </a:ln>
                <a:effectLst/>
                <a:uLnTx/>
                <a:uFillTx/>
                <a:latin typeface="UD デジタル 教科書体 N-R" panose="02020400000000000000" pitchFamily="17" charset="-128"/>
                <a:ea typeface="UD デジタル 教科書体 N-R" panose="02020400000000000000" pitchFamily="17" charset="-128"/>
              </a:rPr>
              <a:t>「道路閉塞建築物」の解消に向けたプッシュ型の働きかけなどによる沿道建築物の耐震化</a:t>
            </a:r>
            <a:r>
              <a:rPr lang="ja-JP" altLang="en-US" sz="1100" spc="-150">
                <a:latin typeface="UD デジタル 教科書体 N-R" panose="02020400000000000000" pitchFamily="17" charset="-128"/>
                <a:ea typeface="UD デジタル 教科書体 N-R" panose="02020400000000000000" pitchFamily="17" charset="-128"/>
              </a:rPr>
              <a:t>　</a:t>
            </a:r>
            <a:r>
              <a:rPr kumimoji="1" lang="ja-JP" altLang="en-US" sz="1100" b="0" i="0" u="none" strike="noStrike" kern="1200" cap="none" spc="-150" normalizeH="0" baseline="0" noProof="0">
                <a:ln>
                  <a:noFill/>
                </a:ln>
                <a:effectLst/>
                <a:uLnTx/>
                <a:uFillTx/>
                <a:latin typeface="UD デジタル 教科書体 N-R" panose="02020400000000000000" pitchFamily="17" charset="-128"/>
                <a:ea typeface="UD デジタル 教科書体 N-R" panose="02020400000000000000" pitchFamily="17" charset="-128"/>
              </a:rPr>
              <a:t>など</a:t>
            </a:r>
          </a:p>
        </p:txBody>
      </p:sp>
      <p:sp>
        <p:nvSpPr>
          <p:cNvPr id="24" name="テキスト ボックス 23">
            <a:extLst>
              <a:ext uri="{FF2B5EF4-FFF2-40B4-BE49-F238E27FC236}">
                <a16:creationId xmlns:a16="http://schemas.microsoft.com/office/drawing/2014/main" id="{179F4CE6-491C-4084-B26C-A5C0C3375F55}"/>
              </a:ext>
            </a:extLst>
          </p:cNvPr>
          <p:cNvSpPr txBox="1"/>
          <p:nvPr/>
        </p:nvSpPr>
        <p:spPr>
          <a:xfrm>
            <a:off x="996564" y="2953499"/>
            <a:ext cx="59400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浸水や土砂災害等の災害ハザードエリアにおける開発抑制、災害リスクの見える化　など</a:t>
            </a:r>
          </a:p>
        </p:txBody>
      </p:sp>
      <p:sp>
        <p:nvSpPr>
          <p:cNvPr id="25" name="テキスト ボックス 24">
            <a:extLst>
              <a:ext uri="{FF2B5EF4-FFF2-40B4-BE49-F238E27FC236}">
                <a16:creationId xmlns:a16="http://schemas.microsoft.com/office/drawing/2014/main" id="{31872D26-DEAC-4E45-AFE6-B9CBEA84D152}"/>
              </a:ext>
            </a:extLst>
          </p:cNvPr>
          <p:cNvSpPr txBox="1"/>
          <p:nvPr/>
        </p:nvSpPr>
        <p:spPr>
          <a:xfrm>
            <a:off x="996564" y="3328210"/>
            <a:ext cx="5940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建築物・宅地の応急危険度判定体制の充実、応急仮設住宅の建設候補地の事前検討、市町村や関係団体との連携体制の充実・強化　など</a:t>
            </a:r>
          </a:p>
        </p:txBody>
      </p:sp>
      <p:sp>
        <p:nvSpPr>
          <p:cNvPr id="26" name="テキスト ボックス 25">
            <a:extLst>
              <a:ext uri="{FF2B5EF4-FFF2-40B4-BE49-F238E27FC236}">
                <a16:creationId xmlns:a16="http://schemas.microsoft.com/office/drawing/2014/main" id="{AE515207-680A-4264-BD79-2B61B6BAC7F0}"/>
              </a:ext>
            </a:extLst>
          </p:cNvPr>
          <p:cNvSpPr txBox="1"/>
          <p:nvPr/>
        </p:nvSpPr>
        <p:spPr>
          <a:xfrm>
            <a:off x="5519007" y="4404369"/>
            <a:ext cx="6243038" cy="430887"/>
          </a:xfrm>
          <a:prstGeom prst="rect">
            <a:avLst/>
          </a:prstGeom>
          <a:noFill/>
        </p:spPr>
        <p:txBody>
          <a:bodyPr wrap="square" lIns="72000" tIns="45720" rIns="540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a:ea typeface="UD デジタル 教科書体 N-R"/>
              </a:rPr>
              <a:t>木造住宅の耐震改修</a:t>
            </a:r>
            <a:r>
              <a:rPr lang="ja-JP" altLang="en-US" sz="1100" spc="-170" dirty="0">
                <a:latin typeface="UD デジタル 教科書体 N-R"/>
                <a:ea typeface="UD デジタル 教科書体 N-R"/>
              </a:rPr>
              <a:t>・</a:t>
            </a:r>
            <a:r>
              <a:rPr kumimoji="1" lang="ja-JP" altLang="en-US" sz="1100" b="0" i="0" u="none" strike="noStrike" kern="1200" cap="none" spc="-170" normalizeH="0" baseline="0" noProof="0" dirty="0">
                <a:ln>
                  <a:noFill/>
                </a:ln>
                <a:effectLst/>
                <a:uLnTx/>
                <a:uFillTx/>
                <a:latin typeface="UD デジタル 教科書体 N-R"/>
                <a:ea typeface="UD デジタル 教科書体 N-R"/>
              </a:rPr>
              <a:t>除却支援による建替え・住替えの促進、分譲マンションの耐震診断の合意形成を促す</a:t>
            </a:r>
            <a:r>
              <a:rPr lang="ja-JP" altLang="en-US" sz="1100" spc="-170" dirty="0">
                <a:latin typeface="UD デジタル 教科書体 N-R"/>
                <a:ea typeface="UD デジタル 教科書体 N-R"/>
              </a:rPr>
              <a:t>支援</a:t>
            </a:r>
            <a:r>
              <a:rPr kumimoji="1" lang="ja-JP" altLang="en-US" sz="1100" b="0" i="0" u="none" strike="noStrike" kern="1200" cap="none" spc="-170" normalizeH="0" baseline="0" noProof="0" dirty="0">
                <a:ln>
                  <a:noFill/>
                </a:ln>
                <a:effectLst/>
                <a:uLnTx/>
                <a:uFillTx/>
                <a:latin typeface="UD デジタル 教科書体 N-R"/>
                <a:ea typeface="UD デジタル 教科書体 N-R"/>
              </a:rPr>
              <a:t>体制の構築　など</a:t>
            </a:r>
          </a:p>
        </p:txBody>
      </p:sp>
      <p:sp>
        <p:nvSpPr>
          <p:cNvPr id="27" name="テキスト ボックス 26">
            <a:extLst>
              <a:ext uri="{FF2B5EF4-FFF2-40B4-BE49-F238E27FC236}">
                <a16:creationId xmlns:a16="http://schemas.microsoft.com/office/drawing/2014/main" id="{E9190CA1-988E-4B9A-9FEA-6CBB7D1AA808}"/>
              </a:ext>
            </a:extLst>
          </p:cNvPr>
          <p:cNvSpPr txBox="1"/>
          <p:nvPr/>
        </p:nvSpPr>
        <p:spPr>
          <a:xfrm>
            <a:off x="5519006" y="4949711"/>
            <a:ext cx="6214449" cy="430887"/>
          </a:xfrm>
          <a:prstGeom prst="rect">
            <a:avLst/>
          </a:prstGeom>
          <a:noFill/>
        </p:spPr>
        <p:txBody>
          <a:bodyPr wrap="square" lIns="72000" rIns="5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「特定空家等」、「管理不全空家等」に対する空家法に基づく的確な措置、関係団体や民間事業者等との連携による取組の強化　など</a:t>
            </a:r>
          </a:p>
        </p:txBody>
      </p:sp>
      <p:sp>
        <p:nvSpPr>
          <p:cNvPr id="28" name="テキスト ボックス 27">
            <a:extLst>
              <a:ext uri="{FF2B5EF4-FFF2-40B4-BE49-F238E27FC236}">
                <a16:creationId xmlns:a16="http://schemas.microsoft.com/office/drawing/2014/main" id="{67CA29BE-3F3B-4709-9AA8-475ADA70A94E}"/>
              </a:ext>
            </a:extLst>
          </p:cNvPr>
          <p:cNvSpPr txBox="1"/>
          <p:nvPr/>
        </p:nvSpPr>
        <p:spPr>
          <a:xfrm>
            <a:off x="5457713" y="5508543"/>
            <a:ext cx="6304332" cy="261610"/>
          </a:xfrm>
          <a:prstGeom prst="rect">
            <a:avLst/>
          </a:prstGeom>
          <a:noFill/>
        </p:spPr>
        <p:txBody>
          <a:bodyPr wrap="square" lIns="72000" rIns="5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管理状況等の実態把握、専門家等との連携によるアドバイザーの派遣、相談体制の充実、民間との連携体制の強化 など</a:t>
            </a:r>
          </a:p>
        </p:txBody>
      </p:sp>
      <p:sp>
        <p:nvSpPr>
          <p:cNvPr id="29" name="テキスト ボックス 28">
            <a:extLst>
              <a:ext uri="{FF2B5EF4-FFF2-40B4-BE49-F238E27FC236}">
                <a16:creationId xmlns:a16="http://schemas.microsoft.com/office/drawing/2014/main" id="{752E395E-AF7A-49E2-A06A-9A6E649BB93C}"/>
              </a:ext>
            </a:extLst>
          </p:cNvPr>
          <p:cNvSpPr txBox="1"/>
          <p:nvPr/>
        </p:nvSpPr>
        <p:spPr>
          <a:xfrm>
            <a:off x="5503668" y="5930813"/>
            <a:ext cx="6214449" cy="430887"/>
          </a:xfrm>
          <a:prstGeom prst="rect">
            <a:avLst/>
          </a:prstGeom>
          <a:noFill/>
        </p:spPr>
        <p:txBody>
          <a:bodyPr wrap="square" lIns="72000" rIns="5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防犯に配慮した設計指針やガイドブックの周知啓発、地域の見守り活動や住まい手の防犯意識の向上等のソフト面での取組みの推進　など</a:t>
            </a:r>
          </a:p>
        </p:txBody>
      </p:sp>
      <p:sp>
        <p:nvSpPr>
          <p:cNvPr id="30" name="テキスト ボックス 29">
            <a:extLst>
              <a:ext uri="{FF2B5EF4-FFF2-40B4-BE49-F238E27FC236}">
                <a16:creationId xmlns:a16="http://schemas.microsoft.com/office/drawing/2014/main" id="{440684C5-F3F0-4C57-AA5B-04F8FFB9764F}"/>
              </a:ext>
            </a:extLst>
          </p:cNvPr>
          <p:cNvSpPr txBox="1"/>
          <p:nvPr/>
        </p:nvSpPr>
        <p:spPr>
          <a:xfrm>
            <a:off x="5503669" y="6484845"/>
            <a:ext cx="5970378" cy="261610"/>
          </a:xfrm>
          <a:prstGeom prst="rect">
            <a:avLst/>
          </a:prstGeom>
          <a:noFill/>
        </p:spPr>
        <p:txBody>
          <a:bodyPr wrap="square" lIns="72000" rIns="5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中間・完了検査の徹底、違反建築物対策、定期報告制度の的確な運用による適正な維持管理の促進　など</a:t>
            </a:r>
          </a:p>
        </p:txBody>
      </p:sp>
      <p:sp>
        <p:nvSpPr>
          <p:cNvPr id="32" name="テキスト ボックス 31">
            <a:extLst>
              <a:ext uri="{FF2B5EF4-FFF2-40B4-BE49-F238E27FC236}">
                <a16:creationId xmlns:a16="http://schemas.microsoft.com/office/drawing/2014/main" id="{97993515-49D0-49AF-9924-541B2C57D6CA}"/>
              </a:ext>
            </a:extLst>
          </p:cNvPr>
          <p:cNvSpPr txBox="1"/>
          <p:nvPr/>
        </p:nvSpPr>
        <p:spPr>
          <a:xfrm>
            <a:off x="622010" y="2359434"/>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・広域緊急交通路沿道建築物の耐震化の推進</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3" name="テキスト ボックス 32">
            <a:extLst>
              <a:ext uri="{FF2B5EF4-FFF2-40B4-BE49-F238E27FC236}">
                <a16:creationId xmlns:a16="http://schemas.microsoft.com/office/drawing/2014/main" id="{12EF12EA-DED9-4CC1-B731-996CB31E4DCA}"/>
              </a:ext>
            </a:extLst>
          </p:cNvPr>
          <p:cNvSpPr txBox="1"/>
          <p:nvPr/>
        </p:nvSpPr>
        <p:spPr>
          <a:xfrm>
            <a:off x="622010" y="2755194"/>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・災害リスクを考慮したまちづくりの推進</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4" name="テキスト ボックス 33">
            <a:extLst>
              <a:ext uri="{FF2B5EF4-FFF2-40B4-BE49-F238E27FC236}">
                <a16:creationId xmlns:a16="http://schemas.microsoft.com/office/drawing/2014/main" id="{B604DFF3-0EBA-4EDB-86DD-C804034F64DB}"/>
              </a:ext>
            </a:extLst>
          </p:cNvPr>
          <p:cNvSpPr txBox="1"/>
          <p:nvPr/>
        </p:nvSpPr>
        <p:spPr>
          <a:xfrm>
            <a:off x="622009" y="3113064"/>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7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・災害復興までを見据えた平時からの体制整備</a:t>
            </a:r>
            <a:endParaRPr kumimoji="1" lang="en-US" altLang="ja-JP" sz="1400" b="1" i="0" u="none" strike="noStrike" kern="1200" cap="none" spc="-7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5" name="テキスト ボックス 34">
            <a:extLst>
              <a:ext uri="{FF2B5EF4-FFF2-40B4-BE49-F238E27FC236}">
                <a16:creationId xmlns:a16="http://schemas.microsoft.com/office/drawing/2014/main" id="{68ECE947-E6BF-43DC-BC1C-1CF5339C4B91}"/>
              </a:ext>
            </a:extLst>
          </p:cNvPr>
          <p:cNvSpPr txBox="1"/>
          <p:nvPr/>
        </p:nvSpPr>
        <p:spPr>
          <a:xfrm>
            <a:off x="5144608" y="4760955"/>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・空家等の管理・除却の推進</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6" name="テキスト ボックス 35">
            <a:extLst>
              <a:ext uri="{FF2B5EF4-FFF2-40B4-BE49-F238E27FC236}">
                <a16:creationId xmlns:a16="http://schemas.microsoft.com/office/drawing/2014/main" id="{F68455AE-95AA-465C-BC8D-567ECB6AB515}"/>
              </a:ext>
            </a:extLst>
          </p:cNvPr>
          <p:cNvSpPr txBox="1"/>
          <p:nvPr/>
        </p:nvSpPr>
        <p:spPr>
          <a:xfrm>
            <a:off x="5083314" y="5311170"/>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・分譲マンションの管理適正化・再生円滑化</a:t>
            </a:r>
          </a:p>
        </p:txBody>
      </p:sp>
      <p:sp>
        <p:nvSpPr>
          <p:cNvPr id="37" name="テキスト ボックス 36">
            <a:extLst>
              <a:ext uri="{FF2B5EF4-FFF2-40B4-BE49-F238E27FC236}">
                <a16:creationId xmlns:a16="http://schemas.microsoft.com/office/drawing/2014/main" id="{F3F5BCC5-4167-4E5F-8739-53E81EEE2B83}"/>
              </a:ext>
            </a:extLst>
          </p:cNvPr>
          <p:cNvSpPr txBox="1"/>
          <p:nvPr/>
        </p:nvSpPr>
        <p:spPr>
          <a:xfrm>
            <a:off x="5129269" y="5722811"/>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・防犯性が高い住まいづくりの推進</a:t>
            </a:r>
          </a:p>
        </p:txBody>
      </p:sp>
      <p:sp>
        <p:nvSpPr>
          <p:cNvPr id="38" name="テキスト ボックス 37">
            <a:extLst>
              <a:ext uri="{FF2B5EF4-FFF2-40B4-BE49-F238E27FC236}">
                <a16:creationId xmlns:a16="http://schemas.microsoft.com/office/drawing/2014/main" id="{675E2D0E-25D7-467F-979E-92B233AA68C0}"/>
              </a:ext>
            </a:extLst>
          </p:cNvPr>
          <p:cNvSpPr txBox="1"/>
          <p:nvPr/>
        </p:nvSpPr>
        <p:spPr>
          <a:xfrm>
            <a:off x="5129269" y="6288057"/>
            <a:ext cx="3505619"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・建築基準関連の法令順守の徹底</a:t>
            </a:r>
            <a:endParaRPr kumimoji="1" lang="ja-JP" altLang="en-US" sz="3200" b="1" i="0" u="none" strike="noStrike" kern="1200" cap="none" spc="0" normalizeH="0" baseline="0" noProof="0">
              <a:ln>
                <a:noFill/>
              </a:ln>
              <a:effectLst/>
              <a:uLnTx/>
              <a:uFillTx/>
              <a:latin typeface="游ゴシック" panose="020F0502020204030204"/>
              <a:ea typeface="游ゴシック" panose="020B0400000000000000" pitchFamily="50" charset="-128"/>
              <a:cs typeface="+mn-cs"/>
            </a:endParaRPr>
          </a:p>
        </p:txBody>
      </p:sp>
      <p:sp>
        <p:nvSpPr>
          <p:cNvPr id="85" name="正方形/長方形 84">
            <a:extLst>
              <a:ext uri="{FF2B5EF4-FFF2-40B4-BE49-F238E27FC236}">
                <a16:creationId xmlns:a16="http://schemas.microsoft.com/office/drawing/2014/main" id="{D8A7339F-77DC-4AF1-921E-D5454DB7D00C}"/>
              </a:ext>
            </a:extLst>
          </p:cNvPr>
          <p:cNvSpPr/>
          <p:nvPr/>
        </p:nvSpPr>
        <p:spPr>
          <a:xfrm>
            <a:off x="939799" y="3893657"/>
            <a:ext cx="2769783" cy="123111"/>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ja-JP" sz="80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rPr>
              <a:t>空家法に基づく特定空家等の略式代執行事例（池田市）</a:t>
            </a:r>
            <a:r>
              <a:rPr lang="en-US" altLang="ja-JP" sz="800" kern="100" dirty="0">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ja-JP" sz="1050" b="0" i="0" u="none" strike="noStrike" kern="100" cap="none" spc="0" normalizeH="0" baseline="0" noProof="0" dirty="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86" name="図 85">
            <a:extLst>
              <a:ext uri="{FF2B5EF4-FFF2-40B4-BE49-F238E27FC236}">
                <a16:creationId xmlns:a16="http://schemas.microsoft.com/office/drawing/2014/main" id="{323B6174-A602-4F13-BC0B-54E62A42A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4027421"/>
            <a:ext cx="1543392" cy="1176623"/>
          </a:xfrm>
          <a:prstGeom prst="rect">
            <a:avLst/>
          </a:prstGeom>
          <a:ln>
            <a:noFill/>
          </a:ln>
        </p:spPr>
      </p:pic>
      <p:pic>
        <p:nvPicPr>
          <p:cNvPr id="87" name="図 86">
            <a:extLst>
              <a:ext uri="{FF2B5EF4-FFF2-40B4-BE49-F238E27FC236}">
                <a16:creationId xmlns:a16="http://schemas.microsoft.com/office/drawing/2014/main" id="{1EA916AF-9CA8-43A5-959F-19EBAE205E93}"/>
              </a:ext>
            </a:extLst>
          </p:cNvPr>
          <p:cNvPicPr>
            <a:picLocks noChangeAspect="1"/>
          </p:cNvPicPr>
          <p:nvPr/>
        </p:nvPicPr>
        <p:blipFill>
          <a:blip r:embed="rId4"/>
          <a:stretch>
            <a:fillRect/>
          </a:stretch>
        </p:blipFill>
        <p:spPr>
          <a:xfrm>
            <a:off x="3336247" y="4027421"/>
            <a:ext cx="1592168" cy="1176624"/>
          </a:xfrm>
          <a:prstGeom prst="rect">
            <a:avLst/>
          </a:prstGeom>
          <a:ln>
            <a:noFill/>
          </a:ln>
        </p:spPr>
      </p:pic>
      <p:grpSp>
        <p:nvGrpSpPr>
          <p:cNvPr id="88" name="グループ化 87">
            <a:extLst>
              <a:ext uri="{FF2B5EF4-FFF2-40B4-BE49-F238E27FC236}">
                <a16:creationId xmlns:a16="http://schemas.microsoft.com/office/drawing/2014/main" id="{E6427699-5EC7-45D1-885A-C273A02E8BF8}"/>
              </a:ext>
            </a:extLst>
          </p:cNvPr>
          <p:cNvGrpSpPr/>
          <p:nvPr/>
        </p:nvGrpSpPr>
        <p:grpSpPr>
          <a:xfrm>
            <a:off x="2268872" y="5038226"/>
            <a:ext cx="493720" cy="161583"/>
            <a:chOff x="2476570" y="3728701"/>
            <a:chExt cx="736406" cy="159467"/>
          </a:xfrm>
        </p:grpSpPr>
        <p:sp>
          <p:nvSpPr>
            <p:cNvPr id="89" name="テキスト ボックス 2">
              <a:extLst>
                <a:ext uri="{FF2B5EF4-FFF2-40B4-BE49-F238E27FC236}">
                  <a16:creationId xmlns:a16="http://schemas.microsoft.com/office/drawing/2014/main" id="{53EB919B-FB57-42D2-BAB5-E1A4E4F41093}"/>
                </a:ext>
              </a:extLst>
            </p:cNvPr>
            <p:cNvSpPr txBox="1">
              <a:spLocks noChangeArrowheads="1"/>
            </p:cNvSpPr>
            <p:nvPr/>
          </p:nvSpPr>
          <p:spPr bwMode="auto">
            <a:xfrm>
              <a:off x="2476570" y="3728701"/>
              <a:ext cx="736406" cy="159467"/>
            </a:xfrm>
            <a:prstGeom prst="rect">
              <a:avLst/>
            </a:prstGeom>
            <a:solidFill>
              <a:sysClr val="window" lastClr="FFFFFF"/>
            </a:solidFill>
            <a:ln w="9525">
              <a:solidFill>
                <a:sysClr val="windowText" lastClr="000000"/>
              </a:solidFill>
              <a:miter lim="800000"/>
              <a:headEnd/>
              <a:tailEnd/>
            </a:ln>
          </p:spPr>
          <p:txBody>
            <a:bodyPr rot="0" vert="horz"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00" cap="none" spc="0" normalizeH="0" baseline="0" noProof="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0" name="テキスト ボックス 89">
              <a:extLst>
                <a:ext uri="{FF2B5EF4-FFF2-40B4-BE49-F238E27FC236}">
                  <a16:creationId xmlns:a16="http://schemas.microsoft.com/office/drawing/2014/main" id="{9F9CBAA6-5461-45A9-875B-EA8A3793ABEA}"/>
                </a:ext>
              </a:extLst>
            </p:cNvPr>
            <p:cNvSpPr txBox="1"/>
            <p:nvPr/>
          </p:nvSpPr>
          <p:spPr>
            <a:xfrm>
              <a:off x="2559827" y="3755278"/>
              <a:ext cx="569894" cy="10631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mn-cs"/>
                </a:rPr>
                <a:t>(</a:t>
              </a:r>
              <a:r>
                <a:rPr kumimoji="1" lang="ja-JP" altLang="en-US"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mn-cs"/>
                </a:rPr>
                <a:t>除却前</a:t>
              </a:r>
              <a:r>
                <a:rPr kumimoji="1" lang="en-US" altLang="ja-JP"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mn-cs"/>
                </a:rPr>
                <a:t>)</a:t>
              </a:r>
              <a:endParaRPr kumimoji="1" lang="ja-JP" altLang="en-US"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cs typeface="+mn-cs"/>
              </a:endParaRPr>
            </a:p>
          </p:txBody>
        </p:sp>
      </p:grpSp>
      <p:pic>
        <p:nvPicPr>
          <p:cNvPr id="2" name="図 1">
            <a:extLst>
              <a:ext uri="{FF2B5EF4-FFF2-40B4-BE49-F238E27FC236}">
                <a16:creationId xmlns:a16="http://schemas.microsoft.com/office/drawing/2014/main" id="{5DCFFBC5-4210-43E1-AFFF-26D7E56AA913}"/>
              </a:ext>
            </a:extLst>
          </p:cNvPr>
          <p:cNvPicPr>
            <a:picLocks noChangeAspect="1"/>
          </p:cNvPicPr>
          <p:nvPr/>
        </p:nvPicPr>
        <p:blipFill>
          <a:blip r:embed="rId5"/>
          <a:stretch>
            <a:fillRect/>
          </a:stretch>
        </p:blipFill>
        <p:spPr>
          <a:xfrm>
            <a:off x="575652" y="5439902"/>
            <a:ext cx="4645527" cy="1265076"/>
          </a:xfrm>
          <a:prstGeom prst="rect">
            <a:avLst/>
          </a:prstGeom>
        </p:spPr>
      </p:pic>
      <p:sp>
        <p:nvSpPr>
          <p:cNvPr id="50" name="正方形/長方形 49">
            <a:extLst>
              <a:ext uri="{FF2B5EF4-FFF2-40B4-BE49-F238E27FC236}">
                <a16:creationId xmlns:a16="http://schemas.microsoft.com/office/drawing/2014/main" id="{6D7731D3-6A59-4D39-9672-129B072352A6}"/>
              </a:ext>
            </a:extLst>
          </p:cNvPr>
          <p:cNvSpPr>
            <a:spLocks/>
          </p:cNvSpPr>
          <p:nvPr/>
        </p:nvSpPr>
        <p:spPr>
          <a:xfrm>
            <a:off x="0" y="4583"/>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基本目標の実現に向けた重点的に取り組むべき施策</a:t>
            </a:r>
          </a:p>
        </p:txBody>
      </p:sp>
      <p:sp>
        <p:nvSpPr>
          <p:cNvPr id="41" name="Text Box 2">
            <a:extLst>
              <a:ext uri="{FF2B5EF4-FFF2-40B4-BE49-F238E27FC236}">
                <a16:creationId xmlns:a16="http://schemas.microsoft.com/office/drawing/2014/main" id="{D88E9FC5-8F9C-47DF-B1AE-431784602E16}"/>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10</a:t>
            </a:fld>
            <a:endPar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42" name="テキスト ボックス 41">
            <a:extLst>
              <a:ext uri="{FF2B5EF4-FFF2-40B4-BE49-F238E27FC236}">
                <a16:creationId xmlns:a16="http://schemas.microsoft.com/office/drawing/2014/main" id="{07D247C5-0AE1-4F89-B00C-03E67E0724D5}"/>
              </a:ext>
            </a:extLst>
          </p:cNvPr>
          <p:cNvSpPr txBox="1"/>
          <p:nvPr/>
        </p:nvSpPr>
        <p:spPr>
          <a:xfrm>
            <a:off x="996563" y="2021111"/>
            <a:ext cx="5940000" cy="430887"/>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a:ea typeface="UD デジタル 教科書体 N-R"/>
              </a:rPr>
              <a:t>延焼を効果的に抑制できる老朽建築物の重点的かつ戦略的な除却、基本構想策定や駅周辺の拠点整備などのまちづくりを通じた民間投資の</a:t>
            </a:r>
            <a:r>
              <a:rPr lang="ja-JP" altLang="en-US" sz="1100" spc="-150" dirty="0">
                <a:latin typeface="UD デジタル 教科書体 N-R"/>
                <a:ea typeface="UD デジタル 教科書体 N-R"/>
              </a:rPr>
              <a:t>喚起</a:t>
            </a:r>
            <a:r>
              <a:rPr kumimoji="1" lang="ja-JP" altLang="en-US" sz="1100" b="0" i="0" u="none" strike="noStrike" kern="1200" cap="none" spc="-150" normalizeH="0" baseline="0" noProof="0" dirty="0">
                <a:ln>
                  <a:noFill/>
                </a:ln>
                <a:effectLst/>
                <a:uLnTx/>
                <a:uFillTx/>
                <a:latin typeface="UD デジタル 教科書体 N-R"/>
                <a:ea typeface="UD デジタル 教科書体 N-R"/>
              </a:rPr>
              <a:t>による老朽建築物の除却　など</a:t>
            </a:r>
          </a:p>
        </p:txBody>
      </p:sp>
      <p:sp>
        <p:nvSpPr>
          <p:cNvPr id="43" name="テキスト ボックス 42">
            <a:extLst>
              <a:ext uri="{FF2B5EF4-FFF2-40B4-BE49-F238E27FC236}">
                <a16:creationId xmlns:a16="http://schemas.microsoft.com/office/drawing/2014/main" id="{74575454-6101-449F-9ABD-57E617E2C4F6}"/>
              </a:ext>
            </a:extLst>
          </p:cNvPr>
          <p:cNvSpPr txBox="1"/>
          <p:nvPr/>
        </p:nvSpPr>
        <p:spPr>
          <a:xfrm>
            <a:off x="622009" y="1823111"/>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・密集市街地の整備</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grpSp>
        <p:nvGrpSpPr>
          <p:cNvPr id="46" name="グループ化 45">
            <a:extLst>
              <a:ext uri="{FF2B5EF4-FFF2-40B4-BE49-F238E27FC236}">
                <a16:creationId xmlns:a16="http://schemas.microsoft.com/office/drawing/2014/main" id="{56BE3E2D-D588-4C98-9491-B4918688B8E8}"/>
              </a:ext>
            </a:extLst>
          </p:cNvPr>
          <p:cNvGrpSpPr/>
          <p:nvPr/>
        </p:nvGrpSpPr>
        <p:grpSpPr>
          <a:xfrm>
            <a:off x="4434695" y="5038226"/>
            <a:ext cx="493720" cy="161583"/>
            <a:chOff x="2476570" y="3728701"/>
            <a:chExt cx="736406" cy="159467"/>
          </a:xfrm>
        </p:grpSpPr>
        <p:sp>
          <p:nvSpPr>
            <p:cNvPr id="47" name="テキスト ボックス 2">
              <a:extLst>
                <a:ext uri="{FF2B5EF4-FFF2-40B4-BE49-F238E27FC236}">
                  <a16:creationId xmlns:a16="http://schemas.microsoft.com/office/drawing/2014/main" id="{077C05E2-6AC9-462D-9FA0-C24360D4996C}"/>
                </a:ext>
              </a:extLst>
            </p:cNvPr>
            <p:cNvSpPr txBox="1">
              <a:spLocks noChangeArrowheads="1"/>
            </p:cNvSpPr>
            <p:nvPr/>
          </p:nvSpPr>
          <p:spPr bwMode="auto">
            <a:xfrm>
              <a:off x="2476570" y="3728701"/>
              <a:ext cx="736406" cy="159467"/>
            </a:xfrm>
            <a:prstGeom prst="rect">
              <a:avLst/>
            </a:prstGeom>
            <a:solidFill>
              <a:sysClr val="window" lastClr="FFFFFF"/>
            </a:solidFill>
            <a:ln w="9525">
              <a:solidFill>
                <a:sysClr val="windowText" lastClr="000000"/>
              </a:solidFill>
              <a:miter lim="800000"/>
              <a:headEnd/>
              <a:tailEnd/>
            </a:ln>
          </p:spPr>
          <p:txBody>
            <a:bodyPr rot="0" vert="horz"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00" cap="none" spc="0" normalizeH="0" baseline="0" noProof="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8" name="テキスト ボックス 47">
              <a:extLst>
                <a:ext uri="{FF2B5EF4-FFF2-40B4-BE49-F238E27FC236}">
                  <a16:creationId xmlns:a16="http://schemas.microsoft.com/office/drawing/2014/main" id="{702C4C41-B132-4812-9AA9-24F1656C2BF8}"/>
                </a:ext>
              </a:extLst>
            </p:cNvPr>
            <p:cNvSpPr txBox="1"/>
            <p:nvPr/>
          </p:nvSpPr>
          <p:spPr>
            <a:xfrm>
              <a:off x="2559827" y="3755278"/>
              <a:ext cx="569894" cy="10631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rPr>
                <a:t>(</a:t>
              </a:r>
              <a:r>
                <a:rPr kumimoji="1" lang="ja-JP" altLang="en-US"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rPr>
                <a:t>除却</a:t>
              </a:r>
              <a:r>
                <a:rPr lang="ja-JP" altLang="en-US" sz="700">
                  <a:latin typeface="メイリオ" panose="020B0604030504040204" pitchFamily="50" charset="-128"/>
                  <a:ea typeface="メイリオ" panose="020B0604030504040204" pitchFamily="50" charset="-128"/>
                </a:rPr>
                <a:t>後</a:t>
              </a:r>
              <a:r>
                <a:rPr kumimoji="1" lang="en-US" altLang="ja-JP"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rPr>
                <a:t>)</a:t>
              </a:r>
              <a:endParaRPr kumimoji="1" lang="ja-JP" altLang="en-US" sz="700" b="0" i="0" u="none" strike="noStrike" kern="1200" cap="none" spc="0" normalizeH="0" baseline="0" noProof="0">
                <a:ln>
                  <a:noFill/>
                </a:ln>
                <a:effectLst/>
                <a:uLnTx/>
                <a:uFillTx/>
                <a:latin typeface="メイリオ" panose="020B0604030504040204" pitchFamily="50" charset="-128"/>
                <a:ea typeface="メイリオ" panose="020B0604030504040204" pitchFamily="50" charset="-128"/>
              </a:endParaRPr>
            </a:p>
          </p:txBody>
        </p:sp>
      </p:grpSp>
      <p:sp>
        <p:nvSpPr>
          <p:cNvPr id="49" name="正方形/長方形 48">
            <a:extLst>
              <a:ext uri="{FF2B5EF4-FFF2-40B4-BE49-F238E27FC236}">
                <a16:creationId xmlns:a16="http://schemas.microsoft.com/office/drawing/2014/main" id="{C5CCF886-5C59-4279-8C55-32584D5E1F8B}"/>
              </a:ext>
            </a:extLst>
          </p:cNvPr>
          <p:cNvSpPr/>
          <p:nvPr/>
        </p:nvSpPr>
        <p:spPr>
          <a:xfrm>
            <a:off x="473882" y="5331848"/>
            <a:ext cx="2769783" cy="123111"/>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ja-JP" sz="800" kern="10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800" b="0" i="0" u="none" strike="noStrike" kern="100" cap="none" spc="0" normalizeH="0" baseline="0" noProof="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rPr>
              <a:t>分譲マンションの管理適正化及び再生円滑化の考え方</a:t>
            </a:r>
            <a:r>
              <a:rPr lang="en-US" altLang="ja-JP" sz="800" kern="100">
                <a:latin typeface="メイリオ" panose="020B0604030504040204" pitchFamily="50" charset="-128"/>
                <a:ea typeface="メイリオ" panose="020B0604030504040204" pitchFamily="50" charset="-128"/>
                <a:cs typeface="Times New Roman" panose="02020603050405020304" pitchFamily="18" charset="0"/>
              </a:rPr>
              <a:t>】</a:t>
            </a:r>
            <a:endParaRPr kumimoji="1" lang="ja-JP" altLang="ja-JP" sz="1050" b="0" i="0" u="none" strike="noStrike" kern="100" cap="none" spc="0" normalizeH="0" baseline="0" noProof="0">
              <a:ln>
                <a:noFill/>
              </a:ln>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2" name="テキスト ボックス 51">
            <a:extLst>
              <a:ext uri="{FF2B5EF4-FFF2-40B4-BE49-F238E27FC236}">
                <a16:creationId xmlns:a16="http://schemas.microsoft.com/office/drawing/2014/main" id="{F2253CB9-E141-4691-A1FA-DF3ECF5C54D5}"/>
              </a:ext>
            </a:extLst>
          </p:cNvPr>
          <p:cNvSpPr txBox="1"/>
          <p:nvPr/>
        </p:nvSpPr>
        <p:spPr>
          <a:xfrm>
            <a:off x="468000" y="1551831"/>
            <a:ext cx="6480000"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災害に強いまちづくりの推進</a:t>
            </a:r>
            <a:endParaRPr kumimoji="1" lang="en-US" altLang="ja-JP"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pic>
        <p:nvPicPr>
          <p:cNvPr id="3" name="Picture 2">
            <a:extLst>
              <a:ext uri="{FF2B5EF4-FFF2-40B4-BE49-F238E27FC236}">
                <a16:creationId xmlns:a16="http://schemas.microsoft.com/office/drawing/2014/main" id="{68830BAE-B665-5F54-64E7-6E86EE07406C}"/>
              </a:ext>
            </a:extLst>
          </p:cNvPr>
          <p:cNvPicPr>
            <a:picLocks noChangeAspect="1"/>
          </p:cNvPicPr>
          <p:nvPr/>
        </p:nvPicPr>
        <p:blipFill>
          <a:blip r:embed="rId6"/>
          <a:stretch>
            <a:fillRect/>
          </a:stretch>
        </p:blipFill>
        <p:spPr>
          <a:xfrm>
            <a:off x="6997855" y="1578568"/>
            <a:ext cx="4748851" cy="2071344"/>
          </a:xfrm>
          <a:prstGeom prst="rect">
            <a:avLst/>
          </a:prstGeom>
        </p:spPr>
      </p:pic>
      <p:sp>
        <p:nvSpPr>
          <p:cNvPr id="54" name="テキスト ボックス 53">
            <a:extLst>
              <a:ext uri="{FF2B5EF4-FFF2-40B4-BE49-F238E27FC236}">
                <a16:creationId xmlns:a16="http://schemas.microsoft.com/office/drawing/2014/main" id="{B86709E1-1122-4846-9D1E-02117AE4B08A}"/>
              </a:ext>
            </a:extLst>
          </p:cNvPr>
          <p:cNvSpPr txBox="1"/>
          <p:nvPr/>
        </p:nvSpPr>
        <p:spPr>
          <a:xfrm>
            <a:off x="864000" y="1085568"/>
            <a:ext cx="11229325" cy="369332"/>
          </a:xfrm>
          <a:prstGeom prst="rect">
            <a:avLst/>
          </a:prstGeom>
          <a:noFill/>
        </p:spPr>
        <p:txBody>
          <a:bodyPr wrap="square"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rPr>
              <a:t>災害が発生しても被害が最小に抑えられる</a:t>
            </a:r>
            <a:r>
              <a:rPr lang="ja-JP" altLang="en-US" sz="1200" dirty="0">
                <a:latin typeface="UD デジタル 教科書体 N-R" panose="02020400000000000000" pitchFamily="17" charset="-128"/>
                <a:ea typeface="UD デジタル 教科書体 N-R" panose="02020400000000000000" pitchFamily="17" charset="-128"/>
              </a:rPr>
              <a:t>よう、</a:t>
            </a:r>
            <a:r>
              <a:rPr kumimoji="1" lang="ja-JP" altLang="en-US" sz="12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rPr>
              <a:t>災害に強いまちづくりを推進するとともに、</a:t>
            </a:r>
            <a:r>
              <a:rPr lang="ja-JP" altLang="en-US" sz="1200" dirty="0">
                <a:latin typeface="UD デジタル 教科書体 N-R" panose="02020400000000000000" pitchFamily="17" charset="-128"/>
                <a:ea typeface="UD デジタル 教科書体 N-R" panose="02020400000000000000" pitchFamily="17" charset="-128"/>
              </a:rPr>
              <a:t>平時から大規模</a:t>
            </a:r>
            <a:r>
              <a:rPr kumimoji="1" lang="ja-JP" altLang="en-US" sz="12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rPr>
              <a:t>災害発生時等に備えた体制を整備をすべき</a:t>
            </a:r>
            <a:endParaRPr kumimoji="1" lang="en-US" altLang="ja-JP" sz="1200" b="0" i="0" u="none" strike="noStrike" kern="1200" cap="none" normalizeH="0" noProof="0" dirty="0">
              <a:ln>
                <a:noFill/>
              </a:ln>
              <a:effectLst/>
              <a:uLnTx/>
              <a:uFillTx/>
              <a:latin typeface="UD デジタル 教科書体 N-R" panose="02020400000000000000" pitchFamily="17" charset="-128"/>
              <a:ea typeface="UD デジタル 教科書体 N-R"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UD デジタル 教科書体 N-R" panose="02020400000000000000" pitchFamily="17" charset="-128"/>
                <a:ea typeface="UD デジタル 教科書体 N-R" panose="02020400000000000000" pitchFamily="17" charset="-128"/>
              </a:rPr>
              <a:t>住宅・建築物の耐震化はもとより、高経年化するマンションや空き家等への対応のほか、防犯面においても安全性が高い住まい･まちを実現すべき</a:t>
            </a:r>
            <a:endParaRPr lang="en-US" altLang="ja-JP" sz="1200" spc="-120" dirty="0">
              <a:latin typeface="UD デジタル 教科書体 N-R" panose="02020400000000000000" pitchFamily="17" charset="-128"/>
              <a:ea typeface="UD デジタル 教科書体 N-R" panose="02020400000000000000" pitchFamily="17" charset="-128"/>
            </a:endParaRPr>
          </a:p>
        </p:txBody>
      </p:sp>
      <p:grpSp>
        <p:nvGrpSpPr>
          <p:cNvPr id="51" name="グループ化 50">
            <a:extLst>
              <a:ext uri="{FF2B5EF4-FFF2-40B4-BE49-F238E27FC236}">
                <a16:creationId xmlns:a16="http://schemas.microsoft.com/office/drawing/2014/main" id="{097A309B-756C-41B7-A248-F27C7ED26FA8}"/>
              </a:ext>
            </a:extLst>
          </p:cNvPr>
          <p:cNvGrpSpPr/>
          <p:nvPr/>
        </p:nvGrpSpPr>
        <p:grpSpPr>
          <a:xfrm>
            <a:off x="414179" y="1088471"/>
            <a:ext cx="428836" cy="353091"/>
            <a:chOff x="414179" y="1088471"/>
            <a:chExt cx="428836" cy="353091"/>
          </a:xfrm>
        </p:grpSpPr>
        <p:sp>
          <p:nvSpPr>
            <p:cNvPr id="53" name="正方形/長方形 52">
              <a:extLst>
                <a:ext uri="{FF2B5EF4-FFF2-40B4-BE49-F238E27FC236}">
                  <a16:creationId xmlns:a16="http://schemas.microsoft.com/office/drawing/2014/main" id="{D41C062E-10B8-4262-ADF2-26818DB8343E}"/>
                </a:ext>
              </a:extLst>
            </p:cNvPr>
            <p:cNvSpPr/>
            <p:nvPr/>
          </p:nvSpPr>
          <p:spPr>
            <a:xfrm>
              <a:off x="468000" y="1088471"/>
              <a:ext cx="360811" cy="353091"/>
            </a:xfrm>
            <a:prstGeom prst="rect">
              <a:avLst/>
            </a:prstGeom>
            <a:noFill/>
            <a:ln w="28575">
              <a:solidFill>
                <a:srgbClr val="58C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テキスト ボックス 55">
              <a:extLst>
                <a:ext uri="{FF2B5EF4-FFF2-40B4-BE49-F238E27FC236}">
                  <a16:creationId xmlns:a16="http://schemas.microsoft.com/office/drawing/2014/main" id="{7DD14BBB-A039-450A-B6E4-3230295A69DA}"/>
                </a:ext>
              </a:extLst>
            </p:cNvPr>
            <p:cNvSpPr txBox="1"/>
            <p:nvPr/>
          </p:nvSpPr>
          <p:spPr>
            <a:xfrm>
              <a:off x="414179" y="1134586"/>
              <a:ext cx="428836" cy="276999"/>
            </a:xfrm>
            <a:prstGeom prst="rect">
              <a:avLst/>
            </a:prstGeom>
            <a:noFill/>
            <a:ln w="57150">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rPr>
                <a:t>めざす</a:t>
              </a:r>
              <a:endParaRPr kumimoji="1" lang="en-US" altLang="ja-JP"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rPr>
                <a:t>べき姿</a:t>
              </a:r>
              <a:endParaRPr lang="en-US" altLang="ja-JP" sz="900" b="1" spc="-200" dirty="0">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627495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矢印: 五方向 40">
            <a:extLst>
              <a:ext uri="{FF2B5EF4-FFF2-40B4-BE49-F238E27FC236}">
                <a16:creationId xmlns:a16="http://schemas.microsoft.com/office/drawing/2014/main" id="{77A25FC6-5CCB-4328-9A58-0BF06EDDBDE9}"/>
              </a:ext>
            </a:extLst>
          </p:cNvPr>
          <p:cNvSpPr/>
          <p:nvPr/>
        </p:nvSpPr>
        <p:spPr>
          <a:xfrm flipH="1">
            <a:off x="468000" y="4008615"/>
            <a:ext cx="11340000" cy="2723384"/>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42" name="矢印: 五方向 41">
            <a:extLst>
              <a:ext uri="{FF2B5EF4-FFF2-40B4-BE49-F238E27FC236}">
                <a16:creationId xmlns:a16="http://schemas.microsoft.com/office/drawing/2014/main" id="{AA282726-C856-4AFD-93DE-6544789799D3}"/>
              </a:ext>
            </a:extLst>
          </p:cNvPr>
          <p:cNvSpPr/>
          <p:nvPr/>
        </p:nvSpPr>
        <p:spPr>
          <a:xfrm rot="10800000" flipV="1">
            <a:off x="468000" y="1494000"/>
            <a:ext cx="11340000" cy="2436003"/>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9" name="角丸四角形 65">
            <a:extLst>
              <a:ext uri="{FF2B5EF4-FFF2-40B4-BE49-F238E27FC236}">
                <a16:creationId xmlns:a16="http://schemas.microsoft.com/office/drawing/2014/main" id="{95AFFC30-7737-468E-A11A-DC81E1FDF84E}"/>
              </a:ext>
            </a:extLst>
          </p:cNvPr>
          <p:cNvSpPr/>
          <p:nvPr/>
        </p:nvSpPr>
        <p:spPr>
          <a:xfrm>
            <a:off x="446400" y="554400"/>
            <a:ext cx="4518000" cy="504000"/>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99EA6028-5160-44A3-980A-A02AD27EC6EA}"/>
              </a:ext>
            </a:extLst>
          </p:cNvPr>
          <p:cNvSpPr txBox="1"/>
          <p:nvPr/>
        </p:nvSpPr>
        <p:spPr>
          <a:xfrm>
            <a:off x="576000" y="612000"/>
            <a:ext cx="43196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安心してくらすことができる</a:t>
            </a:r>
          </a:p>
        </p:txBody>
      </p:sp>
      <p:sp>
        <p:nvSpPr>
          <p:cNvPr id="13" name="テキスト ボックス 12">
            <a:extLst>
              <a:ext uri="{FF2B5EF4-FFF2-40B4-BE49-F238E27FC236}">
                <a16:creationId xmlns:a16="http://schemas.microsoft.com/office/drawing/2014/main" id="{A6B4BF46-0E03-46E1-81C3-8388FA91E477}"/>
              </a:ext>
            </a:extLst>
          </p:cNvPr>
          <p:cNvSpPr txBox="1"/>
          <p:nvPr/>
        </p:nvSpPr>
        <p:spPr>
          <a:xfrm>
            <a:off x="5541939" y="4156422"/>
            <a:ext cx="6094562"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住生活関連産業の環境整備･活性化</a:t>
            </a:r>
            <a:endParaRPr kumimoji="1" lang="en-US" altLang="ja-JP"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8" name="テキスト ボックス 17">
            <a:extLst>
              <a:ext uri="{FF2B5EF4-FFF2-40B4-BE49-F238E27FC236}">
                <a16:creationId xmlns:a16="http://schemas.microsoft.com/office/drawing/2014/main" id="{5FF1172F-66E9-4842-BADB-933DC416C315}"/>
              </a:ext>
            </a:extLst>
          </p:cNvPr>
          <p:cNvSpPr txBox="1"/>
          <p:nvPr/>
        </p:nvSpPr>
        <p:spPr>
          <a:xfrm>
            <a:off x="996564" y="2652887"/>
            <a:ext cx="5760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セーフティネット住宅や居住サポート住宅等の供給、市区町村単位を基本とした居住支援協議会設立や居住支援法人等のネットワーク強化による居住支援体制の充実　など</a:t>
            </a:r>
          </a:p>
        </p:txBody>
      </p:sp>
      <p:sp>
        <p:nvSpPr>
          <p:cNvPr id="21" name="テキスト ボックス 20">
            <a:extLst>
              <a:ext uri="{FF2B5EF4-FFF2-40B4-BE49-F238E27FC236}">
                <a16:creationId xmlns:a16="http://schemas.microsoft.com/office/drawing/2014/main" id="{102EDBC4-8D20-4068-ABCE-A7B6CC1137BA}"/>
              </a:ext>
            </a:extLst>
          </p:cNvPr>
          <p:cNvSpPr txBox="1"/>
          <p:nvPr/>
        </p:nvSpPr>
        <p:spPr>
          <a:xfrm>
            <a:off x="996564" y="3301974"/>
            <a:ext cx="5760000" cy="600164"/>
          </a:xfrm>
          <a:prstGeom prst="rect">
            <a:avLst/>
          </a:prstGeom>
          <a:noFill/>
        </p:spPr>
        <p:txBody>
          <a:bodyPr wrap="square" rtlCol="0">
            <a:spAutoFit/>
          </a:bodyPr>
          <a:lstStyle/>
          <a:p>
            <a:pPr lvl="0" algn="just">
              <a:defRPr/>
            </a:pPr>
            <a:r>
              <a:rPr lang="ja-JP" altLang="en-US" sz="1100" dirty="0">
                <a:latin typeface="UD デジタル 教科書体 N-R" panose="02020400000000000000" pitchFamily="17" charset="-128"/>
                <a:ea typeface="UD デジタル 教科書体 N-R" panose="02020400000000000000" pitchFamily="17" charset="-128"/>
              </a:rPr>
              <a:t>将来の人口や世帯数、住宅セーフティネット機能の充実状況等を踏まえ、</a:t>
            </a:r>
            <a:r>
              <a:rPr kumimoji="1" lang="ja-JP" altLang="en-US" sz="1100" b="0" i="0" u="none" strike="noStrike" kern="1200" cap="none"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ストックの更新に合わせた公的賃貸住宅の量的縮小や</a:t>
            </a:r>
            <a:r>
              <a:rPr lang="ja-JP" altLang="en-US" sz="1100" dirty="0">
                <a:latin typeface="UD デジタル 教科書体 N-R" panose="02020400000000000000" pitchFamily="17" charset="-128"/>
                <a:ea typeface="UD デジタル 教科書体 N-R" panose="02020400000000000000" pitchFamily="17" charset="-128"/>
              </a:rPr>
              <a:t>地域の賑わい創出等に資する機能の導入</a:t>
            </a:r>
            <a:r>
              <a:rPr kumimoji="1" lang="ja-JP" altLang="en-US" sz="1100" b="0" i="0" u="none" strike="noStrike" kern="1200" cap="none"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、府営住宅の基礎自治体への移管等によるストックの有効活用を引き続き推進</a:t>
            </a:r>
          </a:p>
        </p:txBody>
      </p:sp>
      <p:sp>
        <p:nvSpPr>
          <p:cNvPr id="22" name="テキスト ボックス 21">
            <a:extLst>
              <a:ext uri="{FF2B5EF4-FFF2-40B4-BE49-F238E27FC236}">
                <a16:creationId xmlns:a16="http://schemas.microsoft.com/office/drawing/2014/main" id="{C5771187-7423-4B63-A46A-4481596920ED}"/>
              </a:ext>
            </a:extLst>
          </p:cNvPr>
          <p:cNvSpPr txBox="1"/>
          <p:nvPr/>
        </p:nvSpPr>
        <p:spPr>
          <a:xfrm>
            <a:off x="5695200" y="4390036"/>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・住生活関連産業の振興に向けた環境整備</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3" name="テキスト ボックス 22">
            <a:extLst>
              <a:ext uri="{FF2B5EF4-FFF2-40B4-BE49-F238E27FC236}">
                <a16:creationId xmlns:a16="http://schemas.microsoft.com/office/drawing/2014/main" id="{2A2B5798-5F54-4B9B-93B3-3D324EDF0440}"/>
              </a:ext>
            </a:extLst>
          </p:cNvPr>
          <p:cNvSpPr txBox="1"/>
          <p:nvPr/>
        </p:nvSpPr>
        <p:spPr>
          <a:xfrm>
            <a:off x="6123377" y="4602764"/>
            <a:ext cx="5580000" cy="6001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建設産業のイメージアップや就労環境の改善等による建設従事者の入職促進、建設施工の省力化や生産性の向上などの環境整備、不良・不適格業者に対する適切な指導、賃貸住宅の退去時のトラブル未然防止に向けた取組　など</a:t>
            </a:r>
          </a:p>
        </p:txBody>
      </p:sp>
      <p:sp>
        <p:nvSpPr>
          <p:cNvPr id="24" name="テキスト ボックス 23">
            <a:extLst>
              <a:ext uri="{FF2B5EF4-FFF2-40B4-BE49-F238E27FC236}">
                <a16:creationId xmlns:a16="http://schemas.microsoft.com/office/drawing/2014/main" id="{82BAC46E-F60F-49E7-BE33-164A1A8748F3}"/>
              </a:ext>
            </a:extLst>
          </p:cNvPr>
          <p:cNvSpPr txBox="1"/>
          <p:nvPr/>
        </p:nvSpPr>
        <p:spPr>
          <a:xfrm>
            <a:off x="6123377" y="6179308"/>
            <a:ext cx="5580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「宅地建物取引業人権推進員制度」の推進による一層の人権意識の向上、宅地建物取引業者に対する法令等の周知啓発や人権研修等の実施　など</a:t>
            </a:r>
          </a:p>
        </p:txBody>
      </p:sp>
      <p:sp>
        <p:nvSpPr>
          <p:cNvPr id="25" name="テキスト ボックス 24">
            <a:extLst>
              <a:ext uri="{FF2B5EF4-FFF2-40B4-BE49-F238E27FC236}">
                <a16:creationId xmlns:a16="http://schemas.microsoft.com/office/drawing/2014/main" id="{64AACB19-6C93-451E-8859-D75804812583}"/>
              </a:ext>
            </a:extLst>
          </p:cNvPr>
          <p:cNvSpPr txBox="1"/>
          <p:nvPr/>
        </p:nvSpPr>
        <p:spPr>
          <a:xfrm>
            <a:off x="6123377" y="5457465"/>
            <a:ext cx="5580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設計から施工、維持管理までの建設プロセスにおけるデジタル化等の促進に向けた技術の活用フィールドの提供、ノウハウの蓄積等の支援　など</a:t>
            </a:r>
          </a:p>
        </p:txBody>
      </p:sp>
      <p:sp>
        <p:nvSpPr>
          <p:cNvPr id="26" name="テキスト ボックス 25">
            <a:extLst>
              <a:ext uri="{FF2B5EF4-FFF2-40B4-BE49-F238E27FC236}">
                <a16:creationId xmlns:a16="http://schemas.microsoft.com/office/drawing/2014/main" id="{D52E20EF-B1B4-4AB3-A90D-7D0317A5020C}"/>
              </a:ext>
            </a:extLst>
          </p:cNvPr>
          <p:cNvSpPr txBox="1"/>
          <p:nvPr/>
        </p:nvSpPr>
        <p:spPr>
          <a:xfrm>
            <a:off x="622010" y="2436857"/>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・民間賃貸住宅における居住の安定確保</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7" name="テキスト ボックス 26">
            <a:extLst>
              <a:ext uri="{FF2B5EF4-FFF2-40B4-BE49-F238E27FC236}">
                <a16:creationId xmlns:a16="http://schemas.microsoft.com/office/drawing/2014/main" id="{134E94BB-1249-4500-94BF-F10238E10432}"/>
              </a:ext>
            </a:extLst>
          </p:cNvPr>
          <p:cNvSpPr txBox="1"/>
          <p:nvPr/>
        </p:nvSpPr>
        <p:spPr>
          <a:xfrm>
            <a:off x="622010" y="3082166"/>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1400" b="1"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公的賃貸住宅の的確な供給とストックの有効活用</a:t>
            </a:r>
            <a:endParaRPr kumimoji="1" lang="en-US" altLang="ja-JP" sz="1400" b="1"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9" name="テキスト ボックス 28">
            <a:extLst>
              <a:ext uri="{FF2B5EF4-FFF2-40B4-BE49-F238E27FC236}">
                <a16:creationId xmlns:a16="http://schemas.microsoft.com/office/drawing/2014/main" id="{1D36EE32-53F4-4CDE-8990-A586573D1682}"/>
              </a:ext>
            </a:extLst>
          </p:cNvPr>
          <p:cNvSpPr txBox="1"/>
          <p:nvPr/>
        </p:nvSpPr>
        <p:spPr>
          <a:xfrm>
            <a:off x="5695200" y="5966963"/>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・不動産取引等における差別の解消</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0" name="テキスト ボックス 29">
            <a:extLst>
              <a:ext uri="{FF2B5EF4-FFF2-40B4-BE49-F238E27FC236}">
                <a16:creationId xmlns:a16="http://schemas.microsoft.com/office/drawing/2014/main" id="{C478F6BA-7FB2-47F7-AB36-AE3FA905549D}"/>
              </a:ext>
            </a:extLst>
          </p:cNvPr>
          <p:cNvSpPr txBox="1"/>
          <p:nvPr/>
        </p:nvSpPr>
        <p:spPr>
          <a:xfrm>
            <a:off x="5695200" y="5239552"/>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・建築分野における新技術の普及</a:t>
            </a:r>
          </a:p>
        </p:txBody>
      </p:sp>
      <p:pic>
        <p:nvPicPr>
          <p:cNvPr id="32" name="図 31">
            <a:extLst>
              <a:ext uri="{FF2B5EF4-FFF2-40B4-BE49-F238E27FC236}">
                <a16:creationId xmlns:a16="http://schemas.microsoft.com/office/drawing/2014/main" id="{39952BFA-4A17-4D39-BDA0-84F2F1A1C10F}"/>
              </a:ext>
            </a:extLst>
          </p:cNvPr>
          <p:cNvPicPr>
            <a:picLocks noChangeAspect="1"/>
          </p:cNvPicPr>
          <p:nvPr/>
        </p:nvPicPr>
        <p:blipFill>
          <a:blip r:embed="rId3"/>
          <a:stretch>
            <a:fillRect/>
          </a:stretch>
        </p:blipFill>
        <p:spPr>
          <a:xfrm>
            <a:off x="929997" y="4063510"/>
            <a:ext cx="1728000" cy="1191175"/>
          </a:xfrm>
          <a:prstGeom prst="rect">
            <a:avLst/>
          </a:prstGeom>
        </p:spPr>
      </p:pic>
      <p:sp>
        <p:nvSpPr>
          <p:cNvPr id="34" name="テキスト ボックス 33">
            <a:extLst>
              <a:ext uri="{FF2B5EF4-FFF2-40B4-BE49-F238E27FC236}">
                <a16:creationId xmlns:a16="http://schemas.microsoft.com/office/drawing/2014/main" id="{9B676949-6976-456F-9586-752B5BB9FB60}"/>
              </a:ext>
            </a:extLst>
          </p:cNvPr>
          <p:cNvSpPr txBox="1"/>
          <p:nvPr/>
        </p:nvSpPr>
        <p:spPr>
          <a:xfrm>
            <a:off x="8378783" y="1682897"/>
            <a:ext cx="2012930" cy="16158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居住支援体制構築の取組</a:t>
            </a:r>
            <a:r>
              <a:rPr kumimoji="1" lang="en-US" altLang="ja-JP" sz="105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a:t>
            </a:r>
          </a:p>
        </p:txBody>
      </p:sp>
      <p:pic>
        <p:nvPicPr>
          <p:cNvPr id="35" name="図 34">
            <a:extLst>
              <a:ext uri="{FF2B5EF4-FFF2-40B4-BE49-F238E27FC236}">
                <a16:creationId xmlns:a16="http://schemas.microsoft.com/office/drawing/2014/main" id="{154DED77-74DB-44F3-B144-19A6D0178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7950" y="4096789"/>
            <a:ext cx="2292490" cy="2382696"/>
          </a:xfrm>
          <a:prstGeom prst="rect">
            <a:avLst/>
          </a:prstGeom>
        </p:spPr>
      </p:pic>
      <p:pic>
        <p:nvPicPr>
          <p:cNvPr id="36" name="図 35">
            <a:extLst>
              <a:ext uri="{FF2B5EF4-FFF2-40B4-BE49-F238E27FC236}">
                <a16:creationId xmlns:a16="http://schemas.microsoft.com/office/drawing/2014/main" id="{8675AC80-8630-4CDA-A654-851544ADD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014" y="5451900"/>
            <a:ext cx="1564167" cy="1069328"/>
          </a:xfrm>
          <a:prstGeom prst="rect">
            <a:avLst/>
          </a:prstGeom>
        </p:spPr>
      </p:pic>
      <p:sp>
        <p:nvSpPr>
          <p:cNvPr id="37" name="テキスト ボックス 36">
            <a:extLst>
              <a:ext uri="{FF2B5EF4-FFF2-40B4-BE49-F238E27FC236}">
                <a16:creationId xmlns:a16="http://schemas.microsoft.com/office/drawing/2014/main" id="{865D5DA1-6477-4B5B-933C-208914EE4B3D}"/>
              </a:ext>
            </a:extLst>
          </p:cNvPr>
          <p:cNvSpPr txBox="1"/>
          <p:nvPr/>
        </p:nvSpPr>
        <p:spPr>
          <a:xfrm>
            <a:off x="567854" y="6527630"/>
            <a:ext cx="2452287"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ペロブスカイト太陽電池　画像：積水化学工業</a:t>
            </a:r>
          </a:p>
        </p:txBody>
      </p:sp>
      <p:sp>
        <p:nvSpPr>
          <p:cNvPr id="38" name="テキスト ボックス 37">
            <a:extLst>
              <a:ext uri="{FF2B5EF4-FFF2-40B4-BE49-F238E27FC236}">
                <a16:creationId xmlns:a16="http://schemas.microsoft.com/office/drawing/2014/main" id="{7C5844EB-9D65-4497-ACA5-AFE35EB6A4C9}"/>
              </a:ext>
            </a:extLst>
          </p:cNvPr>
          <p:cNvSpPr txBox="1"/>
          <p:nvPr/>
        </p:nvSpPr>
        <p:spPr>
          <a:xfrm>
            <a:off x="3512644" y="6525291"/>
            <a:ext cx="1423103"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BIM</a:t>
            </a:r>
            <a:r>
              <a:rPr kumimoji="1" lang="ja-JP" altLang="en-US" sz="9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　図：国土交通省</a:t>
            </a:r>
          </a:p>
        </p:txBody>
      </p:sp>
      <p:sp>
        <p:nvSpPr>
          <p:cNvPr id="39" name="テキスト ボックス 38">
            <a:extLst>
              <a:ext uri="{FF2B5EF4-FFF2-40B4-BE49-F238E27FC236}">
                <a16:creationId xmlns:a16="http://schemas.microsoft.com/office/drawing/2014/main" id="{7A96D8F8-C4B5-44DB-A1D4-D7B841D37A12}"/>
              </a:ext>
            </a:extLst>
          </p:cNvPr>
          <p:cNvSpPr txBox="1"/>
          <p:nvPr/>
        </p:nvSpPr>
        <p:spPr>
          <a:xfrm>
            <a:off x="647752" y="5258506"/>
            <a:ext cx="2292490"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⼯科系⾼等学校の⽣徒を対象とした現場⾒学会</a:t>
            </a:r>
          </a:p>
        </p:txBody>
      </p:sp>
      <p:sp>
        <p:nvSpPr>
          <p:cNvPr id="40" name="正方形/長方形 39">
            <a:extLst>
              <a:ext uri="{FF2B5EF4-FFF2-40B4-BE49-F238E27FC236}">
                <a16:creationId xmlns:a16="http://schemas.microsoft.com/office/drawing/2014/main" id="{BF383089-44CC-457C-B939-A731FC4A8182}"/>
              </a:ext>
            </a:extLst>
          </p:cNvPr>
          <p:cNvSpPr>
            <a:spLocks/>
          </p:cNvSpPr>
          <p:nvPr/>
        </p:nvSpPr>
        <p:spPr>
          <a:xfrm>
            <a:off x="0" y="4583"/>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基本目標の実現に向けた重点的に取り組むべき施策</a:t>
            </a:r>
          </a:p>
        </p:txBody>
      </p:sp>
      <p:pic>
        <p:nvPicPr>
          <p:cNvPr id="2" name="図 1">
            <a:extLst>
              <a:ext uri="{FF2B5EF4-FFF2-40B4-BE49-F238E27FC236}">
                <a16:creationId xmlns:a16="http://schemas.microsoft.com/office/drawing/2014/main" id="{9BA475A3-DADD-4447-9C4F-491642AD9E91}"/>
              </a:ext>
            </a:extLst>
          </p:cNvPr>
          <p:cNvPicPr>
            <a:picLocks noChangeAspect="1"/>
          </p:cNvPicPr>
          <p:nvPr/>
        </p:nvPicPr>
        <p:blipFill>
          <a:blip r:embed="rId6"/>
          <a:stretch>
            <a:fillRect/>
          </a:stretch>
        </p:blipFill>
        <p:spPr>
          <a:xfrm>
            <a:off x="7131118" y="1844480"/>
            <a:ext cx="4508263" cy="1988538"/>
          </a:xfrm>
          <a:prstGeom prst="rect">
            <a:avLst/>
          </a:prstGeom>
        </p:spPr>
      </p:pic>
      <p:sp>
        <p:nvSpPr>
          <p:cNvPr id="33" name="Text Box 2">
            <a:extLst>
              <a:ext uri="{FF2B5EF4-FFF2-40B4-BE49-F238E27FC236}">
                <a16:creationId xmlns:a16="http://schemas.microsoft.com/office/drawing/2014/main" id="{928AFE25-6D4B-4C1E-BF25-CD2A12890AA0}"/>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11</a:t>
            </a:fld>
            <a:endPar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44" name="テキスト ボックス 43">
            <a:extLst>
              <a:ext uri="{FF2B5EF4-FFF2-40B4-BE49-F238E27FC236}">
                <a16:creationId xmlns:a16="http://schemas.microsoft.com/office/drawing/2014/main" id="{9E0D5FF0-600C-44F7-B23D-8FEC2AA2ADFE}"/>
              </a:ext>
            </a:extLst>
          </p:cNvPr>
          <p:cNvSpPr txBox="1"/>
          <p:nvPr/>
        </p:nvSpPr>
        <p:spPr>
          <a:xfrm>
            <a:off x="468000" y="1589756"/>
            <a:ext cx="8198570" cy="29328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1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住宅確保要配慮者をはじめ誰もが安心できる住まい・居住支援体制の整備</a:t>
            </a:r>
            <a:endParaRPr kumimoji="1" lang="en-US" altLang="ja-JP" sz="1800" b="1" i="0" u="sng" strike="noStrike" kern="1200" cap="none" spc="-1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45" name="テキスト ボックス 44">
            <a:extLst>
              <a:ext uri="{FF2B5EF4-FFF2-40B4-BE49-F238E27FC236}">
                <a16:creationId xmlns:a16="http://schemas.microsoft.com/office/drawing/2014/main" id="{8261C353-2B96-496E-9ECE-D4E9D9176BFB}"/>
              </a:ext>
            </a:extLst>
          </p:cNvPr>
          <p:cNvSpPr txBox="1"/>
          <p:nvPr/>
        </p:nvSpPr>
        <p:spPr>
          <a:xfrm>
            <a:off x="996564" y="2042857"/>
            <a:ext cx="5760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福祉施策等と連携した居住支援、将来的な世帯の変動やストックの状況を的確に見極めた施策の実施など、住宅ストック全体を活用した居住の安定確保　など</a:t>
            </a:r>
          </a:p>
        </p:txBody>
      </p:sp>
      <p:sp>
        <p:nvSpPr>
          <p:cNvPr id="46" name="テキスト ボックス 45">
            <a:extLst>
              <a:ext uri="{FF2B5EF4-FFF2-40B4-BE49-F238E27FC236}">
                <a16:creationId xmlns:a16="http://schemas.microsoft.com/office/drawing/2014/main" id="{9A94C45D-F422-4ACE-B305-C950BFC1961D}"/>
              </a:ext>
            </a:extLst>
          </p:cNvPr>
          <p:cNvSpPr txBox="1"/>
          <p:nvPr/>
        </p:nvSpPr>
        <p:spPr>
          <a:xfrm>
            <a:off x="622010" y="1844857"/>
            <a:ext cx="540000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・住宅ストック全体を活用した居住の安定確保</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43" name="テキスト ボックス 42">
            <a:extLst>
              <a:ext uri="{FF2B5EF4-FFF2-40B4-BE49-F238E27FC236}">
                <a16:creationId xmlns:a16="http://schemas.microsoft.com/office/drawing/2014/main" id="{9BFD3B26-9754-4AD6-926D-F94C01289D9C}"/>
              </a:ext>
            </a:extLst>
          </p:cNvPr>
          <p:cNvSpPr txBox="1"/>
          <p:nvPr/>
        </p:nvSpPr>
        <p:spPr>
          <a:xfrm>
            <a:off x="843015" y="1087018"/>
            <a:ext cx="11229325" cy="369332"/>
          </a:xfrm>
          <a:prstGeom prst="rect">
            <a:avLst/>
          </a:prstGeom>
          <a:noFill/>
        </p:spPr>
        <p:txBody>
          <a:bodyPr wrap="square"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住宅ストック全体を活用した住まいの確保だけでなく、福祉施策等との連携などにより、誰もが住み慣れた地域で、ともに安心･快適にくらすことができる住まい･居住支援体制を整備すべ</a:t>
            </a:r>
            <a:r>
              <a:rPr kumimoji="1" lang="ja-JP" altLang="en-US" sz="1200" b="0" i="0" u="none" strike="noStrike" kern="1200" cap="none" spc="-17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健やかな住環境の形成に向け、住まいを支える住生活関連産業の振興を図るとともに、取引における差別の解消など、住まいを安定的に確保、維持できる環境を整備すべき</a:t>
            </a:r>
          </a:p>
        </p:txBody>
      </p:sp>
      <p:grpSp>
        <p:nvGrpSpPr>
          <p:cNvPr id="48" name="グループ化 47">
            <a:extLst>
              <a:ext uri="{FF2B5EF4-FFF2-40B4-BE49-F238E27FC236}">
                <a16:creationId xmlns:a16="http://schemas.microsoft.com/office/drawing/2014/main" id="{1CB6FD94-2E57-4211-A4A1-DA29171ABDCC}"/>
              </a:ext>
            </a:extLst>
          </p:cNvPr>
          <p:cNvGrpSpPr/>
          <p:nvPr/>
        </p:nvGrpSpPr>
        <p:grpSpPr>
          <a:xfrm>
            <a:off x="414179" y="1088471"/>
            <a:ext cx="428836" cy="353091"/>
            <a:chOff x="414179" y="1088471"/>
            <a:chExt cx="428836" cy="353091"/>
          </a:xfrm>
        </p:grpSpPr>
        <p:sp>
          <p:nvSpPr>
            <p:cNvPr id="49" name="正方形/長方形 48">
              <a:extLst>
                <a:ext uri="{FF2B5EF4-FFF2-40B4-BE49-F238E27FC236}">
                  <a16:creationId xmlns:a16="http://schemas.microsoft.com/office/drawing/2014/main" id="{3AE03A59-A768-4697-ACE4-D16A513E4531}"/>
                </a:ext>
              </a:extLst>
            </p:cNvPr>
            <p:cNvSpPr/>
            <p:nvPr/>
          </p:nvSpPr>
          <p:spPr>
            <a:xfrm>
              <a:off x="468000" y="1088471"/>
              <a:ext cx="360811" cy="353091"/>
            </a:xfrm>
            <a:prstGeom prst="rect">
              <a:avLst/>
            </a:prstGeom>
            <a:noFill/>
            <a:ln w="28575">
              <a:solidFill>
                <a:srgbClr val="58C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テキスト ボックス 49">
              <a:extLst>
                <a:ext uri="{FF2B5EF4-FFF2-40B4-BE49-F238E27FC236}">
                  <a16:creationId xmlns:a16="http://schemas.microsoft.com/office/drawing/2014/main" id="{F76EC2D6-A901-432B-A335-1BDBA8BFFF81}"/>
                </a:ext>
              </a:extLst>
            </p:cNvPr>
            <p:cNvSpPr txBox="1"/>
            <p:nvPr/>
          </p:nvSpPr>
          <p:spPr>
            <a:xfrm>
              <a:off x="414179" y="1134586"/>
              <a:ext cx="428836" cy="276999"/>
            </a:xfrm>
            <a:prstGeom prst="rect">
              <a:avLst/>
            </a:prstGeom>
            <a:noFill/>
            <a:ln w="57150">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rPr>
                <a:t>めざす</a:t>
              </a:r>
              <a:endParaRPr kumimoji="1" lang="en-US" altLang="ja-JP"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rPr>
                <a:t>べき姿</a:t>
              </a:r>
              <a:endParaRPr lang="en-US" altLang="ja-JP" sz="900" b="1" spc="-200" dirty="0">
                <a:latin typeface="UD デジタル 教科書体 N-R" panose="02020400000000000000" pitchFamily="17" charset="-128"/>
                <a:ea typeface="UD デジタル 教科書体 N-R" panose="02020400000000000000" pitchFamily="17" charset="-128"/>
              </a:endParaRPr>
            </a:p>
          </p:txBody>
        </p:sp>
      </p:grpSp>
    </p:spTree>
    <p:extLst>
      <p:ext uri="{BB962C8B-B14F-4D97-AF65-F5344CB8AC3E}">
        <p14:creationId xmlns:p14="http://schemas.microsoft.com/office/powerpoint/2010/main" val="423577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51D844-6A45-4102-9DB6-2062A2AA3AC1}"/>
              </a:ext>
            </a:extLst>
          </p:cNvPr>
          <p:cNvSpPr>
            <a:spLocks noChangeArrowheads="1"/>
          </p:cNvSpPr>
          <p:nvPr/>
        </p:nvSpPr>
        <p:spPr bwMode="auto">
          <a:xfrm>
            <a:off x="0" y="2524765"/>
            <a:ext cx="12192000" cy="1272992"/>
          </a:xfrm>
          <a:prstGeom prst="rect">
            <a:avLst/>
          </a:prstGeom>
          <a:solidFill>
            <a:srgbClr val="DEEBF7"/>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1200"/>
              </a:spcBef>
              <a:spcAft>
                <a:spcPts val="0"/>
              </a:spcAft>
              <a:buClrTx/>
              <a:buSzTx/>
              <a:buFontTx/>
              <a:buNone/>
              <a:tabLst>
                <a:tab pos="0" algn="l"/>
                <a:tab pos="914400" algn="l"/>
                <a:tab pos="1828800" algn="l"/>
                <a:tab pos="2743200" algn="l"/>
                <a:tab pos="3657600" algn="l"/>
                <a:tab pos="4122738" algn="l"/>
                <a:tab pos="4572000" algn="l"/>
                <a:tab pos="5486400" algn="l"/>
                <a:tab pos="6400800" algn="l"/>
                <a:tab pos="7315200" algn="l"/>
                <a:tab pos="8229600" algn="l"/>
                <a:tab pos="9144000" algn="l"/>
                <a:tab pos="10058400" algn="l"/>
              </a:tabLst>
              <a:defRPr/>
            </a:pPr>
            <a:r>
              <a:rPr kumimoji="1" lang="ja-JP" altLang="en-US" sz="2400" b="1" i="0" u="none" strike="noStrike" kern="1200" cap="none" spc="0" normalizeH="0" baseline="0" noProof="0">
                <a:ln>
                  <a:noFill/>
                </a:ln>
                <a:solidFill>
                  <a:srgbClr val="000000"/>
                </a:solidFill>
                <a:effectLst/>
                <a:uLnTx/>
                <a:uFillTx/>
                <a:latin typeface="UD デジタル 教科書体 NP-B"/>
                <a:ea typeface="UD デジタル 教科書体 NP-B"/>
                <a:cs typeface="Meiryo UI" panose="020B0604030504040204" pitchFamily="50" charset="-128"/>
              </a:rPr>
              <a:t>第３章　地域特性を踏まえた施策</a:t>
            </a:r>
          </a:p>
        </p:txBody>
      </p:sp>
    </p:spTree>
    <p:extLst>
      <p:ext uri="{BB962C8B-B14F-4D97-AF65-F5344CB8AC3E}">
        <p14:creationId xmlns:p14="http://schemas.microsoft.com/office/powerpoint/2010/main" val="2359094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1730F4AD-8EBD-4074-ADBC-DF2C8272DC47}"/>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245"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a:ea typeface="UD デジタル 教科書体 NP-B"/>
                <a:cs typeface="Times New Roman"/>
              </a:rPr>
              <a:t>　地域特性を踏まえた施策</a:t>
            </a:r>
            <a:endParaRPr lang="en-US" altLang="ja-JP">
              <a:solidFill>
                <a:schemeClr val="tx1"/>
              </a:solidFill>
              <a:latin typeface="UD デジタル 教科書体 NP-B"/>
              <a:ea typeface="UD デジタル 教科書体 NP-B"/>
            </a:endParaRPr>
          </a:p>
        </p:txBody>
      </p:sp>
      <p:sp>
        <p:nvSpPr>
          <p:cNvPr id="27" name="正方形/長方形 26">
            <a:extLst>
              <a:ext uri="{FF2B5EF4-FFF2-40B4-BE49-F238E27FC236}">
                <a16:creationId xmlns:a16="http://schemas.microsoft.com/office/drawing/2014/main" id="{38DFD8B3-1DF9-4F2D-A93A-8EEE1391F914}"/>
              </a:ext>
            </a:extLst>
          </p:cNvPr>
          <p:cNvSpPr/>
          <p:nvPr/>
        </p:nvSpPr>
        <p:spPr>
          <a:xfrm>
            <a:off x="722733" y="2604561"/>
            <a:ext cx="5040000" cy="720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大阪都市圏の中心として</a:t>
            </a:r>
            <a:endParaRPr lang="en-US" altLang="ja-JP" sz="1600">
              <a:solidFill>
                <a:schemeClr val="tx1"/>
              </a:solidFill>
              <a:latin typeface="UD デジタル 教科書体 N-B" panose="02020700000000000000" pitchFamily="17" charset="-128"/>
              <a:ea typeface="UD デジタル 教科書体 N-B" panose="02020700000000000000" pitchFamily="17" charset="-128"/>
            </a:endParaRPr>
          </a:p>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多様な都市機能が集積する地域</a:t>
            </a:r>
          </a:p>
        </p:txBody>
      </p:sp>
      <p:sp>
        <p:nvSpPr>
          <p:cNvPr id="2" name="正方形/長方形 1">
            <a:extLst>
              <a:ext uri="{FF2B5EF4-FFF2-40B4-BE49-F238E27FC236}">
                <a16:creationId xmlns:a16="http://schemas.microsoft.com/office/drawing/2014/main" id="{B3DA4B8D-6CB9-43CF-8D37-C82A0813FC8F}"/>
              </a:ext>
            </a:extLst>
          </p:cNvPr>
          <p:cNvSpPr/>
          <p:nvPr/>
        </p:nvSpPr>
        <p:spPr>
          <a:xfrm>
            <a:off x="722733" y="3874759"/>
            <a:ext cx="5040000" cy="720000"/>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木造住宅が密集する地域</a:t>
            </a:r>
          </a:p>
        </p:txBody>
      </p:sp>
      <p:sp>
        <p:nvSpPr>
          <p:cNvPr id="29" name="正方形/長方形 28">
            <a:extLst>
              <a:ext uri="{FF2B5EF4-FFF2-40B4-BE49-F238E27FC236}">
                <a16:creationId xmlns:a16="http://schemas.microsoft.com/office/drawing/2014/main" id="{830CF2E7-73B3-4632-A426-C23B7B2C8B1D}"/>
              </a:ext>
            </a:extLst>
          </p:cNvPr>
          <p:cNvSpPr/>
          <p:nvPr/>
        </p:nvSpPr>
        <p:spPr>
          <a:xfrm>
            <a:off x="6429268" y="3874759"/>
            <a:ext cx="5040000" cy="720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ニュータウンをはじめ、郊外に整備された住宅地</a:t>
            </a:r>
          </a:p>
        </p:txBody>
      </p:sp>
      <p:sp>
        <p:nvSpPr>
          <p:cNvPr id="30" name="正方形/長方形 29">
            <a:extLst>
              <a:ext uri="{FF2B5EF4-FFF2-40B4-BE49-F238E27FC236}">
                <a16:creationId xmlns:a16="http://schemas.microsoft.com/office/drawing/2014/main" id="{9D479B7A-7EC9-460B-8CAE-520DC996A3BB}"/>
              </a:ext>
            </a:extLst>
          </p:cNvPr>
          <p:cNvSpPr/>
          <p:nvPr/>
        </p:nvSpPr>
        <p:spPr>
          <a:xfrm>
            <a:off x="6429268" y="2604561"/>
            <a:ext cx="5040000" cy="72000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歴史的まちなみなどの景観資源がある地域</a:t>
            </a:r>
          </a:p>
        </p:txBody>
      </p:sp>
      <p:sp>
        <p:nvSpPr>
          <p:cNvPr id="31" name="正方形/長方形 30">
            <a:extLst>
              <a:ext uri="{FF2B5EF4-FFF2-40B4-BE49-F238E27FC236}">
                <a16:creationId xmlns:a16="http://schemas.microsoft.com/office/drawing/2014/main" id="{00E04539-1648-4A6A-82DA-9693468F1050}"/>
              </a:ext>
            </a:extLst>
          </p:cNvPr>
          <p:cNvSpPr/>
          <p:nvPr/>
        </p:nvSpPr>
        <p:spPr>
          <a:xfrm>
            <a:off x="722733" y="5096247"/>
            <a:ext cx="5040000" cy="720000"/>
          </a:xfrm>
          <a:prstGeom prst="rect">
            <a:avLst/>
          </a:prstGeom>
          <a:solidFill>
            <a:schemeClr val="bg1">
              <a:lumMod val="8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公営・改良住宅など</a:t>
            </a:r>
            <a:endParaRPr lang="en-US" altLang="ja-JP" sz="1600">
              <a:solidFill>
                <a:schemeClr val="tx1"/>
              </a:solidFill>
              <a:latin typeface="UD デジタル 教科書体 N-B" panose="02020700000000000000" pitchFamily="17" charset="-128"/>
              <a:ea typeface="UD デジタル 教科書体 N-B" panose="02020700000000000000" pitchFamily="17" charset="-128"/>
            </a:endParaRPr>
          </a:p>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公的賃貸住宅を多く有する地域</a:t>
            </a:r>
          </a:p>
        </p:txBody>
      </p:sp>
      <p:sp>
        <p:nvSpPr>
          <p:cNvPr id="32" name="正方形/長方形 31">
            <a:extLst>
              <a:ext uri="{FF2B5EF4-FFF2-40B4-BE49-F238E27FC236}">
                <a16:creationId xmlns:a16="http://schemas.microsoft.com/office/drawing/2014/main" id="{70D01077-5228-41D8-9D3C-ED79B3188491}"/>
              </a:ext>
            </a:extLst>
          </p:cNvPr>
          <p:cNvSpPr/>
          <p:nvPr/>
        </p:nvSpPr>
        <p:spPr>
          <a:xfrm>
            <a:off x="6429268" y="5096247"/>
            <a:ext cx="5040000" cy="720000"/>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563" indent="-180975" algn="ctr"/>
            <a:r>
              <a:rPr lang="ja-JP" altLang="en-US" sz="1600">
                <a:solidFill>
                  <a:schemeClr val="tx1"/>
                </a:solidFill>
                <a:latin typeface="UD デジタル 教科書体 N-B" panose="02020700000000000000" pitchFamily="17" charset="-128"/>
                <a:ea typeface="UD デジタル 教科書体 N-B" panose="02020700000000000000" pitchFamily="17" charset="-128"/>
              </a:rPr>
              <a:t>農山漁村など豊かな自然を有する地域</a:t>
            </a:r>
          </a:p>
        </p:txBody>
      </p:sp>
      <p:sp>
        <p:nvSpPr>
          <p:cNvPr id="26" name="正方形/長方形 25">
            <a:extLst>
              <a:ext uri="{FF2B5EF4-FFF2-40B4-BE49-F238E27FC236}">
                <a16:creationId xmlns:a16="http://schemas.microsoft.com/office/drawing/2014/main" id="{174CE7F3-C9DE-4C67-88D2-2474019738CB}"/>
              </a:ext>
            </a:extLst>
          </p:cNvPr>
          <p:cNvSpPr/>
          <p:nvPr/>
        </p:nvSpPr>
        <p:spPr>
          <a:xfrm>
            <a:off x="533369" y="972000"/>
            <a:ext cx="11023631" cy="127059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indent="177800" algn="just"/>
            <a:r>
              <a:rPr lang="ja-JP" altLang="ja-JP" sz="18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大阪には様々な地域があり、それぞれの地域が持つストックやポテンシャルを活かし、施策を展開することが重要です。第２章で示した大阪全体で重点的に取り組むべき施策に加えて、地域の実情やニーズに応じた施策が展開されることが期待されます。このため、まちのなりたちや変遷、特性を踏まえた特徴的な、６つの地域を取り上げ、施策</a:t>
            </a:r>
            <a:r>
              <a:rPr lang="ja-JP" altLang="en-US" sz="18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の方向性</a:t>
            </a:r>
            <a:r>
              <a:rPr lang="ja-JP" altLang="ja-JP" sz="18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を示すべきです。</a:t>
            </a:r>
            <a:endParaRPr lang="en-US" altLang="ja-JP" dirty="0">
              <a:solidFill>
                <a:schemeClr val="tx1"/>
              </a:solidFill>
              <a:latin typeface="UD デジタル 教科書体 NP-R"/>
              <a:ea typeface="UD デジタル 教科書体 NP-R"/>
            </a:endParaRPr>
          </a:p>
        </p:txBody>
      </p:sp>
      <p:sp>
        <p:nvSpPr>
          <p:cNvPr id="10" name="Text Box 2">
            <a:extLst>
              <a:ext uri="{FF2B5EF4-FFF2-40B4-BE49-F238E27FC236}">
                <a16:creationId xmlns:a16="http://schemas.microsoft.com/office/drawing/2014/main" id="{38BA85C4-B56D-4A9F-87AE-9FA05CE04D1F}"/>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13</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833473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6FF34AB-F0BE-4EBC-98CD-2872AD872C38}"/>
              </a:ext>
            </a:extLst>
          </p:cNvPr>
          <p:cNvSpPr/>
          <p:nvPr/>
        </p:nvSpPr>
        <p:spPr>
          <a:xfrm>
            <a:off x="131933" y="794467"/>
            <a:ext cx="11880000" cy="2740763"/>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9A1FCE1-0729-481E-A529-6416489B87B4}"/>
              </a:ext>
            </a:extLst>
          </p:cNvPr>
          <p:cNvSpPr/>
          <p:nvPr/>
        </p:nvSpPr>
        <p:spPr>
          <a:xfrm>
            <a:off x="131933" y="3930227"/>
            <a:ext cx="11880000" cy="2701790"/>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664BB681-C09A-4E78-953D-A73F67963543}"/>
              </a:ext>
            </a:extLst>
          </p:cNvPr>
          <p:cNvSpPr/>
          <p:nvPr/>
        </p:nvSpPr>
        <p:spPr>
          <a:xfrm>
            <a:off x="131933" y="3719397"/>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BD9C04F3-3EFB-446E-9373-1069470A67BA}"/>
              </a:ext>
            </a:extLst>
          </p:cNvPr>
          <p:cNvSpPr/>
          <p:nvPr/>
        </p:nvSpPr>
        <p:spPr>
          <a:xfrm>
            <a:off x="131933" y="609403"/>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730F4AD-8EBD-4074-ADBC-DF2C8272DC47}"/>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245"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a:ea typeface="UD デジタル 教科書体 NP-B"/>
                <a:cs typeface="Times New Roman"/>
              </a:rPr>
              <a:t>　地域特性を踏まえた施策</a:t>
            </a:r>
            <a:endParaRPr lang="en-US" altLang="ja-JP">
              <a:solidFill>
                <a:schemeClr val="tx1"/>
              </a:solidFill>
              <a:latin typeface="UD デジタル 教科書体 NP-B"/>
              <a:ea typeface="UD デジタル 教科書体 NP-B"/>
            </a:endParaRPr>
          </a:p>
        </p:txBody>
      </p:sp>
      <p:sp>
        <p:nvSpPr>
          <p:cNvPr id="4" name="角丸四角形 55">
            <a:extLst>
              <a:ext uri="{FF2B5EF4-FFF2-40B4-BE49-F238E27FC236}">
                <a16:creationId xmlns:a16="http://schemas.microsoft.com/office/drawing/2014/main" id="{14A809B7-4A48-4A73-8A38-887572F3BA1A}"/>
              </a:ext>
            </a:extLst>
          </p:cNvPr>
          <p:cNvSpPr/>
          <p:nvPr/>
        </p:nvSpPr>
        <p:spPr>
          <a:xfrm>
            <a:off x="180000" y="1118319"/>
            <a:ext cx="9293578" cy="2430180"/>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300"/>
              </a:spcAft>
            </a:pP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p>
          <a:p>
            <a:pPr marL="177800" indent="133200" algn="just">
              <a:spcAft>
                <a:spcPts val="600"/>
              </a:spcAf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大阪都心部は、大阪都市圏の中心として、</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居住機能など</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多様な都市機能が集積</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し、人口も増加傾向となっており、今後、</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更に</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住みたい・住み続けたいと思える居住機能の充実や環境の整備</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を図る</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べき</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algn="just">
              <a:spcBef>
                <a:spcPts val="300"/>
              </a:spcBef>
              <a:spcAft>
                <a:spcPts val="300"/>
              </a:spcAf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333375" indent="-157163" algn="just"/>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魅力的で質の高い住まい・まちづくり</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推進</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や</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「住むまち」としての大阪の魅力</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情報発信</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などに</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より、多世代・多様な人々が</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住み、働き、交流する住まい・まち</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をめざす。</a:t>
            </a:r>
          </a:p>
          <a:p>
            <a:pPr marL="333375" indent="-157163" algn="just"/>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歩行者中心の賑わいのある道路空間</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や公園など快適に過ごせる</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魅力的なオープンスペース</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を形成</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。また、豊かな歴史・文化を活かしたさまざまな</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観光資源の活用などによる賑わいを創出</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en-US" altLang="ja-JP" sz="160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Text Box 2">
            <a:extLst>
              <a:ext uri="{FF2B5EF4-FFF2-40B4-BE49-F238E27FC236}">
                <a16:creationId xmlns:a16="http://schemas.microsoft.com/office/drawing/2014/main" id="{3BCC8442-E02C-453B-9983-76687B1F419C}"/>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14</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0" name="正方形/長方形 9">
            <a:extLst>
              <a:ext uri="{FF2B5EF4-FFF2-40B4-BE49-F238E27FC236}">
                <a16:creationId xmlns:a16="http://schemas.microsoft.com/office/drawing/2014/main" id="{7D52A700-8EAC-4C32-A86B-F9D223126E5D}"/>
              </a:ext>
            </a:extLst>
          </p:cNvPr>
          <p:cNvSpPr>
            <a:spLocks/>
          </p:cNvSpPr>
          <p:nvPr/>
        </p:nvSpPr>
        <p:spPr>
          <a:xfrm>
            <a:off x="432000" y="576000"/>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大阪都市圏の中心として多様な都市機能が集積する地域</a:t>
            </a:r>
          </a:p>
        </p:txBody>
      </p:sp>
      <p:sp>
        <p:nvSpPr>
          <p:cNvPr id="12" name="正方形/長方形 11">
            <a:extLst>
              <a:ext uri="{FF2B5EF4-FFF2-40B4-BE49-F238E27FC236}">
                <a16:creationId xmlns:a16="http://schemas.microsoft.com/office/drawing/2014/main" id="{F65B327B-E93A-4D1E-ABE8-DEE1BD5DFE5C}"/>
              </a:ext>
            </a:extLst>
          </p:cNvPr>
          <p:cNvSpPr>
            <a:spLocks/>
          </p:cNvSpPr>
          <p:nvPr/>
        </p:nvSpPr>
        <p:spPr>
          <a:xfrm>
            <a:off x="432000" y="3698993"/>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木造住宅が密集する地域</a:t>
            </a:r>
          </a:p>
        </p:txBody>
      </p:sp>
      <p:sp>
        <p:nvSpPr>
          <p:cNvPr id="13" name="角丸四角形 55">
            <a:extLst>
              <a:ext uri="{FF2B5EF4-FFF2-40B4-BE49-F238E27FC236}">
                <a16:creationId xmlns:a16="http://schemas.microsoft.com/office/drawing/2014/main" id="{157919B1-9217-4069-8BF4-87D31C7B1DC0}"/>
              </a:ext>
            </a:extLst>
          </p:cNvPr>
          <p:cNvSpPr/>
          <p:nvPr/>
        </p:nvSpPr>
        <p:spPr>
          <a:xfrm>
            <a:off x="180001" y="4242193"/>
            <a:ext cx="9291260" cy="2371072"/>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300"/>
              </a:spcAf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p>
          <a:p>
            <a:pPr marL="177800" indent="133350" algn="just">
              <a:spcAft>
                <a:spcPts val="600"/>
              </a:spcAft>
              <a:tabLst>
                <a:tab pos="177800" algn="l"/>
              </a:tabLs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狭あいな道路や老朽化した木造住宅等が数多く残っており、</a:t>
            </a:r>
            <a:r>
              <a:rPr lang="ja-JP" altLang="en-US" sz="1600" b="1" u="sng"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地震などの発生による</a:t>
            </a:r>
            <a:r>
              <a:rPr lang="ja-JP" altLang="ja-JP" sz="1600" b="1" u="sng"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甚大な被害が想定</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され</a:t>
            </a:r>
            <a:r>
              <a:rPr lang="ja-JP" altLang="en-US" sz="1600"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る</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ため、</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災害に強い都市構造を形成</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するだけでなく、</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地域の魅力を高めるまちづくりを推進</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すべき。</a:t>
            </a:r>
          </a:p>
          <a:p>
            <a:pPr algn="just">
              <a:spcAft>
                <a:spcPts val="300"/>
              </a:spcAf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292100" indent="-114300" algn="just"/>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・「地震時等に著しく危険な密集市街地」について、</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大阪府密集市街地整備方針</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に基づき</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、「まちの防災性の向上」「地域防災力の</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さらなる</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向上」「民間活力を誘発するまちづくり」の</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取組</a:t>
            </a:r>
            <a:r>
              <a:rPr lang="ja-JP" altLang="en-US" sz="1600" b="1" u="sng"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を</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推進</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292100" indent="-114300"/>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耐震性</a:t>
            </a:r>
            <a:r>
              <a:rPr lang="ja-JP" altLang="en-US" sz="16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が</a:t>
            </a:r>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不足する住宅の耐震化・除却の促進や、利用可能な長屋などの</a:t>
            </a:r>
            <a:r>
              <a:rPr lang="ja-JP" altLang="en-US"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地域資源の利活用の推進</a:t>
            </a:r>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en-US"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marL="292100" indent="-114300"/>
            <a:r>
              <a:rPr lang="ja-JP" altLang="en-US" sz="16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spc="-3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住宅所有者の死亡等により空き家の発生が見込まれることから、住宅の終活や住宅更新、住み替えを促進。</a:t>
            </a:r>
            <a:endParaRPr kumimoji="1" lang="en-US" altLang="ja-JP" sz="1600" b="0" i="0" u="none" strike="noStrike" kern="1200" cap="none" spc="-30" normalizeH="0" noProof="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4" name="テキスト ボックス 59440">
            <a:extLst>
              <a:ext uri="{FF2B5EF4-FFF2-40B4-BE49-F238E27FC236}">
                <a16:creationId xmlns:a16="http://schemas.microsoft.com/office/drawing/2014/main" id="{4FF2B21D-8DD3-44F4-A84A-14F3FC6F2549}"/>
              </a:ext>
            </a:extLst>
          </p:cNvPr>
          <p:cNvSpPr txBox="1"/>
          <p:nvPr/>
        </p:nvSpPr>
        <p:spPr>
          <a:xfrm>
            <a:off x="10047589" y="6193734"/>
            <a:ext cx="1440000" cy="18000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r>
              <a:rPr lang="ja-JP" sz="1000" kern="12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木造密集市街地</a:t>
            </a:r>
            <a:endParaRPr lang="ja-JP" sz="1100" kern="100">
              <a:effectLst/>
              <a:latin typeface="Century" panose="02040604050505020304" pitchFamily="18" charset="0"/>
              <a:ea typeface="UD デジタル 教科書体 NK-R" panose="02020400000000000000" pitchFamily="18" charset="-128"/>
              <a:cs typeface="Times New Roman" panose="02020603050405020304" pitchFamily="18" charset="0"/>
            </a:endParaRPr>
          </a:p>
        </p:txBody>
      </p:sp>
      <p:pic>
        <p:nvPicPr>
          <p:cNvPr id="15" name="図 14">
            <a:extLst>
              <a:ext uri="{FF2B5EF4-FFF2-40B4-BE49-F238E27FC236}">
                <a16:creationId xmlns:a16="http://schemas.microsoft.com/office/drawing/2014/main" id="{7B47C4BA-91CE-4C1F-B4E0-A123932967A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3589" y="4589458"/>
            <a:ext cx="2088000" cy="1566176"/>
          </a:xfrm>
          <a:prstGeom prst="rect">
            <a:avLst/>
          </a:prstGeom>
          <a:noFill/>
          <a:ln>
            <a:noFill/>
          </a:ln>
        </p:spPr>
      </p:pic>
      <p:sp>
        <p:nvSpPr>
          <p:cNvPr id="18" name="テキスト ボックス 59440">
            <a:extLst>
              <a:ext uri="{FF2B5EF4-FFF2-40B4-BE49-F238E27FC236}">
                <a16:creationId xmlns:a16="http://schemas.microsoft.com/office/drawing/2014/main" id="{B7F6E8D0-4F35-4F6E-92EA-906628AD72CF}"/>
              </a:ext>
            </a:extLst>
          </p:cNvPr>
          <p:cNvSpPr txBox="1"/>
          <p:nvPr/>
        </p:nvSpPr>
        <p:spPr>
          <a:xfrm>
            <a:off x="10047589" y="3066509"/>
            <a:ext cx="1440000" cy="18000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r>
              <a:rPr lang="ja-JP" altLang="en-US" sz="1050" kern="100" dirty="0">
                <a:latin typeface="Century" panose="02040604050505020304" pitchFamily="18" charset="0"/>
                <a:ea typeface="UD デジタル 教科書体 NK-R" panose="02020400000000000000" pitchFamily="18" charset="-128"/>
                <a:cs typeface="Times New Roman" panose="02020603050405020304" pitchFamily="18" charset="0"/>
              </a:rPr>
              <a:t>大阪市内の市街地</a:t>
            </a:r>
            <a:endParaRPr lang="ja-JP" sz="1050" kern="100" dirty="0">
              <a:effectLst/>
              <a:latin typeface="Century" panose="02040604050505020304" pitchFamily="18" charset="0"/>
              <a:ea typeface="UD デジタル 教科書体 NK-R" panose="02020400000000000000" pitchFamily="18" charset="-128"/>
              <a:cs typeface="Times New Roman" panose="02020603050405020304" pitchFamily="18" charset="0"/>
            </a:endParaRPr>
          </a:p>
        </p:txBody>
      </p:sp>
      <p:pic>
        <p:nvPicPr>
          <p:cNvPr id="19" name="図 18">
            <a:extLst>
              <a:ext uri="{FF2B5EF4-FFF2-40B4-BE49-F238E27FC236}">
                <a16:creationId xmlns:a16="http://schemas.microsoft.com/office/drawing/2014/main" id="{73AD9500-E7CF-4497-83B5-0DEF905B6E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3589" y="1472400"/>
            <a:ext cx="2088000" cy="1564454"/>
          </a:xfrm>
          <a:prstGeom prst="rect">
            <a:avLst/>
          </a:prstGeom>
          <a:noFill/>
          <a:ln>
            <a:noFill/>
          </a:ln>
        </p:spPr>
      </p:pic>
    </p:spTree>
    <p:extLst>
      <p:ext uri="{BB962C8B-B14F-4D97-AF65-F5344CB8AC3E}">
        <p14:creationId xmlns:p14="http://schemas.microsoft.com/office/powerpoint/2010/main" val="2947944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B8FDE8DB-7578-4F15-8F27-26BB553D30B7}"/>
              </a:ext>
            </a:extLst>
          </p:cNvPr>
          <p:cNvSpPr/>
          <p:nvPr/>
        </p:nvSpPr>
        <p:spPr>
          <a:xfrm>
            <a:off x="133200" y="4159352"/>
            <a:ext cx="11880000" cy="2472665"/>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FA001650-C3D7-40CB-97AF-69AF96E63F58}"/>
              </a:ext>
            </a:extLst>
          </p:cNvPr>
          <p:cNvSpPr/>
          <p:nvPr/>
        </p:nvSpPr>
        <p:spPr>
          <a:xfrm>
            <a:off x="133200" y="3914230"/>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C78B7C9F-8EEB-474F-89FD-6CCED02FE7F0}"/>
              </a:ext>
            </a:extLst>
          </p:cNvPr>
          <p:cNvSpPr/>
          <p:nvPr/>
        </p:nvSpPr>
        <p:spPr>
          <a:xfrm>
            <a:off x="133200" y="764337"/>
            <a:ext cx="11880000" cy="3038719"/>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2A5B3A76-2231-4CD5-89AC-3BAEC3327D4F}"/>
              </a:ext>
            </a:extLst>
          </p:cNvPr>
          <p:cNvSpPr/>
          <p:nvPr/>
        </p:nvSpPr>
        <p:spPr>
          <a:xfrm>
            <a:off x="133200" y="587913"/>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55">
            <a:extLst>
              <a:ext uri="{FF2B5EF4-FFF2-40B4-BE49-F238E27FC236}">
                <a16:creationId xmlns:a16="http://schemas.microsoft.com/office/drawing/2014/main" id="{E08642F6-93BC-4310-AC6C-63AEC9F87803}"/>
              </a:ext>
            </a:extLst>
          </p:cNvPr>
          <p:cNvSpPr/>
          <p:nvPr/>
        </p:nvSpPr>
        <p:spPr>
          <a:xfrm>
            <a:off x="179999" y="1119600"/>
            <a:ext cx="11628000" cy="1563818"/>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300"/>
              </a:spcAft>
            </a:pP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marL="88900" algn="just"/>
            <a:r>
              <a:rPr lang="ja-JP" altLang="en-US" sz="1600" b="1"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b="1"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大規模な公的賃貸住宅団地のある地域</a:t>
            </a:r>
          </a:p>
          <a:p>
            <a:pPr marL="355600" indent="131763"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公的賃貸住宅が</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一定</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まとまってあり</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、設備等の老朽化などの</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ストックの課題</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に加え、</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地域交流の希薄化</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地域コミュニティの</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課題</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が生じて</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おり、</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多様な世代が</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安心して</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活き活きと住み続けることができるまちづくりを</a:t>
            </a:r>
            <a:r>
              <a:rPr lang="ja-JP" altLang="en-US" sz="1600" b="1" u="sng"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進める</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べき</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88900" algn="just"/>
            <a:r>
              <a:rPr lang="ja-JP" altLang="en-US" sz="1600" b="1"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b="1"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いわゆる同和地区を含む旧地域改善向け公営・改良住宅のある地域</a:t>
            </a:r>
          </a:p>
          <a:p>
            <a:pPr marL="355600" indent="131763" algn="just">
              <a:spcAft>
                <a:spcPts val="600"/>
              </a:spcAft>
            </a:pP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地域の実情に即して、建替え</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により居住水準の向上を促進するとともに、建替え余剰地等を活用すべき。</a:t>
            </a:r>
          </a:p>
        </p:txBody>
      </p:sp>
      <p:sp>
        <p:nvSpPr>
          <p:cNvPr id="14" name="Text Box 2">
            <a:extLst>
              <a:ext uri="{FF2B5EF4-FFF2-40B4-BE49-F238E27FC236}">
                <a16:creationId xmlns:a16="http://schemas.microsoft.com/office/drawing/2014/main" id="{2CB63AFB-2226-4ACE-84F2-3BE9EA5678A8}"/>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15</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5" name="正方形/長方形 4">
            <a:extLst>
              <a:ext uri="{FF2B5EF4-FFF2-40B4-BE49-F238E27FC236}">
                <a16:creationId xmlns:a16="http://schemas.microsoft.com/office/drawing/2014/main" id="{D9F8A273-8656-4435-BE38-5B312DBD2790}"/>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245"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a:ea typeface="UD デジタル 教科書体 NP-B"/>
                <a:cs typeface="Times New Roman"/>
              </a:rPr>
              <a:t>　地域特性を踏まえた施策</a:t>
            </a:r>
            <a:endParaRPr lang="en-US">
              <a:solidFill>
                <a:schemeClr val="tx1"/>
              </a:solidFill>
            </a:endParaRPr>
          </a:p>
        </p:txBody>
      </p:sp>
      <p:sp>
        <p:nvSpPr>
          <p:cNvPr id="8" name="角丸四角形 55">
            <a:extLst>
              <a:ext uri="{FF2B5EF4-FFF2-40B4-BE49-F238E27FC236}">
                <a16:creationId xmlns:a16="http://schemas.microsoft.com/office/drawing/2014/main" id="{D37F5DB5-8E81-4CCE-BC73-F5F7C8D20B8C}"/>
              </a:ext>
            </a:extLst>
          </p:cNvPr>
          <p:cNvSpPr/>
          <p:nvPr/>
        </p:nvSpPr>
        <p:spPr>
          <a:xfrm>
            <a:off x="180000" y="4424400"/>
            <a:ext cx="9304708" cy="2262497"/>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300"/>
              </a:spcAft>
            </a:pP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marL="177800" indent="133350" algn="just">
              <a:spcAft>
                <a:spcPts val="600"/>
              </a:spcAft>
              <a:tabLst>
                <a:tab pos="9693275" algn="l"/>
              </a:tabLst>
            </a:pP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大阪には、歴史的な</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まちなみや建築物が多く残ってい</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るが</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建替えなどが進むことで失われつつある地域もあ</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る</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ため、</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所有者への支援などを通じてまちなみを</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保全・修景により継承</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していくとともに、地域資源として</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積極的に発信、活用</a:t>
            </a:r>
            <a:r>
              <a:rPr lang="ja-JP" altLang="en-US" sz="1600" b="1" u="sng"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し</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魅力的なまちづくりを進める</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べき</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endPar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algn="just">
              <a:spcAft>
                <a:spcPts val="300"/>
              </a:spcAft>
            </a:pP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府や市町村が策定する</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景観計画に基づき</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周囲のまちなみや環境と調和した景観形成</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を継続的に推進</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古民家等を</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宿泊施設等として</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活用</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し</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その</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事例の普及等を通じ</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て、</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民間主体</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まちづくり</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推進</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「ビュースポットおおさか」</a:t>
            </a:r>
            <a:r>
              <a:rPr lang="ja-JP" altLang="en-US" sz="1600" kern="100" spc="-7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国内外への情報発信</a:t>
            </a:r>
            <a:r>
              <a:rPr lang="ja-JP" altLang="en-US" sz="1600"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により</a:t>
            </a:r>
            <a:r>
              <a:rPr lang="ja-JP" altLang="en-US" sz="1600" b="1" u="sng"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府</a:t>
            </a:r>
            <a:r>
              <a:rPr lang="ja-JP" altLang="ja-JP" sz="1600" b="1" u="sng"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民の景観に対する愛着や関心を高める取組</a:t>
            </a:r>
            <a:r>
              <a:rPr lang="ja-JP" altLang="en-US" sz="1600" b="1" u="sng"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展開</a:t>
            </a:r>
            <a:r>
              <a:rPr lang="ja-JP" altLang="ja-JP" sz="1600" kern="100" spc="-7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449263" marR="0" lvl="0" indent="-449263" algn="just" defTabSz="914400" rtl="0" eaLnBrk="1" fontAlgn="auto" latinLnBrk="0" hangingPunct="1">
              <a:lnSpc>
                <a:spcPts val="1800"/>
              </a:lnSpc>
              <a:spcBef>
                <a:spcPts val="600"/>
              </a:spcBef>
              <a:buClrTx/>
              <a:buSzTx/>
              <a:buFontTx/>
              <a:buNone/>
              <a:tabLst/>
              <a:defRPr/>
            </a:pPr>
            <a:endParaRPr kumimoji="1" lang="en-US" altLang="ja-JP" sz="1600" b="0"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p:txBody>
      </p:sp>
      <p:pic>
        <p:nvPicPr>
          <p:cNvPr id="9" name="図 8">
            <a:extLst>
              <a:ext uri="{FF2B5EF4-FFF2-40B4-BE49-F238E27FC236}">
                <a16:creationId xmlns:a16="http://schemas.microsoft.com/office/drawing/2014/main" id="{5A3925AB-D348-4B80-AB08-2BABB0706BE6}"/>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9573638" y="4801805"/>
            <a:ext cx="2350632" cy="1536057"/>
          </a:xfrm>
          <a:prstGeom prst="rect">
            <a:avLst/>
          </a:prstGeom>
          <a:noFill/>
          <a:ln>
            <a:noFill/>
          </a:ln>
        </p:spPr>
      </p:pic>
      <p:sp>
        <p:nvSpPr>
          <p:cNvPr id="10" name="テキスト ボックス 5">
            <a:extLst>
              <a:ext uri="{FF2B5EF4-FFF2-40B4-BE49-F238E27FC236}">
                <a16:creationId xmlns:a16="http://schemas.microsoft.com/office/drawing/2014/main" id="{1D8CA78D-51D2-4DBB-B162-38DF9943942E}"/>
              </a:ext>
            </a:extLst>
          </p:cNvPr>
          <p:cNvSpPr txBox="1"/>
          <p:nvPr/>
        </p:nvSpPr>
        <p:spPr>
          <a:xfrm>
            <a:off x="9903134" y="6373488"/>
            <a:ext cx="1691640" cy="180000"/>
          </a:xfrm>
          <a:prstGeom prst="rect">
            <a:avLst/>
          </a:prstGeom>
          <a:no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marL="191770" marR="191770" algn="ctr">
              <a:lnSpc>
                <a:spcPts val="800"/>
              </a:lnSpc>
              <a:spcAft>
                <a:spcPts val="0"/>
              </a:spcAft>
            </a:pPr>
            <a:r>
              <a:rPr lang="ja-JP" sz="10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富田林寺内町</a:t>
            </a:r>
            <a:endParaRPr lang="ja-JP" sz="1200" kern="100">
              <a:effectLst/>
              <a:latin typeface="Century" panose="02040604050505020304" pitchFamily="18" charset="0"/>
              <a:ea typeface="UD デジタル 教科書体 NK-R" panose="02020400000000000000" pitchFamily="18" charset="-128"/>
              <a:cs typeface="Times New Roman" panose="02020603050405020304" pitchFamily="18" charset="0"/>
            </a:endParaRPr>
          </a:p>
        </p:txBody>
      </p:sp>
      <p:grpSp>
        <p:nvGrpSpPr>
          <p:cNvPr id="18" name="グループ化 17" title="空き店舗を活用した高齢者の見守り拠点施設の整備事例">
            <a:extLst>
              <a:ext uri="{FF2B5EF4-FFF2-40B4-BE49-F238E27FC236}">
                <a16:creationId xmlns:a16="http://schemas.microsoft.com/office/drawing/2014/main" id="{5CAFC44A-2A9F-4D51-B97B-B1877E2B4C6A}"/>
              </a:ext>
            </a:extLst>
          </p:cNvPr>
          <p:cNvGrpSpPr/>
          <p:nvPr/>
        </p:nvGrpSpPr>
        <p:grpSpPr>
          <a:xfrm>
            <a:off x="10155778" y="2076579"/>
            <a:ext cx="1736090" cy="1545818"/>
            <a:chOff x="-84247" y="-210322"/>
            <a:chExt cx="1736090" cy="1546626"/>
          </a:xfrm>
        </p:grpSpPr>
        <p:pic>
          <p:nvPicPr>
            <p:cNvPr id="19" name="図 18">
              <a:extLst>
                <a:ext uri="{FF2B5EF4-FFF2-40B4-BE49-F238E27FC236}">
                  <a16:creationId xmlns:a16="http://schemas.microsoft.com/office/drawing/2014/main" id="{64C6FB94-6BB6-4592-9EA1-52A13113FD6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auto">
            <a:xfrm>
              <a:off x="-44165" y="-210322"/>
              <a:ext cx="1655926" cy="1239731"/>
            </a:xfrm>
            <a:prstGeom prst="rect">
              <a:avLst/>
            </a:prstGeom>
            <a:noFill/>
          </p:spPr>
        </p:pic>
        <p:sp>
          <p:nvSpPr>
            <p:cNvPr id="20" name="テキスト ボックス 177">
              <a:extLst>
                <a:ext uri="{FF2B5EF4-FFF2-40B4-BE49-F238E27FC236}">
                  <a16:creationId xmlns:a16="http://schemas.microsoft.com/office/drawing/2014/main" id="{96C9B613-5468-44C4-BE3A-C550699567D0}"/>
                </a:ext>
              </a:extLst>
            </p:cNvPr>
            <p:cNvSpPr txBox="1">
              <a:spLocks noChangeArrowheads="1"/>
            </p:cNvSpPr>
            <p:nvPr/>
          </p:nvSpPr>
          <p:spPr bwMode="auto">
            <a:xfrm>
              <a:off x="-84247" y="1037229"/>
              <a:ext cx="1736090" cy="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l"/>
              <a:r>
                <a:rPr lang="ja-JP" sz="1000" kern="10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空き店舗を活用した高齢者の見守り拠点施設の整備事例</a:t>
              </a:r>
              <a:endParaRPr lang="ja-JP" sz="1400" kern="10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sp>
        <p:nvSpPr>
          <p:cNvPr id="21" name="角丸四角形 55">
            <a:extLst>
              <a:ext uri="{FF2B5EF4-FFF2-40B4-BE49-F238E27FC236}">
                <a16:creationId xmlns:a16="http://schemas.microsoft.com/office/drawing/2014/main" id="{0B11393B-72AF-4DE2-844E-0AF5EA0C3FE2}"/>
              </a:ext>
            </a:extLst>
          </p:cNvPr>
          <p:cNvSpPr/>
          <p:nvPr/>
        </p:nvSpPr>
        <p:spPr>
          <a:xfrm>
            <a:off x="180000" y="2711409"/>
            <a:ext cx="10274707" cy="1061722"/>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300"/>
              </a:spcAft>
            </a:pP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334800" indent="-158400" algn="just"/>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公的賃貸住宅の空室や敷地</a:t>
            </a:r>
            <a:r>
              <a:rPr lang="ja-JP" altLang="en-US" sz="1600"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地域にある空家や空地等を活用し、</a:t>
            </a:r>
            <a:r>
              <a:rPr lang="ja-JP" altLang="en-US" sz="1600" b="1" u="sng"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地域の</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ニーズに対応した施設・機能</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充実</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lgn="just"/>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en-US" sz="1600" kern="100" spc="-4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公的賃貸住宅事業者間の連携強化や民間のアイデア・ノウハウの活用等より、</a:t>
            </a:r>
            <a:r>
              <a:rPr lang="ja-JP" altLang="ja-JP" sz="1600" b="1" u="sng" kern="100" spc="-4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多様な住宅供給や施設導入を促進</a:t>
            </a:r>
            <a:r>
              <a:rPr lang="ja-JP" altLang="ja-JP" sz="1600" kern="100" spc="-4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b="1" u="sng">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市町と地元住民等との連携を促進</a:t>
            </a:r>
            <a:r>
              <a:rPr lang="ja-JP" altLang="en-US"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するなど、公と民の</a:t>
            </a:r>
            <a:r>
              <a:rPr lang="ja-JP" altLang="ja-JP" sz="16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パートナーシップによるまちづくりを促進。</a:t>
            </a:r>
            <a:endParaRPr lang="en-US" altLang="ja-JP" sz="160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CF6CE04A-65DC-43E3-AE48-33E46288DFD5}"/>
              </a:ext>
            </a:extLst>
          </p:cNvPr>
          <p:cNvSpPr>
            <a:spLocks/>
          </p:cNvSpPr>
          <p:nvPr/>
        </p:nvSpPr>
        <p:spPr>
          <a:xfrm>
            <a:off x="432000" y="576000"/>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公営・改良住宅など公的賃貸住宅を多く有する地域</a:t>
            </a:r>
          </a:p>
        </p:txBody>
      </p:sp>
      <p:sp>
        <p:nvSpPr>
          <p:cNvPr id="23" name="正方形/長方形 22">
            <a:extLst>
              <a:ext uri="{FF2B5EF4-FFF2-40B4-BE49-F238E27FC236}">
                <a16:creationId xmlns:a16="http://schemas.microsoft.com/office/drawing/2014/main" id="{9B1AA3E7-22A5-41B1-BA83-F91359DB6FDC}"/>
              </a:ext>
            </a:extLst>
          </p:cNvPr>
          <p:cNvSpPr>
            <a:spLocks/>
          </p:cNvSpPr>
          <p:nvPr/>
        </p:nvSpPr>
        <p:spPr>
          <a:xfrm>
            <a:off x="432000" y="3908719"/>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歴史的まちなみなどの景観資源がある地域</a:t>
            </a:r>
          </a:p>
        </p:txBody>
      </p:sp>
    </p:spTree>
    <p:extLst>
      <p:ext uri="{BB962C8B-B14F-4D97-AF65-F5344CB8AC3E}">
        <p14:creationId xmlns:p14="http://schemas.microsoft.com/office/powerpoint/2010/main" val="1686763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E0C8ABF3-7460-4EF8-9716-0EAE7AE37CD4}"/>
              </a:ext>
            </a:extLst>
          </p:cNvPr>
          <p:cNvSpPr/>
          <p:nvPr/>
        </p:nvSpPr>
        <p:spPr>
          <a:xfrm>
            <a:off x="133200" y="4154875"/>
            <a:ext cx="11880000" cy="2484000"/>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0BD2E7FC-91D2-45CD-A173-A1A4620489FA}"/>
              </a:ext>
            </a:extLst>
          </p:cNvPr>
          <p:cNvSpPr/>
          <p:nvPr/>
        </p:nvSpPr>
        <p:spPr>
          <a:xfrm>
            <a:off x="133200" y="4011318"/>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E900284-EB2A-44C4-BFEF-8D87EC71AF66}"/>
              </a:ext>
            </a:extLst>
          </p:cNvPr>
          <p:cNvSpPr/>
          <p:nvPr/>
        </p:nvSpPr>
        <p:spPr>
          <a:xfrm>
            <a:off x="133200" y="744171"/>
            <a:ext cx="11880000" cy="3189868"/>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A30583C6-9224-4AD6-A179-5B9DC2288F65}"/>
              </a:ext>
            </a:extLst>
          </p:cNvPr>
          <p:cNvSpPr/>
          <p:nvPr/>
        </p:nvSpPr>
        <p:spPr>
          <a:xfrm>
            <a:off x="133200" y="587913"/>
            <a:ext cx="11880000" cy="468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55">
            <a:extLst>
              <a:ext uri="{FF2B5EF4-FFF2-40B4-BE49-F238E27FC236}">
                <a16:creationId xmlns:a16="http://schemas.microsoft.com/office/drawing/2014/main" id="{14A809B7-4A48-4A73-8A38-887572F3BA1A}"/>
              </a:ext>
            </a:extLst>
          </p:cNvPr>
          <p:cNvSpPr/>
          <p:nvPr/>
        </p:nvSpPr>
        <p:spPr>
          <a:xfrm>
            <a:off x="180000" y="1119600"/>
            <a:ext cx="11520000" cy="112126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200"/>
              </a:spcAft>
            </a:pP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en-US" altLang="ja-JP" sz="1600"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endParaRPr>
          </a:p>
          <a:p>
            <a:pPr marL="176400" indent="133350" algn="just"/>
            <a:r>
              <a:rPr lang="ja-JP" altLang="en-US" sz="1600"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郊外を中心に、</a:t>
            </a:r>
            <a:r>
              <a:rPr lang="ja-JP" altLang="en-US"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公的賃貸住宅を含めて整備された大規模なニュータウンや、戸建て住宅を中心とした住宅地では、住まいの老朽化・空き家等の発生が課題となっている地域や交通サービスを確保する取組が必要となる地域もあり、</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高齢者</a:t>
            </a:r>
            <a:r>
              <a:rPr lang="ja-JP" altLang="en-US"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などが住み続けられ</a:t>
            </a:r>
            <a:r>
              <a:rPr lang="ja-JP" altLang="en-US" sz="1600" b="1" u="sng" kern="10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子育て世帯など次世代に住み継がれる環境整備</a:t>
            </a:r>
            <a:r>
              <a:rPr lang="ja-JP" altLang="ja-JP" sz="1600" kern="10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を図るべき。</a:t>
            </a:r>
          </a:p>
        </p:txBody>
      </p:sp>
      <p:sp>
        <p:nvSpPr>
          <p:cNvPr id="10" name="Text Box 2">
            <a:extLst>
              <a:ext uri="{FF2B5EF4-FFF2-40B4-BE49-F238E27FC236}">
                <a16:creationId xmlns:a16="http://schemas.microsoft.com/office/drawing/2014/main" id="{6DD2DC15-BB6F-406A-920A-C9B0485FD062}"/>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16</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5" name="正方形/長方形 4">
            <a:extLst>
              <a:ext uri="{FF2B5EF4-FFF2-40B4-BE49-F238E27FC236}">
                <a16:creationId xmlns:a16="http://schemas.microsoft.com/office/drawing/2014/main" id="{2D13A23B-7158-4276-8389-7B108DA44814}"/>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245"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a:ea typeface="UD デジタル 教科書体 NP-B"/>
                <a:cs typeface="Times New Roman"/>
              </a:rPr>
              <a:t>　地域特性を踏まえた施策</a:t>
            </a:r>
            <a:endParaRPr lang="en-US" altLang="ja-JP">
              <a:solidFill>
                <a:schemeClr val="tx1"/>
              </a:solidFill>
              <a:latin typeface="UD デジタル 教科書体 NP-B"/>
              <a:ea typeface="UD デジタル 教科書体 NP-B"/>
            </a:endParaRPr>
          </a:p>
        </p:txBody>
      </p:sp>
      <p:sp>
        <p:nvSpPr>
          <p:cNvPr id="7" name="角丸四角形 55">
            <a:extLst>
              <a:ext uri="{FF2B5EF4-FFF2-40B4-BE49-F238E27FC236}">
                <a16:creationId xmlns:a16="http://schemas.microsoft.com/office/drawing/2014/main" id="{C44F3DC2-BDEE-4670-AFFE-90275B71DCEB}"/>
              </a:ext>
            </a:extLst>
          </p:cNvPr>
          <p:cNvSpPr/>
          <p:nvPr/>
        </p:nvSpPr>
        <p:spPr>
          <a:xfrm>
            <a:off x="179999" y="4521600"/>
            <a:ext cx="9180000" cy="2211116"/>
          </a:xfrm>
          <a:prstGeom prst="roundRect">
            <a:avLst>
              <a:gd name="adj" fmla="val 823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現状とめざすべき姿</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marL="176400" indent="133350" algn="just">
              <a:spcAft>
                <a:spcPts val="600"/>
              </a:spcAft>
            </a:pP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最寄り駅まで出れば鉄道利便性が高く、都心部との移動が容易なものの、</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人口減少</a:t>
            </a:r>
            <a:r>
              <a:rPr lang="ja-JP" altLang="en-US"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等により</a:t>
            </a: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生活に欠かせない機能や</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地域交通の確保・維持が困難になっている地域</a:t>
            </a: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があり、</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豊かな自然や観光資源に加え、</a:t>
            </a:r>
            <a:r>
              <a:rPr lang="ja-JP" altLang="en-US"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農業などの土地に根差した生業や古民家等</a:t>
            </a: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のストックなど、</a:t>
            </a:r>
            <a:r>
              <a:rPr lang="ja-JP" altLang="ja-JP"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ポテンシャルを活かして地域の活性化</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をめざすべき。</a:t>
            </a:r>
          </a:p>
          <a:p>
            <a:pPr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地域に存在する</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多様な</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資源を積極的に活用し、</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魅力的な地域を形成</a:t>
            </a:r>
            <a:r>
              <a:rPr lang="ja-JP" altLang="en-US" sz="1600" b="1" u="sng"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するとともに</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その</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魅力</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発信</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市町村等</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地域の実情に応じた</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地域公共交通の確保・維持にかかる取組</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への支援や</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就農を希望する方への支援</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に取り組むなど、</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府民のライフスタイルに応じた支援</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を</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推進</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en-US" sz="1600" dirty="0">
                <a:solidFill>
                  <a:schemeClr val="tx1"/>
                </a:solidFill>
                <a:latin typeface="UD デジタル 教科書体 N-R" panose="02020400000000000000" pitchFamily="17" charset="-128"/>
                <a:ea typeface="UD デジタル 教科書体 N-R" panose="02020400000000000000" pitchFamily="17" charset="-128"/>
              </a:rPr>
              <a:t>　</a:t>
            </a:r>
            <a:endParaRPr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テキスト ボックス 59440">
            <a:extLst>
              <a:ext uri="{FF2B5EF4-FFF2-40B4-BE49-F238E27FC236}">
                <a16:creationId xmlns:a16="http://schemas.microsoft.com/office/drawing/2014/main" id="{DA8E93E2-CA36-45D5-A13E-B27D12298478}"/>
              </a:ext>
            </a:extLst>
          </p:cNvPr>
          <p:cNvSpPr txBox="1"/>
          <p:nvPr/>
        </p:nvSpPr>
        <p:spPr>
          <a:xfrm>
            <a:off x="9534599" y="6241472"/>
            <a:ext cx="2304000" cy="288000"/>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a:r>
              <a:rPr lang="ja-JP" sz="9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ビュースポットおおさか</a:t>
            </a:r>
            <a:endParaRPr lang="en-US" altLang="ja-JP" sz="9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endParaRPr>
          </a:p>
          <a:p>
            <a:pPr algn="ctr"/>
            <a:r>
              <a:rPr lang="ja-JP" altLang="en-US" sz="9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a:t>
            </a:r>
            <a:r>
              <a:rPr lang="en-US" altLang="ja-JP" sz="9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100. </a:t>
            </a:r>
            <a:r>
              <a:rPr lang="ja-JP" altLang="en-US" sz="900" kern="10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下赤阪の棚田を眺める下赤坂城跡」</a:t>
            </a:r>
            <a:endParaRPr lang="ja-JP" sz="1000" kern="100">
              <a:effectLst/>
              <a:latin typeface="Century" panose="02040604050505020304" pitchFamily="18" charset="0"/>
              <a:ea typeface="UD デジタル 教科書体 NK-R" panose="02020400000000000000" pitchFamily="18" charset="-128"/>
              <a:cs typeface="Times New Roman" panose="02020603050405020304" pitchFamily="18" charset="0"/>
            </a:endParaRPr>
          </a:p>
        </p:txBody>
      </p:sp>
      <p:pic>
        <p:nvPicPr>
          <p:cNvPr id="11" name="図 10">
            <a:extLst>
              <a:ext uri="{FF2B5EF4-FFF2-40B4-BE49-F238E27FC236}">
                <a16:creationId xmlns:a16="http://schemas.microsoft.com/office/drawing/2014/main" id="{97BF54CE-D261-470F-BAB4-75780E502BD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8364" y="4654464"/>
            <a:ext cx="2356471" cy="1572407"/>
          </a:xfrm>
          <a:prstGeom prst="rect">
            <a:avLst/>
          </a:prstGeom>
          <a:noFill/>
          <a:ln>
            <a:noFill/>
          </a:ln>
        </p:spPr>
      </p:pic>
      <p:sp>
        <p:nvSpPr>
          <p:cNvPr id="18" name="角丸四角形 55">
            <a:extLst>
              <a:ext uri="{FF2B5EF4-FFF2-40B4-BE49-F238E27FC236}">
                <a16:creationId xmlns:a16="http://schemas.microsoft.com/office/drawing/2014/main" id="{ABDAF013-FC12-4400-A259-2A251E0DDE1F}"/>
              </a:ext>
            </a:extLst>
          </p:cNvPr>
          <p:cNvSpPr/>
          <p:nvPr/>
        </p:nvSpPr>
        <p:spPr>
          <a:xfrm>
            <a:off x="180000" y="2198737"/>
            <a:ext cx="9823722" cy="172437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t"/>
          <a:lstStyle/>
          <a:p>
            <a:pPr algn="just">
              <a:spcAft>
                <a:spcPts val="200"/>
              </a:spcAft>
            </a:pP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（施策の方向性）</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民間事業者</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などと連携し</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公的賃貸住宅の空室等を利活用</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し</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た</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若年・子育て世帯</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等の</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入居</a:t>
            </a:r>
            <a:r>
              <a:rPr lang="ja-JP" altLang="en-US" sz="1600" b="1" u="sng"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促進</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や地域のニーズに応じた</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施設・機能</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充実</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移</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動需要の変化を踏ま</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えた</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交通サービス</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確保</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に関する</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取組</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支援。</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複数の事業主体の公的賃貸住宅がある地域での連携体制</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強化。</a:t>
            </a:r>
          </a:p>
          <a:p>
            <a:pPr marL="334800" indent="-158400" algn="just"/>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千里</a:t>
            </a: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泉北ニュータウンで</a:t>
            </a:r>
            <a:r>
              <a:rPr lang="ja-JP" altLang="en-US"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の地域の実情を踏まえた</a:t>
            </a:r>
            <a:r>
              <a:rPr lang="ja-JP" altLang="ja-JP"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再生指針などに基づ</a:t>
            </a:r>
            <a:r>
              <a:rPr lang="ja-JP" altLang="en-US"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いた</a:t>
            </a:r>
            <a:r>
              <a:rPr lang="ja-JP" altLang="ja-JP"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、ニュータウン全体の活性化</a:t>
            </a:r>
            <a:r>
              <a:rPr lang="ja-JP" altLang="en-US"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ja-JP" sz="1600" b="1" u="sng"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取組</a:t>
            </a:r>
            <a:r>
              <a:rPr lang="ja-JP" altLang="en-US" sz="1600" kern="100" spc="-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の</a:t>
            </a:r>
            <a:r>
              <a:rPr lang="ja-JP" altLang="en-US"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推進</a:t>
            </a:r>
            <a:r>
              <a:rPr lang="ja-JP" altLang="ja-JP" sz="1600" kern="100" spc="-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p>
          <a:p>
            <a:pPr marL="334800" indent="-158400" algn="just"/>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r>
              <a:rPr lang="en-US"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 </a:t>
            </a:r>
            <a:r>
              <a:rPr lang="ja-JP" altLang="en-US" sz="1600"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郊外</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住宅地にお</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ける、</a:t>
            </a:r>
            <a:r>
              <a:rPr lang="ja-JP" altLang="ja-JP"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子育て世帯等</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の住み替えの促進</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や</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空家等の適正管理などによる発生予防、除却促進</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など、</a:t>
            </a:r>
            <a:r>
              <a:rPr lang="ja-JP" altLang="en-US" sz="1600" b="1" u="sng"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地域の実情に</a:t>
            </a:r>
            <a:r>
              <a:rPr lang="ja-JP" altLang="en-US" sz="1600" b="1" u="sng" kern="100" dirty="0">
                <a:solidFill>
                  <a:schemeClr val="tx1"/>
                </a:solidFill>
                <a:latin typeface="Century" panose="02040604050505020304" pitchFamily="18" charset="0"/>
                <a:ea typeface="UD デジタル 教科書体 NK-R" panose="02020400000000000000" pitchFamily="18" charset="-128"/>
                <a:cs typeface="Times New Roman" panose="02020603050405020304" pitchFamily="18" charset="0"/>
              </a:rPr>
              <a:t>即した</a:t>
            </a:r>
            <a:r>
              <a:rPr lang="ja-JP" altLang="en-US"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取組を支援</a:t>
            </a:r>
            <a:r>
              <a:rPr lang="ja-JP" altLang="ja-JP" sz="1600" kern="100" dirty="0">
                <a:solidFill>
                  <a:schemeClr val="tx1"/>
                </a:solidFill>
                <a:effectLst/>
                <a:latin typeface="Century" panose="02040604050505020304" pitchFamily="18" charset="0"/>
                <a:ea typeface="UD デジタル 教科書体 NK-R" panose="02020400000000000000" pitchFamily="18" charset="-128"/>
                <a:cs typeface="Times New Roman" panose="02020603050405020304" pitchFamily="18" charset="0"/>
              </a:rPr>
              <a:t>。</a:t>
            </a:r>
            <a:endParaRPr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a:p>
            <a:pPr marL="87313" indent="-87313">
              <a:lnSpc>
                <a:spcPts val="1800"/>
              </a:lnSpc>
              <a:spcAft>
                <a:spcPts val="600"/>
              </a:spcAft>
            </a:pPr>
            <a:endParaRPr lang="en-US" altLang="ja-JP"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角丸四角形 55">
            <a:extLst>
              <a:ext uri="{FF2B5EF4-FFF2-40B4-BE49-F238E27FC236}">
                <a16:creationId xmlns:a16="http://schemas.microsoft.com/office/drawing/2014/main" id="{5BDFE989-4008-4243-BD51-8FC817B8C160}"/>
              </a:ext>
            </a:extLst>
          </p:cNvPr>
          <p:cNvSpPr/>
          <p:nvPr/>
        </p:nvSpPr>
        <p:spPr>
          <a:xfrm>
            <a:off x="10039683" y="3514963"/>
            <a:ext cx="1914525" cy="288000"/>
          </a:xfrm>
          <a:prstGeom prst="roundRect">
            <a:avLst>
              <a:gd name="adj" fmla="val 8233"/>
            </a:avLst>
          </a:prstGeom>
          <a:noFill/>
          <a:ln w="12700" cap="flat" cmpd="sng" algn="ctr">
            <a:noFill/>
            <a:prstDash val="solid"/>
            <a:miter lim="800000"/>
          </a:ln>
          <a:effectLst/>
        </p:spPr>
        <p:txBody>
          <a:bodyPr wrap="square" lIns="0" tIns="0" rIns="0" bIns="0" rtlCol="0" anchor="t">
            <a:noAutofit/>
          </a:bodyPr>
          <a:lstStyle/>
          <a:p>
            <a:pPr marL="90170" indent="-90170" algn="ctr"/>
            <a:r>
              <a:rPr lang="ja-JP" sz="900" kern="1200" dirty="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新千里東町近隣センター再整備</a:t>
            </a:r>
            <a:endParaRPr lang="ja-JP" sz="1050" kern="100" dirty="0">
              <a:effectLst/>
              <a:latin typeface="Century" panose="02040604050505020304" pitchFamily="18" charset="0"/>
              <a:ea typeface="UD デジタル 教科書体 NK-R" panose="02020400000000000000" pitchFamily="18" charset="-128"/>
              <a:cs typeface="Times New Roman" panose="02020603050405020304" pitchFamily="18" charset="0"/>
            </a:endParaRPr>
          </a:p>
          <a:p>
            <a:pPr marL="90170" indent="-90170" algn="ctr"/>
            <a:r>
              <a:rPr lang="ja-JP" sz="900" kern="1200" dirty="0">
                <a:solidFill>
                  <a:srgbClr val="000000"/>
                </a:solidFill>
                <a:effectLst/>
                <a:latin typeface="Century" panose="02040604050505020304" pitchFamily="18" charset="0"/>
                <a:ea typeface="UD デジタル 教科書体 N-R" panose="02020400000000000000" pitchFamily="17" charset="-128"/>
                <a:cs typeface="Times New Roman" panose="02020603050405020304" pitchFamily="18" charset="0"/>
              </a:rPr>
              <a:t>（府営住宅活用地）</a:t>
            </a:r>
            <a:endParaRPr lang="ja-JP" sz="1050" kern="100" dirty="0">
              <a:effectLst/>
              <a:latin typeface="Century" panose="02040604050505020304" pitchFamily="18" charset="0"/>
              <a:ea typeface="UD デジタル 教科書体 NK-R" panose="02020400000000000000" pitchFamily="18" charset="-128"/>
              <a:cs typeface="Times New Roman" panose="02020603050405020304" pitchFamily="18" charset="0"/>
            </a:endParaRPr>
          </a:p>
        </p:txBody>
      </p:sp>
      <p:pic>
        <p:nvPicPr>
          <p:cNvPr id="19" name="図 18">
            <a:extLst>
              <a:ext uri="{FF2B5EF4-FFF2-40B4-BE49-F238E27FC236}">
                <a16:creationId xmlns:a16="http://schemas.microsoft.com/office/drawing/2014/main" id="{51F49A44-88D8-4D4E-ABF2-3A9A5FFB36F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4476" y="2115804"/>
            <a:ext cx="1787900" cy="1340790"/>
          </a:xfrm>
          <a:prstGeom prst="rect">
            <a:avLst/>
          </a:prstGeom>
          <a:noFill/>
          <a:ln>
            <a:noFill/>
          </a:ln>
        </p:spPr>
      </p:pic>
      <p:sp>
        <p:nvSpPr>
          <p:cNvPr id="20" name="正方形/長方形 19">
            <a:extLst>
              <a:ext uri="{FF2B5EF4-FFF2-40B4-BE49-F238E27FC236}">
                <a16:creationId xmlns:a16="http://schemas.microsoft.com/office/drawing/2014/main" id="{A1F5CEAC-1F1F-468C-9856-34FF605338CE}"/>
              </a:ext>
            </a:extLst>
          </p:cNvPr>
          <p:cNvSpPr>
            <a:spLocks/>
          </p:cNvSpPr>
          <p:nvPr/>
        </p:nvSpPr>
        <p:spPr>
          <a:xfrm>
            <a:off x="432000" y="576000"/>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ニュータウンをはじめ、郊外に整備された住宅地</a:t>
            </a:r>
          </a:p>
        </p:txBody>
      </p:sp>
      <p:sp>
        <p:nvSpPr>
          <p:cNvPr id="21" name="正方形/長方形 20">
            <a:extLst>
              <a:ext uri="{FF2B5EF4-FFF2-40B4-BE49-F238E27FC236}">
                <a16:creationId xmlns:a16="http://schemas.microsoft.com/office/drawing/2014/main" id="{19EFB2B4-447E-48D2-B01D-09494824EEB9}"/>
              </a:ext>
            </a:extLst>
          </p:cNvPr>
          <p:cNvSpPr>
            <a:spLocks/>
          </p:cNvSpPr>
          <p:nvPr/>
        </p:nvSpPr>
        <p:spPr>
          <a:xfrm>
            <a:off x="432000" y="3997726"/>
            <a:ext cx="11160000" cy="540000"/>
          </a:xfrm>
          <a:prstGeom prst="rect">
            <a:avLst/>
          </a:prstGeom>
          <a:no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農山漁村など豊かな自然を有する地域</a:t>
            </a:r>
          </a:p>
        </p:txBody>
      </p:sp>
    </p:spTree>
    <p:extLst>
      <p:ext uri="{BB962C8B-B14F-4D97-AF65-F5344CB8AC3E}">
        <p14:creationId xmlns:p14="http://schemas.microsoft.com/office/powerpoint/2010/main" val="2687464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51D844-6A45-4102-9DB6-2062A2AA3AC1}"/>
              </a:ext>
            </a:extLst>
          </p:cNvPr>
          <p:cNvSpPr>
            <a:spLocks noChangeArrowheads="1"/>
          </p:cNvSpPr>
          <p:nvPr/>
        </p:nvSpPr>
        <p:spPr bwMode="auto">
          <a:xfrm>
            <a:off x="0" y="2524765"/>
            <a:ext cx="12192000" cy="1272992"/>
          </a:xfrm>
          <a:prstGeom prst="rect">
            <a:avLst/>
          </a:prstGeom>
          <a:solidFill>
            <a:srgbClr val="DEEBF7"/>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1200"/>
              </a:spcBef>
              <a:spcAft>
                <a:spcPts val="0"/>
              </a:spcAft>
              <a:buClrTx/>
              <a:buSzTx/>
              <a:buFontTx/>
              <a:buNone/>
              <a:tabLst>
                <a:tab pos="0" algn="l"/>
                <a:tab pos="914400" algn="l"/>
                <a:tab pos="1828800" algn="l"/>
                <a:tab pos="2743200" algn="l"/>
                <a:tab pos="3657600" algn="l"/>
                <a:tab pos="4122738" algn="l"/>
                <a:tab pos="4572000" algn="l"/>
                <a:tab pos="5486400" algn="l"/>
                <a:tab pos="6400800" algn="l"/>
                <a:tab pos="7315200" algn="l"/>
                <a:tab pos="8229600" algn="l"/>
                <a:tab pos="9144000" algn="l"/>
                <a:tab pos="10058400" algn="l"/>
              </a:tabLst>
              <a:defRPr/>
            </a:pPr>
            <a:r>
              <a:rPr kumimoji="1" lang="ja-JP" altLang="en-US"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第４章　</a:t>
            </a:r>
            <a:r>
              <a:rPr lang="ja-JP" altLang="en-US" sz="2400" b="1">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実効</a:t>
            </a:r>
            <a:r>
              <a:rPr kumimoji="1" lang="ja-JP" altLang="en-US"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性を持った計画の推進に向けて</a:t>
            </a:r>
          </a:p>
        </p:txBody>
      </p:sp>
    </p:spTree>
    <p:extLst>
      <p:ext uri="{BB962C8B-B14F-4D97-AF65-F5344CB8AC3E}">
        <p14:creationId xmlns:p14="http://schemas.microsoft.com/office/powerpoint/2010/main" val="777529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7171564-733D-494C-AC8C-43367E31DAD5}"/>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79388">
              <a:defRPr/>
            </a:pPr>
            <a:r>
              <a:rPr lang="ja-JP" altLang="en-US" sz="2800"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１．住宅・建築政策に関わる各主体の役割</a:t>
            </a:r>
          </a:p>
        </p:txBody>
      </p:sp>
      <p:sp>
        <p:nvSpPr>
          <p:cNvPr id="9" name="Text Box 2">
            <a:extLst>
              <a:ext uri="{FF2B5EF4-FFF2-40B4-BE49-F238E27FC236}">
                <a16:creationId xmlns:a16="http://schemas.microsoft.com/office/drawing/2014/main" id="{2B13CF2D-23FD-4E6B-82F9-5BD082F20603}"/>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18</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7" name="正方形/長方形 6">
            <a:extLst>
              <a:ext uri="{FF2B5EF4-FFF2-40B4-BE49-F238E27FC236}">
                <a16:creationId xmlns:a16="http://schemas.microsoft.com/office/drawing/2014/main" id="{0A326670-7CF4-4A6D-8301-30E870D6C19F}"/>
              </a:ext>
            </a:extLst>
          </p:cNvPr>
          <p:cNvSpPr/>
          <p:nvPr/>
        </p:nvSpPr>
        <p:spPr>
          <a:xfrm>
            <a:off x="336000" y="536689"/>
            <a:ext cx="11520000" cy="7332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indent="1588" algn="just"/>
            <a:r>
              <a:rPr lang="ja-JP" altLang="en-US">
                <a:solidFill>
                  <a:schemeClr val="tx1"/>
                </a:solidFill>
                <a:latin typeface="UD デジタル 教科書体 NP-R" panose="02020400000000000000" pitchFamily="18" charset="-128"/>
                <a:ea typeface="UD デジタル 教科書体 NP-R" panose="02020400000000000000" pitchFamily="18" charset="-128"/>
              </a:rPr>
              <a:t>基本目標の実現のためには、施策に関わる各主体が連携するとともに、適切な役割分担のもと、それぞれの役割を自覚し、協力しながら取り組む必要がある。</a:t>
            </a:r>
            <a:endParaRPr lang="en-US" altLang="ja-JP">
              <a:solidFill>
                <a:schemeClr val="tx1"/>
              </a:solidFill>
              <a:latin typeface="UD デジタル 教科書体 NP-R" panose="02020400000000000000" pitchFamily="18" charset="-128"/>
              <a:ea typeface="UD デジタル 教科書体 NP-R" panose="02020400000000000000" pitchFamily="18" charset="-128"/>
            </a:endParaRPr>
          </a:p>
        </p:txBody>
      </p:sp>
      <p:graphicFrame>
        <p:nvGraphicFramePr>
          <p:cNvPr id="8" name="表 2">
            <a:extLst>
              <a:ext uri="{FF2B5EF4-FFF2-40B4-BE49-F238E27FC236}">
                <a16:creationId xmlns:a16="http://schemas.microsoft.com/office/drawing/2014/main" id="{0CB3C20C-AAA7-4165-914F-24F51430927B}"/>
              </a:ext>
            </a:extLst>
          </p:cNvPr>
          <p:cNvGraphicFramePr>
            <a:graphicFrameLocks noGrp="1"/>
          </p:cNvGraphicFramePr>
          <p:nvPr>
            <p:extLst>
              <p:ext uri="{D42A27DB-BD31-4B8C-83A1-F6EECF244321}">
                <p14:modId xmlns:p14="http://schemas.microsoft.com/office/powerpoint/2010/main" val="433641154"/>
              </p:ext>
            </p:extLst>
          </p:nvPr>
        </p:nvGraphicFramePr>
        <p:xfrm>
          <a:off x="336000" y="1269980"/>
          <a:ext cx="11520000" cy="5296975"/>
        </p:xfrm>
        <a:graphic>
          <a:graphicData uri="http://schemas.openxmlformats.org/drawingml/2006/table">
            <a:tbl>
              <a:tblPr firstRow="1" bandRow="1">
                <a:tableStyleId>{0505E3EF-67EA-436B-97B2-0124C06EBD24}</a:tableStyleId>
              </a:tblPr>
              <a:tblGrid>
                <a:gridCol w="1976522">
                  <a:extLst>
                    <a:ext uri="{9D8B030D-6E8A-4147-A177-3AD203B41FA5}">
                      <a16:colId xmlns:a16="http://schemas.microsoft.com/office/drawing/2014/main" val="1468025177"/>
                    </a:ext>
                  </a:extLst>
                </a:gridCol>
                <a:gridCol w="9543478">
                  <a:extLst>
                    <a:ext uri="{9D8B030D-6E8A-4147-A177-3AD203B41FA5}">
                      <a16:colId xmlns:a16="http://schemas.microsoft.com/office/drawing/2014/main" val="543397539"/>
                    </a:ext>
                  </a:extLst>
                </a:gridCol>
              </a:tblGrid>
              <a:tr h="66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府民</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住まい・まちづくりの主役</a:t>
                      </a:r>
                      <a:r>
                        <a:rPr kumimoji="1" lang="ja-JP" altLang="en-US" sz="1400" b="0" dirty="0">
                          <a:solidFill>
                            <a:sysClr val="windowText" lastClr="000000"/>
                          </a:solidFill>
                          <a:latin typeface="UD デジタル 教科書体 NP-R" panose="02020400000000000000" pitchFamily="18" charset="-128"/>
                          <a:ea typeface="UD デジタル 教科書体 NP-R" panose="02020400000000000000" pitchFamily="18" charset="-128"/>
                        </a:rPr>
                        <a:t>。一人ひとりが、住まいやまちに対する関心と理解を深めることで、住生活の質を高めるとともに、知識や経験を活かして</a:t>
                      </a:r>
                      <a:r>
                        <a:rPr kumimoji="1"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主体的に住まいやまちづくり、地域コミュニティの担い手となる</a:t>
                      </a:r>
                      <a:r>
                        <a:rPr kumimoji="1" lang="ja-JP" altLang="en-US" sz="1400" b="0" dirty="0">
                          <a:solidFill>
                            <a:sysClr val="windowText" lastClr="000000"/>
                          </a:solidFill>
                          <a:latin typeface="UD デジタル 教科書体 NP-R" panose="02020400000000000000" pitchFamily="18" charset="-128"/>
                          <a:ea typeface="UD デジタル 教科書体 NP-R" panose="02020400000000000000" pitchFamily="18" charset="-128"/>
                        </a:rPr>
                        <a:t>など、自立・自律した行動が期待される。</a:t>
                      </a:r>
                      <a:endParaRPr kumimoji="1" lang="en-US" altLang="ja-JP" sz="1400" b="0" dirty="0">
                        <a:solidFill>
                          <a:sysClr val="windowText" lastClr="000000"/>
                        </a:solidFill>
                        <a:latin typeface="UD デジタル 教科書体 NP-R" panose="02020400000000000000" pitchFamily="18" charset="-128"/>
                        <a:ea typeface="UD デジタル 教科書体 NP-R" panose="02020400000000000000" pitchFamily="18" charset="-128"/>
                      </a:endParaRP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783557"/>
                  </a:ext>
                </a:extLst>
              </a:tr>
              <a:tr h="48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民間事業者</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市場において主要な役割</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を担い、府民の住まいやまちづくりへのニーズを的確につかみ、</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良質な住宅関連サービスの提供</a:t>
                      </a:r>
                      <a:r>
                        <a:rPr kumimoji="1" lang="ja-JP" altLang="en-US" sz="1400" b="0" u="none">
                          <a:solidFill>
                            <a:sysClr val="windowText" lastClr="000000"/>
                          </a:solidFill>
                          <a:latin typeface="UD デジタル 教科書体 NP-R" panose="02020400000000000000" pitchFamily="18" charset="-128"/>
                          <a:ea typeface="UD デジタル 教科書体 NP-R" panose="02020400000000000000" pitchFamily="18" charset="-128"/>
                        </a:rPr>
                        <a:t>、適切な情報開示</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、公正な取引やコストの軽減を通じ、</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良質な居住環境の形成に貢献</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することが期待される。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2046319"/>
                  </a:ext>
                </a:extLst>
              </a:tr>
              <a:tr h="48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地域団体や</a:t>
                      </a:r>
                      <a:r>
                        <a:rPr kumimoji="1" lang="en-US" altLang="ja-JP" sz="1400" b="1">
                          <a:solidFill>
                            <a:sysClr val="windowText" lastClr="000000"/>
                          </a:solidFill>
                          <a:latin typeface="UD デジタル 教科書体 NP-R" panose="02020400000000000000" pitchFamily="18" charset="-128"/>
                          <a:ea typeface="UD デジタル 教科書体 NP-R" panose="02020400000000000000" pitchFamily="18" charset="-128"/>
                        </a:rPr>
                        <a:t>NPO</a:t>
                      </a: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等</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地域コミュニティの担い手として、</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地域に根差した柔軟で先駆的な活動</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を行うとともに、その専門性を活かして</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行政と府民との協働や共創</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を進めることが期待される。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4000883"/>
                  </a:ext>
                </a:extLst>
              </a:tr>
              <a:tr h="48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国</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住生活に係る</a:t>
                      </a:r>
                      <a:r>
                        <a:rPr kumimoji="1"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国全体の課題認識と施策の方向性を提示</a:t>
                      </a:r>
                      <a:r>
                        <a:rPr kumimoji="1"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し、</a:t>
                      </a:r>
                      <a:r>
                        <a:rPr kumimoji="1" lang="ja-JP" altLang="en-US" sz="1400" b="0" u="none" dirty="0">
                          <a:solidFill>
                            <a:sysClr val="windowText" lastClr="000000"/>
                          </a:solidFill>
                          <a:latin typeface="UD デジタル 教科書体 NP-R" panose="02020400000000000000" pitchFamily="18" charset="-128"/>
                          <a:ea typeface="UD デジタル 教科書体 NP-R" panose="02020400000000000000" pitchFamily="18" charset="-128"/>
                        </a:rPr>
                        <a:t>市場の環境整備・誘導・補完、都道府県や市区町村への支援</a:t>
                      </a:r>
                      <a:r>
                        <a:rPr kumimoji="1"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、官民の連携強化などにより、</a:t>
                      </a:r>
                      <a:r>
                        <a:rPr kumimoji="1"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住宅行政を推進</a:t>
                      </a:r>
                      <a:r>
                        <a:rPr kumimoji="1"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する役割が期待されます。</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817256"/>
                  </a:ext>
                </a:extLst>
              </a:tr>
              <a:tr h="48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大阪府</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府全域での</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住生活の目標やビジョン等の提示</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、市場の活性化や適正化等による</a:t>
                      </a:r>
                      <a:r>
                        <a:rPr kumimoji="1" lang="ja-JP" altLang="en-US" sz="1400" b="0" u="none">
                          <a:solidFill>
                            <a:sysClr val="windowText" lastClr="000000"/>
                          </a:solidFill>
                          <a:latin typeface="UD デジタル 教科書体 NP-R" panose="02020400000000000000" pitchFamily="18" charset="-128"/>
                          <a:ea typeface="UD デジタル 教科書体 NP-R" panose="02020400000000000000" pitchFamily="18" charset="-128"/>
                        </a:rPr>
                        <a:t>市場環境の整備、府営住宅等公的ストックの活用、市町村への支援、多様な主体が連携する機会・場の提供</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など</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広域自治体としての役割が期待</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2455835"/>
                  </a:ext>
                </a:extLst>
              </a:tr>
              <a:tr h="382975">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市町村</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住民に直結する基礎自治体</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として、地域の実情を踏まえた</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地域のまちづくりの主体</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として施策の展開が期待される。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0748101"/>
                  </a:ext>
                </a:extLst>
              </a:tr>
              <a:tr h="48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大阪府住宅供給公社</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府の住宅政策を補完する公的機関</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として、住宅セーフティネットの一翼を担うとともに、保有するノウハウや信用力も活用し、府営住宅計画修繕業務の受託、</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市町村への技術支援や地域のまちづくりへの貢献</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などが期待される。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059590"/>
                  </a:ext>
                </a:extLst>
              </a:tr>
              <a:tr h="666000">
                <a:tc>
                  <a:txBody>
                    <a:bodyPr/>
                    <a:lstStyle/>
                    <a:p>
                      <a:pPr>
                        <a:lnSpc>
                          <a:spcPts val="1600"/>
                        </a:lnSpc>
                      </a:pPr>
                      <a:r>
                        <a:rPr kumimoji="1" lang="zh-TW"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独立行政法人</a:t>
                      </a:r>
                      <a:endParaRPr kumimoji="1" lang="en-US" altLang="zh-TW" sz="1400" b="1">
                        <a:solidFill>
                          <a:sysClr val="windowText" lastClr="000000"/>
                        </a:solidFill>
                        <a:latin typeface="UD デジタル 教科書体 NP-R" panose="02020400000000000000" pitchFamily="18" charset="-128"/>
                        <a:ea typeface="UD デジタル 教科書体 NP-R" panose="02020400000000000000" pitchFamily="18" charset="-128"/>
                      </a:endParaRPr>
                    </a:p>
                    <a:p>
                      <a:pPr>
                        <a:lnSpc>
                          <a:spcPts val="1600"/>
                        </a:lnSpc>
                      </a:pPr>
                      <a:r>
                        <a:rPr kumimoji="1" lang="zh-TW"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都市再生機構</a:t>
                      </a:r>
                      <a:endPar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endParaRP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地域における重層的かつ柔軟な住宅セーフティネットの構築に貢献することや、</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多様な主体と連携した良質な住宅ストックの形成</a:t>
                      </a:r>
                      <a:r>
                        <a:rPr kumimoji="1"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、また都市再生分野において</a:t>
                      </a:r>
                      <a:r>
                        <a:rPr kumimoji="1" lang="ja-JP" altLang="en-US" sz="1400" b="0" u="none">
                          <a:solidFill>
                            <a:sysClr val="windowText" lastClr="000000"/>
                          </a:solidFill>
                          <a:latin typeface="UD デジタル 教科書体 NP-R" panose="02020400000000000000" pitchFamily="18" charset="-128"/>
                          <a:ea typeface="UD デジタル 教科書体 NP-R" panose="02020400000000000000" pitchFamily="18" charset="-128"/>
                        </a:rPr>
                        <a:t>各主体とのパートナーシップの下、</a:t>
                      </a:r>
                      <a:r>
                        <a:rPr kumimoji="1"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政策的意義の高い事業の実施</a:t>
                      </a:r>
                      <a:r>
                        <a:rPr kumimoji="1" lang="ja-JP" altLang="en-US" sz="1400" b="0" u="none">
                          <a:solidFill>
                            <a:sysClr val="windowText" lastClr="000000"/>
                          </a:solidFill>
                          <a:latin typeface="UD デジタル 教科書体 NP-R" panose="02020400000000000000" pitchFamily="18" charset="-128"/>
                          <a:ea typeface="UD デジタル 教科書体 NP-R" panose="02020400000000000000" pitchFamily="18" charset="-128"/>
                        </a:rPr>
                        <a:t>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7065666"/>
                  </a:ext>
                </a:extLst>
              </a:tr>
              <a:tr h="486000">
                <a:tc>
                  <a:txBody>
                    <a:bodyPr/>
                    <a:lstStyle/>
                    <a:p>
                      <a:pPr>
                        <a:lnSpc>
                          <a:spcPts val="1600"/>
                        </a:lnSpc>
                      </a:pPr>
                      <a:r>
                        <a:rPr kumimoji="1" lang="zh-TW"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独立行政法人</a:t>
                      </a:r>
                      <a:endParaRPr kumimoji="1" lang="en-US" altLang="zh-TW" sz="1400" b="1">
                        <a:solidFill>
                          <a:sysClr val="windowText" lastClr="000000"/>
                        </a:solidFill>
                        <a:latin typeface="UD デジタル 教科書体 NP-R" panose="02020400000000000000" pitchFamily="18" charset="-128"/>
                        <a:ea typeface="UD デジタル 教科書体 NP-R" panose="02020400000000000000" pitchFamily="18" charset="-128"/>
                      </a:endParaRPr>
                    </a:p>
                    <a:p>
                      <a:pPr>
                        <a:lnSpc>
                          <a:spcPts val="1600"/>
                        </a:lnSpc>
                      </a:pPr>
                      <a:r>
                        <a:rPr kumimoji="1" lang="zh-TW"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住宅金融支援機構</a:t>
                      </a:r>
                      <a:endPar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endParaRP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民間金融機関による全期間固定金利の住宅ローンの供給に対する支援</a:t>
                      </a:r>
                      <a:r>
                        <a:rPr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や、住宅政策上重要な分野に対する融資制度等により、</a:t>
                      </a:r>
                      <a:r>
                        <a:rPr lang="ja-JP" altLang="en-US" sz="1400" b="1" u="sng">
                          <a:solidFill>
                            <a:sysClr val="windowText" lastClr="000000"/>
                          </a:solidFill>
                          <a:latin typeface="UD デジタル 教科書体 NP-R" panose="02020400000000000000" pitchFamily="18" charset="-128"/>
                          <a:ea typeface="UD デジタル 教科書体 NP-R" panose="02020400000000000000" pitchFamily="18" charset="-128"/>
                        </a:rPr>
                        <a:t>自治体や関係機関等と連携し地域課題の解決に寄与する</a:t>
                      </a:r>
                      <a:r>
                        <a:rPr lang="ja-JP" altLang="en-US" sz="1400">
                          <a:solidFill>
                            <a:sysClr val="windowText" lastClr="000000"/>
                          </a:solidFill>
                          <a:latin typeface="UD デジタル 教科書体 NP-R" panose="02020400000000000000" pitchFamily="18" charset="-128"/>
                          <a:ea typeface="UD デジタル 教科書体 NP-R" panose="02020400000000000000" pitchFamily="18" charset="-128"/>
                        </a:rPr>
                        <a:t>などの役割が期待される。</a:t>
                      </a: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9853764"/>
                  </a:ext>
                </a:extLst>
              </a:tr>
              <a:tr h="666000">
                <a:tc>
                  <a:txBody>
                    <a:bodyPr/>
                    <a:lstStyle/>
                    <a:p>
                      <a:pPr>
                        <a:lnSpc>
                          <a:spcPts val="1800"/>
                        </a:lnSpc>
                      </a:pPr>
                      <a:r>
                        <a:rPr kumimoji="1" lang="ja-JP" altLang="en-US" sz="1400" b="1">
                          <a:solidFill>
                            <a:sysClr val="windowText" lastClr="000000"/>
                          </a:solidFill>
                          <a:latin typeface="UD デジタル 教科書体 NP-R" panose="02020400000000000000" pitchFamily="18" charset="-128"/>
                          <a:ea typeface="UD デジタル 教科書体 NP-R" panose="02020400000000000000" pitchFamily="18" charset="-128"/>
                        </a:rPr>
                        <a:t>公的団体や大学等</a:t>
                      </a:r>
                    </a:p>
                  </a:txBody>
                  <a:tcPr marL="108000" marR="72000" marT="1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ts val="1500"/>
                        </a:lnSpc>
                      </a:pPr>
                      <a:r>
                        <a:rPr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公的団体：それぞれが有するノウハウが有効に活かされるように</a:t>
                      </a:r>
                      <a:r>
                        <a:rPr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行政や団体相互の連携を図ること</a:t>
                      </a:r>
                      <a:r>
                        <a:rPr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が求められる。</a:t>
                      </a:r>
                      <a:endParaRPr lang="en-US" altLang="ja-JP" sz="14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a:p>
                      <a:pPr marL="536575" indent="-536575">
                        <a:lnSpc>
                          <a:spcPts val="1500"/>
                        </a:lnSpc>
                      </a:pPr>
                      <a:r>
                        <a:rPr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大学：</a:t>
                      </a:r>
                      <a:r>
                        <a:rPr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専門的な人材の育成</a:t>
                      </a:r>
                      <a:r>
                        <a:rPr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や</a:t>
                      </a:r>
                      <a:r>
                        <a:rPr lang="ja-JP" altLang="en-US" sz="1400" b="1" u="sng" dirty="0">
                          <a:solidFill>
                            <a:sysClr val="windowText" lastClr="000000"/>
                          </a:solidFill>
                          <a:latin typeface="UD デジタル 教科書体 NP-R" panose="02020400000000000000" pitchFamily="18" charset="-128"/>
                          <a:ea typeface="UD デジタル 教科書体 NP-R" panose="02020400000000000000" pitchFamily="18" charset="-128"/>
                        </a:rPr>
                        <a:t>研究活動を通じた新技術の発展</a:t>
                      </a:r>
                      <a:r>
                        <a:rPr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rPr>
                        <a:t>、地域活動への参画等による社会課題の解決への寄与などの役割が期待される。</a:t>
                      </a:r>
                      <a:endParaRPr kumimoji="1" lang="ja-JP" altLang="en-US" sz="1400" dirty="0">
                        <a:solidFill>
                          <a:sysClr val="windowText" lastClr="000000"/>
                        </a:solidFill>
                        <a:latin typeface="UD デジタル 教科書体 NP-R" panose="02020400000000000000" pitchFamily="18" charset="-128"/>
                        <a:ea typeface="UD デジタル 教科書体 NP-R" panose="02020400000000000000" pitchFamily="18" charset="-128"/>
                      </a:endParaRPr>
                    </a:p>
                  </a:txBody>
                  <a:tcPr marL="108000" marR="72000" marT="1800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6105089"/>
                  </a:ext>
                </a:extLst>
              </a:tr>
            </a:tbl>
          </a:graphicData>
        </a:graphic>
      </p:graphicFrame>
    </p:spTree>
    <p:extLst>
      <p:ext uri="{BB962C8B-B14F-4D97-AF65-F5344CB8AC3E}">
        <p14:creationId xmlns:p14="http://schemas.microsoft.com/office/powerpoint/2010/main" val="283773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リーフォーム: 図形 37">
            <a:extLst>
              <a:ext uri="{FF2B5EF4-FFF2-40B4-BE49-F238E27FC236}">
                <a16:creationId xmlns:a16="http://schemas.microsoft.com/office/drawing/2014/main" id="{EF3B5F38-700F-4DD8-A574-845B553EA7C3}"/>
              </a:ext>
            </a:extLst>
          </p:cNvPr>
          <p:cNvSpPr/>
          <p:nvPr/>
        </p:nvSpPr>
        <p:spPr>
          <a:xfrm>
            <a:off x="4288458" y="1446279"/>
            <a:ext cx="7916302" cy="5436872"/>
          </a:xfrm>
          <a:custGeom>
            <a:avLst/>
            <a:gdLst>
              <a:gd name="connsiteX0" fmla="*/ 2170199 w 7538609"/>
              <a:gd name="connsiteY0" fmla="*/ 2861 h 5436872"/>
              <a:gd name="connsiteX1" fmla="*/ 5735857 w 7538609"/>
              <a:gd name="connsiteY1" fmla="*/ 987732 h 5436872"/>
              <a:gd name="connsiteX2" fmla="*/ 7458944 w 7538609"/>
              <a:gd name="connsiteY2" fmla="*/ 2023882 h 5436872"/>
              <a:gd name="connsiteX3" fmla="*/ 7538609 w 7538609"/>
              <a:gd name="connsiteY3" fmla="*/ 2084487 h 5436872"/>
              <a:gd name="connsiteX4" fmla="*/ 7538609 w 7538609"/>
              <a:gd name="connsiteY4" fmla="*/ 5436872 h 5436872"/>
              <a:gd name="connsiteX5" fmla="*/ 4487977 w 7538609"/>
              <a:gd name="connsiteY5" fmla="*/ 5436872 h 5436872"/>
              <a:gd name="connsiteX6" fmla="*/ 4215044 w 7538609"/>
              <a:gd name="connsiteY6" fmla="*/ 5326600 h 5436872"/>
              <a:gd name="connsiteX7" fmla="*/ 3736641 w 7538609"/>
              <a:gd name="connsiteY7" fmla="*/ 5107588 h 5436872"/>
              <a:gd name="connsiteX8" fmla="*/ 107698 w 7538609"/>
              <a:gd name="connsiteY8" fmla="*/ 801592 h 5436872"/>
              <a:gd name="connsiteX9" fmla="*/ 2170199 w 7538609"/>
              <a:gd name="connsiteY9" fmla="*/ 2861 h 543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8609" h="5436872">
                <a:moveTo>
                  <a:pt x="2170199" y="2861"/>
                </a:moveTo>
                <a:cubicBezTo>
                  <a:pt x="3188695" y="36546"/>
                  <a:pt x="4457718" y="367498"/>
                  <a:pt x="5735857" y="987732"/>
                </a:cubicBezTo>
                <a:cubicBezTo>
                  <a:pt x="6374927" y="1297849"/>
                  <a:pt x="6955775" y="1650929"/>
                  <a:pt x="7458944" y="2023882"/>
                </a:cubicBezTo>
                <a:lnTo>
                  <a:pt x="7538609" y="2084487"/>
                </a:lnTo>
                <a:lnTo>
                  <a:pt x="7538609" y="5436872"/>
                </a:lnTo>
                <a:lnTo>
                  <a:pt x="4487977" y="5436872"/>
                </a:lnTo>
                <a:lnTo>
                  <a:pt x="4215044" y="5326600"/>
                </a:lnTo>
                <a:cubicBezTo>
                  <a:pt x="4056033" y="5258126"/>
                  <a:pt x="3896408" y="5185117"/>
                  <a:pt x="3736641" y="5107588"/>
                </a:cubicBezTo>
                <a:cubicBezTo>
                  <a:pt x="1180363" y="3867119"/>
                  <a:pt x="-444371" y="1939259"/>
                  <a:pt x="107698" y="801592"/>
                </a:cubicBezTo>
                <a:cubicBezTo>
                  <a:pt x="383732" y="232759"/>
                  <a:pt x="1151703" y="-30824"/>
                  <a:pt x="2170199" y="2861"/>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8" name="フリーフォーム: 図形 27">
            <a:extLst>
              <a:ext uri="{FF2B5EF4-FFF2-40B4-BE49-F238E27FC236}">
                <a16:creationId xmlns:a16="http://schemas.microsoft.com/office/drawing/2014/main" id="{793CFE4D-49EB-4CED-86E1-E40D93E5A434}"/>
              </a:ext>
            </a:extLst>
          </p:cNvPr>
          <p:cNvSpPr/>
          <p:nvPr/>
        </p:nvSpPr>
        <p:spPr>
          <a:xfrm>
            <a:off x="0" y="2633146"/>
            <a:ext cx="10894896" cy="4184020"/>
          </a:xfrm>
          <a:custGeom>
            <a:avLst/>
            <a:gdLst>
              <a:gd name="connsiteX0" fmla="*/ 4881694 w 10552820"/>
              <a:gd name="connsiteY0" fmla="*/ 0 h 4184020"/>
              <a:gd name="connsiteX1" fmla="*/ 10552820 w 10552820"/>
              <a:gd name="connsiteY1" fmla="*/ 2092010 h 4184020"/>
              <a:gd name="connsiteX2" fmla="*/ 4881694 w 10552820"/>
              <a:gd name="connsiteY2" fmla="*/ 4184020 h 4184020"/>
              <a:gd name="connsiteX3" fmla="*/ 31596 w 10552820"/>
              <a:gd name="connsiteY3" fmla="*/ 3176793 h 4184020"/>
              <a:gd name="connsiteX4" fmla="*/ 0 w 10552820"/>
              <a:gd name="connsiteY4" fmla="*/ 3156523 h 4184020"/>
              <a:gd name="connsiteX5" fmla="*/ 0 w 10552820"/>
              <a:gd name="connsiteY5" fmla="*/ 1027498 h 4184020"/>
              <a:gd name="connsiteX6" fmla="*/ 31596 w 10552820"/>
              <a:gd name="connsiteY6" fmla="*/ 1007227 h 4184020"/>
              <a:gd name="connsiteX7" fmla="*/ 4881694 w 10552820"/>
              <a:gd name="connsiteY7" fmla="*/ 0 h 41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2820" h="4184020">
                <a:moveTo>
                  <a:pt x="4881694" y="0"/>
                </a:moveTo>
                <a:cubicBezTo>
                  <a:pt x="8013770" y="0"/>
                  <a:pt x="10552820" y="936625"/>
                  <a:pt x="10552820" y="2092010"/>
                </a:cubicBezTo>
                <a:cubicBezTo>
                  <a:pt x="10552820" y="3247395"/>
                  <a:pt x="8013770" y="4184020"/>
                  <a:pt x="4881694" y="4184020"/>
                </a:cubicBezTo>
                <a:cubicBezTo>
                  <a:pt x="2826269" y="4184020"/>
                  <a:pt x="1026239" y="3780650"/>
                  <a:pt x="31596" y="3176793"/>
                </a:cubicBezTo>
                <a:lnTo>
                  <a:pt x="0" y="3156523"/>
                </a:lnTo>
                <a:lnTo>
                  <a:pt x="0" y="1027498"/>
                </a:lnTo>
                <a:lnTo>
                  <a:pt x="31596" y="1007227"/>
                </a:lnTo>
                <a:cubicBezTo>
                  <a:pt x="1026239" y="403371"/>
                  <a:pt x="2826269" y="0"/>
                  <a:pt x="4881694"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 name="楕円 4">
            <a:extLst>
              <a:ext uri="{FF2B5EF4-FFF2-40B4-BE49-F238E27FC236}">
                <a16:creationId xmlns:a16="http://schemas.microsoft.com/office/drawing/2014/main" id="{D4E28408-AB82-4238-BE0B-105CE50E61BF}"/>
              </a:ext>
            </a:extLst>
          </p:cNvPr>
          <p:cNvSpPr/>
          <p:nvPr/>
        </p:nvSpPr>
        <p:spPr>
          <a:xfrm>
            <a:off x="288614" y="1633555"/>
            <a:ext cx="5706978" cy="359089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D5C65C68-2346-477E-9840-0395274B24BC}"/>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２．大阪府が重点的に取り組むべき施策について</a:t>
            </a:r>
            <a:endParaRPr kumimoji="1" lang="ja-JP" altLang="en-US" sz="2800" b="1" i="0" u="none" strike="noStrike" kern="100" cap="none" spc="0" normalizeH="0" baseline="0" noProof="0">
              <a:ln>
                <a:noFill/>
              </a:ln>
              <a:solidFill>
                <a:schemeClr val="tx1"/>
              </a:solidFill>
              <a:effectLst/>
              <a:uLnTx/>
              <a:uFillTx/>
              <a:latin typeface="UD デジタル 教科書体 NP-B" panose="02020700000000000000" pitchFamily="18" charset="-128"/>
              <a:ea typeface="UD デジタル 教科書体 NP-B" panose="02020700000000000000" pitchFamily="18" charset="-128"/>
              <a:cs typeface="Times New Roman"/>
            </a:endParaRPr>
          </a:p>
        </p:txBody>
      </p:sp>
      <p:sp>
        <p:nvSpPr>
          <p:cNvPr id="4" name="正方形/長方形 3">
            <a:extLst>
              <a:ext uri="{FF2B5EF4-FFF2-40B4-BE49-F238E27FC236}">
                <a16:creationId xmlns:a16="http://schemas.microsoft.com/office/drawing/2014/main" id="{AF73DC16-D5A8-4D15-AB0B-A47F60DE27DE}"/>
              </a:ext>
            </a:extLst>
          </p:cNvPr>
          <p:cNvSpPr/>
          <p:nvPr/>
        </p:nvSpPr>
        <p:spPr>
          <a:xfrm>
            <a:off x="59805" y="577430"/>
            <a:ext cx="11915695" cy="98690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indent="-180975" algn="just"/>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　広域自治体である大阪府は、保有する技術力やノウハウ、ネットワークや公的資産等を活かして、「市町村支援の強化」「民間の活躍を支える環境整備」「公的賃貸住宅ストックの活用」に重点的に取り組むべき。また、これらの取組を効果的に推進するため、多様な主体がつながり、連携する機会・場を創出すべき。</a:t>
            </a:r>
          </a:p>
        </p:txBody>
      </p:sp>
      <p:sp>
        <p:nvSpPr>
          <p:cNvPr id="11" name="Text Box 2">
            <a:extLst>
              <a:ext uri="{FF2B5EF4-FFF2-40B4-BE49-F238E27FC236}">
                <a16:creationId xmlns:a16="http://schemas.microsoft.com/office/drawing/2014/main" id="{78447D4B-1027-4F46-AE44-59C556913FC3}"/>
              </a:ext>
            </a:extLst>
          </p:cNvPr>
          <p:cNvSpPr txBox="1">
            <a:spLocks noChangeArrowheads="1"/>
          </p:cNvSpPr>
          <p:nvPr/>
        </p:nvSpPr>
        <p:spPr bwMode="auto">
          <a:xfrm>
            <a:off x="991560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19</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20" name="楕円 19">
            <a:extLst>
              <a:ext uri="{FF2B5EF4-FFF2-40B4-BE49-F238E27FC236}">
                <a16:creationId xmlns:a16="http://schemas.microsoft.com/office/drawing/2014/main" id="{BCA0ED85-2925-4B46-BF72-A954BE2A2BB1}"/>
              </a:ext>
            </a:extLst>
          </p:cNvPr>
          <p:cNvSpPr/>
          <p:nvPr/>
        </p:nvSpPr>
        <p:spPr>
          <a:xfrm rot="21402694">
            <a:off x="794166" y="2128572"/>
            <a:ext cx="4626997" cy="2273496"/>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3561A89D-8573-4DE5-A2F8-122BDC1C4B71}"/>
              </a:ext>
            </a:extLst>
          </p:cNvPr>
          <p:cNvSpPr/>
          <p:nvPr/>
        </p:nvSpPr>
        <p:spPr>
          <a:xfrm>
            <a:off x="1297104" y="3702245"/>
            <a:ext cx="6447840" cy="283605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C049DF8D-20F8-4B35-BE15-F1EC114A2108}"/>
              </a:ext>
            </a:extLst>
          </p:cNvPr>
          <p:cNvSpPr/>
          <p:nvPr/>
        </p:nvSpPr>
        <p:spPr>
          <a:xfrm rot="150719">
            <a:off x="4359608" y="1995594"/>
            <a:ext cx="5316885" cy="268288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3828A27-5C32-4892-8241-879BA782676D}"/>
              </a:ext>
            </a:extLst>
          </p:cNvPr>
          <p:cNvSpPr/>
          <p:nvPr/>
        </p:nvSpPr>
        <p:spPr>
          <a:xfrm>
            <a:off x="1022434" y="2263296"/>
            <a:ext cx="3871798" cy="20732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563" indent="-180975" algn="ctr"/>
            <a:r>
              <a:rPr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 市町村支援の強化</a:t>
            </a:r>
            <a:endParaRPr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pPr marL="450850" indent="-17780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○総合的な住宅施策の推進に向けた支援の強化</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450850" indent="-17780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・技術的助言の充実、住宅建築施策全般を相談できる体制の整備</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450850" indent="-17780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・府や市町村の庁内の施策連携の強化、民間事業者との連携・マッチングの支援強化</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450850" indent="-177800" algn="just"/>
            <a:r>
              <a:rPr lang="ja-JP" altLang="en-US" sz="1100" dirty="0">
                <a:solidFill>
                  <a:schemeClr val="tx1"/>
                </a:solidFill>
                <a:latin typeface="UD デジタル 教科書体 N-R"/>
                <a:ea typeface="UD デジタル 教科書体 N-R"/>
              </a:rPr>
              <a:t>○本庁に加え、各土木事務所にも相談体制を整備するなど、公共施設の再編、営繕業務等に対する技術支援の充実</a:t>
            </a:r>
          </a:p>
        </p:txBody>
      </p:sp>
      <p:sp>
        <p:nvSpPr>
          <p:cNvPr id="8" name="正方形/長方形 7">
            <a:extLst>
              <a:ext uri="{FF2B5EF4-FFF2-40B4-BE49-F238E27FC236}">
                <a16:creationId xmlns:a16="http://schemas.microsoft.com/office/drawing/2014/main" id="{8CB70560-0252-4197-8EC3-9711632E7609}"/>
              </a:ext>
            </a:extLst>
          </p:cNvPr>
          <p:cNvSpPr/>
          <p:nvPr/>
        </p:nvSpPr>
        <p:spPr>
          <a:xfrm>
            <a:off x="5253079" y="2150936"/>
            <a:ext cx="3532905" cy="169460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245" marR="0" lvl="0" indent="-180975" algn="ctr" defTabSz="914400" rtl="0" eaLnBrk="1" fontAlgn="auto" latinLnBrk="0" hangingPunct="1">
              <a:lnSpc>
                <a:spcPct val="100000"/>
              </a:lnSpc>
              <a:spcBef>
                <a:spcPts val="0"/>
              </a:spcBef>
              <a:buClrTx/>
              <a:buSzTx/>
              <a:buFontTx/>
              <a:buNone/>
              <a:tabLst/>
              <a:defRPr/>
            </a:pPr>
            <a:r>
              <a:rPr lang="ja-JP" altLang="en-US" sz="1600"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sz="1600" b="1"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公的賃貸住宅ストックの活用</a:t>
            </a:r>
            <a:endParaRPr lang="en-US" altLang="ja-JP" sz="1600" b="1"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endParaRPr>
          </a:p>
          <a:p>
            <a:pPr marL="536575"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○子育て世帯への住宅支援の強化</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536575" indent="-273050" algn="just"/>
            <a:r>
              <a:rPr lang="ja-JP" altLang="en-US" sz="1100" dirty="0">
                <a:solidFill>
                  <a:schemeClr val="tx1"/>
                </a:solidFill>
                <a:latin typeface="UD デジタル 教科書体 N-R"/>
                <a:ea typeface="UD デジタル 教科書体 N-R"/>
              </a:rPr>
              <a:t>　・府営住宅における入居資格の緩和、子育て世帯向け住戸等の整備など</a:t>
            </a:r>
            <a:endParaRPr lang="en-US" altLang="ja-JP" sz="1100" dirty="0">
              <a:solidFill>
                <a:schemeClr val="tx1"/>
              </a:solidFill>
              <a:latin typeface="UD デジタル 教科書体 N-R"/>
              <a:ea typeface="UD デジタル 教科書体 N-R"/>
            </a:endParaRPr>
          </a:p>
          <a:p>
            <a:pPr marL="536575"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○地域の居住安定体制の確保</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536575"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・空室活用による居住支援法人の活動拠点や居住サポート住宅の供給など</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536575" indent="-273050" algn="just">
              <a:spcAft>
                <a:spcPts val="600"/>
              </a:spcAft>
            </a:pPr>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○公的賃貸住宅ストックを活用したまちづくり</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D7AA8CEB-75DA-4DEF-8AC9-DD783C880EAB}"/>
              </a:ext>
            </a:extLst>
          </p:cNvPr>
          <p:cNvSpPr/>
          <p:nvPr/>
        </p:nvSpPr>
        <p:spPr>
          <a:xfrm>
            <a:off x="2676273" y="4186973"/>
            <a:ext cx="4082717" cy="217197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563" indent="-180975" algn="ctr"/>
            <a:r>
              <a:rPr kumimoji="1" lang="ja-JP" altLang="en-US" sz="1600" b="1"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 民間の活躍を支える環境整備</a:t>
            </a:r>
            <a:endParaRPr lang="en-US" altLang="ja-JP" sz="1600" b="1" dirty="0">
              <a:solidFill>
                <a:schemeClr val="tx1"/>
              </a:solidFill>
              <a:latin typeface="UD デジタル 教科書体 N-R" panose="02020400000000000000" pitchFamily="17" charset="-128"/>
              <a:ea typeface="UD デジタル 教科書体 N-R" panose="02020400000000000000" pitchFamily="17" charset="-128"/>
            </a:endParaRPr>
          </a:p>
          <a:p>
            <a:pPr marL="273050"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○民間事業者をはじめ多様な団体・人が活躍できる環境整備</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273050"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・民間事業者等との意見交換の機会の創出</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273050"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・地域ブロックでの横のつながりを生む機会の創出</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273050"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・民間事業者の好事例など取組の発信、住まい手等に対する情報発信の強化</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273050" indent="-273050" algn="just"/>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　・住生活関連産業やくらしを支える多様な担い手の確保、活動しやすい環境整備</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a:p>
            <a:pPr marL="141288" indent="-141288" algn="just">
              <a:spcAft>
                <a:spcPts val="600"/>
              </a:spcAft>
            </a:pPr>
            <a:r>
              <a:rPr lang="ja-JP" altLang="en-US" sz="1100" dirty="0">
                <a:solidFill>
                  <a:schemeClr val="tx1"/>
                </a:solidFill>
                <a:latin typeface="UD デジタル 教科書体 N-R" panose="02020400000000000000" pitchFamily="17" charset="-128"/>
                <a:ea typeface="UD デジタル 教科書体 N-R" panose="02020400000000000000" pitchFamily="17" charset="-128"/>
              </a:rPr>
              <a:t>○万博レガシーをはじめとした新技術・サービスの社会実装に向けた支援</a:t>
            </a:r>
            <a:endParaRPr lang="en-US" altLang="ja-JP" sz="1100"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24" name="図 23">
            <a:extLst>
              <a:ext uri="{FF2B5EF4-FFF2-40B4-BE49-F238E27FC236}">
                <a16:creationId xmlns:a16="http://schemas.microsoft.com/office/drawing/2014/main" id="{DBAFF773-949E-4FAC-B2E3-86B252724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72" y="1584159"/>
            <a:ext cx="1457381" cy="1025192"/>
          </a:xfrm>
          <a:prstGeom prst="rect">
            <a:avLst/>
          </a:prstGeom>
        </p:spPr>
      </p:pic>
      <p:sp>
        <p:nvSpPr>
          <p:cNvPr id="15" name="正方形/長方形 14">
            <a:extLst>
              <a:ext uri="{FF2B5EF4-FFF2-40B4-BE49-F238E27FC236}">
                <a16:creationId xmlns:a16="http://schemas.microsoft.com/office/drawing/2014/main" id="{7E1F69FE-C17F-4554-9459-3538CC7461A3}"/>
              </a:ext>
            </a:extLst>
          </p:cNvPr>
          <p:cNvSpPr/>
          <p:nvPr/>
        </p:nvSpPr>
        <p:spPr>
          <a:xfrm>
            <a:off x="7869093" y="4620301"/>
            <a:ext cx="4100933" cy="186240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563" marR="0" lvl="0" indent="-180975" algn="l" defTabSz="914400" rtl="0" eaLnBrk="1" fontAlgn="auto" latinLnBrk="0" hangingPunct="1">
              <a:lnSpc>
                <a:spcPct val="100000"/>
              </a:lnSpc>
              <a:spcBef>
                <a:spcPts val="0"/>
              </a:spcBef>
              <a:buClrTx/>
              <a:buSzTx/>
              <a:buFontTx/>
              <a:buNone/>
              <a:tabLst/>
              <a:defRPr/>
            </a:pPr>
            <a:r>
              <a:rPr lang="ja-JP" altLang="en-US" b="1"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b="1" i="0" u="none" strike="noStrike" kern="1200" cap="none" spc="-200" normalizeH="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多様な主体がつながり、</a:t>
            </a:r>
            <a:endParaRPr kumimoji="1" lang="en-US" altLang="ja-JP" b="1" i="0" u="none" strike="noStrike" kern="1200" cap="none" spc="-200" normalizeH="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a:p>
            <a:pPr marL="182563" marR="0" lvl="0" indent="-180975" algn="l" defTabSz="914400" rtl="0" eaLnBrk="1" fontAlgn="auto" latinLnBrk="0" hangingPunct="1">
              <a:lnSpc>
                <a:spcPct val="100000"/>
              </a:lnSpc>
              <a:spcBef>
                <a:spcPts val="0"/>
              </a:spcBef>
              <a:buClrTx/>
              <a:buSzTx/>
              <a:buFontTx/>
              <a:buNone/>
              <a:tabLst/>
              <a:defRPr/>
            </a:pPr>
            <a:r>
              <a:rPr lang="en-US" altLang="ja-JP" b="1" spc="-200" dirty="0">
                <a:solidFill>
                  <a:schemeClr val="tx1"/>
                </a:solidFill>
                <a:latin typeface="UD デジタル 教科書体 N-R" panose="02020400000000000000" pitchFamily="17" charset="-128"/>
                <a:ea typeface="UD デジタル 教科書体 N-R" panose="02020400000000000000" pitchFamily="17" charset="-128"/>
              </a:rPr>
              <a:t>           </a:t>
            </a:r>
            <a:r>
              <a:rPr kumimoji="1" lang="ja-JP" altLang="en-US" b="1" i="0" u="none" strike="noStrike" kern="1200" cap="none" spc="-200" normalizeH="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連携する機会・場の創出</a:t>
            </a:r>
            <a:endParaRPr kumimoji="1" lang="en-US" altLang="ja-JP" b="1" i="0" u="none" strike="noStrike" kern="1200" cap="none" spc="-200" normalizeH="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a:p>
            <a:pPr marL="423863" marR="0" lvl="0" indent="-158750" algn="just" defTabSz="914400" rtl="0" eaLnBrk="1" fontAlgn="auto" latinLnBrk="0" hangingPunct="1">
              <a:lnSpc>
                <a:spcPct val="100000"/>
              </a:lnSpc>
              <a:spcBef>
                <a:spcPts val="0"/>
              </a:spcBef>
              <a:buClrTx/>
              <a:buSzTx/>
              <a:buFontTx/>
              <a:buNone/>
              <a:tabLst/>
              <a:defRPr/>
            </a:pPr>
            <a:r>
              <a:rPr kumimoji="1" lang="ja-JP" altLang="en-US" sz="1200"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○既存の連携体制を活かした</a:t>
            </a:r>
            <a:r>
              <a:rPr lang="ja-JP" altLang="en-US" sz="1200" dirty="0">
                <a:solidFill>
                  <a:schemeClr val="tx1"/>
                </a:solidFill>
                <a:latin typeface="UD デジタル 教科書体 N-R" panose="02020400000000000000" pitchFamily="17" charset="-128"/>
                <a:ea typeface="UD デジタル 教科書体 N-R" panose="02020400000000000000" pitchFamily="17" charset="-128"/>
              </a:rPr>
              <a:t>市町村内や市町村間での連携、</a:t>
            </a:r>
            <a:r>
              <a:rPr kumimoji="1" lang="ja-JP" altLang="en-US" sz="1200"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rPr>
              <a:t>府と市町村や民間事業者等との連携の機会・場を創出するための取組</a:t>
            </a:r>
            <a:endParaRPr kumimoji="1" lang="en-US" altLang="ja-JP" sz="1200"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a:p>
            <a:pPr marL="423863" marR="0" lvl="0" indent="-158750" algn="just" defTabSz="914400" rtl="0" eaLnBrk="1" fontAlgn="auto" latinLnBrk="0" hangingPunct="1">
              <a:lnSpc>
                <a:spcPct val="100000"/>
              </a:lnSpc>
              <a:spcBef>
                <a:spcPts val="0"/>
              </a:spcBef>
              <a:buClrTx/>
              <a:buSzTx/>
              <a:buFontTx/>
              <a:buNone/>
              <a:tabLst/>
              <a:defRPr/>
            </a:pPr>
            <a:r>
              <a:rPr lang="ja-JP" altLang="en-US" sz="1200" dirty="0">
                <a:solidFill>
                  <a:schemeClr val="tx1"/>
                </a:solidFill>
                <a:latin typeface="UD デジタル 教科書体 N-R" panose="02020400000000000000" pitchFamily="17" charset="-128"/>
                <a:ea typeface="UD デジタル 教科書体 N-R" panose="02020400000000000000" pitchFamily="17" charset="-128"/>
              </a:rPr>
              <a:t>○多様な主体がつながり、連携する取組の積極的な情報発信</a:t>
            </a:r>
            <a:endParaRPr kumimoji="1" lang="en-US" altLang="ja-JP" sz="1200" i="0" u="none" strike="noStrike" kern="1200" cap="none" spc="0" normalizeH="0" baseline="0" noProof="0" dirty="0">
              <a:ln>
                <a:noFill/>
              </a:ln>
              <a:solidFill>
                <a:schemeClr val="tx1"/>
              </a:solidFill>
              <a:effectLst/>
              <a:uLnTx/>
              <a:uFillTx/>
              <a:latin typeface="UD デジタル 教科書体 N-R" panose="02020400000000000000" pitchFamily="17" charset="-128"/>
              <a:ea typeface="UD デジタル 教科書体 N-R" panose="02020400000000000000" pitchFamily="17" charset="-128"/>
              <a:cs typeface="+mn-cs"/>
            </a:endParaRPr>
          </a:p>
        </p:txBody>
      </p:sp>
      <p:pic>
        <p:nvPicPr>
          <p:cNvPr id="3" name="Picture 2">
            <a:extLst>
              <a:ext uri="{FF2B5EF4-FFF2-40B4-BE49-F238E27FC236}">
                <a16:creationId xmlns:a16="http://schemas.microsoft.com/office/drawing/2014/main" id="{F9E07664-5733-F251-659F-64CA42DC1D5D}"/>
              </a:ext>
            </a:extLst>
          </p:cNvPr>
          <p:cNvPicPr>
            <a:picLocks noChangeAspect="1"/>
          </p:cNvPicPr>
          <p:nvPr/>
        </p:nvPicPr>
        <p:blipFill>
          <a:blip r:embed="rId3"/>
          <a:stretch>
            <a:fillRect/>
          </a:stretch>
        </p:blipFill>
        <p:spPr>
          <a:xfrm>
            <a:off x="7690955" y="3794181"/>
            <a:ext cx="1417843" cy="783391"/>
          </a:xfrm>
          <a:prstGeom prst="rect">
            <a:avLst/>
          </a:prstGeom>
        </p:spPr>
      </p:pic>
      <p:pic>
        <p:nvPicPr>
          <p:cNvPr id="9" name="Picture 8">
            <a:extLst>
              <a:ext uri="{FF2B5EF4-FFF2-40B4-BE49-F238E27FC236}">
                <a16:creationId xmlns:a16="http://schemas.microsoft.com/office/drawing/2014/main" id="{D413891B-0CCB-50BB-FB8B-251D89A9E7DB}"/>
              </a:ext>
            </a:extLst>
          </p:cNvPr>
          <p:cNvPicPr>
            <a:picLocks noChangeAspect="1"/>
          </p:cNvPicPr>
          <p:nvPr/>
        </p:nvPicPr>
        <p:blipFill>
          <a:blip r:embed="rId4"/>
          <a:stretch>
            <a:fillRect/>
          </a:stretch>
        </p:blipFill>
        <p:spPr>
          <a:xfrm>
            <a:off x="264932" y="4359478"/>
            <a:ext cx="2644356" cy="1473859"/>
          </a:xfrm>
          <a:prstGeom prst="rect">
            <a:avLst/>
          </a:prstGeom>
        </p:spPr>
      </p:pic>
      <p:pic>
        <p:nvPicPr>
          <p:cNvPr id="19" name="図 18">
            <a:extLst>
              <a:ext uri="{FF2B5EF4-FFF2-40B4-BE49-F238E27FC236}">
                <a16:creationId xmlns:a16="http://schemas.microsoft.com/office/drawing/2014/main" id="{78DC40B6-2B16-4D04-A3E7-BD1FEEC4CFA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03173" y="1430790"/>
            <a:ext cx="2400246" cy="2333102"/>
          </a:xfrm>
          <a:prstGeom prst="rect">
            <a:avLst/>
          </a:prstGeom>
          <a:noFill/>
          <a:ln>
            <a:noFill/>
          </a:ln>
        </p:spPr>
      </p:pic>
    </p:spTree>
    <p:extLst>
      <p:ext uri="{BB962C8B-B14F-4D97-AF65-F5344CB8AC3E}">
        <p14:creationId xmlns:p14="http://schemas.microsoft.com/office/powerpoint/2010/main" val="2566859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322F554-11B9-49AD-BD79-B4E9BB57027C}"/>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はじめに</a:t>
            </a:r>
          </a:p>
        </p:txBody>
      </p:sp>
      <p:sp>
        <p:nvSpPr>
          <p:cNvPr id="4" name="正方形/長方形 3">
            <a:extLst>
              <a:ext uri="{FF2B5EF4-FFF2-40B4-BE49-F238E27FC236}">
                <a16:creationId xmlns:a16="http://schemas.microsoft.com/office/drawing/2014/main" id="{B1D21B24-1599-4D25-B5D6-F8C6CCEFC0D1}"/>
              </a:ext>
            </a:extLst>
          </p:cNvPr>
          <p:cNvSpPr/>
          <p:nvPr/>
        </p:nvSpPr>
        <p:spPr>
          <a:xfrm>
            <a:off x="230616" y="882221"/>
            <a:ext cx="11580384" cy="588370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住まいは、人々のくらしを支える生活の基盤であり、住まいをはじめとした建築物は、人々の社会生活や地域活動を支える拠点、都市の重要な構成要素。そのあり方は、府民のくらしの質、都市の活力や安全性、景観、地域コミュニティの維持形成などに密接に関連している。豊かな住まいやくらしの創造を通じて、大阪に住まう人々</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訪れる人々の</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多様な</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幸せを実現することが、住宅・建築政策の使命。</a:t>
            </a: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近年、少子高齢化の更なる進展や地域コミュニティ機能の低下、単身世帯や在住外国人の増加など世帯の多様化やライフスタイルの一層の多様化が進んでいる。また、地震・豪雨をはじめとした災害の頻発化・激甚化による災害リスクが高まっていることや、大阪・関西万博の開催を契機に、デジタル技術などの新技術が一層普及することで、便利で快適に生活できる社会の実現が期待</a:t>
            </a:r>
            <a:r>
              <a:rPr kumimoji="1" lang="ja-JP" altLang="en-US" sz="16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されるとともに、「副首都・大阪」の実現に向けた取組が進められるな</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ど、社会情勢は変化している。</a:t>
            </a: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また、空き家や老朽マンションをはじめとした様々な課題への対応や、</a:t>
            </a:r>
            <a:r>
              <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2050</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年カーボンニュートラルの実現に向けた省エネ対策の推進、住宅確保要配慮者が安心して住まいを確保でき、くらし続けることができる環境の整備等に加えて、多様化する居住ニーズへの対応や担い手の確保など、住宅・建築政策を取り巻く状況や課題が多様化・複雑化している。</a:t>
            </a: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 このような中、大阪に住まう人々、訪れる人々の多様な幸せを実現していくためには、今後の住宅・建築政策においては、住生活の主役である府民をはじめ、民間事業者や地域団体、</a:t>
            </a:r>
            <a:r>
              <a:rPr lang="en-US" altLang="ja-JP" sz="1600" dirty="0">
                <a:solidFill>
                  <a:prstClr val="black"/>
                </a:solidFill>
                <a:latin typeface="UD デジタル 教科書体 NP-R" panose="02020400000000000000" pitchFamily="18" charset="-128"/>
                <a:ea typeface="UD デジタル 教科書体 NP-R" panose="02020400000000000000" pitchFamily="18" charset="-128"/>
              </a:rPr>
              <a:t>NPO</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、行政、公的団体など、様々な主体が連携し、大阪らしさを活かして、自分らしく幸せにくらすことができる住まい・まちをともにつくりあげていくことが求められる。</a:t>
            </a: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大阪府住生活審議会で</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は、令和７年３月</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の</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大阪府知事からの「大阪における今後の住宅・建築政策のあり方」の諮問を受け、審議会のもとに設置した住生活基本計画推進部会を中心に、耐震改修促進計画推進部会及び、居住安定確保計画推進部会とも連携し、専門的な検討を行い、本答申のとりまとめを行った。</a:t>
            </a: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今後、大阪府においては、本答申を踏まえた新たな住宅・建築政策に取り組まれることを期待</a:t>
            </a:r>
            <a:r>
              <a:rPr lang="ja-JP" altLang="en-US" sz="1600" dirty="0">
                <a:solidFill>
                  <a:prstClr val="black"/>
                </a:solidFill>
                <a:latin typeface="UD デジタル 教科書体 NP-R" panose="02020400000000000000" pitchFamily="18" charset="-128"/>
                <a:ea typeface="UD デジタル 教科書体 NP-R" panose="02020400000000000000" pitchFamily="18" charset="-128"/>
              </a:rPr>
              <a:t>する</a:t>
            </a:r>
            <a:r>
              <a:rPr kumimoji="1" lang="ja-JP" altLang="en-US"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8" name="Text Box 2">
            <a:extLst>
              <a:ext uri="{FF2B5EF4-FFF2-40B4-BE49-F238E27FC236}">
                <a16:creationId xmlns:a16="http://schemas.microsoft.com/office/drawing/2014/main" id="{44663D52-6018-422F-BBC4-B07718D4294F}"/>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a:t>
            </a:fld>
            <a:endPar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Tree>
    <p:extLst>
      <p:ext uri="{BB962C8B-B14F-4D97-AF65-F5344CB8AC3E}">
        <p14:creationId xmlns:p14="http://schemas.microsoft.com/office/powerpoint/2010/main" val="3592908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DE990151-4C94-4E98-BCE8-B75E4B7CB195}"/>
              </a:ext>
            </a:extLst>
          </p:cNvPr>
          <p:cNvSpPr/>
          <p:nvPr/>
        </p:nvSpPr>
        <p:spPr>
          <a:xfrm>
            <a:off x="648000" y="1692000"/>
            <a:ext cx="10800000" cy="13242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marL="6350" indent="260350"/>
            <a:r>
              <a:rPr lang="ja-JP" altLang="en-US" sz="2000" dirty="0">
                <a:solidFill>
                  <a:schemeClr val="tx1"/>
                </a:solidFill>
                <a:latin typeface="UD デジタル 教科書体 N-R"/>
                <a:ea typeface="UD デジタル 教科書体 N-R"/>
              </a:rPr>
              <a:t>基本目標の実現に向けては、関係する多様な主体が連携や共同して達成すべき目標を共有できるように、適切な指標を設定するとともに、その指標に基づきできる限りその進捗状況の把握に努め、進捗管理を行い、結果を広く周知する必要がある。</a:t>
            </a:r>
            <a:endParaRPr lang="en-US" altLang="ja-JP" sz="2000" dirty="0">
              <a:solidFill>
                <a:schemeClr val="tx1"/>
              </a:solidFill>
              <a:latin typeface="UD デジタル 教科書体 N-R"/>
              <a:ea typeface="UD デジタル 教科書体 N-R"/>
            </a:endParaRPr>
          </a:p>
        </p:txBody>
      </p:sp>
      <p:sp>
        <p:nvSpPr>
          <p:cNvPr id="31" name="正方形/長方形 30">
            <a:extLst>
              <a:ext uri="{FF2B5EF4-FFF2-40B4-BE49-F238E27FC236}">
                <a16:creationId xmlns:a16="http://schemas.microsoft.com/office/drawing/2014/main" id="{F119B455-88AF-40F1-8C1F-575F4FA75B20}"/>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defTabSz="914400" rtl="0" eaLnBrk="1" fontAlgn="auto" latinLnBrk="0" hangingPunct="1">
              <a:lnSpc>
                <a:spcPct val="100000"/>
              </a:lnSpc>
              <a:spcBef>
                <a:spcPts val="0"/>
              </a:spcBef>
              <a:spcAft>
                <a:spcPts val="0"/>
              </a:spcAft>
              <a:buClrTx/>
              <a:buSzTx/>
              <a:buFontTx/>
              <a:buNone/>
              <a:tabLst/>
              <a:defRPr/>
            </a:pPr>
            <a:r>
              <a:rPr lang="ja-JP" altLang="en-US" sz="2800" b="1" kern="100">
                <a:solidFill>
                  <a:schemeClr val="tx1"/>
                </a:solidFill>
                <a:latin typeface="UD デジタル 教科書体 NP-B" panose="02020700000000000000" pitchFamily="18" charset="-128"/>
                <a:ea typeface="UD デジタル 教科書体 NP-B" panose="02020700000000000000" pitchFamily="18" charset="-128"/>
                <a:cs typeface="Times New Roman"/>
              </a:rPr>
              <a:t>３．施策の適切な進行管理</a:t>
            </a:r>
            <a:endParaRPr kumimoji="1" lang="ja-JP" altLang="en-US" sz="2800" b="1" i="0" u="none" strike="noStrike" kern="100" cap="none" spc="0" normalizeH="0" baseline="0" noProof="0">
              <a:ln>
                <a:noFill/>
              </a:ln>
              <a:solidFill>
                <a:schemeClr val="tx1"/>
              </a:solidFill>
              <a:effectLst/>
              <a:uLnTx/>
              <a:uFillTx/>
              <a:latin typeface="UD デジタル 教科書体 NP-B" panose="02020700000000000000" pitchFamily="18" charset="-128"/>
              <a:ea typeface="UD デジタル 教科書体 NP-B" panose="02020700000000000000" pitchFamily="18" charset="-128"/>
              <a:cs typeface="Times New Roman"/>
            </a:endParaRPr>
          </a:p>
        </p:txBody>
      </p:sp>
      <p:sp>
        <p:nvSpPr>
          <p:cNvPr id="32" name="正方形/長方形 31">
            <a:extLst>
              <a:ext uri="{FF2B5EF4-FFF2-40B4-BE49-F238E27FC236}">
                <a16:creationId xmlns:a16="http://schemas.microsoft.com/office/drawing/2014/main" id="{AAEB3FB5-7B52-4882-A61D-479348BB81F0}"/>
              </a:ext>
            </a:extLst>
          </p:cNvPr>
          <p:cNvSpPr/>
          <p:nvPr/>
        </p:nvSpPr>
        <p:spPr>
          <a:xfrm>
            <a:off x="180000" y="1080000"/>
            <a:ext cx="11520000" cy="6952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563" marR="0" lvl="0" indent="-180975" algn="l" defTabSz="914400" rtl="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 進捗状況の把握と点検　</a:t>
            </a:r>
            <a:endParaRPr kumimoji="1" lang="en-US" altLang="ja-JP" sz="2000" b="1"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3" name="正方形/長方形 32">
            <a:extLst>
              <a:ext uri="{FF2B5EF4-FFF2-40B4-BE49-F238E27FC236}">
                <a16:creationId xmlns:a16="http://schemas.microsoft.com/office/drawing/2014/main" id="{DA9E658D-A7C5-449D-A5B8-4B14898BBE1E}"/>
              </a:ext>
            </a:extLst>
          </p:cNvPr>
          <p:cNvSpPr/>
          <p:nvPr/>
        </p:nvSpPr>
        <p:spPr>
          <a:xfrm>
            <a:off x="180000" y="3600000"/>
            <a:ext cx="11520000" cy="69525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0" bIns="0" rtlCol="0" anchor="t"/>
          <a:lstStyle/>
          <a:p>
            <a:pPr marL="182563" marR="0" lvl="0" indent="-180975" algn="l" defTabSz="914400" rtl="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 的確な施策展開のための市場調査　</a:t>
            </a:r>
            <a:endParaRPr kumimoji="1" lang="en-US" altLang="ja-JP" sz="2000" b="1" i="0" u="none" strike="noStrike" kern="1200" cap="none" spc="0" normalizeH="0" baseline="0" noProof="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4" name="正方形/長方形 33">
            <a:extLst>
              <a:ext uri="{FF2B5EF4-FFF2-40B4-BE49-F238E27FC236}">
                <a16:creationId xmlns:a16="http://schemas.microsoft.com/office/drawing/2014/main" id="{FC85B73E-BFA0-4C82-A671-2D70FFCDB5F7}"/>
              </a:ext>
            </a:extLst>
          </p:cNvPr>
          <p:cNvSpPr/>
          <p:nvPr/>
        </p:nvSpPr>
        <p:spPr>
          <a:xfrm>
            <a:off x="648000" y="4212000"/>
            <a:ext cx="10800000" cy="163992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0000" bIns="90000" rtlCol="0" anchor="t"/>
          <a:lstStyle/>
          <a:p>
            <a:pPr indent="266700"/>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rPr>
              <a:t>的確な施策を展開するためには、取組の進捗状況の把握に加えて、住宅関連市場や住宅ストックの状況を適時・適切に把握することが重要。</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endParaRPr>
          </a:p>
          <a:p>
            <a:pPr indent="266700"/>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rPr>
              <a:t>このため、国より実施される統計調査の活用を図るとともに、必要に応じて大阪府独自での調査等を実施するなど、住宅関連市場や住宅ストックの状況を的確に把握するための基礎的なデータの収集や分析を行う必要がある。</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Text Box 2">
            <a:extLst>
              <a:ext uri="{FF2B5EF4-FFF2-40B4-BE49-F238E27FC236}">
                <a16:creationId xmlns:a16="http://schemas.microsoft.com/office/drawing/2014/main" id="{C03D6FE8-F314-428A-83C2-9EA1B6FB3FFC}"/>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20</a:t>
            </a:fld>
            <a:endParaRPr lang="en-US" altLang="ja-JP" sz="1200">
              <a:solidFill>
                <a:schemeClr val="tx1"/>
              </a:solidFill>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909183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グラフィックス 171" descr="ハート 単色塗りつぶし">
            <a:extLst>
              <a:ext uri="{FF2B5EF4-FFF2-40B4-BE49-F238E27FC236}">
                <a16:creationId xmlns:a16="http://schemas.microsoft.com/office/drawing/2014/main" id="{9B2025A3-8DDF-4DE6-A0C2-2B185AA3E0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5700" y="4444964"/>
            <a:ext cx="709970" cy="709970"/>
          </a:xfrm>
          <a:prstGeom prst="rect">
            <a:avLst/>
          </a:prstGeom>
        </p:spPr>
      </p:pic>
      <p:pic>
        <p:nvPicPr>
          <p:cNvPr id="166" name="グラフィックス 165" descr="郊外の光景 単色塗りつぶし">
            <a:extLst>
              <a:ext uri="{FF2B5EF4-FFF2-40B4-BE49-F238E27FC236}">
                <a16:creationId xmlns:a16="http://schemas.microsoft.com/office/drawing/2014/main" id="{7E3E0A54-CE40-4676-BBC2-31B2EF0600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26229" y="4426830"/>
            <a:ext cx="669932" cy="669932"/>
          </a:xfrm>
          <a:prstGeom prst="rect">
            <a:avLst/>
          </a:prstGeom>
        </p:spPr>
      </p:pic>
      <p:pic>
        <p:nvPicPr>
          <p:cNvPr id="146" name="グラフィックス 145" descr="ユニバーサル アクセス 単色塗りつぶし">
            <a:extLst>
              <a:ext uri="{FF2B5EF4-FFF2-40B4-BE49-F238E27FC236}">
                <a16:creationId xmlns:a16="http://schemas.microsoft.com/office/drawing/2014/main" id="{17A3FECC-6FD9-4819-824E-44BF9558FD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02542" y="4421636"/>
            <a:ext cx="715185" cy="715185"/>
          </a:xfrm>
          <a:prstGeom prst="rect">
            <a:avLst/>
          </a:prstGeom>
        </p:spPr>
      </p:pic>
      <p:pic>
        <p:nvPicPr>
          <p:cNvPr id="143" name="グラフィックス 142" descr="事業の成長 単色塗りつぶし">
            <a:extLst>
              <a:ext uri="{FF2B5EF4-FFF2-40B4-BE49-F238E27FC236}">
                <a16:creationId xmlns:a16="http://schemas.microsoft.com/office/drawing/2014/main" id="{990B0BCF-F35F-49BD-8550-FBB10A8C9A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428" y="4450412"/>
            <a:ext cx="691126" cy="698829"/>
          </a:xfrm>
          <a:prstGeom prst="rect">
            <a:avLst/>
          </a:prstGeom>
        </p:spPr>
      </p:pic>
      <p:sp>
        <p:nvSpPr>
          <p:cNvPr id="117" name="角丸四角形 65">
            <a:extLst>
              <a:ext uri="{FF2B5EF4-FFF2-40B4-BE49-F238E27FC236}">
                <a16:creationId xmlns:a16="http://schemas.microsoft.com/office/drawing/2014/main" id="{360746A6-9633-4D70-B738-D4BC85B25D90}"/>
              </a:ext>
            </a:extLst>
          </p:cNvPr>
          <p:cNvSpPr/>
          <p:nvPr/>
        </p:nvSpPr>
        <p:spPr>
          <a:xfrm>
            <a:off x="3581327" y="4734090"/>
            <a:ext cx="1080000" cy="550800"/>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07" name="角丸四角形 65">
            <a:extLst>
              <a:ext uri="{FF2B5EF4-FFF2-40B4-BE49-F238E27FC236}">
                <a16:creationId xmlns:a16="http://schemas.microsoft.com/office/drawing/2014/main" id="{89A54EE4-CDFF-40E4-B1BB-2F7F62734BA6}"/>
              </a:ext>
            </a:extLst>
          </p:cNvPr>
          <p:cNvSpPr/>
          <p:nvPr/>
        </p:nvSpPr>
        <p:spPr>
          <a:xfrm>
            <a:off x="2436326" y="4734090"/>
            <a:ext cx="1080000" cy="550800"/>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06" name="角丸四角形 65">
            <a:extLst>
              <a:ext uri="{FF2B5EF4-FFF2-40B4-BE49-F238E27FC236}">
                <a16:creationId xmlns:a16="http://schemas.microsoft.com/office/drawing/2014/main" id="{B72FBEA3-7041-4086-AE7E-40A02EC1E109}"/>
              </a:ext>
            </a:extLst>
          </p:cNvPr>
          <p:cNvSpPr/>
          <p:nvPr/>
        </p:nvSpPr>
        <p:spPr>
          <a:xfrm>
            <a:off x="1291326" y="4734090"/>
            <a:ext cx="1080000" cy="550800"/>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02" name="角丸四角形 65">
            <a:extLst>
              <a:ext uri="{FF2B5EF4-FFF2-40B4-BE49-F238E27FC236}">
                <a16:creationId xmlns:a16="http://schemas.microsoft.com/office/drawing/2014/main" id="{199070B4-2C94-4A6F-8CB6-AA84C6C07DB9}"/>
              </a:ext>
            </a:extLst>
          </p:cNvPr>
          <p:cNvSpPr/>
          <p:nvPr/>
        </p:nvSpPr>
        <p:spPr>
          <a:xfrm>
            <a:off x="146326" y="4734090"/>
            <a:ext cx="1080000" cy="550800"/>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05" name="四角形: 角を丸くする 104">
            <a:extLst>
              <a:ext uri="{FF2B5EF4-FFF2-40B4-BE49-F238E27FC236}">
                <a16:creationId xmlns:a16="http://schemas.microsoft.com/office/drawing/2014/main" id="{4497878E-88FB-4E85-9665-13EB99F65D1F}"/>
              </a:ext>
            </a:extLst>
          </p:cNvPr>
          <p:cNvSpPr/>
          <p:nvPr/>
        </p:nvSpPr>
        <p:spPr>
          <a:xfrm>
            <a:off x="75455" y="2217746"/>
            <a:ext cx="4630191" cy="4609774"/>
          </a:xfrm>
          <a:prstGeom prst="roundRect">
            <a:avLst>
              <a:gd name="adj" fmla="val 4969"/>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pic>
        <p:nvPicPr>
          <p:cNvPr id="109" name="グラフィックス 108" descr="都市 単色塗りつぶし">
            <a:extLst>
              <a:ext uri="{FF2B5EF4-FFF2-40B4-BE49-F238E27FC236}">
                <a16:creationId xmlns:a16="http://schemas.microsoft.com/office/drawing/2014/main" id="{2F0A8186-85C7-44CA-8699-93F03DF9E5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3884623" y="5229236"/>
            <a:ext cx="590776" cy="613505"/>
          </a:xfrm>
          <a:prstGeom prst="rect">
            <a:avLst/>
          </a:prstGeom>
        </p:spPr>
      </p:pic>
      <p:sp>
        <p:nvSpPr>
          <p:cNvPr id="15" name="テキスト ボックス 14">
            <a:extLst>
              <a:ext uri="{FF2B5EF4-FFF2-40B4-BE49-F238E27FC236}">
                <a16:creationId xmlns:a16="http://schemas.microsoft.com/office/drawing/2014/main" id="{7D07CC5C-001D-4C20-9105-674D2CB2DE15}"/>
              </a:ext>
            </a:extLst>
          </p:cNvPr>
          <p:cNvSpPr txBox="1"/>
          <p:nvPr/>
        </p:nvSpPr>
        <p:spPr>
          <a:xfrm>
            <a:off x="143471" y="4371968"/>
            <a:ext cx="2160000" cy="184666"/>
          </a:xfrm>
          <a:prstGeom prst="rect">
            <a:avLst/>
          </a:prstGeom>
          <a:noFill/>
          <a:ln>
            <a:noFill/>
            <a:prstDash val="dash"/>
          </a:ln>
        </p:spPr>
        <p:txBody>
          <a:bodyPr wrap="square" lIns="0" tIns="0" rIns="0" bIns="0">
            <a:spAutoFit/>
          </a:bodyPr>
          <a:lstStyle/>
          <a:p>
            <a:pPr defTabSz="457200">
              <a:defRPr/>
            </a:pPr>
            <a:r>
              <a:rPr kumimoji="0" lang="ja-JP" altLang="en-US" sz="12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２</a:t>
            </a:r>
            <a:r>
              <a:rPr kumimoji="0" lang="en-US" altLang="ja-JP" sz="12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 </a:t>
            </a:r>
            <a:r>
              <a:rPr kumimoji="0" lang="ja-JP" altLang="en-US" sz="12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施策の柱</a:t>
            </a:r>
          </a:p>
        </p:txBody>
      </p:sp>
      <p:sp>
        <p:nvSpPr>
          <p:cNvPr id="16" name="テキスト ボックス 15">
            <a:extLst>
              <a:ext uri="{FF2B5EF4-FFF2-40B4-BE49-F238E27FC236}">
                <a16:creationId xmlns:a16="http://schemas.microsoft.com/office/drawing/2014/main" id="{E15E025E-4CC2-4C2E-9DFA-6E1FAA49B78C}"/>
              </a:ext>
            </a:extLst>
          </p:cNvPr>
          <p:cNvSpPr txBox="1"/>
          <p:nvPr/>
        </p:nvSpPr>
        <p:spPr>
          <a:xfrm>
            <a:off x="126628" y="5870292"/>
            <a:ext cx="2160000" cy="184666"/>
          </a:xfrm>
          <a:prstGeom prst="rect">
            <a:avLst/>
          </a:prstGeom>
          <a:noFill/>
        </p:spPr>
        <p:txBody>
          <a:bodyPr wrap="square" lIns="0" tIns="0" rIns="0" bIns="0">
            <a:spAutoFit/>
          </a:bodyPr>
          <a:lstStyle/>
          <a:p>
            <a:pPr defTabSz="457200">
              <a:defRPr/>
            </a:pPr>
            <a:r>
              <a:rPr kumimoji="0" lang="ja-JP" altLang="en-US" sz="12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３</a:t>
            </a:r>
            <a:r>
              <a:rPr kumimoji="0" lang="en-US" altLang="ja-JP" sz="12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 </a:t>
            </a:r>
            <a:r>
              <a:rPr kumimoji="0" lang="ja-JP" altLang="en-US" sz="12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施策展開の視点</a:t>
            </a:r>
          </a:p>
        </p:txBody>
      </p:sp>
      <p:sp>
        <p:nvSpPr>
          <p:cNvPr id="57" name="四角形: 角を丸くする 56">
            <a:extLst>
              <a:ext uri="{FF2B5EF4-FFF2-40B4-BE49-F238E27FC236}">
                <a16:creationId xmlns:a16="http://schemas.microsoft.com/office/drawing/2014/main" id="{C8D800D4-2CFF-4B35-9E95-7A9A481062CA}"/>
              </a:ext>
            </a:extLst>
          </p:cNvPr>
          <p:cNvSpPr/>
          <p:nvPr/>
        </p:nvSpPr>
        <p:spPr>
          <a:xfrm>
            <a:off x="189459" y="6111061"/>
            <a:ext cx="1440000" cy="615559"/>
          </a:xfrm>
          <a:prstGeom prst="roundRect">
            <a:avLst>
              <a:gd name="adj" fmla="val 50000"/>
            </a:avLst>
          </a:prstGeom>
          <a:solidFill>
            <a:srgbClr val="FFD3B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92" name="正方形/長方形 91">
            <a:extLst>
              <a:ext uri="{FF2B5EF4-FFF2-40B4-BE49-F238E27FC236}">
                <a16:creationId xmlns:a16="http://schemas.microsoft.com/office/drawing/2014/main" id="{46E94DBF-D914-47D4-AAA1-318B8B8241C1}"/>
              </a:ext>
            </a:extLst>
          </p:cNvPr>
          <p:cNvSpPr/>
          <p:nvPr/>
        </p:nvSpPr>
        <p:spPr>
          <a:xfrm>
            <a:off x="4883649" y="6157288"/>
            <a:ext cx="7232896" cy="593364"/>
          </a:xfrm>
          <a:prstGeom prst="rect">
            <a:avLst/>
          </a:prstGeom>
          <a:solidFill>
            <a:srgbClr val="C0D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950">
              <a:solidFill>
                <a:prstClr val="white"/>
              </a:solidFill>
              <a:latin typeface="游ゴシック" panose="020F0502020204030204"/>
              <a:ea typeface="游ゴシック" panose="020B0400000000000000" pitchFamily="50" charset="-128"/>
            </a:endParaRPr>
          </a:p>
        </p:txBody>
      </p:sp>
      <p:sp>
        <p:nvSpPr>
          <p:cNvPr id="99" name="テキスト ボックス 98">
            <a:extLst>
              <a:ext uri="{FF2B5EF4-FFF2-40B4-BE49-F238E27FC236}">
                <a16:creationId xmlns:a16="http://schemas.microsoft.com/office/drawing/2014/main" id="{05B2AD1E-F3E7-4F82-86B4-D96AC64BC0D7}"/>
              </a:ext>
            </a:extLst>
          </p:cNvPr>
          <p:cNvSpPr txBox="1"/>
          <p:nvPr/>
        </p:nvSpPr>
        <p:spPr>
          <a:xfrm>
            <a:off x="5878549" y="6557329"/>
            <a:ext cx="5236327" cy="175176"/>
          </a:xfrm>
          <a:prstGeom prst="rect">
            <a:avLst/>
          </a:prstGeom>
          <a:noFill/>
        </p:spPr>
        <p:txBody>
          <a:bodyPr wrap="square" lIns="0" tIns="0" rIns="0" bIns="0" rtlCol="0">
            <a:spAutoFit/>
          </a:bodyPr>
          <a:lstStyle/>
          <a:p>
            <a:pPr marL="99745" defTabSz="353782">
              <a:lnSpc>
                <a:spcPts val="1408"/>
              </a:lnSpc>
              <a:defRPr/>
            </a:pPr>
            <a:r>
              <a:rPr kumimoji="0" lang="ja-JP" altLang="en-US" sz="1100">
                <a:solidFill>
                  <a:prstClr val="black"/>
                </a:solidFill>
                <a:latin typeface="UD デジタル 教科書体 N-B" panose="02020700000000000000" pitchFamily="17" charset="-128"/>
                <a:ea typeface="UD デジタル 教科書体 N-B" panose="02020700000000000000" pitchFamily="17" charset="-128"/>
              </a:rPr>
              <a:t>○ 多様な主体がつながり、連携する機会・場（プラットフォーム）の創出</a:t>
            </a:r>
          </a:p>
        </p:txBody>
      </p:sp>
      <p:sp>
        <p:nvSpPr>
          <p:cNvPr id="101" name="テキスト ボックス 100">
            <a:extLst>
              <a:ext uri="{FF2B5EF4-FFF2-40B4-BE49-F238E27FC236}">
                <a16:creationId xmlns:a16="http://schemas.microsoft.com/office/drawing/2014/main" id="{83E0C218-C9C1-431D-842E-4D803B0EAA00}"/>
              </a:ext>
            </a:extLst>
          </p:cNvPr>
          <p:cNvSpPr txBox="1"/>
          <p:nvPr/>
        </p:nvSpPr>
        <p:spPr>
          <a:xfrm>
            <a:off x="4796229" y="5993245"/>
            <a:ext cx="2444630" cy="169277"/>
          </a:xfrm>
          <a:prstGeom prst="rect">
            <a:avLst/>
          </a:prstGeom>
          <a:noFill/>
        </p:spPr>
        <p:txBody>
          <a:bodyPr wrap="square" lIns="0" tIns="0" rIns="0" bIns="0">
            <a:spAutoFit/>
          </a:bodyPr>
          <a:lstStyle/>
          <a:p>
            <a:pPr defTabSz="457200">
              <a:defRPr/>
            </a:pPr>
            <a:r>
              <a:rPr kumimoji="0" lang="en-US" altLang="ja-JP" sz="1100" spc="-15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r>
              <a:rPr kumimoji="0" lang="ja-JP" altLang="ja-JP" sz="1100" spc="-15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大阪府が</a:t>
            </a:r>
            <a:r>
              <a:rPr kumimoji="0" lang="ja-JP" altLang="en-US" sz="1100" spc="-15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重点的に</a:t>
            </a:r>
            <a:r>
              <a:rPr kumimoji="0" lang="ja-JP" altLang="ja-JP" sz="1100" spc="-15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取り組むべき施策</a:t>
            </a:r>
            <a:r>
              <a:rPr kumimoji="0" lang="en-US" altLang="ja-JP" sz="1100" spc="-150">
                <a:solidFill>
                  <a:prstClr val="black"/>
                </a:solidFill>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a:t>
            </a:r>
            <a:endParaRPr kumimoji="0" lang="ja-JP" altLang="en-US" sz="1100" spc="-150">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90" name="角丸四角形 65">
            <a:extLst>
              <a:ext uri="{FF2B5EF4-FFF2-40B4-BE49-F238E27FC236}">
                <a16:creationId xmlns:a16="http://schemas.microsoft.com/office/drawing/2014/main" id="{29ABCD89-E631-4955-B1AA-3DFF896EF4A4}"/>
              </a:ext>
            </a:extLst>
          </p:cNvPr>
          <p:cNvSpPr/>
          <p:nvPr/>
        </p:nvSpPr>
        <p:spPr>
          <a:xfrm>
            <a:off x="5029817" y="6215612"/>
            <a:ext cx="2160000" cy="288000"/>
          </a:xfrm>
          <a:prstGeom prst="roundRect">
            <a:avLst>
              <a:gd name="adj" fmla="val 7429"/>
            </a:avLst>
          </a:prstGeom>
          <a:solidFill>
            <a:schemeClr val="bg1">
              <a:alpha val="70000"/>
            </a:schemeClr>
          </a:solidFill>
          <a:ln>
            <a:noFill/>
          </a:ln>
          <a:effectLst/>
          <a:scene3d>
            <a:camera prst="orthographicFront">
              <a:rot lat="0" lon="0" rev="0"/>
            </a:camera>
            <a:lightRig rig="threePt" dir="t">
              <a:rot lat="0" lon="0" rev="1200000"/>
            </a:lightRig>
          </a:scene3d>
          <a:sp3d/>
        </p:spPr>
        <p:txBody>
          <a:bodyPr lIns="99049" tIns="49524" rIns="99049" bIns="49524" rtlCol="0" anchor="ctr"/>
          <a:lstStyle/>
          <a:p>
            <a:pPr algn="ctr" defTabSz="990450">
              <a:lnSpc>
                <a:spcPts val="2123"/>
              </a:lnSpc>
              <a:defRPr/>
            </a:pPr>
            <a:endParaRPr kumimoji="0" lang="ja-JP" altLang="en-US" sz="1950"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96" name="テキスト ボックス 95">
            <a:extLst>
              <a:ext uri="{FF2B5EF4-FFF2-40B4-BE49-F238E27FC236}">
                <a16:creationId xmlns:a16="http://schemas.microsoft.com/office/drawing/2014/main" id="{82F84F63-61D3-43DE-8910-676EFABEF046}"/>
              </a:ext>
            </a:extLst>
          </p:cNvPr>
          <p:cNvSpPr txBox="1"/>
          <p:nvPr/>
        </p:nvSpPr>
        <p:spPr>
          <a:xfrm>
            <a:off x="5288109" y="6274974"/>
            <a:ext cx="1643417" cy="169277"/>
          </a:xfrm>
          <a:prstGeom prst="rect">
            <a:avLst/>
          </a:prstGeom>
          <a:noFill/>
        </p:spPr>
        <p:txBody>
          <a:bodyPr wrap="square" lIns="0" tIns="0" rIns="0" bIns="0">
            <a:spAutoFit/>
          </a:bodyPr>
          <a:lstStyle/>
          <a:p>
            <a:pPr marL="133897" indent="-133897" defTabSz="353782">
              <a:defRPr/>
            </a:pPr>
            <a:r>
              <a:rPr kumimoji="0" lang="ja-JP" altLang="en-US" sz="1100" b="1" u="sng">
                <a:solidFill>
                  <a:prstClr val="black"/>
                </a:solidFill>
                <a:latin typeface="UD デジタル 教科書体 N-B" panose="02020700000000000000" pitchFamily="17" charset="-128"/>
                <a:ea typeface="UD デジタル 教科書体 N-B" panose="02020700000000000000" pitchFamily="17" charset="-128"/>
              </a:rPr>
              <a:t>○ 市町村支援の強化</a:t>
            </a:r>
            <a:endParaRPr kumimoji="0" lang="en-US" altLang="ja-JP" sz="1100" b="1" u="sng">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08" name="テキスト ボックス 107">
            <a:extLst>
              <a:ext uri="{FF2B5EF4-FFF2-40B4-BE49-F238E27FC236}">
                <a16:creationId xmlns:a16="http://schemas.microsoft.com/office/drawing/2014/main" id="{B9DAB7AD-7DAD-4E0F-8618-452791E05F00}"/>
              </a:ext>
            </a:extLst>
          </p:cNvPr>
          <p:cNvSpPr txBox="1"/>
          <p:nvPr/>
        </p:nvSpPr>
        <p:spPr>
          <a:xfrm>
            <a:off x="1541840" y="5484899"/>
            <a:ext cx="1713695" cy="215444"/>
          </a:xfrm>
          <a:prstGeom prst="rect">
            <a:avLst/>
          </a:prstGeom>
          <a:noFill/>
        </p:spPr>
        <p:txBody>
          <a:bodyPr wrap="square" lIns="0" tIns="0" rIns="0" bIns="0">
            <a:spAutoFit/>
          </a:bodyPr>
          <a:lstStyle/>
          <a:p>
            <a:pPr algn="ctr" defTabSz="457200">
              <a:defRPr/>
            </a:pPr>
            <a:r>
              <a:rPr kumimoji="0" lang="ja-JP" altLang="ja-JP" sz="1400" kern="100">
                <a:solidFill>
                  <a:srgbClr val="002060"/>
                </a:solidFill>
                <a:effectLst>
                  <a:glow rad="177800">
                    <a:srgbClr val="E2F0D9"/>
                  </a:glow>
                </a:effectLst>
                <a:latin typeface="UD デジタル 教科書体 NP-B" panose="02020700000000000000" pitchFamily="18" charset="-128"/>
                <a:ea typeface="UD デジタル 教科書体 NP-B" panose="02020700000000000000" pitchFamily="18" charset="-128"/>
                <a:cs typeface="Times New Roman" panose="02020603050405020304" pitchFamily="18" charset="0"/>
              </a:rPr>
              <a:t>住まいとまちの実現</a:t>
            </a:r>
            <a:endParaRPr kumimoji="0" lang="ja-JP" altLang="en-US" sz="4000">
              <a:solidFill>
                <a:srgbClr val="002060"/>
              </a:solidFill>
              <a:effectLst>
                <a:glow rad="177800">
                  <a:srgbClr val="E2F0D9"/>
                </a:glow>
              </a:effectLst>
              <a:latin typeface="Calibri" panose="020F0502020204030204"/>
              <a:ea typeface="游ゴシック" panose="020B0400000000000000" pitchFamily="50" charset="-128"/>
            </a:endParaRPr>
          </a:p>
        </p:txBody>
      </p:sp>
      <p:pic>
        <p:nvPicPr>
          <p:cNvPr id="7" name="グラフィックス 6" descr="都市 単色塗りつぶし">
            <a:extLst>
              <a:ext uri="{FF2B5EF4-FFF2-40B4-BE49-F238E27FC236}">
                <a16:creationId xmlns:a16="http://schemas.microsoft.com/office/drawing/2014/main" id="{1F83B83E-B5B6-415B-A310-FEA298DB7B5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90406" y="5344737"/>
            <a:ext cx="445583" cy="445583"/>
          </a:xfrm>
          <a:prstGeom prst="rect">
            <a:avLst/>
          </a:prstGeom>
        </p:spPr>
      </p:pic>
      <p:pic>
        <p:nvPicPr>
          <p:cNvPr id="9" name="グラフィックス 8" descr="家 単色塗りつぶし">
            <a:extLst>
              <a:ext uri="{FF2B5EF4-FFF2-40B4-BE49-F238E27FC236}">
                <a16:creationId xmlns:a16="http://schemas.microsoft.com/office/drawing/2014/main" id="{04D2C399-141A-43C2-82F1-4AD58DA46D1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315700" y="5349491"/>
            <a:ext cx="426129" cy="426129"/>
          </a:xfrm>
          <a:prstGeom prst="rect">
            <a:avLst/>
          </a:prstGeom>
        </p:spPr>
      </p:pic>
      <p:cxnSp>
        <p:nvCxnSpPr>
          <p:cNvPr id="11" name="直線コネクタ 10">
            <a:extLst>
              <a:ext uri="{FF2B5EF4-FFF2-40B4-BE49-F238E27FC236}">
                <a16:creationId xmlns:a16="http://schemas.microsoft.com/office/drawing/2014/main" id="{5D4B22E8-BDBA-4B4F-8606-9124AC8EA0BB}"/>
              </a:ext>
            </a:extLst>
          </p:cNvPr>
          <p:cNvCxnSpPr>
            <a:cxnSpLocks/>
          </p:cNvCxnSpPr>
          <p:nvPr/>
        </p:nvCxnSpPr>
        <p:spPr>
          <a:xfrm>
            <a:off x="279561" y="5719369"/>
            <a:ext cx="423825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 name="グラフィックス 22" descr="子供と風船 単色塗りつぶし">
            <a:extLst>
              <a:ext uri="{FF2B5EF4-FFF2-40B4-BE49-F238E27FC236}">
                <a16:creationId xmlns:a16="http://schemas.microsoft.com/office/drawing/2014/main" id="{99AA69E0-EF57-4D4B-A062-9FCBD43D8ED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5786" y="5335379"/>
            <a:ext cx="379919" cy="379919"/>
          </a:xfrm>
          <a:prstGeom prst="rect">
            <a:avLst/>
          </a:prstGeom>
        </p:spPr>
      </p:pic>
      <p:pic>
        <p:nvPicPr>
          <p:cNvPr id="25" name="グラフィックス 24" descr="男性と女性 単色塗りつぶし">
            <a:extLst>
              <a:ext uri="{FF2B5EF4-FFF2-40B4-BE49-F238E27FC236}">
                <a16:creationId xmlns:a16="http://schemas.microsoft.com/office/drawing/2014/main" id="{AF996A93-38C0-4E22-A566-172422F1F5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67591" y="5331131"/>
            <a:ext cx="410031" cy="410031"/>
          </a:xfrm>
          <a:prstGeom prst="rect">
            <a:avLst/>
          </a:prstGeom>
        </p:spPr>
      </p:pic>
      <p:pic>
        <p:nvPicPr>
          <p:cNvPr id="27" name="グラフィックス 26" descr="杖を持った男性 単色塗りつぶし">
            <a:extLst>
              <a:ext uri="{FF2B5EF4-FFF2-40B4-BE49-F238E27FC236}">
                <a16:creationId xmlns:a16="http://schemas.microsoft.com/office/drawing/2014/main" id="{F4EDDF23-78A2-4321-B694-847B9C3348C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03588" y="5337205"/>
            <a:ext cx="389881" cy="389881"/>
          </a:xfrm>
          <a:prstGeom prst="rect">
            <a:avLst/>
          </a:prstGeom>
        </p:spPr>
      </p:pic>
      <p:pic>
        <p:nvPicPr>
          <p:cNvPr id="29" name="グラフィックス 28" descr="植物 単色塗りつぶし">
            <a:extLst>
              <a:ext uri="{FF2B5EF4-FFF2-40B4-BE49-F238E27FC236}">
                <a16:creationId xmlns:a16="http://schemas.microsoft.com/office/drawing/2014/main" id="{1562FFEB-2DCC-4D9C-82BA-BC97C7F92F1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40858" y="5302975"/>
            <a:ext cx="442641" cy="442641"/>
          </a:xfrm>
          <a:prstGeom prst="rect">
            <a:avLst/>
          </a:prstGeom>
        </p:spPr>
      </p:pic>
      <p:sp>
        <p:nvSpPr>
          <p:cNvPr id="132" name="角丸四角形 65">
            <a:extLst>
              <a:ext uri="{FF2B5EF4-FFF2-40B4-BE49-F238E27FC236}">
                <a16:creationId xmlns:a16="http://schemas.microsoft.com/office/drawing/2014/main" id="{E07FE8EA-B6E2-4D01-80BE-BBD87F27DB5C}"/>
              </a:ext>
            </a:extLst>
          </p:cNvPr>
          <p:cNvSpPr/>
          <p:nvPr/>
        </p:nvSpPr>
        <p:spPr>
          <a:xfrm>
            <a:off x="7416713" y="6212360"/>
            <a:ext cx="2160000" cy="288000"/>
          </a:xfrm>
          <a:prstGeom prst="roundRect">
            <a:avLst>
              <a:gd name="adj" fmla="val 7429"/>
            </a:avLst>
          </a:prstGeom>
          <a:solidFill>
            <a:schemeClr val="bg1">
              <a:alpha val="70000"/>
            </a:schemeClr>
          </a:solidFill>
          <a:ln>
            <a:noFill/>
          </a:ln>
          <a:effectLst/>
          <a:scene3d>
            <a:camera prst="orthographicFront">
              <a:rot lat="0" lon="0" rev="0"/>
            </a:camera>
            <a:lightRig rig="threePt" dir="t">
              <a:rot lat="0" lon="0" rev="1200000"/>
            </a:lightRig>
          </a:scene3d>
          <a:sp3d/>
        </p:spPr>
        <p:txBody>
          <a:bodyPr lIns="99049" tIns="49524" rIns="99049" bIns="49524" rtlCol="0" anchor="ctr"/>
          <a:lstStyle/>
          <a:p>
            <a:pPr algn="ctr" defTabSz="990450">
              <a:lnSpc>
                <a:spcPts val="2123"/>
              </a:lnSpc>
              <a:defRPr/>
            </a:pPr>
            <a:endParaRPr kumimoji="0" lang="ja-JP" altLang="en-US" sz="1950"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97" name="テキスト ボックス 96">
            <a:extLst>
              <a:ext uri="{FF2B5EF4-FFF2-40B4-BE49-F238E27FC236}">
                <a16:creationId xmlns:a16="http://schemas.microsoft.com/office/drawing/2014/main" id="{A8F61C6F-224C-4B5D-B10C-F58E7F8867E5}"/>
              </a:ext>
            </a:extLst>
          </p:cNvPr>
          <p:cNvSpPr txBox="1"/>
          <p:nvPr/>
        </p:nvSpPr>
        <p:spPr>
          <a:xfrm>
            <a:off x="7449369" y="6272024"/>
            <a:ext cx="2094689" cy="175176"/>
          </a:xfrm>
          <a:prstGeom prst="rect">
            <a:avLst/>
          </a:prstGeom>
          <a:noFill/>
        </p:spPr>
        <p:txBody>
          <a:bodyPr wrap="square" lIns="0" tIns="0" rIns="0" bIns="0">
            <a:spAutoFit/>
          </a:bodyPr>
          <a:lstStyle/>
          <a:p>
            <a:pPr defTabSz="353782">
              <a:lnSpc>
                <a:spcPts val="1408"/>
              </a:lnSpc>
              <a:defRPr/>
            </a:pPr>
            <a:r>
              <a:rPr kumimoji="0" lang="ja-JP" altLang="en-US" sz="1100" b="1" u="sng">
                <a:solidFill>
                  <a:prstClr val="black"/>
                </a:solidFill>
                <a:latin typeface="UD デジタル 教科書体 N-B" panose="02020700000000000000" pitchFamily="17" charset="-128"/>
                <a:ea typeface="UD デジタル 教科書体 N-B" panose="02020700000000000000" pitchFamily="17" charset="-128"/>
              </a:rPr>
              <a:t>○ 民間の活躍を支える環境整備</a:t>
            </a:r>
          </a:p>
        </p:txBody>
      </p:sp>
      <p:sp>
        <p:nvSpPr>
          <p:cNvPr id="133" name="角丸四角形 65">
            <a:extLst>
              <a:ext uri="{FF2B5EF4-FFF2-40B4-BE49-F238E27FC236}">
                <a16:creationId xmlns:a16="http://schemas.microsoft.com/office/drawing/2014/main" id="{14A7589F-E0C8-4E8C-AF9C-8FC4B2A1CA4B}"/>
              </a:ext>
            </a:extLst>
          </p:cNvPr>
          <p:cNvSpPr/>
          <p:nvPr/>
        </p:nvSpPr>
        <p:spPr>
          <a:xfrm>
            <a:off x="9803609" y="6206819"/>
            <a:ext cx="2160000" cy="288000"/>
          </a:xfrm>
          <a:prstGeom prst="roundRect">
            <a:avLst>
              <a:gd name="adj" fmla="val 7429"/>
            </a:avLst>
          </a:prstGeom>
          <a:solidFill>
            <a:schemeClr val="bg1">
              <a:alpha val="70000"/>
            </a:schemeClr>
          </a:solidFill>
          <a:ln>
            <a:noFill/>
          </a:ln>
          <a:effectLst/>
          <a:scene3d>
            <a:camera prst="orthographicFront">
              <a:rot lat="0" lon="0" rev="0"/>
            </a:camera>
            <a:lightRig rig="threePt" dir="t">
              <a:rot lat="0" lon="0" rev="1200000"/>
            </a:lightRig>
          </a:scene3d>
          <a:sp3d/>
        </p:spPr>
        <p:txBody>
          <a:bodyPr lIns="99049" tIns="49524" rIns="99049" bIns="49524" rtlCol="0" anchor="ctr"/>
          <a:lstStyle/>
          <a:p>
            <a:pPr algn="ctr" defTabSz="990450">
              <a:lnSpc>
                <a:spcPts val="2123"/>
              </a:lnSpc>
              <a:defRPr/>
            </a:pPr>
            <a:endParaRPr kumimoji="0" lang="ja-JP" altLang="en-US" sz="1950"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98" name="テキスト ボックス 97">
            <a:extLst>
              <a:ext uri="{FF2B5EF4-FFF2-40B4-BE49-F238E27FC236}">
                <a16:creationId xmlns:a16="http://schemas.microsoft.com/office/drawing/2014/main" id="{DDF43F9F-36CE-4910-BBA4-794D9E0F82D2}"/>
              </a:ext>
            </a:extLst>
          </p:cNvPr>
          <p:cNvSpPr txBox="1"/>
          <p:nvPr/>
        </p:nvSpPr>
        <p:spPr>
          <a:xfrm>
            <a:off x="9863570" y="6272024"/>
            <a:ext cx="2040079" cy="175176"/>
          </a:xfrm>
          <a:prstGeom prst="rect">
            <a:avLst/>
          </a:prstGeom>
          <a:noFill/>
        </p:spPr>
        <p:txBody>
          <a:bodyPr wrap="square" lIns="0" tIns="0" rIns="0" bIns="0">
            <a:spAutoFit/>
          </a:bodyPr>
          <a:lstStyle/>
          <a:p>
            <a:pPr defTabSz="353782">
              <a:lnSpc>
                <a:spcPts val="1408"/>
              </a:lnSpc>
              <a:defRPr/>
            </a:pPr>
            <a:r>
              <a:rPr kumimoji="0" lang="ja-JP" altLang="en-US" sz="1100" b="1" u="sng">
                <a:solidFill>
                  <a:prstClr val="black"/>
                </a:solidFill>
                <a:latin typeface="UD デジタル 教科書体 N-B" panose="02020700000000000000" pitchFamily="17" charset="-128"/>
                <a:ea typeface="UD デジタル 教科書体 N-B" panose="02020700000000000000" pitchFamily="17" charset="-128"/>
              </a:rPr>
              <a:t>○ 公的賃貸住宅ストックの活用</a:t>
            </a:r>
          </a:p>
        </p:txBody>
      </p:sp>
      <p:sp>
        <p:nvSpPr>
          <p:cNvPr id="152" name="四角形: 角を丸くする 151">
            <a:extLst>
              <a:ext uri="{FF2B5EF4-FFF2-40B4-BE49-F238E27FC236}">
                <a16:creationId xmlns:a16="http://schemas.microsoft.com/office/drawing/2014/main" id="{2B34E518-E67B-4B16-8D02-B4D9873A56F2}"/>
              </a:ext>
            </a:extLst>
          </p:cNvPr>
          <p:cNvSpPr/>
          <p:nvPr/>
        </p:nvSpPr>
        <p:spPr>
          <a:xfrm>
            <a:off x="1699415" y="6111040"/>
            <a:ext cx="1440000" cy="615600"/>
          </a:xfrm>
          <a:prstGeom prst="roundRect">
            <a:avLst>
              <a:gd name="adj" fmla="val 50000"/>
            </a:avLst>
          </a:prstGeom>
          <a:solidFill>
            <a:srgbClr val="FFD3B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53" name="四角形: 角を丸くする 152">
            <a:extLst>
              <a:ext uri="{FF2B5EF4-FFF2-40B4-BE49-F238E27FC236}">
                <a16:creationId xmlns:a16="http://schemas.microsoft.com/office/drawing/2014/main" id="{9D722847-7438-44D8-88DE-5DA9793D4F73}"/>
              </a:ext>
            </a:extLst>
          </p:cNvPr>
          <p:cNvSpPr/>
          <p:nvPr/>
        </p:nvSpPr>
        <p:spPr>
          <a:xfrm>
            <a:off x="3197130" y="6111061"/>
            <a:ext cx="1440000" cy="615559"/>
          </a:xfrm>
          <a:prstGeom prst="roundRect">
            <a:avLst>
              <a:gd name="adj" fmla="val 50000"/>
            </a:avLst>
          </a:prstGeom>
          <a:solidFill>
            <a:srgbClr val="FFD3B4"/>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55" name="正方形/長方形 154">
            <a:extLst>
              <a:ext uri="{FF2B5EF4-FFF2-40B4-BE49-F238E27FC236}">
                <a16:creationId xmlns:a16="http://schemas.microsoft.com/office/drawing/2014/main" id="{6691030C-D870-4074-BADB-538EED56ACB2}"/>
              </a:ext>
            </a:extLst>
          </p:cNvPr>
          <p:cNvSpPr/>
          <p:nvPr/>
        </p:nvSpPr>
        <p:spPr>
          <a:xfrm>
            <a:off x="5082171" y="4724134"/>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大阪都市圏の中心として多様な都市機能が集積する地域</a:t>
            </a:r>
          </a:p>
        </p:txBody>
      </p:sp>
      <p:sp>
        <p:nvSpPr>
          <p:cNvPr id="156" name="正方形/長方形 155">
            <a:extLst>
              <a:ext uri="{FF2B5EF4-FFF2-40B4-BE49-F238E27FC236}">
                <a16:creationId xmlns:a16="http://schemas.microsoft.com/office/drawing/2014/main" id="{4FE8DA8B-6C5C-4153-AF4E-BA146538E0D4}"/>
              </a:ext>
            </a:extLst>
          </p:cNvPr>
          <p:cNvSpPr/>
          <p:nvPr/>
        </p:nvSpPr>
        <p:spPr>
          <a:xfrm>
            <a:off x="5082171" y="4993889"/>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木造住宅が密集する地域</a:t>
            </a:r>
          </a:p>
        </p:txBody>
      </p:sp>
      <p:sp>
        <p:nvSpPr>
          <p:cNvPr id="158" name="正方形/長方形 157">
            <a:extLst>
              <a:ext uri="{FF2B5EF4-FFF2-40B4-BE49-F238E27FC236}">
                <a16:creationId xmlns:a16="http://schemas.microsoft.com/office/drawing/2014/main" id="{E60948F5-CE48-4696-B3B5-B3BEDF84C13C}"/>
              </a:ext>
            </a:extLst>
          </p:cNvPr>
          <p:cNvSpPr/>
          <p:nvPr/>
        </p:nvSpPr>
        <p:spPr>
          <a:xfrm>
            <a:off x="5082171" y="5263645"/>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公営・改良住宅など公的賃貸住宅を多く有する地域</a:t>
            </a:r>
          </a:p>
        </p:txBody>
      </p:sp>
      <p:sp>
        <p:nvSpPr>
          <p:cNvPr id="159" name="正方形/長方形 158">
            <a:extLst>
              <a:ext uri="{FF2B5EF4-FFF2-40B4-BE49-F238E27FC236}">
                <a16:creationId xmlns:a16="http://schemas.microsoft.com/office/drawing/2014/main" id="{C7D91122-3A62-4D59-8BCC-C24A87477A7E}"/>
              </a:ext>
            </a:extLst>
          </p:cNvPr>
          <p:cNvSpPr/>
          <p:nvPr/>
        </p:nvSpPr>
        <p:spPr>
          <a:xfrm>
            <a:off x="8654121" y="4724134"/>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歴史的まちなみなどの景観資源がある地域</a:t>
            </a:r>
          </a:p>
        </p:txBody>
      </p:sp>
      <p:sp>
        <p:nvSpPr>
          <p:cNvPr id="160" name="正方形/長方形 159">
            <a:extLst>
              <a:ext uri="{FF2B5EF4-FFF2-40B4-BE49-F238E27FC236}">
                <a16:creationId xmlns:a16="http://schemas.microsoft.com/office/drawing/2014/main" id="{8E6B5AC8-3C80-418D-8299-34EED697D1A7}"/>
              </a:ext>
            </a:extLst>
          </p:cNvPr>
          <p:cNvSpPr/>
          <p:nvPr/>
        </p:nvSpPr>
        <p:spPr>
          <a:xfrm>
            <a:off x="8654121" y="4993889"/>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ニュータウンをはじめ、郊外に整備された住宅地</a:t>
            </a:r>
          </a:p>
        </p:txBody>
      </p:sp>
      <p:sp>
        <p:nvSpPr>
          <p:cNvPr id="161" name="正方形/長方形 160">
            <a:extLst>
              <a:ext uri="{FF2B5EF4-FFF2-40B4-BE49-F238E27FC236}">
                <a16:creationId xmlns:a16="http://schemas.microsoft.com/office/drawing/2014/main" id="{65DA892A-6918-4105-87FF-5110579BD569}"/>
              </a:ext>
            </a:extLst>
          </p:cNvPr>
          <p:cNvSpPr/>
          <p:nvPr/>
        </p:nvSpPr>
        <p:spPr>
          <a:xfrm>
            <a:off x="8660339" y="5263645"/>
            <a:ext cx="3420000" cy="216000"/>
          </a:xfrm>
          <a:prstGeom prst="rect">
            <a:avLst/>
          </a:prstGeom>
          <a:solidFill>
            <a:schemeClr val="bg1">
              <a:lumMod val="85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48332" indent="-147042" algn="ctr" defTabSz="742950">
              <a:defRPr/>
            </a:pPr>
            <a:r>
              <a:rPr lang="ja-JP" altLang="en-US" sz="1000">
                <a:solidFill>
                  <a:prstClr val="black"/>
                </a:solidFill>
                <a:latin typeface="UD デジタル 教科書体 N-B" panose="02020700000000000000" pitchFamily="17" charset="-128"/>
                <a:ea typeface="UD デジタル 教科書体 N-B" panose="02020700000000000000" pitchFamily="17" charset="-128"/>
              </a:rPr>
              <a:t>農山漁村など豊かな自然を有する地域</a:t>
            </a:r>
          </a:p>
        </p:txBody>
      </p:sp>
      <p:sp>
        <p:nvSpPr>
          <p:cNvPr id="162" name="テキスト ボックス 161">
            <a:extLst>
              <a:ext uri="{FF2B5EF4-FFF2-40B4-BE49-F238E27FC236}">
                <a16:creationId xmlns:a16="http://schemas.microsoft.com/office/drawing/2014/main" id="{AC2FA617-E7A0-4D9C-9105-7251F4B32BAB}"/>
              </a:ext>
            </a:extLst>
          </p:cNvPr>
          <p:cNvSpPr txBox="1"/>
          <p:nvPr/>
        </p:nvSpPr>
        <p:spPr>
          <a:xfrm>
            <a:off x="4917334" y="4555561"/>
            <a:ext cx="7200000" cy="153888"/>
          </a:xfrm>
          <a:prstGeom prst="rect">
            <a:avLst/>
          </a:prstGeom>
          <a:noFill/>
        </p:spPr>
        <p:txBody>
          <a:bodyPr wrap="square" lIns="0" tIns="0" rIns="0" bIns="0">
            <a:spAutoFit/>
          </a:bodyPr>
          <a:lstStyle/>
          <a:p>
            <a:pPr defTabSz="457200">
              <a:defRPr/>
            </a:pPr>
            <a:r>
              <a:rPr kumimoji="0" lang="ja-JP" altLang="en-US" sz="1000" spc="-50">
                <a:solidFill>
                  <a:prstClr val="black"/>
                </a:solidFill>
                <a:latin typeface="UD デジタル 教科書体 NP-R" panose="02020400000000000000" pitchFamily="18" charset="-128"/>
                <a:ea typeface="UD デジタル 教科書体 NP-R" panose="02020400000000000000" pitchFamily="18" charset="-128"/>
              </a:rPr>
              <a:t>まちのなりたちや変遷、特性を踏まえた６つの地域を取り上げ、大阪のそれぞれの地域において、その地域特性に応じた施策を展開</a:t>
            </a:r>
          </a:p>
        </p:txBody>
      </p:sp>
      <p:sp>
        <p:nvSpPr>
          <p:cNvPr id="164" name="四角形: 角を丸くする 163">
            <a:extLst>
              <a:ext uri="{FF2B5EF4-FFF2-40B4-BE49-F238E27FC236}">
                <a16:creationId xmlns:a16="http://schemas.microsoft.com/office/drawing/2014/main" id="{1323A63C-45FF-4675-A245-E2062DDABB32}"/>
              </a:ext>
            </a:extLst>
          </p:cNvPr>
          <p:cNvSpPr/>
          <p:nvPr/>
        </p:nvSpPr>
        <p:spPr>
          <a:xfrm>
            <a:off x="4776517" y="4356156"/>
            <a:ext cx="7416000" cy="1193816"/>
          </a:xfrm>
          <a:prstGeom prst="roundRect">
            <a:avLst>
              <a:gd name="adj" fmla="val 7391"/>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65" name="四角形: 角を丸くする 164">
            <a:extLst>
              <a:ext uri="{FF2B5EF4-FFF2-40B4-BE49-F238E27FC236}">
                <a16:creationId xmlns:a16="http://schemas.microsoft.com/office/drawing/2014/main" id="{2A6C0EEB-6E37-4704-92E3-537E945F721A}"/>
              </a:ext>
            </a:extLst>
          </p:cNvPr>
          <p:cNvSpPr/>
          <p:nvPr/>
        </p:nvSpPr>
        <p:spPr>
          <a:xfrm>
            <a:off x="4776517" y="5690654"/>
            <a:ext cx="7416000" cy="1136865"/>
          </a:xfrm>
          <a:prstGeom prst="roundRect">
            <a:avLst>
              <a:gd name="adj" fmla="val 7391"/>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91" name="四角形: 角を丸くする 90">
            <a:extLst>
              <a:ext uri="{FF2B5EF4-FFF2-40B4-BE49-F238E27FC236}">
                <a16:creationId xmlns:a16="http://schemas.microsoft.com/office/drawing/2014/main" id="{E9AC857D-37FF-4266-9A11-B734CC79396B}"/>
              </a:ext>
            </a:extLst>
          </p:cNvPr>
          <p:cNvSpPr/>
          <p:nvPr/>
        </p:nvSpPr>
        <p:spPr>
          <a:xfrm>
            <a:off x="4751125" y="5590792"/>
            <a:ext cx="1947119" cy="235714"/>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kumimoji="0" lang="ja-JP" altLang="en-US" sz="1083" dirty="0">
                <a:solidFill>
                  <a:prstClr val="white"/>
                </a:solidFill>
                <a:latin typeface="UD デジタル 教科書体 N-B" panose="02020700000000000000" pitchFamily="17" charset="-128"/>
                <a:ea typeface="UD デジタル 教科書体 N-B" panose="02020700000000000000" pitchFamily="17" charset="-128"/>
              </a:rPr>
              <a:t>４章 各主体の役割と連携</a:t>
            </a:r>
            <a:endParaRPr kumimoji="0" lang="en-US" altLang="ja-JP" sz="1083" b="1" kern="100" dirty="0">
              <a:solidFill>
                <a:prstClr val="white"/>
              </a:solidFill>
              <a:latin typeface="UD デジタル 教科書体 NP-B" panose="02020700000000000000" pitchFamily="18" charset="-128"/>
              <a:ea typeface="UD デジタル 教科書体 NP-B" panose="02020700000000000000" pitchFamily="18" charset="-128"/>
              <a:cs typeface="Times New Roman"/>
            </a:endParaRPr>
          </a:p>
        </p:txBody>
      </p:sp>
      <p:sp>
        <p:nvSpPr>
          <p:cNvPr id="103" name="正方形/長方形 102">
            <a:extLst>
              <a:ext uri="{FF2B5EF4-FFF2-40B4-BE49-F238E27FC236}">
                <a16:creationId xmlns:a16="http://schemas.microsoft.com/office/drawing/2014/main" id="{74D170DE-AB55-4D7E-951F-9123AF4386DF}"/>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lang="ja-JP" altLang="en-US" sz="2800" b="1" kern="100" dirty="0">
                <a:solidFill>
                  <a:prstClr val="black"/>
                </a:solidFill>
                <a:latin typeface="UD デジタル 教科書体 NP-B" panose="02020700000000000000" pitchFamily="18" charset="-128"/>
                <a:ea typeface="UD デジタル 教科書体 NP-B" panose="02020700000000000000" pitchFamily="18" charset="-128"/>
                <a:cs typeface="Times New Roman"/>
              </a:rPr>
              <a:t>　大阪における今後の住宅・建築政策のあり方　答申　概要</a:t>
            </a:r>
            <a:endParaRPr kumimoji="1" lang="ja-JP" altLang="en-US" sz="2800" b="1" i="0" u="none" strike="noStrike" kern="1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endParaRPr>
          </a:p>
        </p:txBody>
      </p:sp>
      <p:sp>
        <p:nvSpPr>
          <p:cNvPr id="163" name="四角形: 角を丸くする 162">
            <a:extLst>
              <a:ext uri="{FF2B5EF4-FFF2-40B4-BE49-F238E27FC236}">
                <a16:creationId xmlns:a16="http://schemas.microsoft.com/office/drawing/2014/main" id="{70AB549B-043B-4218-82A7-1B5AC1319041}"/>
              </a:ext>
            </a:extLst>
          </p:cNvPr>
          <p:cNvSpPr/>
          <p:nvPr/>
        </p:nvSpPr>
        <p:spPr>
          <a:xfrm>
            <a:off x="4776517" y="671865"/>
            <a:ext cx="7416000" cy="3564000"/>
          </a:xfrm>
          <a:prstGeom prst="roundRect">
            <a:avLst>
              <a:gd name="adj" fmla="val 2608"/>
            </a:avLst>
          </a:prstGeom>
          <a:no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17000" rIns="0" bIns="0" rtlCol="0" anchor="ctr"/>
          <a:lstStyle/>
          <a:p>
            <a:pPr marL="197770" indent="-196050" algn="ctr" defTabSz="457200">
              <a:defRPr/>
            </a:pPr>
            <a:endParaRPr kumimoji="0" lang="ja-JP" altLang="en-US" sz="1137">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14" name="正方形/長方形 113">
            <a:extLst>
              <a:ext uri="{FF2B5EF4-FFF2-40B4-BE49-F238E27FC236}">
                <a16:creationId xmlns:a16="http://schemas.microsoft.com/office/drawing/2014/main" id="{0644642A-BA8F-4ABE-BBE4-349A58B7BA25}"/>
              </a:ext>
            </a:extLst>
          </p:cNvPr>
          <p:cNvSpPr/>
          <p:nvPr/>
        </p:nvSpPr>
        <p:spPr>
          <a:xfrm>
            <a:off x="8480652" y="2525372"/>
            <a:ext cx="3492000" cy="1692000"/>
          </a:xfrm>
          <a:prstGeom prst="rect">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950">
              <a:solidFill>
                <a:prstClr val="white"/>
              </a:solidFill>
              <a:latin typeface="游ゴシック" panose="020F0502020204030204"/>
              <a:ea typeface="游ゴシック" panose="020B0400000000000000" pitchFamily="50" charset="-128"/>
            </a:endParaRPr>
          </a:p>
        </p:txBody>
      </p:sp>
      <p:sp>
        <p:nvSpPr>
          <p:cNvPr id="113" name="正方形/長方形 112">
            <a:extLst>
              <a:ext uri="{FF2B5EF4-FFF2-40B4-BE49-F238E27FC236}">
                <a16:creationId xmlns:a16="http://schemas.microsoft.com/office/drawing/2014/main" id="{C8C86880-DD8A-4337-A123-7AA12E3B8C41}"/>
              </a:ext>
            </a:extLst>
          </p:cNvPr>
          <p:cNvSpPr/>
          <p:nvPr/>
        </p:nvSpPr>
        <p:spPr>
          <a:xfrm>
            <a:off x="4870934" y="2528552"/>
            <a:ext cx="3492000" cy="1692000"/>
          </a:xfrm>
          <a:prstGeom prst="rect">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950">
              <a:solidFill>
                <a:prstClr val="white"/>
              </a:solidFill>
              <a:latin typeface="游ゴシック" panose="020F0502020204030204"/>
              <a:ea typeface="游ゴシック" panose="020B0400000000000000" pitchFamily="50" charset="-128"/>
            </a:endParaRPr>
          </a:p>
        </p:txBody>
      </p:sp>
      <p:sp>
        <p:nvSpPr>
          <p:cNvPr id="112" name="正方形/長方形 111">
            <a:extLst>
              <a:ext uri="{FF2B5EF4-FFF2-40B4-BE49-F238E27FC236}">
                <a16:creationId xmlns:a16="http://schemas.microsoft.com/office/drawing/2014/main" id="{FBFB6314-6238-4C70-9728-A0C6577A9988}"/>
              </a:ext>
            </a:extLst>
          </p:cNvPr>
          <p:cNvSpPr/>
          <p:nvPr/>
        </p:nvSpPr>
        <p:spPr>
          <a:xfrm>
            <a:off x="8480652" y="838839"/>
            <a:ext cx="3492000" cy="1647906"/>
          </a:xfrm>
          <a:prstGeom prst="rect">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950">
              <a:solidFill>
                <a:prstClr val="white"/>
              </a:solidFill>
              <a:latin typeface="游ゴシック" panose="020F0502020204030204"/>
              <a:ea typeface="游ゴシック" panose="020B0400000000000000" pitchFamily="50" charset="-128"/>
            </a:endParaRPr>
          </a:p>
        </p:txBody>
      </p:sp>
      <p:sp>
        <p:nvSpPr>
          <p:cNvPr id="111" name="正方形/長方形 110">
            <a:extLst>
              <a:ext uri="{FF2B5EF4-FFF2-40B4-BE49-F238E27FC236}">
                <a16:creationId xmlns:a16="http://schemas.microsoft.com/office/drawing/2014/main" id="{85D82020-AF0E-4E26-8FF0-80BC93B9208E}"/>
              </a:ext>
            </a:extLst>
          </p:cNvPr>
          <p:cNvSpPr/>
          <p:nvPr/>
        </p:nvSpPr>
        <p:spPr>
          <a:xfrm>
            <a:off x="4870934" y="838839"/>
            <a:ext cx="3492000" cy="1647906"/>
          </a:xfrm>
          <a:prstGeom prst="rect">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kumimoji="0" lang="ja-JP" altLang="en-US" sz="1950">
              <a:solidFill>
                <a:prstClr val="white"/>
              </a:solidFill>
              <a:latin typeface="游ゴシック" panose="020F0502020204030204"/>
              <a:ea typeface="游ゴシック" panose="020B0400000000000000" pitchFamily="50" charset="-128"/>
            </a:endParaRPr>
          </a:p>
        </p:txBody>
      </p:sp>
      <p:sp>
        <p:nvSpPr>
          <p:cNvPr id="2" name="四角形: 角を丸くする 1">
            <a:extLst>
              <a:ext uri="{FF2B5EF4-FFF2-40B4-BE49-F238E27FC236}">
                <a16:creationId xmlns:a16="http://schemas.microsoft.com/office/drawing/2014/main" id="{B5D761AA-64A0-4869-A451-31ED374C7CE1}"/>
              </a:ext>
            </a:extLst>
          </p:cNvPr>
          <p:cNvSpPr/>
          <p:nvPr/>
        </p:nvSpPr>
        <p:spPr>
          <a:xfrm>
            <a:off x="38827" y="2158292"/>
            <a:ext cx="2558883" cy="252000"/>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kumimoji="0" lang="ja-JP" altLang="en-US" sz="1083">
                <a:solidFill>
                  <a:prstClr val="white"/>
                </a:solidFill>
                <a:latin typeface="UD デジタル 教科書体 N-B" panose="02020700000000000000" pitchFamily="17" charset="-128"/>
                <a:ea typeface="UD デジタル 教科書体 N-B" panose="02020700000000000000" pitchFamily="17" charset="-128"/>
              </a:rPr>
              <a:t>１章</a:t>
            </a:r>
            <a:r>
              <a:rPr kumimoji="0" lang="en-US" altLang="ja-JP" sz="1083">
                <a:solidFill>
                  <a:prstClr val="white"/>
                </a:solidFill>
                <a:latin typeface="UD デジタル 教科書体 N-B" panose="02020700000000000000" pitchFamily="17" charset="-128"/>
                <a:ea typeface="UD デジタル 教科書体 N-B" panose="02020700000000000000" pitchFamily="17" charset="-128"/>
              </a:rPr>
              <a:t> </a:t>
            </a:r>
            <a:r>
              <a:rPr kumimoji="0" lang="ja-JP" altLang="en-US" sz="1083">
                <a:solidFill>
                  <a:prstClr val="white"/>
                </a:solidFill>
                <a:latin typeface="UD デジタル 教科書体 N-B" panose="02020700000000000000" pitchFamily="17" charset="-128"/>
                <a:ea typeface="UD デジタル 教科書体 N-B" panose="02020700000000000000" pitchFamily="17" charset="-128"/>
              </a:rPr>
              <a:t>住宅・建築政策の基本的な方針</a:t>
            </a:r>
          </a:p>
        </p:txBody>
      </p:sp>
      <p:sp>
        <p:nvSpPr>
          <p:cNvPr id="13" name="テキスト ボックス 12">
            <a:extLst>
              <a:ext uri="{FF2B5EF4-FFF2-40B4-BE49-F238E27FC236}">
                <a16:creationId xmlns:a16="http://schemas.microsoft.com/office/drawing/2014/main" id="{CF0C5E53-DA38-403D-841D-0C00857116F9}"/>
              </a:ext>
            </a:extLst>
          </p:cNvPr>
          <p:cNvSpPr txBox="1"/>
          <p:nvPr/>
        </p:nvSpPr>
        <p:spPr>
          <a:xfrm>
            <a:off x="132800" y="2461750"/>
            <a:ext cx="2321526" cy="184666"/>
          </a:xfrm>
          <a:prstGeom prst="rect">
            <a:avLst/>
          </a:prstGeom>
          <a:noFill/>
        </p:spPr>
        <p:txBody>
          <a:bodyPr wrap="square" lIns="0" tIns="0" rIns="0" bIns="0">
            <a:spAutoFit/>
          </a:bodyPr>
          <a:lstStyle/>
          <a:p>
            <a:pPr marL="228600" indent="-228600" defTabSz="457200">
              <a:buAutoNum type="arabicPeriod"/>
              <a:defRPr/>
            </a:pPr>
            <a:r>
              <a:rPr kumimoji="0" lang="ja-JP" altLang="en-US" sz="1200" b="1" kern="100" dirty="0">
                <a:latin typeface="UD デジタル 教科書体 NP-B" panose="02020700000000000000" pitchFamily="18" charset="-128"/>
                <a:ea typeface="UD デジタル 教科書体 NP-B" panose="02020700000000000000" pitchFamily="18" charset="-128"/>
                <a:cs typeface="Times New Roman"/>
              </a:rPr>
              <a:t>基本目標と政策展開の方向性</a:t>
            </a:r>
            <a:endParaRPr kumimoji="0" lang="en-US" altLang="ja-JP" sz="1200" b="1" kern="100" dirty="0">
              <a:latin typeface="UD デジタル 教科書体 NP-B" panose="02020700000000000000" pitchFamily="18" charset="-128"/>
              <a:ea typeface="UD デジタル 教科書体 NP-B" panose="02020700000000000000" pitchFamily="18" charset="-128"/>
              <a:cs typeface="Times New Roman"/>
            </a:endParaRPr>
          </a:p>
        </p:txBody>
      </p:sp>
      <p:sp>
        <p:nvSpPr>
          <p:cNvPr id="78" name="四角形: 角を丸くする 77">
            <a:extLst>
              <a:ext uri="{FF2B5EF4-FFF2-40B4-BE49-F238E27FC236}">
                <a16:creationId xmlns:a16="http://schemas.microsoft.com/office/drawing/2014/main" id="{9176F0A6-F973-4573-8062-596B0475BFFA}"/>
              </a:ext>
            </a:extLst>
          </p:cNvPr>
          <p:cNvSpPr/>
          <p:nvPr/>
        </p:nvSpPr>
        <p:spPr>
          <a:xfrm>
            <a:off x="4734049" y="575972"/>
            <a:ext cx="2328169" cy="238684"/>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kumimoji="0" lang="ja-JP" altLang="en-US" sz="1083">
                <a:solidFill>
                  <a:prstClr val="white"/>
                </a:solidFill>
                <a:latin typeface="UD デジタル 教科書体 N-B" panose="02020700000000000000" pitchFamily="17" charset="-128"/>
                <a:ea typeface="UD デジタル 教科書体 N-B" panose="02020700000000000000" pitchFamily="17" charset="-128"/>
              </a:rPr>
              <a:t>２章 </a:t>
            </a:r>
            <a:r>
              <a:rPr kumimoji="0" lang="ja-JP" altLang="en-US" sz="1083" b="1" kern="100">
                <a:solidFill>
                  <a:prstClr val="white"/>
                </a:solidFill>
                <a:latin typeface="UD デジタル 教科書体 NP-B" panose="02020700000000000000" pitchFamily="18" charset="-128"/>
                <a:ea typeface="UD デジタル 教科書体 NP-B" panose="02020700000000000000" pitchFamily="18" charset="-128"/>
                <a:cs typeface="Times New Roman"/>
              </a:rPr>
              <a:t>重点的に取り組むべき施策</a:t>
            </a:r>
            <a:endParaRPr kumimoji="0" lang="en-US" altLang="ja-JP" sz="1083" b="1" kern="100">
              <a:solidFill>
                <a:prstClr val="white"/>
              </a:solidFill>
              <a:latin typeface="UD デジタル 教科書体 NP-B" panose="02020700000000000000" pitchFamily="18" charset="-128"/>
              <a:ea typeface="UD デジタル 教科書体 NP-B" panose="02020700000000000000" pitchFamily="18" charset="-128"/>
              <a:cs typeface="Times New Roman"/>
            </a:endParaRPr>
          </a:p>
        </p:txBody>
      </p:sp>
      <p:sp>
        <p:nvSpPr>
          <p:cNvPr id="83" name="テキスト ボックス 82">
            <a:extLst>
              <a:ext uri="{FF2B5EF4-FFF2-40B4-BE49-F238E27FC236}">
                <a16:creationId xmlns:a16="http://schemas.microsoft.com/office/drawing/2014/main" id="{950DFBA5-F51E-426C-92B9-B4C5D06ED400}"/>
              </a:ext>
            </a:extLst>
          </p:cNvPr>
          <p:cNvSpPr txBox="1"/>
          <p:nvPr/>
        </p:nvSpPr>
        <p:spPr>
          <a:xfrm>
            <a:off x="8480652" y="1874497"/>
            <a:ext cx="3312000" cy="153888"/>
          </a:xfrm>
          <a:prstGeom prst="rect">
            <a:avLst/>
          </a:prstGeom>
          <a:noFill/>
        </p:spPr>
        <p:txBody>
          <a:bodyPr wrap="square" lIns="0" tIns="0" rIns="0" bIns="0">
            <a:spAutoFit/>
          </a:bodyPr>
          <a:lstStyle/>
          <a:p>
            <a:pPr marL="197770" indent="-197770" defTabSz="457200">
              <a:defRPr/>
            </a:pPr>
            <a:r>
              <a:rPr kumimoji="0" lang="ja-JP" altLang="en-US" sz="1000">
                <a:solidFill>
                  <a:prstClr val="black"/>
                </a:solidFill>
                <a:latin typeface="UD デジタル 教科書体 NP-B" panose="02020700000000000000" pitchFamily="18" charset="-128"/>
                <a:ea typeface="UD デジタル 教科書体 NP-B" panose="02020700000000000000" pitchFamily="18" charset="-128"/>
              </a:rPr>
              <a:t>（２）</a:t>
            </a:r>
            <a:r>
              <a:rPr kumimoji="0" lang="ja-JP" altLang="en-US" sz="1000" spc="-100">
                <a:solidFill>
                  <a:prstClr val="black"/>
                </a:solidFill>
                <a:latin typeface="UD デジタル 教科書体 NP-B" panose="02020700000000000000" pitchFamily="18" charset="-128"/>
                <a:ea typeface="UD デジタル 教科書体 NP-B" panose="02020700000000000000" pitchFamily="18" charset="-128"/>
              </a:rPr>
              <a:t>自分らしいくらしを選択・創造できる環境の整備</a:t>
            </a:r>
          </a:p>
        </p:txBody>
      </p:sp>
      <p:sp>
        <p:nvSpPr>
          <p:cNvPr id="145" name="テキスト ボックス 144">
            <a:extLst>
              <a:ext uri="{FF2B5EF4-FFF2-40B4-BE49-F238E27FC236}">
                <a16:creationId xmlns:a16="http://schemas.microsoft.com/office/drawing/2014/main" id="{6E120328-A331-469B-AE81-6BE21AE91BB0}"/>
              </a:ext>
            </a:extLst>
          </p:cNvPr>
          <p:cNvSpPr txBox="1"/>
          <p:nvPr/>
        </p:nvSpPr>
        <p:spPr>
          <a:xfrm>
            <a:off x="5043393" y="1981979"/>
            <a:ext cx="3240000" cy="465961"/>
          </a:xfrm>
          <a:prstGeom prst="rect">
            <a:avLst/>
          </a:prstGeom>
          <a:noFill/>
        </p:spPr>
        <p:txBody>
          <a:bodyPr wrap="square" lIns="0" tIns="0" rIns="0" bIns="0">
            <a:spAutoFit/>
          </a:bodyPr>
          <a:lstStyle/>
          <a:p>
            <a:pPr marL="88900" indent="-88900"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・新技術を取り入れた住まいの普及促進</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88900" indent="-88900"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・住宅・建築物の脱炭素化・省エネルギー化の推進</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88900" indent="-88900"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・木造建築物の普及促進</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88900" indent="-88900"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・既存住宅流通・リフォーム市場の環境整備・活性化</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147" name="テキスト ボックス 146">
            <a:extLst>
              <a:ext uri="{FF2B5EF4-FFF2-40B4-BE49-F238E27FC236}">
                <a16:creationId xmlns:a16="http://schemas.microsoft.com/office/drawing/2014/main" id="{32B24331-836A-4CC8-BEE7-0C983280E87F}"/>
              </a:ext>
            </a:extLst>
          </p:cNvPr>
          <p:cNvSpPr txBox="1"/>
          <p:nvPr/>
        </p:nvSpPr>
        <p:spPr>
          <a:xfrm>
            <a:off x="8643600" y="1170756"/>
            <a:ext cx="3348000" cy="692497"/>
          </a:xfrm>
          <a:prstGeom prst="rect">
            <a:avLst/>
          </a:prstGeom>
          <a:noFill/>
        </p:spPr>
        <p:txBody>
          <a:bodyPr wrap="square" lIns="0" tIns="0" rIns="0" bIns="0">
            <a:spAutoFit/>
          </a:bodyPr>
          <a:lstStyle/>
          <a:p>
            <a:pPr marL="90488" indent="-90488" defTabSz="457200">
              <a:defRPr/>
            </a:pPr>
            <a:r>
              <a:rPr lang="ja-JP" altLang="en-US" sz="900" dirty="0">
                <a:latin typeface="UD デジタル 教科書体 NP-R" panose="02020400000000000000" pitchFamily="18" charset="-128"/>
                <a:ea typeface="UD デジタル 教科書体 NP-R" panose="02020400000000000000" pitchFamily="18" charset="-128"/>
              </a:rPr>
              <a:t>・子育て世帯にやさしい住まい・住環境の形成</a:t>
            </a:r>
            <a:endParaRPr lang="en-US" altLang="ja-JP" sz="900" dirty="0">
              <a:latin typeface="UD デジタル 教科書体 NP-R" panose="02020400000000000000" pitchFamily="18" charset="-128"/>
              <a:ea typeface="UD デジタル 教科書体 NP-R" panose="02020400000000000000" pitchFamily="18" charset="-128"/>
            </a:endParaRPr>
          </a:p>
          <a:p>
            <a:pPr marL="90488" indent="-90488" defTabSz="457200">
              <a:defRPr/>
            </a:pPr>
            <a:r>
              <a:rPr lang="ja-JP" altLang="en-US" sz="900" dirty="0">
                <a:latin typeface="UD デジタル 教科書体 NP-R" panose="02020400000000000000" pitchFamily="18" charset="-128"/>
                <a:ea typeface="UD デジタル 教科書体 NP-R" panose="02020400000000000000" pitchFamily="18" charset="-128"/>
              </a:rPr>
              <a:t>・若者世代の活躍を支える住まい・住環境の形成</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・高齢者が元気にくらすことができる住まい・住環境の形成</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・障がい者が安心してくらすことができる住まい・住環境の形成</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・人々のつながりや交流が生まれる環境づくり</a:t>
            </a:r>
          </a:p>
        </p:txBody>
      </p:sp>
      <p:sp>
        <p:nvSpPr>
          <p:cNvPr id="148" name="テキスト ボックス 147">
            <a:extLst>
              <a:ext uri="{FF2B5EF4-FFF2-40B4-BE49-F238E27FC236}">
                <a16:creationId xmlns:a16="http://schemas.microsoft.com/office/drawing/2014/main" id="{C0D17754-4BC7-4019-A68E-080110323253}"/>
              </a:ext>
            </a:extLst>
          </p:cNvPr>
          <p:cNvSpPr txBox="1"/>
          <p:nvPr/>
        </p:nvSpPr>
        <p:spPr>
          <a:xfrm>
            <a:off x="8643600" y="2042106"/>
            <a:ext cx="3240000" cy="465961"/>
          </a:xfrm>
          <a:prstGeom prst="rect">
            <a:avLst/>
          </a:prstGeom>
          <a:noFill/>
        </p:spPr>
        <p:txBody>
          <a:bodyPr wrap="square" lIns="0" tIns="0" rIns="0" bIns="0">
            <a:spAutoFit/>
          </a:bodyPr>
          <a:lstStyle/>
          <a:p>
            <a:pPr marL="92075" indent="-92075"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a:t>
            </a:r>
            <a:r>
              <a:rPr lang="ja-JP" altLang="en-US" sz="900" spc="-100" dirty="0">
                <a:solidFill>
                  <a:prstClr val="black"/>
                </a:solidFill>
                <a:latin typeface="UD デジタル 教科書体 NP-R" panose="02020400000000000000" pitchFamily="18" charset="-128"/>
                <a:ea typeface="UD デジタル 教科書体 NP-R" panose="02020400000000000000" pitchFamily="18" charset="-128"/>
              </a:rPr>
              <a:t>住情報の提供や住教育の推進等、住まいに関して学ぶ機会の創出</a:t>
            </a:r>
            <a:endParaRPr lang="en-US" altLang="ja-JP" sz="900" spc="-100" dirty="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・住まいに関する相談体制の充実</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lnSpc>
                <a:spcPts val="900"/>
              </a:lnSpc>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・住生活関連産業やくらしを支える多様な担い手の確保と活動しやすい環境の整備</a:t>
            </a:r>
          </a:p>
        </p:txBody>
      </p:sp>
      <p:sp>
        <p:nvSpPr>
          <p:cNvPr id="149" name="テキスト ボックス 148">
            <a:extLst>
              <a:ext uri="{FF2B5EF4-FFF2-40B4-BE49-F238E27FC236}">
                <a16:creationId xmlns:a16="http://schemas.microsoft.com/office/drawing/2014/main" id="{EDA5924D-9B0D-4AAB-AE8B-D0210D2E0E69}"/>
              </a:ext>
            </a:extLst>
          </p:cNvPr>
          <p:cNvSpPr txBox="1"/>
          <p:nvPr/>
        </p:nvSpPr>
        <p:spPr>
          <a:xfrm>
            <a:off x="5034342" y="2937783"/>
            <a:ext cx="3240000" cy="465961"/>
          </a:xfrm>
          <a:prstGeom prst="rect">
            <a:avLst/>
          </a:prstGeom>
          <a:noFill/>
        </p:spPr>
        <p:txBody>
          <a:bodyPr wrap="square" lIns="0" tIns="0" rIns="0" bIns="0">
            <a:spAutoFit/>
          </a:bodyPr>
          <a:lstStyle/>
          <a:p>
            <a:pPr defTabSz="457200">
              <a:lnSpc>
                <a:spcPts val="900"/>
              </a:lnSpc>
              <a:defRPr/>
            </a:pPr>
            <a:r>
              <a:rPr lang="ja-JP" altLang="en-US" sz="900">
                <a:solidFill>
                  <a:prstClr val="black"/>
                </a:solidFill>
                <a:latin typeface="UD デジタル 教科書体 NP-R" panose="02020400000000000000" pitchFamily="18" charset="-128"/>
                <a:ea typeface="UD デジタル 教科書体 NP-R" panose="02020400000000000000" pitchFamily="18" charset="-128"/>
              </a:rPr>
              <a:t>・密集市街地の整備</a:t>
            </a:r>
            <a:endParaRPr lang="en-US" altLang="ja-JP" sz="90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lnSpc>
                <a:spcPts val="900"/>
              </a:lnSpc>
              <a:defRPr/>
            </a:pPr>
            <a:r>
              <a:rPr lang="ja-JP" altLang="en-US" sz="900">
                <a:solidFill>
                  <a:prstClr val="black"/>
                </a:solidFill>
                <a:latin typeface="UD デジタル 教科書体 NP-R" panose="02020400000000000000" pitchFamily="18" charset="-128"/>
                <a:ea typeface="UD デジタル 教科書体 NP-R" panose="02020400000000000000" pitchFamily="18" charset="-128"/>
              </a:rPr>
              <a:t>・広域緊急交通路沿道建築物の耐震化の推進</a:t>
            </a:r>
          </a:p>
          <a:p>
            <a:pPr marL="92075" indent="-92075" defTabSz="457200">
              <a:lnSpc>
                <a:spcPts val="900"/>
              </a:lnSpc>
              <a:defRPr/>
            </a:pPr>
            <a:r>
              <a:rPr lang="ja-JP" altLang="en-US" sz="900">
                <a:solidFill>
                  <a:prstClr val="black"/>
                </a:solidFill>
                <a:latin typeface="UD デジタル 教科書体 NP-R" panose="02020400000000000000" pitchFamily="18" charset="-128"/>
                <a:ea typeface="UD デジタル 教科書体 NP-R" panose="02020400000000000000" pitchFamily="18" charset="-128"/>
              </a:rPr>
              <a:t>・災害リスクを考慮したまちづくりの推進</a:t>
            </a:r>
            <a:endParaRPr lang="en-US" altLang="ja-JP" sz="90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lnSpc>
                <a:spcPts val="900"/>
              </a:lnSpc>
              <a:defRPr/>
            </a:pPr>
            <a:r>
              <a:rPr lang="ja-JP" altLang="en-US" sz="900">
                <a:solidFill>
                  <a:prstClr val="black"/>
                </a:solidFill>
                <a:latin typeface="UD デジタル 教科書体 NP-R" panose="02020400000000000000" pitchFamily="18" charset="-128"/>
                <a:ea typeface="UD デジタル 教科書体 NP-R" panose="02020400000000000000" pitchFamily="18" charset="-128"/>
              </a:rPr>
              <a:t>・災害復興までを見据えた平時からの体制整備</a:t>
            </a:r>
            <a:endParaRPr lang="en-US" altLang="ja-JP" sz="90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150" name="テキスト ボックス 149">
            <a:extLst>
              <a:ext uri="{FF2B5EF4-FFF2-40B4-BE49-F238E27FC236}">
                <a16:creationId xmlns:a16="http://schemas.microsoft.com/office/drawing/2014/main" id="{33DC6761-FFA9-42C0-848E-EEB274E5DB56}"/>
              </a:ext>
            </a:extLst>
          </p:cNvPr>
          <p:cNvSpPr txBox="1"/>
          <p:nvPr/>
        </p:nvSpPr>
        <p:spPr>
          <a:xfrm>
            <a:off x="8643600" y="3081278"/>
            <a:ext cx="3097585" cy="415498"/>
          </a:xfrm>
          <a:prstGeom prst="rect">
            <a:avLst/>
          </a:prstGeom>
          <a:noFill/>
        </p:spPr>
        <p:txBody>
          <a:bodyPr wrap="square" lIns="0" tIns="0" rIns="0" bIns="0">
            <a:spAutoFit/>
          </a:bodyPr>
          <a:lstStyle/>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・住宅ストック全体を活用した居住の安定確保</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・民間賃貸住宅における居住の安定確保</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latin typeface="UD デジタル 教科書体 NP-R" panose="02020400000000000000" pitchFamily="18" charset="-128"/>
                <a:ea typeface="UD デジタル 教科書体 NP-R" panose="02020400000000000000" pitchFamily="18" charset="-128"/>
              </a:rPr>
              <a:t>・公的賃貸住宅の的確な供給とストックの有効活用</a:t>
            </a:r>
            <a:endParaRPr lang="en-US" altLang="ja-JP" sz="900" dirty="0">
              <a:latin typeface="UD デジタル 教科書体 NP-R" panose="02020400000000000000" pitchFamily="18" charset="-128"/>
              <a:ea typeface="UD デジタル 教科書体 NP-R" panose="02020400000000000000" pitchFamily="18" charset="-128"/>
            </a:endParaRPr>
          </a:p>
        </p:txBody>
      </p:sp>
      <p:sp>
        <p:nvSpPr>
          <p:cNvPr id="151" name="テキスト ボックス 150">
            <a:extLst>
              <a:ext uri="{FF2B5EF4-FFF2-40B4-BE49-F238E27FC236}">
                <a16:creationId xmlns:a16="http://schemas.microsoft.com/office/drawing/2014/main" id="{325CDAC9-F2B5-4AE3-BCAF-41BE0F06E76D}"/>
              </a:ext>
            </a:extLst>
          </p:cNvPr>
          <p:cNvSpPr txBox="1"/>
          <p:nvPr/>
        </p:nvSpPr>
        <p:spPr>
          <a:xfrm>
            <a:off x="8643600" y="3731137"/>
            <a:ext cx="2867392" cy="415498"/>
          </a:xfrm>
          <a:prstGeom prst="rect">
            <a:avLst/>
          </a:prstGeom>
          <a:noFill/>
        </p:spPr>
        <p:txBody>
          <a:bodyPr wrap="square" lIns="0" tIns="0" rIns="0" bIns="0">
            <a:spAutoFit/>
          </a:bodyPr>
          <a:lstStyle/>
          <a:p>
            <a:pPr marL="92075" indent="-92075" defTabSz="457200">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・住生活関連産業の振興に向けた環境整備</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・建築分野における新技術の普及</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a:p>
            <a:pPr marL="92075" indent="-92075" defTabSz="457200">
              <a:defRPr/>
            </a:pPr>
            <a:r>
              <a:rPr lang="ja-JP" altLang="en-US" sz="900" dirty="0">
                <a:solidFill>
                  <a:prstClr val="black"/>
                </a:solidFill>
                <a:latin typeface="UD デジタル 教科書体 NP-R" panose="02020400000000000000" pitchFamily="18" charset="-128"/>
                <a:ea typeface="UD デジタル 教科書体 NP-R" panose="02020400000000000000" pitchFamily="18" charset="-128"/>
              </a:rPr>
              <a:t>・不動産取引等における差別の解消</a:t>
            </a:r>
            <a:endParaRPr lang="en-US" altLang="ja-JP" sz="900"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157" name="テキスト ボックス 156">
            <a:extLst>
              <a:ext uri="{FF2B5EF4-FFF2-40B4-BE49-F238E27FC236}">
                <a16:creationId xmlns:a16="http://schemas.microsoft.com/office/drawing/2014/main" id="{9DEFF338-0AAF-4F49-A34A-D91061FD33FA}"/>
              </a:ext>
            </a:extLst>
          </p:cNvPr>
          <p:cNvSpPr txBox="1"/>
          <p:nvPr/>
        </p:nvSpPr>
        <p:spPr>
          <a:xfrm>
            <a:off x="5034342" y="3587642"/>
            <a:ext cx="3240000" cy="642292"/>
          </a:xfrm>
          <a:prstGeom prst="rect">
            <a:avLst/>
          </a:prstGeom>
          <a:noFill/>
        </p:spPr>
        <p:txBody>
          <a:bodyPr wrap="square" lIns="0" tIns="0" rIns="0" bIns="0">
            <a:spAutoFit/>
          </a:bodyPr>
          <a:lstStyle/>
          <a:p>
            <a:pPr marL="92075" indent="-92075" defTabSz="457200">
              <a:lnSpc>
                <a:spcPts val="1000"/>
              </a:lnSpc>
              <a:defRPr/>
            </a:pPr>
            <a:r>
              <a:rPr lang="ja-JP" altLang="en-US" sz="900" dirty="0">
                <a:latin typeface="UD デジタル 教科書体 NP-R" panose="02020400000000000000" pitchFamily="18" charset="-128"/>
                <a:ea typeface="UD デジタル 教科書体 NP-R" panose="02020400000000000000" pitchFamily="18" charset="-128"/>
              </a:rPr>
              <a:t>・住宅・建築物の耐震化のさらなる推進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lnSpc>
                <a:spcPts val="1000"/>
              </a:lnSpc>
              <a:defRPr/>
            </a:pPr>
            <a:r>
              <a:rPr lang="ja-JP" altLang="en-US" sz="900" dirty="0">
                <a:latin typeface="UD デジタル 教科書体 NP-R" panose="02020400000000000000" pitchFamily="18" charset="-128"/>
                <a:ea typeface="UD デジタル 教科書体 NP-R" panose="02020400000000000000" pitchFamily="18" charset="-128"/>
              </a:rPr>
              <a:t>・空家等の管理・除却の推進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lnSpc>
                <a:spcPts val="1000"/>
              </a:lnSpc>
              <a:defRPr/>
            </a:pPr>
            <a:r>
              <a:rPr lang="ja-JP" altLang="en-US" sz="900" dirty="0">
                <a:latin typeface="UD デジタル 教科書体 NP-R" panose="02020400000000000000" pitchFamily="18" charset="-128"/>
                <a:ea typeface="UD デジタル 教科書体 NP-R" panose="02020400000000000000" pitchFamily="18" charset="-128"/>
              </a:rPr>
              <a:t>・分譲マンションの管理適正化・再生円滑化</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lnSpc>
                <a:spcPts val="1000"/>
              </a:lnSpc>
              <a:defRPr/>
            </a:pPr>
            <a:r>
              <a:rPr lang="ja-JP" altLang="en-US" sz="900" dirty="0">
                <a:latin typeface="UD デジタル 教科書体 NP-R" panose="02020400000000000000" pitchFamily="18" charset="-128"/>
                <a:ea typeface="UD デジタル 教科書体 NP-R" panose="02020400000000000000" pitchFamily="18" charset="-128"/>
              </a:rPr>
              <a:t>・防犯性が高い住まいづくりの推進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2075" indent="-92075" defTabSz="457200">
              <a:lnSpc>
                <a:spcPts val="1000"/>
              </a:lnSpc>
              <a:defRPr/>
            </a:pPr>
            <a:r>
              <a:rPr lang="ja-JP" altLang="en-US" sz="900" dirty="0">
                <a:latin typeface="UD デジタル 教科書体 NP-R" panose="02020400000000000000" pitchFamily="18" charset="-128"/>
                <a:ea typeface="UD デジタル 教科書体 NP-R" panose="02020400000000000000" pitchFamily="18" charset="-128"/>
              </a:rPr>
              <a:t>・建築基準関連の法令順守の徹底</a:t>
            </a:r>
            <a:endParaRPr lang="en-US" altLang="ja-JP" sz="900" dirty="0">
              <a:latin typeface="UD デジタル 教科書体 NP-R" panose="02020400000000000000" pitchFamily="18" charset="-128"/>
              <a:ea typeface="UD デジタル 教科書体 NP-R" panose="02020400000000000000" pitchFamily="18" charset="-128"/>
            </a:endParaRPr>
          </a:p>
        </p:txBody>
      </p:sp>
      <p:sp>
        <p:nvSpPr>
          <p:cNvPr id="139" name="テキスト ボックス 138">
            <a:extLst>
              <a:ext uri="{FF2B5EF4-FFF2-40B4-BE49-F238E27FC236}">
                <a16:creationId xmlns:a16="http://schemas.microsoft.com/office/drawing/2014/main" id="{235FD186-F237-4A9F-8D87-28CD37A492AC}"/>
              </a:ext>
            </a:extLst>
          </p:cNvPr>
          <p:cNvSpPr txBox="1"/>
          <p:nvPr/>
        </p:nvSpPr>
        <p:spPr>
          <a:xfrm>
            <a:off x="5043393" y="1225506"/>
            <a:ext cx="3240000" cy="581378"/>
          </a:xfrm>
          <a:prstGeom prst="rect">
            <a:avLst/>
          </a:prstGeom>
          <a:noFill/>
        </p:spPr>
        <p:txBody>
          <a:bodyPr wrap="square" lIns="0" tIns="0" rIns="0" bIns="0">
            <a:spAutoFit/>
          </a:bodyPr>
          <a:lstStyle/>
          <a:p>
            <a:pPr marL="88900" indent="-88900" defTabSz="457200">
              <a:lnSpc>
                <a:spcPts val="900"/>
              </a:lnSpc>
              <a:defRPr/>
            </a:pPr>
            <a:r>
              <a:rPr lang="ja-JP" altLang="en-US" sz="900" dirty="0">
                <a:latin typeface="UD デジタル 教科書体 NP-R" panose="02020400000000000000" pitchFamily="18" charset="-128"/>
                <a:ea typeface="UD デジタル 教科書体 NP-R" panose="02020400000000000000" pitchFamily="18" charset="-128"/>
              </a:rPr>
              <a:t>・世界に誇れる景観づくり</a:t>
            </a:r>
            <a:endParaRPr lang="en-US" altLang="ja-JP" sz="900" dirty="0">
              <a:latin typeface="UD デジタル 教科書体 NP-R" panose="02020400000000000000" pitchFamily="18" charset="-128"/>
              <a:ea typeface="UD デジタル 教科書体 NP-R" panose="02020400000000000000" pitchFamily="18" charset="-128"/>
            </a:endParaRPr>
          </a:p>
          <a:p>
            <a:pPr marL="88900" indent="-88900" defTabSz="457200">
              <a:lnSpc>
                <a:spcPts val="900"/>
              </a:lnSpc>
              <a:defRPr/>
            </a:pPr>
            <a:r>
              <a:rPr lang="ja-JP" altLang="en-US" sz="900" dirty="0">
                <a:latin typeface="UD デジタル 教科書体 NP-R" panose="02020400000000000000" pitchFamily="18" charset="-128"/>
                <a:ea typeface="UD デジタル 教科書体 NP-R" panose="02020400000000000000" pitchFamily="18" charset="-128"/>
              </a:rPr>
              <a:t>・ユニバーサルデザインのまちづくりの推進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0488" indent="-90488" defTabSz="457200">
              <a:lnSpc>
                <a:spcPts val="900"/>
              </a:lnSpc>
              <a:defRPr/>
            </a:pPr>
            <a:r>
              <a:rPr lang="ja-JP" altLang="en-US" sz="900" dirty="0">
                <a:latin typeface="UD デジタル 教科書体 NP-R" panose="02020400000000000000" pitchFamily="18" charset="-128"/>
                <a:ea typeface="UD デジタル 教科書体 NP-R" panose="02020400000000000000" pitchFamily="18" charset="-128"/>
              </a:rPr>
              <a:t>・快適で利便性の高いまちづくりの推進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0488" indent="-90488" defTabSz="457200">
              <a:lnSpc>
                <a:spcPts val="900"/>
              </a:lnSpc>
              <a:defRPr/>
            </a:pPr>
            <a:r>
              <a:rPr lang="ja-JP" altLang="en-US" sz="900" dirty="0">
                <a:latin typeface="UD デジタル 教科書体 NP-R" panose="02020400000000000000" pitchFamily="18" charset="-128"/>
                <a:ea typeface="UD デジタル 教科書体 NP-R" panose="02020400000000000000" pitchFamily="18" charset="-128"/>
              </a:rPr>
              <a:t>・地域資源を活用したまちづくりの推進</a:t>
            </a:r>
            <a:endParaRPr lang="en-US" altLang="ja-JP" sz="900" dirty="0">
              <a:latin typeface="UD デジタル 教科書体 NP-R" panose="02020400000000000000" pitchFamily="18" charset="-128"/>
              <a:ea typeface="UD デジタル 教科書体 NP-R" panose="02020400000000000000" pitchFamily="18" charset="-128"/>
            </a:endParaRPr>
          </a:p>
          <a:p>
            <a:pPr marL="90488" indent="-90488" defTabSz="457200">
              <a:lnSpc>
                <a:spcPts val="900"/>
              </a:lnSpc>
              <a:defRPr/>
            </a:pPr>
            <a:r>
              <a:rPr lang="ja-JP" altLang="en-US" sz="900" dirty="0">
                <a:latin typeface="UD デジタル 教科書体 NP-R" panose="02020400000000000000" pitchFamily="18" charset="-128"/>
                <a:ea typeface="UD デジタル 教科書体 NP-R" panose="02020400000000000000" pitchFamily="18" charset="-128"/>
              </a:rPr>
              <a:t>・みどりあふれる住環境の形成</a:t>
            </a:r>
            <a:endParaRPr lang="en-US" altLang="ja-JP" sz="900" dirty="0">
              <a:latin typeface="UD デジタル 教科書体 NP-R" panose="02020400000000000000" pitchFamily="18" charset="-128"/>
              <a:ea typeface="UD デジタル 教科書体 NP-R" panose="02020400000000000000" pitchFamily="18" charset="-128"/>
            </a:endParaRPr>
          </a:p>
        </p:txBody>
      </p:sp>
      <p:sp>
        <p:nvSpPr>
          <p:cNvPr id="118" name="角丸四角形 65">
            <a:extLst>
              <a:ext uri="{FF2B5EF4-FFF2-40B4-BE49-F238E27FC236}">
                <a16:creationId xmlns:a16="http://schemas.microsoft.com/office/drawing/2014/main" id="{92A08431-57AC-47A6-ABC7-179C7AE761BF}"/>
              </a:ext>
            </a:extLst>
          </p:cNvPr>
          <p:cNvSpPr/>
          <p:nvPr/>
        </p:nvSpPr>
        <p:spPr>
          <a:xfrm>
            <a:off x="4870934" y="838839"/>
            <a:ext cx="2340000" cy="198000"/>
          </a:xfrm>
          <a:prstGeom prst="roundRect">
            <a:avLst>
              <a:gd name="adj" fmla="val 7429"/>
            </a:avLst>
          </a:prstGeom>
          <a:solidFill>
            <a:srgbClr val="98DDD5"/>
          </a:solidFill>
          <a:ln w="254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1" name="テキスト ボックス 70">
            <a:extLst>
              <a:ext uri="{FF2B5EF4-FFF2-40B4-BE49-F238E27FC236}">
                <a16:creationId xmlns:a16="http://schemas.microsoft.com/office/drawing/2014/main" id="{9A3F762E-3081-4997-9492-86A38045A1AC}"/>
              </a:ext>
            </a:extLst>
          </p:cNvPr>
          <p:cNvSpPr txBox="1"/>
          <p:nvPr/>
        </p:nvSpPr>
        <p:spPr>
          <a:xfrm>
            <a:off x="4917334" y="858632"/>
            <a:ext cx="2055391" cy="169277"/>
          </a:xfrm>
          <a:prstGeom prst="rect">
            <a:avLst/>
          </a:prstGeom>
          <a:noFill/>
        </p:spPr>
        <p:txBody>
          <a:bodyPr wrap="square" lIns="0" tIns="0" rIns="0" bIns="0">
            <a:spAutoFit/>
          </a:bodyPr>
          <a:lstStyle/>
          <a:p>
            <a:pPr marL="197770" indent="-196050" defTabSz="457200">
              <a:defRPr/>
            </a:pP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１</a:t>
            </a:r>
            <a:r>
              <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rPr>
              <a:t>.</a:t>
            </a: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国内外から人々を惹きつける</a:t>
            </a:r>
            <a:endPar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20" name="角丸四角形 65">
            <a:extLst>
              <a:ext uri="{FF2B5EF4-FFF2-40B4-BE49-F238E27FC236}">
                <a16:creationId xmlns:a16="http://schemas.microsoft.com/office/drawing/2014/main" id="{548B901F-CF5E-4FC4-B58F-7440457F23C3}"/>
              </a:ext>
            </a:extLst>
          </p:cNvPr>
          <p:cNvSpPr/>
          <p:nvPr/>
        </p:nvSpPr>
        <p:spPr>
          <a:xfrm>
            <a:off x="8480652" y="815979"/>
            <a:ext cx="2196000" cy="198000"/>
          </a:xfrm>
          <a:prstGeom prst="roundRect">
            <a:avLst>
              <a:gd name="adj" fmla="val 7429"/>
            </a:avLst>
          </a:prstGeom>
          <a:solidFill>
            <a:srgbClr val="98DDD5"/>
          </a:solidFill>
          <a:ln w="254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2" name="テキスト ボックス 71">
            <a:extLst>
              <a:ext uri="{FF2B5EF4-FFF2-40B4-BE49-F238E27FC236}">
                <a16:creationId xmlns:a16="http://schemas.microsoft.com/office/drawing/2014/main" id="{6085FFE0-AD99-486E-AE6C-7264FB493E7F}"/>
              </a:ext>
            </a:extLst>
          </p:cNvPr>
          <p:cNvSpPr txBox="1"/>
          <p:nvPr/>
        </p:nvSpPr>
        <p:spPr>
          <a:xfrm>
            <a:off x="8533250" y="835772"/>
            <a:ext cx="1931550" cy="169277"/>
          </a:xfrm>
          <a:prstGeom prst="rect">
            <a:avLst/>
          </a:prstGeom>
          <a:noFill/>
        </p:spPr>
        <p:txBody>
          <a:bodyPr wrap="square" lIns="0" tIns="0" rIns="0" bIns="0">
            <a:spAutoFit/>
          </a:bodyPr>
          <a:lstStyle/>
          <a:p>
            <a:pPr marL="197770" indent="-196050" defTabSz="457200">
              <a:defRPr/>
            </a:pP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２</a:t>
            </a:r>
            <a:r>
              <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rPr>
              <a:t>.</a:t>
            </a: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多様なくらしを実現できる</a:t>
            </a:r>
            <a:endParaRPr kumimoji="0" lang="ja-JP" altLang="en-US" sz="1100" u="sng">
              <a:solidFill>
                <a:prstClr val="black"/>
              </a:solidFill>
              <a:latin typeface="游ゴシック" panose="020F0502020204030204"/>
              <a:ea typeface="游ゴシック" panose="020B0400000000000000" pitchFamily="50" charset="-128"/>
            </a:endParaRPr>
          </a:p>
        </p:txBody>
      </p:sp>
      <p:sp>
        <p:nvSpPr>
          <p:cNvPr id="122" name="角丸四角形 65">
            <a:extLst>
              <a:ext uri="{FF2B5EF4-FFF2-40B4-BE49-F238E27FC236}">
                <a16:creationId xmlns:a16="http://schemas.microsoft.com/office/drawing/2014/main" id="{0720BCD9-1145-4425-AA83-D90663141B91}"/>
              </a:ext>
            </a:extLst>
          </p:cNvPr>
          <p:cNvSpPr/>
          <p:nvPr/>
        </p:nvSpPr>
        <p:spPr>
          <a:xfrm>
            <a:off x="4870934" y="2528552"/>
            <a:ext cx="1980000" cy="198000"/>
          </a:xfrm>
          <a:prstGeom prst="roundRect">
            <a:avLst>
              <a:gd name="adj" fmla="val 7429"/>
            </a:avLst>
          </a:prstGeom>
          <a:solidFill>
            <a:srgbClr val="98DDD5"/>
          </a:solidFill>
          <a:ln w="254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3" name="テキスト ボックス 72">
            <a:extLst>
              <a:ext uri="{FF2B5EF4-FFF2-40B4-BE49-F238E27FC236}">
                <a16:creationId xmlns:a16="http://schemas.microsoft.com/office/drawing/2014/main" id="{7B0EA0FA-F056-43AB-AE03-5A90EB1820C8}"/>
              </a:ext>
            </a:extLst>
          </p:cNvPr>
          <p:cNvSpPr txBox="1"/>
          <p:nvPr/>
        </p:nvSpPr>
        <p:spPr>
          <a:xfrm>
            <a:off x="4917334" y="2547640"/>
            <a:ext cx="1629516" cy="169277"/>
          </a:xfrm>
          <a:prstGeom prst="rect">
            <a:avLst/>
          </a:prstGeom>
          <a:noFill/>
        </p:spPr>
        <p:txBody>
          <a:bodyPr wrap="square" lIns="0" tIns="0" rIns="0" bIns="0">
            <a:spAutoFit/>
          </a:bodyPr>
          <a:lstStyle/>
          <a:p>
            <a:pPr marL="197770" indent="-196050" defTabSz="457200">
              <a:defRPr/>
            </a:pP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３</a:t>
            </a:r>
            <a:r>
              <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rPr>
              <a:t>.</a:t>
            </a: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安全なくらしを支える</a:t>
            </a:r>
            <a:endPar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endParaRPr>
          </a:p>
        </p:txBody>
      </p:sp>
      <p:sp>
        <p:nvSpPr>
          <p:cNvPr id="127" name="角丸四角形 65">
            <a:extLst>
              <a:ext uri="{FF2B5EF4-FFF2-40B4-BE49-F238E27FC236}">
                <a16:creationId xmlns:a16="http://schemas.microsoft.com/office/drawing/2014/main" id="{C66A8180-D664-4445-9A4E-2FFE5FD3F76F}"/>
              </a:ext>
            </a:extLst>
          </p:cNvPr>
          <p:cNvSpPr/>
          <p:nvPr/>
        </p:nvSpPr>
        <p:spPr>
          <a:xfrm>
            <a:off x="8480652" y="2528552"/>
            <a:ext cx="2304000" cy="198000"/>
          </a:xfrm>
          <a:prstGeom prst="roundRect">
            <a:avLst>
              <a:gd name="adj" fmla="val 7429"/>
            </a:avLst>
          </a:prstGeom>
          <a:solidFill>
            <a:srgbClr val="98DDD5"/>
          </a:solidFill>
          <a:ln w="254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algn="ctr" defTabSz="914290">
              <a:lnSpc>
                <a:spcPts val="1960"/>
              </a:lnSpc>
              <a:defRPr/>
            </a:pPr>
            <a:endParaRPr lang="ja-JP" altLang="en-US" kern="0">
              <a:solidFill>
                <a:prstClr val="white"/>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4" name="テキスト ボックス 73">
            <a:extLst>
              <a:ext uri="{FF2B5EF4-FFF2-40B4-BE49-F238E27FC236}">
                <a16:creationId xmlns:a16="http://schemas.microsoft.com/office/drawing/2014/main" id="{A188F9A3-0453-4091-A752-25DDBACE9A3F}"/>
              </a:ext>
            </a:extLst>
          </p:cNvPr>
          <p:cNvSpPr txBox="1"/>
          <p:nvPr/>
        </p:nvSpPr>
        <p:spPr>
          <a:xfrm>
            <a:off x="8533250" y="2547640"/>
            <a:ext cx="2077599" cy="169277"/>
          </a:xfrm>
          <a:prstGeom prst="rect">
            <a:avLst/>
          </a:prstGeom>
          <a:noFill/>
        </p:spPr>
        <p:txBody>
          <a:bodyPr wrap="square" lIns="0" tIns="0" rIns="0" bIns="0">
            <a:spAutoFit/>
          </a:bodyPr>
          <a:lstStyle/>
          <a:p>
            <a:pPr marL="197770" indent="-196050" defTabSz="457200">
              <a:defRPr/>
            </a:pP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４</a:t>
            </a:r>
            <a:r>
              <a:rPr kumimoji="0" lang="en-US" altLang="ja-JP" sz="1100" u="sng">
                <a:solidFill>
                  <a:prstClr val="black"/>
                </a:solidFill>
                <a:latin typeface="UD デジタル 教科書体 N-B" panose="02020700000000000000" pitchFamily="17" charset="-128"/>
                <a:ea typeface="UD デジタル 教科書体 N-B" panose="02020700000000000000" pitchFamily="17" charset="-128"/>
              </a:rPr>
              <a:t>.</a:t>
            </a:r>
            <a:r>
              <a:rPr kumimoji="0" lang="ja-JP" altLang="en-US" sz="1100" u="sng">
                <a:solidFill>
                  <a:prstClr val="black"/>
                </a:solidFill>
                <a:latin typeface="UD デジタル 教科書体 N-B" panose="02020700000000000000" pitchFamily="17" charset="-128"/>
                <a:ea typeface="UD デジタル 教科書体 N-B" panose="02020700000000000000" pitchFamily="17" charset="-128"/>
              </a:rPr>
              <a:t>安心してくらすことができる</a:t>
            </a:r>
            <a:endParaRPr kumimoji="0" lang="ja-JP" altLang="en-US" sz="1100" u="sng">
              <a:solidFill>
                <a:prstClr val="black"/>
              </a:solidFill>
              <a:latin typeface="游ゴシック" panose="020F0502020204030204"/>
              <a:ea typeface="游ゴシック" panose="020B0400000000000000" pitchFamily="50" charset="-128"/>
            </a:endParaRPr>
          </a:p>
        </p:txBody>
      </p:sp>
      <p:sp>
        <p:nvSpPr>
          <p:cNvPr id="110" name="四角形: 角を丸くする 109">
            <a:extLst>
              <a:ext uri="{FF2B5EF4-FFF2-40B4-BE49-F238E27FC236}">
                <a16:creationId xmlns:a16="http://schemas.microsoft.com/office/drawing/2014/main" id="{17341FE7-844D-46B4-90D1-9AD98820FEEB}"/>
              </a:ext>
            </a:extLst>
          </p:cNvPr>
          <p:cNvSpPr/>
          <p:nvPr/>
        </p:nvSpPr>
        <p:spPr>
          <a:xfrm>
            <a:off x="4734049" y="4269562"/>
            <a:ext cx="2328169" cy="259009"/>
          </a:xfrm>
          <a:prstGeom prst="roundRect">
            <a:avLst>
              <a:gd name="adj" fmla="val 50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kumimoji="0" lang="ja-JP" altLang="en-US" sz="1083" dirty="0">
                <a:solidFill>
                  <a:prstClr val="white"/>
                </a:solidFill>
                <a:latin typeface="UD デジタル 教科書体 N-B" panose="02020700000000000000" pitchFamily="17" charset="-128"/>
                <a:ea typeface="UD デジタル 教科書体 N-B" panose="02020700000000000000" pitchFamily="17" charset="-128"/>
              </a:rPr>
              <a:t>３章 地域特性を踏まえた施策</a:t>
            </a:r>
            <a:endParaRPr kumimoji="0" lang="en-US" altLang="ja-JP" sz="1083" b="1" kern="100" dirty="0">
              <a:solidFill>
                <a:prstClr val="white"/>
              </a:solidFill>
              <a:latin typeface="UD デジタル 教科書体 NP-B" panose="02020700000000000000" pitchFamily="18" charset="-128"/>
              <a:ea typeface="UD デジタル 教科書体 NP-B" panose="02020700000000000000" pitchFamily="18" charset="-128"/>
              <a:cs typeface="Times New Roman"/>
            </a:endParaRPr>
          </a:p>
        </p:txBody>
      </p:sp>
      <p:sp>
        <p:nvSpPr>
          <p:cNvPr id="104" name="Text Box 2">
            <a:extLst>
              <a:ext uri="{FF2B5EF4-FFF2-40B4-BE49-F238E27FC236}">
                <a16:creationId xmlns:a16="http://schemas.microsoft.com/office/drawing/2014/main" id="{70A4435A-86DD-4A63-ABF3-B18223A40CB1}"/>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a:t>
            </a:fld>
            <a:endPar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21" name="正方形/長方形 120">
            <a:extLst>
              <a:ext uri="{FF2B5EF4-FFF2-40B4-BE49-F238E27FC236}">
                <a16:creationId xmlns:a16="http://schemas.microsoft.com/office/drawing/2014/main" id="{23E28C6B-62F0-46D3-884E-64A1773E1A6C}"/>
              </a:ext>
            </a:extLst>
          </p:cNvPr>
          <p:cNvSpPr>
            <a:spLocks/>
          </p:cNvSpPr>
          <p:nvPr/>
        </p:nvSpPr>
        <p:spPr>
          <a:xfrm>
            <a:off x="74254" y="664960"/>
            <a:ext cx="4630191" cy="1404000"/>
          </a:xfrm>
          <a:prstGeom prst="rect">
            <a:avLst/>
          </a:prstGeom>
          <a:solidFill>
            <a:schemeClr val="accent4">
              <a:lumMod val="40000"/>
              <a:lumOff val="60000"/>
            </a:schemeClr>
          </a:solidFill>
          <a:ln w="9525" cap="flat" cmpd="dbl" algn="ctr">
            <a:noFill/>
            <a:prstDash val="solid"/>
          </a:ln>
          <a:effectLst/>
        </p:spPr>
        <p:txBody>
          <a:bodyPr rot="0" spcFirstLastPara="0" vert="horz" wrap="square" lIns="72000" tIns="180000" rIns="72000" bIns="36000" numCol="1" spcCol="0" rtlCol="0" fromWordArt="0" anchor="t" anchorCtr="0" forceAA="0" compatLnSpc="1">
            <a:prstTxWarp prst="textNoShape">
              <a:avLst/>
            </a:prstTxWarp>
            <a:noAutofit/>
          </a:bodyPr>
          <a:lstStyle/>
          <a:p>
            <a:pPr marL="296863" marR="0" lvl="0" indent="-204788" algn="just" defTabSz="914290" rtl="0" eaLnBrk="1" fontAlgn="auto" latinLnBrk="0" hangingPunct="1">
              <a:lnSpc>
                <a:spcPct val="100000"/>
              </a:lnSpc>
              <a:spcBef>
                <a:spcPts val="300"/>
              </a:spcBef>
              <a:spcAft>
                <a:spcPts val="0"/>
              </a:spcAft>
              <a:buClrTx/>
              <a:buSzTx/>
              <a:buFontTx/>
              <a:buAutoNum type="circleNumDbPlain"/>
              <a:tabLst/>
              <a:defRPr/>
            </a:pPr>
            <a:r>
              <a:rPr kumimoji="1" lang="ja-JP" altLang="en-US" sz="1200" b="1" i="0" u="none" strike="noStrike" kern="100" cap="none"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Times New Roman"/>
              </a:rPr>
              <a:t>多様な主体の連携による住まい・まちづくりの推進に向け、“ともにつくろう”を目標に設定</a:t>
            </a:r>
            <a:endParaRPr kumimoji="1" lang="en-US" altLang="ja-JP" sz="1200" b="1" i="0" u="none" strike="noStrike" kern="100" cap="none"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Times New Roman"/>
            </a:endParaRPr>
          </a:p>
          <a:p>
            <a:pPr marL="296863" marR="0" lvl="0" indent="-204788" algn="just" defTabSz="914290" rtl="0" eaLnBrk="1" fontAlgn="auto" latinLnBrk="0" hangingPunct="1">
              <a:lnSpc>
                <a:spcPct val="100000"/>
              </a:lnSpc>
              <a:spcBef>
                <a:spcPts val="300"/>
              </a:spcBef>
              <a:spcAft>
                <a:spcPts val="0"/>
              </a:spcAft>
              <a:buClrTx/>
              <a:buSzTx/>
              <a:buFontTx/>
              <a:buAutoNum type="circleNumDbPlain"/>
              <a:tabLst/>
              <a:defRPr/>
            </a:pPr>
            <a:r>
              <a:rPr kumimoji="1" lang="ja-JP" altLang="en-US" sz="1200" b="1" i="0" u="none" strike="noStrike" kern="100" cap="none"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Times New Roman"/>
              </a:rPr>
              <a:t>万博レガシーを最大限活かした取組を展開</a:t>
            </a:r>
            <a:endParaRPr kumimoji="1" lang="en-US" altLang="ja-JP" sz="1200" b="1" i="0" u="none" strike="noStrike" kern="100" cap="none"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Times New Roman"/>
            </a:endParaRPr>
          </a:p>
          <a:p>
            <a:pPr marL="296863" marR="0" lvl="0" indent="-204788" algn="just" defTabSz="914290" rtl="0" eaLnBrk="1" fontAlgn="auto" latinLnBrk="0" hangingPunct="1">
              <a:lnSpc>
                <a:spcPct val="100000"/>
              </a:lnSpc>
              <a:spcBef>
                <a:spcPts val="300"/>
              </a:spcBef>
              <a:spcAft>
                <a:spcPts val="0"/>
              </a:spcAft>
              <a:buClrTx/>
              <a:buSzTx/>
              <a:buFontTx/>
              <a:buAutoNum type="circleNumDbPlain"/>
              <a:tabLst/>
              <a:defRPr/>
            </a:pPr>
            <a:r>
              <a:rPr lang="ja-JP" altLang="en-US" sz="1200" b="1" kern="100" dirty="0">
                <a:latin typeface="UD デジタル 教科書体 NK-B" panose="02020700000000000000" pitchFamily="18" charset="-128"/>
                <a:ea typeface="UD デジタル 教科書体 NK-B" panose="02020700000000000000" pitchFamily="18" charset="-128"/>
                <a:cs typeface="Times New Roman"/>
              </a:rPr>
              <a:t>広域自治体である大阪府として、「市町村支援の強化」「民間の活躍を支える環境整備」「公的賃貸住宅ストックの活用」に重点的に取り組むことを打ち出し</a:t>
            </a:r>
            <a:endParaRPr kumimoji="1" lang="en-US" altLang="ja-JP" sz="1200" b="1" i="0" u="none" strike="noStrike" kern="100" cap="none"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Times New Roman"/>
            </a:endParaRPr>
          </a:p>
        </p:txBody>
      </p:sp>
      <p:sp>
        <p:nvSpPr>
          <p:cNvPr id="115" name="正方形/長方形 114">
            <a:extLst>
              <a:ext uri="{FF2B5EF4-FFF2-40B4-BE49-F238E27FC236}">
                <a16:creationId xmlns:a16="http://schemas.microsoft.com/office/drawing/2014/main" id="{2A5D54ED-912D-431A-A82D-7A3FE1262B69}"/>
              </a:ext>
            </a:extLst>
          </p:cNvPr>
          <p:cNvSpPr>
            <a:spLocks/>
          </p:cNvSpPr>
          <p:nvPr/>
        </p:nvSpPr>
        <p:spPr>
          <a:xfrm>
            <a:off x="143471" y="584672"/>
            <a:ext cx="900000" cy="180000"/>
          </a:xfrm>
          <a:prstGeom prst="rect">
            <a:avLst/>
          </a:prstGeom>
          <a:noFill/>
          <a:ln w="9525" cap="flat" cmpd="dbl"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290" rtl="0" eaLnBrk="1" fontAlgn="auto" latinLnBrk="0" hangingPunct="1">
              <a:lnSpc>
                <a:spcPct val="100000"/>
              </a:lnSpc>
              <a:spcBef>
                <a:spcPts val="0"/>
              </a:spcBef>
              <a:spcAft>
                <a:spcPts val="0"/>
              </a:spcAft>
              <a:buClrTx/>
              <a:buSzTx/>
              <a:buFontTx/>
              <a:buNone/>
              <a:tabLst/>
              <a:defRPr/>
            </a:pPr>
            <a:r>
              <a:rPr lang="ja-JP" altLang="en-US" sz="1400" b="1" u="sng" kern="100" spc="-150">
                <a:solidFill>
                  <a:srgbClr val="FF0000"/>
                </a:solidFill>
                <a:effectLst>
                  <a:innerShdw blurRad="63500" dist="50800" dir="18900000">
                    <a:prstClr val="black">
                      <a:alpha val="50000"/>
                    </a:prstClr>
                  </a:innerShdw>
                </a:effectLst>
                <a:latin typeface="UD デジタル 教科書体 NK-B" panose="02020700000000000000" pitchFamily="18" charset="-128"/>
                <a:ea typeface="UD デジタル 教科書体 NK-B" panose="02020700000000000000" pitchFamily="18" charset="-128"/>
                <a:cs typeface="Times New Roman"/>
              </a:rPr>
              <a:t>答申</a:t>
            </a:r>
            <a:r>
              <a:rPr kumimoji="1" lang="ja-JP" altLang="en-US" sz="1400" b="1" i="0" u="sng" strike="noStrike" kern="100" cap="none" spc="-150" normalizeH="0" noProof="0">
                <a:ln>
                  <a:noFill/>
                </a:ln>
                <a:solidFill>
                  <a:srgbClr val="FF0000"/>
                </a:solidFill>
                <a:effectLst>
                  <a:innerShdw blurRad="63500" dist="50800" dir="18900000">
                    <a:prstClr val="black">
                      <a:alpha val="50000"/>
                    </a:prstClr>
                  </a:innerShdw>
                </a:effectLst>
                <a:uLnTx/>
                <a:uFillTx/>
                <a:latin typeface="UD デジタル 教科書体 NK-B" panose="02020700000000000000" pitchFamily="18" charset="-128"/>
                <a:ea typeface="UD デジタル 教科書体 NK-B" panose="02020700000000000000" pitchFamily="18" charset="-128"/>
                <a:cs typeface="Times New Roman"/>
              </a:rPr>
              <a:t>の</a:t>
            </a:r>
            <a:r>
              <a:rPr kumimoji="1" lang="en-US" altLang="ja-JP" sz="1400" b="1" i="0" u="sng" strike="noStrike" kern="100" cap="none" spc="-150" normalizeH="0" noProof="0">
                <a:ln>
                  <a:noFill/>
                </a:ln>
                <a:solidFill>
                  <a:srgbClr val="FF0000"/>
                </a:solidFill>
                <a:effectLst>
                  <a:innerShdw blurRad="63500" dist="50800" dir="18900000">
                    <a:prstClr val="black">
                      <a:alpha val="50000"/>
                    </a:prstClr>
                  </a:innerShdw>
                </a:effectLst>
                <a:uLnTx/>
                <a:uFillTx/>
                <a:latin typeface="UD デジタル 教科書体 NK-B" panose="02020700000000000000" pitchFamily="18" charset="-128"/>
                <a:ea typeface="UD デジタル 教科書体 NK-B" panose="02020700000000000000" pitchFamily="18" charset="-128"/>
                <a:cs typeface="Times New Roman"/>
              </a:rPr>
              <a:t>Point</a:t>
            </a:r>
          </a:p>
        </p:txBody>
      </p:sp>
      <p:sp>
        <p:nvSpPr>
          <p:cNvPr id="126" name="テキスト ボックス 125">
            <a:extLst>
              <a:ext uri="{FF2B5EF4-FFF2-40B4-BE49-F238E27FC236}">
                <a16:creationId xmlns:a16="http://schemas.microsoft.com/office/drawing/2014/main" id="{043CA164-5620-428F-A785-8EC521192763}"/>
              </a:ext>
            </a:extLst>
          </p:cNvPr>
          <p:cNvSpPr txBox="1"/>
          <p:nvPr/>
        </p:nvSpPr>
        <p:spPr>
          <a:xfrm>
            <a:off x="4917334" y="5839779"/>
            <a:ext cx="7200000" cy="153888"/>
          </a:xfrm>
          <a:prstGeom prst="rect">
            <a:avLst/>
          </a:prstGeom>
          <a:noFill/>
        </p:spPr>
        <p:txBody>
          <a:bodyPr wrap="square" lIns="0" tIns="0" rIns="0" bIns="0">
            <a:spAutoFit/>
          </a:bodyPr>
          <a:lstStyle/>
          <a:p>
            <a:pPr algn="just" defTabSz="457200">
              <a:defRPr/>
            </a:pPr>
            <a:r>
              <a:rPr kumimoji="0" lang="ja-JP" altLang="en-US" sz="1000" kern="100" dirty="0">
                <a:solidFill>
                  <a:prstClr val="black"/>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住まいまちづくりの主役である府民をはじめ、民間事業者、</a:t>
            </a:r>
            <a:r>
              <a:rPr kumimoji="0" lang="en-US" altLang="ja-JP" sz="1000" kern="100" dirty="0">
                <a:solidFill>
                  <a:prstClr val="black"/>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NPO</a:t>
            </a:r>
            <a:r>
              <a:rPr kumimoji="0" lang="ja-JP" altLang="en-US" sz="1000" kern="100" dirty="0">
                <a:solidFill>
                  <a:prstClr val="black"/>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rPr>
              <a:t>、行政、公的団体等の役割分担と連携を位置づけ</a:t>
            </a:r>
            <a:endParaRPr kumimoji="0" lang="ja-JP" altLang="ja-JP" sz="1000" kern="100" dirty="0">
              <a:solidFill>
                <a:prstClr val="black"/>
              </a:solidFill>
              <a:latin typeface="UD デジタル 教科書体 N-R" panose="02020400000000000000" pitchFamily="17" charset="-128"/>
              <a:ea typeface="UD デジタル 教科書体 N-R" panose="02020400000000000000" pitchFamily="17" charset="-128"/>
              <a:cs typeface="Times New Roman" panose="02020603050405020304" pitchFamily="18" charset="0"/>
            </a:endParaRPr>
          </a:p>
        </p:txBody>
      </p:sp>
      <p:sp>
        <p:nvSpPr>
          <p:cNvPr id="79" name="テキスト ボックス 78">
            <a:extLst>
              <a:ext uri="{FF2B5EF4-FFF2-40B4-BE49-F238E27FC236}">
                <a16:creationId xmlns:a16="http://schemas.microsoft.com/office/drawing/2014/main" id="{0C6CA82E-5379-4BA0-A7AF-C0A2B63AE3CC}"/>
              </a:ext>
            </a:extLst>
          </p:cNvPr>
          <p:cNvSpPr txBox="1"/>
          <p:nvPr/>
        </p:nvSpPr>
        <p:spPr>
          <a:xfrm>
            <a:off x="4870933" y="1065660"/>
            <a:ext cx="3312000" cy="153888"/>
          </a:xfrm>
          <a:prstGeom prst="rect">
            <a:avLst/>
          </a:prstGeom>
          <a:noFill/>
        </p:spPr>
        <p:txBody>
          <a:bodyPr wrap="square" lIns="0" tIns="0" rIns="0" bIns="0">
            <a:spAutoFit/>
          </a:bodyPr>
          <a:lstStyle/>
          <a:p>
            <a:pPr marL="197770" indent="-197770" defTabSz="457200">
              <a:defRPr/>
            </a:pPr>
            <a:r>
              <a:rPr kumimoji="0" lang="ja-JP" altLang="en-US" sz="1000" dirty="0">
                <a:solidFill>
                  <a:prstClr val="black"/>
                </a:solidFill>
                <a:latin typeface="UD デジタル 教科書体 NP-B" panose="02020700000000000000" pitchFamily="18" charset="-128"/>
                <a:ea typeface="UD デジタル 教科書体 NP-B" panose="02020700000000000000" pitchFamily="18" charset="-128"/>
              </a:rPr>
              <a:t>（１）</a:t>
            </a:r>
            <a:r>
              <a:rPr kumimoji="0" lang="ja-JP" altLang="en-US" sz="1000" spc="-100" dirty="0">
                <a:solidFill>
                  <a:prstClr val="black"/>
                </a:solidFill>
                <a:latin typeface="UD デジタル 教科書体 NP-B" panose="02020700000000000000" pitchFamily="18" charset="-128"/>
                <a:ea typeface="UD デジタル 教科書体 NP-B" panose="02020700000000000000" pitchFamily="18" charset="-128"/>
              </a:rPr>
              <a:t>魅力的で居心地の良い住環境の形成とまちづくりの推進</a:t>
            </a:r>
          </a:p>
        </p:txBody>
      </p:sp>
      <p:sp>
        <p:nvSpPr>
          <p:cNvPr id="80" name="テキスト ボックス 79">
            <a:extLst>
              <a:ext uri="{FF2B5EF4-FFF2-40B4-BE49-F238E27FC236}">
                <a16:creationId xmlns:a16="http://schemas.microsoft.com/office/drawing/2014/main" id="{2402FE52-6CC3-466D-926E-DD07D2B8BDCE}"/>
              </a:ext>
            </a:extLst>
          </p:cNvPr>
          <p:cNvSpPr txBox="1"/>
          <p:nvPr/>
        </p:nvSpPr>
        <p:spPr>
          <a:xfrm>
            <a:off x="4870933" y="1812842"/>
            <a:ext cx="3312000" cy="153888"/>
          </a:xfrm>
          <a:prstGeom prst="rect">
            <a:avLst/>
          </a:prstGeom>
          <a:noFill/>
        </p:spPr>
        <p:txBody>
          <a:bodyPr wrap="square" lIns="0" tIns="0" rIns="0" bIns="0">
            <a:spAutoFit/>
          </a:bodyPr>
          <a:lstStyle/>
          <a:p>
            <a:pPr marL="197770" indent="-197770" defTabSz="457200">
              <a:defRPr/>
            </a:pPr>
            <a:r>
              <a:rPr kumimoji="0" lang="ja-JP" altLang="en-US" sz="1000" dirty="0">
                <a:solidFill>
                  <a:prstClr val="black"/>
                </a:solidFill>
                <a:latin typeface="UD デジタル 教科書体 NP-B" panose="02020700000000000000" pitchFamily="18" charset="-128"/>
                <a:ea typeface="UD デジタル 教科書体 NP-B" panose="02020700000000000000" pitchFamily="18" charset="-128"/>
              </a:rPr>
              <a:t>（２）</a:t>
            </a:r>
            <a:r>
              <a:rPr kumimoji="0" lang="ja-JP" altLang="en-US" sz="1000" spc="-100" dirty="0">
                <a:solidFill>
                  <a:prstClr val="black"/>
                </a:solidFill>
                <a:latin typeface="UD デジタル 教科書体 NP-B" panose="02020700000000000000" pitchFamily="18" charset="-128"/>
                <a:ea typeface="UD デジタル 教科書体 NP-B" panose="02020700000000000000" pitchFamily="18" charset="-128"/>
              </a:rPr>
              <a:t>良質で健康的な住まいの普及と循環型住宅市場の形成</a:t>
            </a:r>
          </a:p>
        </p:txBody>
      </p:sp>
      <p:sp>
        <p:nvSpPr>
          <p:cNvPr id="82" name="テキスト ボックス 81">
            <a:extLst>
              <a:ext uri="{FF2B5EF4-FFF2-40B4-BE49-F238E27FC236}">
                <a16:creationId xmlns:a16="http://schemas.microsoft.com/office/drawing/2014/main" id="{E1E80386-1D1F-4C7B-A58A-9C0D7C211B36}"/>
              </a:ext>
            </a:extLst>
          </p:cNvPr>
          <p:cNvSpPr txBox="1"/>
          <p:nvPr/>
        </p:nvSpPr>
        <p:spPr>
          <a:xfrm>
            <a:off x="8480652" y="1018221"/>
            <a:ext cx="3312000" cy="153888"/>
          </a:xfrm>
          <a:prstGeom prst="rect">
            <a:avLst/>
          </a:prstGeom>
          <a:noFill/>
        </p:spPr>
        <p:txBody>
          <a:bodyPr wrap="square" lIns="0" tIns="0" rIns="0" bIns="0">
            <a:spAutoFit/>
          </a:bodyPr>
          <a:lstStyle/>
          <a:p>
            <a:pPr marL="197770" indent="-197770" defTabSz="457200">
              <a:defRPr/>
            </a:pPr>
            <a:r>
              <a:rPr kumimoji="0" lang="ja-JP" altLang="en-US" sz="1000" dirty="0">
                <a:solidFill>
                  <a:prstClr val="black"/>
                </a:solidFill>
                <a:latin typeface="UD デジタル 教科書体 NP-B" panose="02020700000000000000" pitchFamily="18" charset="-128"/>
                <a:ea typeface="UD デジタル 教科書体 NP-B" panose="02020700000000000000" pitchFamily="18" charset="-128"/>
              </a:rPr>
              <a:t>（１）</a:t>
            </a:r>
            <a:r>
              <a:rPr kumimoji="0" lang="ja-JP" altLang="en-US" sz="1000" spc="-100" dirty="0">
                <a:solidFill>
                  <a:prstClr val="black"/>
                </a:solidFill>
                <a:latin typeface="UD デジタル 教科書体 NP-B" panose="02020700000000000000" pitchFamily="18" charset="-128"/>
                <a:ea typeface="UD デジタル 教科書体 NP-B" panose="02020700000000000000" pitchFamily="18" charset="-128"/>
              </a:rPr>
              <a:t>誰もが活き活きとくらすことができる環境の整備 </a:t>
            </a:r>
          </a:p>
        </p:txBody>
      </p:sp>
      <p:sp>
        <p:nvSpPr>
          <p:cNvPr id="84" name="テキスト ボックス 83">
            <a:extLst>
              <a:ext uri="{FF2B5EF4-FFF2-40B4-BE49-F238E27FC236}">
                <a16:creationId xmlns:a16="http://schemas.microsoft.com/office/drawing/2014/main" id="{8E213149-0787-47C7-8230-73D09104B569}"/>
              </a:ext>
            </a:extLst>
          </p:cNvPr>
          <p:cNvSpPr txBox="1"/>
          <p:nvPr/>
        </p:nvSpPr>
        <p:spPr>
          <a:xfrm>
            <a:off x="4870933" y="2773501"/>
            <a:ext cx="3312000" cy="153888"/>
          </a:xfrm>
          <a:prstGeom prst="rect">
            <a:avLst/>
          </a:prstGeom>
          <a:noFill/>
        </p:spPr>
        <p:txBody>
          <a:bodyPr wrap="square" lIns="0" tIns="0" rIns="0" bIns="0">
            <a:spAutoFit/>
          </a:bodyPr>
          <a:lstStyle/>
          <a:p>
            <a:pPr marL="197770" indent="-197770" defTabSz="457200">
              <a:defRPr/>
            </a:pPr>
            <a:r>
              <a:rPr kumimoji="0" lang="ja-JP" altLang="en-US" sz="1000">
                <a:solidFill>
                  <a:prstClr val="black"/>
                </a:solidFill>
                <a:latin typeface="UD デジタル 教科書体 NP-B" panose="02020700000000000000" pitchFamily="18" charset="-128"/>
                <a:ea typeface="UD デジタル 教科書体 NP-B" panose="02020700000000000000" pitchFamily="18" charset="-128"/>
              </a:rPr>
              <a:t>（１）</a:t>
            </a:r>
            <a:r>
              <a:rPr kumimoji="0" lang="ja-JP" altLang="en-US" sz="1000" spc="-100">
                <a:solidFill>
                  <a:prstClr val="black"/>
                </a:solidFill>
                <a:latin typeface="UD デジタル 教科書体 NP-B" panose="02020700000000000000" pitchFamily="18" charset="-128"/>
                <a:ea typeface="UD デジタル 教科書体 NP-B" panose="02020700000000000000" pitchFamily="18" charset="-128"/>
              </a:rPr>
              <a:t>災害に強いまちづくりの推進 </a:t>
            </a:r>
          </a:p>
        </p:txBody>
      </p:sp>
      <p:sp>
        <p:nvSpPr>
          <p:cNvPr id="85" name="テキスト ボックス 84">
            <a:extLst>
              <a:ext uri="{FF2B5EF4-FFF2-40B4-BE49-F238E27FC236}">
                <a16:creationId xmlns:a16="http://schemas.microsoft.com/office/drawing/2014/main" id="{E617A279-DB4C-4929-B4A9-B8FBDD01D594}"/>
              </a:ext>
            </a:extLst>
          </p:cNvPr>
          <p:cNvSpPr txBox="1"/>
          <p:nvPr/>
        </p:nvSpPr>
        <p:spPr>
          <a:xfrm>
            <a:off x="4870933" y="3430121"/>
            <a:ext cx="3312000" cy="153888"/>
          </a:xfrm>
          <a:prstGeom prst="rect">
            <a:avLst/>
          </a:prstGeom>
          <a:noFill/>
        </p:spPr>
        <p:txBody>
          <a:bodyPr wrap="square" lIns="0" tIns="0" rIns="0" bIns="0">
            <a:spAutoFit/>
          </a:bodyPr>
          <a:lstStyle/>
          <a:p>
            <a:pPr marL="197770" indent="-197770" defTabSz="457200">
              <a:defRPr/>
            </a:pPr>
            <a:r>
              <a:rPr kumimoji="0" lang="ja-JP" altLang="en-US" sz="1000">
                <a:solidFill>
                  <a:prstClr val="black"/>
                </a:solidFill>
                <a:latin typeface="UD デジタル 教科書体 NP-B" panose="02020700000000000000" pitchFamily="18" charset="-128"/>
                <a:ea typeface="UD デジタル 教科書体 NP-B" panose="02020700000000000000" pitchFamily="18" charset="-128"/>
              </a:rPr>
              <a:t>（２）</a:t>
            </a:r>
            <a:r>
              <a:rPr kumimoji="0" lang="ja-JP" altLang="en-US" sz="1000" spc="-100">
                <a:solidFill>
                  <a:prstClr val="black"/>
                </a:solidFill>
                <a:latin typeface="UD デジタル 教科書体 NP-B" panose="02020700000000000000" pitchFamily="18" charset="-128"/>
                <a:ea typeface="UD デジタル 教科書体 NP-B" panose="02020700000000000000" pitchFamily="18" charset="-128"/>
              </a:rPr>
              <a:t>住宅・建築物の安全性の確保 </a:t>
            </a:r>
          </a:p>
        </p:txBody>
      </p:sp>
      <p:sp>
        <p:nvSpPr>
          <p:cNvPr id="86" name="テキスト ボックス 85">
            <a:extLst>
              <a:ext uri="{FF2B5EF4-FFF2-40B4-BE49-F238E27FC236}">
                <a16:creationId xmlns:a16="http://schemas.microsoft.com/office/drawing/2014/main" id="{469A21FE-40E3-410E-B57A-E9CA0D5A86DB}"/>
              </a:ext>
            </a:extLst>
          </p:cNvPr>
          <p:cNvSpPr txBox="1"/>
          <p:nvPr/>
        </p:nvSpPr>
        <p:spPr>
          <a:xfrm>
            <a:off x="8480652" y="2773501"/>
            <a:ext cx="3312000" cy="307777"/>
          </a:xfrm>
          <a:prstGeom prst="rect">
            <a:avLst/>
          </a:prstGeom>
          <a:noFill/>
        </p:spPr>
        <p:txBody>
          <a:bodyPr wrap="square" lIns="0" tIns="0" rIns="0" bIns="0">
            <a:spAutoFit/>
          </a:bodyPr>
          <a:lstStyle/>
          <a:p>
            <a:pPr marL="197770" indent="-197770" defTabSz="457200">
              <a:defRPr/>
            </a:pPr>
            <a:r>
              <a:rPr kumimoji="0" lang="ja-JP" altLang="en-US" sz="1000" dirty="0">
                <a:latin typeface="UD デジタル 教科書体 NP-B" panose="02020700000000000000" pitchFamily="18" charset="-128"/>
                <a:ea typeface="UD デジタル 教科書体 NP-B" panose="02020700000000000000" pitchFamily="18" charset="-128"/>
              </a:rPr>
              <a:t>（１）住宅確保要配慮者をはじめ</a:t>
            </a:r>
            <a:r>
              <a:rPr kumimoji="0" lang="ja-JP" altLang="en-US" sz="1000" spc="-100" dirty="0">
                <a:latin typeface="UD デジタル 教科書体 NP-B" panose="02020700000000000000" pitchFamily="18" charset="-128"/>
                <a:ea typeface="UD デジタル 教科書体 NP-B" panose="02020700000000000000" pitchFamily="18" charset="-128"/>
              </a:rPr>
              <a:t>誰もが安心できる住まい・居住支援体制の整備</a:t>
            </a:r>
          </a:p>
        </p:txBody>
      </p:sp>
      <p:sp>
        <p:nvSpPr>
          <p:cNvPr id="88" name="テキスト ボックス 87">
            <a:extLst>
              <a:ext uri="{FF2B5EF4-FFF2-40B4-BE49-F238E27FC236}">
                <a16:creationId xmlns:a16="http://schemas.microsoft.com/office/drawing/2014/main" id="{01612A7C-35B2-412E-8075-9E42773C4A17}"/>
              </a:ext>
            </a:extLst>
          </p:cNvPr>
          <p:cNvSpPr txBox="1"/>
          <p:nvPr/>
        </p:nvSpPr>
        <p:spPr>
          <a:xfrm>
            <a:off x="8480652" y="3573616"/>
            <a:ext cx="3312000" cy="153888"/>
          </a:xfrm>
          <a:prstGeom prst="rect">
            <a:avLst/>
          </a:prstGeom>
          <a:noFill/>
        </p:spPr>
        <p:txBody>
          <a:bodyPr wrap="square" lIns="0" tIns="0" rIns="0" bIns="0">
            <a:spAutoFit/>
          </a:bodyPr>
          <a:lstStyle/>
          <a:p>
            <a:pPr marL="197770" indent="-197770" defTabSz="457200">
              <a:defRPr/>
            </a:pPr>
            <a:r>
              <a:rPr kumimoji="0" lang="ja-JP" altLang="en-US" sz="1000" dirty="0">
                <a:solidFill>
                  <a:prstClr val="black"/>
                </a:solidFill>
                <a:latin typeface="UD デジタル 教科書体 NP-B" panose="02020700000000000000" pitchFamily="18" charset="-128"/>
                <a:ea typeface="UD デジタル 教科書体 NP-B" panose="02020700000000000000" pitchFamily="18" charset="-128"/>
              </a:rPr>
              <a:t>（２）住生活関連産業の</a:t>
            </a:r>
            <a:r>
              <a:rPr kumimoji="0" lang="ja-JP" altLang="en-US" sz="1000" dirty="0">
                <a:latin typeface="UD デジタル 教科書体 NP-B" panose="02020700000000000000" pitchFamily="18" charset="-128"/>
                <a:ea typeface="UD デジタル 教科書体 NP-B" panose="02020700000000000000" pitchFamily="18" charset="-128"/>
              </a:rPr>
              <a:t>環境整備･活性化</a:t>
            </a:r>
          </a:p>
        </p:txBody>
      </p:sp>
      <p:sp>
        <p:nvSpPr>
          <p:cNvPr id="125" name="テキスト ボックス 124">
            <a:extLst>
              <a:ext uri="{FF2B5EF4-FFF2-40B4-BE49-F238E27FC236}">
                <a16:creationId xmlns:a16="http://schemas.microsoft.com/office/drawing/2014/main" id="{8C0093B3-97AF-4D94-BF00-CCF3CE2B605D}"/>
              </a:ext>
            </a:extLst>
          </p:cNvPr>
          <p:cNvSpPr txBox="1"/>
          <p:nvPr/>
        </p:nvSpPr>
        <p:spPr>
          <a:xfrm>
            <a:off x="116043" y="2590132"/>
            <a:ext cx="457227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mn-cs"/>
              </a:rPr>
              <a:t>住まう人々・訪れる人々の多様な幸せを実現することが住宅・建築政策の使命</a:t>
            </a:r>
            <a:endParaRPr kumimoji="0" lang="en-US" altLang="ja-JP" sz="900" b="0" i="0" u="none" strike="noStrike" kern="1200" cap="none" spc="0" normalizeH="0" baseline="0" noProof="0" dirty="0">
              <a:ln>
                <a:noFill/>
              </a:ln>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dirty="0">
                <a:latin typeface="UD デジタル 教科書体 NP-R" panose="02020400000000000000" pitchFamily="18" charset="-128"/>
                <a:ea typeface="UD デジタル 教科書体 NP-R" panose="02020400000000000000" pitchFamily="18" charset="-128"/>
              </a:rPr>
              <a:t>大阪では「副首都・大阪」の実現に向けた様々な取組が進められており、万博</a:t>
            </a:r>
            <a:r>
              <a:rPr kumimoji="0" lang="ja-JP" altLang="en-US" sz="900" dirty="0">
                <a:solidFill>
                  <a:prstClr val="black"/>
                </a:solidFill>
                <a:latin typeface="UD デジタル 教科書体 NP-R" panose="02020400000000000000" pitchFamily="18" charset="-128"/>
                <a:ea typeface="UD デジタル 教科書体 NP-R" panose="02020400000000000000" pitchFamily="18" charset="-128"/>
              </a:rPr>
              <a:t>を契機とした好循環を一過性のものとせず、「活力・魅力」と「安全・安心」の好循環を生み出す政策をより一層展開</a:t>
            </a:r>
            <a:endParaRPr kumimoji="0" lang="ja-JP" altLang="en-US" sz="9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 name="図 2">
            <a:extLst>
              <a:ext uri="{FF2B5EF4-FFF2-40B4-BE49-F238E27FC236}">
                <a16:creationId xmlns:a16="http://schemas.microsoft.com/office/drawing/2014/main" id="{F9CD12C9-E839-4BA5-8DA1-F56A6D9CB63D}"/>
              </a:ext>
            </a:extLst>
          </p:cNvPr>
          <p:cNvPicPr>
            <a:picLocks noChangeAspect="1"/>
          </p:cNvPicPr>
          <p:nvPr/>
        </p:nvPicPr>
        <p:blipFill>
          <a:blip r:embed="rId25"/>
          <a:stretch>
            <a:fillRect/>
          </a:stretch>
        </p:blipFill>
        <p:spPr>
          <a:xfrm>
            <a:off x="322471" y="3185699"/>
            <a:ext cx="4152928" cy="1367678"/>
          </a:xfrm>
          <a:prstGeom prst="rect">
            <a:avLst/>
          </a:prstGeom>
        </p:spPr>
      </p:pic>
      <p:pic>
        <p:nvPicPr>
          <p:cNvPr id="144" name="グラフィックス 143" descr="事業の成長 単色塗りつぶし">
            <a:extLst>
              <a:ext uri="{FF2B5EF4-FFF2-40B4-BE49-F238E27FC236}">
                <a16:creationId xmlns:a16="http://schemas.microsoft.com/office/drawing/2014/main" id="{312A7538-C5F8-4D82-903C-8DE7754A48FE}"/>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35817" y="4449893"/>
            <a:ext cx="691126" cy="698829"/>
          </a:xfrm>
          <a:prstGeom prst="rect">
            <a:avLst/>
          </a:prstGeom>
        </p:spPr>
      </p:pic>
      <p:sp>
        <p:nvSpPr>
          <p:cNvPr id="53" name="テキスト ボックス 52">
            <a:extLst>
              <a:ext uri="{FF2B5EF4-FFF2-40B4-BE49-F238E27FC236}">
                <a16:creationId xmlns:a16="http://schemas.microsoft.com/office/drawing/2014/main" id="{E4603ECF-4746-4BD3-B63C-216599C708BC}"/>
              </a:ext>
            </a:extLst>
          </p:cNvPr>
          <p:cNvSpPr txBox="1"/>
          <p:nvPr/>
        </p:nvSpPr>
        <p:spPr>
          <a:xfrm>
            <a:off x="164326" y="4870991"/>
            <a:ext cx="1044000" cy="276999"/>
          </a:xfrm>
          <a:prstGeom prst="rect">
            <a:avLst/>
          </a:prstGeom>
          <a:noFill/>
        </p:spPr>
        <p:txBody>
          <a:bodyPr wrap="square" lIns="0" tIns="0" rIns="0" bIns="0">
            <a:spAutoFit/>
          </a:bodyPr>
          <a:lstStyle/>
          <a:p>
            <a:pPr marL="197770" indent="-196050" algn="ctr" defTabSz="457200">
              <a:defRPr/>
            </a:pPr>
            <a:r>
              <a:rPr kumimoji="0" lang="ja-JP" altLang="en-US" sz="900" dirty="0">
                <a:solidFill>
                  <a:prstClr val="black"/>
                </a:solidFill>
                <a:latin typeface="UD デジタル 教科書体 N-B" panose="02020700000000000000" pitchFamily="17" charset="-128"/>
                <a:ea typeface="UD デジタル 教科書体 N-B" panose="02020700000000000000" pitchFamily="17" charset="-128"/>
              </a:rPr>
              <a:t>国内外から</a:t>
            </a:r>
            <a:endParaRPr kumimoji="0" lang="en-US" altLang="ja-JP" sz="900" dirty="0">
              <a:solidFill>
                <a:prstClr val="black"/>
              </a:solidFill>
              <a:latin typeface="UD デジタル 教科書体 N-B" panose="02020700000000000000" pitchFamily="17" charset="-128"/>
              <a:ea typeface="UD デジタル 教科書体 N-B" panose="02020700000000000000" pitchFamily="17" charset="-128"/>
            </a:endParaRPr>
          </a:p>
          <a:p>
            <a:pPr marL="197770" indent="-196050" algn="ctr" defTabSz="457200">
              <a:defRPr/>
            </a:pPr>
            <a:r>
              <a:rPr kumimoji="0" lang="ja-JP" altLang="en-US" sz="900" dirty="0">
                <a:solidFill>
                  <a:prstClr val="black"/>
                </a:solidFill>
                <a:latin typeface="UD デジタル 教科書体 N-B" panose="02020700000000000000" pitchFamily="17" charset="-128"/>
                <a:ea typeface="UD デジタル 教科書体 N-B" panose="02020700000000000000" pitchFamily="17" charset="-128"/>
              </a:rPr>
              <a:t>人々を惹きつける</a:t>
            </a:r>
            <a:endParaRPr kumimoji="0" lang="en-US" altLang="ja-JP" sz="900" dirty="0">
              <a:solidFill>
                <a:prstClr val="black"/>
              </a:solidFill>
              <a:latin typeface="UD デジタル 教科書体 N-B" panose="02020700000000000000" pitchFamily="17" charset="-128"/>
              <a:ea typeface="UD デジタル 教科書体 N-B" panose="02020700000000000000" pitchFamily="17" charset="-128"/>
            </a:endParaRPr>
          </a:p>
        </p:txBody>
      </p:sp>
      <p:pic>
        <p:nvPicPr>
          <p:cNvPr id="154" name="グラフィックス 153" descr="ユニバーサル アクセス 単色塗りつぶし">
            <a:extLst>
              <a:ext uri="{FF2B5EF4-FFF2-40B4-BE49-F238E27FC236}">
                <a16:creationId xmlns:a16="http://schemas.microsoft.com/office/drawing/2014/main" id="{E7E76746-91BE-4971-9E55-749CDA511A2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604335" y="4416167"/>
            <a:ext cx="715185" cy="715185"/>
          </a:xfrm>
          <a:prstGeom prst="rect">
            <a:avLst/>
          </a:prstGeom>
        </p:spPr>
      </p:pic>
      <p:sp>
        <p:nvSpPr>
          <p:cNvPr id="54" name="テキスト ボックス 53">
            <a:extLst>
              <a:ext uri="{FF2B5EF4-FFF2-40B4-BE49-F238E27FC236}">
                <a16:creationId xmlns:a16="http://schemas.microsoft.com/office/drawing/2014/main" id="{3F688CAC-981D-4B0E-A313-66C511E760C8}"/>
              </a:ext>
            </a:extLst>
          </p:cNvPr>
          <p:cNvSpPr txBox="1"/>
          <p:nvPr/>
        </p:nvSpPr>
        <p:spPr>
          <a:xfrm>
            <a:off x="1309326" y="4870991"/>
            <a:ext cx="1044000" cy="276999"/>
          </a:xfrm>
          <a:prstGeom prst="rect">
            <a:avLst/>
          </a:prstGeom>
          <a:noFill/>
        </p:spPr>
        <p:txBody>
          <a:bodyPr wrap="square" lIns="0" tIns="0" rIns="0" bIns="0">
            <a:spAutoFit/>
          </a:bodyPr>
          <a:lstStyle/>
          <a:p>
            <a:pPr marL="197770" indent="-196050" algn="ctr" defTabSz="457200">
              <a:defRPr/>
            </a:pPr>
            <a:r>
              <a:rPr kumimoji="0" lang="ja-JP" altLang="en-US" sz="900" dirty="0">
                <a:solidFill>
                  <a:prstClr val="black"/>
                </a:solidFill>
                <a:latin typeface="UD デジタル 教科書体 N-B" panose="02020700000000000000" pitchFamily="17" charset="-128"/>
                <a:ea typeface="UD デジタル 教科書体 N-B" panose="02020700000000000000" pitchFamily="17" charset="-128"/>
              </a:rPr>
              <a:t>多様なくらしを</a:t>
            </a:r>
          </a:p>
          <a:p>
            <a:pPr marL="197770" indent="-196050" algn="ctr" defTabSz="457200">
              <a:defRPr/>
            </a:pPr>
            <a:r>
              <a:rPr kumimoji="0" lang="ja-JP" altLang="en-US" sz="900" dirty="0">
                <a:solidFill>
                  <a:prstClr val="black"/>
                </a:solidFill>
                <a:latin typeface="UD デジタル 教科書体 N-B" panose="02020700000000000000" pitchFamily="17" charset="-128"/>
                <a:ea typeface="UD デジタル 教科書体 N-B" panose="02020700000000000000" pitchFamily="17" charset="-128"/>
              </a:rPr>
              <a:t>実現できる</a:t>
            </a:r>
            <a:endParaRPr kumimoji="0" lang="ja-JP" altLang="en-US" sz="900" dirty="0">
              <a:solidFill>
                <a:prstClr val="black"/>
              </a:solidFill>
              <a:latin typeface="游ゴシック" panose="020F0502020204030204"/>
              <a:ea typeface="游ゴシック" panose="020B0400000000000000" pitchFamily="50" charset="-128"/>
            </a:endParaRPr>
          </a:p>
        </p:txBody>
      </p:sp>
      <p:pic>
        <p:nvPicPr>
          <p:cNvPr id="167" name="グラフィックス 166" descr="郊外の光景 単色塗りつぶし">
            <a:extLst>
              <a:ext uri="{FF2B5EF4-FFF2-40B4-BE49-F238E27FC236}">
                <a16:creationId xmlns:a16="http://schemas.microsoft.com/office/drawing/2014/main" id="{92B943A5-CB90-4B4C-AD1D-BABB0FA2835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828592" y="4427033"/>
            <a:ext cx="669932" cy="669932"/>
          </a:xfrm>
          <a:prstGeom prst="rect">
            <a:avLst/>
          </a:prstGeom>
        </p:spPr>
      </p:pic>
      <p:sp>
        <p:nvSpPr>
          <p:cNvPr id="55" name="テキスト ボックス 54">
            <a:extLst>
              <a:ext uri="{FF2B5EF4-FFF2-40B4-BE49-F238E27FC236}">
                <a16:creationId xmlns:a16="http://schemas.microsoft.com/office/drawing/2014/main" id="{4C28ED7B-EEA1-4E62-B350-E8DB6D90B40A}"/>
              </a:ext>
            </a:extLst>
          </p:cNvPr>
          <p:cNvSpPr txBox="1"/>
          <p:nvPr/>
        </p:nvSpPr>
        <p:spPr>
          <a:xfrm>
            <a:off x="2454326" y="4876071"/>
            <a:ext cx="1044000" cy="276999"/>
          </a:xfrm>
          <a:prstGeom prst="rect">
            <a:avLst/>
          </a:prstGeom>
          <a:noFill/>
        </p:spPr>
        <p:txBody>
          <a:bodyPr wrap="square" lIns="0" tIns="0" rIns="0" bIns="0">
            <a:spAutoFit/>
          </a:bodyPr>
          <a:lstStyle/>
          <a:p>
            <a:pPr marL="197770" indent="-196050" algn="ctr" defTabSz="457200">
              <a:defRPr/>
            </a:pPr>
            <a:r>
              <a:rPr kumimoji="0" lang="ja-JP" altLang="en-US" sz="900" dirty="0">
                <a:solidFill>
                  <a:prstClr val="black"/>
                </a:solidFill>
                <a:latin typeface="UD デジタル 教科書体 N-B" panose="02020700000000000000" pitchFamily="17" charset="-128"/>
                <a:ea typeface="UD デジタル 教科書体 N-B" panose="02020700000000000000" pitchFamily="17" charset="-128"/>
              </a:rPr>
              <a:t>安全なくらしを</a:t>
            </a:r>
            <a:endParaRPr kumimoji="0" lang="en-US" altLang="ja-JP" sz="900" dirty="0">
              <a:solidFill>
                <a:prstClr val="black"/>
              </a:solidFill>
              <a:latin typeface="UD デジタル 教科書体 N-B" panose="02020700000000000000" pitchFamily="17" charset="-128"/>
              <a:ea typeface="UD デジタル 教科書体 N-B" panose="02020700000000000000" pitchFamily="17" charset="-128"/>
            </a:endParaRPr>
          </a:p>
          <a:p>
            <a:pPr marL="197770" indent="-196050" algn="ctr" defTabSz="457200">
              <a:defRPr/>
            </a:pPr>
            <a:r>
              <a:rPr kumimoji="0" lang="ja-JP" altLang="en-US" sz="900" dirty="0">
                <a:solidFill>
                  <a:prstClr val="black"/>
                </a:solidFill>
                <a:latin typeface="UD デジタル 教科書体 N-B" panose="02020700000000000000" pitchFamily="17" charset="-128"/>
                <a:ea typeface="UD デジタル 教科書体 N-B" panose="02020700000000000000" pitchFamily="17" charset="-128"/>
              </a:rPr>
              <a:t>支える</a:t>
            </a:r>
            <a:endParaRPr kumimoji="0" lang="en-US" altLang="ja-JP" sz="900" dirty="0">
              <a:solidFill>
                <a:prstClr val="black"/>
              </a:solidFill>
              <a:latin typeface="UD デジタル 教科書体 N-B" panose="02020700000000000000" pitchFamily="17" charset="-128"/>
              <a:ea typeface="UD デジタル 教科書体 N-B" panose="02020700000000000000" pitchFamily="17" charset="-128"/>
            </a:endParaRPr>
          </a:p>
        </p:txBody>
      </p:sp>
      <p:pic>
        <p:nvPicPr>
          <p:cNvPr id="170" name="グラフィックス 169" descr="まつ毛 単色塗りつぶし">
            <a:extLst>
              <a:ext uri="{FF2B5EF4-FFF2-40B4-BE49-F238E27FC236}">
                <a16:creationId xmlns:a16="http://schemas.microsoft.com/office/drawing/2014/main" id="{9D94FA92-5250-4DA1-969F-5F244DA102A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682431" y="4470631"/>
            <a:ext cx="441248" cy="441248"/>
          </a:xfrm>
          <a:prstGeom prst="rect">
            <a:avLst/>
          </a:prstGeom>
        </p:spPr>
      </p:pic>
      <p:pic>
        <p:nvPicPr>
          <p:cNvPr id="171" name="グラフィックス 170" descr="まつ毛 単色塗りつぶし">
            <a:extLst>
              <a:ext uri="{FF2B5EF4-FFF2-40B4-BE49-F238E27FC236}">
                <a16:creationId xmlns:a16="http://schemas.microsoft.com/office/drawing/2014/main" id="{0BA084FB-29A3-4BCA-8E4B-C9E50D37E220}"/>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679023" y="4465846"/>
            <a:ext cx="441248" cy="441248"/>
          </a:xfrm>
          <a:prstGeom prst="rect">
            <a:avLst/>
          </a:prstGeom>
        </p:spPr>
      </p:pic>
      <p:pic>
        <p:nvPicPr>
          <p:cNvPr id="173" name="グラフィックス 172" descr="ハート 単色塗りつぶし">
            <a:extLst>
              <a:ext uri="{FF2B5EF4-FFF2-40B4-BE49-F238E27FC236}">
                <a16:creationId xmlns:a16="http://schemas.microsoft.com/office/drawing/2014/main" id="{6F8D6283-1288-4033-BE13-B74E10C1D23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053337" y="4450304"/>
            <a:ext cx="709970" cy="709970"/>
          </a:xfrm>
          <a:prstGeom prst="rect">
            <a:avLst/>
          </a:prstGeom>
        </p:spPr>
      </p:pic>
      <p:sp>
        <p:nvSpPr>
          <p:cNvPr id="56" name="テキスト ボックス 55">
            <a:extLst>
              <a:ext uri="{FF2B5EF4-FFF2-40B4-BE49-F238E27FC236}">
                <a16:creationId xmlns:a16="http://schemas.microsoft.com/office/drawing/2014/main" id="{8CDBAF3E-6F38-48FC-AF0D-839F13A0255C}"/>
              </a:ext>
            </a:extLst>
          </p:cNvPr>
          <p:cNvSpPr txBox="1"/>
          <p:nvPr/>
        </p:nvSpPr>
        <p:spPr>
          <a:xfrm>
            <a:off x="3599327" y="4870991"/>
            <a:ext cx="1044000" cy="276999"/>
          </a:xfrm>
          <a:prstGeom prst="rect">
            <a:avLst/>
          </a:prstGeom>
          <a:noFill/>
        </p:spPr>
        <p:txBody>
          <a:bodyPr wrap="square" lIns="0" tIns="0" rIns="0" bIns="0">
            <a:spAutoFit/>
          </a:bodyPr>
          <a:lstStyle/>
          <a:p>
            <a:pPr marL="197770" indent="-196050" algn="ctr" defTabSz="457200">
              <a:defRPr/>
            </a:pPr>
            <a:r>
              <a:rPr kumimoji="0" lang="ja-JP" altLang="en-US" sz="900" dirty="0">
                <a:solidFill>
                  <a:prstClr val="black"/>
                </a:solidFill>
                <a:latin typeface="UD デジタル 教科書体 N-B" panose="02020700000000000000" pitchFamily="17" charset="-128"/>
                <a:ea typeface="UD デジタル 教科書体 N-B" panose="02020700000000000000" pitchFamily="17" charset="-128"/>
              </a:rPr>
              <a:t>安心して</a:t>
            </a:r>
            <a:endParaRPr kumimoji="0" lang="en-US" altLang="ja-JP" sz="900" dirty="0">
              <a:solidFill>
                <a:prstClr val="black"/>
              </a:solidFill>
              <a:latin typeface="UD デジタル 教科書体 N-B" panose="02020700000000000000" pitchFamily="17" charset="-128"/>
              <a:ea typeface="UD デジタル 教科書体 N-B" panose="02020700000000000000" pitchFamily="17" charset="-128"/>
            </a:endParaRPr>
          </a:p>
          <a:p>
            <a:pPr marL="197770" indent="-196050" algn="ctr" defTabSz="457200">
              <a:defRPr/>
            </a:pPr>
            <a:r>
              <a:rPr kumimoji="0" lang="ja-JP" altLang="en-US" sz="900" dirty="0">
                <a:solidFill>
                  <a:prstClr val="black"/>
                </a:solidFill>
                <a:latin typeface="UD デジタル 教科書体 N-B" panose="02020700000000000000" pitchFamily="17" charset="-128"/>
                <a:ea typeface="UD デジタル 教科書体 N-B" panose="02020700000000000000" pitchFamily="17" charset="-128"/>
              </a:rPr>
              <a:t>くらすことができる</a:t>
            </a:r>
            <a:endParaRPr kumimoji="0" lang="ja-JP" altLang="en-US" sz="900" dirty="0">
              <a:solidFill>
                <a:prstClr val="black"/>
              </a:solidFill>
              <a:latin typeface="游ゴシック" panose="020F0502020204030204"/>
              <a:ea typeface="游ゴシック" panose="020B0400000000000000" pitchFamily="50" charset="-128"/>
            </a:endParaRPr>
          </a:p>
        </p:txBody>
      </p:sp>
      <p:pic>
        <p:nvPicPr>
          <p:cNvPr id="174" name="グラフィックス 173" descr="カスタマー レビュー 単色塗りつぶし">
            <a:extLst>
              <a:ext uri="{FF2B5EF4-FFF2-40B4-BE49-F238E27FC236}">
                <a16:creationId xmlns:a16="http://schemas.microsoft.com/office/drawing/2014/main" id="{F4957400-B6BE-41A7-BA73-94999E5B933D}"/>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6405" y="6337843"/>
            <a:ext cx="485573" cy="485573"/>
          </a:xfrm>
          <a:prstGeom prst="rect">
            <a:avLst/>
          </a:prstGeom>
        </p:spPr>
      </p:pic>
      <p:pic>
        <p:nvPicPr>
          <p:cNvPr id="175" name="グラフィックス 174" descr="親指を立てるしぐさ 単色塗りつぶし">
            <a:extLst>
              <a:ext uri="{FF2B5EF4-FFF2-40B4-BE49-F238E27FC236}">
                <a16:creationId xmlns:a16="http://schemas.microsoft.com/office/drawing/2014/main" id="{A0A9BA6F-303C-42A4-820F-AF11998D11BB}"/>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92421" y="5938663"/>
            <a:ext cx="633695" cy="633695"/>
          </a:xfrm>
          <a:prstGeom prst="rect">
            <a:avLst/>
          </a:prstGeom>
        </p:spPr>
      </p:pic>
      <p:sp>
        <p:nvSpPr>
          <p:cNvPr id="61" name="正方形/長方形 60">
            <a:extLst>
              <a:ext uri="{FF2B5EF4-FFF2-40B4-BE49-F238E27FC236}">
                <a16:creationId xmlns:a16="http://schemas.microsoft.com/office/drawing/2014/main" id="{D248AA61-1FBC-4FDB-8FA6-3F12E97E8741}"/>
              </a:ext>
            </a:extLst>
          </p:cNvPr>
          <p:cNvSpPr/>
          <p:nvPr/>
        </p:nvSpPr>
        <p:spPr>
          <a:xfrm>
            <a:off x="236661" y="6274840"/>
            <a:ext cx="1345597" cy="288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97770" indent="-196050" algn="ctr" defTabSz="457200">
              <a:defRPr/>
            </a:pPr>
            <a:r>
              <a:rPr kumimoji="0" lang="ja-JP" altLang="en-US" sz="1000" dirty="0">
                <a:solidFill>
                  <a:prstClr val="black"/>
                </a:solidFill>
                <a:latin typeface="UD デジタル 教科書体 N-B" panose="02020700000000000000" pitchFamily="17" charset="-128"/>
                <a:ea typeface="UD デジタル 教科書体 N-B" panose="02020700000000000000" pitchFamily="17" charset="-128"/>
              </a:rPr>
              <a:t>多様化するニーズへの</a:t>
            </a:r>
            <a:endParaRPr kumimoji="0" lang="en-US" altLang="ja-JP" sz="1000" dirty="0">
              <a:solidFill>
                <a:prstClr val="black"/>
              </a:solidFill>
              <a:latin typeface="UD デジタル 教科書体 N-B" panose="02020700000000000000" pitchFamily="17" charset="-128"/>
              <a:ea typeface="UD デジタル 教科書体 N-B" panose="02020700000000000000" pitchFamily="17" charset="-128"/>
            </a:endParaRPr>
          </a:p>
          <a:p>
            <a:pPr marL="197770" indent="-196050" algn="ctr" defTabSz="457200">
              <a:defRPr/>
            </a:pPr>
            <a:r>
              <a:rPr kumimoji="0" lang="ja-JP" altLang="en-US" sz="1000" dirty="0">
                <a:solidFill>
                  <a:prstClr val="black"/>
                </a:solidFill>
                <a:latin typeface="UD デジタル 教科書体 N-B" panose="02020700000000000000" pitchFamily="17" charset="-128"/>
                <a:ea typeface="UD デジタル 教科書体 N-B" panose="02020700000000000000" pitchFamily="17" charset="-128"/>
              </a:rPr>
              <a:t>きめ細やかな対応</a:t>
            </a:r>
            <a:endParaRPr kumimoji="0" lang="en-US" altLang="ja-JP" sz="1000" dirty="0">
              <a:solidFill>
                <a:prstClr val="black"/>
              </a:solidFill>
              <a:latin typeface="UD デジタル 教科書体 N-B" panose="02020700000000000000" pitchFamily="17" charset="-128"/>
              <a:ea typeface="UD デジタル 教科書体 N-B" panose="02020700000000000000" pitchFamily="17" charset="-128"/>
            </a:endParaRPr>
          </a:p>
        </p:txBody>
      </p:sp>
      <p:pic>
        <p:nvPicPr>
          <p:cNvPr id="176" name="グラフィックス 175" descr="接続 単色塗りつぶし">
            <a:extLst>
              <a:ext uri="{FF2B5EF4-FFF2-40B4-BE49-F238E27FC236}">
                <a16:creationId xmlns:a16="http://schemas.microsoft.com/office/drawing/2014/main" id="{4A68C770-232A-4FF8-B139-D0C88CF6CDD4}"/>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570877" y="5908796"/>
            <a:ext cx="855914" cy="855914"/>
          </a:xfrm>
          <a:prstGeom prst="rect">
            <a:avLst/>
          </a:prstGeom>
        </p:spPr>
      </p:pic>
      <p:sp>
        <p:nvSpPr>
          <p:cNvPr id="60" name="正方形/長方形 59">
            <a:extLst>
              <a:ext uri="{FF2B5EF4-FFF2-40B4-BE49-F238E27FC236}">
                <a16:creationId xmlns:a16="http://schemas.microsoft.com/office/drawing/2014/main" id="{4998D38B-4CEF-4E02-BA38-AE9E14B87241}"/>
              </a:ext>
            </a:extLst>
          </p:cNvPr>
          <p:cNvSpPr/>
          <p:nvPr/>
        </p:nvSpPr>
        <p:spPr>
          <a:xfrm>
            <a:off x="1789415" y="6274840"/>
            <a:ext cx="1260000" cy="288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97770" indent="-196050" algn="ctr" defTabSz="457200">
              <a:defRPr/>
            </a:pPr>
            <a:r>
              <a:rPr kumimoji="0" lang="ja-JP" altLang="en-US" sz="1000" dirty="0">
                <a:solidFill>
                  <a:prstClr val="black"/>
                </a:solidFill>
                <a:latin typeface="UD デジタル 教科書体 N-B" panose="02020700000000000000" pitchFamily="17" charset="-128"/>
                <a:ea typeface="UD デジタル 教科書体 N-B" panose="02020700000000000000" pitchFamily="17" charset="-128"/>
              </a:rPr>
              <a:t>様々な主体・分野の</a:t>
            </a:r>
            <a:endParaRPr kumimoji="0" lang="en-US" altLang="ja-JP" sz="1000" dirty="0">
              <a:solidFill>
                <a:prstClr val="black"/>
              </a:solidFill>
              <a:latin typeface="UD デジタル 教科書体 N-B" panose="02020700000000000000" pitchFamily="17" charset="-128"/>
              <a:ea typeface="UD デジタル 教科書体 N-B" panose="02020700000000000000" pitchFamily="17" charset="-128"/>
            </a:endParaRPr>
          </a:p>
          <a:p>
            <a:pPr marL="197770" indent="-196050" algn="ctr" defTabSz="457200">
              <a:defRPr/>
            </a:pPr>
            <a:r>
              <a:rPr kumimoji="0" lang="ja-JP" altLang="en-US" sz="1000" dirty="0">
                <a:solidFill>
                  <a:prstClr val="black"/>
                </a:solidFill>
                <a:latin typeface="UD デジタル 教科書体 N-B" panose="02020700000000000000" pitchFamily="17" charset="-128"/>
                <a:ea typeface="UD デジタル 教科書体 N-B" panose="02020700000000000000" pitchFamily="17" charset="-128"/>
              </a:rPr>
              <a:t>横断的な連携</a:t>
            </a:r>
            <a:endParaRPr kumimoji="0" lang="en-US" altLang="ja-JP" sz="1000" dirty="0">
              <a:solidFill>
                <a:prstClr val="black"/>
              </a:solidFill>
              <a:latin typeface="UD デジタル 教科書体 N-B" panose="02020700000000000000" pitchFamily="17" charset="-128"/>
              <a:ea typeface="UD デジタル 教科書体 N-B" panose="02020700000000000000" pitchFamily="17" charset="-128"/>
            </a:endParaRPr>
          </a:p>
        </p:txBody>
      </p:sp>
      <p:pic>
        <p:nvPicPr>
          <p:cNvPr id="177" name="グラフィックス 176" descr="環状の矢印 単色塗りつぶし">
            <a:extLst>
              <a:ext uri="{FF2B5EF4-FFF2-40B4-BE49-F238E27FC236}">
                <a16:creationId xmlns:a16="http://schemas.microsoft.com/office/drawing/2014/main" id="{CF0F3345-C9A6-428A-BB8F-E464B4BD7AF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3093057" y="5874640"/>
            <a:ext cx="701503" cy="701503"/>
          </a:xfrm>
          <a:prstGeom prst="rect">
            <a:avLst/>
          </a:prstGeom>
        </p:spPr>
      </p:pic>
      <p:pic>
        <p:nvPicPr>
          <p:cNvPr id="178" name="グラフィックス 177" descr="電球と歯車 単色塗りつぶし">
            <a:extLst>
              <a:ext uri="{FF2B5EF4-FFF2-40B4-BE49-F238E27FC236}">
                <a16:creationId xmlns:a16="http://schemas.microsoft.com/office/drawing/2014/main" id="{049E81FB-B0AE-4263-843E-7862FC293771}"/>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077689" y="6234432"/>
            <a:ext cx="601909" cy="601909"/>
          </a:xfrm>
          <a:prstGeom prst="rect">
            <a:avLst/>
          </a:prstGeom>
        </p:spPr>
      </p:pic>
      <p:sp>
        <p:nvSpPr>
          <p:cNvPr id="62" name="正方形/長方形 61">
            <a:extLst>
              <a:ext uri="{FF2B5EF4-FFF2-40B4-BE49-F238E27FC236}">
                <a16:creationId xmlns:a16="http://schemas.microsoft.com/office/drawing/2014/main" id="{17129A68-5D09-40FF-81D1-677EF797A98C}"/>
              </a:ext>
            </a:extLst>
          </p:cNvPr>
          <p:cNvSpPr/>
          <p:nvPr/>
        </p:nvSpPr>
        <p:spPr>
          <a:xfrm>
            <a:off x="3233130" y="6184840"/>
            <a:ext cx="1368000" cy="468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97770" indent="-196050" algn="ctr" defTabSz="457200">
              <a:defRPr/>
            </a:pPr>
            <a:r>
              <a:rPr kumimoji="0" lang="ja-JP" altLang="en-US" sz="1000" dirty="0">
                <a:solidFill>
                  <a:prstClr val="black"/>
                </a:solidFill>
                <a:latin typeface="UD デジタル 教科書体 N-B" panose="02020700000000000000" pitchFamily="17" charset="-128"/>
                <a:ea typeface="UD デジタル 教科書体 N-B" panose="02020700000000000000" pitchFamily="17" charset="-128"/>
              </a:rPr>
              <a:t>大阪の</a:t>
            </a:r>
            <a:endParaRPr kumimoji="0" lang="en-US" altLang="ja-JP" sz="1000" dirty="0">
              <a:solidFill>
                <a:prstClr val="black"/>
              </a:solidFill>
              <a:latin typeface="UD デジタル 教科書体 N-B" panose="02020700000000000000" pitchFamily="17" charset="-128"/>
              <a:ea typeface="UD デジタル 教科書体 N-B" panose="02020700000000000000" pitchFamily="17" charset="-128"/>
            </a:endParaRPr>
          </a:p>
          <a:p>
            <a:pPr marL="197770" indent="-196050" algn="ctr" defTabSz="457200">
              <a:defRPr/>
            </a:pPr>
            <a:r>
              <a:rPr kumimoji="0" lang="ja-JP" altLang="en-US" sz="1000" spc="-120" dirty="0">
                <a:solidFill>
                  <a:prstClr val="black"/>
                </a:solidFill>
                <a:latin typeface="UD デジタル 教科書体 N-B" panose="02020700000000000000" pitchFamily="17" charset="-128"/>
                <a:ea typeface="UD デジタル 教科書体 N-B" panose="02020700000000000000" pitchFamily="17" charset="-128"/>
              </a:rPr>
              <a:t>ストック・ポテンシャル</a:t>
            </a:r>
            <a:r>
              <a:rPr kumimoji="0" lang="ja-JP" altLang="en-US" sz="1000" dirty="0">
                <a:solidFill>
                  <a:prstClr val="black"/>
                </a:solidFill>
                <a:latin typeface="UD デジタル 教科書体 N-B" panose="02020700000000000000" pitchFamily="17" charset="-128"/>
                <a:ea typeface="UD デジタル 教科書体 N-B" panose="02020700000000000000" pitchFamily="17" charset="-128"/>
              </a:rPr>
              <a:t>の</a:t>
            </a:r>
            <a:endParaRPr kumimoji="0" lang="en-US" altLang="ja-JP" sz="1000" dirty="0">
              <a:solidFill>
                <a:prstClr val="black"/>
              </a:solidFill>
              <a:latin typeface="UD デジタル 教科書体 N-B" panose="02020700000000000000" pitchFamily="17" charset="-128"/>
              <a:ea typeface="UD デジタル 教科書体 N-B" panose="02020700000000000000" pitchFamily="17" charset="-128"/>
            </a:endParaRPr>
          </a:p>
          <a:p>
            <a:pPr marL="197770" indent="-196050" algn="ctr" defTabSz="457200">
              <a:defRPr/>
            </a:pPr>
            <a:r>
              <a:rPr kumimoji="0" lang="ja-JP" altLang="en-US" sz="1000" dirty="0">
                <a:solidFill>
                  <a:prstClr val="black"/>
                </a:solidFill>
                <a:latin typeface="UD デジタル 教科書体 N-B" panose="02020700000000000000" pitchFamily="17" charset="-128"/>
                <a:ea typeface="UD デジタル 教科書体 N-B" panose="02020700000000000000" pitchFamily="17" charset="-128"/>
              </a:rPr>
              <a:t>継承と発展</a:t>
            </a:r>
            <a:endParaRPr kumimoji="0" lang="en-US" altLang="ja-JP" sz="1000" dirty="0">
              <a:solidFill>
                <a:prstClr val="black"/>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859516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51D844-6A45-4102-9DB6-2062A2AA3AC1}"/>
              </a:ext>
            </a:extLst>
          </p:cNvPr>
          <p:cNvSpPr>
            <a:spLocks noChangeArrowheads="1"/>
          </p:cNvSpPr>
          <p:nvPr/>
        </p:nvSpPr>
        <p:spPr bwMode="auto">
          <a:xfrm>
            <a:off x="0" y="2524765"/>
            <a:ext cx="12192000" cy="1272992"/>
          </a:xfrm>
          <a:prstGeom prst="rect">
            <a:avLst/>
          </a:prstGeom>
          <a:solidFill>
            <a:srgbClr val="DEEBF7"/>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1200"/>
              </a:spcBef>
              <a:spcAft>
                <a:spcPts val="0"/>
              </a:spcAft>
              <a:buClrTx/>
              <a:buSzTx/>
              <a:buFontTx/>
              <a:buNone/>
              <a:tabLst>
                <a:tab pos="0" algn="l"/>
                <a:tab pos="914400" algn="l"/>
                <a:tab pos="1828800" algn="l"/>
                <a:tab pos="2743200" algn="l"/>
                <a:tab pos="3657600" algn="l"/>
                <a:tab pos="4122738" algn="l"/>
                <a:tab pos="4572000" algn="l"/>
                <a:tab pos="5486400" algn="l"/>
                <a:tab pos="6400800" algn="l"/>
                <a:tab pos="7315200" algn="l"/>
                <a:tab pos="8229600" algn="l"/>
                <a:tab pos="9144000" algn="l"/>
                <a:tab pos="10058400" algn="l"/>
              </a:tabLst>
              <a:defRPr/>
            </a:pPr>
            <a:r>
              <a:rPr kumimoji="1" lang="ja-JP" altLang="en-US"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第１章　住宅・建築政策の基本的な方針</a:t>
            </a:r>
          </a:p>
        </p:txBody>
      </p:sp>
    </p:spTree>
    <p:extLst>
      <p:ext uri="{BB962C8B-B14F-4D97-AF65-F5344CB8AC3E}">
        <p14:creationId xmlns:p14="http://schemas.microsoft.com/office/powerpoint/2010/main" val="2414971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322F554-11B9-49AD-BD79-B4E9BB57027C}"/>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a:t>
            </a:r>
            <a:r>
              <a:rPr lang="ja-JP" altLang="en-US" sz="2800" b="1" kern="100">
                <a:solidFill>
                  <a:prstClr val="black"/>
                </a:solidFill>
                <a:latin typeface="UD デジタル 教科書体 NP-B" panose="02020700000000000000" pitchFamily="18" charset="-128"/>
                <a:ea typeface="UD デジタル 教科書体 NP-B" panose="02020700000000000000" pitchFamily="18" charset="-128"/>
                <a:cs typeface="Times New Roman"/>
              </a:rPr>
              <a:t>住宅・建築政策の基本的な方針</a:t>
            </a:r>
            <a:endPar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endParaRPr>
          </a:p>
        </p:txBody>
      </p:sp>
      <p:sp>
        <p:nvSpPr>
          <p:cNvPr id="8" name="Text Box 2">
            <a:extLst>
              <a:ext uri="{FF2B5EF4-FFF2-40B4-BE49-F238E27FC236}">
                <a16:creationId xmlns:a16="http://schemas.microsoft.com/office/drawing/2014/main" id="{44663D52-6018-422F-BBC4-B07718D4294F}"/>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5</a:t>
            </a:fld>
            <a:endPar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3" name="正方形/長方形 12">
            <a:extLst>
              <a:ext uri="{FF2B5EF4-FFF2-40B4-BE49-F238E27FC236}">
                <a16:creationId xmlns:a16="http://schemas.microsoft.com/office/drawing/2014/main" id="{E8308B67-6FC3-4C71-A81A-290523574479}"/>
              </a:ext>
            </a:extLst>
          </p:cNvPr>
          <p:cNvSpPr/>
          <p:nvPr/>
        </p:nvSpPr>
        <p:spPr>
          <a:xfrm>
            <a:off x="252000" y="1080001"/>
            <a:ext cx="11520000" cy="298304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indent="-180975" algn="just">
              <a:defRPr/>
            </a:pP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豊かな住まいやくらしの創造を通じて、大阪に住まう人々・訪れる人々の多様な幸せを実現することが、住宅・建築政策の使命。</a:t>
            </a:r>
            <a:endParaRPr kumimoji="1" lang="en-US" altLang="ja-JP"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世帯・ライフスタイルの多様化や住まいに関わる人材や地域の担い手不足が懸念される中、</a:t>
            </a:r>
            <a:r>
              <a:rPr lang="ja-JP" altLang="en-US" sz="1800" dirty="0">
                <a:solidFill>
                  <a:schemeClr val="tx1"/>
                </a:solidFill>
                <a:latin typeface="UD デジタル 教科書体 NP-R" panose="02020400000000000000" pitchFamily="18" charset="-128"/>
                <a:ea typeface="UD デジタル 教科書体 NP-R" panose="02020400000000000000" pitchFamily="18" charset="-128"/>
              </a:rPr>
              <a:t>住生活の主役である府民をはじめ、民間事業者や地域団体、</a:t>
            </a:r>
            <a:r>
              <a:rPr lang="en-US" altLang="ja-JP" sz="1800" dirty="0">
                <a:solidFill>
                  <a:schemeClr val="tx1"/>
                </a:solidFill>
                <a:latin typeface="UD デジタル 教科書体 NP-R" panose="02020400000000000000" pitchFamily="18" charset="-128"/>
                <a:ea typeface="UD デジタル 教科書体 NP-R" panose="02020400000000000000" pitchFamily="18" charset="-128"/>
              </a:rPr>
              <a:t>NPO</a:t>
            </a:r>
            <a:r>
              <a:rPr lang="ja-JP" altLang="en-US" sz="1800" dirty="0">
                <a:solidFill>
                  <a:schemeClr val="tx1"/>
                </a:solidFill>
                <a:latin typeface="UD デジタル 教科書体 NP-R" panose="02020400000000000000" pitchFamily="18" charset="-128"/>
                <a:ea typeface="UD デジタル 教科書体 NP-R" panose="02020400000000000000" pitchFamily="18" charset="-128"/>
              </a:rPr>
              <a:t>、行政、公的団体など、様々な主体が連携し、大阪らしさを活かして、自分らしく幸せにくらすことができる住まい・まちをともにつくりあげていくことが求められる。</a:t>
            </a:r>
            <a:endParaRPr lang="en-US" altLang="ja-JP" sz="1800" dirty="0">
              <a:solidFill>
                <a:schemeClr val="tx1"/>
              </a:solidFill>
              <a:latin typeface="UD デジタル 教科書体 NP-R" panose="02020400000000000000" pitchFamily="18" charset="-128"/>
              <a:ea typeface="UD デジタル 教科書体 NP-R" panose="02020400000000000000" pitchFamily="18" charset="-128"/>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 </a:t>
            </a: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また、現在、大阪では「副首都・大阪」の実現に向けた様々な取組が進められており、さらに、</a:t>
            </a: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万博を契機として、経済が成長することで様々な人が集積するという好循環がみられます。それらを一過性のものとせず、「活力・魅力」と「安全・安心」の好循環を生み出す政策をより一層展開することで、多様な人々の参画を促し、さらなる価値を創出していくという新たなステージをめざす必要がある。</a:t>
            </a:r>
            <a:endParaRPr kumimoji="1" lang="en-US" altLang="ja-JP"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9" name="正方形/長方形 8">
            <a:extLst>
              <a:ext uri="{FF2B5EF4-FFF2-40B4-BE49-F238E27FC236}">
                <a16:creationId xmlns:a16="http://schemas.microsoft.com/office/drawing/2014/main" id="{6D59BAF1-C595-4F37-B7F2-213897F2D3D9}"/>
              </a:ext>
            </a:extLst>
          </p:cNvPr>
          <p:cNvSpPr/>
          <p:nvPr/>
        </p:nvSpPr>
        <p:spPr>
          <a:xfrm>
            <a:off x="360000" y="720000"/>
            <a:ext cx="11288180" cy="4267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527175" marR="0" lvl="0" indent="-1525588" algn="just" defTabSz="914400" rtl="0" eaLnBrk="1" fontAlgn="auto" latinLnBrk="0" hangingPunct="1">
              <a:lnSpc>
                <a:spcPts val="2000"/>
              </a:lnSpc>
              <a:spcBef>
                <a:spcPts val="600"/>
              </a:spcBef>
              <a:spcAft>
                <a:spcPts val="0"/>
              </a:spcAft>
              <a:buClrTx/>
              <a:buSzTx/>
              <a:buFontTx/>
              <a:buNone/>
              <a:tabLst/>
              <a:defRPr/>
            </a:pPr>
            <a:r>
              <a:rPr kumimoji="1" lang="ja-JP" altLang="en-US" sz="2400" b="1" i="0" u="none" strike="noStrike" kern="1200" cap="none" spc="0" normalizeH="0" baseline="0" noProof="0" dirty="0">
                <a:ln>
                  <a:noFill/>
                </a:ln>
                <a:solidFill>
                  <a:schemeClr val="tx1"/>
                </a:solidFill>
                <a:effectLst/>
                <a:uLnTx/>
                <a:uFillTx/>
                <a:latin typeface="UD デジタル 教科書体 NP-B" panose="02020700000000000000" pitchFamily="18" charset="-128"/>
                <a:ea typeface="UD デジタル 教科書体 NP-B" panose="02020700000000000000" pitchFamily="18" charset="-128"/>
                <a:cs typeface="+mn-cs"/>
              </a:rPr>
              <a:t>基本目標と政策展開の方向性</a:t>
            </a:r>
          </a:p>
        </p:txBody>
      </p:sp>
      <p:pic>
        <p:nvPicPr>
          <p:cNvPr id="2" name="図 1">
            <a:extLst>
              <a:ext uri="{FF2B5EF4-FFF2-40B4-BE49-F238E27FC236}">
                <a16:creationId xmlns:a16="http://schemas.microsoft.com/office/drawing/2014/main" id="{22335C58-049F-435A-ABBE-1C608E9A435D}"/>
              </a:ext>
            </a:extLst>
          </p:cNvPr>
          <p:cNvPicPr>
            <a:picLocks noChangeAspect="1"/>
          </p:cNvPicPr>
          <p:nvPr/>
        </p:nvPicPr>
        <p:blipFill>
          <a:blip r:embed="rId2"/>
          <a:stretch>
            <a:fillRect/>
          </a:stretch>
        </p:blipFill>
        <p:spPr>
          <a:xfrm>
            <a:off x="2351052" y="4650615"/>
            <a:ext cx="6935561" cy="2207385"/>
          </a:xfrm>
          <a:prstGeom prst="rect">
            <a:avLst/>
          </a:prstGeom>
        </p:spPr>
      </p:pic>
    </p:spTree>
    <p:extLst>
      <p:ext uri="{BB962C8B-B14F-4D97-AF65-F5344CB8AC3E}">
        <p14:creationId xmlns:p14="http://schemas.microsoft.com/office/powerpoint/2010/main" val="3191145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グラフィックス 71" descr="ハート 単色塗りつぶし">
            <a:extLst>
              <a:ext uri="{FF2B5EF4-FFF2-40B4-BE49-F238E27FC236}">
                <a16:creationId xmlns:a16="http://schemas.microsoft.com/office/drawing/2014/main" id="{0ACB5BA4-6497-42D4-AFD9-3C7E120BFC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79811" y="2265251"/>
            <a:ext cx="1372049" cy="1372049"/>
          </a:xfrm>
          <a:prstGeom prst="rect">
            <a:avLst/>
          </a:prstGeom>
        </p:spPr>
      </p:pic>
      <p:pic>
        <p:nvPicPr>
          <p:cNvPr id="68" name="グラフィックス 67" descr="郊外の光景 単色塗りつぶし">
            <a:extLst>
              <a:ext uri="{FF2B5EF4-FFF2-40B4-BE49-F238E27FC236}">
                <a16:creationId xmlns:a16="http://schemas.microsoft.com/office/drawing/2014/main" id="{036D05AB-BA19-49A4-999C-1B04FB4858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7924" y="2211932"/>
            <a:ext cx="1410363" cy="1410363"/>
          </a:xfrm>
          <a:prstGeom prst="rect">
            <a:avLst/>
          </a:prstGeom>
        </p:spPr>
      </p:pic>
      <p:pic>
        <p:nvPicPr>
          <p:cNvPr id="66" name="グラフィックス 65" descr="ユニバーサル アクセス 単色塗りつぶし">
            <a:extLst>
              <a:ext uri="{FF2B5EF4-FFF2-40B4-BE49-F238E27FC236}">
                <a16:creationId xmlns:a16="http://schemas.microsoft.com/office/drawing/2014/main" id="{9AE4AF29-CFF3-4169-906A-E26637857D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20933" y="2216052"/>
            <a:ext cx="1410364" cy="1410364"/>
          </a:xfrm>
          <a:prstGeom prst="rect">
            <a:avLst/>
          </a:prstGeom>
        </p:spPr>
      </p:pic>
      <p:pic>
        <p:nvPicPr>
          <p:cNvPr id="64" name="グラフィックス 63" descr="事業の成長 単色塗りつぶし">
            <a:extLst>
              <a:ext uri="{FF2B5EF4-FFF2-40B4-BE49-F238E27FC236}">
                <a16:creationId xmlns:a16="http://schemas.microsoft.com/office/drawing/2014/main" id="{963AF81D-811B-4194-B030-C6B133B5C4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3402" y="2251348"/>
            <a:ext cx="1295976" cy="1316479"/>
          </a:xfrm>
          <a:prstGeom prst="rect">
            <a:avLst/>
          </a:prstGeom>
        </p:spPr>
      </p:pic>
      <p:sp>
        <p:nvSpPr>
          <p:cNvPr id="6" name="正方形/長方形 5">
            <a:extLst>
              <a:ext uri="{FF2B5EF4-FFF2-40B4-BE49-F238E27FC236}">
                <a16:creationId xmlns:a16="http://schemas.microsoft.com/office/drawing/2014/main" id="{C322F554-11B9-49AD-BD79-B4E9BB57027C}"/>
              </a:ext>
            </a:extLst>
          </p:cNvPr>
          <p:cNvSpPr>
            <a:spLocks/>
          </p:cNvSpPr>
          <p:nvPr/>
        </p:nvSpPr>
        <p:spPr>
          <a:xfrm>
            <a:off x="0" y="662"/>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住宅・建築政策の基本的な方針</a:t>
            </a:r>
          </a:p>
        </p:txBody>
      </p:sp>
      <p:sp>
        <p:nvSpPr>
          <p:cNvPr id="4" name="正方形/長方形 3">
            <a:extLst>
              <a:ext uri="{FF2B5EF4-FFF2-40B4-BE49-F238E27FC236}">
                <a16:creationId xmlns:a16="http://schemas.microsoft.com/office/drawing/2014/main" id="{B1D21B24-1599-4D25-B5D6-F8C6CCEFC0D1}"/>
              </a:ext>
            </a:extLst>
          </p:cNvPr>
          <p:cNvSpPr/>
          <p:nvPr/>
        </p:nvSpPr>
        <p:spPr>
          <a:xfrm>
            <a:off x="252000" y="1080000"/>
            <a:ext cx="11520000" cy="13058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marR="0" lvl="0" indent="-182563" algn="just" defTabSz="914400" rtl="0" eaLnBrk="1" fontAlgn="auto" latinLnBrk="0" hangingPunct="1">
              <a:lnSpc>
                <a:spcPct val="100000"/>
              </a:lnSpc>
              <a:spcBef>
                <a:spcPts val="1000"/>
              </a:spcBef>
              <a:spcAft>
                <a:spcPts val="0"/>
              </a:spcAft>
              <a:buClrTx/>
              <a:buSzTx/>
              <a:buFontTx/>
              <a:buNone/>
              <a:tabLst/>
              <a:defRPr/>
            </a:pP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基本目標の実現に向けては、は、大阪が持つ魅力を活かして、「国内外から人々を惹きつける」ことをめざすとともに、大阪に住まう人々がライフスタイルやライフステージに応じて、「多様なくらしを実現できる」住まい・まちを実現することが重要。また、人々のくらしの原点である安全・安心を確保することも必要であり、「安全なくらしを支える」、「安心してくらすことができる」住まい・まちの実現が求められる。</a:t>
            </a:r>
            <a:endParaRPr kumimoji="1" lang="en-US" altLang="ja-JP"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8" name="正方形/長方形 7">
            <a:extLst>
              <a:ext uri="{FF2B5EF4-FFF2-40B4-BE49-F238E27FC236}">
                <a16:creationId xmlns:a16="http://schemas.microsoft.com/office/drawing/2014/main" id="{67592601-7F49-4EDF-97C6-F0528DFC402A}"/>
              </a:ext>
            </a:extLst>
          </p:cNvPr>
          <p:cNvSpPr/>
          <p:nvPr/>
        </p:nvSpPr>
        <p:spPr>
          <a:xfrm>
            <a:off x="209571" y="659748"/>
            <a:ext cx="11288180" cy="50531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527175" marR="0" lvl="0" indent="-1525588" algn="just" defTabSz="914400" rtl="0" eaLnBrk="1" fontAlgn="auto" latinLnBrk="0" hangingPunct="1">
              <a:lnSpc>
                <a:spcPts val="2000"/>
              </a:lnSpc>
              <a:spcBef>
                <a:spcPts val="600"/>
              </a:spcBef>
              <a:spcAft>
                <a:spcPts val="0"/>
              </a:spcAft>
              <a:buClrTx/>
              <a:buSzTx/>
              <a:buFontTx/>
              <a:buNone/>
              <a:tabLst/>
              <a:defRPr/>
            </a:pPr>
            <a:endParaRPr kumimoji="1" lang="ja-JP" altLang="en-US" sz="2000" b="1" i="0" u="none" strike="noStrike" kern="12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p:txBody>
      </p:sp>
      <p:sp>
        <p:nvSpPr>
          <p:cNvPr id="11" name="正方形/長方形 10">
            <a:extLst>
              <a:ext uri="{FF2B5EF4-FFF2-40B4-BE49-F238E27FC236}">
                <a16:creationId xmlns:a16="http://schemas.microsoft.com/office/drawing/2014/main" id="{A96D7739-5D4F-4D4F-899F-92436CB60411}"/>
              </a:ext>
            </a:extLst>
          </p:cNvPr>
          <p:cNvSpPr/>
          <p:nvPr/>
        </p:nvSpPr>
        <p:spPr>
          <a:xfrm>
            <a:off x="360000" y="720000"/>
            <a:ext cx="11288180" cy="4267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527175" marR="0" lvl="0" indent="-1525588" algn="just" defTabSz="914400" rtl="0" eaLnBrk="1" fontAlgn="auto" latinLnBrk="0" hangingPunct="1">
              <a:lnSpc>
                <a:spcPts val="2000"/>
              </a:lnSpc>
              <a:spcBef>
                <a:spcPts val="60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施策の柱</a:t>
            </a:r>
          </a:p>
        </p:txBody>
      </p:sp>
      <p:sp>
        <p:nvSpPr>
          <p:cNvPr id="12" name="Text Box 2">
            <a:extLst>
              <a:ext uri="{FF2B5EF4-FFF2-40B4-BE49-F238E27FC236}">
                <a16:creationId xmlns:a16="http://schemas.microsoft.com/office/drawing/2014/main" id="{AEF4FDA4-AC07-4FF3-905C-6F6556435589}"/>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6</a:t>
            </a:fld>
            <a:endParaRPr kumimoji="1" lang="en-US" altLang="ja-JP" sz="1200" b="0" i="0" u="none" strike="noStrike" kern="120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7" name="角丸四角形 65">
            <a:extLst>
              <a:ext uri="{FF2B5EF4-FFF2-40B4-BE49-F238E27FC236}">
                <a16:creationId xmlns:a16="http://schemas.microsoft.com/office/drawing/2014/main" id="{4FC5764F-0C5E-4423-81CB-84B11C0CAE44}"/>
              </a:ext>
            </a:extLst>
          </p:cNvPr>
          <p:cNvSpPr/>
          <p:nvPr/>
        </p:nvSpPr>
        <p:spPr>
          <a:xfrm>
            <a:off x="8880148" y="2852831"/>
            <a:ext cx="2501864" cy="864459"/>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35" name="角丸四角形 65">
            <a:extLst>
              <a:ext uri="{FF2B5EF4-FFF2-40B4-BE49-F238E27FC236}">
                <a16:creationId xmlns:a16="http://schemas.microsoft.com/office/drawing/2014/main" id="{B20AEAF5-B91C-4270-8B28-E882812EC4EA}"/>
              </a:ext>
            </a:extLst>
          </p:cNvPr>
          <p:cNvSpPr/>
          <p:nvPr/>
        </p:nvSpPr>
        <p:spPr>
          <a:xfrm>
            <a:off x="3493473" y="2852831"/>
            <a:ext cx="2501864" cy="864459"/>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36" name="角丸四角形 65">
            <a:extLst>
              <a:ext uri="{FF2B5EF4-FFF2-40B4-BE49-F238E27FC236}">
                <a16:creationId xmlns:a16="http://schemas.microsoft.com/office/drawing/2014/main" id="{F4B8E058-1A89-4238-BBC7-F8DB8803AF12}"/>
              </a:ext>
            </a:extLst>
          </p:cNvPr>
          <p:cNvSpPr/>
          <p:nvPr/>
        </p:nvSpPr>
        <p:spPr>
          <a:xfrm>
            <a:off x="6186810" y="2852831"/>
            <a:ext cx="2501864" cy="864459"/>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33" name="角丸四角形 65">
            <a:extLst>
              <a:ext uri="{FF2B5EF4-FFF2-40B4-BE49-F238E27FC236}">
                <a16:creationId xmlns:a16="http://schemas.microsoft.com/office/drawing/2014/main" id="{234E6D59-20C7-4848-864B-83525A985640}"/>
              </a:ext>
            </a:extLst>
          </p:cNvPr>
          <p:cNvSpPr/>
          <p:nvPr/>
        </p:nvSpPr>
        <p:spPr>
          <a:xfrm>
            <a:off x="800136" y="2852831"/>
            <a:ext cx="2501864" cy="864459"/>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1279E024-89EA-45A2-90A1-D1F58D9A8B10}"/>
              </a:ext>
            </a:extLst>
          </p:cNvPr>
          <p:cNvSpPr/>
          <p:nvPr/>
        </p:nvSpPr>
        <p:spPr>
          <a:xfrm>
            <a:off x="252000" y="4140000"/>
            <a:ext cx="11520000" cy="77702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82563" marR="0" lvl="0" indent="-182563" algn="just" defTabSz="914400" rtl="0" eaLnBrk="1" fontAlgn="auto" latinLnBrk="0" hangingPunct="1">
              <a:lnSpc>
                <a:spcPct val="100000"/>
              </a:lnSpc>
              <a:spcBef>
                <a:spcPts val="1000"/>
              </a:spcBef>
              <a:spcAft>
                <a:spcPts val="0"/>
              </a:spcAft>
              <a:buClrTx/>
              <a:buSzTx/>
              <a:buFontTx/>
              <a:buNone/>
              <a:tabLst/>
              <a:defRPr/>
            </a:pPr>
            <a:r>
              <a:rPr lang="ja-JP" altLang="en-US" dirty="0">
                <a:solidFill>
                  <a:schemeClr val="tx1"/>
                </a:solidFill>
                <a:latin typeface="UD デジタル 教科書体 NP-R" panose="02020400000000000000" pitchFamily="18" charset="-128"/>
                <a:ea typeface="UD デジタル 教科書体 NP-R" panose="02020400000000000000" pitchFamily="18" charset="-128"/>
              </a:rPr>
              <a:t>○ 「活力・魅力の創出」と「安全・安心の確保」の好循環を生み出す政策を展開するため、以下の３つの視点を重視し、様々な施策が相互に作用し合う、効果的・効率的な施策展開をめざすことが求められる</a:t>
            </a:r>
            <a:r>
              <a:rPr kumimoji="1" lang="ja-JP" altLang="en-US"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6" name="正方形/長方形 15">
            <a:extLst>
              <a:ext uri="{FF2B5EF4-FFF2-40B4-BE49-F238E27FC236}">
                <a16:creationId xmlns:a16="http://schemas.microsoft.com/office/drawing/2014/main" id="{5E4B0201-680A-47C9-8C62-16DA10500811}"/>
              </a:ext>
            </a:extLst>
          </p:cNvPr>
          <p:cNvSpPr/>
          <p:nvPr/>
        </p:nvSpPr>
        <p:spPr>
          <a:xfrm>
            <a:off x="360000" y="3780000"/>
            <a:ext cx="11288180" cy="42671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t"/>
          <a:lstStyle/>
          <a:p>
            <a:pPr marL="1527175" marR="0" lvl="0" indent="-1525588" algn="just" defTabSz="914400" rtl="0" eaLnBrk="1" fontAlgn="auto" latinLnBrk="0" hangingPunct="1">
              <a:lnSpc>
                <a:spcPts val="2000"/>
              </a:lnSpc>
              <a:spcBef>
                <a:spcPts val="60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施策展開の視点</a:t>
            </a:r>
          </a:p>
        </p:txBody>
      </p:sp>
      <p:grpSp>
        <p:nvGrpSpPr>
          <p:cNvPr id="51" name="グループ化 50">
            <a:extLst>
              <a:ext uri="{FF2B5EF4-FFF2-40B4-BE49-F238E27FC236}">
                <a16:creationId xmlns:a16="http://schemas.microsoft.com/office/drawing/2014/main" id="{D766BCB1-8BEC-489F-85EF-FB9A8BA86FAB}"/>
              </a:ext>
            </a:extLst>
          </p:cNvPr>
          <p:cNvGrpSpPr/>
          <p:nvPr/>
        </p:nvGrpSpPr>
        <p:grpSpPr>
          <a:xfrm>
            <a:off x="1333836" y="4749979"/>
            <a:ext cx="9356327" cy="1912068"/>
            <a:chOff x="1173128" y="4635117"/>
            <a:chExt cx="9356327" cy="1912068"/>
          </a:xfrm>
        </p:grpSpPr>
        <p:sp>
          <p:nvSpPr>
            <p:cNvPr id="52" name="四角形: 角を丸くする 51">
              <a:extLst>
                <a:ext uri="{FF2B5EF4-FFF2-40B4-BE49-F238E27FC236}">
                  <a16:creationId xmlns:a16="http://schemas.microsoft.com/office/drawing/2014/main" id="{5149A461-A2AB-4E00-8315-A07348E679D2}"/>
                </a:ext>
              </a:extLst>
            </p:cNvPr>
            <p:cNvSpPr/>
            <p:nvPr/>
          </p:nvSpPr>
          <p:spPr>
            <a:xfrm>
              <a:off x="1379654" y="5085380"/>
              <a:ext cx="2775314" cy="1170284"/>
            </a:xfrm>
            <a:prstGeom prst="roundRect">
              <a:avLst>
                <a:gd name="adj" fmla="val 50000"/>
              </a:avLst>
            </a:prstGeom>
            <a:solidFill>
              <a:srgbClr val="FFD3B4"/>
            </a:solidFill>
            <a:ln w="12700" cap="flat" cmpd="sng" algn="ctr">
              <a:noFill/>
              <a:prstDash val="solid"/>
              <a:miter lim="800000"/>
            </a:ln>
            <a:effectLst/>
          </p:spPr>
          <p:txBody>
            <a:bodyPr lIns="0" tIns="108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游ゴシック" panose="020F0502020204030204"/>
                <a:ea typeface="游ゴシック" panose="020B0400000000000000" pitchFamily="50" charset="-128"/>
                <a:cs typeface="+mn-cs"/>
              </a:endParaRPr>
            </a:p>
          </p:txBody>
        </p:sp>
        <p:pic>
          <p:nvPicPr>
            <p:cNvPr id="53" name="グラフィックス 52" descr="親指を立てるしぐさ 単色塗りつぶし">
              <a:extLst>
                <a:ext uri="{FF2B5EF4-FFF2-40B4-BE49-F238E27FC236}">
                  <a16:creationId xmlns:a16="http://schemas.microsoft.com/office/drawing/2014/main" id="{BD9E0DB7-96BB-48E6-B002-32A8599DE2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16563" y="4725912"/>
              <a:ext cx="1326954" cy="1326954"/>
            </a:xfrm>
            <a:prstGeom prst="rect">
              <a:avLst/>
            </a:prstGeom>
          </p:spPr>
        </p:pic>
        <p:pic>
          <p:nvPicPr>
            <p:cNvPr id="54" name="グラフィックス 53" descr="カスタマー レビュー 単色塗りつぶし">
              <a:extLst>
                <a:ext uri="{FF2B5EF4-FFF2-40B4-BE49-F238E27FC236}">
                  <a16:creationId xmlns:a16="http://schemas.microsoft.com/office/drawing/2014/main" id="{B64AF948-777E-4345-944F-300C5E7A7BE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28" y="5539038"/>
              <a:ext cx="1002066" cy="1002066"/>
            </a:xfrm>
            <a:prstGeom prst="rect">
              <a:avLst/>
            </a:prstGeom>
          </p:spPr>
        </p:pic>
        <p:sp>
          <p:nvSpPr>
            <p:cNvPr id="55" name="正方形/長方形 54">
              <a:extLst>
                <a:ext uri="{FF2B5EF4-FFF2-40B4-BE49-F238E27FC236}">
                  <a16:creationId xmlns:a16="http://schemas.microsoft.com/office/drawing/2014/main" id="{11C2EF2D-34B7-4511-A4B0-82E15EDA9DDC}"/>
                </a:ext>
              </a:extLst>
            </p:cNvPr>
            <p:cNvSpPr/>
            <p:nvPr/>
          </p:nvSpPr>
          <p:spPr>
            <a:xfrm>
              <a:off x="1282138" y="5276705"/>
              <a:ext cx="3063387" cy="548931"/>
            </a:xfrm>
            <a:prstGeom prst="rect">
              <a:avLst/>
            </a:prstGeom>
            <a:noFill/>
            <a:ln w="12700" cap="flat" cmpd="sng" algn="ctr">
              <a:noFill/>
              <a:prstDash val="solid"/>
              <a:miter lim="800000"/>
            </a:ln>
            <a:effectLst/>
          </p:spPr>
          <p:txBody>
            <a:bodyPr lIns="0" tIns="108000" rIns="0" bIns="0" rtlCol="0" anchor="t"/>
            <a:lstStyle/>
            <a:p>
              <a:pPr marL="182880" marR="0" lvl="0" indent="-182880" algn="ctr" defTabSz="914400" rtl="0" eaLnBrk="1" fontAlgn="base"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Century" panose="02040604050505020304" pitchFamily="18" charset="0"/>
                  <a:ea typeface="UD デジタル 教科書体 N-B" panose="02020700000000000000" pitchFamily="17" charset="-128"/>
                  <a:cs typeface="Times New Roman" panose="02020603050405020304" pitchFamily="18" charset="0"/>
                </a:rPr>
                <a:t>多様化するニーズへの</a:t>
              </a:r>
              <a:endPar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UD デジタル 教科書体 NK-R" panose="02020400000000000000" pitchFamily="18" charset="-128"/>
                <a:cs typeface="Times New Roman" panose="02020603050405020304" pitchFamily="18" charset="0"/>
              </a:endParaRPr>
            </a:p>
            <a:p>
              <a:pPr marL="182880" marR="0" lvl="0" indent="-182880" algn="ctr" defTabSz="9144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Century" panose="02040604050505020304" pitchFamily="18" charset="0"/>
                  <a:ea typeface="UD デジタル 教科書体 N-B" panose="02020700000000000000" pitchFamily="17" charset="-128"/>
                  <a:cs typeface="Times New Roman" panose="02020603050405020304" pitchFamily="18" charset="0"/>
                </a:rPr>
                <a:t>きめ細やかな対応</a:t>
              </a:r>
              <a:endPar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UD デジタル 教科書体 NK-R" panose="02020400000000000000" pitchFamily="18" charset="-128"/>
                <a:cs typeface="Times New Roman" panose="02020603050405020304" pitchFamily="18" charset="0"/>
              </a:endParaRPr>
            </a:p>
          </p:txBody>
        </p:sp>
        <p:sp>
          <p:nvSpPr>
            <p:cNvPr id="56" name="四角形: 角を丸くする 55">
              <a:extLst>
                <a:ext uri="{FF2B5EF4-FFF2-40B4-BE49-F238E27FC236}">
                  <a16:creationId xmlns:a16="http://schemas.microsoft.com/office/drawing/2014/main" id="{B157A497-FE5D-44CE-8804-3B73CAC124EA}"/>
                </a:ext>
              </a:extLst>
            </p:cNvPr>
            <p:cNvSpPr/>
            <p:nvPr/>
          </p:nvSpPr>
          <p:spPr>
            <a:xfrm>
              <a:off x="4521014" y="5085380"/>
              <a:ext cx="2775314" cy="1170284"/>
            </a:xfrm>
            <a:prstGeom prst="roundRect">
              <a:avLst>
                <a:gd name="adj" fmla="val 50000"/>
              </a:avLst>
            </a:prstGeom>
            <a:solidFill>
              <a:srgbClr val="FFD3B4"/>
            </a:solidFill>
            <a:ln w="12700" cap="flat" cmpd="sng" algn="ctr">
              <a:noFill/>
              <a:prstDash val="solid"/>
              <a:miter lim="800000"/>
            </a:ln>
            <a:effectLst/>
          </p:spPr>
          <p:txBody>
            <a:bodyPr lIns="0" tIns="108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游ゴシック" panose="020F0502020204030204"/>
                <a:ea typeface="游ゴシック" panose="020B0400000000000000" pitchFamily="50" charset="-128"/>
                <a:cs typeface="+mn-cs"/>
              </a:endParaRPr>
            </a:p>
          </p:txBody>
        </p:sp>
        <p:sp>
          <p:nvSpPr>
            <p:cNvPr id="57" name="四角形: 角を丸くする 56">
              <a:extLst>
                <a:ext uri="{FF2B5EF4-FFF2-40B4-BE49-F238E27FC236}">
                  <a16:creationId xmlns:a16="http://schemas.microsoft.com/office/drawing/2014/main" id="{E4F69579-F453-44F3-8C7F-237824392F60}"/>
                </a:ext>
              </a:extLst>
            </p:cNvPr>
            <p:cNvSpPr/>
            <p:nvPr/>
          </p:nvSpPr>
          <p:spPr>
            <a:xfrm>
              <a:off x="7589713" y="5083751"/>
              <a:ext cx="2775314" cy="1170284"/>
            </a:xfrm>
            <a:prstGeom prst="roundRect">
              <a:avLst>
                <a:gd name="adj" fmla="val 50000"/>
              </a:avLst>
            </a:prstGeom>
            <a:solidFill>
              <a:srgbClr val="FFD3B4"/>
            </a:solidFill>
            <a:ln w="12700" cap="flat" cmpd="sng" algn="ctr">
              <a:noFill/>
              <a:prstDash val="solid"/>
              <a:miter lim="800000"/>
            </a:ln>
            <a:effectLst/>
          </p:spPr>
          <p:txBody>
            <a:bodyPr lIns="0" tIns="10800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Text" lastClr="000000"/>
                </a:solidFill>
                <a:effectLst/>
                <a:uLnTx/>
                <a:uFillTx/>
                <a:latin typeface="游ゴシック" panose="020F0502020204030204"/>
                <a:ea typeface="游ゴシック" panose="020B0400000000000000" pitchFamily="50" charset="-128"/>
                <a:cs typeface="+mn-cs"/>
              </a:endParaRPr>
            </a:p>
          </p:txBody>
        </p:sp>
        <p:pic>
          <p:nvPicPr>
            <p:cNvPr id="58" name="グラフィックス 57" descr="接続 単色塗りつぶし">
              <a:extLst>
                <a:ext uri="{FF2B5EF4-FFF2-40B4-BE49-F238E27FC236}">
                  <a16:creationId xmlns:a16="http://schemas.microsoft.com/office/drawing/2014/main" id="{917325D5-7A61-44E1-AA6F-15D283CDEC1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82938" y="4705885"/>
              <a:ext cx="1543067" cy="1543067"/>
            </a:xfrm>
            <a:prstGeom prst="rect">
              <a:avLst/>
            </a:prstGeom>
          </p:spPr>
        </p:pic>
        <p:sp>
          <p:nvSpPr>
            <p:cNvPr id="59" name="正方形/長方形 58">
              <a:extLst>
                <a:ext uri="{FF2B5EF4-FFF2-40B4-BE49-F238E27FC236}">
                  <a16:creationId xmlns:a16="http://schemas.microsoft.com/office/drawing/2014/main" id="{52DA2CA0-32ED-4BC8-9DDA-D7DC94DBC548}"/>
                </a:ext>
              </a:extLst>
            </p:cNvPr>
            <p:cNvSpPr/>
            <p:nvPr/>
          </p:nvSpPr>
          <p:spPr>
            <a:xfrm>
              <a:off x="4821280" y="5292231"/>
              <a:ext cx="2291403" cy="628195"/>
            </a:xfrm>
            <a:prstGeom prst="rect">
              <a:avLst/>
            </a:prstGeom>
            <a:noFill/>
            <a:ln w="12700" cap="flat" cmpd="sng" algn="ctr">
              <a:noFill/>
              <a:prstDash val="solid"/>
              <a:miter lim="800000"/>
            </a:ln>
            <a:effectLst/>
          </p:spPr>
          <p:txBody>
            <a:bodyPr lIns="0" tIns="108000" rIns="0" bIns="0" rtlCol="0" anchor="t"/>
            <a:lstStyle/>
            <a:p>
              <a:pPr marL="182880" marR="0" lvl="0" indent="-182880" algn="ctr" defTabSz="914400" rtl="0" eaLnBrk="1" fontAlgn="base"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Century" panose="02040604050505020304" pitchFamily="18" charset="0"/>
                  <a:ea typeface="UD デジタル 教科書体 N-B" panose="02020700000000000000" pitchFamily="17" charset="-128"/>
                  <a:cs typeface="Times New Roman" panose="02020603050405020304" pitchFamily="18" charset="0"/>
                </a:rPr>
                <a:t>様々な主体・分野の</a:t>
              </a:r>
              <a:endPar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UD デジタル 教科書体 NK-R" panose="02020400000000000000" pitchFamily="18" charset="-128"/>
                <a:cs typeface="Times New Roman" panose="02020603050405020304" pitchFamily="18" charset="0"/>
              </a:endParaRPr>
            </a:p>
            <a:p>
              <a:pPr marL="182880" marR="0" lvl="0" indent="-182880" algn="ctr" defTabSz="9144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Century" panose="02040604050505020304" pitchFamily="18" charset="0"/>
                  <a:ea typeface="UD デジタル 教科書体 N-B" panose="02020700000000000000" pitchFamily="17" charset="-128"/>
                  <a:cs typeface="Times New Roman" panose="02020603050405020304" pitchFamily="18" charset="0"/>
                </a:rPr>
                <a:t>横断的な連携</a:t>
              </a:r>
              <a:endPar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UD デジタル 教科書体 NK-R" panose="02020400000000000000" pitchFamily="18" charset="-128"/>
                <a:cs typeface="Times New Roman" panose="02020603050405020304" pitchFamily="18" charset="0"/>
              </a:endParaRPr>
            </a:p>
          </p:txBody>
        </p:sp>
        <p:pic>
          <p:nvPicPr>
            <p:cNvPr id="60" name="グラフィックス 59" descr="環状の矢印 単色塗りつぶし">
              <a:extLst>
                <a:ext uri="{FF2B5EF4-FFF2-40B4-BE49-F238E27FC236}">
                  <a16:creationId xmlns:a16="http://schemas.microsoft.com/office/drawing/2014/main" id="{C9E27A69-304F-4FCD-A765-A56F79BE089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336175" y="4635117"/>
              <a:ext cx="1381243" cy="1381243"/>
            </a:xfrm>
            <a:prstGeom prst="rect">
              <a:avLst/>
            </a:prstGeom>
          </p:spPr>
        </p:pic>
        <p:pic>
          <p:nvPicPr>
            <p:cNvPr id="61" name="グラフィックス 60" descr="電球と歯車 単色塗りつぶし">
              <a:extLst>
                <a:ext uri="{FF2B5EF4-FFF2-40B4-BE49-F238E27FC236}">
                  <a16:creationId xmlns:a16="http://schemas.microsoft.com/office/drawing/2014/main" id="{B912D72B-7B58-45CA-AD4B-47564281D35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244528" y="5262258"/>
              <a:ext cx="1284927" cy="1284927"/>
            </a:xfrm>
            <a:prstGeom prst="rect">
              <a:avLst/>
            </a:prstGeom>
          </p:spPr>
        </p:pic>
        <p:sp>
          <p:nvSpPr>
            <p:cNvPr id="62" name="正方形/長方形 61">
              <a:extLst>
                <a:ext uri="{FF2B5EF4-FFF2-40B4-BE49-F238E27FC236}">
                  <a16:creationId xmlns:a16="http://schemas.microsoft.com/office/drawing/2014/main" id="{73CF285F-B384-45B4-94BC-5F4613E1829E}"/>
                </a:ext>
              </a:extLst>
            </p:cNvPr>
            <p:cNvSpPr/>
            <p:nvPr/>
          </p:nvSpPr>
          <p:spPr>
            <a:xfrm>
              <a:off x="7606957" y="5130534"/>
              <a:ext cx="2775313" cy="885826"/>
            </a:xfrm>
            <a:prstGeom prst="rect">
              <a:avLst/>
            </a:prstGeom>
            <a:noFill/>
            <a:ln w="12700" cap="flat" cmpd="sng" algn="ctr">
              <a:noFill/>
              <a:prstDash val="solid"/>
              <a:miter lim="800000"/>
            </a:ln>
            <a:effectLst/>
          </p:spPr>
          <p:txBody>
            <a:bodyPr lIns="0" tIns="108000" rIns="0" bIns="0" rtlCol="0" anchor="t"/>
            <a:lstStyle/>
            <a:p>
              <a:pPr marL="182880" marR="0" lvl="0" indent="-182880" algn="ctr" defTabSz="914400" rtl="0" eaLnBrk="1" fontAlgn="base"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Century" panose="02040604050505020304" pitchFamily="18" charset="0"/>
                  <a:ea typeface="UD デジタル 教科書体 N-B" panose="02020700000000000000" pitchFamily="17" charset="-128"/>
                  <a:cs typeface="Times New Roman" panose="02020603050405020304" pitchFamily="18" charset="0"/>
                </a:rPr>
                <a:t>大阪の</a:t>
              </a:r>
              <a:endPar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UD デジタル 教科書体 NK-R" panose="02020400000000000000" pitchFamily="18" charset="-128"/>
                <a:cs typeface="Times New Roman" panose="02020603050405020304" pitchFamily="18" charset="0"/>
              </a:endParaRPr>
            </a:p>
            <a:p>
              <a:pPr marL="182880" marR="0" lvl="0" indent="-182880" algn="ctr" defTabSz="914400" rtl="0" eaLnBrk="1" fontAlgn="base"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Century" panose="02040604050505020304" pitchFamily="18" charset="0"/>
                  <a:ea typeface="UD デジタル 教科書体 N-B" panose="02020700000000000000" pitchFamily="17" charset="-128"/>
                  <a:cs typeface="Times New Roman" panose="02020603050405020304" pitchFamily="18" charset="0"/>
                </a:rPr>
                <a:t>ストック・ポテンシャルの</a:t>
              </a:r>
              <a:endPar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UD デジタル 教科書体 NK-R" panose="02020400000000000000" pitchFamily="18" charset="-128"/>
                <a:cs typeface="Times New Roman" panose="02020603050405020304" pitchFamily="18" charset="0"/>
              </a:endParaRPr>
            </a:p>
            <a:p>
              <a:pPr marL="182880" marR="0" lvl="0" indent="-182880" algn="ctr" defTabSz="914400" rtl="0" eaLnBrk="1" fontAlgn="auto" latinLnBrk="0" hangingPunct="1">
                <a:lnSpc>
                  <a:spcPct val="100000"/>
                </a:lnSpc>
                <a:spcBef>
                  <a:spcPts val="0"/>
                </a:spcBef>
                <a:spcAft>
                  <a:spcPts val="0"/>
                </a:spcAft>
                <a:buClrTx/>
                <a:buSzTx/>
                <a:buFontTx/>
                <a:buNone/>
                <a:tabLst/>
                <a:defRPr/>
              </a:pPr>
              <a:r>
                <a:rPr kumimoji="0" lang="ja-JP" altLang="en-US" b="0" i="0" u="none" strike="noStrike" kern="1200" cap="none" spc="0" normalizeH="0" baseline="0" noProof="0" dirty="0">
                  <a:ln>
                    <a:noFill/>
                  </a:ln>
                  <a:solidFill>
                    <a:srgbClr val="000000"/>
                  </a:solidFill>
                  <a:effectLst/>
                  <a:uLnTx/>
                  <a:uFillTx/>
                  <a:latin typeface="Century" panose="02040604050505020304" pitchFamily="18" charset="0"/>
                  <a:ea typeface="UD デジタル 教科書体 N-B" panose="02020700000000000000" pitchFamily="17" charset="-128"/>
                  <a:cs typeface="Times New Roman" panose="02020603050405020304" pitchFamily="18" charset="0"/>
                </a:rPr>
                <a:t>継承と発展</a:t>
              </a:r>
              <a:endParaRPr kumimoji="0" lang="ja-JP" altLang="en-US" sz="2000" b="0" i="0" u="none" strike="noStrike" kern="100" cap="none" spc="0" normalizeH="0" baseline="0" noProof="0" dirty="0">
                <a:ln>
                  <a:noFill/>
                </a:ln>
                <a:solidFill>
                  <a:sysClr val="windowText" lastClr="000000"/>
                </a:solidFill>
                <a:effectLst/>
                <a:uLnTx/>
                <a:uFillTx/>
                <a:latin typeface="Century" panose="02040604050505020304" pitchFamily="18" charset="0"/>
                <a:ea typeface="UD デジタル 教科書体 NK-R" panose="02020400000000000000" pitchFamily="18" charset="-128"/>
                <a:cs typeface="Times New Roman" panose="02020603050405020304" pitchFamily="18" charset="0"/>
              </a:endParaRPr>
            </a:p>
          </p:txBody>
        </p:sp>
      </p:grpSp>
      <p:pic>
        <p:nvPicPr>
          <p:cNvPr id="65" name="グラフィックス 64" descr="事業の成長 単色塗りつぶし">
            <a:extLst>
              <a:ext uri="{FF2B5EF4-FFF2-40B4-BE49-F238E27FC236}">
                <a16:creationId xmlns:a16="http://schemas.microsoft.com/office/drawing/2014/main" id="{426762A3-6616-497D-AAF2-3ACF51D5B74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94858" y="2251346"/>
            <a:ext cx="1295976" cy="1316479"/>
          </a:xfrm>
          <a:prstGeom prst="rect">
            <a:avLst/>
          </a:prstGeom>
        </p:spPr>
      </p:pic>
      <p:pic>
        <p:nvPicPr>
          <p:cNvPr id="67" name="グラフィックス 66" descr="ユニバーサル アクセス 単色塗りつぶし">
            <a:extLst>
              <a:ext uri="{FF2B5EF4-FFF2-40B4-BE49-F238E27FC236}">
                <a16:creationId xmlns:a16="http://schemas.microsoft.com/office/drawing/2014/main" id="{4882EAAD-D36D-41C0-AB53-1FDAF2794BD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522568" y="2208342"/>
            <a:ext cx="1410364" cy="1410364"/>
          </a:xfrm>
          <a:prstGeom prst="rect">
            <a:avLst/>
          </a:prstGeom>
        </p:spPr>
      </p:pic>
      <p:sp>
        <p:nvSpPr>
          <p:cNvPr id="34" name="テキスト ボックス 33">
            <a:extLst>
              <a:ext uri="{FF2B5EF4-FFF2-40B4-BE49-F238E27FC236}">
                <a16:creationId xmlns:a16="http://schemas.microsoft.com/office/drawing/2014/main" id="{7F1B0A41-E990-44B0-9D6A-DAF1752FF337}"/>
              </a:ext>
            </a:extLst>
          </p:cNvPr>
          <p:cNvSpPr txBox="1"/>
          <p:nvPr/>
        </p:nvSpPr>
        <p:spPr>
          <a:xfrm>
            <a:off x="1000415" y="2956375"/>
            <a:ext cx="2101305" cy="646331"/>
          </a:xfrm>
          <a:prstGeom prst="rect">
            <a:avLst/>
          </a:prstGeom>
          <a:noFill/>
        </p:spPr>
        <p:txBody>
          <a:bodyPr wrap="square">
            <a:spAutoFit/>
          </a:bodyPr>
          <a:lstStyle/>
          <a:p>
            <a:pPr marL="182563" marR="0" lvl="0" indent="-180975"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国内外から</a:t>
            </a:r>
            <a:endParaRPr kumimoji="1" lang="en-US" altLang="ja-JP"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182563" marR="0" lvl="0" indent="-180975"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人々を惹きつける</a:t>
            </a:r>
            <a:endParaRPr kumimoji="1" lang="en-US" altLang="ja-JP"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2" name="テキスト ボックス 21">
            <a:extLst>
              <a:ext uri="{FF2B5EF4-FFF2-40B4-BE49-F238E27FC236}">
                <a16:creationId xmlns:a16="http://schemas.microsoft.com/office/drawing/2014/main" id="{436C3B99-1289-4F5C-B3CB-87084E087275}"/>
              </a:ext>
            </a:extLst>
          </p:cNvPr>
          <p:cNvSpPr txBox="1"/>
          <p:nvPr/>
        </p:nvSpPr>
        <p:spPr>
          <a:xfrm>
            <a:off x="3650766" y="2969459"/>
            <a:ext cx="2187278" cy="646331"/>
          </a:xfrm>
          <a:prstGeom prst="rect">
            <a:avLst/>
          </a:prstGeom>
          <a:noFill/>
        </p:spPr>
        <p:txBody>
          <a:bodyPr wrap="square">
            <a:spAutoFit/>
          </a:bodyPr>
          <a:lstStyle/>
          <a:p>
            <a:pPr marL="182563" marR="0" lvl="0" indent="-180975"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多様なくらしを</a:t>
            </a:r>
          </a:p>
          <a:p>
            <a:pPr marL="182563" marR="0" lvl="0" indent="-180975"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実現できる</a:t>
            </a:r>
            <a:endParaRPr kumimoji="1" lang="ja-JP" altLang="en-US"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69" name="グラフィックス 68" descr="郊外の光景 単色塗りつぶし">
            <a:extLst>
              <a:ext uri="{FF2B5EF4-FFF2-40B4-BE49-F238E27FC236}">
                <a16:creationId xmlns:a16="http://schemas.microsoft.com/office/drawing/2014/main" id="{67E7C342-F9F0-4165-B17C-630717A723E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279797" y="2214776"/>
            <a:ext cx="1410363" cy="1410363"/>
          </a:xfrm>
          <a:prstGeom prst="rect">
            <a:avLst/>
          </a:prstGeom>
        </p:spPr>
      </p:pic>
      <p:sp>
        <p:nvSpPr>
          <p:cNvPr id="32" name="テキスト ボックス 31">
            <a:extLst>
              <a:ext uri="{FF2B5EF4-FFF2-40B4-BE49-F238E27FC236}">
                <a16:creationId xmlns:a16="http://schemas.microsoft.com/office/drawing/2014/main" id="{DBA47BE6-D714-40EB-8A76-339190C32826}"/>
              </a:ext>
            </a:extLst>
          </p:cNvPr>
          <p:cNvSpPr txBox="1"/>
          <p:nvPr/>
        </p:nvSpPr>
        <p:spPr>
          <a:xfrm>
            <a:off x="6514520" y="2975852"/>
            <a:ext cx="1846443" cy="646331"/>
          </a:xfrm>
          <a:prstGeom prst="rect">
            <a:avLst/>
          </a:prstGeom>
          <a:noFill/>
        </p:spPr>
        <p:txBody>
          <a:bodyPr wrap="square">
            <a:spAutoFit/>
          </a:bodyPr>
          <a:lstStyle/>
          <a:p>
            <a:pPr marL="182563" marR="0" lvl="0" indent="-180975"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安全なくらしを</a:t>
            </a:r>
            <a:endParaRPr kumimoji="1" lang="en-US" altLang="ja-JP"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182563" marR="0" lvl="0" indent="-180975"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支える</a:t>
            </a:r>
            <a:endParaRPr kumimoji="1" lang="en-US" altLang="ja-JP"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pic>
        <p:nvPicPr>
          <p:cNvPr id="70" name="グラフィックス 69" descr="まつ毛 単色塗りつぶし">
            <a:extLst>
              <a:ext uri="{FF2B5EF4-FFF2-40B4-BE49-F238E27FC236}">
                <a16:creationId xmlns:a16="http://schemas.microsoft.com/office/drawing/2014/main" id="{E4078F63-92DF-4EC7-AEBD-D39C968C00E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177332" y="2244497"/>
            <a:ext cx="988745" cy="988745"/>
          </a:xfrm>
          <a:prstGeom prst="rect">
            <a:avLst/>
          </a:prstGeom>
        </p:spPr>
      </p:pic>
      <p:pic>
        <p:nvPicPr>
          <p:cNvPr id="71" name="グラフィックス 70" descr="まつ毛 単色塗りつぶし">
            <a:extLst>
              <a:ext uri="{FF2B5EF4-FFF2-40B4-BE49-F238E27FC236}">
                <a16:creationId xmlns:a16="http://schemas.microsoft.com/office/drawing/2014/main" id="{958DE930-EBC9-4917-9496-BFB265B8980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173924" y="2239712"/>
            <a:ext cx="988745" cy="988745"/>
          </a:xfrm>
          <a:prstGeom prst="rect">
            <a:avLst/>
          </a:prstGeom>
        </p:spPr>
      </p:pic>
      <p:pic>
        <p:nvPicPr>
          <p:cNvPr id="73" name="グラフィックス 72" descr="ハート 単色塗りつぶし">
            <a:extLst>
              <a:ext uri="{FF2B5EF4-FFF2-40B4-BE49-F238E27FC236}">
                <a16:creationId xmlns:a16="http://schemas.microsoft.com/office/drawing/2014/main" id="{4305E8C8-DDD3-4471-9BC6-B6F49585497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085029" y="2271593"/>
            <a:ext cx="1372049" cy="1372049"/>
          </a:xfrm>
          <a:prstGeom prst="rect">
            <a:avLst/>
          </a:prstGeom>
        </p:spPr>
      </p:pic>
      <p:sp>
        <p:nvSpPr>
          <p:cNvPr id="21" name="テキスト ボックス 20">
            <a:extLst>
              <a:ext uri="{FF2B5EF4-FFF2-40B4-BE49-F238E27FC236}">
                <a16:creationId xmlns:a16="http://schemas.microsoft.com/office/drawing/2014/main" id="{0866951C-D002-421E-B644-22FCCD2B5F98}"/>
              </a:ext>
            </a:extLst>
          </p:cNvPr>
          <p:cNvSpPr txBox="1"/>
          <p:nvPr/>
        </p:nvSpPr>
        <p:spPr>
          <a:xfrm>
            <a:off x="8880148" y="2940372"/>
            <a:ext cx="2501864" cy="646331"/>
          </a:xfrm>
          <a:prstGeom prst="rect">
            <a:avLst/>
          </a:prstGeom>
          <a:noFill/>
        </p:spPr>
        <p:txBody>
          <a:bodyPr wrap="square">
            <a:spAutoFit/>
          </a:bodyPr>
          <a:lstStyle/>
          <a:p>
            <a:pPr marL="182563" marR="0" lvl="0" indent="-180975"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安心して</a:t>
            </a:r>
            <a:endParaRPr kumimoji="1" lang="en-US" altLang="ja-JP"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182563" marR="0" lvl="0" indent="-180975" algn="ctr"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くらすことができる</a:t>
            </a:r>
            <a:endParaRPr kumimoji="1" lang="ja-JP" altLang="en-US"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5852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B51D844-6A45-4102-9DB6-2062A2AA3AC1}"/>
              </a:ext>
            </a:extLst>
          </p:cNvPr>
          <p:cNvSpPr>
            <a:spLocks noChangeArrowheads="1"/>
          </p:cNvSpPr>
          <p:nvPr/>
        </p:nvSpPr>
        <p:spPr bwMode="auto">
          <a:xfrm>
            <a:off x="0" y="2524765"/>
            <a:ext cx="12192000" cy="1272992"/>
          </a:xfrm>
          <a:prstGeom prst="rect">
            <a:avLst/>
          </a:prstGeom>
          <a:solidFill>
            <a:srgbClr val="DEEBF7"/>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400" rtl="0" eaLnBrk="1" fontAlgn="auto" latinLnBrk="0" hangingPunct="1">
              <a:lnSpc>
                <a:spcPct val="100000"/>
              </a:lnSpc>
              <a:spcBef>
                <a:spcPts val="1200"/>
              </a:spcBef>
              <a:spcAft>
                <a:spcPts val="0"/>
              </a:spcAft>
              <a:buClrTx/>
              <a:buSzTx/>
              <a:buFontTx/>
              <a:buNone/>
              <a:tabLst>
                <a:tab pos="0" algn="l"/>
                <a:tab pos="914400" algn="l"/>
                <a:tab pos="1828800" algn="l"/>
                <a:tab pos="2743200" algn="l"/>
                <a:tab pos="3657600" algn="l"/>
                <a:tab pos="4122738" algn="l"/>
                <a:tab pos="4572000" algn="l"/>
                <a:tab pos="5486400" algn="l"/>
                <a:tab pos="6400800" algn="l"/>
                <a:tab pos="7315200" algn="l"/>
                <a:tab pos="8229600" algn="l"/>
                <a:tab pos="9144000" algn="l"/>
                <a:tab pos="10058400" algn="l"/>
              </a:tabLst>
              <a:defRPr/>
            </a:pPr>
            <a:r>
              <a:rPr kumimoji="1" lang="ja-JP" altLang="en-US" sz="2400" b="1" i="0" u="none" strike="noStrike" kern="1200" cap="none" spc="0" normalizeH="0" baseline="0" noProof="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第２章　基本目標の実現に向けた重点的に取り組むべき施策</a:t>
            </a:r>
          </a:p>
        </p:txBody>
      </p:sp>
    </p:spTree>
    <p:extLst>
      <p:ext uri="{BB962C8B-B14F-4D97-AF65-F5344CB8AC3E}">
        <p14:creationId xmlns:p14="http://schemas.microsoft.com/office/powerpoint/2010/main" val="372871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65">
            <a:extLst>
              <a:ext uri="{FF2B5EF4-FFF2-40B4-BE49-F238E27FC236}">
                <a16:creationId xmlns:a16="http://schemas.microsoft.com/office/drawing/2014/main" id="{F226CF4D-9C87-482C-8143-592341ACB254}"/>
              </a:ext>
            </a:extLst>
          </p:cNvPr>
          <p:cNvSpPr/>
          <p:nvPr/>
        </p:nvSpPr>
        <p:spPr>
          <a:xfrm>
            <a:off x="446400" y="555072"/>
            <a:ext cx="4519162" cy="504255"/>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46" name="矢印: 五方向 45">
            <a:extLst>
              <a:ext uri="{FF2B5EF4-FFF2-40B4-BE49-F238E27FC236}">
                <a16:creationId xmlns:a16="http://schemas.microsoft.com/office/drawing/2014/main" id="{B4A9C1E2-1542-43C6-A9FD-D638680182AA}"/>
              </a:ext>
            </a:extLst>
          </p:cNvPr>
          <p:cNvSpPr/>
          <p:nvPr/>
        </p:nvSpPr>
        <p:spPr>
          <a:xfrm rot="10800000" flipV="1">
            <a:off x="468000" y="1494000"/>
            <a:ext cx="11340000" cy="2790529"/>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58" name="矢印: 五方向 57">
            <a:extLst>
              <a:ext uri="{FF2B5EF4-FFF2-40B4-BE49-F238E27FC236}">
                <a16:creationId xmlns:a16="http://schemas.microsoft.com/office/drawing/2014/main" id="{8C5FA977-0FAF-47AC-90DC-C8F4E3FA6754}"/>
              </a:ext>
            </a:extLst>
          </p:cNvPr>
          <p:cNvSpPr/>
          <p:nvPr/>
        </p:nvSpPr>
        <p:spPr>
          <a:xfrm flipH="1">
            <a:off x="468000" y="4345242"/>
            <a:ext cx="11340000" cy="2386298"/>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4C7A888E-1084-46AF-8ADC-6DED06D74577}"/>
              </a:ext>
            </a:extLst>
          </p:cNvPr>
          <p:cNvSpPr>
            <a:spLocks/>
          </p:cNvSpPr>
          <p:nvPr/>
        </p:nvSpPr>
        <p:spPr>
          <a:xfrm>
            <a:off x="0" y="4583"/>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基本目標の実現に向けた重点的に取り組むべき施策</a:t>
            </a:r>
          </a:p>
        </p:txBody>
      </p:sp>
      <p:sp>
        <p:nvSpPr>
          <p:cNvPr id="19" name="テキスト ボックス 18">
            <a:extLst>
              <a:ext uri="{FF2B5EF4-FFF2-40B4-BE49-F238E27FC236}">
                <a16:creationId xmlns:a16="http://schemas.microsoft.com/office/drawing/2014/main" id="{7095B8DD-36CE-4144-AF1F-5F9CCE17C8AE}"/>
              </a:ext>
            </a:extLst>
          </p:cNvPr>
          <p:cNvSpPr txBox="1"/>
          <p:nvPr/>
        </p:nvSpPr>
        <p:spPr>
          <a:xfrm>
            <a:off x="576000" y="612000"/>
            <a:ext cx="41730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国内外から人々を惹きつける</a:t>
            </a:r>
          </a:p>
        </p:txBody>
      </p:sp>
      <p:sp>
        <p:nvSpPr>
          <p:cNvPr id="9" name="テキスト ボックス 8">
            <a:extLst>
              <a:ext uri="{FF2B5EF4-FFF2-40B4-BE49-F238E27FC236}">
                <a16:creationId xmlns:a16="http://schemas.microsoft.com/office/drawing/2014/main" id="{E310BF7E-AA8C-48A0-B670-3B2BAA7DEFEC}"/>
              </a:ext>
            </a:extLst>
          </p:cNvPr>
          <p:cNvSpPr txBox="1"/>
          <p:nvPr/>
        </p:nvSpPr>
        <p:spPr>
          <a:xfrm>
            <a:off x="468000" y="1593395"/>
            <a:ext cx="6480000"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魅力的で居心地の良い住環境の形成とまちづくりの推進</a:t>
            </a:r>
            <a:endParaRPr kumimoji="1" lang="en-US" altLang="ja-JP"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1" name="テキスト ボックス 10">
            <a:extLst>
              <a:ext uri="{FF2B5EF4-FFF2-40B4-BE49-F238E27FC236}">
                <a16:creationId xmlns:a16="http://schemas.microsoft.com/office/drawing/2014/main" id="{DFB19316-7603-4FA1-9B2E-AE780A2ED839}"/>
              </a:ext>
            </a:extLst>
          </p:cNvPr>
          <p:cNvSpPr txBox="1"/>
          <p:nvPr/>
        </p:nvSpPr>
        <p:spPr>
          <a:xfrm>
            <a:off x="4685399" y="4428530"/>
            <a:ext cx="6109199"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良質で健康的な住まいの普及と循環型住宅市場の形成</a:t>
            </a:r>
            <a:endParaRPr kumimoji="1" lang="en-US" altLang="ja-JP"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3" name="テキスト ボックス 12">
            <a:extLst>
              <a:ext uri="{FF2B5EF4-FFF2-40B4-BE49-F238E27FC236}">
                <a16:creationId xmlns:a16="http://schemas.microsoft.com/office/drawing/2014/main" id="{6366A6AF-BA64-45AD-A8C8-F4D1CBA32CB1}"/>
              </a:ext>
            </a:extLst>
          </p:cNvPr>
          <p:cNvSpPr txBox="1"/>
          <p:nvPr/>
        </p:nvSpPr>
        <p:spPr>
          <a:xfrm>
            <a:off x="622010" y="3774053"/>
            <a:ext cx="3598031"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・みどりあふれる住環境の形成</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5" name="テキスト ボックス 14">
            <a:extLst>
              <a:ext uri="{FF2B5EF4-FFF2-40B4-BE49-F238E27FC236}">
                <a16:creationId xmlns:a16="http://schemas.microsoft.com/office/drawing/2014/main" id="{FEE38EB5-C550-441E-B93B-EE94075F6139}"/>
              </a:ext>
            </a:extLst>
          </p:cNvPr>
          <p:cNvSpPr txBox="1"/>
          <p:nvPr/>
        </p:nvSpPr>
        <p:spPr>
          <a:xfrm>
            <a:off x="4846952" y="4694662"/>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・新技術を取り入れた住まいの普及促進</a:t>
            </a:r>
          </a:p>
        </p:txBody>
      </p:sp>
      <p:sp>
        <p:nvSpPr>
          <p:cNvPr id="10" name="テキスト ボックス 9">
            <a:extLst>
              <a:ext uri="{FF2B5EF4-FFF2-40B4-BE49-F238E27FC236}">
                <a16:creationId xmlns:a16="http://schemas.microsoft.com/office/drawing/2014/main" id="{73FAEEBF-900A-4134-9B31-1006D8EF25E1}"/>
              </a:ext>
            </a:extLst>
          </p:cNvPr>
          <p:cNvSpPr txBox="1"/>
          <p:nvPr/>
        </p:nvSpPr>
        <p:spPr>
          <a:xfrm>
            <a:off x="996567" y="2079255"/>
            <a:ext cx="690404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景観条例等に基づく規制誘導、市町村の景観行政団体化、「ビュースポットおおさか」など情報発信を通じた来訪・周遊促進 など</a:t>
            </a:r>
          </a:p>
        </p:txBody>
      </p:sp>
      <p:sp>
        <p:nvSpPr>
          <p:cNvPr id="17" name="テキスト ボックス 16">
            <a:extLst>
              <a:ext uri="{FF2B5EF4-FFF2-40B4-BE49-F238E27FC236}">
                <a16:creationId xmlns:a16="http://schemas.microsoft.com/office/drawing/2014/main" id="{ACD1693A-6D7B-4161-9C8A-1A5927A0D67B}"/>
              </a:ext>
            </a:extLst>
          </p:cNvPr>
          <p:cNvSpPr txBox="1"/>
          <p:nvPr/>
        </p:nvSpPr>
        <p:spPr>
          <a:xfrm>
            <a:off x="996567" y="2491014"/>
            <a:ext cx="69040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バリアフリー法や大阪府福祉のまちづくり条例、ガイドライン等に基づく規制誘導、バリアフリー情報の発信、建築物や駅、道路などの面的・一体的なまちのバリアフリー化　など</a:t>
            </a:r>
          </a:p>
        </p:txBody>
      </p:sp>
      <p:sp>
        <p:nvSpPr>
          <p:cNvPr id="18" name="テキスト ボックス 17">
            <a:extLst>
              <a:ext uri="{FF2B5EF4-FFF2-40B4-BE49-F238E27FC236}">
                <a16:creationId xmlns:a16="http://schemas.microsoft.com/office/drawing/2014/main" id="{2DBA0204-8C1E-4A3C-A6AE-2F5457F45518}"/>
              </a:ext>
            </a:extLst>
          </p:cNvPr>
          <p:cNvSpPr txBox="1"/>
          <p:nvPr/>
        </p:nvSpPr>
        <p:spPr>
          <a:xfrm>
            <a:off x="996568" y="3049014"/>
            <a:ext cx="69040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ICT</a:t>
            </a: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等の先端技術を活用したヘルスケアやモビリティ等を導入したスマートシティの推進、公的賃貸住宅の空室等</a:t>
            </a:r>
            <a:r>
              <a:rPr lang="ja-JP" altLang="en-US" sz="1100" spc="-150" dirty="0">
                <a:latin typeface="UD デジタル 教科書体 N-R" panose="02020400000000000000" pitchFamily="17" charset="-128"/>
                <a:ea typeface="UD デジタル 教科書体 N-R" panose="02020400000000000000" pitchFamily="17" charset="-128"/>
              </a:rPr>
              <a:t>を活用した</a:t>
            </a: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多様なニーズに対応する機能の導入　など</a:t>
            </a:r>
          </a:p>
        </p:txBody>
      </p:sp>
      <p:sp>
        <p:nvSpPr>
          <p:cNvPr id="23" name="テキスト ボックス 22">
            <a:extLst>
              <a:ext uri="{FF2B5EF4-FFF2-40B4-BE49-F238E27FC236}">
                <a16:creationId xmlns:a16="http://schemas.microsoft.com/office/drawing/2014/main" id="{4EEA3709-86CF-406D-87C8-CC9BECAAA63D}"/>
              </a:ext>
            </a:extLst>
          </p:cNvPr>
          <p:cNvSpPr txBox="1"/>
          <p:nvPr/>
        </p:nvSpPr>
        <p:spPr>
          <a:xfrm>
            <a:off x="996567" y="3607014"/>
            <a:ext cx="69040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利用価値の高い古民家等の活用、民間事業者が主体となったリノベーション、</a:t>
            </a:r>
            <a:r>
              <a:rPr kumimoji="1" lang="ja-JP" altLang="ja-JP" sz="1100" b="0" i="0" u="none" strike="noStrike" kern="1200" cap="none" spc="-150" normalizeH="0" baseline="0" noProof="0" dirty="0">
                <a:ln>
                  <a:noFill/>
                </a:ln>
                <a:effectLst/>
                <a:uLnTx/>
                <a:uFillTx/>
                <a:latin typeface="Century" panose="02040604050505020304" pitchFamily="18" charset="0"/>
                <a:ea typeface="UD デジタル 教科書体 NK-R" panose="02020400000000000000" pitchFamily="18" charset="-128"/>
                <a:cs typeface="Times New Roman" panose="02020603050405020304" pitchFamily="18" charset="0"/>
              </a:rPr>
              <a:t>歴史的資源を活用したまちづくり</a:t>
            </a:r>
            <a:r>
              <a:rPr kumimoji="1" lang="ja-JP" altLang="en-US" sz="1100" b="0" i="0" u="none" strike="noStrike" kern="1200" cap="none" spc="-150" normalizeH="0" baseline="0" noProof="0" dirty="0">
                <a:ln>
                  <a:noFill/>
                </a:ln>
                <a:effectLst/>
                <a:uLnTx/>
                <a:uFillTx/>
                <a:latin typeface="Century" panose="02040604050505020304" pitchFamily="18" charset="0"/>
                <a:ea typeface="UD デジタル 教科書体 NK-R" panose="02020400000000000000" pitchFamily="18" charset="-128"/>
                <a:cs typeface="Times New Roman" panose="02020603050405020304" pitchFamily="18" charset="0"/>
              </a:rPr>
              <a:t>の</a:t>
            </a:r>
            <a:r>
              <a:rPr kumimoji="1" lang="ja-JP" altLang="ja-JP" sz="1100" b="0" i="0" u="none" strike="noStrike" kern="1200" cap="none" spc="-150" normalizeH="0" baseline="0" noProof="0" dirty="0">
                <a:ln>
                  <a:noFill/>
                </a:ln>
                <a:effectLst/>
                <a:uLnTx/>
                <a:uFillTx/>
                <a:latin typeface="Century" panose="02040604050505020304" pitchFamily="18" charset="0"/>
                <a:ea typeface="UD デジタル 教科書体 NK-R" panose="02020400000000000000" pitchFamily="18" charset="-128"/>
                <a:cs typeface="Times New Roman" panose="02020603050405020304" pitchFamily="18" charset="0"/>
              </a:rPr>
              <a:t>推進</a:t>
            </a:r>
            <a:r>
              <a:rPr kumimoji="1" lang="ja-JP" altLang="en-US" sz="1100" b="0" i="0" u="none" strike="noStrike" kern="1200" cap="none" spc="-150" normalizeH="0" baseline="0" noProof="0" dirty="0">
                <a:ln>
                  <a:noFill/>
                </a:ln>
                <a:effectLst/>
                <a:uLnTx/>
                <a:uFillTx/>
                <a:latin typeface="Century" panose="02040604050505020304" pitchFamily="18" charset="0"/>
                <a:ea typeface="UD デジタル 教科書体 NK-R" panose="02020400000000000000" pitchFamily="18" charset="-128"/>
                <a:cs typeface="Times New Roman" panose="02020603050405020304" pitchFamily="18" charset="0"/>
              </a:rPr>
              <a:t>　など</a:t>
            </a:r>
            <a:endPar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endParaRPr>
          </a:p>
        </p:txBody>
      </p:sp>
      <p:sp>
        <p:nvSpPr>
          <p:cNvPr id="26" name="テキスト ボックス 25">
            <a:extLst>
              <a:ext uri="{FF2B5EF4-FFF2-40B4-BE49-F238E27FC236}">
                <a16:creationId xmlns:a16="http://schemas.microsoft.com/office/drawing/2014/main" id="{9BDB9A68-3103-44B3-80A6-84F3CAA6D9EC}"/>
              </a:ext>
            </a:extLst>
          </p:cNvPr>
          <p:cNvSpPr txBox="1"/>
          <p:nvPr/>
        </p:nvSpPr>
        <p:spPr>
          <a:xfrm>
            <a:off x="996567" y="3972053"/>
            <a:ext cx="678169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建築物における緑化、都市公園などにおける質の高いみどりの空間づくりの推進 など</a:t>
            </a:r>
          </a:p>
        </p:txBody>
      </p:sp>
      <p:sp>
        <p:nvSpPr>
          <p:cNvPr id="27" name="テキスト ボックス 26">
            <a:extLst>
              <a:ext uri="{FF2B5EF4-FFF2-40B4-BE49-F238E27FC236}">
                <a16:creationId xmlns:a16="http://schemas.microsoft.com/office/drawing/2014/main" id="{3D54AE54-8768-4C03-A9EA-C46883F69E05}"/>
              </a:ext>
            </a:extLst>
          </p:cNvPr>
          <p:cNvSpPr txBox="1"/>
          <p:nvPr/>
        </p:nvSpPr>
        <p:spPr>
          <a:xfrm>
            <a:off x="5221350" y="4895438"/>
            <a:ext cx="5794801" cy="2616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大阪・関西万博で披露された最先端技術をはじめとした新技術等を用いた住まいの普及促進　など</a:t>
            </a:r>
          </a:p>
        </p:txBody>
      </p:sp>
      <p:sp>
        <p:nvSpPr>
          <p:cNvPr id="28" name="テキスト ボックス 27">
            <a:extLst>
              <a:ext uri="{FF2B5EF4-FFF2-40B4-BE49-F238E27FC236}">
                <a16:creationId xmlns:a16="http://schemas.microsoft.com/office/drawing/2014/main" id="{E2646C1D-3248-4DE6-A9A5-D450DE2B9687}"/>
              </a:ext>
            </a:extLst>
          </p:cNvPr>
          <p:cNvSpPr txBox="1"/>
          <p:nvPr/>
        </p:nvSpPr>
        <p:spPr>
          <a:xfrm>
            <a:off x="5152275" y="5315491"/>
            <a:ext cx="6509402"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建築物省エネ法の適切な運用、再生可能エネルギー設備の導入強化に向けた制度の検討、ライフサイクル全体を通じた</a:t>
            </a:r>
            <a:r>
              <a:rPr kumimoji="1" lang="en-US" altLang="ja-JP"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CO</a:t>
            </a:r>
            <a:r>
              <a:rPr kumimoji="1" lang="en-US" altLang="ja-JP" sz="1100" b="0" i="0" u="none" strike="noStrike" kern="1200" cap="none" spc="-150" normalizeH="0" baseline="-2500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2</a:t>
            </a: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削減、</a:t>
            </a:r>
            <a:r>
              <a:rPr kumimoji="1" lang="en-US" altLang="ja-JP"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ZEH</a:t>
            </a: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の普及や</a:t>
            </a:r>
            <a:r>
              <a:rPr kumimoji="1" lang="en-US" altLang="ja-JP"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ZEB</a:t>
            </a: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化の推進、まち全体で再生可能エネルギーを活用・融通するエネルギーの面的利用　など</a:t>
            </a:r>
          </a:p>
        </p:txBody>
      </p:sp>
      <p:sp>
        <p:nvSpPr>
          <p:cNvPr id="29" name="テキスト ボックス 28">
            <a:extLst>
              <a:ext uri="{FF2B5EF4-FFF2-40B4-BE49-F238E27FC236}">
                <a16:creationId xmlns:a16="http://schemas.microsoft.com/office/drawing/2014/main" id="{B6F0EAA1-7CC0-4E0B-85D8-94EE955540F2}"/>
              </a:ext>
            </a:extLst>
          </p:cNvPr>
          <p:cNvSpPr txBox="1"/>
          <p:nvPr/>
        </p:nvSpPr>
        <p:spPr>
          <a:xfrm>
            <a:off x="5214598" y="5907867"/>
            <a:ext cx="5580000" cy="2616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noProof="0">
                <a:ln>
                  <a:noFill/>
                </a:ln>
                <a:effectLst/>
                <a:uLnTx/>
                <a:uFillTx/>
                <a:latin typeface="UD デジタル 教科書体 N-R" panose="02020400000000000000" pitchFamily="17" charset="-128"/>
                <a:ea typeface="UD デジタル 教科書体 N-R" panose="02020400000000000000" pitchFamily="17" charset="-128"/>
                <a:cs typeface="+mn-cs"/>
              </a:rPr>
              <a:t>設計・施工に係る先進的な技術の普及、国内産材をはじめとする木材利用の推進 など</a:t>
            </a:r>
          </a:p>
        </p:txBody>
      </p:sp>
      <p:sp>
        <p:nvSpPr>
          <p:cNvPr id="30" name="テキスト ボックス 29">
            <a:extLst>
              <a:ext uri="{FF2B5EF4-FFF2-40B4-BE49-F238E27FC236}">
                <a16:creationId xmlns:a16="http://schemas.microsoft.com/office/drawing/2014/main" id="{1CA993E9-8476-42D0-82A8-7CBEBA60A72C}"/>
              </a:ext>
            </a:extLst>
          </p:cNvPr>
          <p:cNvSpPr txBox="1"/>
          <p:nvPr/>
        </p:nvSpPr>
        <p:spPr>
          <a:xfrm>
            <a:off x="5214599" y="6331394"/>
            <a:ext cx="6509401"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既存住宅の住宅性能表示制度などの普及促進、リフォーム等に関する情報提供や事業者の紹介、維持管理をサポートする仕組みの構築　など</a:t>
            </a:r>
          </a:p>
        </p:txBody>
      </p:sp>
      <p:sp>
        <p:nvSpPr>
          <p:cNvPr id="34" name="テキスト ボックス 33">
            <a:extLst>
              <a:ext uri="{FF2B5EF4-FFF2-40B4-BE49-F238E27FC236}">
                <a16:creationId xmlns:a16="http://schemas.microsoft.com/office/drawing/2014/main" id="{26C4CE65-7E8C-4660-BE1F-E188F5F2BCF3}"/>
              </a:ext>
            </a:extLst>
          </p:cNvPr>
          <p:cNvSpPr txBox="1"/>
          <p:nvPr/>
        </p:nvSpPr>
        <p:spPr>
          <a:xfrm>
            <a:off x="4840199" y="5703597"/>
            <a:ext cx="4604849"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・木造建築物の普及促進</a:t>
            </a:r>
          </a:p>
        </p:txBody>
      </p:sp>
      <p:grpSp>
        <p:nvGrpSpPr>
          <p:cNvPr id="35" name="グループ化 34">
            <a:extLst>
              <a:ext uri="{FF2B5EF4-FFF2-40B4-BE49-F238E27FC236}">
                <a16:creationId xmlns:a16="http://schemas.microsoft.com/office/drawing/2014/main" id="{8FE42CAB-587F-4370-827F-FB3CF852A032}"/>
              </a:ext>
            </a:extLst>
          </p:cNvPr>
          <p:cNvGrpSpPr/>
          <p:nvPr/>
        </p:nvGrpSpPr>
        <p:grpSpPr>
          <a:xfrm>
            <a:off x="8689681" y="1575916"/>
            <a:ext cx="2292521" cy="1253225"/>
            <a:chOff x="5599945" y="2202774"/>
            <a:chExt cx="3022926" cy="1652507"/>
          </a:xfrm>
        </p:grpSpPr>
        <p:pic>
          <p:nvPicPr>
            <p:cNvPr id="36" name="図 35">
              <a:extLst>
                <a:ext uri="{FF2B5EF4-FFF2-40B4-BE49-F238E27FC236}">
                  <a16:creationId xmlns:a16="http://schemas.microsoft.com/office/drawing/2014/main" id="{004F0FAC-7BDD-4952-B65A-E6F58DBAA4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9356">
              <a:off x="7589703" y="2367718"/>
              <a:ext cx="1033168" cy="1396144"/>
            </a:xfrm>
            <a:prstGeom prst="rect">
              <a:avLst/>
            </a:prstGeom>
            <a:solidFill>
              <a:schemeClr val="bg1"/>
            </a:solidFill>
          </p:spPr>
        </p:pic>
        <p:pic>
          <p:nvPicPr>
            <p:cNvPr id="37" name="図 36">
              <a:extLst>
                <a:ext uri="{FF2B5EF4-FFF2-40B4-BE49-F238E27FC236}">
                  <a16:creationId xmlns:a16="http://schemas.microsoft.com/office/drawing/2014/main" id="{0F3AAC70-6DAD-480A-8C61-FD75CDD46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9356">
              <a:off x="6543772" y="2202774"/>
              <a:ext cx="1063758" cy="1396257"/>
            </a:xfrm>
            <a:prstGeom prst="rect">
              <a:avLst/>
            </a:prstGeom>
            <a:solidFill>
              <a:schemeClr val="bg1"/>
            </a:solidFill>
          </p:spPr>
        </p:pic>
        <p:pic>
          <p:nvPicPr>
            <p:cNvPr id="38" name="図 37">
              <a:extLst>
                <a:ext uri="{FF2B5EF4-FFF2-40B4-BE49-F238E27FC236}">
                  <a16:creationId xmlns:a16="http://schemas.microsoft.com/office/drawing/2014/main" id="{558A6546-66D7-4DE2-AA7A-C315A2E69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0975347">
              <a:off x="5599945" y="2293261"/>
              <a:ext cx="1120650" cy="1562020"/>
            </a:xfrm>
            <a:prstGeom prst="rect">
              <a:avLst/>
            </a:prstGeom>
          </p:spPr>
        </p:pic>
      </p:grpSp>
      <p:sp>
        <p:nvSpPr>
          <p:cNvPr id="39" name="テキスト ボックス 38">
            <a:extLst>
              <a:ext uri="{FF2B5EF4-FFF2-40B4-BE49-F238E27FC236}">
                <a16:creationId xmlns:a16="http://schemas.microsoft.com/office/drawing/2014/main" id="{9A0CE295-5B79-47DD-84EC-21C5C1AF5CA4}"/>
              </a:ext>
            </a:extLst>
          </p:cNvPr>
          <p:cNvSpPr txBox="1"/>
          <p:nvPr/>
        </p:nvSpPr>
        <p:spPr>
          <a:xfrm>
            <a:off x="9321896" y="2804930"/>
            <a:ext cx="1545295" cy="123111"/>
          </a:xfrm>
          <a:prstGeom prst="rect">
            <a:avLst/>
          </a:prstGeom>
          <a:noFill/>
        </p:spPr>
        <p:txBody>
          <a:bodyPr wrap="none" lIns="0" tIns="0" rIns="0" bIns="0"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ビュースポットおおさか　公式ガイドブック</a:t>
            </a:r>
          </a:p>
        </p:txBody>
      </p:sp>
      <p:sp>
        <p:nvSpPr>
          <p:cNvPr id="44" name="テキスト ボックス 43">
            <a:extLst>
              <a:ext uri="{FF2B5EF4-FFF2-40B4-BE49-F238E27FC236}">
                <a16:creationId xmlns:a16="http://schemas.microsoft.com/office/drawing/2014/main" id="{B2E5D326-F52F-4655-B579-80043B5273BC}"/>
              </a:ext>
            </a:extLst>
          </p:cNvPr>
          <p:cNvSpPr txBox="1"/>
          <p:nvPr/>
        </p:nvSpPr>
        <p:spPr>
          <a:xfrm>
            <a:off x="2926288" y="5329625"/>
            <a:ext cx="1919954"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700" dirty="0">
                <a:latin typeface="Meiryo UI" panose="020B0604030504040204" pitchFamily="50" charset="-128"/>
                <a:ea typeface="Meiryo UI" panose="020B0604030504040204" pitchFamily="50" charset="-128"/>
              </a:rPr>
              <a:t>府内の木造建築物の事例　大阪木材仲買会館</a:t>
            </a:r>
            <a:endParaRPr lang="en-US" altLang="ja-JP" sz="7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写真：竹中工務店</a:t>
            </a:r>
          </a:p>
        </p:txBody>
      </p:sp>
      <p:sp>
        <p:nvSpPr>
          <p:cNvPr id="54" name="テキスト ボックス 53">
            <a:extLst>
              <a:ext uri="{FF2B5EF4-FFF2-40B4-BE49-F238E27FC236}">
                <a16:creationId xmlns:a16="http://schemas.microsoft.com/office/drawing/2014/main" id="{A91CDE87-100A-4C16-9DFE-3391C6347CF9}"/>
              </a:ext>
            </a:extLst>
          </p:cNvPr>
          <p:cNvSpPr txBox="1"/>
          <p:nvPr/>
        </p:nvSpPr>
        <p:spPr>
          <a:xfrm>
            <a:off x="622010" y="1856015"/>
            <a:ext cx="3791728"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・世界に誇れる景観づくり</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55" name="テキスト ボックス 54">
            <a:extLst>
              <a:ext uri="{FF2B5EF4-FFF2-40B4-BE49-F238E27FC236}">
                <a16:creationId xmlns:a16="http://schemas.microsoft.com/office/drawing/2014/main" id="{0964BFB1-4745-4C0D-B994-A1AE7DAD906B}"/>
              </a:ext>
            </a:extLst>
          </p:cNvPr>
          <p:cNvSpPr txBox="1"/>
          <p:nvPr/>
        </p:nvSpPr>
        <p:spPr>
          <a:xfrm>
            <a:off x="622011" y="2293014"/>
            <a:ext cx="387965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・ユニバーサルデザインのまちづくりの推進</a:t>
            </a:r>
            <a:endParaRPr kumimoji="1" lang="en-US" altLang="ja-JP"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56" name="テキスト ボックス 55">
            <a:extLst>
              <a:ext uri="{FF2B5EF4-FFF2-40B4-BE49-F238E27FC236}">
                <a16:creationId xmlns:a16="http://schemas.microsoft.com/office/drawing/2014/main" id="{4E03DD76-253E-4B9A-AE46-E8852746B32E}"/>
              </a:ext>
            </a:extLst>
          </p:cNvPr>
          <p:cNvSpPr txBox="1"/>
          <p:nvPr/>
        </p:nvSpPr>
        <p:spPr>
          <a:xfrm>
            <a:off x="622011" y="2849964"/>
            <a:ext cx="4224941"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1400" b="1" i="0" u="none" strike="noStrike" kern="1200" cap="none" spc="-18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快適で利便性の高いまちづくりの推進</a:t>
            </a:r>
            <a:endParaRPr kumimoji="1" lang="en-US" altLang="ja-JP" sz="1400" b="1" i="0" u="none" strike="noStrike" kern="1200" cap="none" spc="-18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57" name="テキスト ボックス 56">
            <a:extLst>
              <a:ext uri="{FF2B5EF4-FFF2-40B4-BE49-F238E27FC236}">
                <a16:creationId xmlns:a16="http://schemas.microsoft.com/office/drawing/2014/main" id="{E6015B9F-6C15-48EC-9CDF-4F355D64023F}"/>
              </a:ext>
            </a:extLst>
          </p:cNvPr>
          <p:cNvSpPr txBox="1"/>
          <p:nvPr/>
        </p:nvSpPr>
        <p:spPr>
          <a:xfrm>
            <a:off x="622011" y="3409014"/>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effectLst/>
                <a:uLnTx/>
                <a:uFillTx/>
                <a:latin typeface="UD デジタル 教科書体 N-R" panose="02020400000000000000" pitchFamily="17" charset="-128"/>
                <a:ea typeface="UD デジタル 教科書体 N-R" panose="02020400000000000000" pitchFamily="17" charset="-128"/>
                <a:cs typeface="+mn-cs"/>
              </a:rPr>
              <a:t>・地域資源を活用したまちづくりの推進</a:t>
            </a:r>
          </a:p>
        </p:txBody>
      </p:sp>
      <p:sp>
        <p:nvSpPr>
          <p:cNvPr id="59" name="テキスト ボックス 58">
            <a:extLst>
              <a:ext uri="{FF2B5EF4-FFF2-40B4-BE49-F238E27FC236}">
                <a16:creationId xmlns:a16="http://schemas.microsoft.com/office/drawing/2014/main" id="{CEF910E7-7BB6-4EC3-A988-02E4F946E25A}"/>
              </a:ext>
            </a:extLst>
          </p:cNvPr>
          <p:cNvSpPr txBox="1"/>
          <p:nvPr/>
        </p:nvSpPr>
        <p:spPr>
          <a:xfrm>
            <a:off x="4840199" y="5096118"/>
            <a:ext cx="6094562"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1400" b="1"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住宅・建築物の脱炭素化・省エネルギー化の推進</a:t>
            </a:r>
            <a:endParaRPr kumimoji="1" lang="en-US" altLang="ja-JP" sz="1400" b="1" i="0" u="none" strike="noStrike" kern="1200" cap="none" spc="-15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60" name="テキスト ボックス 59">
            <a:extLst>
              <a:ext uri="{FF2B5EF4-FFF2-40B4-BE49-F238E27FC236}">
                <a16:creationId xmlns:a16="http://schemas.microsoft.com/office/drawing/2014/main" id="{D62B58CC-867E-4D56-899A-70ECCE95F640}"/>
              </a:ext>
            </a:extLst>
          </p:cNvPr>
          <p:cNvSpPr txBox="1"/>
          <p:nvPr/>
        </p:nvSpPr>
        <p:spPr>
          <a:xfrm>
            <a:off x="4840199" y="6109906"/>
            <a:ext cx="4604849"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1400" b="1" i="0" u="none" strike="noStrike" kern="1200" cap="none" spc="-18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既存住宅流通・リフォーム市場の環境整備・活性化</a:t>
            </a:r>
          </a:p>
        </p:txBody>
      </p:sp>
      <p:sp>
        <p:nvSpPr>
          <p:cNvPr id="50" name="テキスト ボックス 49">
            <a:extLst>
              <a:ext uri="{FF2B5EF4-FFF2-40B4-BE49-F238E27FC236}">
                <a16:creationId xmlns:a16="http://schemas.microsoft.com/office/drawing/2014/main" id="{CD4F4839-E1BF-4A2C-A695-8E4044F25C47}"/>
              </a:ext>
            </a:extLst>
          </p:cNvPr>
          <p:cNvSpPr txBox="1"/>
          <p:nvPr/>
        </p:nvSpPr>
        <p:spPr>
          <a:xfrm>
            <a:off x="930831" y="6579630"/>
            <a:ext cx="2133599" cy="10772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大阪府住宅断熱性能「見える化」ツール　－エコミエルー</a:t>
            </a:r>
          </a:p>
        </p:txBody>
      </p:sp>
      <p:sp>
        <p:nvSpPr>
          <p:cNvPr id="69" name="正方形/長方形 68">
            <a:extLst>
              <a:ext uri="{FF2B5EF4-FFF2-40B4-BE49-F238E27FC236}">
                <a16:creationId xmlns:a16="http://schemas.microsoft.com/office/drawing/2014/main" id="{92C7D7CB-1681-4C44-949F-7145889762E3}"/>
              </a:ext>
            </a:extLst>
          </p:cNvPr>
          <p:cNvSpPr/>
          <p:nvPr/>
        </p:nvSpPr>
        <p:spPr>
          <a:xfrm>
            <a:off x="3216426" y="6485403"/>
            <a:ext cx="1339679" cy="215444"/>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出典：大阪・関西万博</a:t>
            </a:r>
            <a:endParaRPr kumimoji="1" lang="en-US" altLang="ja-JP" sz="7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大阪ヘルスケアパビリオン</a:t>
            </a:r>
            <a:r>
              <a:rPr kumimoji="1" lang="en-US" altLang="ja-JP" sz="700" b="0"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HP</a:t>
            </a:r>
          </a:p>
        </p:txBody>
      </p:sp>
      <p:sp>
        <p:nvSpPr>
          <p:cNvPr id="70" name="テキスト ボックス 69">
            <a:extLst>
              <a:ext uri="{FF2B5EF4-FFF2-40B4-BE49-F238E27FC236}">
                <a16:creationId xmlns:a16="http://schemas.microsoft.com/office/drawing/2014/main" id="{126465DF-7DE2-43F2-A375-576241D1C4B0}"/>
              </a:ext>
            </a:extLst>
          </p:cNvPr>
          <p:cNvSpPr txBox="1"/>
          <p:nvPr/>
        </p:nvSpPr>
        <p:spPr>
          <a:xfrm>
            <a:off x="8185682" y="4079674"/>
            <a:ext cx="1924372" cy="12311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古民家カフェ、宿泊施設等にコンバージョン</a:t>
            </a:r>
          </a:p>
        </p:txBody>
      </p:sp>
      <p:pic>
        <p:nvPicPr>
          <p:cNvPr id="73" name="図 72">
            <a:extLst>
              <a:ext uri="{FF2B5EF4-FFF2-40B4-BE49-F238E27FC236}">
                <a16:creationId xmlns:a16="http://schemas.microsoft.com/office/drawing/2014/main" id="{A8AF721D-00C4-44DC-BA18-A7500AC7F6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010" y="2956222"/>
            <a:ext cx="1656932" cy="1096515"/>
          </a:xfrm>
          <a:prstGeom prst="rect">
            <a:avLst/>
          </a:prstGeom>
        </p:spPr>
      </p:pic>
      <p:pic>
        <p:nvPicPr>
          <p:cNvPr id="74" name="図 73">
            <a:extLst>
              <a:ext uri="{FF2B5EF4-FFF2-40B4-BE49-F238E27FC236}">
                <a16:creationId xmlns:a16="http://schemas.microsoft.com/office/drawing/2014/main" id="{45E261F8-9E87-4B50-8574-A2B661E0D4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2600" y="2955600"/>
            <a:ext cx="1650851" cy="1096515"/>
          </a:xfrm>
          <a:prstGeom prst="rect">
            <a:avLst/>
          </a:prstGeom>
        </p:spPr>
      </p:pic>
      <p:sp>
        <p:nvSpPr>
          <p:cNvPr id="47" name="Text Box 2">
            <a:extLst>
              <a:ext uri="{FF2B5EF4-FFF2-40B4-BE49-F238E27FC236}">
                <a16:creationId xmlns:a16="http://schemas.microsoft.com/office/drawing/2014/main" id="{D83D7079-546A-4617-BABB-C2069B60F79A}"/>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8</a:t>
            </a:fld>
            <a:endPar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48" name="テキスト ボックス 47">
            <a:extLst>
              <a:ext uri="{FF2B5EF4-FFF2-40B4-BE49-F238E27FC236}">
                <a16:creationId xmlns:a16="http://schemas.microsoft.com/office/drawing/2014/main" id="{A6A27E95-1D96-4520-942C-6750C3CCA829}"/>
              </a:ext>
            </a:extLst>
          </p:cNvPr>
          <p:cNvSpPr txBox="1"/>
          <p:nvPr/>
        </p:nvSpPr>
        <p:spPr>
          <a:xfrm>
            <a:off x="9755249" y="4079674"/>
            <a:ext cx="1788586" cy="123111"/>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写真：バリューマネジメント</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株</a:t>
            </a:r>
            <a:r>
              <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5" name="図 4">
            <a:extLst>
              <a:ext uri="{FF2B5EF4-FFF2-40B4-BE49-F238E27FC236}">
                <a16:creationId xmlns:a16="http://schemas.microsoft.com/office/drawing/2014/main" id="{C360B964-8DE7-4D9D-B3FE-9768593C41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24162" y="4396238"/>
            <a:ext cx="1124206" cy="928976"/>
          </a:xfrm>
          <a:prstGeom prst="rect">
            <a:avLst/>
          </a:prstGeom>
        </p:spPr>
      </p:pic>
      <p:sp>
        <p:nvSpPr>
          <p:cNvPr id="53" name="テキスト ボックス 52">
            <a:extLst>
              <a:ext uri="{FF2B5EF4-FFF2-40B4-BE49-F238E27FC236}">
                <a16:creationId xmlns:a16="http://schemas.microsoft.com/office/drawing/2014/main" id="{873D93E9-C217-46BC-9616-AC7FA33E8971}"/>
              </a:ext>
            </a:extLst>
          </p:cNvPr>
          <p:cNvSpPr txBox="1"/>
          <p:nvPr/>
        </p:nvSpPr>
        <p:spPr>
          <a:xfrm>
            <a:off x="828811" y="1094034"/>
            <a:ext cx="11229325" cy="369332"/>
          </a:xfrm>
          <a:prstGeom prst="rect">
            <a:avLst/>
          </a:prstGeom>
          <a:noFill/>
        </p:spPr>
        <p:txBody>
          <a:bodyPr wrap="square"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3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豊かなポテンシャルを最大限に活かしつつ、魅力ある景観形成やユニバーサルデザインのまちづくりなど、</a:t>
            </a:r>
            <a:r>
              <a:rPr lang="ja-JP" altLang="en-US" sz="1200" spc="-130" dirty="0">
                <a:latin typeface="UD デジタル 教科書体 N-R" panose="02020400000000000000" pitchFamily="17" charset="-128"/>
                <a:ea typeface="UD デジタル 教科書体 N-R" panose="02020400000000000000" pitchFamily="17" charset="-128"/>
              </a:rPr>
              <a:t>魅力的で居心地の良い住環境の形成とまちづくりを推進すべき</a:t>
            </a:r>
            <a:endParaRPr kumimoji="1" lang="ja-JP" altLang="en-US" sz="1200" b="0" i="0" u="none" strike="noStrike" kern="1200" cap="none" spc="-130" normalizeH="0" noProof="0" dirty="0">
              <a:ln>
                <a:noFill/>
              </a:ln>
              <a:effectLst/>
              <a:uLnTx/>
              <a:uFillTx/>
              <a:latin typeface="UD デジタル 教科書体 N-R" panose="02020400000000000000" pitchFamily="17" charset="-128"/>
              <a:ea typeface="UD デジタル 教科書体 N-R" panose="02020400000000000000"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130" dirty="0">
                <a:latin typeface="UD デジタル 教科書体 N-R" panose="02020400000000000000" pitchFamily="17" charset="-128"/>
                <a:ea typeface="UD デジタル 教科書体 N-R" panose="02020400000000000000" pitchFamily="17" charset="-128"/>
              </a:rPr>
              <a:t>新技術の普及や省エネ化、長寿命化を図ることで、良質で健康的な住まいを普及させるとともに、適切な維持管理と流通を促す環境の整備により、循環型の住宅市場を形成すべき</a:t>
            </a:r>
            <a:endParaRPr lang="en-US" altLang="ja-JP" sz="1200" spc="-130" dirty="0">
              <a:latin typeface="UD デジタル 教科書体 N-R" panose="02020400000000000000" pitchFamily="17" charset="-128"/>
              <a:ea typeface="UD デジタル 教科書体 N-R" panose="02020400000000000000" pitchFamily="17" charset="-128"/>
            </a:endParaRPr>
          </a:p>
        </p:txBody>
      </p:sp>
      <p:grpSp>
        <p:nvGrpSpPr>
          <p:cNvPr id="3" name="グループ化 2">
            <a:extLst>
              <a:ext uri="{FF2B5EF4-FFF2-40B4-BE49-F238E27FC236}">
                <a16:creationId xmlns:a16="http://schemas.microsoft.com/office/drawing/2014/main" id="{13C36C50-2CC7-4904-9E23-BCA40CF56452}"/>
              </a:ext>
            </a:extLst>
          </p:cNvPr>
          <p:cNvGrpSpPr/>
          <p:nvPr/>
        </p:nvGrpSpPr>
        <p:grpSpPr>
          <a:xfrm>
            <a:off x="414179" y="1088471"/>
            <a:ext cx="428836" cy="353091"/>
            <a:chOff x="414179" y="1088471"/>
            <a:chExt cx="428836" cy="353091"/>
          </a:xfrm>
        </p:grpSpPr>
        <p:sp>
          <p:nvSpPr>
            <p:cNvPr id="2" name="正方形/長方形 1">
              <a:extLst>
                <a:ext uri="{FF2B5EF4-FFF2-40B4-BE49-F238E27FC236}">
                  <a16:creationId xmlns:a16="http://schemas.microsoft.com/office/drawing/2014/main" id="{2C99A327-A8E5-4DAE-B285-179E51F3D323}"/>
                </a:ext>
              </a:extLst>
            </p:cNvPr>
            <p:cNvSpPr/>
            <p:nvPr/>
          </p:nvSpPr>
          <p:spPr>
            <a:xfrm>
              <a:off x="468000" y="1088471"/>
              <a:ext cx="360811" cy="353091"/>
            </a:xfrm>
            <a:prstGeom prst="rect">
              <a:avLst/>
            </a:prstGeom>
            <a:noFill/>
            <a:ln w="28575">
              <a:solidFill>
                <a:srgbClr val="58C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テキスト ボックス 51">
              <a:extLst>
                <a:ext uri="{FF2B5EF4-FFF2-40B4-BE49-F238E27FC236}">
                  <a16:creationId xmlns:a16="http://schemas.microsoft.com/office/drawing/2014/main" id="{50783185-7D84-478D-BB2E-4D514B6207B5}"/>
                </a:ext>
              </a:extLst>
            </p:cNvPr>
            <p:cNvSpPr txBox="1"/>
            <p:nvPr/>
          </p:nvSpPr>
          <p:spPr>
            <a:xfrm>
              <a:off x="414179" y="1134586"/>
              <a:ext cx="428836" cy="276999"/>
            </a:xfrm>
            <a:prstGeom prst="rect">
              <a:avLst/>
            </a:prstGeom>
            <a:noFill/>
            <a:ln w="57150">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めざす</a:t>
              </a:r>
              <a:endParaRPr kumimoji="1" lang="en-US" altLang="ja-JP"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rPr>
                <a:t>べき姿</a:t>
              </a:r>
              <a:endParaRPr lang="en-US" altLang="ja-JP" sz="900" b="1" spc="-200" dirty="0">
                <a:latin typeface="UD デジタル 教科書体 N-R" panose="02020400000000000000" pitchFamily="17" charset="-128"/>
                <a:ea typeface="UD デジタル 教科書体 N-R" panose="02020400000000000000" pitchFamily="17" charset="-128"/>
              </a:endParaRPr>
            </a:p>
          </p:txBody>
        </p:sp>
      </p:grpSp>
      <p:pic>
        <p:nvPicPr>
          <p:cNvPr id="4" name="図 3">
            <a:extLst>
              <a:ext uri="{FF2B5EF4-FFF2-40B4-BE49-F238E27FC236}">
                <a16:creationId xmlns:a16="http://schemas.microsoft.com/office/drawing/2014/main" id="{56F8903F-7626-44FD-B1B2-1917ADB676C7}"/>
              </a:ext>
            </a:extLst>
          </p:cNvPr>
          <p:cNvPicPr>
            <a:picLocks noChangeAspect="1"/>
          </p:cNvPicPr>
          <p:nvPr/>
        </p:nvPicPr>
        <p:blipFill>
          <a:blip r:embed="rId9"/>
          <a:stretch>
            <a:fillRect/>
          </a:stretch>
        </p:blipFill>
        <p:spPr>
          <a:xfrm>
            <a:off x="3299902" y="5577702"/>
            <a:ext cx="1172726" cy="890090"/>
          </a:xfrm>
          <a:prstGeom prst="rect">
            <a:avLst/>
          </a:prstGeom>
        </p:spPr>
      </p:pic>
      <p:pic>
        <p:nvPicPr>
          <p:cNvPr id="51" name="図 50">
            <a:extLst>
              <a:ext uri="{FF2B5EF4-FFF2-40B4-BE49-F238E27FC236}">
                <a16:creationId xmlns:a16="http://schemas.microsoft.com/office/drawing/2014/main" id="{1C6D352F-E435-45B1-8F3D-ED2BFEDCAE12}"/>
              </a:ext>
            </a:extLst>
          </p:cNvPr>
          <p:cNvPicPr>
            <a:picLocks noChangeAspect="1"/>
          </p:cNvPicPr>
          <p:nvPr/>
        </p:nvPicPr>
        <p:blipFill>
          <a:blip r:embed="rId10"/>
          <a:stretch>
            <a:fillRect/>
          </a:stretch>
        </p:blipFill>
        <p:spPr>
          <a:xfrm>
            <a:off x="930831" y="4399871"/>
            <a:ext cx="1789724" cy="1263217"/>
          </a:xfrm>
          <a:prstGeom prst="rect">
            <a:avLst/>
          </a:prstGeom>
        </p:spPr>
      </p:pic>
      <p:sp>
        <p:nvSpPr>
          <p:cNvPr id="61" name="テキスト ボックス 60">
            <a:extLst>
              <a:ext uri="{FF2B5EF4-FFF2-40B4-BE49-F238E27FC236}">
                <a16:creationId xmlns:a16="http://schemas.microsoft.com/office/drawing/2014/main" id="{F1F558DB-89A2-4651-A6D7-4C2AA0A1A02C}"/>
              </a:ext>
            </a:extLst>
          </p:cNvPr>
          <p:cNvSpPr txBox="1"/>
          <p:nvPr/>
        </p:nvSpPr>
        <p:spPr>
          <a:xfrm>
            <a:off x="970131" y="5678216"/>
            <a:ext cx="1711124" cy="10772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ZEB</a:t>
            </a:r>
            <a:r>
              <a:rPr kumimoji="1" lang="ja-JP" altLang="en-US" sz="7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とは　　出典：環境省</a:t>
            </a:r>
            <a:r>
              <a:rPr kumimoji="1" lang="en-US" altLang="ja-JP" sz="7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HP</a:t>
            </a:r>
            <a:endParaRPr kumimoji="1" lang="ja-JP" altLang="en-US" sz="7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pic>
        <p:nvPicPr>
          <p:cNvPr id="20" name="図 19">
            <a:extLst>
              <a:ext uri="{FF2B5EF4-FFF2-40B4-BE49-F238E27FC236}">
                <a16:creationId xmlns:a16="http://schemas.microsoft.com/office/drawing/2014/main" id="{358FBC91-7962-4192-9D04-38BEE5E2F957}"/>
              </a:ext>
            </a:extLst>
          </p:cNvPr>
          <p:cNvPicPr>
            <a:picLocks noChangeAspect="1"/>
          </p:cNvPicPr>
          <p:nvPr/>
        </p:nvPicPr>
        <p:blipFill>
          <a:blip r:embed="rId11"/>
          <a:stretch>
            <a:fillRect/>
          </a:stretch>
        </p:blipFill>
        <p:spPr>
          <a:xfrm>
            <a:off x="786166" y="5818489"/>
            <a:ext cx="2286976" cy="726174"/>
          </a:xfrm>
          <a:prstGeom prst="rect">
            <a:avLst/>
          </a:prstGeom>
        </p:spPr>
      </p:pic>
    </p:spTree>
    <p:extLst>
      <p:ext uri="{BB962C8B-B14F-4D97-AF65-F5344CB8AC3E}">
        <p14:creationId xmlns:p14="http://schemas.microsoft.com/office/powerpoint/2010/main" val="1664926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矢印: 五方向 56">
            <a:extLst>
              <a:ext uri="{FF2B5EF4-FFF2-40B4-BE49-F238E27FC236}">
                <a16:creationId xmlns:a16="http://schemas.microsoft.com/office/drawing/2014/main" id="{5868ABAB-B2EB-488E-880F-B0D0688CF5A7}"/>
              </a:ext>
            </a:extLst>
          </p:cNvPr>
          <p:cNvSpPr/>
          <p:nvPr/>
        </p:nvSpPr>
        <p:spPr>
          <a:xfrm rot="10800000" flipV="1">
            <a:off x="468000" y="1494000"/>
            <a:ext cx="11340000" cy="3116479"/>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58" name="矢印: 五方向 57">
            <a:extLst>
              <a:ext uri="{FF2B5EF4-FFF2-40B4-BE49-F238E27FC236}">
                <a16:creationId xmlns:a16="http://schemas.microsoft.com/office/drawing/2014/main" id="{8F2DDE08-4227-42DE-8A20-8BE665A7104A}"/>
              </a:ext>
            </a:extLst>
          </p:cNvPr>
          <p:cNvSpPr/>
          <p:nvPr/>
        </p:nvSpPr>
        <p:spPr>
          <a:xfrm flipH="1">
            <a:off x="468000" y="4706719"/>
            <a:ext cx="11340000" cy="2055193"/>
          </a:xfrm>
          <a:prstGeom prst="homePlate">
            <a:avLst>
              <a:gd name="adj" fmla="val 0"/>
            </a:avLst>
          </a:prstGeom>
          <a:solidFill>
            <a:srgbClr val="CBF1ED"/>
          </a:solidFill>
          <a:ln>
            <a:solidFill>
              <a:srgbClr val="CBF1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游ゴシック" panose="020F0502020204030204"/>
              <a:ea typeface="游ゴシック" panose="020B0400000000000000" pitchFamily="50" charset="-128"/>
              <a:cs typeface="+mn-cs"/>
            </a:endParaRPr>
          </a:p>
        </p:txBody>
      </p:sp>
      <p:sp>
        <p:nvSpPr>
          <p:cNvPr id="6" name="角丸四角形 65">
            <a:extLst>
              <a:ext uri="{FF2B5EF4-FFF2-40B4-BE49-F238E27FC236}">
                <a16:creationId xmlns:a16="http://schemas.microsoft.com/office/drawing/2014/main" id="{4D031123-9CA1-4403-B17A-47F625A2762D}"/>
              </a:ext>
            </a:extLst>
          </p:cNvPr>
          <p:cNvSpPr/>
          <p:nvPr/>
        </p:nvSpPr>
        <p:spPr>
          <a:xfrm>
            <a:off x="446400" y="554400"/>
            <a:ext cx="4518000" cy="504000"/>
          </a:xfrm>
          <a:prstGeom prst="roundRect">
            <a:avLst>
              <a:gd name="adj" fmla="val 7429"/>
            </a:avLst>
          </a:prstGeom>
          <a:solidFill>
            <a:srgbClr val="98DDD5"/>
          </a:solidFill>
          <a:ln w="38100">
            <a:solidFill>
              <a:schemeClr val="bg1"/>
            </a:solidFill>
          </a:ln>
          <a:effectLst/>
          <a:scene3d>
            <a:camera prst="orthographicFront">
              <a:rot lat="0" lon="0" rev="0"/>
            </a:camera>
            <a:lightRig rig="threePt" dir="t">
              <a:rot lat="0" lon="0" rev="1200000"/>
            </a:lightRig>
          </a:scene3d>
          <a:sp3d/>
        </p:spPr>
        <p:txBody>
          <a:bodyPr lIns="91430" tIns="45714" rIns="91430" bIns="45714" rtlCol="0" anchor="ctr"/>
          <a:lstStyle/>
          <a:p>
            <a:pPr marL="0" marR="0" lvl="0" indent="0" algn="ctr" defTabSz="914290" rtl="0" eaLnBrk="1" fontAlgn="auto" latinLnBrk="0" hangingPunct="1">
              <a:lnSpc>
                <a:spcPts val="196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18EA26C4-F2A7-4FEF-A72C-ACAC723C0F00}"/>
              </a:ext>
            </a:extLst>
          </p:cNvPr>
          <p:cNvSpPr txBox="1"/>
          <p:nvPr/>
        </p:nvSpPr>
        <p:spPr>
          <a:xfrm>
            <a:off x="576000" y="610728"/>
            <a:ext cx="40822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多様なくらしを実現できる</a:t>
            </a:r>
          </a:p>
        </p:txBody>
      </p:sp>
      <p:sp>
        <p:nvSpPr>
          <p:cNvPr id="10" name="テキスト ボックス 9">
            <a:extLst>
              <a:ext uri="{FF2B5EF4-FFF2-40B4-BE49-F238E27FC236}">
                <a16:creationId xmlns:a16="http://schemas.microsoft.com/office/drawing/2014/main" id="{504DEDD7-124C-4DA1-81E7-B8F5EEDD5978}"/>
              </a:ext>
            </a:extLst>
          </p:cNvPr>
          <p:cNvSpPr txBox="1"/>
          <p:nvPr/>
        </p:nvSpPr>
        <p:spPr>
          <a:xfrm>
            <a:off x="468000" y="1570062"/>
            <a:ext cx="6480000"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 誰もが</a:t>
            </a:r>
            <a:r>
              <a:rPr kumimoji="1" lang="ja-JP" altLang="en-US" sz="1800" b="1" i="0" u="sng" strike="noStrike" kern="1200" cap="none" spc="-10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活き活きとくらすことができる</a:t>
            </a:r>
            <a:r>
              <a:rPr kumimoji="1" lang="ja-JP" altLang="en-US"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環境の整備</a:t>
            </a:r>
            <a:endParaRPr kumimoji="1" lang="en-US" altLang="ja-JP" sz="1800" b="1" i="0" u="sng"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12" name="テキスト ボックス 11">
            <a:extLst>
              <a:ext uri="{FF2B5EF4-FFF2-40B4-BE49-F238E27FC236}">
                <a16:creationId xmlns:a16="http://schemas.microsoft.com/office/drawing/2014/main" id="{29EDAB8B-AD79-4956-82EA-C5265B5D9E4B}"/>
              </a:ext>
            </a:extLst>
          </p:cNvPr>
          <p:cNvSpPr txBox="1"/>
          <p:nvPr/>
        </p:nvSpPr>
        <p:spPr>
          <a:xfrm>
            <a:off x="5292436" y="4803160"/>
            <a:ext cx="6094562" cy="300595"/>
          </a:xfrm>
          <a:prstGeom prst="rect">
            <a:avLst/>
          </a:prstGeom>
          <a:noFill/>
        </p:spPr>
        <p:txBody>
          <a:bodyPr wrap="square">
            <a:spAutoFit/>
          </a:bodyPr>
          <a:lstStyle/>
          <a:p>
            <a:pPr marL="182563" marR="0" lvl="0" indent="-180975" algn="just" defTabSz="914400" rtl="0" eaLnBrk="1" fontAlgn="auto" latinLnBrk="0" hangingPunct="1">
              <a:lnSpc>
                <a:spcPts val="1400"/>
              </a:lnSpc>
              <a:spcBef>
                <a:spcPts val="0"/>
              </a:spcBef>
              <a:spcAft>
                <a:spcPts val="0"/>
              </a:spcAft>
              <a:buClrTx/>
              <a:buSzTx/>
              <a:buFontTx/>
              <a:buNone/>
              <a:tabLst/>
              <a:defRPr/>
            </a:pPr>
            <a:r>
              <a:rPr kumimoji="1" lang="ja-JP" altLang="en-US" sz="1800" b="1" i="0" u="sng" strike="noStrike" kern="1200" cap="none" spc="0" normalizeH="0" baseline="0" noProof="0" dirty="0">
                <a:ln>
                  <a:noFill/>
                </a:ln>
                <a:effectLst/>
                <a:uLnTx/>
                <a:uFill>
                  <a:solidFill>
                    <a:prstClr val="black"/>
                  </a:solidFill>
                </a:uFill>
                <a:latin typeface="UD デジタル 教科書体 N-R" panose="02020400000000000000" pitchFamily="17" charset="-128"/>
                <a:ea typeface="UD デジタル 教科書体 N-R" panose="02020400000000000000" pitchFamily="17" charset="-128"/>
                <a:cs typeface="+mn-cs"/>
              </a:rPr>
              <a:t>○ </a:t>
            </a:r>
            <a:r>
              <a:rPr kumimoji="1" lang="ja-JP" altLang="en-US" sz="1800" b="1" i="0" u="sng" strike="noStrike" kern="1200" cap="none" spc="-100" normalizeH="0" baseline="0" noProof="0" dirty="0">
                <a:ln>
                  <a:noFill/>
                </a:ln>
                <a:effectLst/>
                <a:uLnTx/>
                <a:uFill>
                  <a:solidFill>
                    <a:prstClr val="black"/>
                  </a:solidFill>
                </a:uFill>
                <a:latin typeface="UD デジタル 教科書体 N-R" panose="02020400000000000000" pitchFamily="17" charset="-128"/>
                <a:ea typeface="UD デジタル 教科書体 N-R" panose="02020400000000000000" pitchFamily="17" charset="-128"/>
                <a:cs typeface="+mn-cs"/>
              </a:rPr>
              <a:t>自分らしいくらしを選択・創造できる</a:t>
            </a:r>
            <a:r>
              <a:rPr kumimoji="1" lang="ja-JP" altLang="en-US" sz="1800" b="1" i="0" u="sng" strike="noStrike" kern="1200" cap="none" spc="0" normalizeH="0" baseline="0" noProof="0" dirty="0">
                <a:ln>
                  <a:noFill/>
                </a:ln>
                <a:effectLst/>
                <a:uLnTx/>
                <a:uFill>
                  <a:solidFill>
                    <a:prstClr val="black"/>
                  </a:solidFill>
                </a:uFill>
                <a:latin typeface="UD デジタル 教科書体 N-R" panose="02020400000000000000" pitchFamily="17" charset="-128"/>
                <a:ea typeface="UD デジタル 教科書体 N-R" panose="02020400000000000000" pitchFamily="17" charset="-128"/>
                <a:cs typeface="+mn-cs"/>
              </a:rPr>
              <a:t>環境の整備</a:t>
            </a:r>
            <a:endParaRPr kumimoji="1" lang="en-US" altLang="ja-JP" sz="1800" b="1" i="0" u="sng" strike="noStrike" kern="1200" cap="none" spc="0" normalizeH="0" baseline="0" noProof="0" dirty="0">
              <a:ln>
                <a:noFill/>
              </a:ln>
              <a:effectLst/>
              <a:uLnTx/>
              <a:uFill>
                <a:solidFill>
                  <a:prstClr val="black"/>
                </a:solidFill>
              </a:uFill>
              <a:latin typeface="UD デジタル 教科書体 N-R" panose="02020400000000000000" pitchFamily="17" charset="-128"/>
              <a:ea typeface="UD デジタル 教科書体 N-R" panose="02020400000000000000" pitchFamily="17" charset="-128"/>
              <a:cs typeface="+mn-cs"/>
            </a:endParaRPr>
          </a:p>
        </p:txBody>
      </p:sp>
      <p:sp>
        <p:nvSpPr>
          <p:cNvPr id="18" name="テキスト ボックス 17">
            <a:extLst>
              <a:ext uri="{FF2B5EF4-FFF2-40B4-BE49-F238E27FC236}">
                <a16:creationId xmlns:a16="http://schemas.microsoft.com/office/drawing/2014/main" id="{048F0EEB-EF54-41AA-AF2F-FE297CFD87B7}"/>
              </a:ext>
            </a:extLst>
          </p:cNvPr>
          <p:cNvSpPr txBox="1"/>
          <p:nvPr/>
        </p:nvSpPr>
        <p:spPr>
          <a:xfrm>
            <a:off x="945440" y="2678987"/>
            <a:ext cx="5580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公的賃貸住宅への入居機会の創出、公的資産を活用した生活</a:t>
            </a:r>
            <a:r>
              <a:rPr lang="ja-JP" altLang="en-US" sz="1100" spc="-170" dirty="0">
                <a:latin typeface="UD デジタル 教科書体 N-R" panose="02020400000000000000" pitchFamily="17" charset="-128"/>
                <a:ea typeface="UD デジタル 教科書体 N-R" panose="02020400000000000000" pitchFamily="17" charset="-128"/>
              </a:rPr>
              <a:t>・</a:t>
            </a: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就労支援などの機能の導入、地域交流イベントや交流の場の創出　など</a:t>
            </a:r>
          </a:p>
        </p:txBody>
      </p:sp>
      <p:sp>
        <p:nvSpPr>
          <p:cNvPr id="21" name="テキスト ボックス 20">
            <a:extLst>
              <a:ext uri="{FF2B5EF4-FFF2-40B4-BE49-F238E27FC236}">
                <a16:creationId xmlns:a16="http://schemas.microsoft.com/office/drawing/2014/main" id="{C264B231-8A73-4937-89DC-5D9F63DB0BE5}"/>
              </a:ext>
            </a:extLst>
          </p:cNvPr>
          <p:cNvSpPr txBox="1"/>
          <p:nvPr/>
        </p:nvSpPr>
        <p:spPr>
          <a:xfrm>
            <a:off x="945440" y="3288183"/>
            <a:ext cx="5580000" cy="430887"/>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a:ln>
                  <a:noFill/>
                </a:ln>
                <a:effectLst/>
                <a:uLnTx/>
                <a:uFillTx/>
                <a:latin typeface="UD デジタル 教科書体 N-R"/>
                <a:ea typeface="UD デジタル 教科書体 N-R"/>
              </a:rPr>
              <a:t>住まいのバリアフリー化や断熱化の推進、</a:t>
            </a:r>
            <a:r>
              <a:rPr lang="ja-JP" altLang="en-US" sz="1100" spc="-170">
                <a:latin typeface="UD デジタル 教科書体 N-R"/>
                <a:ea typeface="UD デジタル 教科書体 N-R"/>
              </a:rPr>
              <a:t>民間賃貸住宅を含めた</a:t>
            </a:r>
            <a:r>
              <a:rPr kumimoji="1" lang="ja-JP" altLang="en-US" sz="1100" b="0" i="0" u="none" strike="noStrike" kern="1200" cap="none" spc="-170" normalizeH="0" baseline="0" noProof="0">
                <a:ln>
                  <a:noFill/>
                </a:ln>
                <a:effectLst/>
                <a:uLnTx/>
                <a:uFillTx/>
                <a:latin typeface="UD デジタル 教科書体 N-R"/>
                <a:ea typeface="UD デジタル 教科書体 N-R"/>
              </a:rPr>
              <a:t>高齢者向けの住まい</a:t>
            </a:r>
            <a:r>
              <a:rPr lang="ja-JP" altLang="en-US" sz="1100" spc="-170">
                <a:latin typeface="UD デジタル 教科書体 N-R"/>
                <a:ea typeface="UD デジタル 教科書体 N-R"/>
              </a:rPr>
              <a:t>による居住の安定確保</a:t>
            </a:r>
            <a:r>
              <a:rPr kumimoji="1" lang="ja-JP" altLang="en-US" sz="1100" b="0" i="0" u="none" strike="noStrike" kern="1200" cap="none" spc="-170" normalizeH="0" baseline="0" noProof="0">
                <a:ln>
                  <a:noFill/>
                </a:ln>
                <a:effectLst/>
                <a:uLnTx/>
                <a:uFillTx/>
                <a:latin typeface="UD デジタル 教科書体 N-R"/>
                <a:ea typeface="UD デジタル 教科書体 N-R"/>
              </a:rPr>
              <a:t>、公的資産を活用した高齢者の生活を支える施設の導入　など</a:t>
            </a:r>
          </a:p>
        </p:txBody>
      </p:sp>
      <p:sp>
        <p:nvSpPr>
          <p:cNvPr id="22" name="テキスト ボックス 21">
            <a:extLst>
              <a:ext uri="{FF2B5EF4-FFF2-40B4-BE49-F238E27FC236}">
                <a16:creationId xmlns:a16="http://schemas.microsoft.com/office/drawing/2014/main" id="{C397128A-0070-4973-997E-77D81650F3DF}"/>
              </a:ext>
            </a:extLst>
          </p:cNvPr>
          <p:cNvSpPr txBox="1"/>
          <p:nvPr/>
        </p:nvSpPr>
        <p:spPr>
          <a:xfrm>
            <a:off x="996566" y="4384034"/>
            <a:ext cx="5580000" cy="2616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公的資産や空家等の活用による交流を促す場づくりや生活支援施設等の導入　など</a:t>
            </a:r>
          </a:p>
        </p:txBody>
      </p:sp>
      <p:sp>
        <p:nvSpPr>
          <p:cNvPr id="23" name="テキスト ボックス 22">
            <a:extLst>
              <a:ext uri="{FF2B5EF4-FFF2-40B4-BE49-F238E27FC236}">
                <a16:creationId xmlns:a16="http://schemas.microsoft.com/office/drawing/2014/main" id="{2FEB9A41-8A9F-45CE-A60F-11C23423C9B5}"/>
              </a:ext>
            </a:extLst>
          </p:cNvPr>
          <p:cNvSpPr txBox="1"/>
          <p:nvPr/>
        </p:nvSpPr>
        <p:spPr>
          <a:xfrm>
            <a:off x="5398470" y="5071356"/>
            <a:ext cx="6259183"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・住情報の提供や住教育の推進等、住まいに関して学ぶ機会の創出</a:t>
            </a:r>
          </a:p>
        </p:txBody>
      </p:sp>
      <p:sp>
        <p:nvSpPr>
          <p:cNvPr id="24" name="テキスト ボックス 23">
            <a:extLst>
              <a:ext uri="{FF2B5EF4-FFF2-40B4-BE49-F238E27FC236}">
                <a16:creationId xmlns:a16="http://schemas.microsoft.com/office/drawing/2014/main" id="{AD8D4067-4621-42B7-8D7E-06B59890F346}"/>
              </a:ext>
            </a:extLst>
          </p:cNvPr>
          <p:cNvSpPr txBox="1"/>
          <p:nvPr/>
        </p:nvSpPr>
        <p:spPr>
          <a:xfrm>
            <a:off x="5772870" y="5272145"/>
            <a:ext cx="5832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住まいの取得や維持管理･売却や解体･賃貸住宅の入居や退去に関すること･まちづくりに関する基礎知識などの住情報の提供、出前講座やイベント等の開催による住教育の推進　など</a:t>
            </a:r>
          </a:p>
        </p:txBody>
      </p:sp>
      <p:sp>
        <p:nvSpPr>
          <p:cNvPr id="25" name="テキスト ボックス 24">
            <a:extLst>
              <a:ext uri="{FF2B5EF4-FFF2-40B4-BE49-F238E27FC236}">
                <a16:creationId xmlns:a16="http://schemas.microsoft.com/office/drawing/2014/main" id="{C8E196DD-6295-4B50-9140-AAAFB6843BE9}"/>
              </a:ext>
            </a:extLst>
          </p:cNvPr>
          <p:cNvSpPr txBox="1"/>
          <p:nvPr/>
        </p:nvSpPr>
        <p:spPr>
          <a:xfrm>
            <a:off x="5772870" y="5883262"/>
            <a:ext cx="5832000" cy="2616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建築関係団体等と連携した住まいに関する相談体制の充実　など</a:t>
            </a:r>
          </a:p>
        </p:txBody>
      </p:sp>
      <p:sp>
        <p:nvSpPr>
          <p:cNvPr id="26" name="テキスト ボックス 25">
            <a:extLst>
              <a:ext uri="{FF2B5EF4-FFF2-40B4-BE49-F238E27FC236}">
                <a16:creationId xmlns:a16="http://schemas.microsoft.com/office/drawing/2014/main" id="{1BEE4D7E-0906-41A0-BE57-4949760824CD}"/>
              </a:ext>
            </a:extLst>
          </p:cNvPr>
          <p:cNvSpPr txBox="1"/>
          <p:nvPr/>
        </p:nvSpPr>
        <p:spPr>
          <a:xfrm>
            <a:off x="5780391" y="6320209"/>
            <a:ext cx="5832000"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業界団体との連携による受け入れ体制の整備など就労環境の改善による入職促進、</a:t>
            </a:r>
            <a:r>
              <a:rPr kumimoji="1" lang="en-US" altLang="ja-JP"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DIY</a:t>
            </a:r>
            <a:r>
              <a:rPr kumimoji="1" lang="ja-JP" altLang="en-US" sz="11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による住まいの維持修繕や機能向上などの住まい手自らがくらしを支える担い手として活躍できる環境整備　など</a:t>
            </a:r>
          </a:p>
        </p:txBody>
      </p:sp>
      <p:sp>
        <p:nvSpPr>
          <p:cNvPr id="27" name="テキスト ボックス 26">
            <a:extLst>
              <a:ext uri="{FF2B5EF4-FFF2-40B4-BE49-F238E27FC236}">
                <a16:creationId xmlns:a16="http://schemas.microsoft.com/office/drawing/2014/main" id="{F75D4893-1E14-404B-916A-70B9851A2958}"/>
              </a:ext>
            </a:extLst>
          </p:cNvPr>
          <p:cNvSpPr txBox="1"/>
          <p:nvPr/>
        </p:nvSpPr>
        <p:spPr>
          <a:xfrm>
            <a:off x="570884" y="2482455"/>
            <a:ext cx="4367633"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・若年世代の活躍を支える住ま</a:t>
            </a:r>
            <a:r>
              <a:rPr kumimoji="1" lang="ja-JP" altLang="en-US" sz="1400" b="1" i="0" u="none" strike="noStrike" kern="1200" cap="none" spc="-21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い・住</a:t>
            </a:r>
            <a:r>
              <a:rPr kumimoji="1" lang="ja-JP" altLang="en-US" sz="1400" b="1" i="0" u="none" strike="noStrike" kern="1200" cap="none" spc="-1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環境の形成</a:t>
            </a:r>
            <a:endParaRPr kumimoji="1" lang="en-US" altLang="ja-JP" sz="1400" b="1" i="0" u="none" strike="noStrike" kern="1200" cap="none" spc="-1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8" name="テキスト ボックス 27">
            <a:extLst>
              <a:ext uri="{FF2B5EF4-FFF2-40B4-BE49-F238E27FC236}">
                <a16:creationId xmlns:a16="http://schemas.microsoft.com/office/drawing/2014/main" id="{FA24CCD0-8D56-43BB-9E05-1439C171CBAF}"/>
              </a:ext>
            </a:extLst>
          </p:cNvPr>
          <p:cNvSpPr txBox="1"/>
          <p:nvPr/>
        </p:nvSpPr>
        <p:spPr>
          <a:xfrm>
            <a:off x="570884" y="3086318"/>
            <a:ext cx="4884500" cy="307777"/>
          </a:xfrm>
          <a:prstGeom prst="rect">
            <a:avLst/>
          </a:prstGeom>
          <a:noFill/>
        </p:spPr>
        <p:txBody>
          <a:bodyPr wrap="square">
            <a:spAutoFit/>
          </a:bodyPr>
          <a:lstStyle/>
          <a:p>
            <a:pPr marL="92075" marR="0" lvl="0" indent="-90488"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・高齢者が元気</a:t>
            </a:r>
            <a:r>
              <a:rPr kumimoji="1" lang="ja-JP" altLang="en-US" sz="1400" b="1" i="0" u="none" strike="noStrike" kern="1200" cap="none" spc="-13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にくらすことができる住まい・住環境の形成</a:t>
            </a:r>
            <a:endParaRPr kumimoji="1" lang="en-US" altLang="ja-JP" sz="1400" b="1" i="0" u="none" strike="noStrike" kern="1200" cap="none" spc="-13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29" name="テキスト ボックス 28">
            <a:extLst>
              <a:ext uri="{FF2B5EF4-FFF2-40B4-BE49-F238E27FC236}">
                <a16:creationId xmlns:a16="http://schemas.microsoft.com/office/drawing/2014/main" id="{34D50763-E89A-40A1-8C4D-C0E98C166421}"/>
              </a:ext>
            </a:extLst>
          </p:cNvPr>
          <p:cNvSpPr txBox="1"/>
          <p:nvPr/>
        </p:nvSpPr>
        <p:spPr>
          <a:xfrm>
            <a:off x="622010" y="4184285"/>
            <a:ext cx="4120571"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・人々</a:t>
            </a:r>
            <a:r>
              <a:rPr kumimoji="1" lang="ja-JP" altLang="en-US" sz="1400" b="1" i="0" u="none" strike="noStrike" kern="1200" cap="none" spc="-16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のつながりや</a:t>
            </a: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交流が</a:t>
            </a:r>
            <a:r>
              <a:rPr kumimoji="1" lang="ja-JP" altLang="en-US" sz="1400" b="1" i="0" u="none" strike="noStrike" kern="1200" cap="none" spc="-18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生まれる</a:t>
            </a: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環境づくり</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0" name="テキスト ボックス 29">
            <a:extLst>
              <a:ext uri="{FF2B5EF4-FFF2-40B4-BE49-F238E27FC236}">
                <a16:creationId xmlns:a16="http://schemas.microsoft.com/office/drawing/2014/main" id="{3E05C44B-9086-4339-8B54-635A018EAD92}"/>
              </a:ext>
            </a:extLst>
          </p:cNvPr>
          <p:cNvSpPr txBox="1"/>
          <p:nvPr/>
        </p:nvSpPr>
        <p:spPr>
          <a:xfrm>
            <a:off x="5398470" y="5648963"/>
            <a:ext cx="3354969" cy="318740"/>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a:t>
            </a:r>
            <a:r>
              <a:rPr kumimoji="1" lang="ja-JP" altLang="en-US" sz="1400" b="1" i="0" u="none" strike="noStrike" kern="1200" cap="none" spc="-10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住まいに</a:t>
            </a: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関する相談体制の充実</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32" name="テキスト ボックス 31">
            <a:extLst>
              <a:ext uri="{FF2B5EF4-FFF2-40B4-BE49-F238E27FC236}">
                <a16:creationId xmlns:a16="http://schemas.microsoft.com/office/drawing/2014/main" id="{67532300-2388-4098-86F4-8CC76EF73720}"/>
              </a:ext>
            </a:extLst>
          </p:cNvPr>
          <p:cNvSpPr txBox="1"/>
          <p:nvPr/>
        </p:nvSpPr>
        <p:spPr>
          <a:xfrm>
            <a:off x="5405991" y="6098347"/>
            <a:ext cx="6259183" cy="307777"/>
          </a:xfrm>
          <a:prstGeom prst="rect">
            <a:avLst/>
          </a:prstGeom>
          <a:noFill/>
        </p:spPr>
        <p:txBody>
          <a:bodyPr wrap="square">
            <a:spAutoFit/>
          </a:bodyPr>
          <a:lstStyle/>
          <a:p>
            <a:pPr marL="92075" marR="0" lvl="0" indent="-920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1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・住生活関連産業</a:t>
            </a:r>
            <a:r>
              <a:rPr kumimoji="1" lang="ja-JP" altLang="en-US" sz="1400" b="1" i="0" u="none" strike="noStrike" kern="1200" cap="none" spc="-2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やくらしを支える</a:t>
            </a:r>
            <a:r>
              <a:rPr kumimoji="1" lang="ja-JP" altLang="en-US" sz="1400" b="1" i="0" u="none" strike="noStrike" kern="1200" cap="none" spc="-12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多様な担い手の確保と活動しやすい環境の整備</a:t>
            </a:r>
          </a:p>
        </p:txBody>
      </p:sp>
      <p:sp>
        <p:nvSpPr>
          <p:cNvPr id="35" name="正方形/長方形 34">
            <a:extLst>
              <a:ext uri="{FF2B5EF4-FFF2-40B4-BE49-F238E27FC236}">
                <a16:creationId xmlns:a16="http://schemas.microsoft.com/office/drawing/2014/main" id="{9CA2C078-FE10-4372-9169-B448D004BA10}"/>
              </a:ext>
            </a:extLst>
          </p:cNvPr>
          <p:cNvSpPr>
            <a:spLocks/>
          </p:cNvSpPr>
          <p:nvPr/>
        </p:nvSpPr>
        <p:spPr>
          <a:xfrm>
            <a:off x="0" y="4583"/>
            <a:ext cx="12193200" cy="540000"/>
          </a:xfrm>
          <a:prstGeom prst="rect">
            <a:avLst/>
          </a:prstGeom>
          <a:solidFill>
            <a:srgbClr val="DEEBF7"/>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00" cap="none" spc="0" normalizeH="0" baseline="0" noProof="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Times New Roman"/>
              </a:rPr>
              <a:t>　基本目標の実現に向けた重点的に取り組むべき施策</a:t>
            </a:r>
          </a:p>
        </p:txBody>
      </p:sp>
      <p:sp>
        <p:nvSpPr>
          <p:cNvPr id="55" name="テキスト ボックス 54">
            <a:extLst>
              <a:ext uri="{FF2B5EF4-FFF2-40B4-BE49-F238E27FC236}">
                <a16:creationId xmlns:a16="http://schemas.microsoft.com/office/drawing/2014/main" id="{42B71EBB-028B-43A3-AC55-3AA1F0109A21}"/>
              </a:ext>
            </a:extLst>
          </p:cNvPr>
          <p:cNvSpPr txBox="1"/>
          <p:nvPr/>
        </p:nvSpPr>
        <p:spPr>
          <a:xfrm>
            <a:off x="945440" y="2066402"/>
            <a:ext cx="6068468"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公的賃貸住宅への入居促進、子育て世帯向け住戸の供給、民間住宅も含めた住宅ストック全体での住宅支援の充実、公的賃貸住宅等の公的資産を活用した子育て支援施設等の導入　など</a:t>
            </a:r>
          </a:p>
        </p:txBody>
      </p:sp>
      <p:sp>
        <p:nvSpPr>
          <p:cNvPr id="56" name="テキスト ボックス 55">
            <a:extLst>
              <a:ext uri="{FF2B5EF4-FFF2-40B4-BE49-F238E27FC236}">
                <a16:creationId xmlns:a16="http://schemas.microsoft.com/office/drawing/2014/main" id="{9A5CEBC5-3B04-4A7B-B4C7-1DE38BD34926}"/>
              </a:ext>
            </a:extLst>
          </p:cNvPr>
          <p:cNvSpPr txBox="1"/>
          <p:nvPr/>
        </p:nvSpPr>
        <p:spPr>
          <a:xfrm>
            <a:off x="570884" y="1868402"/>
            <a:ext cx="5473990" cy="307777"/>
          </a:xfrm>
          <a:prstGeom prst="rect">
            <a:avLst/>
          </a:prstGeom>
          <a:noFill/>
        </p:spPr>
        <p:txBody>
          <a:bodyPr wrap="square">
            <a:spAutoFit/>
          </a:bodyPr>
          <a:lstStyle/>
          <a:p>
            <a:pPr marL="182563" marR="0" lvl="0" indent="-180975"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・子育て世帯にやさしい住まい・住環境の形成</a:t>
            </a:r>
            <a:endParaRPr kumimoji="1" lang="en-US" altLang="ja-JP"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59" name="Text Box 2">
            <a:extLst>
              <a:ext uri="{FF2B5EF4-FFF2-40B4-BE49-F238E27FC236}">
                <a16:creationId xmlns:a16="http://schemas.microsoft.com/office/drawing/2014/main" id="{E9D1F116-11A1-46E9-A8D5-6DC6D20EACE6}"/>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D1E3EF9-C8F1-45E4-AD9D-B4C5D7756A5D}" type="slidenum">
              <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9</a:t>
            </a:fld>
            <a:endParaRPr kumimoji="1" lang="en-US" altLang="ja-JP" sz="12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60" name="テキスト ボックス 59">
            <a:extLst>
              <a:ext uri="{FF2B5EF4-FFF2-40B4-BE49-F238E27FC236}">
                <a16:creationId xmlns:a16="http://schemas.microsoft.com/office/drawing/2014/main" id="{17AC407F-D5EF-4A4C-A471-DC4D3D109980}"/>
              </a:ext>
            </a:extLst>
          </p:cNvPr>
          <p:cNvSpPr txBox="1"/>
          <p:nvPr/>
        </p:nvSpPr>
        <p:spPr>
          <a:xfrm>
            <a:off x="980080" y="3850807"/>
            <a:ext cx="5724274" cy="430887"/>
          </a:xfrm>
          <a:prstGeom prst="rect">
            <a:avLst/>
          </a:prstGeom>
          <a:noFill/>
          <a:ln>
            <a:noFill/>
          </a:ln>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spc="-170" dirty="0">
                <a:latin typeface="UD デジタル 教科書体 N-R" panose="02020400000000000000" pitchFamily="17" charset="-128"/>
                <a:ea typeface="UD デジタル 教科書体 N-R" panose="02020400000000000000" pitchFamily="17" charset="-128"/>
              </a:rPr>
              <a:t>公的賃貸住宅を活用したグループホームや公営住宅における車いす常用者世帯向け住宅の供給、民間賃貸住宅を活用した居住支援体制の充実、公的資産を活用した障がい者支援施設の導入</a:t>
            </a:r>
            <a:r>
              <a:rPr kumimoji="1" lang="ja-JP" altLang="en-US" sz="1100" b="0" i="0" u="none" strike="noStrike" kern="1200" cap="none" spc="-17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　など</a:t>
            </a:r>
          </a:p>
        </p:txBody>
      </p:sp>
      <p:sp>
        <p:nvSpPr>
          <p:cNvPr id="61" name="テキスト ボックス 60">
            <a:extLst>
              <a:ext uri="{FF2B5EF4-FFF2-40B4-BE49-F238E27FC236}">
                <a16:creationId xmlns:a16="http://schemas.microsoft.com/office/drawing/2014/main" id="{FFF2A832-BECF-46C5-9A32-4CF17A20F240}"/>
              </a:ext>
            </a:extLst>
          </p:cNvPr>
          <p:cNvSpPr txBox="1"/>
          <p:nvPr/>
        </p:nvSpPr>
        <p:spPr>
          <a:xfrm>
            <a:off x="605524" y="3648942"/>
            <a:ext cx="5253010" cy="307777"/>
          </a:xfrm>
          <a:prstGeom prst="rect">
            <a:avLst/>
          </a:prstGeom>
          <a:noFill/>
        </p:spPr>
        <p:txBody>
          <a:bodyPr wrap="square">
            <a:spAutoFit/>
          </a:bodyPr>
          <a:lstStyle/>
          <a:p>
            <a:pPr marL="92075" marR="0" lvl="0" indent="-90488" algn="just"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a:t>
            </a:r>
            <a:r>
              <a:rPr lang="ja-JP" altLang="en-US" sz="1400" b="1" dirty="0">
                <a:latin typeface="UD デジタル 教科書体 N-R" panose="02020400000000000000" pitchFamily="17" charset="-128"/>
                <a:ea typeface="UD デジタル 教科書体 N-R" panose="02020400000000000000" pitchFamily="17" charset="-128"/>
              </a:rPr>
              <a:t>障がい者</a:t>
            </a:r>
            <a:r>
              <a:rPr kumimoji="1" lang="ja-JP" altLang="en-US" sz="1400" b="1" i="0" u="none" strike="noStrike" kern="1200" cap="none" spc="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が安心して</a:t>
            </a:r>
            <a:r>
              <a:rPr kumimoji="1" lang="ja-JP" altLang="en-US" sz="1400" b="1" i="0" u="none" strike="noStrike" kern="1200" cap="none" spc="-130" normalizeH="0" baseline="0" noProof="0" dirty="0">
                <a:ln>
                  <a:noFill/>
                </a:ln>
                <a:effectLst/>
                <a:uLnTx/>
                <a:uFillTx/>
                <a:latin typeface="UD デジタル 教科書体 N-R" panose="02020400000000000000" pitchFamily="17" charset="-128"/>
                <a:ea typeface="UD デジタル 教科書体 N-R" panose="02020400000000000000" pitchFamily="17" charset="-128"/>
              </a:rPr>
              <a:t>くらすことができる住まい・住環境の形成</a:t>
            </a:r>
            <a:endParaRPr kumimoji="1" lang="en-US" altLang="ja-JP" sz="1400" b="1" i="0" u="none" strike="noStrike" kern="1200" cap="none" spc="-130" normalizeH="0" baseline="0" noProof="0" dirty="0">
              <a:ln>
                <a:noFill/>
              </a:ln>
              <a:effectLst/>
              <a:uLnTx/>
              <a:uFillTx/>
              <a:latin typeface="UD デジタル 教科書体 N-R" panose="02020400000000000000" pitchFamily="17" charset="-128"/>
              <a:ea typeface="UD デジタル 教科書体 N-R" panose="02020400000000000000" pitchFamily="17" charset="-128"/>
            </a:endParaRPr>
          </a:p>
        </p:txBody>
      </p:sp>
      <p:sp>
        <p:nvSpPr>
          <p:cNvPr id="70" name="テキスト ボックス 69">
            <a:extLst>
              <a:ext uri="{FF2B5EF4-FFF2-40B4-BE49-F238E27FC236}">
                <a16:creationId xmlns:a16="http://schemas.microsoft.com/office/drawing/2014/main" id="{18B61C3B-8AEC-4E5D-9F6B-788A8045117E}"/>
              </a:ext>
            </a:extLst>
          </p:cNvPr>
          <p:cNvSpPr txBox="1"/>
          <p:nvPr/>
        </p:nvSpPr>
        <p:spPr>
          <a:xfrm>
            <a:off x="864000" y="1086172"/>
            <a:ext cx="11229325" cy="369332"/>
          </a:xfrm>
          <a:prstGeom prst="rect">
            <a:avLst/>
          </a:prstGeom>
          <a:noFill/>
        </p:spPr>
        <p:txBody>
          <a:bodyPr wrap="square"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住まい手のライフスタイル等に応じた多様な住まい方を実現するため、ニーズに応じた住まい･住環境を整備するなど、誰もが活き活きとくらすことができる環境を整備すべき</a:t>
            </a:r>
            <a:endParaRPr kumimoji="1" lang="en-US" altLang="ja-JP" sz="1200" b="0" i="0" u="none" strike="noStrike" kern="1200" cap="none" spc="-15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180" dirty="0">
                <a:latin typeface="UD デジタル 教科書体 N-R" panose="02020400000000000000" pitchFamily="17" charset="-128"/>
                <a:ea typeface="UD デジタル 教科書体 N-R" panose="02020400000000000000" pitchFamily="17" charset="-128"/>
              </a:rPr>
              <a:t>住まいに関して学び、相談できる体制の充実、住まい手自らがくらしを支える新たな担い手として活躍できる環境を整備するなど、自分らしいくらしを選択･創造できる環境を整備すべき</a:t>
            </a:r>
            <a:endParaRPr kumimoji="1" lang="ja-JP" altLang="en-US" sz="1200" b="0" i="0" u="none" strike="noStrike" kern="1200" cap="none" spc="-18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p:txBody>
      </p:sp>
      <p:grpSp>
        <p:nvGrpSpPr>
          <p:cNvPr id="73" name="グループ化 72">
            <a:extLst>
              <a:ext uri="{FF2B5EF4-FFF2-40B4-BE49-F238E27FC236}">
                <a16:creationId xmlns:a16="http://schemas.microsoft.com/office/drawing/2014/main" id="{988575B2-27E0-422C-9AF8-EE284D8E67D4}"/>
              </a:ext>
            </a:extLst>
          </p:cNvPr>
          <p:cNvGrpSpPr/>
          <p:nvPr/>
        </p:nvGrpSpPr>
        <p:grpSpPr>
          <a:xfrm>
            <a:off x="414179" y="1088471"/>
            <a:ext cx="428836" cy="353091"/>
            <a:chOff x="414179" y="1088471"/>
            <a:chExt cx="428836" cy="353091"/>
          </a:xfrm>
        </p:grpSpPr>
        <p:sp>
          <p:nvSpPr>
            <p:cNvPr id="74" name="正方形/長方形 73">
              <a:extLst>
                <a:ext uri="{FF2B5EF4-FFF2-40B4-BE49-F238E27FC236}">
                  <a16:creationId xmlns:a16="http://schemas.microsoft.com/office/drawing/2014/main" id="{7F179E8E-C8DB-4D22-8DD4-A9A0FC7E4F45}"/>
                </a:ext>
              </a:extLst>
            </p:cNvPr>
            <p:cNvSpPr/>
            <p:nvPr/>
          </p:nvSpPr>
          <p:spPr>
            <a:xfrm>
              <a:off x="468000" y="1088471"/>
              <a:ext cx="360811" cy="353091"/>
            </a:xfrm>
            <a:prstGeom prst="rect">
              <a:avLst/>
            </a:prstGeom>
            <a:noFill/>
            <a:ln w="28575">
              <a:solidFill>
                <a:srgbClr val="58C8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テキスト ボックス 74">
              <a:extLst>
                <a:ext uri="{FF2B5EF4-FFF2-40B4-BE49-F238E27FC236}">
                  <a16:creationId xmlns:a16="http://schemas.microsoft.com/office/drawing/2014/main" id="{FE1DA689-6A8A-4170-8966-FC4846081EE2}"/>
                </a:ext>
              </a:extLst>
            </p:cNvPr>
            <p:cNvSpPr txBox="1"/>
            <p:nvPr/>
          </p:nvSpPr>
          <p:spPr>
            <a:xfrm>
              <a:off x="414179" y="1134586"/>
              <a:ext cx="428836" cy="276999"/>
            </a:xfrm>
            <a:prstGeom prst="rect">
              <a:avLst/>
            </a:prstGeom>
            <a:noFill/>
            <a:ln w="57150">
              <a:noFill/>
            </a:ln>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めざす</a:t>
              </a:r>
              <a:endParaRPr kumimoji="1" lang="en-US" altLang="ja-JP"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strike="noStrike" kern="1200" cap="none" spc="-200" normalizeH="0" noProof="0" dirty="0">
                  <a:ln>
                    <a:noFill/>
                  </a:ln>
                  <a:effectLst/>
                  <a:uLnTx/>
                  <a:uFillTx/>
                  <a:latin typeface="UD デジタル 教科書体 N-R" panose="02020400000000000000" pitchFamily="17" charset="-128"/>
                  <a:ea typeface="UD デジタル 教科書体 N-R" panose="02020400000000000000" pitchFamily="17" charset="-128"/>
                  <a:cs typeface="+mn-cs"/>
                </a:rPr>
                <a:t>べき姿</a:t>
              </a:r>
              <a:endParaRPr lang="en-US" altLang="ja-JP" sz="900" b="1" spc="-200" dirty="0">
                <a:latin typeface="UD デジタル 教科書体 N-R" panose="02020400000000000000" pitchFamily="17" charset="-128"/>
                <a:ea typeface="UD デジタル 教科書体 N-R" panose="02020400000000000000" pitchFamily="17" charset="-128"/>
              </a:endParaRPr>
            </a:p>
          </p:txBody>
        </p:sp>
      </p:grpSp>
      <p:pic>
        <p:nvPicPr>
          <p:cNvPr id="11" name="図 10">
            <a:extLst>
              <a:ext uri="{FF2B5EF4-FFF2-40B4-BE49-F238E27FC236}">
                <a16:creationId xmlns:a16="http://schemas.microsoft.com/office/drawing/2014/main" id="{D155A590-B690-4A0D-B73D-A0D7A3CB5284}"/>
              </a:ext>
            </a:extLst>
          </p:cNvPr>
          <p:cNvPicPr>
            <a:picLocks noChangeAspect="1"/>
          </p:cNvPicPr>
          <p:nvPr/>
        </p:nvPicPr>
        <p:blipFill>
          <a:blip r:embed="rId3"/>
          <a:stretch>
            <a:fillRect/>
          </a:stretch>
        </p:blipFill>
        <p:spPr>
          <a:xfrm>
            <a:off x="669092" y="4423561"/>
            <a:ext cx="4840644" cy="2621507"/>
          </a:xfrm>
          <a:prstGeom prst="rect">
            <a:avLst/>
          </a:prstGeom>
        </p:spPr>
      </p:pic>
      <p:pic>
        <p:nvPicPr>
          <p:cNvPr id="2" name="図 1">
            <a:extLst>
              <a:ext uri="{FF2B5EF4-FFF2-40B4-BE49-F238E27FC236}">
                <a16:creationId xmlns:a16="http://schemas.microsoft.com/office/drawing/2014/main" id="{B42B3D58-0352-4227-9A7F-328697C2E645}"/>
              </a:ext>
            </a:extLst>
          </p:cNvPr>
          <p:cNvPicPr>
            <a:picLocks noChangeAspect="1"/>
          </p:cNvPicPr>
          <p:nvPr/>
        </p:nvPicPr>
        <p:blipFill>
          <a:blip r:embed="rId4"/>
          <a:stretch>
            <a:fillRect/>
          </a:stretch>
        </p:blipFill>
        <p:spPr>
          <a:xfrm>
            <a:off x="7042466" y="1553367"/>
            <a:ext cx="4706520" cy="3029975"/>
          </a:xfrm>
          <a:prstGeom prst="rect">
            <a:avLst/>
          </a:prstGeom>
        </p:spPr>
      </p:pic>
    </p:spTree>
    <p:extLst>
      <p:ext uri="{BB962C8B-B14F-4D97-AF65-F5344CB8AC3E}">
        <p14:creationId xmlns:p14="http://schemas.microsoft.com/office/powerpoint/2010/main" val="11287148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54921E7AEDC184AB774AB0DE627C1C6" ma:contentTypeVersion="30" ma:contentTypeDescription="新しいドキュメントを作成します。" ma:contentTypeScope="" ma:versionID="97c6ebcfa4630f62d75d2511ad483048">
  <xsd:schema xmlns:xsd="http://www.w3.org/2001/XMLSchema" xmlns:xs="http://www.w3.org/2001/XMLSchema" xmlns:p="http://schemas.microsoft.com/office/2006/metadata/properties" xmlns:ns2="3eae6ebc-c6e1-4407-981d-266537fdb69e" xmlns:ns3="9693bdc8-fb3d-4d06-a071-6a5f30d07338" targetNamespace="http://schemas.microsoft.com/office/2006/metadata/properties" ma:root="true" ma:fieldsID="909203e901deba61994273ece67be3bb" ns2:_="" ns3:_="">
    <xsd:import namespace="3eae6ebc-c6e1-4407-981d-266537fdb69e"/>
    <xsd:import namespace="9693bdc8-fb3d-4d06-a071-6a5f30d07338"/>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ae6ebc-c6e1-4407-981d-266537fdb69e"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693bdc8-fb3d-4d06-a071-6a5f30d07338"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00CCC8-A564-410F-AF98-9DA597A5B0F5}">
  <ds:schemaRefs>
    <ds:schemaRef ds:uri="3eae6ebc-c6e1-4407-981d-266537fdb69e"/>
    <ds:schemaRef ds:uri="9693bdc8-fb3d-4d06-a071-6a5f30d073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FA8C97C-5435-44CD-AA2B-34D8296E5964}">
  <ds:schemaRefs>
    <ds:schemaRef ds:uri="http://schemas.microsoft.com/office/2006/metadata/properties"/>
    <ds:schemaRef ds:uri="3eae6ebc-c6e1-4407-981d-266537fdb69e"/>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9693bdc8-fb3d-4d06-a071-6a5f30d07338"/>
    <ds:schemaRef ds:uri="http://www.w3.org/XML/1998/namespace"/>
    <ds:schemaRef ds:uri="http://purl.org/dc/dcmitype/"/>
  </ds:schemaRefs>
</ds:datastoreItem>
</file>

<file path=customXml/itemProps3.xml><?xml version="1.0" encoding="utf-8"?>
<ds:datastoreItem xmlns:ds="http://schemas.openxmlformats.org/officeDocument/2006/customXml" ds:itemID="{FEEA2DC3-9738-4B0A-B272-F4D75EF89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998</TotalTime>
  <Words>6605</Words>
  <PresentationFormat>ワイド画面</PresentationFormat>
  <Paragraphs>390</Paragraphs>
  <Slides>20</Slides>
  <Notes>6</Notes>
  <HiddenSlides>0</HiddenSlides>
  <MMClips>0</MMClips>
  <ScaleCrop>false</ScaleCrop>
  <HeadingPairs>
    <vt:vector size="6" baseType="variant">
      <vt:variant>
        <vt:lpstr>使用されているフォント</vt:lpstr>
      </vt:variant>
      <vt:variant>
        <vt:i4>14</vt:i4>
      </vt:variant>
      <vt:variant>
        <vt:lpstr>テーマ</vt:lpstr>
      </vt:variant>
      <vt:variant>
        <vt:i4>3</vt:i4>
      </vt:variant>
      <vt:variant>
        <vt:lpstr>スライド タイトル</vt:lpstr>
      </vt:variant>
      <vt:variant>
        <vt:i4>20</vt:i4>
      </vt:variant>
    </vt:vector>
  </HeadingPairs>
  <TitlesOfParts>
    <vt:vector size="37" baseType="lpstr">
      <vt:lpstr>Meiryo UI</vt:lpstr>
      <vt:lpstr>UD デジタル 教科書体 N-B</vt:lpstr>
      <vt:lpstr>UD デジタル 教科書体 NK-B</vt:lpstr>
      <vt:lpstr>UD デジタル 教科書体 NK-R</vt:lpstr>
      <vt:lpstr>UD デジタル 教科書体 NP-B</vt:lpstr>
      <vt:lpstr>UD デジタル 教科書体 NP-R</vt:lpstr>
      <vt:lpstr>UD デジタル 教科書体 N-R</vt:lpstr>
      <vt:lpstr>メイリオ</vt:lpstr>
      <vt:lpstr>游ゴシック</vt:lpstr>
      <vt:lpstr>游ゴシック Light</vt:lpstr>
      <vt:lpstr>Arial</vt:lpstr>
      <vt:lpstr>Calibri</vt:lpstr>
      <vt:lpstr>Calibri Light</vt:lpstr>
      <vt:lpstr>Century</vt:lpstr>
      <vt:lpstr>Office テーマ</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2026-01-09T02:39:18Z</cp:lastPrinted>
  <dcterms:created xsi:type="dcterms:W3CDTF">2025-10-30T02:07:54Z</dcterms:created>
  <dcterms:modified xsi:type="dcterms:W3CDTF">2026-01-09T04:18:00Z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0x010100D54921E7AEDC184AB774AB0DE627C1C6</vt:lpwstr>
  </property>
</Properties>
</file>