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sldIdLst>
    <p:sldId id="601" r:id="rId5"/>
    <p:sldId id="620" r:id="rId6"/>
    <p:sldId id="631" r:id="rId7"/>
    <p:sldId id="597" r:id="rId8"/>
    <p:sldId id="603" r:id="rId9"/>
    <p:sldId id="622" r:id="rId10"/>
    <p:sldId id="632" r:id="rId11"/>
    <p:sldId id="624" r:id="rId12"/>
    <p:sldId id="614" r:id="rId13"/>
    <p:sldId id="621" r:id="rId14"/>
    <p:sldId id="625" r:id="rId15"/>
    <p:sldId id="633" r:id="rId16"/>
    <p:sldId id="630" r:id="rId17"/>
    <p:sldId id="615" r:id="rId18"/>
    <p:sldId id="627" r:id="rId19"/>
    <p:sldId id="628" r:id="rId20"/>
    <p:sldId id="616" r:id="rId21"/>
    <p:sldId id="635" r:id="rId22"/>
    <p:sldId id="634" r:id="rId23"/>
    <p:sldId id="619" r:id="rId2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0128" autoAdjust="0"/>
  </p:normalViewPr>
  <p:slideViewPr>
    <p:cSldViewPr>
      <p:cViewPr>
        <p:scale>
          <a:sx n="90" d="100"/>
          <a:sy n="90" d="100"/>
        </p:scale>
        <p:origin x="672" y="-504"/>
      </p:cViewPr>
      <p:guideLst>
        <p:guide orient="horz" pos="2160"/>
        <p:guide pos="2880"/>
      </p:guideLst>
    </p:cSldViewPr>
  </p:slideViewPr>
  <p:outlineViewPr>
    <p:cViewPr>
      <p:scale>
        <a:sx n="75" d="100"/>
        <a:sy n="75" d="100"/>
      </p:scale>
      <p:origin x="0" y="0"/>
    </p:cViewPr>
  </p:outlineViewPr>
  <p:notesTextViewPr>
    <p:cViewPr>
      <p:scale>
        <a:sx n="1" d="1"/>
        <a:sy n="1" d="1"/>
      </p:scale>
      <p:origin x="0" y="0"/>
    </p:cViewPr>
  </p:notesTextViewPr>
  <p:sorterViewPr>
    <p:cViewPr>
      <p:scale>
        <a:sx n="100" d="100"/>
        <a:sy n="100" d="100"/>
      </p:scale>
      <p:origin x="0" y="-3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35A81F1B-0329-4052-BE59-1AFDD22F778C}" type="datetimeFigureOut">
              <a:rPr kumimoji="1" lang="ja-JP" altLang="en-US" smtClean="0"/>
              <a:t>2020/9/30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F8942646-AE46-4063-930C-1DDE33F9934D}" type="slidenum">
              <a:rPr kumimoji="1" lang="ja-JP" altLang="en-US" smtClean="0"/>
              <a:t>‹#›</a:t>
            </a:fld>
            <a:endParaRPr kumimoji="1" lang="ja-JP" altLang="en-US"/>
          </a:p>
        </p:txBody>
      </p:sp>
    </p:spTree>
    <p:extLst>
      <p:ext uri="{BB962C8B-B14F-4D97-AF65-F5344CB8AC3E}">
        <p14:creationId xmlns:p14="http://schemas.microsoft.com/office/powerpoint/2010/main" val="898924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183947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942646-AE46-4063-930C-1DDE33F9934D}" type="slidenum">
              <a:rPr kumimoji="1" lang="ja-JP" altLang="en-US" smtClean="0"/>
              <a:t>5</a:t>
            </a:fld>
            <a:endParaRPr kumimoji="1" lang="ja-JP" altLang="en-US"/>
          </a:p>
        </p:txBody>
      </p:sp>
    </p:spTree>
    <p:extLst>
      <p:ext uri="{BB962C8B-B14F-4D97-AF65-F5344CB8AC3E}">
        <p14:creationId xmlns:p14="http://schemas.microsoft.com/office/powerpoint/2010/main" val="348732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Tree>
    <p:extLst>
      <p:ext uri="{BB962C8B-B14F-4D97-AF65-F5344CB8AC3E}">
        <p14:creationId xmlns:p14="http://schemas.microsoft.com/office/powerpoint/2010/main" val="8475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342119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422473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199863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Tree>
    <p:extLst>
      <p:ext uri="{BB962C8B-B14F-4D97-AF65-F5344CB8AC3E}">
        <p14:creationId xmlns:p14="http://schemas.microsoft.com/office/powerpoint/2010/main" val="823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34180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264156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393025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7075715" y="6356350"/>
            <a:ext cx="2057400" cy="365125"/>
          </a:xfrm>
        </p:spPr>
        <p:txBody>
          <a:bodyPr/>
          <a:lstStyle/>
          <a:p>
            <a:fld id="{EFB30A01-3A8A-42B1-A286-1424BEA36035}" type="slidenum">
              <a:rPr kumimoji="1" lang="ja-JP" altLang="en-US" smtClean="0"/>
              <a:t>‹#›</a:t>
            </a:fld>
            <a:endParaRPr kumimoji="1" lang="ja-JP" altLang="en-US"/>
          </a:p>
        </p:txBody>
      </p:sp>
    </p:spTree>
    <p:extLst>
      <p:ext uri="{BB962C8B-B14F-4D97-AF65-F5344CB8AC3E}">
        <p14:creationId xmlns:p14="http://schemas.microsoft.com/office/powerpoint/2010/main" val="267216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Tree>
    <p:extLst>
      <p:ext uri="{BB962C8B-B14F-4D97-AF65-F5344CB8AC3E}">
        <p14:creationId xmlns:p14="http://schemas.microsoft.com/office/powerpoint/2010/main" val="35304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Tree>
    <p:extLst>
      <p:ext uri="{BB962C8B-B14F-4D97-AF65-F5344CB8AC3E}">
        <p14:creationId xmlns:p14="http://schemas.microsoft.com/office/powerpoint/2010/main" val="144665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30A01-3A8A-42B1-A286-1424BEA36035}" type="slidenum">
              <a:rPr kumimoji="1" lang="ja-JP" altLang="en-US" smtClean="0"/>
              <a:t>‹#›</a:t>
            </a:fld>
            <a:endParaRPr kumimoji="1" lang="ja-JP" altLang="en-US"/>
          </a:p>
        </p:txBody>
      </p:sp>
    </p:spTree>
    <p:extLst>
      <p:ext uri="{BB962C8B-B14F-4D97-AF65-F5344CB8AC3E}">
        <p14:creationId xmlns:p14="http://schemas.microsoft.com/office/powerpoint/2010/main" val="1389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jpeg"/><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882233"/>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施策の方向性</a:t>
            </a:r>
            <a:endPar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1"/>
          <p:cNvSpPr>
            <a:spLocks noChangeArrowheads="1"/>
          </p:cNvSpPr>
          <p:nvPr/>
        </p:nvSpPr>
        <p:spPr bwMode="auto">
          <a:xfrm>
            <a:off x="1547664" y="5661248"/>
            <a:ext cx="6048672" cy="792088"/>
          </a:xfrm>
          <a:prstGeom prst="rect">
            <a:avLst/>
          </a:prstGeom>
          <a:noFill/>
          <a:ln>
            <a:noFill/>
          </a:ln>
          <a:effectLs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月２日</a:t>
            </a:r>
            <a:endPar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大阪府住宅まちづくり審議会第</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６</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回政策検討部会　資料</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7668344" y="278967"/>
            <a:ext cx="1247464"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smtClean="0">
                <a:solidFill>
                  <a:schemeClr val="tx1"/>
                </a:solidFill>
              </a:rPr>
              <a:t>資料 </a:t>
            </a:r>
            <a:r>
              <a:rPr lang="ja-JP" altLang="en-US" dirty="0" smtClean="0">
                <a:solidFill>
                  <a:schemeClr val="tx1"/>
                </a:solidFill>
              </a:rPr>
              <a:t>２</a:t>
            </a:r>
            <a:endParaRPr lang="en-US" altLang="ja-JP" dirty="0" smtClean="0">
              <a:solidFill>
                <a:schemeClr val="tx1"/>
              </a:solidFill>
            </a:endParaRPr>
          </a:p>
        </p:txBody>
      </p:sp>
    </p:spTree>
    <p:extLst>
      <p:ext uri="{BB962C8B-B14F-4D97-AF65-F5344CB8AC3E}">
        <p14:creationId xmlns:p14="http://schemas.microsoft.com/office/powerpoint/2010/main" val="396505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スマートシティを実現するまちづくりの推進</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1754326"/>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都心部では、オンライン・対面のハイブリッド化に対応した空間確保や、健康医療産業、大学連携などの取組みを進めるべきです。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郊外住宅地では、新たな日常の今後の動向を踏まえつつ、住まいとその周辺環境を再評価</a:t>
            </a:r>
            <a:r>
              <a:rPr lang="ja-JP" altLang="en-US" dirty="0">
                <a:latin typeface="Meiryo UI" panose="020B0604030504040204" pitchFamily="50" charset="-128"/>
                <a:ea typeface="Meiryo UI" panose="020B0604030504040204" pitchFamily="50" charset="-128"/>
                <a:cs typeface="Meiryo UI" panose="020B0604030504040204" pitchFamily="50" charset="-128"/>
              </a:rPr>
              <a:t>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をはじめとしたデジタル化の先端技術の導入を合わせ、快適な居住環境を実現する取組みを進めるべきです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10</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486890" y="2565603"/>
            <a:ext cx="2808312"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■郊外住宅地（イメージ）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49726" y="2559834"/>
            <a:ext cx="2808312"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■都心部（イメージ）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148063" y="3795905"/>
            <a:ext cx="2993589" cy="2005218"/>
          </a:xfrm>
          <a:prstGeom prst="rect">
            <a:avLst/>
          </a:prstGeom>
          <a:noFill/>
          <a:ln>
            <a:noFill/>
          </a:ln>
        </p:spPr>
      </p:pic>
      <p:pic>
        <p:nvPicPr>
          <p:cNvPr id="11" name="図 10"/>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b="16561"/>
          <a:stretch/>
        </p:blipFill>
        <p:spPr bwMode="auto">
          <a:xfrm>
            <a:off x="998522" y="3951724"/>
            <a:ext cx="3013761" cy="1885381"/>
          </a:xfrm>
          <a:prstGeom prst="rect">
            <a:avLst/>
          </a:prstGeom>
          <a:noFill/>
          <a:ln>
            <a:noFill/>
          </a:ln>
          <a:extLst>
            <a:ext uri="{53640926-AAD7-44D8-BBD7-CCE9431645EC}">
              <a14:shadowObscured xmlns:a14="http://schemas.microsoft.com/office/drawing/2010/main"/>
            </a:ext>
          </a:extLst>
        </p:spPr>
      </p:pic>
      <p:sp>
        <p:nvSpPr>
          <p:cNvPr id="17" name="四角形: 角を丸くする 308"/>
          <p:cNvSpPr/>
          <p:nvPr/>
        </p:nvSpPr>
        <p:spPr>
          <a:xfrm>
            <a:off x="398691" y="3209200"/>
            <a:ext cx="2108770" cy="750613"/>
          </a:xfrm>
          <a:prstGeom prst="wedgeRoundRectCallout">
            <a:avLst>
              <a:gd name="adj1" fmla="val 58007"/>
              <a:gd name="adj2" fmla="val 216553"/>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18" name="角丸四角形 17"/>
          <p:cNvSpPr/>
          <p:nvPr/>
        </p:nvSpPr>
        <p:spPr>
          <a:xfrm>
            <a:off x="328521" y="3265317"/>
            <a:ext cx="2136171"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rPr>
              <a:t>オンライン・対面のハイブリッド化に対応したコンベンション施設</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9" name="四角形: 角を丸くする 308"/>
          <p:cNvSpPr/>
          <p:nvPr/>
        </p:nvSpPr>
        <p:spPr>
          <a:xfrm>
            <a:off x="4677903" y="3178048"/>
            <a:ext cx="1440161" cy="750613"/>
          </a:xfrm>
          <a:prstGeom prst="wedgeRoundRectCallout">
            <a:avLst>
              <a:gd name="adj1" fmla="val 66201"/>
              <a:gd name="adj2" fmla="val 184406"/>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20" name="角丸四角形 19"/>
          <p:cNvSpPr/>
          <p:nvPr/>
        </p:nvSpPr>
        <p:spPr>
          <a:xfrm>
            <a:off x="4499992" y="3274450"/>
            <a:ext cx="1893650"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en-US" altLang="ja-JP" sz="1200" dirty="0" err="1" smtClean="0">
                <a:solidFill>
                  <a:schemeClr val="tx1"/>
                </a:solidFill>
                <a:latin typeface="Meiryo UI" panose="020B0604030504040204" pitchFamily="50" charset="-128"/>
                <a:ea typeface="Meiryo UI" panose="020B0604030504040204" pitchFamily="50" charset="-128"/>
              </a:rPr>
              <a:t>IoT</a:t>
            </a:r>
            <a:r>
              <a:rPr kumimoji="1" lang="ja-JP" altLang="en-US" sz="1200" dirty="0" smtClean="0">
                <a:solidFill>
                  <a:schemeClr val="tx1"/>
                </a:solidFill>
                <a:latin typeface="Meiryo UI" panose="020B0604030504040204" pitchFamily="50" charset="-128"/>
                <a:ea typeface="Meiryo UI" panose="020B0604030504040204" pitchFamily="50" charset="-128"/>
              </a:rPr>
              <a:t>を活用した</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lang="ja-JP" altLang="en-US" sz="1200" dirty="0" smtClean="0">
                <a:solidFill>
                  <a:schemeClr val="tx1"/>
                </a:solidFill>
                <a:latin typeface="Meiryo UI" panose="020B0604030504040204" pitchFamily="50" charset="-128"/>
                <a:ea typeface="Meiryo UI" panose="020B0604030504040204" pitchFamily="50" charset="-128"/>
              </a:rPr>
              <a:t>見守り</a:t>
            </a:r>
            <a:r>
              <a:rPr lang="ja-JP" altLang="en-US" sz="1200" dirty="0">
                <a:solidFill>
                  <a:schemeClr val="tx1"/>
                </a:solidFill>
                <a:latin typeface="Meiryo UI" panose="020B0604030504040204" pitchFamily="50" charset="-128"/>
                <a:ea typeface="Meiryo UI" panose="020B0604030504040204" pitchFamily="50" charset="-128"/>
              </a:rPr>
              <a:t>支援</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1" name="四角形: 角を丸くする 308"/>
          <p:cNvSpPr/>
          <p:nvPr/>
        </p:nvSpPr>
        <p:spPr>
          <a:xfrm>
            <a:off x="6646365" y="3209200"/>
            <a:ext cx="1440161" cy="750613"/>
          </a:xfrm>
          <a:prstGeom prst="wedgeRoundRectCallout">
            <a:avLst>
              <a:gd name="adj1" fmla="val -32580"/>
              <a:gd name="adj2" fmla="val 171445"/>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22" name="角丸四角形 21"/>
          <p:cNvSpPr/>
          <p:nvPr/>
        </p:nvSpPr>
        <p:spPr>
          <a:xfrm>
            <a:off x="6468454" y="3305602"/>
            <a:ext cx="1893650"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医療連携</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3" name="四角形: 角を丸くする 308"/>
          <p:cNvSpPr/>
          <p:nvPr/>
        </p:nvSpPr>
        <p:spPr>
          <a:xfrm>
            <a:off x="6828995" y="5927601"/>
            <a:ext cx="1440161" cy="750613"/>
          </a:xfrm>
          <a:prstGeom prst="wedgeRoundRectCallout">
            <a:avLst>
              <a:gd name="adj1" fmla="val -49155"/>
              <a:gd name="adj2" fmla="val -80169"/>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24" name="角丸四角形 23"/>
          <p:cNvSpPr/>
          <p:nvPr/>
        </p:nvSpPr>
        <p:spPr>
          <a:xfrm>
            <a:off x="6602250" y="6014870"/>
            <a:ext cx="1893650"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rPr>
              <a:t>移動を支える</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rPr>
              <a:t>Maa</a:t>
            </a:r>
            <a:r>
              <a:rPr kumimoji="1" lang="en-US" altLang="ja-JP" sz="1200" dirty="0">
                <a:solidFill>
                  <a:schemeClr val="tx1"/>
                </a:solidFill>
                <a:latin typeface="Meiryo UI" panose="020B0604030504040204" pitchFamily="50" charset="-128"/>
                <a:ea typeface="Meiryo UI" panose="020B0604030504040204" pitchFamily="50" charset="-128"/>
              </a:rPr>
              <a:t>s</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5" name="四角形: 角を丸くする 308"/>
          <p:cNvSpPr/>
          <p:nvPr/>
        </p:nvSpPr>
        <p:spPr>
          <a:xfrm>
            <a:off x="4536867" y="5928036"/>
            <a:ext cx="1440161" cy="750613"/>
          </a:xfrm>
          <a:prstGeom prst="wedgeRoundRectCallout">
            <a:avLst>
              <a:gd name="adj1" fmla="val 60370"/>
              <a:gd name="adj2" fmla="val -87951"/>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26" name="角丸四角形 25"/>
          <p:cNvSpPr/>
          <p:nvPr/>
        </p:nvSpPr>
        <p:spPr>
          <a:xfrm>
            <a:off x="4310122" y="6015305"/>
            <a:ext cx="1893650"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rPr>
              <a:t>シェアオフィス・</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r>
              <a:rPr lang="ja-JP" altLang="en-US" sz="1200" dirty="0" smtClean="0">
                <a:solidFill>
                  <a:schemeClr val="tx1"/>
                </a:solidFill>
                <a:latin typeface="Meiryo UI" panose="020B0604030504040204" pitchFamily="50" charset="-128"/>
                <a:ea typeface="Meiryo UI" panose="020B0604030504040204" pitchFamily="50" charset="-128"/>
              </a:rPr>
              <a:t>サテライトオフィス</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7" name="四角形: 角を丸くする 308"/>
          <p:cNvSpPr/>
          <p:nvPr/>
        </p:nvSpPr>
        <p:spPr>
          <a:xfrm>
            <a:off x="93442" y="5883430"/>
            <a:ext cx="1766449" cy="750613"/>
          </a:xfrm>
          <a:prstGeom prst="wedgeRoundRectCallout">
            <a:avLst>
              <a:gd name="adj1" fmla="val 63375"/>
              <a:gd name="adj2" fmla="val -91140"/>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28" name="角丸四角形 27"/>
          <p:cNvSpPr/>
          <p:nvPr/>
        </p:nvSpPr>
        <p:spPr>
          <a:xfrm>
            <a:off x="336083" y="5979832"/>
            <a:ext cx="1297063"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rPr>
              <a:t>オープンスペース・</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みどりの確保</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9" name="四角形: 角を丸くする 308"/>
          <p:cNvSpPr/>
          <p:nvPr/>
        </p:nvSpPr>
        <p:spPr>
          <a:xfrm>
            <a:off x="2245834" y="5879599"/>
            <a:ext cx="1766449" cy="750613"/>
          </a:xfrm>
          <a:prstGeom prst="wedgeRoundRectCallout">
            <a:avLst>
              <a:gd name="adj1" fmla="val -28446"/>
              <a:gd name="adj2" fmla="val -100808"/>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30" name="角丸四角形 29"/>
          <p:cNvSpPr/>
          <p:nvPr/>
        </p:nvSpPr>
        <p:spPr>
          <a:xfrm>
            <a:off x="2488475" y="5976001"/>
            <a:ext cx="1297063"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rPr>
              <a:t>健康医療産業、</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大学等との連携</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89851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（重点取組）新たな日常に対応した質の高い住まいの普及</a:t>
            </a:r>
          </a:p>
        </p:txBody>
      </p:sp>
      <p:sp>
        <p:nvSpPr>
          <p:cNvPr id="7" name="正方形/長方形 6"/>
          <p:cNvSpPr/>
          <p:nvPr/>
        </p:nvSpPr>
        <p:spPr>
          <a:xfrm>
            <a:off x="107544" y="465701"/>
            <a:ext cx="8784896" cy="757130"/>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新しい生活様式、新たな日常を踏まえた生活習慣の変化に対応し、在宅時の安全性を確保しつつ、テレワークや自宅学習なども含め快適に過ごせる住まいの普及を促進すべきです。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11</a:t>
            </a:fld>
            <a:endParaRPr lang="ja-JP" altLang="en-US" sz="1400">
              <a:solidFill>
                <a:schemeClr val="tx1"/>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575392" y="1541405"/>
            <a:ext cx="7993216" cy="5154600"/>
            <a:chOff x="539356" y="1520837"/>
            <a:chExt cx="7993216" cy="5154600"/>
          </a:xfrm>
        </p:grpSpPr>
        <p:grpSp>
          <p:nvGrpSpPr>
            <p:cNvPr id="32" name="グループ化 31"/>
            <p:cNvGrpSpPr/>
            <p:nvPr/>
          </p:nvGrpSpPr>
          <p:grpSpPr>
            <a:xfrm>
              <a:off x="6172420" y="1543405"/>
              <a:ext cx="2304388" cy="1721734"/>
              <a:chOff x="7024440" y="1054955"/>
              <a:chExt cx="2349801" cy="1721734"/>
            </a:xfrm>
          </p:grpSpPr>
          <p:sp>
            <p:nvSpPr>
              <p:cNvPr id="33" name="四角形: 角を丸くする 308"/>
              <p:cNvSpPr/>
              <p:nvPr/>
            </p:nvSpPr>
            <p:spPr>
              <a:xfrm>
                <a:off x="7024440" y="1054955"/>
                <a:ext cx="2349801" cy="1620000"/>
              </a:xfrm>
              <a:prstGeom prst="wedgeRoundRectCallout">
                <a:avLst>
                  <a:gd name="adj1" fmla="val -74136"/>
                  <a:gd name="adj2" fmla="val 61742"/>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grpSp>
            <p:nvGrpSpPr>
              <p:cNvPr id="34" name="グループ化 33"/>
              <p:cNvGrpSpPr/>
              <p:nvPr/>
            </p:nvGrpSpPr>
            <p:grpSpPr>
              <a:xfrm>
                <a:off x="7443012" y="1113174"/>
                <a:ext cx="1461604" cy="1663515"/>
                <a:chOff x="6902812" y="1675658"/>
                <a:chExt cx="1461604" cy="1663515"/>
              </a:xfrm>
            </p:grpSpPr>
            <p:pic>
              <p:nvPicPr>
                <p:cNvPr id="35" name="図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812" y="1675658"/>
                  <a:ext cx="1461604" cy="1461604"/>
                </a:xfrm>
                <a:prstGeom prst="rect">
                  <a:avLst/>
                </a:prstGeom>
              </p:spPr>
            </p:pic>
            <p:sp>
              <p:nvSpPr>
                <p:cNvPr id="36" name="正方形/長方形 35"/>
                <p:cNvSpPr/>
                <p:nvPr/>
              </p:nvSpPr>
              <p:spPr>
                <a:xfrm>
                  <a:off x="7418090" y="3062174"/>
                  <a:ext cx="502148" cy="276999"/>
                </a:xfrm>
                <a:prstGeom prst="rect">
                  <a:avLst/>
                </a:prstGeom>
              </p:spPr>
              <p:txBody>
                <a:bodyPr wrap="none">
                  <a:spAutoFit/>
                </a:bodyPr>
                <a:lstStyle/>
                <a:p>
                  <a:pPr algn="ctr"/>
                  <a:r>
                    <a:rPr kumimoji="1" lang="ja-JP" altLang="en-US" sz="1200" dirty="0" smtClean="0">
                      <a:latin typeface="Meiryo UI" panose="020B0604030504040204" pitchFamily="50" charset="-128"/>
                      <a:ea typeface="Meiryo UI" panose="020B0604030504040204" pitchFamily="50" charset="-128"/>
                    </a:rPr>
                    <a:t>断熱</a:t>
                  </a:r>
                  <a:endParaRPr lang="ja-JP" altLang="en-US" sz="1200" dirty="0"/>
                </a:p>
              </p:txBody>
            </p:sp>
          </p:grpSp>
        </p:grpSp>
        <p:grpSp>
          <p:nvGrpSpPr>
            <p:cNvPr id="42" name="グループ化 41"/>
            <p:cNvGrpSpPr/>
            <p:nvPr/>
          </p:nvGrpSpPr>
          <p:grpSpPr>
            <a:xfrm>
              <a:off x="6228184" y="3292599"/>
              <a:ext cx="2304388" cy="1620000"/>
              <a:chOff x="6233440" y="2843794"/>
              <a:chExt cx="2304388" cy="1620000"/>
            </a:xfrm>
          </p:grpSpPr>
          <p:sp>
            <p:nvSpPr>
              <p:cNvPr id="43" name="四角形: 角を丸くする 308"/>
              <p:cNvSpPr/>
              <p:nvPr/>
            </p:nvSpPr>
            <p:spPr>
              <a:xfrm>
                <a:off x="6233440" y="2843794"/>
                <a:ext cx="2304388" cy="1620000"/>
              </a:xfrm>
              <a:prstGeom prst="wedgeRoundRectCallout">
                <a:avLst>
                  <a:gd name="adj1" fmla="val -72359"/>
                  <a:gd name="adj2" fmla="val -15596"/>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grpSp>
            <p:nvGrpSpPr>
              <p:cNvPr id="44" name="グループ化 43"/>
              <p:cNvGrpSpPr/>
              <p:nvPr/>
            </p:nvGrpSpPr>
            <p:grpSpPr>
              <a:xfrm>
                <a:off x="6347729" y="3155787"/>
                <a:ext cx="2152085" cy="1307055"/>
                <a:chOff x="6379731" y="3109069"/>
                <a:chExt cx="2152085" cy="1307055"/>
              </a:xfrm>
            </p:grpSpPr>
            <p:grpSp>
              <p:nvGrpSpPr>
                <p:cNvPr id="45" name="グループ化 44"/>
                <p:cNvGrpSpPr/>
                <p:nvPr/>
              </p:nvGrpSpPr>
              <p:grpSpPr>
                <a:xfrm>
                  <a:off x="6379731" y="3109069"/>
                  <a:ext cx="2152085" cy="1070634"/>
                  <a:chOff x="5646307" y="1791888"/>
                  <a:chExt cx="2152085" cy="1070634"/>
                </a:xfrm>
              </p:grpSpPr>
              <p:pic>
                <p:nvPicPr>
                  <p:cNvPr id="47" name="図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307" y="1861493"/>
                    <a:ext cx="724571" cy="886788"/>
                  </a:xfrm>
                  <a:prstGeom prst="rect">
                    <a:avLst/>
                  </a:prstGeom>
                </p:spPr>
              </p:pic>
              <p:pic>
                <p:nvPicPr>
                  <p:cNvPr id="48" name="図 4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879" y="1791888"/>
                    <a:ext cx="1427513" cy="1070634"/>
                  </a:xfrm>
                  <a:prstGeom prst="rect">
                    <a:avLst/>
                  </a:prstGeom>
                  <a:noFill/>
                  <a:ln>
                    <a:noFill/>
                  </a:ln>
                </p:spPr>
              </p:pic>
            </p:grpSp>
            <p:sp>
              <p:nvSpPr>
                <p:cNvPr id="46" name="正方形/長方形 45"/>
                <p:cNvSpPr/>
                <p:nvPr/>
              </p:nvSpPr>
              <p:spPr>
                <a:xfrm>
                  <a:off x="7104302" y="4139125"/>
                  <a:ext cx="646331" cy="276999"/>
                </a:xfrm>
                <a:prstGeom prst="rect">
                  <a:avLst/>
                </a:prstGeom>
              </p:spPr>
              <p:txBody>
                <a:bodyPr wrap="none">
                  <a:spAutoFit/>
                </a:bodyPr>
                <a:lstStyle/>
                <a:p>
                  <a:r>
                    <a:rPr kumimoji="1" lang="ja-JP" altLang="en-US" sz="1200" dirty="0" smtClean="0">
                      <a:latin typeface="Meiryo UI" panose="020B0604030504040204" pitchFamily="50" charset="-128"/>
                      <a:ea typeface="Meiryo UI" panose="020B0604030504040204" pitchFamily="50" charset="-128"/>
                    </a:rPr>
                    <a:t>非</a:t>
                  </a:r>
                  <a:r>
                    <a:rPr kumimoji="1" lang="ja-JP" altLang="en-US" sz="1200" dirty="0">
                      <a:latin typeface="Meiryo UI" panose="020B0604030504040204" pitchFamily="50" charset="-128"/>
                      <a:ea typeface="Meiryo UI" panose="020B0604030504040204" pitchFamily="50" charset="-128"/>
                    </a:rPr>
                    <a:t>接触</a:t>
                  </a:r>
                  <a:endParaRPr lang="ja-JP" altLang="en-US" sz="1200" dirty="0"/>
                </a:p>
              </p:txBody>
            </p:sp>
          </p:grpSp>
        </p:grpSp>
        <p:grpSp>
          <p:nvGrpSpPr>
            <p:cNvPr id="49" name="グループ化 48"/>
            <p:cNvGrpSpPr/>
            <p:nvPr/>
          </p:nvGrpSpPr>
          <p:grpSpPr>
            <a:xfrm>
              <a:off x="3435337" y="5014632"/>
              <a:ext cx="2304000" cy="1620000"/>
              <a:chOff x="8654004" y="4795408"/>
              <a:chExt cx="2304000" cy="1620000"/>
            </a:xfrm>
          </p:grpSpPr>
          <p:sp>
            <p:nvSpPr>
              <p:cNvPr id="50" name="四角形: 角を丸くする 308"/>
              <p:cNvSpPr/>
              <p:nvPr/>
            </p:nvSpPr>
            <p:spPr>
              <a:xfrm>
                <a:off x="8654004" y="4795408"/>
                <a:ext cx="2304000" cy="1620000"/>
              </a:xfrm>
              <a:prstGeom prst="wedgeRoundRectCallout">
                <a:avLst>
                  <a:gd name="adj1" fmla="val -27941"/>
                  <a:gd name="adj2" fmla="val -64879"/>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pic>
            <p:nvPicPr>
              <p:cNvPr id="51" name="図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0241" y="4856401"/>
                <a:ext cx="1402727" cy="1255440"/>
              </a:xfrm>
              <a:prstGeom prst="rect">
                <a:avLst/>
              </a:prstGeom>
            </p:spPr>
          </p:pic>
          <p:sp>
            <p:nvSpPr>
              <p:cNvPr id="52" name="正方形/長方形 51"/>
              <p:cNvSpPr/>
              <p:nvPr/>
            </p:nvSpPr>
            <p:spPr>
              <a:xfrm>
                <a:off x="9152620" y="5953743"/>
                <a:ext cx="1306768" cy="461665"/>
              </a:xfrm>
              <a:prstGeom prst="rect">
                <a:avLst/>
              </a:prstGeom>
            </p:spPr>
            <p:txBody>
              <a:bodyPr wrap="none">
                <a:spAutoFit/>
              </a:bodyPr>
              <a:lstStyle/>
              <a:p>
                <a:pPr algn="ctr"/>
                <a:r>
                  <a:rPr lang="en-US" altLang="ja-JP" sz="1200" dirty="0" err="1">
                    <a:latin typeface="Meiryo UI" panose="020B0604030504040204" pitchFamily="50" charset="-128"/>
                    <a:ea typeface="Meiryo UI" panose="020B0604030504040204" pitchFamily="50" charset="-128"/>
                  </a:rPr>
                  <a:t>IoT</a:t>
                </a:r>
                <a:r>
                  <a:rPr lang="ja-JP" altLang="en-US" sz="1200" dirty="0">
                    <a:latin typeface="Meiryo UI" panose="020B0604030504040204" pitchFamily="50" charset="-128"/>
                    <a:ea typeface="Meiryo UI" panose="020B0604030504040204" pitchFamily="50" charset="-128"/>
                  </a:rPr>
                  <a:t>を活用</a:t>
                </a:r>
                <a:r>
                  <a:rPr lang="ja-JP" altLang="en-US" sz="1200" dirty="0" smtClean="0">
                    <a:latin typeface="Meiryo UI" panose="020B0604030504040204" pitchFamily="50" charset="-128"/>
                    <a:ea typeface="Meiryo UI" panose="020B0604030504040204" pitchFamily="50" charset="-128"/>
                  </a:rPr>
                  <a:t>した</a:t>
                </a:r>
                <a:endParaRPr lang="en-US" altLang="ja-JP" sz="1200" dirty="0" smtClean="0">
                  <a:latin typeface="Meiryo UI" panose="020B0604030504040204" pitchFamily="50" charset="-128"/>
                  <a:ea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rPr>
                  <a:t>健康</a:t>
                </a:r>
                <a:r>
                  <a:rPr lang="ja-JP" altLang="en-US" sz="1200" dirty="0">
                    <a:latin typeface="Meiryo UI" panose="020B0604030504040204" pitchFamily="50" charset="-128"/>
                    <a:ea typeface="Meiryo UI" panose="020B0604030504040204" pitchFamily="50" charset="-128"/>
                  </a:rPr>
                  <a:t>促進、見守り</a:t>
                </a:r>
              </a:p>
            </p:txBody>
          </p:sp>
        </p:grpSp>
        <p:grpSp>
          <p:nvGrpSpPr>
            <p:cNvPr id="53" name="グループ化 52"/>
            <p:cNvGrpSpPr/>
            <p:nvPr/>
          </p:nvGrpSpPr>
          <p:grpSpPr>
            <a:xfrm>
              <a:off x="6228184" y="5014632"/>
              <a:ext cx="2304000" cy="1660805"/>
              <a:chOff x="5886081" y="4695303"/>
              <a:chExt cx="2304000" cy="1660805"/>
            </a:xfrm>
          </p:grpSpPr>
          <p:sp>
            <p:nvSpPr>
              <p:cNvPr id="54" name="四角形: 角を丸くする 308"/>
              <p:cNvSpPr/>
              <p:nvPr/>
            </p:nvSpPr>
            <p:spPr>
              <a:xfrm>
                <a:off x="5886081" y="4695303"/>
                <a:ext cx="2304000" cy="1620000"/>
              </a:xfrm>
              <a:prstGeom prst="wedgeRoundRectCallout">
                <a:avLst>
                  <a:gd name="adj1" fmla="val -67629"/>
                  <a:gd name="adj2" fmla="val -57297"/>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55" name="正方形/長方形 43"/>
              <p:cNvSpPr/>
              <p:nvPr/>
            </p:nvSpPr>
            <p:spPr>
              <a:xfrm>
                <a:off x="6343806" y="5845330"/>
                <a:ext cx="1385920" cy="510778"/>
              </a:xfrm>
              <a:prstGeom prst="wedgeRoundRectCallout">
                <a:avLst/>
              </a:prstGeom>
            </p:spPr>
            <p:txBody>
              <a:bodyPr wrap="none">
                <a:spAutoFit/>
              </a:bodyPr>
              <a:lstStyle/>
              <a:p>
                <a:pPr algn="ctr"/>
                <a:r>
                  <a:rPr kumimoji="1" lang="ja-JP" altLang="en-US" sz="1200" dirty="0">
                    <a:latin typeface="Meiryo UI" panose="020B0604030504040204" pitchFamily="50" charset="-128"/>
                    <a:ea typeface="Meiryo UI" panose="020B0604030504040204" pitchFamily="50" charset="-128"/>
                  </a:rPr>
                  <a:t>運動</a:t>
                </a:r>
                <a:r>
                  <a:rPr kumimoji="1" lang="ja-JP" altLang="en-US" sz="1200" dirty="0" smtClean="0">
                    <a:latin typeface="Meiryo UI" panose="020B0604030504040204" pitchFamily="50" charset="-128"/>
                    <a:ea typeface="Meiryo UI" panose="020B0604030504040204" pitchFamily="50" charset="-128"/>
                  </a:rPr>
                  <a:t>スペースのある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住宅の普及促進</a:t>
                </a:r>
                <a:endParaRPr kumimoji="1" lang="ja-JP" altLang="en-US" sz="1200" dirty="0">
                  <a:latin typeface="Meiryo UI" panose="020B0604030504040204" pitchFamily="50" charset="-128"/>
                  <a:ea typeface="Meiryo UI" panose="020B0604030504040204" pitchFamily="50" charset="-128"/>
                </a:endParaRPr>
              </a:p>
            </p:txBody>
          </p:sp>
        </p:grpSp>
        <p:pic>
          <p:nvPicPr>
            <p:cNvPr id="56" name="図 55"/>
            <p:cNvPicPr/>
            <p:nvPr/>
          </p:nvPicPr>
          <p:blipFill>
            <a:blip r:embed="rId6" cstate="print">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2630841" y="3014346"/>
              <a:ext cx="3657983" cy="2066647"/>
            </a:xfrm>
            <a:prstGeom prst="rect">
              <a:avLst/>
            </a:prstGeom>
            <a:noFill/>
            <a:ln>
              <a:noFill/>
            </a:ln>
          </p:spPr>
        </p:pic>
        <p:grpSp>
          <p:nvGrpSpPr>
            <p:cNvPr id="57" name="グループ化 56"/>
            <p:cNvGrpSpPr/>
            <p:nvPr/>
          </p:nvGrpSpPr>
          <p:grpSpPr>
            <a:xfrm>
              <a:off x="539356" y="1520837"/>
              <a:ext cx="2313963" cy="1677413"/>
              <a:chOff x="3664262" y="5569539"/>
              <a:chExt cx="2313963" cy="1677413"/>
            </a:xfrm>
          </p:grpSpPr>
          <p:sp>
            <p:nvSpPr>
              <p:cNvPr id="58" name="四角形: 角を丸くする 308"/>
              <p:cNvSpPr/>
              <p:nvPr/>
            </p:nvSpPr>
            <p:spPr>
              <a:xfrm>
                <a:off x="3664262" y="5592107"/>
                <a:ext cx="2304000" cy="1620000"/>
              </a:xfrm>
              <a:prstGeom prst="wedgeRoundRectCallout">
                <a:avLst>
                  <a:gd name="adj1" fmla="val 70389"/>
                  <a:gd name="adj2" fmla="val 62500"/>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grpSp>
            <p:nvGrpSpPr>
              <p:cNvPr id="59" name="グループ化 58"/>
              <p:cNvGrpSpPr/>
              <p:nvPr/>
            </p:nvGrpSpPr>
            <p:grpSpPr>
              <a:xfrm>
                <a:off x="3682314" y="5569539"/>
                <a:ext cx="2295911" cy="1677413"/>
                <a:chOff x="-592584" y="1056491"/>
                <a:chExt cx="2295911" cy="1677413"/>
              </a:xfrm>
            </p:grpSpPr>
            <p:sp>
              <p:nvSpPr>
                <p:cNvPr id="60" name="角丸四角形 59"/>
                <p:cNvSpPr/>
                <p:nvPr/>
              </p:nvSpPr>
              <p:spPr>
                <a:xfrm>
                  <a:off x="-211545" y="2157830"/>
                  <a:ext cx="1538133" cy="5760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オンライン環境整備の普及促進</a:t>
                  </a:r>
                </a:p>
              </p:txBody>
            </p:sp>
            <p:pic>
              <p:nvPicPr>
                <p:cNvPr id="61" name="図 60"/>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48962"/>
                <a:stretch/>
              </p:blipFill>
              <p:spPr>
                <a:xfrm>
                  <a:off x="-592584" y="1056491"/>
                  <a:ext cx="2295911" cy="1171781"/>
                </a:xfrm>
                <a:prstGeom prst="rect">
                  <a:avLst/>
                </a:prstGeom>
              </p:spPr>
            </p:pic>
          </p:grpSp>
        </p:grpSp>
        <p:sp>
          <p:nvSpPr>
            <p:cNvPr id="62" name="四角形: 角を丸くする 312"/>
            <p:cNvSpPr/>
            <p:nvPr/>
          </p:nvSpPr>
          <p:spPr>
            <a:xfrm>
              <a:off x="565866" y="5014632"/>
              <a:ext cx="2304000" cy="1620000"/>
            </a:xfrm>
            <a:prstGeom prst="wedgeRoundRectCallout">
              <a:avLst>
                <a:gd name="adj1" fmla="val 70389"/>
                <a:gd name="adj2" fmla="val -58813"/>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grpSp>
          <p:nvGrpSpPr>
            <p:cNvPr id="63" name="グループ化 62"/>
            <p:cNvGrpSpPr/>
            <p:nvPr/>
          </p:nvGrpSpPr>
          <p:grpSpPr>
            <a:xfrm>
              <a:off x="544338" y="3290804"/>
              <a:ext cx="2304000" cy="1620000"/>
              <a:chOff x="468724" y="3010831"/>
              <a:chExt cx="2304000" cy="1620000"/>
            </a:xfrm>
          </p:grpSpPr>
          <p:sp>
            <p:nvSpPr>
              <p:cNvPr id="64" name="四角形: 角を丸くする 312"/>
              <p:cNvSpPr/>
              <p:nvPr/>
            </p:nvSpPr>
            <p:spPr>
              <a:xfrm>
                <a:off x="468724" y="3010831"/>
                <a:ext cx="2304000" cy="1620000"/>
              </a:xfrm>
              <a:prstGeom prst="wedgeRoundRectCallout">
                <a:avLst>
                  <a:gd name="adj1" fmla="val 62096"/>
                  <a:gd name="adj2" fmla="val -19387"/>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pic>
            <p:nvPicPr>
              <p:cNvPr id="65" name="図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182" y="3019664"/>
                <a:ext cx="1315962" cy="1315962"/>
              </a:xfrm>
              <a:prstGeom prst="rect">
                <a:avLst/>
              </a:prstGeom>
            </p:spPr>
          </p:pic>
          <p:sp>
            <p:nvSpPr>
              <p:cNvPr id="66" name="角丸四角形 65"/>
              <p:cNvSpPr/>
              <p:nvPr/>
            </p:nvSpPr>
            <p:spPr>
              <a:xfrm>
                <a:off x="934648" y="4367959"/>
                <a:ext cx="1538133" cy="24683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ZEH</a:t>
                </a:r>
                <a:r>
                  <a:rPr lang="ja-JP" altLang="en-US"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省エネ</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67" name="角丸四角形 66"/>
            <p:cNvSpPr/>
            <p:nvPr/>
          </p:nvSpPr>
          <p:spPr>
            <a:xfrm>
              <a:off x="984472" y="6362015"/>
              <a:ext cx="1538133" cy="24683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防音</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pic>
          <p:nvPicPr>
            <p:cNvPr id="69" name="図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7064" y="5013680"/>
              <a:ext cx="1243611" cy="1243611"/>
            </a:xfrm>
            <a:prstGeom prst="rect">
              <a:avLst/>
            </a:prstGeom>
          </p:spPr>
        </p:pic>
        <p:grpSp>
          <p:nvGrpSpPr>
            <p:cNvPr id="37" name="グループ化 36"/>
            <p:cNvGrpSpPr/>
            <p:nvPr/>
          </p:nvGrpSpPr>
          <p:grpSpPr>
            <a:xfrm>
              <a:off x="3386164" y="1543405"/>
              <a:ext cx="2304000" cy="1620000"/>
              <a:chOff x="4501351" y="1563820"/>
              <a:chExt cx="2304000" cy="1620000"/>
            </a:xfrm>
          </p:grpSpPr>
          <p:sp>
            <p:nvSpPr>
              <p:cNvPr id="38" name="四角形: 角を丸くする 312"/>
              <p:cNvSpPr/>
              <p:nvPr/>
            </p:nvSpPr>
            <p:spPr>
              <a:xfrm>
                <a:off x="4501351" y="1563820"/>
                <a:ext cx="2304000" cy="1620000"/>
              </a:xfrm>
              <a:prstGeom prst="wedgeRoundRectCallout">
                <a:avLst>
                  <a:gd name="adj1" fmla="val 5230"/>
                  <a:gd name="adj2" fmla="val 63258"/>
                  <a:gd name="adj3" fmla="val 16667"/>
                </a:avLst>
              </a:prstGeom>
              <a:solidFill>
                <a:schemeClr val="accent3">
                  <a:lumMod val="40000"/>
                  <a:lumOff val="6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grpSp>
            <p:nvGrpSpPr>
              <p:cNvPr id="39" name="グループ化 38"/>
              <p:cNvGrpSpPr/>
              <p:nvPr/>
            </p:nvGrpSpPr>
            <p:grpSpPr>
              <a:xfrm>
                <a:off x="4770762" y="1685740"/>
                <a:ext cx="1845337" cy="1461314"/>
                <a:chOff x="4604473" y="1503048"/>
                <a:chExt cx="1845337" cy="1461314"/>
              </a:xfrm>
            </p:grpSpPr>
            <p:pic>
              <p:nvPicPr>
                <p:cNvPr id="40" name="図 39"/>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604473" y="1503048"/>
                  <a:ext cx="1845337" cy="1178538"/>
                </a:xfrm>
                <a:prstGeom prst="rect">
                  <a:avLst/>
                </a:prstGeom>
                <a:ln>
                  <a:noFill/>
                </a:ln>
                <a:extLst>
                  <a:ext uri="{53640926-AAD7-44D8-BBD7-CCE9431645EC}">
                    <a14:shadowObscured xmlns:a14="http://schemas.microsoft.com/office/drawing/2010/main"/>
                  </a:ext>
                </a:extLst>
              </p:spPr>
            </p:pic>
            <p:sp>
              <p:nvSpPr>
                <p:cNvPr id="41" name="正方形/長方形 40"/>
                <p:cNvSpPr/>
                <p:nvPr/>
              </p:nvSpPr>
              <p:spPr>
                <a:xfrm>
                  <a:off x="5280919" y="2687363"/>
                  <a:ext cx="492443" cy="276999"/>
                </a:xfrm>
                <a:prstGeom prst="rect">
                  <a:avLst/>
                </a:prstGeom>
              </p:spPr>
              <p:txBody>
                <a:bodyPr wrap="none">
                  <a:spAutoFit/>
                </a:bodyPr>
                <a:lstStyle/>
                <a:p>
                  <a:r>
                    <a:rPr kumimoji="1" lang="ja-JP" altLang="en-US" sz="1200" dirty="0">
                      <a:latin typeface="Meiryo UI" panose="020B0604030504040204" pitchFamily="50" charset="-128"/>
                      <a:ea typeface="Meiryo UI" panose="020B0604030504040204" pitchFamily="50" charset="-128"/>
                    </a:rPr>
                    <a:t>換気</a:t>
                  </a:r>
                  <a:endParaRPr lang="ja-JP" altLang="en-US" sz="1200" dirty="0"/>
                </a:p>
              </p:txBody>
            </p:sp>
          </p:grpSp>
        </p:grpSp>
      </p:grpSp>
      <p:grpSp>
        <p:nvGrpSpPr>
          <p:cNvPr id="79" name="グループ化 78"/>
          <p:cNvGrpSpPr/>
          <p:nvPr/>
        </p:nvGrpSpPr>
        <p:grpSpPr>
          <a:xfrm>
            <a:off x="812728" y="5244116"/>
            <a:ext cx="1943650" cy="1130214"/>
            <a:chOff x="2400835" y="1628775"/>
            <a:chExt cx="3276065" cy="1905000"/>
          </a:xfrm>
        </p:grpSpPr>
        <p:sp>
          <p:nvSpPr>
            <p:cNvPr id="80" name="正方形/長方形 79"/>
            <p:cNvSpPr/>
            <p:nvPr/>
          </p:nvSpPr>
          <p:spPr>
            <a:xfrm>
              <a:off x="2400835" y="1628775"/>
              <a:ext cx="32760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p:cNvGrpSpPr/>
            <p:nvPr/>
          </p:nvGrpSpPr>
          <p:grpSpPr>
            <a:xfrm>
              <a:off x="2400835" y="1628775"/>
              <a:ext cx="3276065" cy="1756222"/>
              <a:chOff x="2400835" y="1628775"/>
              <a:chExt cx="3276065" cy="1756222"/>
            </a:xfrm>
          </p:grpSpPr>
          <p:sp>
            <p:nvSpPr>
              <p:cNvPr id="82" name="正方形/長方形 81"/>
              <p:cNvSpPr/>
              <p:nvPr/>
            </p:nvSpPr>
            <p:spPr>
              <a:xfrm>
                <a:off x="4010023" y="1628775"/>
                <a:ext cx="121358" cy="1655999"/>
              </a:xfrm>
              <a:prstGeom prst="rect">
                <a:avLst/>
              </a:prstGeom>
              <a:solidFill>
                <a:srgbClr val="EEA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3" name="グループ化 82"/>
              <p:cNvGrpSpPr/>
              <p:nvPr/>
            </p:nvGrpSpPr>
            <p:grpSpPr>
              <a:xfrm>
                <a:off x="2400835" y="3296992"/>
                <a:ext cx="3276000" cy="88005"/>
                <a:chOff x="2400835" y="3296992"/>
                <a:chExt cx="3960000" cy="88005"/>
              </a:xfrm>
            </p:grpSpPr>
            <p:cxnSp>
              <p:nvCxnSpPr>
                <p:cNvPr id="88" name="直線コネクタ 87"/>
                <p:cNvCxnSpPr/>
                <p:nvPr/>
              </p:nvCxnSpPr>
              <p:spPr>
                <a:xfrm>
                  <a:off x="2400835" y="3296992"/>
                  <a:ext cx="39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2400835" y="3384997"/>
                  <a:ext cx="396000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84" name="図 8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400835" y="2553532"/>
                <a:ext cx="1215780" cy="778099"/>
              </a:xfrm>
              <a:prstGeom prst="rect">
                <a:avLst/>
              </a:prstGeom>
            </p:spPr>
          </p:pic>
          <p:pic>
            <p:nvPicPr>
              <p:cNvPr id="85" name="図 84"/>
              <p:cNvPicPr>
                <a:picLocks noChangeAspect="1"/>
              </p:cNvPicPr>
              <p:nvPr/>
            </p:nvPicPr>
            <p:blipFill rotWithShape="1">
              <a:blip r:embed="rId12" cstate="print">
                <a:extLst>
                  <a:ext uri="{28A0092B-C50C-407E-A947-70E740481C1C}">
                    <a14:useLocalDpi xmlns:a14="http://schemas.microsoft.com/office/drawing/2010/main" val="0"/>
                  </a:ext>
                </a:extLst>
              </a:blip>
              <a:srcRect l="38628" r="-1"/>
              <a:stretch/>
            </p:blipFill>
            <p:spPr>
              <a:xfrm flipH="1">
                <a:off x="4559121" y="2039195"/>
                <a:ext cx="1117779" cy="1311325"/>
              </a:xfrm>
              <a:prstGeom prst="rect">
                <a:avLst/>
              </a:prstGeom>
            </p:spPr>
          </p:pic>
          <p:pic>
            <p:nvPicPr>
              <p:cNvPr id="86" name="図 85"/>
              <p:cNvPicPr>
                <a:picLocks noChangeAspect="1"/>
              </p:cNvPicPr>
              <p:nvPr/>
            </p:nvPicPr>
            <p:blipFill rotWithShape="1">
              <a:blip r:embed="rId13" cstate="print">
                <a:extLst>
                  <a:ext uri="{28A0092B-C50C-407E-A947-70E740481C1C}">
                    <a14:useLocalDpi xmlns:a14="http://schemas.microsoft.com/office/drawing/2010/main" val="0"/>
                  </a:ext>
                </a:extLst>
              </a:blip>
              <a:srcRect l="59352" t="1915" b="54479"/>
              <a:stretch/>
            </p:blipFill>
            <p:spPr>
              <a:xfrm flipH="1">
                <a:off x="4025721" y="2098973"/>
                <a:ext cx="555465" cy="595884"/>
              </a:xfrm>
              <a:prstGeom prst="rect">
                <a:avLst/>
              </a:prstGeom>
            </p:spPr>
          </p:pic>
          <p:pic>
            <p:nvPicPr>
              <p:cNvPr id="87" name="図 86"/>
              <p:cNvPicPr>
                <a:picLocks noChangeAspect="1"/>
              </p:cNvPicPr>
              <p:nvPr/>
            </p:nvPicPr>
            <p:blipFill rotWithShape="1">
              <a:blip r:embed="rId14" cstate="print">
                <a:extLst>
                  <a:ext uri="{28A0092B-C50C-407E-A947-70E740481C1C}">
                    <a14:useLocalDpi xmlns:a14="http://schemas.microsoft.com/office/drawing/2010/main" val="0"/>
                  </a:ext>
                </a:extLst>
              </a:blip>
              <a:srcRect l="59352" t="1915" b="54479"/>
              <a:stretch/>
            </p:blipFill>
            <p:spPr>
              <a:xfrm flipH="1">
                <a:off x="3626651" y="2290379"/>
                <a:ext cx="221449" cy="237563"/>
              </a:xfrm>
              <a:prstGeom prst="rect">
                <a:avLst/>
              </a:prstGeom>
            </p:spPr>
          </p:pic>
        </p:grpSp>
      </p:grpSp>
    </p:spTree>
    <p:extLst>
      <p:ext uri="{BB962C8B-B14F-4D97-AF65-F5344CB8AC3E}">
        <p14:creationId xmlns:p14="http://schemas.microsoft.com/office/powerpoint/2010/main" val="2234195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265113" indent="-265113">
              <a:lnSpc>
                <a:spcPct val="120000"/>
              </a:lnSpc>
            </a:pPr>
            <a:r>
              <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chemeClr val="tx1"/>
                </a:solidFill>
                <a:latin typeface="Meiryo UI" panose="020B0604030504040204" pitchFamily="50" charset="-128"/>
                <a:ea typeface="Meiryo UI" panose="020B0604030504040204" pitchFamily="50" charset="-128"/>
              </a:rPr>
              <a:t>空家等を活用したまちづくりの推進</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107544" y="465701"/>
            <a:ext cx="8784896" cy="757130"/>
          </a:xfrm>
          <a:prstGeom prst="rect">
            <a:avLst/>
          </a:prstGeom>
          <a:ln cmpd="sng">
            <a:noFill/>
          </a:ln>
        </p:spPr>
        <p:txBody>
          <a:bodyPr wrap="square">
            <a:spAutoFit/>
          </a:bodyPr>
          <a:lstStyle/>
          <a:p>
            <a:pPr marL="185738" lvl="0"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空家、空き店舗などの遊休不動産が増加するなか、居住</a:t>
            </a:r>
            <a:r>
              <a:rPr lang="ja-JP" altLang="en-US" dirty="0">
                <a:latin typeface="Meiryo UI" panose="020B0604030504040204" pitchFamily="50" charset="-128"/>
                <a:ea typeface="Meiryo UI" panose="020B0604030504040204" pitchFamily="50" charset="-128"/>
                <a:cs typeface="Meiryo UI" panose="020B0604030504040204" pitchFamily="50" charset="-128"/>
              </a:rPr>
              <a:t>魅力向上に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向け、空家除却後の土地利用の促進やリノベーションなど、空家等を活用したまちづくりを推進すべきです。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12</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23528" y="1309373"/>
            <a:ext cx="8330476" cy="684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indent="185738">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・空家除却後</a:t>
            </a:r>
            <a:r>
              <a:rPr lang="ja-JP" altLang="en-US" sz="1600" dirty="0">
                <a:solidFill>
                  <a:schemeClr val="tx1"/>
                </a:solidFill>
                <a:latin typeface="Meiryo UI" panose="020B0604030504040204" pitchFamily="50" charset="-128"/>
                <a:ea typeface="Meiryo UI" panose="020B0604030504040204" pitchFamily="50" charset="-128"/>
              </a:rPr>
              <a:t>の土地利用の</a:t>
            </a:r>
            <a:r>
              <a:rPr lang="ja-JP" altLang="en-US" sz="1600" dirty="0" smtClean="0">
                <a:solidFill>
                  <a:schemeClr val="tx1"/>
                </a:solidFill>
                <a:latin typeface="Meiryo UI" panose="020B0604030504040204" pitchFamily="50" charset="-128"/>
                <a:ea typeface="Meiryo UI" panose="020B0604030504040204" pitchFamily="50" charset="-128"/>
              </a:rPr>
              <a:t>促進　　　　　　・空家</a:t>
            </a:r>
            <a:r>
              <a:rPr lang="ja-JP" altLang="en-US" sz="1600" dirty="0">
                <a:solidFill>
                  <a:schemeClr val="tx1"/>
                </a:solidFill>
                <a:latin typeface="Meiryo UI" panose="020B0604030504040204" pitchFamily="50" charset="-128"/>
                <a:ea typeface="Meiryo UI" panose="020B0604030504040204" pitchFamily="50" charset="-128"/>
              </a:rPr>
              <a:t>バンクの活用の促進</a:t>
            </a:r>
          </a:p>
          <a:p>
            <a:pPr indent="185738">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・地域</a:t>
            </a:r>
            <a:r>
              <a:rPr lang="ja-JP" altLang="en-US" sz="1600" dirty="0">
                <a:solidFill>
                  <a:schemeClr val="tx1"/>
                </a:solidFill>
                <a:latin typeface="Meiryo UI" panose="020B0604030504040204" pitchFamily="50" charset="-128"/>
                <a:ea typeface="Meiryo UI" panose="020B0604030504040204" pitchFamily="50" charset="-128"/>
              </a:rPr>
              <a:t>特性に応じたまちづくりの</a:t>
            </a:r>
            <a:r>
              <a:rPr lang="ja-JP" altLang="en-US" sz="1600" dirty="0" smtClean="0">
                <a:solidFill>
                  <a:schemeClr val="tx1"/>
                </a:solidFill>
                <a:latin typeface="Meiryo UI" panose="020B0604030504040204" pitchFamily="50" charset="-128"/>
                <a:ea typeface="Meiryo UI" panose="020B0604030504040204" pitchFamily="50" charset="-128"/>
              </a:rPr>
              <a:t>支援　　　　 ・長期的</a:t>
            </a:r>
            <a:r>
              <a:rPr lang="ja-JP" altLang="en-US" sz="1600" dirty="0">
                <a:solidFill>
                  <a:schemeClr val="tx1"/>
                </a:solidFill>
                <a:latin typeface="Meiryo UI" panose="020B0604030504040204" pitchFamily="50" charset="-128"/>
                <a:ea typeface="Meiryo UI" panose="020B0604030504040204" pitchFamily="50" charset="-128"/>
              </a:rPr>
              <a:t>スパンでまちづくりを支援する方策の検討</a:t>
            </a:r>
          </a:p>
        </p:txBody>
      </p:sp>
      <p:pic>
        <p:nvPicPr>
          <p:cNvPr id="14" name="図 13"/>
          <p:cNvPicPr>
            <a:picLocks noChangeAspect="1"/>
          </p:cNvPicPr>
          <p:nvPr/>
        </p:nvPicPr>
        <p:blipFill rotWithShape="1">
          <a:blip r:embed="rId2" cstate="print">
            <a:extLst>
              <a:ext uri="{28A0092B-C50C-407E-A947-70E740481C1C}">
                <a14:useLocalDpi xmlns:a14="http://schemas.microsoft.com/office/drawing/2010/main"/>
              </a:ext>
            </a:extLst>
          </a:blip>
          <a:srcRect l="65749" t="3224" r="8264" b="996"/>
          <a:stretch/>
        </p:blipFill>
        <p:spPr>
          <a:xfrm rot="5400000">
            <a:off x="5011796" y="3585366"/>
            <a:ext cx="1623715" cy="4231500"/>
          </a:xfrm>
          <a:prstGeom prst="rect">
            <a:avLst/>
          </a:prstGeom>
        </p:spPr>
      </p:pic>
      <p:pic>
        <p:nvPicPr>
          <p:cNvPr id="15" name="図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02226" y="4669727"/>
            <a:ext cx="1651000" cy="2133600"/>
          </a:xfrm>
          <a:prstGeom prst="rect">
            <a:avLst/>
          </a:prstGeom>
        </p:spPr>
      </p:pic>
      <p:sp>
        <p:nvSpPr>
          <p:cNvPr id="16" name="正方形/長方形 15"/>
          <p:cNvSpPr/>
          <p:nvPr/>
        </p:nvSpPr>
        <p:spPr>
          <a:xfrm>
            <a:off x="136913" y="4385801"/>
            <a:ext cx="2808312"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■空家のリノベーションイメージ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二等辺三角形 16"/>
          <p:cNvSpPr/>
          <p:nvPr/>
        </p:nvSpPr>
        <p:spPr>
          <a:xfrm rot="5400000">
            <a:off x="2459126" y="5558749"/>
            <a:ext cx="1584176" cy="324275"/>
          </a:xfrm>
          <a:prstGeom prst="triangle">
            <a:avLst/>
          </a:prstGeom>
          <a:ln>
            <a:noFill/>
          </a:ln>
        </p:spPr>
        <p:style>
          <a:lnRef idx="1">
            <a:schemeClr val="accent5"/>
          </a:lnRef>
          <a:fillRef idx="2">
            <a:schemeClr val="accent5"/>
          </a:fillRef>
          <a:effectRef idx="1">
            <a:schemeClr val="accent5"/>
          </a:effectRef>
          <a:fontRef idx="minor">
            <a:schemeClr val="dk1"/>
          </a:fontRef>
        </p:style>
        <p:txBody>
          <a:bodyPr lIns="0" tIns="0" rIns="0" bIns="0" rtlCol="0" anchor="t"/>
          <a:lstStyle/>
          <a:p>
            <a:pPr algn="ctr">
              <a:lnSpc>
                <a:spcPct val="120000"/>
              </a:lnSpc>
            </a:pPr>
            <a:endParaRPr kumimoji="1" lang="ja-JP" altLang="en-US" sz="1200" b="1" dirty="0" smtClean="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1133679" y="6512974"/>
            <a:ext cx="1660845"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◆Ｂｅｆｏｒｅ</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229606" y="6512974"/>
            <a:ext cx="1646649"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◆Ａｆｔｅｒ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p:cNvPicPr>
            <a:picLocks noChangeAspect="1"/>
          </p:cNvPicPr>
          <p:nvPr/>
        </p:nvPicPr>
        <p:blipFill>
          <a:blip r:embed="rId4"/>
          <a:stretch>
            <a:fillRect/>
          </a:stretch>
        </p:blipFill>
        <p:spPr>
          <a:xfrm>
            <a:off x="660926" y="2391117"/>
            <a:ext cx="2284603" cy="1718719"/>
          </a:xfrm>
          <a:prstGeom prst="rect">
            <a:avLst/>
          </a:prstGeom>
        </p:spPr>
      </p:pic>
      <p:pic>
        <p:nvPicPr>
          <p:cNvPr id="24" name="図 23"/>
          <p:cNvPicPr>
            <a:picLocks noChangeAspect="1"/>
          </p:cNvPicPr>
          <p:nvPr/>
        </p:nvPicPr>
        <p:blipFill>
          <a:blip r:embed="rId5"/>
          <a:stretch>
            <a:fillRect/>
          </a:stretch>
        </p:blipFill>
        <p:spPr>
          <a:xfrm>
            <a:off x="4359203" y="2387473"/>
            <a:ext cx="2284603" cy="1718719"/>
          </a:xfrm>
          <a:prstGeom prst="rect">
            <a:avLst/>
          </a:prstGeom>
        </p:spPr>
      </p:pic>
      <p:sp>
        <p:nvSpPr>
          <p:cNvPr id="25" name="二等辺三角形 24"/>
          <p:cNvSpPr/>
          <p:nvPr/>
        </p:nvSpPr>
        <p:spPr>
          <a:xfrm rot="5400000">
            <a:off x="2915814" y="3084695"/>
            <a:ext cx="1584176" cy="324275"/>
          </a:xfrm>
          <a:prstGeom prst="triangle">
            <a:avLst/>
          </a:prstGeom>
          <a:ln>
            <a:noFill/>
          </a:ln>
        </p:spPr>
        <p:style>
          <a:lnRef idx="1">
            <a:schemeClr val="accent5"/>
          </a:lnRef>
          <a:fillRef idx="2">
            <a:schemeClr val="accent5"/>
          </a:fillRef>
          <a:effectRef idx="1">
            <a:schemeClr val="accent5"/>
          </a:effectRef>
          <a:fontRef idx="minor">
            <a:schemeClr val="dk1"/>
          </a:fontRef>
        </p:style>
        <p:txBody>
          <a:bodyPr lIns="0" tIns="0" rIns="0" bIns="0" rtlCol="0" anchor="t"/>
          <a:lstStyle/>
          <a:p>
            <a:pPr algn="ctr">
              <a:lnSpc>
                <a:spcPct val="120000"/>
              </a:lnSpc>
            </a:pPr>
            <a:endParaRPr kumimoji="1" lang="ja-JP" altLang="en-US" sz="1200" b="1" dirty="0" smtClean="0">
              <a:solidFill>
                <a:schemeClr val="tx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107504" y="1988840"/>
            <a:ext cx="2808312"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■空家除却跡地の活用イメージ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104270" y="4116013"/>
            <a:ext cx="1660845"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◆Ｂｅｆｏｒｅ</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869567" y="4116013"/>
            <a:ext cx="1646649"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◆Ａｆｔｅｒ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6359981" y="4124329"/>
            <a:ext cx="2844000" cy="302903"/>
          </a:xfrm>
          <a:prstGeom prst="rect">
            <a:avLst/>
          </a:prstGeom>
          <a:ln cmpd="sng">
            <a:noFill/>
          </a:ln>
        </p:spPr>
        <p:txBody>
          <a:bodyPr wrap="square">
            <a:spAutoFit/>
          </a:bodyPr>
          <a:lstStyle/>
          <a:p>
            <a:pPr marL="185738" indent="-185738">
              <a:lnSpc>
                <a:spcPct val="130000"/>
              </a:lnSpc>
              <a:spcBef>
                <a:spcPts val="12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（出典：国土交通省資料を加工）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01829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265113" indent="-265113">
              <a:lnSpc>
                <a:spcPct val="120000"/>
              </a:lnSpc>
            </a:pPr>
            <a:r>
              <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smtClean="0">
                <a:solidFill>
                  <a:schemeClr val="tx1"/>
                </a:solidFill>
                <a:latin typeface="Meiryo UI" panose="020B0604030504040204" pitchFamily="50" charset="-128"/>
                <a:ea typeface="Meiryo UI" panose="020B0604030504040204" pitchFamily="50" charset="-128"/>
              </a:rPr>
              <a:t>分譲</a:t>
            </a:r>
            <a:r>
              <a:rPr lang="ja-JP" altLang="en-US" sz="2000" dirty="0">
                <a:solidFill>
                  <a:schemeClr val="tx1"/>
                </a:solidFill>
                <a:latin typeface="Meiryo UI" panose="020B0604030504040204" pitchFamily="50" charset="-128"/>
                <a:ea typeface="Meiryo UI" panose="020B0604030504040204" pitchFamily="50" charset="-128"/>
              </a:rPr>
              <a:t>マンションの管理適正化・再生推進</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107544" y="465701"/>
            <a:ext cx="8784896" cy="1089529"/>
          </a:xfrm>
          <a:prstGeom prst="rect">
            <a:avLst/>
          </a:prstGeom>
          <a:ln cmpd="sng">
            <a:noFill/>
          </a:ln>
        </p:spPr>
        <p:txBody>
          <a:bodyPr wrap="square">
            <a:spAutoFit/>
          </a:bodyPr>
          <a:lstStyle/>
          <a:p>
            <a:pPr marL="185738" lvl="0"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マンション</a:t>
            </a:r>
            <a:r>
              <a:rPr lang="ja-JP" altLang="en-US" dirty="0">
                <a:latin typeface="Meiryo UI" panose="020B0604030504040204" pitchFamily="50" charset="-128"/>
                <a:ea typeface="Meiryo UI" panose="020B0604030504040204" pitchFamily="50" charset="-128"/>
                <a:cs typeface="Meiryo UI" panose="020B0604030504040204" pitchFamily="50" charset="-128"/>
              </a:rPr>
              <a:t>関連法の改正も踏まえ、老朽化や管理組合の担い手不足等が課題となるマンション等の管理の適正化や、維持修繕等が困難なマンションの再生の円滑化に向けた取組を進めるべきです。</a:t>
            </a:r>
          </a:p>
        </p:txBody>
      </p:sp>
      <p:sp>
        <p:nvSpPr>
          <p:cNvPr id="10"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13</a:t>
            </a:fld>
            <a:endParaRPr lang="ja-JP" altLang="en-US" sz="1400">
              <a:solidFill>
                <a:schemeClr val="tx1"/>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464826" y="3734436"/>
            <a:ext cx="8427614" cy="2788374"/>
            <a:chOff x="358193" y="3704501"/>
            <a:chExt cx="8427614" cy="2788374"/>
          </a:xfrm>
        </p:grpSpPr>
        <p:pic>
          <p:nvPicPr>
            <p:cNvPr id="12" name="図 11"/>
            <p:cNvPicPr>
              <a:picLocks noChangeAspect="1"/>
            </p:cNvPicPr>
            <p:nvPr/>
          </p:nvPicPr>
          <p:blipFill>
            <a:blip r:embed="rId2"/>
            <a:stretch>
              <a:fillRect/>
            </a:stretch>
          </p:blipFill>
          <p:spPr>
            <a:xfrm>
              <a:off x="358193" y="3741742"/>
              <a:ext cx="8427614" cy="2751133"/>
            </a:xfrm>
            <a:prstGeom prst="rect">
              <a:avLst/>
            </a:prstGeom>
          </p:spPr>
        </p:pic>
        <p:sp>
          <p:nvSpPr>
            <p:cNvPr id="5" name="正方形/長方形 4"/>
            <p:cNvSpPr/>
            <p:nvPr/>
          </p:nvSpPr>
          <p:spPr bwMode="white">
            <a:xfrm>
              <a:off x="431540" y="3704501"/>
              <a:ext cx="3528392" cy="24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grpSp>
      <p:sp>
        <p:nvSpPr>
          <p:cNvPr id="15" name="正方形/長方形 14"/>
          <p:cNvSpPr/>
          <p:nvPr/>
        </p:nvSpPr>
        <p:spPr>
          <a:xfrm>
            <a:off x="110115" y="3548231"/>
            <a:ext cx="4032448"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■マンションの適正な管理と再生フロー（イメージ）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44" y="1689872"/>
            <a:ext cx="4032448"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■マンション関連法の改正</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78076" y="2106305"/>
            <a:ext cx="4683238" cy="122773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kumimoji="1" lang="ja-JP" altLang="en-US" sz="1600" b="1" dirty="0" smtClean="0">
                <a:solidFill>
                  <a:schemeClr val="tx1"/>
                </a:solidFill>
                <a:latin typeface="Meiryo UI" panose="020B0604030504040204" pitchFamily="50" charset="-128"/>
                <a:ea typeface="Meiryo UI" panose="020B0604030504040204" pitchFamily="50" charset="-128"/>
              </a:rPr>
              <a:t>マンション管理適正化法の改正</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kumimoji="1" lang="ja-JP" altLang="en-US" sz="1600" dirty="0" smtClean="0">
                <a:solidFill>
                  <a:schemeClr val="tx1"/>
                </a:solidFill>
                <a:latin typeface="Meiryo UI" panose="020B0604030504040204" pitchFamily="50" charset="-128"/>
                <a:ea typeface="Meiryo UI" panose="020B0604030504040204" pitchFamily="50" charset="-128"/>
              </a:rPr>
              <a:t>・国による基本方針の策定</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・地方公共団体によるマンション管理適正化の推進</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kumimoji="1" lang="ja-JP" altLang="en-US" sz="16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（マンション管理適正化推進計画制度、管理認定制度等）</a:t>
            </a:r>
          </a:p>
        </p:txBody>
      </p:sp>
      <p:sp>
        <p:nvSpPr>
          <p:cNvPr id="18" name="角丸四角形 17"/>
          <p:cNvSpPr/>
          <p:nvPr/>
        </p:nvSpPr>
        <p:spPr>
          <a:xfrm>
            <a:off x="5148064" y="2106305"/>
            <a:ext cx="3891150" cy="122773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kumimoji="1" lang="ja-JP" altLang="en-US" sz="1600" b="1" dirty="0" smtClean="0">
                <a:solidFill>
                  <a:schemeClr val="tx1"/>
                </a:solidFill>
                <a:latin typeface="Meiryo UI" panose="020B0604030504040204" pitchFamily="50" charset="-128"/>
                <a:ea typeface="Meiryo UI" panose="020B0604030504040204" pitchFamily="50" charset="-128"/>
              </a:rPr>
              <a:t>マンション建替円滑化法の改正</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kumimoji="1" lang="ja-JP" altLang="en-US" sz="1600" dirty="0" smtClean="0">
                <a:solidFill>
                  <a:schemeClr val="tx1"/>
                </a:solidFill>
                <a:latin typeface="Meiryo UI" panose="020B0604030504040204" pitchFamily="50" charset="-128"/>
                <a:ea typeface="Meiryo UI" panose="020B0604030504040204" pitchFamily="50" charset="-128"/>
              </a:rPr>
              <a:t>・除却の必要性に係る認定対象の拡充</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・団地における敷地分割制度の創設</a:t>
            </a:r>
            <a:endParaRPr kumimoji="1" lang="ja-JP" altLang="en-US" sz="14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595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安全を支える</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44" y="465701"/>
            <a:ext cx="8784896" cy="1128386"/>
          </a:xfrm>
          <a:prstGeom prst="rect">
            <a:avLst/>
          </a:prstGeom>
          <a:ln cmpd="sng">
            <a:noFill/>
          </a:ln>
        </p:spPr>
        <p:txBody>
          <a:bodyPr wrap="square">
            <a:spAutoFit/>
          </a:bodyPr>
          <a:lstStyle/>
          <a:p>
            <a:pPr marL="185738" lvl="0" indent="-185738">
              <a:lnSpc>
                <a:spcPct val="13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大規模な地震や、集中豪雨による被害が最小限に抑えられ、人命が守られる住まいとまちを実現するため、災害に強い都市の形成、住宅・建築物の安全性の確保、危機事象への備えなど、安全を支える取組み</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を進めるべきです。</a:t>
            </a:r>
          </a:p>
        </p:txBody>
      </p:sp>
      <p:sp>
        <p:nvSpPr>
          <p:cNvPr id="3" name="角丸四角形 2"/>
          <p:cNvSpPr/>
          <p:nvPr/>
        </p:nvSpPr>
        <p:spPr>
          <a:xfrm>
            <a:off x="683568" y="1988840"/>
            <a:ext cx="7632848" cy="4176464"/>
          </a:xfrm>
          <a:prstGeom prst="roundRect">
            <a:avLst>
              <a:gd name="adj" fmla="val 39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（１）</a:t>
            </a:r>
            <a:r>
              <a:rPr kumimoji="1" lang="ja-JP" altLang="en-US" sz="1600" b="1" dirty="0" smtClean="0">
                <a:solidFill>
                  <a:schemeClr val="tx1"/>
                </a:solidFill>
                <a:latin typeface="Meiryo UI" panose="020B0604030504040204" pitchFamily="50" charset="-128"/>
                <a:ea typeface="Meiryo UI" panose="020B0604030504040204" pitchFamily="50" charset="-128"/>
              </a:rPr>
              <a:t>災害に強い都市の形成</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①　</a:t>
            </a:r>
            <a:r>
              <a:rPr lang="ja-JP" altLang="en-US" sz="1600" u="sng" dirty="0" smtClean="0">
                <a:solidFill>
                  <a:schemeClr val="tx1"/>
                </a:solidFill>
                <a:latin typeface="Meiryo UI" panose="020B0604030504040204" pitchFamily="50" charset="-128"/>
                <a:ea typeface="Meiryo UI" panose="020B0604030504040204" pitchFamily="50" charset="-128"/>
              </a:rPr>
              <a:t>密集市街地の整備</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kumimoji="1" lang="ja-JP" altLang="en-US" sz="1600" dirty="0">
                <a:solidFill>
                  <a:schemeClr val="tx1"/>
                </a:solidFill>
                <a:latin typeface="Meiryo UI" panose="020B0604030504040204" pitchFamily="50" charset="-128"/>
                <a:ea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rPr>
              <a:t>　②　広域緊急交通路沿道の建築物等の耐震化</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③　災害リスクを考慮したまちづくりの推進</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kumimoji="1" lang="ja-JP" altLang="en-US" sz="1600" dirty="0">
                <a:solidFill>
                  <a:schemeClr val="tx1"/>
                </a:solidFill>
                <a:latin typeface="Meiryo UI" panose="020B0604030504040204" pitchFamily="50" charset="-128"/>
                <a:ea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rPr>
              <a:t>　④　危険な空家の除却等促進</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20000"/>
              </a:lnSpc>
            </a:pPr>
            <a:r>
              <a:rPr kumimoji="1" lang="ja-JP" altLang="en-US" sz="1600" b="1" dirty="0" smtClean="0">
                <a:solidFill>
                  <a:schemeClr val="tx1"/>
                </a:solidFill>
                <a:latin typeface="Meiryo UI" panose="020B0604030504040204" pitchFamily="50" charset="-128"/>
                <a:ea typeface="Meiryo UI" panose="020B0604030504040204" pitchFamily="50" charset="-128"/>
              </a:rPr>
              <a:t>（２）住宅・建築物の安全性の確保</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①　</a:t>
            </a:r>
            <a:r>
              <a:rPr lang="ja-JP" altLang="en-US" sz="1600" u="sng" dirty="0" smtClean="0">
                <a:solidFill>
                  <a:schemeClr val="tx1"/>
                </a:solidFill>
                <a:latin typeface="Meiryo UI" panose="020B0604030504040204" pitchFamily="50" charset="-128"/>
                <a:ea typeface="Meiryo UI" panose="020B0604030504040204" pitchFamily="50" charset="-128"/>
              </a:rPr>
              <a:t>民間住宅・建築物の耐震化</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　②</a:t>
            </a:r>
            <a:r>
              <a:rPr lang="ja-JP" altLang="en-US" sz="1600" dirty="0" smtClean="0">
                <a:solidFill>
                  <a:schemeClr val="tx1"/>
                </a:solidFill>
                <a:latin typeface="Meiryo UI" panose="020B0604030504040204" pitchFamily="50" charset="-128"/>
                <a:ea typeface="Meiryo UI" panose="020B0604030504040204" pitchFamily="50" charset="-128"/>
              </a:rPr>
              <a:t>　公的住宅、公共施設の耐震化</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③　建築基準関連の法令順守の徹底</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（３）危機事象への備え</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①　大規模災害時の体制整備</a:t>
            </a:r>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14</a:t>
            </a:fld>
            <a:endParaRPr lang="ja-JP" altLang="en-US"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7828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（重点取組）密集</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市街地の整備</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719812"/>
          </a:xfrm>
          <a:prstGeom prst="rect">
            <a:avLst/>
          </a:prstGeom>
          <a:ln cmpd="sng">
            <a:noFill/>
          </a:ln>
        </p:spPr>
        <p:txBody>
          <a:bodyPr wrap="square">
            <a:spAutoFit/>
          </a:bodyPr>
          <a:lstStyle/>
          <a:p>
            <a:pPr marL="185738" indent="-185738">
              <a:lnSpc>
                <a:spcPct val="12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「地震時等に著しく危険な密集市街地」を早期に解消するため、これまでの取組みに加え、解消効果の大きい取組みを重点的かつ強力に推進すべきです。</a:t>
            </a:r>
          </a:p>
        </p:txBody>
      </p:sp>
      <p:sp>
        <p:nvSpPr>
          <p:cNvPr id="9" name="角丸四角形 8"/>
          <p:cNvSpPr/>
          <p:nvPr/>
        </p:nvSpPr>
        <p:spPr>
          <a:xfrm>
            <a:off x="79660" y="1226632"/>
            <a:ext cx="8974188" cy="551791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en-US" altLang="ja-JP" sz="100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4134" marR="0" lvl="0" indent="-84134" algn="l" defTabSz="457200" rtl="0" eaLnBrk="1" fontAlgn="auto" latinLnBrk="0" hangingPunct="1">
              <a:lnSpc>
                <a:spcPct val="110000"/>
              </a:lnSpc>
              <a:spcBef>
                <a:spcPts val="0"/>
              </a:spcBef>
              <a:spcAft>
                <a:spcPts val="0"/>
              </a:spcAft>
              <a:buClrTx/>
              <a:buSzTx/>
              <a:buFontTx/>
              <a:buNone/>
              <a:tabLst/>
              <a:defRPr/>
            </a:pPr>
            <a:r>
              <a:rPr kumimoji="0" lang="ja-JP" altLang="en-US" sz="180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12" name="グループ化 11"/>
          <p:cNvGrpSpPr/>
          <p:nvPr/>
        </p:nvGrpSpPr>
        <p:grpSpPr>
          <a:xfrm>
            <a:off x="3221284" y="1571223"/>
            <a:ext cx="3218153" cy="3547067"/>
            <a:chOff x="-2091205" y="-252725"/>
            <a:chExt cx="6873812" cy="7840610"/>
          </a:xfrm>
        </p:grpSpPr>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91205" y="231991"/>
              <a:ext cx="6873812" cy="7355894"/>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14" name="円/楕円 41"/>
            <p:cNvSpPr/>
            <p:nvPr/>
          </p:nvSpPr>
          <p:spPr>
            <a:xfrm rot="20887380">
              <a:off x="-1382576" y="1933893"/>
              <a:ext cx="3720001" cy="125982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円/楕円 42"/>
            <p:cNvSpPr/>
            <p:nvPr/>
          </p:nvSpPr>
          <p:spPr>
            <a:xfrm>
              <a:off x="-215231" y="3411254"/>
              <a:ext cx="1588661" cy="1455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円/楕円 47"/>
            <p:cNvSpPr/>
            <p:nvPr/>
          </p:nvSpPr>
          <p:spPr>
            <a:xfrm rot="3307326">
              <a:off x="-293307" y="2433796"/>
              <a:ext cx="6739371" cy="1366329"/>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円/楕円 52"/>
            <p:cNvSpPr/>
            <p:nvPr/>
          </p:nvSpPr>
          <p:spPr>
            <a:xfrm>
              <a:off x="3552030" y="3127516"/>
              <a:ext cx="91893" cy="9189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8" name="直線コネクタ 17"/>
            <p:cNvCxnSpPr/>
            <p:nvPr/>
          </p:nvCxnSpPr>
          <p:spPr>
            <a:xfrm flipH="1">
              <a:off x="-1674934" y="4444808"/>
              <a:ext cx="1528073" cy="107478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直線コネクタ 18"/>
          <p:cNvCxnSpPr>
            <a:endCxn id="48" idx="1"/>
          </p:cNvCxnSpPr>
          <p:nvPr/>
        </p:nvCxnSpPr>
        <p:spPr>
          <a:xfrm flipV="1">
            <a:off x="5556795" y="1691068"/>
            <a:ext cx="365007" cy="7342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endCxn id="30" idx="3"/>
          </p:cNvCxnSpPr>
          <p:nvPr/>
        </p:nvCxnSpPr>
        <p:spPr>
          <a:xfrm flipH="1" flipV="1">
            <a:off x="3416172" y="2161789"/>
            <a:ext cx="473220" cy="55343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3396137" y="4124429"/>
            <a:ext cx="1513738" cy="49482"/>
          </a:xfrm>
          <a:prstGeom prst="line">
            <a:avLst/>
          </a:prstGeom>
          <a:ln w="22225">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413466" y="4182600"/>
            <a:ext cx="2347634" cy="392869"/>
          </a:xfrm>
          <a:prstGeom prst="line">
            <a:avLst/>
          </a:prstGeom>
          <a:ln w="22225">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23" name="正方形/長方形 40"/>
          <p:cNvSpPr>
            <a:spLocks/>
          </p:cNvSpPr>
          <p:nvPr/>
        </p:nvSpPr>
        <p:spPr bwMode="auto">
          <a:xfrm>
            <a:off x="178700" y="3480073"/>
            <a:ext cx="3220236" cy="909801"/>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34868" bIns="69737" numCol="1" anchor="ctr" anchorCtr="0" compatLnSpc="1">
            <a:prstTxWarp prst="textNoShape">
              <a:avLst/>
            </a:prstTxWarp>
          </a:bodyPr>
          <a:lstStyle/>
          <a:p>
            <a:pPr marL="0" marR="0" lvl="0" indent="0" algn="l" defTabSz="885665"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40"/>
          <p:cNvSpPr>
            <a:spLocks/>
          </p:cNvSpPr>
          <p:nvPr/>
        </p:nvSpPr>
        <p:spPr bwMode="auto">
          <a:xfrm>
            <a:off x="216729" y="3804873"/>
            <a:ext cx="3236456" cy="274738"/>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1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延焼の危険性が高い老朽建築物の除却や、避難等のための道路･公園を整備</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40"/>
          <p:cNvSpPr>
            <a:spLocks/>
          </p:cNvSpPr>
          <p:nvPr/>
        </p:nvSpPr>
        <p:spPr bwMode="auto">
          <a:xfrm>
            <a:off x="169310" y="3500544"/>
            <a:ext cx="2868975" cy="268713"/>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＜まちの不燃化＞</a:t>
            </a:r>
            <a:endPar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40"/>
          <p:cNvSpPr>
            <a:spLocks/>
          </p:cNvSpPr>
          <p:nvPr/>
        </p:nvSpPr>
        <p:spPr bwMode="auto">
          <a:xfrm>
            <a:off x="180743" y="1734561"/>
            <a:ext cx="3235429" cy="854456"/>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34868" bIns="69737" numCol="1" anchor="ctr" anchorCtr="0" compatLnSpc="1">
            <a:prstTxWarp prst="textNoShape">
              <a:avLst/>
            </a:prstTxWarp>
          </a:bodyPr>
          <a:lstStyle/>
          <a:p>
            <a:pPr marL="0" marR="0" lvl="0" indent="0" algn="just"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40"/>
          <p:cNvSpPr>
            <a:spLocks/>
          </p:cNvSpPr>
          <p:nvPr/>
        </p:nvSpPr>
        <p:spPr bwMode="auto">
          <a:xfrm>
            <a:off x="178367" y="2019848"/>
            <a:ext cx="3240179" cy="311378"/>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1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安全・安心なまちの実現と合わせ、民間活力や地域資源を活かし魅力あるまちへ再生</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40"/>
          <p:cNvSpPr>
            <a:spLocks/>
          </p:cNvSpPr>
          <p:nvPr/>
        </p:nvSpPr>
        <p:spPr bwMode="auto">
          <a:xfrm>
            <a:off x="152690" y="1718638"/>
            <a:ext cx="2844931" cy="331364"/>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kumimoji="1" lang="en-US" altLang="ja-JP" sz="16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40"/>
          <p:cNvSpPr>
            <a:spLocks/>
          </p:cNvSpPr>
          <p:nvPr/>
        </p:nvSpPr>
        <p:spPr bwMode="auto">
          <a:xfrm>
            <a:off x="5946822" y="3804873"/>
            <a:ext cx="2974740" cy="931659"/>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0" bIns="69737" numCol="1" anchor="ctr" anchorCtr="0" compatLnSpc="1">
            <a:prstTxWarp prst="textNoShape">
              <a:avLst/>
            </a:prstTxWarp>
          </a:bodyPr>
          <a:lstStyle/>
          <a:p>
            <a:pPr marL="0" marR="0" lvl="0" indent="0" algn="l"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531" rtl="0" eaLnBrk="1" fontAlgn="base" latinLnBrk="0" hangingPunct="1">
              <a:lnSpc>
                <a:spcPts val="1743"/>
              </a:lnSpc>
              <a:spcBef>
                <a:spcPct val="0"/>
              </a:spcBef>
              <a:spcAft>
                <a:spcPct val="0"/>
              </a:spcAft>
              <a:buClrTx/>
              <a:buSzTx/>
              <a:buFontTx/>
              <a:buNone/>
              <a:tabLst/>
              <a:defRPr/>
            </a:pPr>
            <a:r>
              <a:rPr kumimoji="1" lang="ja-JP" altLang="en-US"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40"/>
          <p:cNvSpPr>
            <a:spLocks/>
          </p:cNvSpPr>
          <p:nvPr/>
        </p:nvSpPr>
        <p:spPr bwMode="auto">
          <a:xfrm>
            <a:off x="5974533" y="3875053"/>
            <a:ext cx="2862037" cy="331962"/>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＜地域防災力の向上＞</a:t>
            </a:r>
            <a:endPar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40"/>
          <p:cNvSpPr>
            <a:spLocks/>
          </p:cNvSpPr>
          <p:nvPr/>
        </p:nvSpPr>
        <p:spPr bwMode="auto">
          <a:xfrm>
            <a:off x="6002499" y="4166615"/>
            <a:ext cx="2921910" cy="298864"/>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10000"/>
              </a:lnSpc>
              <a:spcBef>
                <a:spcPct val="0"/>
              </a:spcBef>
              <a:spcAft>
                <a:spcPct val="0"/>
              </a:spcAft>
              <a:buClrTx/>
              <a:buSzTx/>
              <a:buFontTx/>
              <a:buNone/>
              <a:tabLst/>
              <a:defRPr/>
            </a:pP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土木事務所や市等と連携した防災講座、ワークショップ等を実施</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a:spLocks/>
          </p:cNvSpPr>
          <p:nvPr/>
        </p:nvSpPr>
        <p:spPr bwMode="auto">
          <a:xfrm>
            <a:off x="5905135" y="5373873"/>
            <a:ext cx="2984132" cy="940135"/>
          </a:xfrm>
          <a:prstGeom prst="roundRect">
            <a:avLst>
              <a:gd name="adj" fmla="val 12091"/>
            </a:avLst>
          </a:prstGeom>
          <a:solidFill>
            <a:schemeClr val="bg1"/>
          </a:solidFill>
          <a:ln w="9525" cap="flat" cmpd="sng" algn="ctr">
            <a:solidFill>
              <a:sysClr val="windowText" lastClr="000000"/>
            </a:solidFill>
            <a:prstDash val="dash"/>
          </a:ln>
          <a:effectLst>
            <a:outerShdw blurRad="40000" dist="20000" dir="5400000" rotWithShape="0">
              <a:srgbClr val="000000">
                <a:alpha val="38000"/>
              </a:srgbClr>
            </a:outerShdw>
          </a:effectLst>
          <a:extLst/>
        </p:spPr>
        <p:txBody>
          <a:bodyPr vert="horz" wrap="square" lIns="69737" tIns="0" rIns="0" bIns="69737" numCol="1" anchor="ctr" anchorCtr="0" compatLnSpc="1">
            <a:prstTxWarp prst="textNoShape">
              <a:avLst/>
            </a:prstTxWarp>
          </a:bodyPr>
          <a:lstStyle/>
          <a:p>
            <a:pPr marL="0" marR="0" lvl="0" indent="0" algn="l"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0"/>
          <p:cNvSpPr>
            <a:spLocks/>
          </p:cNvSpPr>
          <p:nvPr/>
        </p:nvSpPr>
        <p:spPr bwMode="auto">
          <a:xfrm>
            <a:off x="6005493" y="5408304"/>
            <a:ext cx="2421588" cy="272421"/>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325"/>
              </a:lnSpc>
              <a:spcBef>
                <a:spcPct val="0"/>
              </a:spcBef>
              <a:spcAft>
                <a:spcPct val="0"/>
              </a:spcAft>
              <a:buClrTx/>
              <a:buSzTx/>
              <a:buFontTx/>
              <a:buNone/>
              <a:tabLst/>
              <a:defRPr/>
            </a:pPr>
            <a:r>
              <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密集事業の見える化</a:t>
            </a:r>
            <a:r>
              <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正方形/長方形 40"/>
          <p:cNvSpPr>
            <a:spLocks/>
          </p:cNvSpPr>
          <p:nvPr/>
        </p:nvSpPr>
        <p:spPr bwMode="auto">
          <a:xfrm>
            <a:off x="5951105" y="5690771"/>
            <a:ext cx="2958776" cy="321894"/>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1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まちの「燃え広がりにくさ」等を色分けした「密集市街地まちの防災性マップ」の公表</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下矢印 44"/>
          <p:cNvSpPr>
            <a:spLocks/>
          </p:cNvSpPr>
          <p:nvPr/>
        </p:nvSpPr>
        <p:spPr>
          <a:xfrm rot="16200000">
            <a:off x="2118224" y="5788234"/>
            <a:ext cx="483795" cy="324465"/>
          </a:xfrm>
          <a:prstGeom prst="downArrow">
            <a:avLst/>
          </a:prstGeom>
          <a:solidFill>
            <a:srgbClr val="4F81BD">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Century"/>
              <a:ea typeface="ＭＳ 明朝" panose="02020609040205080304" pitchFamily="17" charset="-128"/>
              <a:cs typeface="+mn-cs"/>
            </a:endParaRPr>
          </a:p>
        </p:txBody>
      </p:sp>
      <p:sp>
        <p:nvSpPr>
          <p:cNvPr id="46" name="テキスト ボックス 45"/>
          <p:cNvSpPr txBox="1"/>
          <p:nvPr/>
        </p:nvSpPr>
        <p:spPr>
          <a:xfrm>
            <a:off x="158637" y="4952964"/>
            <a:ext cx="70252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HGｺﾞｼｯｸE" panose="020B0909000000000000" pitchFamily="49" charset="-128"/>
                <a:ea typeface="HGｺﾞｼｯｸE" panose="020B0909000000000000" pitchFamily="49" charset="-128"/>
                <a:cs typeface="+mn-cs"/>
              </a:rPr>
              <a:t>整備前</a:t>
            </a:r>
            <a:endParaRPr kumimoji="1" lang="ja-JP" altLang="en-US" sz="1000" b="0" i="0" u="none" strike="noStrike" kern="1200" cap="none" spc="0" normalizeH="0" baseline="0" noProof="0" dirty="0">
              <a:ln>
                <a:noFill/>
              </a:ln>
              <a:solidFill>
                <a:prstClr val="black"/>
              </a:solidFill>
              <a:effectLst/>
              <a:uLnTx/>
              <a:uFillTx/>
              <a:latin typeface="HGｺﾞｼｯｸE" panose="020B0909000000000000" pitchFamily="49" charset="-128"/>
              <a:ea typeface="HGｺﾞｼｯｸE" panose="020B0909000000000000" pitchFamily="49" charset="-128"/>
              <a:cs typeface="+mn-cs"/>
            </a:endParaRPr>
          </a:p>
        </p:txBody>
      </p:sp>
      <p:sp>
        <p:nvSpPr>
          <p:cNvPr id="47" name="テキスト ボックス 46"/>
          <p:cNvSpPr txBox="1"/>
          <p:nvPr/>
        </p:nvSpPr>
        <p:spPr>
          <a:xfrm>
            <a:off x="2561567" y="4947315"/>
            <a:ext cx="70252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HGｺﾞｼｯｸE" panose="020B0909000000000000" pitchFamily="49" charset="-128"/>
                <a:ea typeface="HGｺﾞｼｯｸE" panose="020B0909000000000000" pitchFamily="49" charset="-128"/>
                <a:cs typeface="+mn-cs"/>
              </a:rPr>
              <a:t>整備後</a:t>
            </a:r>
            <a:endParaRPr kumimoji="1" lang="ja-JP" altLang="en-US" sz="1000" b="0" i="0" u="none" strike="noStrike" kern="1200" cap="none" spc="0" normalizeH="0" baseline="0" noProof="0" dirty="0">
              <a:ln>
                <a:noFill/>
              </a:ln>
              <a:solidFill>
                <a:prstClr val="black"/>
              </a:solidFill>
              <a:effectLst/>
              <a:uLnTx/>
              <a:uFillTx/>
              <a:latin typeface="HGｺﾞｼｯｸE" panose="020B0909000000000000" pitchFamily="49" charset="-128"/>
              <a:ea typeface="HGｺﾞｼｯｸE" panose="020B0909000000000000" pitchFamily="49" charset="-128"/>
              <a:cs typeface="+mn-cs"/>
            </a:endParaRPr>
          </a:p>
        </p:txBody>
      </p:sp>
      <p:sp>
        <p:nvSpPr>
          <p:cNvPr id="48" name="正方形/長方形 40"/>
          <p:cNvSpPr>
            <a:spLocks/>
          </p:cNvSpPr>
          <p:nvPr/>
        </p:nvSpPr>
        <p:spPr bwMode="auto">
          <a:xfrm>
            <a:off x="5921802" y="1277735"/>
            <a:ext cx="2999759" cy="826666"/>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34868" bIns="69737" numCol="1" anchor="ctr" anchorCtr="0" compatLnSpc="1">
            <a:prstTxWarp prst="textNoShape">
              <a:avLst/>
            </a:prstTxWarp>
          </a:bodyPr>
          <a:lstStyle/>
          <a:p>
            <a:pPr marL="0" marR="0" lvl="0" indent="0" algn="l" defTabSz="885665" rtl="0" eaLnBrk="1" fontAlgn="base" latinLnBrk="0" hangingPunct="1">
              <a:lnSpc>
                <a:spcPts val="1388"/>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665" rtl="0" eaLnBrk="1" fontAlgn="base" latinLnBrk="0" hangingPunct="1">
              <a:lnSpc>
                <a:spcPts val="1388"/>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0"/>
          <p:cNvSpPr>
            <a:spLocks/>
          </p:cNvSpPr>
          <p:nvPr/>
        </p:nvSpPr>
        <p:spPr bwMode="auto">
          <a:xfrm>
            <a:off x="5899759" y="1268760"/>
            <a:ext cx="2908221" cy="318699"/>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＜延焼遮断帯の整備＞</a:t>
            </a:r>
            <a:endPar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0"/>
          <p:cNvSpPr>
            <a:spLocks/>
          </p:cNvSpPr>
          <p:nvPr/>
        </p:nvSpPr>
        <p:spPr bwMode="auto">
          <a:xfrm>
            <a:off x="5927658" y="1560427"/>
            <a:ext cx="3015945" cy="328226"/>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1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延焼遮断帯の核となる都市計画道路三国塚口線、寝屋川大東線を整備</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図 53"/>
          <p:cNvPicPr/>
          <p:nvPr/>
        </p:nvPicPr>
        <p:blipFill>
          <a:blip r:embed="rId3" cstate="print">
            <a:extLst>
              <a:ext uri="{28A0092B-C50C-407E-A947-70E740481C1C}">
                <a14:useLocalDpi xmlns:a14="http://schemas.microsoft.com/office/drawing/2010/main" val="0"/>
              </a:ext>
            </a:extLst>
          </a:blip>
          <a:stretch>
            <a:fillRect/>
          </a:stretch>
        </p:blipFill>
        <p:spPr>
          <a:xfrm>
            <a:off x="2585295" y="5193063"/>
            <a:ext cx="1918970" cy="1439545"/>
          </a:xfrm>
          <a:prstGeom prst="rect">
            <a:avLst/>
          </a:prstGeom>
          <a:ln>
            <a:noFill/>
          </a:ln>
        </p:spPr>
      </p:pic>
      <p:sp>
        <p:nvSpPr>
          <p:cNvPr id="55" name="正方形/長方形 54"/>
          <p:cNvSpPr/>
          <p:nvPr/>
        </p:nvSpPr>
        <p:spPr>
          <a:xfrm rot="770821">
            <a:off x="4482147" y="3373120"/>
            <a:ext cx="179705" cy="111760"/>
          </a:xfrm>
          <a:prstGeom prst="rect">
            <a:avLst/>
          </a:prstGeom>
          <a:solidFill>
            <a:sysClr val="window" lastClr="FFFFFF"/>
          </a:solidFill>
          <a:ln w="25400" cap="flat" cmpd="sng" algn="ctr">
            <a:noFill/>
            <a:prstDash val="solid"/>
          </a:ln>
          <a:effectLst>
            <a:softEdge rad="31750"/>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entury"/>
              <a:ea typeface="ＭＳ 明朝" panose="02020609040205080304" pitchFamily="17" charset="-128"/>
              <a:cs typeface="+mn-cs"/>
            </a:endParaRPr>
          </a:p>
        </p:txBody>
      </p:sp>
      <p:pic>
        <p:nvPicPr>
          <p:cNvPr id="56" name="図 55"/>
          <p:cNvPicPr/>
          <p:nvPr/>
        </p:nvPicPr>
        <p:blipFill>
          <a:blip r:embed="rId4" cstate="print">
            <a:extLst>
              <a:ext uri="{28A0092B-C50C-407E-A947-70E740481C1C}">
                <a14:useLocalDpi xmlns:a14="http://schemas.microsoft.com/office/drawing/2010/main" val="0"/>
              </a:ext>
            </a:extLst>
          </a:blip>
          <a:stretch>
            <a:fillRect/>
          </a:stretch>
        </p:blipFill>
        <p:spPr>
          <a:xfrm>
            <a:off x="171354" y="5193063"/>
            <a:ext cx="1918970" cy="1439545"/>
          </a:xfrm>
          <a:prstGeom prst="rect">
            <a:avLst/>
          </a:prstGeom>
          <a:ln>
            <a:noFill/>
          </a:ln>
        </p:spPr>
      </p:pic>
      <p:pic>
        <p:nvPicPr>
          <p:cNvPr id="57" name="図 56"/>
          <p:cNvPicPr>
            <a:picLocks noChangeAspect="1"/>
          </p:cNvPicPr>
          <p:nvPr/>
        </p:nvPicPr>
        <p:blipFill rotWithShape="1">
          <a:blip r:embed="rId5"/>
          <a:srcRect l="2589" b="6676"/>
          <a:stretch/>
        </p:blipFill>
        <p:spPr>
          <a:xfrm>
            <a:off x="5920828" y="2534939"/>
            <a:ext cx="3022774" cy="1069627"/>
          </a:xfrm>
          <a:prstGeom prst="rect">
            <a:avLst/>
          </a:prstGeom>
        </p:spPr>
      </p:pic>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15</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107544" y="1289570"/>
            <a:ext cx="2614893" cy="354649"/>
          </a:xfrm>
          <a:prstGeom prst="rect">
            <a:avLst/>
          </a:prstGeom>
          <a:ln cmpd="sng">
            <a:noFill/>
          </a:ln>
        </p:spPr>
        <p:txBody>
          <a:bodyPr wrap="square">
            <a:spAutoFit/>
          </a:bodyPr>
          <a:lstStyle/>
          <a:p>
            <a:pPr marL="185738" indent="-185738">
              <a:lnSpc>
                <a:spcPct val="1200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これまでの主な取組み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98631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）民間住宅・建築物の耐震化</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757130"/>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木造戸建て住宅や、災害時に重要となる広域緊急交通路沿道の建築物やブロック塀など、くらしの基盤となる住宅・建築物の耐震性の確保を着実に進めるべきです。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79660" y="1226632"/>
            <a:ext cx="8974188" cy="551791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en-US" altLang="ja-JP" sz="100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4134" marR="0" lvl="0" indent="-84134" algn="l" defTabSz="457200" rtl="0" eaLnBrk="1" fontAlgn="auto" latinLnBrk="0" hangingPunct="1">
              <a:lnSpc>
                <a:spcPct val="110000"/>
              </a:lnSpc>
              <a:spcBef>
                <a:spcPts val="0"/>
              </a:spcBef>
              <a:spcAft>
                <a:spcPts val="0"/>
              </a:spcAft>
              <a:buClrTx/>
              <a:buSzTx/>
              <a:buFontTx/>
              <a:buNone/>
              <a:tabLst/>
              <a:defRPr/>
            </a:pPr>
            <a:r>
              <a:rPr kumimoji="0" lang="ja-JP" altLang="en-US" sz="180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3" name="Text Box 1233">
            <a:extLst>
              <a:ext uri="{FF2B5EF4-FFF2-40B4-BE49-F238E27FC236}">
                <a16:creationId xmlns:a16="http://schemas.microsoft.com/office/drawing/2014/main" id="{9222EA52-67CC-4154-BE99-18E36C32DFDE}"/>
              </a:ext>
            </a:extLst>
          </p:cNvPr>
          <p:cNvSpPr txBox="1">
            <a:spLocks noChangeArrowheads="1"/>
          </p:cNvSpPr>
          <p:nvPr/>
        </p:nvSpPr>
        <p:spPr bwMode="auto">
          <a:xfrm>
            <a:off x="372096" y="1497075"/>
            <a:ext cx="8186460" cy="1931925"/>
          </a:xfrm>
          <a:prstGeom prst="rect">
            <a:avLst/>
          </a:prstGeom>
          <a:noFill/>
          <a:ln w="9525" cap="flat" cmpd="sng" algn="ctr">
            <a:solidFill>
              <a:schemeClr val="tx1"/>
            </a:solidFill>
            <a:prstDash val="solid"/>
            <a:headEnd/>
            <a:tailEnd/>
          </a:ln>
          <a:effectLst/>
        </p:spPr>
        <p:txBody>
          <a:bodyPr wrap="square" lIns="36000" tIns="31717" rIns="36000" bIns="31717">
            <a:noAutofit/>
          </a:bodyPr>
          <a:lstStyle/>
          <a:p>
            <a:pPr marL="0" marR="0" lvl="0" indent="0" defTabSz="617378" eaLnBrk="1" fontAlgn="auto" latinLnBrk="0" hangingPunct="1">
              <a:lnSpc>
                <a:spcPct val="100000"/>
              </a:lnSpc>
              <a:spcBef>
                <a:spcPct val="50000"/>
              </a:spcBef>
              <a:spcAft>
                <a:spcPts val="0"/>
              </a:spcAft>
              <a:buClrTx/>
              <a:buSzTx/>
              <a:buFontTx/>
              <a:buNone/>
              <a:tabLst/>
              <a:defRPr/>
            </a:pPr>
            <a:endParaRPr kumimoji="1" lang="en-US" altLang="ja-JP" sz="1400" b="1" i="1" u="none" strike="noStrike" kern="0" cap="none" spc="-113"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34" name="正方形/長方形 33"/>
          <p:cNvSpPr/>
          <p:nvPr/>
        </p:nvSpPr>
        <p:spPr>
          <a:xfrm>
            <a:off x="423539" y="1569930"/>
            <a:ext cx="2808312"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■支援の方向性イメージ</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楕円 44">
            <a:extLst>
              <a:ext uri="{FF2B5EF4-FFF2-40B4-BE49-F238E27FC236}">
                <a16:creationId xmlns:a16="http://schemas.microsoft.com/office/drawing/2014/main" id="{B9DC1EA1-3473-4BFF-B862-17E4367F19BF}"/>
              </a:ext>
            </a:extLst>
          </p:cNvPr>
          <p:cNvSpPr/>
          <p:nvPr/>
        </p:nvSpPr>
        <p:spPr>
          <a:xfrm>
            <a:off x="467544" y="1907648"/>
            <a:ext cx="3030521" cy="1318898"/>
          </a:xfrm>
          <a:prstGeom prst="ellipse">
            <a:avLst/>
          </a:prstGeom>
          <a:solidFill>
            <a:srgbClr val="FFFFFF"/>
          </a:solidFill>
          <a:ln w="57150" cap="flat" cmpd="sng" algn="ctr">
            <a:noFill/>
            <a:prstDash val="solid"/>
          </a:ln>
          <a:effectLst/>
        </p:spPr>
        <p:txBody>
          <a:bodyPr lIns="0" tIns="0" rIns="36000" b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楕円 45">
            <a:extLst>
              <a:ext uri="{FF2B5EF4-FFF2-40B4-BE49-F238E27FC236}">
                <a16:creationId xmlns:a16="http://schemas.microsoft.com/office/drawing/2014/main" id="{5D8CB0AA-1572-41DD-A8F7-D89AD015F731}"/>
              </a:ext>
            </a:extLst>
          </p:cNvPr>
          <p:cNvSpPr/>
          <p:nvPr/>
        </p:nvSpPr>
        <p:spPr>
          <a:xfrm>
            <a:off x="2918855" y="1929649"/>
            <a:ext cx="3160420" cy="1318898"/>
          </a:xfrm>
          <a:prstGeom prst="ellipse">
            <a:avLst/>
          </a:prstGeom>
          <a:solidFill>
            <a:srgbClr val="FFFFFF"/>
          </a:solidFill>
          <a:ln w="57150" cap="flat" cmpd="sng" algn="ctr">
            <a:noFill/>
            <a:prstDash val="solid"/>
          </a:ln>
          <a:effectLst/>
        </p:spPr>
        <p:txBody>
          <a:bodyPr lIns="0" tIns="0" rIns="108000" bIns="0" rtlCol="0" anchor="t" anchorCtr="0"/>
          <a:lstStyle/>
          <a:p>
            <a:pPr marL="0" marR="0" lvl="0" indent="0" algn="ctr" defTabSz="914400" eaLnBrk="1" fontAlgn="auto" latinLnBrk="0" hangingPunct="1">
              <a:lnSpc>
                <a:spcPts val="800"/>
              </a:lnSpc>
              <a:spcBef>
                <a:spcPts val="0"/>
              </a:spcBef>
              <a:spcAft>
                <a:spcPts val="0"/>
              </a:spcAft>
              <a:buClrTx/>
              <a:buSzTx/>
              <a:buFontTx/>
              <a:buNone/>
              <a:tabLst/>
              <a:defRPr/>
            </a:pPr>
            <a:endParaRPr kumimoji="1"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 name="楕円 46">
            <a:extLst>
              <a:ext uri="{FF2B5EF4-FFF2-40B4-BE49-F238E27FC236}">
                <a16:creationId xmlns:a16="http://schemas.microsoft.com/office/drawing/2014/main" id="{F373B66A-BB0A-4373-8D8D-75CD6EE1A42D}"/>
              </a:ext>
            </a:extLst>
          </p:cNvPr>
          <p:cNvSpPr/>
          <p:nvPr/>
        </p:nvSpPr>
        <p:spPr>
          <a:xfrm>
            <a:off x="5376638" y="1916119"/>
            <a:ext cx="3083794" cy="1318900"/>
          </a:xfrm>
          <a:prstGeom prst="ellipse">
            <a:avLst/>
          </a:prstGeom>
          <a:solidFill>
            <a:srgbClr val="FFFFFF"/>
          </a:solidFill>
          <a:ln w="57150" cap="flat" cmpd="sng" algn="ctr">
            <a:noFill/>
            <a:prstDash val="solid"/>
          </a:ln>
          <a:effectLst/>
        </p:spPr>
        <p:txBody>
          <a:bodyPr lIns="0" tIns="0" rIns="0" bIns="0" rtlCol="0" anchor="t" anchorCtr="0"/>
          <a:lstStyle/>
          <a:p>
            <a:pPr marL="0" marR="0" lvl="0" indent="0" algn="r" defTabSz="914400" eaLnBrk="1" fontAlgn="auto" latinLnBrk="0" hangingPunct="1">
              <a:lnSpc>
                <a:spcPct val="100000"/>
              </a:lnSpc>
              <a:spcBef>
                <a:spcPts val="0"/>
              </a:spcBef>
              <a:spcAft>
                <a:spcPts val="0"/>
              </a:spcAft>
              <a:buClrTx/>
              <a:buSzTx/>
              <a:buFontTx/>
              <a:buNone/>
              <a:tabLst/>
              <a:defRPr/>
            </a:pPr>
            <a:endParaRPr kumimoji="1" lang="en-US"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p:cNvSpPr txBox="1"/>
          <p:nvPr/>
        </p:nvSpPr>
        <p:spPr>
          <a:xfrm>
            <a:off x="5868144" y="2203366"/>
            <a:ext cx="2451226" cy="754053"/>
          </a:xfrm>
          <a:prstGeom prst="rect">
            <a:avLst/>
          </a:prstGeom>
          <a:noFill/>
        </p:spPr>
        <p:txBody>
          <a:bodyPr wrap="square" rtlCol="0">
            <a:spAutoFit/>
          </a:bodyPr>
          <a:lstStyle/>
          <a:p>
            <a:pPr lvl="0" algn="ctr" defTabSz="914400">
              <a:defRPr/>
            </a:pPr>
            <a:r>
              <a:rPr kumimoji="1" lang="ja-JP" altLang="en-US" sz="1400" b="1" kern="0" dirty="0">
                <a:solidFill>
                  <a:srgbClr val="000000"/>
                </a:solidFill>
                <a:latin typeface="Meiryo UI" panose="020B0604030504040204" pitchFamily="50" charset="-128"/>
                <a:ea typeface="Meiryo UI" panose="020B0604030504040204" pitchFamily="50" charset="-128"/>
              </a:rPr>
              <a:t>負担軽減の支援</a:t>
            </a:r>
            <a:endParaRPr kumimoji="1" lang="en-US" altLang="ja-JP" sz="1400" b="1" kern="0" dirty="0">
              <a:solidFill>
                <a:srgbClr val="000000"/>
              </a:solidFill>
              <a:latin typeface="Meiryo UI" panose="020B0604030504040204" pitchFamily="50" charset="-128"/>
              <a:ea typeface="Meiryo UI" panose="020B0604030504040204" pitchFamily="50" charset="-128"/>
            </a:endParaRPr>
          </a:p>
          <a:p>
            <a:pPr marL="180975" lvl="0" defTabSz="984250">
              <a:spcBef>
                <a:spcPts val="300"/>
              </a:spcBef>
              <a:defRPr/>
            </a:pPr>
            <a:r>
              <a:rPr kumimoji="1" lang="ja-JP" altLang="en-US" sz="1200" kern="0" dirty="0">
                <a:solidFill>
                  <a:srgbClr val="000000"/>
                </a:solidFill>
                <a:latin typeface="Meiryo UI" panose="020B0604030504040204" pitchFamily="50" charset="-128"/>
                <a:ea typeface="Meiryo UI" panose="020B0604030504040204" pitchFamily="50" charset="-128"/>
              </a:rPr>
              <a:t>負担軽減のために可能な限りの</a:t>
            </a:r>
            <a:endParaRPr kumimoji="1" lang="en-US" altLang="ja-JP" sz="1200" kern="0" dirty="0">
              <a:solidFill>
                <a:srgbClr val="000000"/>
              </a:solidFill>
              <a:latin typeface="Meiryo UI" panose="020B0604030504040204" pitchFamily="50" charset="-128"/>
              <a:ea typeface="Meiryo UI" panose="020B0604030504040204" pitchFamily="50" charset="-128"/>
            </a:endParaRPr>
          </a:p>
          <a:p>
            <a:pPr marL="180975" lvl="0" defTabSz="914400">
              <a:spcBef>
                <a:spcPts val="300"/>
              </a:spcBef>
              <a:defRPr/>
            </a:pPr>
            <a:r>
              <a:rPr kumimoji="1" lang="ja-JP" altLang="en-US" sz="1200" kern="0" dirty="0">
                <a:solidFill>
                  <a:srgbClr val="000000"/>
                </a:solidFill>
                <a:latin typeface="Meiryo UI" panose="020B0604030504040204" pitchFamily="50" charset="-128"/>
                <a:ea typeface="Meiryo UI" panose="020B0604030504040204" pitchFamily="50" charset="-128"/>
              </a:rPr>
              <a:t>支援を行い、耐震化の実現を図る</a:t>
            </a:r>
          </a:p>
        </p:txBody>
      </p:sp>
      <p:sp>
        <p:nvSpPr>
          <p:cNvPr id="49" name="テキスト ボックス 48"/>
          <p:cNvSpPr txBox="1"/>
          <p:nvPr/>
        </p:nvSpPr>
        <p:spPr>
          <a:xfrm>
            <a:off x="3429000" y="2119870"/>
            <a:ext cx="2167354" cy="948978"/>
          </a:xfrm>
          <a:prstGeom prst="rect">
            <a:avLst/>
          </a:prstGeom>
          <a:noFill/>
        </p:spPr>
        <p:txBody>
          <a:bodyPr wrap="square" rtlCol="0">
            <a:spAutoFit/>
          </a:bodyPr>
          <a:lstStyle/>
          <a:p>
            <a:pPr lvl="0" algn="ctr" defTabSz="914400">
              <a:lnSpc>
                <a:spcPts val="800"/>
              </a:lnSpc>
              <a:defRPr/>
            </a:pPr>
            <a:endParaRPr kumimoji="1" lang="en-US" altLang="ja-JP" sz="1400" b="1" kern="0" dirty="0">
              <a:solidFill>
                <a:srgbClr val="000000"/>
              </a:solidFill>
              <a:latin typeface="Meiryo UI" panose="020B0604030504040204" pitchFamily="50" charset="-128"/>
              <a:ea typeface="Meiryo UI" panose="020B0604030504040204" pitchFamily="50" charset="-128"/>
            </a:endParaRPr>
          </a:p>
          <a:p>
            <a:pPr lvl="0" algn="ctr" defTabSz="914400">
              <a:lnSpc>
                <a:spcPts val="800"/>
              </a:lnSpc>
              <a:defRPr/>
            </a:pPr>
            <a:r>
              <a:rPr kumimoji="1" lang="ja-JP" altLang="en-US" sz="1400" b="1" kern="0" dirty="0">
                <a:solidFill>
                  <a:srgbClr val="000000"/>
                </a:solidFill>
                <a:latin typeface="Meiryo UI" panose="020B0604030504040204" pitchFamily="50" charset="-128"/>
                <a:ea typeface="Meiryo UI" panose="020B0604030504040204" pitchFamily="50" charset="-128"/>
              </a:rPr>
              <a:t>耐震化の</a:t>
            </a:r>
            <a:endParaRPr kumimoji="1" lang="en-US" altLang="ja-JP" sz="1400" b="1" kern="0" dirty="0">
              <a:solidFill>
                <a:srgbClr val="000000"/>
              </a:solidFill>
              <a:latin typeface="Meiryo UI" panose="020B0604030504040204" pitchFamily="50" charset="-128"/>
              <a:ea typeface="Meiryo UI" panose="020B0604030504040204" pitchFamily="50" charset="-128"/>
            </a:endParaRPr>
          </a:p>
          <a:p>
            <a:pPr lvl="0" algn="ctr" defTabSz="914400">
              <a:lnSpc>
                <a:spcPts val="1800"/>
              </a:lnSpc>
              <a:defRPr/>
            </a:pPr>
            <a:r>
              <a:rPr kumimoji="1" lang="ja-JP" altLang="en-US" sz="1400" b="1" kern="0" dirty="0">
                <a:solidFill>
                  <a:srgbClr val="000000"/>
                </a:solidFill>
                <a:latin typeface="Meiryo UI" panose="020B0604030504040204" pitchFamily="50" charset="-128"/>
                <a:ea typeface="Meiryo UI" panose="020B0604030504040204" pitchFamily="50" charset="-128"/>
              </a:rPr>
              <a:t>きっかけづくり・具体化</a:t>
            </a:r>
          </a:p>
          <a:p>
            <a:pPr marL="85725" lvl="0" defTabSz="914400">
              <a:spcBef>
                <a:spcPts val="200"/>
              </a:spcBef>
              <a:defRPr/>
            </a:pPr>
            <a:r>
              <a:rPr kumimoji="1" lang="ja-JP" altLang="en-US" sz="1200" kern="0" dirty="0">
                <a:solidFill>
                  <a:srgbClr val="000000"/>
                </a:solidFill>
                <a:latin typeface="Meiryo UI" panose="020B0604030504040204" pitchFamily="50" charset="-128"/>
                <a:ea typeface="Meiryo UI" panose="020B0604030504040204" pitchFamily="50" charset="-128"/>
              </a:rPr>
              <a:t>所有者の検討の</a:t>
            </a:r>
            <a:r>
              <a:rPr kumimoji="1" lang="ja-JP" altLang="en-US" sz="1200" kern="0" dirty="0" smtClean="0">
                <a:solidFill>
                  <a:srgbClr val="000000"/>
                </a:solidFill>
                <a:latin typeface="Meiryo UI" panose="020B0604030504040204" pitchFamily="50" charset="-128"/>
                <a:ea typeface="Meiryo UI" panose="020B0604030504040204" pitchFamily="50" charset="-128"/>
              </a:rPr>
              <a:t>きっかけづくり</a:t>
            </a:r>
            <a:endParaRPr kumimoji="1" lang="en-US" altLang="ja-JP" sz="1200" kern="0" dirty="0" smtClean="0">
              <a:solidFill>
                <a:srgbClr val="000000"/>
              </a:solidFill>
              <a:latin typeface="Meiryo UI" panose="020B0604030504040204" pitchFamily="50" charset="-128"/>
              <a:ea typeface="Meiryo UI" panose="020B0604030504040204" pitchFamily="50" charset="-128"/>
            </a:endParaRPr>
          </a:p>
          <a:p>
            <a:pPr marL="85725" lvl="0" defTabSz="914400">
              <a:spcBef>
                <a:spcPts val="200"/>
              </a:spcBef>
              <a:defRPr/>
            </a:pPr>
            <a:r>
              <a:rPr kumimoji="1" lang="ja-JP" altLang="en-US" sz="1200" kern="0" dirty="0" smtClean="0">
                <a:solidFill>
                  <a:srgbClr val="000000"/>
                </a:solidFill>
                <a:latin typeface="Meiryo UI" panose="020B0604030504040204" pitchFamily="50" charset="-128"/>
                <a:ea typeface="Meiryo UI" panose="020B0604030504040204" pitchFamily="50" charset="-128"/>
              </a:rPr>
              <a:t>と事業</a:t>
            </a:r>
            <a:r>
              <a:rPr kumimoji="1" lang="ja-JP" altLang="en-US" sz="1200" kern="0" dirty="0">
                <a:solidFill>
                  <a:srgbClr val="000000"/>
                </a:solidFill>
                <a:latin typeface="Meiryo UI" panose="020B0604030504040204" pitchFamily="50" charset="-128"/>
                <a:ea typeface="Meiryo UI" panose="020B0604030504040204" pitchFamily="50" charset="-128"/>
              </a:rPr>
              <a:t>の具体化を図る</a:t>
            </a:r>
          </a:p>
        </p:txBody>
      </p:sp>
      <p:sp>
        <p:nvSpPr>
          <p:cNvPr id="50" name="テキスト ボックス 49"/>
          <p:cNvSpPr txBox="1"/>
          <p:nvPr/>
        </p:nvSpPr>
        <p:spPr>
          <a:xfrm>
            <a:off x="992652" y="2243445"/>
            <a:ext cx="2283204" cy="754053"/>
          </a:xfrm>
          <a:prstGeom prst="rect">
            <a:avLst/>
          </a:prstGeom>
          <a:noFill/>
        </p:spPr>
        <p:txBody>
          <a:bodyPr wrap="square" rtlCol="0">
            <a:spAutoFit/>
          </a:bodyPr>
          <a:lstStyle/>
          <a:p>
            <a:pPr lvl="0" defTabSz="914400">
              <a:defRPr/>
            </a:pPr>
            <a:r>
              <a:rPr kumimoji="1" lang="ja-JP" altLang="en-US" sz="1400" b="1" kern="0" dirty="0" smtClean="0">
                <a:solidFill>
                  <a:srgbClr val="000000"/>
                </a:solidFill>
                <a:latin typeface="Meiryo UI" panose="020B0604030504040204" pitchFamily="50" charset="-128"/>
                <a:ea typeface="Meiryo UI" panose="020B0604030504040204" pitchFamily="50" charset="-128"/>
              </a:rPr>
              <a:t>　社会的</a:t>
            </a:r>
            <a:r>
              <a:rPr kumimoji="1" lang="ja-JP" altLang="en-US" sz="1400" b="1" kern="0" dirty="0">
                <a:solidFill>
                  <a:srgbClr val="000000"/>
                </a:solidFill>
                <a:latin typeface="Meiryo UI" panose="020B0604030504040204" pitchFamily="50" charset="-128"/>
                <a:ea typeface="Meiryo UI" panose="020B0604030504040204" pitchFamily="50" charset="-128"/>
              </a:rPr>
              <a:t>機運の醸成</a:t>
            </a:r>
            <a:endParaRPr kumimoji="1" lang="en-US" altLang="ja-JP" sz="1400" kern="0" dirty="0">
              <a:solidFill>
                <a:srgbClr val="000000"/>
              </a:solidFill>
              <a:latin typeface="Meiryo UI" panose="020B0604030504040204" pitchFamily="50" charset="-128"/>
              <a:ea typeface="Meiryo UI" panose="020B0604030504040204" pitchFamily="50" charset="-128"/>
            </a:endParaRPr>
          </a:p>
          <a:p>
            <a:pPr marL="88900" lvl="0" defTabSz="914400">
              <a:spcBef>
                <a:spcPts val="300"/>
              </a:spcBef>
              <a:defRPr/>
            </a:pPr>
            <a:r>
              <a:rPr kumimoji="1" lang="ja-JP" altLang="en-US" sz="1200" kern="0" dirty="0">
                <a:solidFill>
                  <a:srgbClr val="000000"/>
                </a:solidFill>
                <a:latin typeface="Meiryo UI" panose="020B0604030504040204" pitchFamily="50" charset="-128"/>
                <a:ea typeface="Meiryo UI" panose="020B0604030504040204" pitchFamily="50" charset="-128"/>
              </a:rPr>
              <a:t>府民・地域・所有者など</a:t>
            </a:r>
            <a:r>
              <a:rPr kumimoji="1" lang="ja-JP" altLang="en-US" sz="1200" kern="0" dirty="0" smtClean="0">
                <a:solidFill>
                  <a:srgbClr val="000000"/>
                </a:solidFill>
                <a:latin typeface="Meiryo UI" panose="020B0604030504040204" pitchFamily="50" charset="-128"/>
                <a:ea typeface="Meiryo UI" panose="020B0604030504040204" pitchFamily="50" charset="-128"/>
              </a:rPr>
              <a:t>の</a:t>
            </a:r>
            <a:endParaRPr kumimoji="1" lang="en-US" altLang="ja-JP" sz="1200" kern="0" dirty="0" smtClean="0">
              <a:solidFill>
                <a:srgbClr val="000000"/>
              </a:solidFill>
              <a:latin typeface="Meiryo UI" panose="020B0604030504040204" pitchFamily="50" charset="-128"/>
              <a:ea typeface="Meiryo UI" panose="020B0604030504040204" pitchFamily="50" charset="-128"/>
            </a:endParaRPr>
          </a:p>
          <a:p>
            <a:pPr marL="88900" lvl="0" defTabSz="914400">
              <a:spcBef>
                <a:spcPts val="300"/>
              </a:spcBef>
              <a:defRPr/>
            </a:pPr>
            <a:r>
              <a:rPr kumimoji="1" lang="ja-JP" altLang="en-US" sz="1200" kern="0" dirty="0" smtClean="0">
                <a:solidFill>
                  <a:srgbClr val="000000"/>
                </a:solidFill>
                <a:latin typeface="Meiryo UI" panose="020B0604030504040204" pitchFamily="50" charset="-128"/>
                <a:ea typeface="Meiryo UI" panose="020B0604030504040204" pitchFamily="50" charset="-128"/>
              </a:rPr>
              <a:t>認識を広げる</a:t>
            </a:r>
            <a:endParaRPr kumimoji="1" lang="ja-JP" altLang="en-US" sz="1200" kern="0" dirty="0">
              <a:solidFill>
                <a:srgbClr val="000000"/>
              </a:solidFill>
              <a:latin typeface="Meiryo UI" panose="020B0604030504040204" pitchFamily="50" charset="-128"/>
              <a:ea typeface="Meiryo UI" panose="020B0604030504040204" pitchFamily="50" charset="-128"/>
            </a:endParaRPr>
          </a:p>
        </p:txBody>
      </p:sp>
      <p:sp>
        <p:nvSpPr>
          <p:cNvPr id="51" name="楕円 50">
            <a:extLst>
              <a:ext uri="{FF2B5EF4-FFF2-40B4-BE49-F238E27FC236}">
                <a16:creationId xmlns:a16="http://schemas.microsoft.com/office/drawing/2014/main" id="{4EC5D001-8970-416A-92CA-B6F95FE3B5D1}"/>
              </a:ext>
            </a:extLst>
          </p:cNvPr>
          <p:cNvSpPr/>
          <p:nvPr/>
        </p:nvSpPr>
        <p:spPr>
          <a:xfrm>
            <a:off x="467544" y="1916121"/>
            <a:ext cx="3030521" cy="1318898"/>
          </a:xfrm>
          <a:prstGeom prst="ellipse">
            <a:avLst/>
          </a:prstGeom>
          <a:noFill/>
          <a:ln w="57150" cap="flat" cmpd="sng" algn="ctr">
            <a:solidFill>
              <a:srgbClr val="BBE0E3">
                <a:shade val="50000"/>
              </a:srgbClr>
            </a:solidFill>
            <a:prstDash val="solid"/>
          </a:ln>
          <a:effectLst/>
        </p:spPr>
        <p:txBody>
          <a:bodyPr lIns="0" tIns="0" rIns="36000" b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2" name="楕円 51">
            <a:extLst>
              <a:ext uri="{FF2B5EF4-FFF2-40B4-BE49-F238E27FC236}">
                <a16:creationId xmlns:a16="http://schemas.microsoft.com/office/drawing/2014/main" id="{90EE6F72-7E45-4139-8ABD-C316E18983EF}"/>
              </a:ext>
            </a:extLst>
          </p:cNvPr>
          <p:cNvSpPr/>
          <p:nvPr/>
        </p:nvSpPr>
        <p:spPr>
          <a:xfrm>
            <a:off x="5407900" y="1907971"/>
            <a:ext cx="3052532" cy="1313959"/>
          </a:xfrm>
          <a:prstGeom prst="ellipse">
            <a:avLst/>
          </a:prstGeom>
          <a:noFill/>
          <a:ln w="57150" cap="flat" cmpd="sng" algn="ctr">
            <a:solidFill>
              <a:srgbClr val="BBE0E3">
                <a:shade val="50000"/>
              </a:srgbClr>
            </a:solidFill>
            <a:prstDash val="solid"/>
          </a:ln>
          <a:effectLst/>
        </p:spPr>
        <p:txBody>
          <a:bodyPr lIns="0" tIns="0" rIns="36000" b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3" name="楕円 52">
            <a:extLst>
              <a:ext uri="{FF2B5EF4-FFF2-40B4-BE49-F238E27FC236}">
                <a16:creationId xmlns:a16="http://schemas.microsoft.com/office/drawing/2014/main" id="{85345066-58AB-42B2-9727-4187F70014FE}"/>
              </a:ext>
            </a:extLst>
          </p:cNvPr>
          <p:cNvSpPr/>
          <p:nvPr/>
        </p:nvSpPr>
        <p:spPr>
          <a:xfrm>
            <a:off x="2890067" y="1939336"/>
            <a:ext cx="3182730" cy="1318898"/>
          </a:xfrm>
          <a:prstGeom prst="ellipse">
            <a:avLst/>
          </a:prstGeom>
          <a:noFill/>
          <a:ln w="57150" cap="flat" cmpd="sng" algn="ctr">
            <a:solidFill>
              <a:srgbClr val="BBE0E3">
                <a:shade val="50000"/>
              </a:srgbClr>
            </a:solidFill>
            <a:prstDash val="solid"/>
          </a:ln>
          <a:effectLst/>
        </p:spPr>
        <p:txBody>
          <a:bodyPr lIns="0" tIns="0" rIns="36000" b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54" name="図 53"/>
          <p:cNvPicPr>
            <a:picLocks noChangeAspect="1"/>
          </p:cNvPicPr>
          <p:nvPr/>
        </p:nvPicPr>
        <p:blipFill rotWithShape="1">
          <a:blip r:embed="rId2">
            <a:extLst>
              <a:ext uri="{28A0092B-C50C-407E-A947-70E740481C1C}">
                <a14:useLocalDpi xmlns:a14="http://schemas.microsoft.com/office/drawing/2010/main" val="0"/>
              </a:ext>
            </a:extLst>
          </a:blip>
          <a:srcRect l="2547" t="-2341" r="13378" b="222"/>
          <a:stretch/>
        </p:blipFill>
        <p:spPr bwMode="auto">
          <a:xfrm>
            <a:off x="6299388" y="4109877"/>
            <a:ext cx="2375046" cy="1916136"/>
          </a:xfrm>
          <a:prstGeom prst="rect">
            <a:avLst/>
          </a:prstGeom>
          <a:noFill/>
          <a:ln>
            <a:noFill/>
          </a:ln>
        </p:spPr>
      </p:pic>
      <p:sp>
        <p:nvSpPr>
          <p:cNvPr id="55" name="正方形/長方形 54"/>
          <p:cNvSpPr/>
          <p:nvPr/>
        </p:nvSpPr>
        <p:spPr>
          <a:xfrm>
            <a:off x="6144663" y="3723637"/>
            <a:ext cx="2808312"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■マンション耐震化の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イメージ</a:t>
            </a:r>
          </a:p>
        </p:txBody>
      </p:sp>
      <p:sp>
        <p:nvSpPr>
          <p:cNvPr id="56" name="正方形/長方形 55"/>
          <p:cNvSpPr/>
          <p:nvPr/>
        </p:nvSpPr>
        <p:spPr>
          <a:xfrm>
            <a:off x="2860706" y="3736103"/>
            <a:ext cx="3198813"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■ブロック塀の耐震化（撤去）のイメージ</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317804" y="3737569"/>
            <a:ext cx="2808312"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■戸建て住宅耐震化の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イメージ</a:t>
            </a:r>
          </a:p>
        </p:txBody>
      </p:sp>
      <p:pic>
        <p:nvPicPr>
          <p:cNvPr id="58" name="図 57"/>
          <p:cNvPicPr>
            <a:picLocks noChangeAspect="1"/>
          </p:cNvPicPr>
          <p:nvPr/>
        </p:nvPicPr>
        <p:blipFill rotWithShape="1">
          <a:blip r:embed="rId3">
            <a:extLst>
              <a:ext uri="{28A0092B-C50C-407E-A947-70E740481C1C}">
                <a14:useLocalDpi xmlns:a14="http://schemas.microsoft.com/office/drawing/2010/main" val="0"/>
              </a:ext>
            </a:extLst>
          </a:blip>
          <a:srcRect l="5252" r="52846" b="20924"/>
          <a:stretch/>
        </p:blipFill>
        <p:spPr>
          <a:xfrm>
            <a:off x="3226637" y="4125251"/>
            <a:ext cx="1080120" cy="1531036"/>
          </a:xfrm>
          <a:prstGeom prst="rect">
            <a:avLst/>
          </a:prstGeom>
        </p:spPr>
      </p:pic>
      <p:pic>
        <p:nvPicPr>
          <p:cNvPr id="59" name="図 58"/>
          <p:cNvPicPr>
            <a:picLocks noChangeAspect="1"/>
          </p:cNvPicPr>
          <p:nvPr/>
        </p:nvPicPr>
        <p:blipFill rotWithShape="1">
          <a:blip r:embed="rId4">
            <a:extLst>
              <a:ext uri="{28A0092B-C50C-407E-A947-70E740481C1C}">
                <a14:useLocalDpi xmlns:a14="http://schemas.microsoft.com/office/drawing/2010/main" val="0"/>
              </a:ext>
            </a:extLst>
          </a:blip>
          <a:srcRect l="7088" t="7504" r="49618" b="14213"/>
          <a:stretch/>
        </p:blipFill>
        <p:spPr>
          <a:xfrm>
            <a:off x="4412404" y="4416389"/>
            <a:ext cx="1224137" cy="1662549"/>
          </a:xfrm>
          <a:prstGeom prst="rect">
            <a:avLst/>
          </a:prstGeom>
        </p:spPr>
      </p:pic>
      <p:pic>
        <p:nvPicPr>
          <p:cNvPr id="60" name="図 59"/>
          <p:cNvPicPr>
            <a:picLocks noChangeAspect="1"/>
          </p:cNvPicPr>
          <p:nvPr/>
        </p:nvPicPr>
        <p:blipFill rotWithShape="1">
          <a:blip r:embed="rId5">
            <a:extLst>
              <a:ext uri="{28A0092B-C50C-407E-A947-70E740481C1C}">
                <a14:useLocalDpi xmlns:a14="http://schemas.microsoft.com/office/drawing/2010/main" val="0"/>
              </a:ext>
            </a:extLst>
          </a:blip>
          <a:srcRect l="21413" t="8269" r="24312" b="3633"/>
          <a:stretch/>
        </p:blipFill>
        <p:spPr>
          <a:xfrm>
            <a:off x="763589" y="4091258"/>
            <a:ext cx="1656184" cy="2016224"/>
          </a:xfrm>
          <a:prstGeom prst="rect">
            <a:avLst/>
          </a:prstGeom>
        </p:spPr>
      </p:pic>
      <p:sp>
        <p:nvSpPr>
          <p:cNvPr id="61" name="正方形/長方形 60"/>
          <p:cNvSpPr/>
          <p:nvPr/>
        </p:nvSpPr>
        <p:spPr>
          <a:xfrm>
            <a:off x="695479" y="6078938"/>
            <a:ext cx="1801207" cy="302390"/>
          </a:xfrm>
          <a:prstGeom prst="rect">
            <a:avLst/>
          </a:prstGeom>
          <a:ln cmpd="sng">
            <a:noFill/>
          </a:ln>
        </p:spPr>
        <p:txBody>
          <a:bodyPr wrap="square">
            <a:spAutoFit/>
          </a:bodyPr>
          <a:lstStyle/>
          <a:p>
            <a:pPr marL="185738" indent="-185738">
              <a:lnSpc>
                <a:spcPct val="130000"/>
              </a:lnSpc>
              <a:spcBef>
                <a:spcPts val="12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耐震改修工事中</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4306757" y="6072208"/>
            <a:ext cx="1196133" cy="309119"/>
          </a:xfrm>
          <a:prstGeom prst="rect">
            <a:avLst/>
          </a:prstGeom>
          <a:ln cmpd="sng">
            <a:noFill/>
          </a:ln>
        </p:spPr>
        <p:txBody>
          <a:bodyPr wrap="square">
            <a:spAutoFit/>
          </a:bodyPr>
          <a:lstStyle/>
          <a:p>
            <a:pPr marL="185738" indent="-185738">
              <a:lnSpc>
                <a:spcPct val="130000"/>
              </a:lnSpc>
              <a:spcBef>
                <a:spcPts val="12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撤去後</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a:xfrm>
            <a:off x="3188051" y="5614460"/>
            <a:ext cx="1196133" cy="276614"/>
          </a:xfrm>
          <a:prstGeom prst="rect">
            <a:avLst/>
          </a:prstGeom>
          <a:ln cmpd="sng">
            <a:noFill/>
          </a:ln>
        </p:spPr>
        <p:txBody>
          <a:bodyPr wrap="square">
            <a:spAutoFit/>
          </a:bodyPr>
          <a:lstStyle/>
          <a:p>
            <a:pPr marL="185738" indent="-185738">
              <a:lnSpc>
                <a:spcPct val="130000"/>
              </a:lnSpc>
              <a:spcBef>
                <a:spcPts val="12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撤去前</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6214596" y="6015548"/>
            <a:ext cx="1196133" cy="302390"/>
          </a:xfrm>
          <a:prstGeom prst="rect">
            <a:avLst/>
          </a:prstGeom>
          <a:ln cmpd="sng">
            <a:noFill/>
          </a:ln>
        </p:spPr>
        <p:txBody>
          <a:bodyPr wrap="square">
            <a:spAutoFit/>
          </a:bodyPr>
          <a:lstStyle/>
          <a:p>
            <a:pPr marL="185738" indent="-185738">
              <a:lnSpc>
                <a:spcPct val="130000"/>
              </a:lnSpc>
              <a:spcBef>
                <a:spcPts val="12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耐震改修済み</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16</a:t>
            </a:fld>
            <a:endParaRPr lang="ja-JP" altLang="en-US"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8063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４．安心のくらしをつく</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44" y="465701"/>
            <a:ext cx="8784896" cy="1172629"/>
          </a:xfrm>
          <a:prstGeom prst="rect">
            <a:avLst/>
          </a:prstGeom>
          <a:ln cmpd="sng">
            <a:noFill/>
          </a:ln>
        </p:spPr>
        <p:txBody>
          <a:bodyPr wrap="square">
            <a:spAutoFit/>
          </a:bodyPr>
          <a:lstStyle/>
          <a:p>
            <a:pPr marL="185738" lvl="0" indent="-185738">
              <a:lnSpc>
                <a:spcPct val="13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子どもから高齢者、</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者、外国人をはじめ、大阪に新たに住む人、住み続ける人などが安心・快適にくらすことができる住まい</a:t>
            </a:r>
            <a:r>
              <a:rPr lang="ja-JP" altLang="en-US" dirty="0">
                <a:latin typeface="Meiryo UI" panose="020B0604030504040204" pitchFamily="50" charset="-128"/>
                <a:ea typeface="Meiryo UI" panose="020B0604030504040204" pitchFamily="50" charset="-128"/>
                <a:cs typeface="Meiryo UI" panose="020B0604030504040204" pitchFamily="50" charset="-128"/>
              </a:rPr>
              <a:t>と都市を実現するため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、誰もがくらしやすく、自由に住まいを選べる安心</a:t>
            </a:r>
            <a:r>
              <a:rPr lang="ja-JP" altLang="en-US" dirty="0">
                <a:latin typeface="Meiryo UI" panose="020B0604030504040204" pitchFamily="50" charset="-128"/>
                <a:ea typeface="Meiryo UI" panose="020B0604030504040204" pitchFamily="50" charset="-128"/>
                <a:cs typeface="Meiryo UI" panose="020B0604030504040204" pitchFamily="50" charset="-128"/>
              </a:rPr>
              <a:t>のくらし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をつくる取組み</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を進めるべき</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683568" y="1700808"/>
            <a:ext cx="7632848" cy="4896544"/>
          </a:xfrm>
          <a:prstGeom prst="roundRect">
            <a:avLst>
              <a:gd name="adj" fmla="val 918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20000"/>
              </a:lnSpc>
            </a:pPr>
            <a:r>
              <a:rPr kumimoji="1" lang="ja-JP" altLang="en-US" sz="1600" b="1" dirty="0" smtClean="0">
                <a:solidFill>
                  <a:schemeClr val="tx1"/>
                </a:solidFill>
                <a:latin typeface="Meiryo UI" panose="020B0604030504040204" pitchFamily="50" charset="-128"/>
                <a:ea typeface="Meiryo UI" panose="020B0604030504040204" pitchFamily="50" charset="-128"/>
              </a:rPr>
              <a:t>（１）　誰もがくらしやすい環境整備</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　</a:t>
            </a:r>
            <a:r>
              <a:rPr lang="ja-JP" altLang="en-US" sz="1600" u="sng" dirty="0">
                <a:solidFill>
                  <a:schemeClr val="tx1"/>
                </a:solidFill>
                <a:latin typeface="Meiryo UI" panose="020B0604030504040204" pitchFamily="50" charset="-128"/>
                <a:ea typeface="Meiryo UI" panose="020B0604030504040204" pitchFamily="50" charset="-128"/>
              </a:rPr>
              <a:t>民間賃貸住宅を活用した居住の安定確保</a:t>
            </a: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　</a:t>
            </a:r>
            <a:r>
              <a:rPr lang="ja-JP" altLang="en-US" sz="1600" u="sng" dirty="0" smtClean="0">
                <a:solidFill>
                  <a:schemeClr val="tx1"/>
                </a:solidFill>
                <a:latin typeface="Meiryo UI" panose="020B0604030504040204" pitchFamily="50" charset="-128"/>
                <a:ea typeface="Meiryo UI" panose="020B0604030504040204" pitchFamily="50" charset="-128"/>
              </a:rPr>
              <a:t>公的賃貸住宅ストックの有効活用</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③　居住支援体制の充実</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（２）</a:t>
            </a:r>
            <a:r>
              <a:rPr lang="ja-JP" altLang="en-US" sz="1600" b="1" dirty="0">
                <a:solidFill>
                  <a:schemeClr val="tx1"/>
                </a:solidFill>
                <a:latin typeface="Meiryo UI" panose="020B0604030504040204" pitchFamily="50" charset="-128"/>
                <a:ea typeface="Meiryo UI" panose="020B0604030504040204" pitchFamily="50" charset="-128"/>
              </a:rPr>
              <a:t>　多様な住まいを選択できる市場環境整備</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賃貸住宅市場の形成</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②　</a:t>
            </a:r>
            <a:r>
              <a:rPr lang="ja-JP" altLang="en-US" sz="1600" dirty="0">
                <a:solidFill>
                  <a:schemeClr val="tx1"/>
                </a:solidFill>
                <a:latin typeface="Meiryo UI" panose="020B0604030504040204" pitchFamily="50" charset="-128"/>
                <a:ea typeface="Meiryo UI" panose="020B0604030504040204" pitchFamily="50" charset="-128"/>
              </a:rPr>
              <a:t>既存住宅流通・リフォーム市場の環境整備・</a:t>
            </a:r>
            <a:r>
              <a:rPr lang="ja-JP" altLang="en-US" sz="1600" dirty="0" smtClean="0">
                <a:solidFill>
                  <a:schemeClr val="tx1"/>
                </a:solidFill>
                <a:latin typeface="Meiryo UI" panose="020B0604030504040204" pitchFamily="50" charset="-128"/>
                <a:ea typeface="Meiryo UI" panose="020B0604030504040204" pitchFamily="50" charset="-128"/>
              </a:rPr>
              <a:t>活性化</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③　不動産取引等における差別の解消</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20000"/>
              </a:lnSpc>
            </a:pP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（３）</a:t>
            </a:r>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健全な住宅関連産業の育成</a:t>
            </a:r>
            <a:endParaRPr lang="en-US" altLang="ja-JP" sz="1600" b="1" dirty="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住まいに関する相談体制の充実</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　建設産業の振興に向けた人材育成・環境整備</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③</a:t>
            </a:r>
            <a:r>
              <a:rPr lang="ja-JP" altLang="en-US" sz="1600" dirty="0">
                <a:solidFill>
                  <a:schemeClr val="tx1"/>
                </a:solidFill>
                <a:latin typeface="Meiryo UI" panose="020B0604030504040204" pitchFamily="50" charset="-128"/>
                <a:ea typeface="Meiryo UI" panose="020B0604030504040204" pitchFamily="50" charset="-128"/>
              </a:rPr>
              <a:t>　住情報の提供や住教育の推進</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20000"/>
              </a:lnSpc>
            </a:pP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17</a:t>
            </a:fld>
            <a:endParaRPr lang="ja-JP" altLang="en-US"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903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（重点取組）民間</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賃貸住宅を活用した居住の安定確保</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1089529"/>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民間賃貸</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住宅におけるセーフティネット住宅の登録や、居住支援法人の指定を促進するとともに、きめ細やかな支援のため市町村単位の居住支援協議会の設立を促進するなど、より一層の居住支援体制の充実を図る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18</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9" name="角丸四角形 8"/>
          <p:cNvSpPr/>
          <p:nvPr/>
        </p:nvSpPr>
        <p:spPr>
          <a:xfrm>
            <a:off x="-7578" y="7627076"/>
            <a:ext cx="8900018" cy="3290756"/>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p:nvPr/>
        </p:nvGrpSpPr>
        <p:grpSpPr bwMode="gray">
          <a:xfrm>
            <a:off x="202015" y="7724246"/>
            <a:ext cx="8575064" cy="3143062"/>
            <a:chOff x="317097" y="2552128"/>
            <a:chExt cx="8575064" cy="3143062"/>
          </a:xfrm>
        </p:grpSpPr>
        <p:sp>
          <p:nvSpPr>
            <p:cNvPr id="13" name="円/楕円 3"/>
            <p:cNvSpPr/>
            <p:nvPr/>
          </p:nvSpPr>
          <p:spPr bwMode="gray">
            <a:xfrm>
              <a:off x="818866" y="2794191"/>
              <a:ext cx="7506269" cy="1838875"/>
            </a:xfrm>
            <a:prstGeom prst="ellipse">
              <a:avLst/>
            </a:prstGeom>
            <a:noFill/>
            <a:ln w="165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4" name="テキスト ボックス 13"/>
            <p:cNvSpPr txBox="1"/>
            <p:nvPr/>
          </p:nvSpPr>
          <p:spPr bwMode="gray">
            <a:xfrm>
              <a:off x="3695215" y="2552128"/>
              <a:ext cx="1753571" cy="646986"/>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社会福祉法人、</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bwMode="gray">
            <a:xfrm>
              <a:off x="3695215" y="4428755"/>
              <a:ext cx="1753571" cy="360000"/>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不動産事業者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bwMode="gray">
            <a:xfrm>
              <a:off x="1457225" y="2688335"/>
              <a:ext cx="1764000" cy="374571"/>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医療・介護事業者</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bwMode="gray">
            <a:xfrm>
              <a:off x="575225" y="3186590"/>
              <a:ext cx="158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地域の事業者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bwMode="gray">
            <a:xfrm>
              <a:off x="317097" y="3704541"/>
              <a:ext cx="1980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民生委員、自治会</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bwMode="gray">
            <a:xfrm>
              <a:off x="1094265" y="4227934"/>
              <a:ext cx="2160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CSW</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ケースワーカー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bwMode="gray">
            <a:xfrm>
              <a:off x="5823812" y="2688335"/>
              <a:ext cx="230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地域包括</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dirty="0">
                  <a:latin typeface="Meiryo UI" panose="020B0604030504040204" pitchFamily="50" charset="-128"/>
                  <a:ea typeface="Meiryo UI" panose="020B0604030504040204" pitchFamily="50" charset="-128"/>
                  <a:cs typeface="Meiryo UI" panose="020B0604030504040204" pitchFamily="50" charset="-128"/>
                </a:rPr>
                <a:t>センター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bwMode="gray">
            <a:xfrm>
              <a:off x="6645633" y="3186590"/>
              <a:ext cx="194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子ども家庭センター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bwMode="gray">
            <a:xfrm>
              <a:off x="6948161" y="3704541"/>
              <a:ext cx="194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福祉事務所</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bwMode="gray">
            <a:xfrm>
              <a:off x="5660036" y="4227934"/>
              <a:ext cx="3132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err="1">
                  <a:latin typeface="Meiryo UI" panose="020B0604030504040204" pitchFamily="50" charset="-128"/>
                  <a:ea typeface="Meiryo UI" panose="020B0604030504040204" pitchFamily="50" charset="-128"/>
                  <a:cs typeface="Meiryo UI" panose="020B0604030504040204" pitchFamily="50" charset="-128"/>
                </a:rPr>
                <a:t>障</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者自立相談支援センター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bwMode="gray">
            <a:xfrm>
              <a:off x="2688609" y="3524420"/>
              <a:ext cx="3766783" cy="648000"/>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者、低所得者等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住宅</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確保</a:t>
              </a: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要配慮者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bwMode="gray">
            <a:xfrm>
              <a:off x="2431902" y="3172942"/>
              <a:ext cx="4280197" cy="40862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　　生活支援</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下矢印 25"/>
            <p:cNvSpPr/>
            <p:nvPr/>
          </p:nvSpPr>
          <p:spPr bwMode="gray">
            <a:xfrm flipV="1">
              <a:off x="3438000" y="4926566"/>
              <a:ext cx="2340000" cy="33912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27" name="テキスト ボックス 26"/>
            <p:cNvSpPr txBox="1"/>
            <p:nvPr/>
          </p:nvSpPr>
          <p:spPr bwMode="gray">
            <a:xfrm>
              <a:off x="3396316" y="4926567"/>
              <a:ext cx="2351369" cy="40862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下支え、支援</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bwMode="gray">
            <a:xfrm>
              <a:off x="1367225" y="5335190"/>
              <a:ext cx="6421847" cy="360000"/>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行政（住宅、福祉）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下矢印 28"/>
            <p:cNvSpPr/>
            <p:nvPr/>
          </p:nvSpPr>
          <p:spPr bwMode="gray">
            <a:xfrm flipV="1">
              <a:off x="5989072" y="4952731"/>
              <a:ext cx="1800000" cy="33912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0" name="下矢印 29"/>
            <p:cNvSpPr/>
            <p:nvPr/>
          </p:nvSpPr>
          <p:spPr bwMode="gray">
            <a:xfrm flipV="1">
              <a:off x="1307096" y="4952731"/>
              <a:ext cx="1800000" cy="33912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grpSp>
      <p:sp>
        <p:nvSpPr>
          <p:cNvPr id="31" name="正方形/長方形 30"/>
          <p:cNvSpPr/>
          <p:nvPr/>
        </p:nvSpPr>
        <p:spPr>
          <a:xfrm>
            <a:off x="399707" y="1766519"/>
            <a:ext cx="2808312"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■居住支援体制のイメージ</a:t>
            </a:r>
          </a:p>
        </p:txBody>
      </p:sp>
      <p:sp>
        <p:nvSpPr>
          <p:cNvPr id="144" name="テキスト ボックス 143"/>
          <p:cNvSpPr txBox="1"/>
          <p:nvPr/>
        </p:nvSpPr>
        <p:spPr>
          <a:xfrm>
            <a:off x="2112791" y="3744711"/>
            <a:ext cx="314573" cy="872239"/>
          </a:xfrm>
          <a:prstGeom prst="rect">
            <a:avLst/>
          </a:prstGeom>
          <a:noFill/>
        </p:spPr>
        <p:txBody>
          <a:bodyPr vert="eaVert" wrap="square" rtlCol="0">
            <a:spAutoFit/>
          </a:bodyPr>
          <a:lstStyle/>
          <a:p>
            <a:pPr algn="ctr"/>
            <a:r>
              <a:rPr lang="ja-JP" altLang="en-US" sz="844" dirty="0">
                <a:latin typeface="Meiryo UI" panose="020B0604030504040204" pitchFamily="50" charset="-128"/>
                <a:ea typeface="Meiryo UI" panose="020B0604030504040204" pitchFamily="50" charset="-128"/>
              </a:rPr>
              <a:t>賃貸借契約</a:t>
            </a:r>
          </a:p>
        </p:txBody>
      </p:sp>
      <p:sp>
        <p:nvSpPr>
          <p:cNvPr id="145" name="テキスト ボックス 144"/>
          <p:cNvSpPr txBox="1"/>
          <p:nvPr/>
        </p:nvSpPr>
        <p:spPr>
          <a:xfrm>
            <a:off x="2591294" y="3911972"/>
            <a:ext cx="314573" cy="537716"/>
          </a:xfrm>
          <a:prstGeom prst="rect">
            <a:avLst/>
          </a:prstGeom>
          <a:noFill/>
        </p:spPr>
        <p:txBody>
          <a:bodyPr vert="eaVert" wrap="square" rtlCol="0">
            <a:spAutoFit/>
          </a:bodyPr>
          <a:lstStyle/>
          <a:p>
            <a:pPr algn="ctr"/>
            <a:r>
              <a:rPr lang="ja-JP" altLang="en-US" sz="844" dirty="0">
                <a:latin typeface="Meiryo UI" panose="020B0604030504040204" pitchFamily="50" charset="-128"/>
                <a:ea typeface="Meiryo UI" panose="020B0604030504040204" pitchFamily="50" charset="-128"/>
              </a:rPr>
              <a:t>入居</a:t>
            </a:r>
          </a:p>
        </p:txBody>
      </p:sp>
      <p:sp>
        <p:nvSpPr>
          <p:cNvPr id="147" name="楕円 146"/>
          <p:cNvSpPr/>
          <p:nvPr/>
        </p:nvSpPr>
        <p:spPr>
          <a:xfrm>
            <a:off x="4058995" y="3129738"/>
            <a:ext cx="2160000" cy="2160000"/>
          </a:xfrm>
          <a:prstGeom prst="ellipse">
            <a:avLst/>
          </a:prstGeom>
          <a:noFill/>
          <a:ln w="1111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2">
              <a:latin typeface="Meiryo UI" panose="020B0604030504040204" pitchFamily="50" charset="-128"/>
              <a:ea typeface="Meiryo UI" panose="020B0604030504040204" pitchFamily="50" charset="-128"/>
            </a:endParaRPr>
          </a:p>
        </p:txBody>
      </p:sp>
      <p:sp>
        <p:nvSpPr>
          <p:cNvPr id="148" name="角丸四角形 147"/>
          <p:cNvSpPr/>
          <p:nvPr/>
        </p:nvSpPr>
        <p:spPr>
          <a:xfrm>
            <a:off x="3545599" y="3687240"/>
            <a:ext cx="1080000" cy="1080000"/>
          </a:xfrm>
          <a:prstGeom prst="roundRect">
            <a:avLst>
              <a:gd name="adj" fmla="val 50000"/>
            </a:avLst>
          </a:prstGeom>
          <a:solidFill>
            <a:srgbClr val="FFFF99"/>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居住</a:t>
            </a:r>
            <a:r>
              <a:rPr lang="ja-JP" altLang="en-US" sz="1400" b="1" dirty="0" smtClean="0">
                <a:solidFill>
                  <a:schemeClr val="tx1"/>
                </a:solidFill>
                <a:latin typeface="Meiryo UI" panose="020B0604030504040204" pitchFamily="50" charset="-128"/>
                <a:ea typeface="Meiryo UI" panose="020B0604030504040204" pitchFamily="50" charset="-128"/>
              </a:rPr>
              <a:t>支援</a:t>
            </a: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smtClean="0">
                <a:solidFill>
                  <a:schemeClr val="tx1"/>
                </a:solidFill>
                <a:latin typeface="Meiryo UI" panose="020B0604030504040204" pitchFamily="50" charset="-128"/>
                <a:ea typeface="Meiryo UI" panose="020B0604030504040204" pitchFamily="50" charset="-128"/>
              </a:rPr>
              <a:t>法人</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149" name="フローチャート: 結合子 148"/>
          <p:cNvSpPr/>
          <p:nvPr/>
        </p:nvSpPr>
        <p:spPr>
          <a:xfrm>
            <a:off x="5171861" y="4555565"/>
            <a:ext cx="1080000" cy="1080000"/>
          </a:xfrm>
          <a:prstGeom prst="flowChartConnector">
            <a:avLst/>
          </a:prstGeom>
          <a:solidFill>
            <a:srgbClr val="99CC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5144374" y="2780928"/>
            <a:ext cx="1080000" cy="1080000"/>
          </a:xfrm>
          <a:prstGeom prst="roundRect">
            <a:avLst>
              <a:gd name="adj" fmla="val 50000"/>
            </a:avLst>
          </a:prstGeom>
          <a:solidFill>
            <a:srgbClr val="FFCCFF"/>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市町村</a:t>
            </a:r>
          </a:p>
        </p:txBody>
      </p:sp>
      <p:sp>
        <p:nvSpPr>
          <p:cNvPr id="151" name="角丸四角形 150"/>
          <p:cNvSpPr/>
          <p:nvPr/>
        </p:nvSpPr>
        <p:spPr>
          <a:xfrm>
            <a:off x="3191138" y="2131739"/>
            <a:ext cx="3829922" cy="4181118"/>
          </a:xfrm>
          <a:prstGeom prst="roundRect">
            <a:avLst>
              <a:gd name="adj" fmla="val 9260"/>
            </a:avLst>
          </a:prstGeom>
          <a:noFill/>
          <a:ln w="60325">
            <a:solidFill>
              <a:srgbClr val="33996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2">
              <a:latin typeface="Meiryo UI" panose="020B0604030504040204" pitchFamily="50" charset="-128"/>
              <a:ea typeface="Meiryo UI" panose="020B0604030504040204" pitchFamily="50" charset="-128"/>
            </a:endParaRPr>
          </a:p>
        </p:txBody>
      </p:sp>
      <p:sp>
        <p:nvSpPr>
          <p:cNvPr id="152" name="テキスト ボックス 151"/>
          <p:cNvSpPr txBox="1"/>
          <p:nvPr/>
        </p:nvSpPr>
        <p:spPr>
          <a:xfrm>
            <a:off x="4107177" y="1974908"/>
            <a:ext cx="1997843" cy="308867"/>
          </a:xfrm>
          <a:prstGeom prst="rect">
            <a:avLst/>
          </a:prstGeom>
          <a:solidFill>
            <a:schemeClr val="bg1"/>
          </a:solidFill>
        </p:spPr>
        <p:txBody>
          <a:bodyPr wrap="square" rtlCol="0">
            <a:spAutoFit/>
          </a:bodyPr>
          <a:lstStyle/>
          <a:p>
            <a:r>
              <a:rPr lang="ja-JP" altLang="en-US" sz="1407" b="1" dirty="0">
                <a:solidFill>
                  <a:srgbClr val="339966"/>
                </a:solidFill>
                <a:latin typeface="Meiryo UI" panose="020B0604030504040204" pitchFamily="50" charset="-128"/>
                <a:ea typeface="Meiryo UI" panose="020B0604030504040204" pitchFamily="50" charset="-128"/>
              </a:rPr>
              <a:t>市町村居住支援協議会</a:t>
            </a:r>
          </a:p>
        </p:txBody>
      </p:sp>
      <p:sp>
        <p:nvSpPr>
          <p:cNvPr id="155" name="角丸四角形 154"/>
          <p:cNvSpPr/>
          <p:nvPr/>
        </p:nvSpPr>
        <p:spPr>
          <a:xfrm>
            <a:off x="7652862" y="2131739"/>
            <a:ext cx="1207191" cy="1999321"/>
          </a:xfrm>
          <a:prstGeom prst="roundRect">
            <a:avLst/>
          </a:prstGeom>
          <a:solidFill>
            <a:schemeClr val="bg1"/>
          </a:solidFill>
          <a:ln w="60325">
            <a:solidFill>
              <a:srgbClr val="2F559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oAutofit/>
          </a:bodyPr>
          <a:lstStyle/>
          <a:p>
            <a:pPr algn="ctr"/>
            <a:r>
              <a:rPr lang="en-US" altLang="ja-JP" sz="1200" b="1" dirty="0">
                <a:solidFill>
                  <a:srgbClr val="0070C0"/>
                </a:solidFill>
                <a:latin typeface="Meiryo UI" panose="020B0604030504040204" pitchFamily="50" charset="-128"/>
                <a:ea typeface="Meiryo UI" panose="020B0604030504040204" pitchFamily="50" charset="-128"/>
              </a:rPr>
              <a:t>Osaka</a:t>
            </a:r>
            <a:r>
              <a:rPr lang="ja-JP" altLang="en-US" sz="1200" b="1" dirty="0" smtClean="0">
                <a:solidFill>
                  <a:srgbClr val="0070C0"/>
                </a:solidFill>
                <a:latin typeface="Meiryo UI" panose="020B0604030504040204" pitchFamily="50" charset="-128"/>
                <a:ea typeface="Meiryo UI" panose="020B0604030504040204" pitchFamily="50" charset="-128"/>
              </a:rPr>
              <a:t>あんしん</a:t>
            </a:r>
            <a:endParaRPr lang="en-US" altLang="ja-JP" sz="1200" b="1" dirty="0" smtClean="0">
              <a:solidFill>
                <a:srgbClr val="0070C0"/>
              </a:solidFill>
              <a:latin typeface="Meiryo UI" panose="020B0604030504040204" pitchFamily="50" charset="-128"/>
              <a:ea typeface="Meiryo UI" panose="020B0604030504040204" pitchFamily="50" charset="-128"/>
            </a:endParaRPr>
          </a:p>
          <a:p>
            <a:pPr algn="ctr"/>
            <a:r>
              <a:rPr lang="ja-JP" altLang="en-US" sz="1200" b="1" dirty="0" smtClean="0">
                <a:solidFill>
                  <a:srgbClr val="0070C0"/>
                </a:solidFill>
                <a:latin typeface="Meiryo UI" panose="020B0604030504040204" pitchFamily="50" charset="-128"/>
                <a:ea typeface="Meiryo UI" panose="020B0604030504040204" pitchFamily="50" charset="-128"/>
              </a:rPr>
              <a:t>住まい</a:t>
            </a:r>
            <a:r>
              <a:rPr lang="ja-JP" altLang="en-US" sz="1200" b="1" dirty="0">
                <a:solidFill>
                  <a:srgbClr val="0070C0"/>
                </a:solidFill>
                <a:latin typeface="Meiryo UI" panose="020B0604030504040204" pitchFamily="50" charset="-128"/>
                <a:ea typeface="Meiryo UI" panose="020B0604030504040204" pitchFamily="50" charset="-128"/>
              </a:rPr>
              <a:t>推進協議会（大阪府）</a:t>
            </a:r>
            <a:endParaRPr lang="ja-JP" altLang="en-US" sz="1200" dirty="0">
              <a:latin typeface="Meiryo UI" panose="020B0604030504040204" pitchFamily="50" charset="-128"/>
              <a:ea typeface="Meiryo UI" panose="020B0604030504040204" pitchFamily="50" charset="-128"/>
            </a:endParaRPr>
          </a:p>
        </p:txBody>
      </p:sp>
      <p:sp>
        <p:nvSpPr>
          <p:cNvPr id="156" name="テキスト ボックス 155"/>
          <p:cNvSpPr txBox="1"/>
          <p:nvPr/>
        </p:nvSpPr>
        <p:spPr>
          <a:xfrm>
            <a:off x="6891250" y="3441721"/>
            <a:ext cx="633078" cy="246542"/>
          </a:xfrm>
          <a:prstGeom prst="rect">
            <a:avLst/>
          </a:prstGeom>
          <a:noFill/>
        </p:spPr>
        <p:txBody>
          <a:bodyPr wrap="square" rtlCol="0">
            <a:spAutoFit/>
          </a:bodyPr>
          <a:lstStyle/>
          <a:p>
            <a:pPr algn="ctr"/>
            <a:r>
              <a:rPr lang="ja-JP" altLang="en-US" sz="1002" b="1" dirty="0">
                <a:solidFill>
                  <a:srgbClr val="FF0000"/>
                </a:solidFill>
                <a:latin typeface="Meiryo UI" panose="020B0604030504040204" pitchFamily="50" charset="-128"/>
                <a:ea typeface="Meiryo UI" panose="020B0604030504040204" pitchFamily="50" charset="-128"/>
              </a:rPr>
              <a:t>連携</a:t>
            </a:r>
          </a:p>
        </p:txBody>
      </p:sp>
      <p:sp>
        <p:nvSpPr>
          <p:cNvPr id="157" name="テキスト ボックス 156"/>
          <p:cNvSpPr txBox="1"/>
          <p:nvPr/>
        </p:nvSpPr>
        <p:spPr>
          <a:xfrm>
            <a:off x="6891250" y="2735439"/>
            <a:ext cx="633078" cy="246542"/>
          </a:xfrm>
          <a:prstGeom prst="rect">
            <a:avLst/>
          </a:prstGeom>
          <a:noFill/>
        </p:spPr>
        <p:txBody>
          <a:bodyPr wrap="square" rtlCol="0">
            <a:spAutoFit/>
          </a:bodyPr>
          <a:lstStyle/>
          <a:p>
            <a:pPr algn="ctr"/>
            <a:r>
              <a:rPr lang="ja-JP" altLang="en-US" sz="1002" b="1" dirty="0">
                <a:solidFill>
                  <a:srgbClr val="FF0000"/>
                </a:solidFill>
                <a:latin typeface="Meiryo UI" panose="020B0604030504040204" pitchFamily="50" charset="-128"/>
                <a:ea typeface="Meiryo UI" panose="020B0604030504040204" pitchFamily="50" charset="-128"/>
              </a:rPr>
              <a:t>支援</a:t>
            </a:r>
          </a:p>
        </p:txBody>
      </p:sp>
      <p:cxnSp>
        <p:nvCxnSpPr>
          <p:cNvPr id="158" name="直線矢印コネクタ 157"/>
          <p:cNvCxnSpPr/>
          <p:nvPr/>
        </p:nvCxnSpPr>
        <p:spPr>
          <a:xfrm flipV="1">
            <a:off x="6720840" y="3033558"/>
            <a:ext cx="864000" cy="0"/>
          </a:xfrm>
          <a:prstGeom prst="straightConnector1">
            <a:avLst/>
          </a:prstGeom>
          <a:ln w="635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9" name="直線矢印コネクタ 158"/>
          <p:cNvCxnSpPr/>
          <p:nvPr/>
        </p:nvCxnSpPr>
        <p:spPr>
          <a:xfrm flipV="1">
            <a:off x="6743700" y="3368818"/>
            <a:ext cx="864000"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0" name="楕円 159"/>
          <p:cNvSpPr/>
          <p:nvPr/>
        </p:nvSpPr>
        <p:spPr>
          <a:xfrm>
            <a:off x="1874204" y="4752652"/>
            <a:ext cx="1080000" cy="1080000"/>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賃貸人</a:t>
            </a: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smtClean="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家主）</a:t>
            </a:r>
          </a:p>
        </p:txBody>
      </p:sp>
      <p:sp>
        <p:nvSpPr>
          <p:cNvPr id="161" name="楕円 160"/>
          <p:cNvSpPr/>
          <p:nvPr/>
        </p:nvSpPr>
        <p:spPr>
          <a:xfrm>
            <a:off x="1887253" y="2677828"/>
            <a:ext cx="1080000" cy="108000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住宅</a:t>
            </a:r>
            <a:r>
              <a:rPr lang="ja-JP" altLang="en-US" sz="1400" b="1" dirty="0" smtClean="0">
                <a:solidFill>
                  <a:schemeClr val="tx1"/>
                </a:solidFill>
                <a:latin typeface="Meiryo UI" panose="020B0604030504040204" pitchFamily="50" charset="-128"/>
                <a:ea typeface="Meiryo UI" panose="020B0604030504040204" pitchFamily="50" charset="-128"/>
              </a:rPr>
              <a:t>確保</a:t>
            </a: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smtClean="0">
                <a:solidFill>
                  <a:schemeClr val="tx1"/>
                </a:solidFill>
                <a:latin typeface="Meiryo UI" panose="020B0604030504040204" pitchFamily="50" charset="-128"/>
                <a:ea typeface="Meiryo UI" panose="020B0604030504040204" pitchFamily="50" charset="-128"/>
              </a:rPr>
              <a:t>要配慮者</a:t>
            </a:r>
            <a:endParaRPr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162" name="直線矢印コネクタ 161"/>
          <p:cNvCxnSpPr/>
          <p:nvPr/>
        </p:nvCxnSpPr>
        <p:spPr>
          <a:xfrm rot="5400000">
            <a:off x="2120302" y="4180831"/>
            <a:ext cx="5571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3" name="直線矢印コネクタ 162"/>
          <p:cNvCxnSpPr/>
          <p:nvPr/>
        </p:nvCxnSpPr>
        <p:spPr>
          <a:xfrm rot="5400000" flipV="1">
            <a:off x="2347216" y="4180831"/>
            <a:ext cx="557109"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64" name="角丸四角形 163"/>
          <p:cNvSpPr/>
          <p:nvPr/>
        </p:nvSpPr>
        <p:spPr>
          <a:xfrm>
            <a:off x="7658071" y="4386779"/>
            <a:ext cx="1262676" cy="1926078"/>
          </a:xfrm>
          <a:prstGeom prst="roundRect">
            <a:avLst>
              <a:gd name="adj" fmla="val 18248"/>
            </a:avLst>
          </a:prstGeom>
          <a:solidFill>
            <a:srgbClr val="CC99FF">
              <a:alpha val="40000"/>
            </a:srgbClr>
          </a:solidFill>
          <a:ln w="60325">
            <a:solidFill>
              <a:srgbClr val="CC00FF">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r>
              <a:rPr lang="ja-JP" altLang="en-US" sz="844" dirty="0">
                <a:solidFill>
                  <a:schemeClr val="tx1"/>
                </a:solidFill>
                <a:latin typeface="Meiryo UI" panose="020B0604030504040204" pitchFamily="50" charset="-128"/>
                <a:ea typeface="Meiryo UI" panose="020B0604030504040204" pitchFamily="50" charset="-128"/>
              </a:rPr>
              <a:t>地域包括支援センター</a:t>
            </a:r>
            <a:endParaRPr lang="en-US" altLang="ja-JP" sz="844" dirty="0">
              <a:solidFill>
                <a:schemeClr val="tx1"/>
              </a:solidFill>
              <a:latin typeface="Meiryo UI" panose="020B0604030504040204" pitchFamily="50" charset="-128"/>
              <a:ea typeface="Meiryo UI" panose="020B0604030504040204" pitchFamily="50" charset="-128"/>
            </a:endParaRPr>
          </a:p>
          <a:p>
            <a:r>
              <a:rPr lang="ja-JP" altLang="en-US" sz="844" dirty="0">
                <a:solidFill>
                  <a:schemeClr val="tx1"/>
                </a:solidFill>
                <a:latin typeface="Meiryo UI" panose="020B0604030504040204" pitchFamily="50" charset="-128"/>
                <a:ea typeface="Meiryo UI" panose="020B0604030504040204" pitchFamily="50" charset="-128"/>
              </a:rPr>
              <a:t>子ども家庭センター</a:t>
            </a:r>
            <a:endParaRPr lang="en-US" altLang="ja-JP" sz="844" dirty="0">
              <a:solidFill>
                <a:schemeClr val="tx1"/>
              </a:solidFill>
              <a:latin typeface="Meiryo UI" panose="020B0604030504040204" pitchFamily="50" charset="-128"/>
              <a:ea typeface="Meiryo UI" panose="020B0604030504040204" pitchFamily="50" charset="-128"/>
            </a:endParaRPr>
          </a:p>
          <a:p>
            <a:r>
              <a:rPr lang="ja-JP" altLang="en-US" sz="844" dirty="0">
                <a:solidFill>
                  <a:schemeClr val="tx1"/>
                </a:solidFill>
                <a:latin typeface="Meiryo UI" panose="020B0604030504040204" pitchFamily="50" charset="-128"/>
                <a:ea typeface="Meiryo UI" panose="020B0604030504040204" pitchFamily="50" charset="-128"/>
              </a:rPr>
              <a:t>福祉事務所</a:t>
            </a:r>
            <a:endParaRPr lang="en-US" altLang="ja-JP" sz="844" dirty="0">
              <a:solidFill>
                <a:schemeClr val="tx1"/>
              </a:solidFill>
              <a:latin typeface="Meiryo UI" panose="020B0604030504040204" pitchFamily="50" charset="-128"/>
              <a:ea typeface="Meiryo UI" panose="020B0604030504040204" pitchFamily="50" charset="-128"/>
            </a:endParaRPr>
          </a:p>
          <a:p>
            <a:r>
              <a:rPr lang="ja-JP" altLang="en-US" sz="844" dirty="0" err="1">
                <a:solidFill>
                  <a:schemeClr val="tx1"/>
                </a:solidFill>
                <a:latin typeface="Meiryo UI" panose="020B0604030504040204" pitchFamily="50" charset="-128"/>
                <a:ea typeface="Meiryo UI" panose="020B0604030504040204" pitchFamily="50" charset="-128"/>
              </a:rPr>
              <a:t>障がい</a:t>
            </a:r>
            <a:r>
              <a:rPr lang="ja-JP" altLang="en-US" sz="844" dirty="0">
                <a:solidFill>
                  <a:schemeClr val="tx1"/>
                </a:solidFill>
                <a:latin typeface="Meiryo UI" panose="020B0604030504040204" pitchFamily="50" charset="-128"/>
                <a:ea typeface="Meiryo UI" panose="020B0604030504040204" pitchFamily="50" charset="-128"/>
              </a:rPr>
              <a:t>者自立相談支援センター</a:t>
            </a:r>
            <a:endParaRPr lang="en-US" altLang="ja-JP" sz="844" dirty="0">
              <a:solidFill>
                <a:schemeClr val="tx1"/>
              </a:solidFill>
              <a:latin typeface="Meiryo UI" panose="020B0604030504040204" pitchFamily="50" charset="-128"/>
              <a:ea typeface="Meiryo UI" panose="020B0604030504040204" pitchFamily="50" charset="-128"/>
            </a:endParaRPr>
          </a:p>
          <a:p>
            <a:r>
              <a:rPr lang="ja-JP" altLang="en-US" sz="844" dirty="0" smtClean="0">
                <a:solidFill>
                  <a:schemeClr val="tx1"/>
                </a:solidFill>
                <a:latin typeface="Meiryo UI" panose="020B0604030504040204" pitchFamily="50" charset="-128"/>
                <a:ea typeface="Meiryo UI" panose="020B0604030504040204" pitchFamily="50" charset="-128"/>
              </a:rPr>
              <a:t>医療</a:t>
            </a:r>
            <a:r>
              <a:rPr lang="ja-JP" altLang="en-US" sz="844" dirty="0">
                <a:solidFill>
                  <a:schemeClr val="tx1"/>
                </a:solidFill>
                <a:latin typeface="Meiryo UI" panose="020B0604030504040204" pitchFamily="50" charset="-128"/>
                <a:ea typeface="Meiryo UI" panose="020B0604030504040204" pitchFamily="50" charset="-128"/>
              </a:rPr>
              <a:t>・介護事業者</a:t>
            </a:r>
            <a:endParaRPr lang="en-US" altLang="ja-JP" sz="844" dirty="0">
              <a:solidFill>
                <a:schemeClr val="tx1"/>
              </a:solidFill>
              <a:latin typeface="Meiryo UI" panose="020B0604030504040204" pitchFamily="50" charset="-128"/>
              <a:ea typeface="Meiryo UI" panose="020B0604030504040204" pitchFamily="50" charset="-128"/>
            </a:endParaRPr>
          </a:p>
          <a:p>
            <a:r>
              <a:rPr lang="ja-JP" altLang="en-US" sz="844" dirty="0">
                <a:solidFill>
                  <a:schemeClr val="tx1"/>
                </a:solidFill>
                <a:latin typeface="Meiryo UI" panose="020B0604030504040204" pitchFamily="50" charset="-128"/>
                <a:ea typeface="Meiryo UI" panose="020B0604030504040204" pitchFamily="50" charset="-128"/>
              </a:rPr>
              <a:t>地域の事業者</a:t>
            </a:r>
            <a:endParaRPr lang="en-US" altLang="ja-JP" sz="844" dirty="0">
              <a:solidFill>
                <a:schemeClr val="tx1"/>
              </a:solidFill>
              <a:latin typeface="Meiryo UI" panose="020B0604030504040204" pitchFamily="50" charset="-128"/>
              <a:ea typeface="Meiryo UI" panose="020B0604030504040204" pitchFamily="50" charset="-128"/>
            </a:endParaRPr>
          </a:p>
          <a:p>
            <a:r>
              <a:rPr lang="ja-JP" altLang="en-US" sz="844" dirty="0">
                <a:solidFill>
                  <a:schemeClr val="tx1"/>
                </a:solidFill>
                <a:latin typeface="Meiryo UI" panose="020B0604030504040204" pitchFamily="50" charset="-128"/>
                <a:ea typeface="Meiryo UI" panose="020B0604030504040204" pitchFamily="50" charset="-128"/>
              </a:rPr>
              <a:t>民生委員、自治会</a:t>
            </a:r>
            <a:endParaRPr lang="en-US" altLang="ja-JP" sz="844" dirty="0">
              <a:solidFill>
                <a:schemeClr val="tx1"/>
              </a:solidFill>
              <a:latin typeface="Meiryo UI" panose="020B0604030504040204" pitchFamily="50" charset="-128"/>
              <a:ea typeface="Meiryo UI" panose="020B0604030504040204" pitchFamily="50" charset="-128"/>
            </a:endParaRPr>
          </a:p>
          <a:p>
            <a:r>
              <a:rPr lang="en-US" altLang="ja-JP" sz="844" dirty="0">
                <a:solidFill>
                  <a:schemeClr val="tx1"/>
                </a:solidFill>
                <a:latin typeface="Meiryo UI" panose="020B0604030504040204" pitchFamily="50" charset="-128"/>
                <a:ea typeface="Meiryo UI" panose="020B0604030504040204" pitchFamily="50" charset="-128"/>
              </a:rPr>
              <a:t>CSW</a:t>
            </a:r>
            <a:r>
              <a:rPr lang="ja-JP" altLang="en-US" sz="844" dirty="0" err="1">
                <a:solidFill>
                  <a:schemeClr val="tx1"/>
                </a:solidFill>
                <a:latin typeface="Meiryo UI" panose="020B0604030504040204" pitchFamily="50" charset="-128"/>
                <a:ea typeface="Meiryo UI" panose="020B0604030504040204" pitchFamily="50" charset="-128"/>
              </a:rPr>
              <a:t>、</a:t>
            </a:r>
            <a:r>
              <a:rPr lang="ja-JP" altLang="en-US" sz="844" dirty="0">
                <a:solidFill>
                  <a:schemeClr val="tx1"/>
                </a:solidFill>
                <a:latin typeface="Meiryo UI" panose="020B0604030504040204" pitchFamily="50" charset="-128"/>
                <a:ea typeface="Meiryo UI" panose="020B0604030504040204" pitchFamily="50" charset="-128"/>
              </a:rPr>
              <a:t>ケースワーカー　</a:t>
            </a:r>
            <a:r>
              <a:rPr lang="ja-JP" altLang="en-US" sz="844" dirty="0" smtClean="0">
                <a:solidFill>
                  <a:schemeClr val="tx1"/>
                </a:solidFill>
                <a:latin typeface="Meiryo UI" panose="020B0604030504040204" pitchFamily="50" charset="-128"/>
                <a:ea typeface="Meiryo UI" panose="020B0604030504040204" pitchFamily="50" charset="-128"/>
              </a:rPr>
              <a:t>　　　　</a:t>
            </a:r>
            <a:endParaRPr lang="en-US" altLang="ja-JP" sz="844" dirty="0" smtClean="0">
              <a:solidFill>
                <a:schemeClr val="tx1"/>
              </a:solidFill>
              <a:latin typeface="Meiryo UI" panose="020B0604030504040204" pitchFamily="50" charset="-128"/>
              <a:ea typeface="Meiryo UI" panose="020B0604030504040204" pitchFamily="50" charset="-128"/>
            </a:endParaRPr>
          </a:p>
          <a:p>
            <a:r>
              <a:rPr lang="ja-JP" altLang="en-US" sz="844" dirty="0">
                <a:solidFill>
                  <a:schemeClr val="tx1"/>
                </a:solidFill>
                <a:latin typeface="Meiryo UI" panose="020B0604030504040204" pitchFamily="50" charset="-128"/>
                <a:ea typeface="Meiryo UI" panose="020B0604030504040204" pitchFamily="50" charset="-128"/>
              </a:rPr>
              <a:t>　</a:t>
            </a:r>
            <a:r>
              <a:rPr lang="ja-JP" altLang="en-US" sz="844" dirty="0" smtClean="0">
                <a:solidFill>
                  <a:schemeClr val="tx1"/>
                </a:solidFill>
                <a:latin typeface="Meiryo UI" panose="020B0604030504040204" pitchFamily="50" charset="-128"/>
                <a:ea typeface="Meiryo UI" panose="020B0604030504040204" pitchFamily="50" charset="-128"/>
              </a:rPr>
              <a:t>　　　　　　　　等</a:t>
            </a:r>
            <a:endParaRPr lang="ja-JP" altLang="en-US" sz="844" dirty="0">
              <a:solidFill>
                <a:schemeClr val="tx1"/>
              </a:solidFill>
              <a:latin typeface="Meiryo UI" panose="020B0604030504040204" pitchFamily="50" charset="-128"/>
              <a:ea typeface="Meiryo UI" panose="020B0604030504040204" pitchFamily="50" charset="-128"/>
            </a:endParaRPr>
          </a:p>
        </p:txBody>
      </p:sp>
      <p:cxnSp>
        <p:nvCxnSpPr>
          <p:cNvPr id="166" name="直線矢印コネクタ 165"/>
          <p:cNvCxnSpPr/>
          <p:nvPr/>
        </p:nvCxnSpPr>
        <p:spPr>
          <a:xfrm flipV="1">
            <a:off x="6774177" y="5300379"/>
            <a:ext cx="864000"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7" name="テキスト ボックス 166"/>
          <p:cNvSpPr txBox="1"/>
          <p:nvPr/>
        </p:nvSpPr>
        <p:spPr>
          <a:xfrm>
            <a:off x="6891250" y="5342698"/>
            <a:ext cx="633078" cy="246542"/>
          </a:xfrm>
          <a:prstGeom prst="rect">
            <a:avLst/>
          </a:prstGeom>
          <a:noFill/>
        </p:spPr>
        <p:txBody>
          <a:bodyPr wrap="square" rtlCol="0">
            <a:spAutoFit/>
          </a:bodyPr>
          <a:lstStyle/>
          <a:p>
            <a:pPr algn="ctr"/>
            <a:r>
              <a:rPr lang="ja-JP" altLang="en-US" sz="1002" b="1" dirty="0">
                <a:solidFill>
                  <a:srgbClr val="FF0000"/>
                </a:solidFill>
                <a:latin typeface="Meiryo UI" panose="020B0604030504040204" pitchFamily="50" charset="-128"/>
                <a:ea typeface="Meiryo UI" panose="020B0604030504040204" pitchFamily="50" charset="-128"/>
              </a:rPr>
              <a:t>連携</a:t>
            </a:r>
          </a:p>
        </p:txBody>
      </p:sp>
      <p:sp>
        <p:nvSpPr>
          <p:cNvPr id="168" name="テキスト ボックス 167"/>
          <p:cNvSpPr txBox="1"/>
          <p:nvPr/>
        </p:nvSpPr>
        <p:spPr>
          <a:xfrm>
            <a:off x="4458320" y="3070123"/>
            <a:ext cx="360000" cy="360000"/>
          </a:xfrm>
          <a:prstGeom prst="ellipse">
            <a:avLst/>
          </a:prstGeom>
          <a:solidFill>
            <a:schemeClr val="bg1"/>
          </a:solidFill>
        </p:spPr>
        <p:txBody>
          <a:bodyPr wrap="square" rtlCol="0" anchor="ctr">
            <a:noAutofit/>
          </a:bodyPr>
          <a:lstStyle/>
          <a:p>
            <a:pPr algn="ctr"/>
            <a:r>
              <a:rPr lang="ja-JP" altLang="en-US" sz="1002" b="1" dirty="0" smtClean="0">
                <a:solidFill>
                  <a:srgbClr val="FF0000"/>
                </a:solidFill>
                <a:latin typeface="Meiryo UI" panose="020B0604030504040204" pitchFamily="50" charset="-128"/>
                <a:ea typeface="Meiryo UI" panose="020B0604030504040204" pitchFamily="50" charset="-128"/>
              </a:rPr>
              <a:t>連携</a:t>
            </a:r>
            <a:endParaRPr lang="ja-JP" altLang="en-US" sz="1002" b="1" dirty="0">
              <a:solidFill>
                <a:srgbClr val="FF0000"/>
              </a:solidFill>
              <a:latin typeface="Meiryo UI" panose="020B0604030504040204" pitchFamily="50" charset="-128"/>
              <a:ea typeface="Meiryo UI" panose="020B0604030504040204" pitchFamily="50" charset="-128"/>
            </a:endParaRPr>
          </a:p>
        </p:txBody>
      </p:sp>
      <p:sp>
        <p:nvSpPr>
          <p:cNvPr id="169" name="楕円 168"/>
          <p:cNvSpPr/>
          <p:nvPr/>
        </p:nvSpPr>
        <p:spPr>
          <a:xfrm>
            <a:off x="270300" y="3564992"/>
            <a:ext cx="1080000" cy="1080000"/>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大阪府等</a:t>
            </a:r>
          </a:p>
        </p:txBody>
      </p:sp>
      <p:sp>
        <p:nvSpPr>
          <p:cNvPr id="170" name="テキスト ボックス 169"/>
          <p:cNvSpPr txBox="1"/>
          <p:nvPr/>
        </p:nvSpPr>
        <p:spPr>
          <a:xfrm>
            <a:off x="1018845" y="4773925"/>
            <a:ext cx="785018" cy="222240"/>
          </a:xfrm>
          <a:prstGeom prst="rect">
            <a:avLst/>
          </a:prstGeom>
          <a:noFill/>
        </p:spPr>
        <p:txBody>
          <a:bodyPr wrap="square" rtlCol="0">
            <a:spAutoFit/>
          </a:bodyPr>
          <a:lstStyle/>
          <a:p>
            <a:pPr algn="ctr"/>
            <a:r>
              <a:rPr lang="ja-JP" altLang="en-US" sz="844" dirty="0">
                <a:latin typeface="Meiryo UI" panose="020B0604030504040204" pitchFamily="50" charset="-128"/>
                <a:ea typeface="Meiryo UI" panose="020B0604030504040204" pitchFamily="50" charset="-128"/>
              </a:rPr>
              <a:t>登録</a:t>
            </a:r>
          </a:p>
        </p:txBody>
      </p:sp>
      <p:cxnSp>
        <p:nvCxnSpPr>
          <p:cNvPr id="171" name="直線矢印コネクタ 170"/>
          <p:cNvCxnSpPr/>
          <p:nvPr/>
        </p:nvCxnSpPr>
        <p:spPr>
          <a:xfrm rot="-2700000">
            <a:off x="1355256" y="3591059"/>
            <a:ext cx="557109"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p:nvPr/>
        </p:nvCxnSpPr>
        <p:spPr>
          <a:xfrm rot="13500000">
            <a:off x="1251173" y="4782031"/>
            <a:ext cx="557109" cy="0"/>
          </a:xfrm>
          <a:prstGeom prst="straightConnector1">
            <a:avLst/>
          </a:prstGeom>
          <a:ln>
            <a:solidFill>
              <a:schemeClr val="accent1">
                <a:alpha val="98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1023523" y="3368819"/>
            <a:ext cx="785018" cy="222240"/>
          </a:xfrm>
          <a:prstGeom prst="rect">
            <a:avLst/>
          </a:prstGeom>
          <a:noFill/>
        </p:spPr>
        <p:txBody>
          <a:bodyPr wrap="square" rtlCol="0">
            <a:spAutoFit/>
          </a:bodyPr>
          <a:lstStyle/>
          <a:p>
            <a:pPr algn="ctr"/>
            <a:r>
              <a:rPr lang="ja-JP" altLang="en-US" sz="844" dirty="0">
                <a:latin typeface="Meiryo UI" panose="020B0604030504040204" pitchFamily="50" charset="-128"/>
                <a:ea typeface="Meiryo UI" panose="020B0604030504040204" pitchFamily="50" charset="-128"/>
              </a:rPr>
              <a:t>情報提供</a:t>
            </a:r>
          </a:p>
        </p:txBody>
      </p:sp>
      <p:sp>
        <p:nvSpPr>
          <p:cNvPr id="174" name="テキスト ボックス 173"/>
          <p:cNvSpPr txBox="1"/>
          <p:nvPr/>
        </p:nvSpPr>
        <p:spPr>
          <a:xfrm>
            <a:off x="246199" y="4691841"/>
            <a:ext cx="1530056" cy="243913"/>
          </a:xfrm>
          <a:prstGeom prst="rect">
            <a:avLst/>
          </a:prstGeom>
          <a:noFill/>
        </p:spPr>
        <p:txBody>
          <a:bodyPr wrap="square" rtlCol="0">
            <a:spAutoFit/>
          </a:bodyPr>
          <a:lstStyle/>
          <a:p>
            <a:r>
              <a:rPr lang="ja-JP" altLang="en-US" sz="985" dirty="0">
                <a:latin typeface="Meiryo UI" panose="020B0604030504040204" pitchFamily="50" charset="-128"/>
                <a:ea typeface="Meiryo UI" panose="020B0604030504040204" pitchFamily="50" charset="-128"/>
              </a:rPr>
              <a:t>政令市・中核市</a:t>
            </a:r>
          </a:p>
        </p:txBody>
      </p:sp>
      <p:sp>
        <p:nvSpPr>
          <p:cNvPr id="175" name="テキスト ボックス 174"/>
          <p:cNvSpPr txBox="1"/>
          <p:nvPr/>
        </p:nvSpPr>
        <p:spPr>
          <a:xfrm>
            <a:off x="4466736" y="4992237"/>
            <a:ext cx="360000" cy="360000"/>
          </a:xfrm>
          <a:prstGeom prst="ellipse">
            <a:avLst/>
          </a:prstGeom>
          <a:solidFill>
            <a:schemeClr val="bg1"/>
          </a:solidFill>
        </p:spPr>
        <p:txBody>
          <a:bodyPr wrap="square" rtlCol="0" anchor="ctr">
            <a:noAutofit/>
          </a:bodyPr>
          <a:lstStyle/>
          <a:p>
            <a:pPr algn="ctr"/>
            <a:r>
              <a:rPr lang="ja-JP" altLang="en-US" sz="1002" b="1" dirty="0" smtClean="0">
                <a:solidFill>
                  <a:srgbClr val="FF0000"/>
                </a:solidFill>
                <a:latin typeface="Meiryo UI" panose="020B0604030504040204" pitchFamily="50" charset="-128"/>
                <a:ea typeface="Meiryo UI" panose="020B0604030504040204" pitchFamily="50" charset="-128"/>
              </a:rPr>
              <a:t>連携</a:t>
            </a:r>
            <a:endParaRPr lang="ja-JP" altLang="en-US" sz="1002" b="1" dirty="0">
              <a:solidFill>
                <a:srgbClr val="FF0000"/>
              </a:solidFill>
              <a:latin typeface="Meiryo UI" panose="020B0604030504040204" pitchFamily="50" charset="-128"/>
              <a:ea typeface="Meiryo UI" panose="020B0604030504040204" pitchFamily="50" charset="-128"/>
            </a:endParaRPr>
          </a:p>
        </p:txBody>
      </p:sp>
      <p:sp>
        <p:nvSpPr>
          <p:cNvPr id="176" name="テキスト ボックス 175"/>
          <p:cNvSpPr txBox="1"/>
          <p:nvPr/>
        </p:nvSpPr>
        <p:spPr>
          <a:xfrm>
            <a:off x="6022521" y="3948648"/>
            <a:ext cx="360000" cy="360000"/>
          </a:xfrm>
          <a:prstGeom prst="ellipse">
            <a:avLst/>
          </a:prstGeom>
          <a:solidFill>
            <a:schemeClr val="bg1"/>
          </a:solidFill>
        </p:spPr>
        <p:txBody>
          <a:bodyPr wrap="square" rtlCol="0" anchor="ctr">
            <a:noAutofit/>
          </a:bodyPr>
          <a:lstStyle/>
          <a:p>
            <a:pPr algn="ctr"/>
            <a:r>
              <a:rPr lang="ja-JP" altLang="en-US" sz="1002" b="1" dirty="0" smtClean="0">
                <a:solidFill>
                  <a:srgbClr val="FF0000"/>
                </a:solidFill>
                <a:latin typeface="Meiryo UI" panose="020B0604030504040204" pitchFamily="50" charset="-128"/>
                <a:ea typeface="Meiryo UI" panose="020B0604030504040204" pitchFamily="50" charset="-128"/>
              </a:rPr>
              <a:t>連携</a:t>
            </a:r>
            <a:endParaRPr lang="ja-JP" altLang="en-US" sz="1002" b="1" dirty="0">
              <a:solidFill>
                <a:srgbClr val="FF0000"/>
              </a:solidFill>
              <a:latin typeface="Meiryo UI" panose="020B0604030504040204" pitchFamily="50" charset="-128"/>
              <a:ea typeface="Meiryo UI" panose="020B0604030504040204" pitchFamily="50" charset="-128"/>
            </a:endParaRPr>
          </a:p>
        </p:txBody>
      </p:sp>
      <p:cxnSp>
        <p:nvCxnSpPr>
          <p:cNvPr id="177" name="直線矢印コネクタ 176"/>
          <p:cNvCxnSpPr/>
          <p:nvPr/>
        </p:nvCxnSpPr>
        <p:spPr>
          <a:xfrm flipH="1">
            <a:off x="2992014" y="4602528"/>
            <a:ext cx="618092" cy="46951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a:off x="3236216" y="4575754"/>
            <a:ext cx="360000" cy="360000"/>
          </a:xfrm>
          <a:prstGeom prst="ellipse">
            <a:avLst/>
          </a:prstGeom>
          <a:solidFill>
            <a:schemeClr val="bg1"/>
          </a:solidFill>
        </p:spPr>
        <p:txBody>
          <a:bodyPr wrap="square" rtlCol="0" anchor="ctr">
            <a:noAutofit/>
          </a:bodyPr>
          <a:lstStyle/>
          <a:p>
            <a:pPr algn="ctr"/>
            <a:r>
              <a:rPr lang="ja-JP" altLang="en-US" sz="1002" b="1" dirty="0">
                <a:solidFill>
                  <a:srgbClr val="FF0000"/>
                </a:solidFill>
                <a:latin typeface="Meiryo UI" panose="020B0604030504040204" pitchFamily="50" charset="-128"/>
                <a:ea typeface="Meiryo UI" panose="020B0604030504040204" pitchFamily="50" charset="-128"/>
              </a:rPr>
              <a:t>支援</a:t>
            </a:r>
          </a:p>
        </p:txBody>
      </p:sp>
      <p:cxnSp>
        <p:nvCxnSpPr>
          <p:cNvPr id="179" name="直線矢印コネクタ 178"/>
          <p:cNvCxnSpPr/>
          <p:nvPr/>
        </p:nvCxnSpPr>
        <p:spPr>
          <a:xfrm flipH="1" flipV="1">
            <a:off x="3047197" y="3254159"/>
            <a:ext cx="550858" cy="50366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80" name="テキスト ボックス 179"/>
          <p:cNvSpPr txBox="1"/>
          <p:nvPr/>
        </p:nvSpPr>
        <p:spPr>
          <a:xfrm>
            <a:off x="3239990" y="3392746"/>
            <a:ext cx="360000" cy="360000"/>
          </a:xfrm>
          <a:prstGeom prst="ellipse">
            <a:avLst/>
          </a:prstGeom>
          <a:solidFill>
            <a:schemeClr val="bg1"/>
          </a:solidFill>
        </p:spPr>
        <p:txBody>
          <a:bodyPr wrap="square" rtlCol="0" anchor="ctr">
            <a:noAutofit/>
          </a:bodyPr>
          <a:lstStyle/>
          <a:p>
            <a:pPr algn="ctr"/>
            <a:r>
              <a:rPr lang="ja-JP" altLang="en-US" sz="1002" b="1" dirty="0">
                <a:solidFill>
                  <a:srgbClr val="FF0000"/>
                </a:solidFill>
                <a:latin typeface="Meiryo UI" panose="020B0604030504040204" pitchFamily="50" charset="-128"/>
                <a:ea typeface="Meiryo UI" panose="020B0604030504040204" pitchFamily="50" charset="-128"/>
              </a:rPr>
              <a:t>支援</a:t>
            </a:r>
          </a:p>
        </p:txBody>
      </p:sp>
      <p:sp>
        <p:nvSpPr>
          <p:cNvPr id="181" name="角丸四角形 180"/>
          <p:cNvSpPr/>
          <p:nvPr/>
        </p:nvSpPr>
        <p:spPr>
          <a:xfrm>
            <a:off x="5011462" y="4545853"/>
            <a:ext cx="1404000" cy="1080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協力店</a:t>
            </a: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smtClean="0">
                <a:solidFill>
                  <a:schemeClr val="tx1"/>
                </a:solidFill>
                <a:latin typeface="Meiryo UI" panose="020B0604030504040204" pitchFamily="50" charset="-128"/>
                <a:ea typeface="Meiryo UI" panose="020B0604030504040204" pitchFamily="50" charset="-128"/>
              </a:rPr>
              <a:t>（不動産店）</a:t>
            </a:r>
            <a:endParaRPr lang="ja-JP" altLang="en-US"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3017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）公的賃貸住宅ストックの有効活用</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1892826"/>
          </a:xfrm>
          <a:prstGeom prst="rect">
            <a:avLst/>
          </a:prstGeom>
          <a:ln cmpd="sng">
            <a:noFill/>
          </a:ln>
        </p:spPr>
        <p:txBody>
          <a:bodyPr wrap="square">
            <a:spAutoFit/>
          </a:bodyPr>
          <a:lstStyle/>
          <a:p>
            <a:pPr marL="185738" lvl="0" indent="-185738">
              <a:lnSpc>
                <a:spcPct val="13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居住支援とも連携しながら、既存の公的賃貸住宅ストックを活用して府民の居住の安定確保を図るとともに、地域のまちづくりへの貢献や危機事象による急速な需要の変動などに対して、そのストックを有効活用すべきで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市町を中心に公的賃貸事業者の連携のもと、地域ごとの実態に応じ、事業方針を適切に選択し、計画的に管理運営や事業推進を図るべきです。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19</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9" name="楕円 8"/>
          <p:cNvSpPr/>
          <p:nvPr/>
        </p:nvSpPr>
        <p:spPr>
          <a:xfrm>
            <a:off x="4950076" y="2348880"/>
            <a:ext cx="3587262" cy="434849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723863" y="5445224"/>
            <a:ext cx="3587262" cy="119244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D0F5A0A-3C59-4AFE-967D-B25BDE6A372F}"/>
              </a:ext>
            </a:extLst>
          </p:cNvPr>
          <p:cNvSpPr txBox="1"/>
          <p:nvPr/>
        </p:nvSpPr>
        <p:spPr>
          <a:xfrm>
            <a:off x="5287211" y="2848014"/>
            <a:ext cx="2995556" cy="553998"/>
          </a:xfrm>
          <a:prstGeom prst="rect">
            <a:avLst/>
          </a:prstGeom>
          <a:noFill/>
          <a:ln>
            <a:noFill/>
          </a:ln>
        </p:spPr>
        <p:txBody>
          <a:bodyPr wrap="square" rtlCol="0">
            <a:spAutoFit/>
          </a:bodyPr>
          <a:lstStyle/>
          <a:p>
            <a:pPr>
              <a:lnSpc>
                <a:spcPts val="18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老朽団地の更新等の機会を捉え、関係事業者との連携による地域・団地の再生を</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p:nvPr/>
        </p:nvGrpSpPr>
        <p:grpSpPr>
          <a:xfrm>
            <a:off x="4862094" y="3415383"/>
            <a:ext cx="3665238" cy="3325985"/>
            <a:chOff x="5358238" y="3284892"/>
            <a:chExt cx="2870170" cy="2604508"/>
          </a:xfrm>
        </p:grpSpPr>
        <p:sp>
          <p:nvSpPr>
            <p:cNvPr id="22" name="Freeform 8">
              <a:extLst>
                <a:ext uri="{FF2B5EF4-FFF2-40B4-BE49-F238E27FC236}">
                  <a16:creationId xmlns:a16="http://schemas.microsoft.com/office/drawing/2014/main" id="{C44ECE53-D491-473A-A8E6-AA37201E59CF}"/>
                </a:ext>
              </a:extLst>
            </p:cNvPr>
            <p:cNvSpPr>
              <a:spLocks noEditPoints="1"/>
            </p:cNvSpPr>
            <p:nvPr/>
          </p:nvSpPr>
          <p:spPr bwMode="auto">
            <a:xfrm>
              <a:off x="5358238" y="3428708"/>
              <a:ext cx="2870170" cy="2460692"/>
            </a:xfrm>
            <a:custGeom>
              <a:avLst/>
              <a:gdLst>
                <a:gd name="T0" fmla="*/ 0 w 7136"/>
                <a:gd name="T1" fmla="*/ 2511 h 7840"/>
                <a:gd name="T2" fmla="*/ 2951 w 7136"/>
                <a:gd name="T3" fmla="*/ 0 h 7840"/>
                <a:gd name="T4" fmla="*/ 2629478 w 7136"/>
                <a:gd name="T5" fmla="*/ 0 h 7840"/>
                <a:gd name="T6" fmla="*/ 2632429 w 7136"/>
                <a:gd name="T7" fmla="*/ 2511 h 7840"/>
                <a:gd name="T8" fmla="*/ 2632429 w 7136"/>
                <a:gd name="T9" fmla="*/ 2457854 h 7840"/>
                <a:gd name="T10" fmla="*/ 2629478 w 7136"/>
                <a:gd name="T11" fmla="*/ 2460365 h 7840"/>
                <a:gd name="T12" fmla="*/ 2951 w 7136"/>
                <a:gd name="T13" fmla="*/ 2460365 h 7840"/>
                <a:gd name="T14" fmla="*/ 0 w 7136"/>
                <a:gd name="T15" fmla="*/ 2457854 h 7840"/>
                <a:gd name="T16" fmla="*/ 0 w 7136"/>
                <a:gd name="T17" fmla="*/ 2511 h 7840"/>
                <a:gd name="T18" fmla="*/ 5902 w 7136"/>
                <a:gd name="T19" fmla="*/ 2457854 h 7840"/>
                <a:gd name="T20" fmla="*/ 2951 w 7136"/>
                <a:gd name="T21" fmla="*/ 2455344 h 7840"/>
                <a:gd name="T22" fmla="*/ 2629478 w 7136"/>
                <a:gd name="T23" fmla="*/ 2455344 h 7840"/>
                <a:gd name="T24" fmla="*/ 2626527 w 7136"/>
                <a:gd name="T25" fmla="*/ 2457854 h 7840"/>
                <a:gd name="T26" fmla="*/ 2626527 w 7136"/>
                <a:gd name="T27" fmla="*/ 2511 h 7840"/>
                <a:gd name="T28" fmla="*/ 2629478 w 7136"/>
                <a:gd name="T29" fmla="*/ 5021 h 7840"/>
                <a:gd name="T30" fmla="*/ 2951 w 7136"/>
                <a:gd name="T31" fmla="*/ 5021 h 7840"/>
                <a:gd name="T32" fmla="*/ 5902 w 7136"/>
                <a:gd name="T33" fmla="*/ 2511 h 7840"/>
                <a:gd name="T34" fmla="*/ 5902 w 7136"/>
                <a:gd name="T35" fmla="*/ 2457854 h 7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36" h="7840">
                  <a:moveTo>
                    <a:pt x="0" y="8"/>
                  </a:moveTo>
                  <a:cubicBezTo>
                    <a:pt x="0" y="4"/>
                    <a:pt x="4" y="0"/>
                    <a:pt x="8" y="0"/>
                  </a:cubicBezTo>
                  <a:lnTo>
                    <a:pt x="7128" y="0"/>
                  </a:lnTo>
                  <a:cubicBezTo>
                    <a:pt x="7133" y="0"/>
                    <a:pt x="7136" y="4"/>
                    <a:pt x="7136" y="8"/>
                  </a:cubicBezTo>
                  <a:lnTo>
                    <a:pt x="7136" y="7832"/>
                  </a:lnTo>
                  <a:cubicBezTo>
                    <a:pt x="7136" y="7837"/>
                    <a:pt x="7133" y="7840"/>
                    <a:pt x="7128" y="7840"/>
                  </a:cubicBezTo>
                  <a:lnTo>
                    <a:pt x="8" y="7840"/>
                  </a:lnTo>
                  <a:cubicBezTo>
                    <a:pt x="4" y="7840"/>
                    <a:pt x="0" y="7837"/>
                    <a:pt x="0" y="7832"/>
                  </a:cubicBezTo>
                  <a:lnTo>
                    <a:pt x="0" y="8"/>
                  </a:lnTo>
                  <a:close/>
                  <a:moveTo>
                    <a:pt x="16" y="7832"/>
                  </a:moveTo>
                  <a:lnTo>
                    <a:pt x="8" y="7824"/>
                  </a:lnTo>
                  <a:lnTo>
                    <a:pt x="7128" y="7824"/>
                  </a:lnTo>
                  <a:lnTo>
                    <a:pt x="7120" y="7832"/>
                  </a:lnTo>
                  <a:lnTo>
                    <a:pt x="7120" y="8"/>
                  </a:lnTo>
                  <a:lnTo>
                    <a:pt x="7128" y="16"/>
                  </a:lnTo>
                  <a:lnTo>
                    <a:pt x="8" y="16"/>
                  </a:lnTo>
                  <a:lnTo>
                    <a:pt x="16" y="8"/>
                  </a:lnTo>
                  <a:lnTo>
                    <a:pt x="16" y="7832"/>
                  </a:lnTo>
                  <a:close/>
                </a:path>
              </a:pathLst>
            </a:custGeom>
            <a:solidFill>
              <a:srgbClr val="FF0000"/>
            </a:solidFill>
            <a:ln w="0" cap="flat">
              <a:solidFill>
                <a:srgbClr val="783F04"/>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23" name="Freeform 11">
              <a:extLst>
                <a:ext uri="{FF2B5EF4-FFF2-40B4-BE49-F238E27FC236}">
                  <a16:creationId xmlns:a16="http://schemas.microsoft.com/office/drawing/2014/main" id="{051225A3-80A8-4449-BE8B-4B0A2BECA605}"/>
                </a:ext>
              </a:extLst>
            </p:cNvPr>
            <p:cNvSpPr>
              <a:spLocks noEditPoints="1"/>
            </p:cNvSpPr>
            <p:nvPr/>
          </p:nvSpPr>
          <p:spPr bwMode="auto">
            <a:xfrm>
              <a:off x="5778622" y="3789019"/>
              <a:ext cx="1499463" cy="1924015"/>
            </a:xfrm>
            <a:custGeom>
              <a:avLst/>
              <a:gdLst>
                <a:gd name="T0" fmla="*/ 1133202 w 4102"/>
                <a:gd name="T1" fmla="*/ 1227654 h 5860"/>
                <a:gd name="T2" fmla="*/ 1043476 w 4102"/>
                <a:gd name="T3" fmla="*/ 1096484 h 5860"/>
                <a:gd name="T4" fmla="*/ 1007290 w 4102"/>
                <a:gd name="T5" fmla="*/ 1009271 h 5860"/>
                <a:gd name="T6" fmla="*/ 1005075 w 4102"/>
                <a:gd name="T7" fmla="*/ 985358 h 5860"/>
                <a:gd name="T8" fmla="*/ 1020583 w 4102"/>
                <a:gd name="T9" fmla="*/ 892871 h 5860"/>
                <a:gd name="T10" fmla="*/ 1092954 w 4102"/>
                <a:gd name="T11" fmla="*/ 749393 h 5860"/>
                <a:gd name="T12" fmla="*/ 1133940 w 4102"/>
                <a:gd name="T13" fmla="*/ 672730 h 5860"/>
                <a:gd name="T14" fmla="*/ 1163849 w 4102"/>
                <a:gd name="T15" fmla="*/ 600991 h 5860"/>
                <a:gd name="T16" fmla="*/ 1186742 w 4102"/>
                <a:gd name="T17" fmla="*/ 500416 h 5860"/>
                <a:gd name="T18" fmla="*/ 1222558 w 4102"/>
                <a:gd name="T19" fmla="*/ 414258 h 5860"/>
                <a:gd name="T20" fmla="*/ 1202619 w 4102"/>
                <a:gd name="T21" fmla="*/ 339706 h 5860"/>
                <a:gd name="T22" fmla="*/ 1200034 w 4102"/>
                <a:gd name="T23" fmla="*/ 301375 h 5860"/>
                <a:gd name="T24" fmla="*/ 1186372 w 4102"/>
                <a:gd name="T25" fmla="*/ 189194 h 5860"/>
                <a:gd name="T26" fmla="*/ 1125448 w 4102"/>
                <a:gd name="T27" fmla="*/ 125895 h 5860"/>
                <a:gd name="T28" fmla="*/ 1024645 w 4102"/>
                <a:gd name="T29" fmla="*/ 95301 h 5860"/>
                <a:gd name="T30" fmla="*/ 960027 w 4102"/>
                <a:gd name="T31" fmla="*/ 71387 h 5860"/>
                <a:gd name="T32" fmla="*/ 851840 w 4102"/>
                <a:gd name="T33" fmla="*/ 21100 h 5860"/>
                <a:gd name="T34" fmla="*/ 755099 w 4102"/>
                <a:gd name="T35" fmla="*/ 28133 h 5860"/>
                <a:gd name="T36" fmla="*/ 685312 w 4102"/>
                <a:gd name="T37" fmla="*/ 23210 h 5860"/>
                <a:gd name="T38" fmla="*/ 566047 w 4102"/>
                <a:gd name="T39" fmla="*/ 9847 h 5860"/>
                <a:gd name="T40" fmla="*/ 492199 w 4102"/>
                <a:gd name="T41" fmla="*/ 31298 h 5860"/>
                <a:gd name="T42" fmla="*/ 393981 w 4102"/>
                <a:gd name="T43" fmla="*/ 92136 h 5860"/>
                <a:gd name="T44" fmla="*/ 335271 w 4102"/>
                <a:gd name="T45" fmla="*/ 142072 h 5860"/>
                <a:gd name="T46" fmla="*/ 291331 w 4102"/>
                <a:gd name="T47" fmla="*/ 217679 h 5860"/>
                <a:gd name="T48" fmla="*/ 230037 w 4102"/>
                <a:gd name="T49" fmla="*/ 285902 h 5860"/>
                <a:gd name="T50" fmla="*/ 171328 w 4102"/>
                <a:gd name="T51" fmla="*/ 355882 h 5860"/>
                <a:gd name="T52" fmla="*/ 91941 w 4102"/>
                <a:gd name="T53" fmla="*/ 420237 h 5860"/>
                <a:gd name="T54" fmla="*/ 39140 w 4102"/>
                <a:gd name="T55" fmla="*/ 505691 h 5860"/>
                <a:gd name="T56" fmla="*/ 18093 w 4102"/>
                <a:gd name="T57" fmla="*/ 587628 h 5860"/>
                <a:gd name="T58" fmla="*/ 31386 w 4102"/>
                <a:gd name="T59" fmla="*/ 696643 h 5860"/>
                <a:gd name="T60" fmla="*/ 26216 w 4102"/>
                <a:gd name="T61" fmla="*/ 786317 h 5860"/>
                <a:gd name="T62" fmla="*/ 23631 w 4102"/>
                <a:gd name="T63" fmla="*/ 875991 h 5860"/>
                <a:gd name="T64" fmla="*/ 1846 w 4102"/>
                <a:gd name="T65" fmla="*/ 966368 h 5860"/>
                <a:gd name="T66" fmla="*/ 30278 w 4102"/>
                <a:gd name="T67" fmla="*/ 1031778 h 5860"/>
                <a:gd name="T68" fmla="*/ 43940 w 4102"/>
                <a:gd name="T69" fmla="*/ 1120045 h 5860"/>
                <a:gd name="T70" fmla="*/ 68310 w 4102"/>
                <a:gd name="T71" fmla="*/ 1204796 h 5860"/>
                <a:gd name="T72" fmla="*/ 139573 w 4102"/>
                <a:gd name="T73" fmla="*/ 1325416 h 5860"/>
                <a:gd name="T74" fmla="*/ 165051 w 4102"/>
                <a:gd name="T75" fmla="*/ 1353900 h 5860"/>
                <a:gd name="T76" fmla="*/ 277300 w 4102"/>
                <a:gd name="T77" fmla="*/ 1454828 h 5860"/>
                <a:gd name="T78" fmla="*/ 358533 w 4102"/>
                <a:gd name="T79" fmla="*/ 1514962 h 5860"/>
                <a:gd name="T80" fmla="*/ 400627 w 4102"/>
                <a:gd name="T81" fmla="*/ 1573689 h 5860"/>
                <a:gd name="T82" fmla="*/ 494783 w 4102"/>
                <a:gd name="T83" fmla="*/ 1641560 h 5860"/>
                <a:gd name="T84" fmla="*/ 584140 w 4102"/>
                <a:gd name="T85" fmla="*/ 1678837 h 5860"/>
                <a:gd name="T86" fmla="*/ 626603 w 4102"/>
                <a:gd name="T87" fmla="*/ 1737213 h 5860"/>
                <a:gd name="T88" fmla="*/ 702666 w 4102"/>
                <a:gd name="T89" fmla="*/ 1790665 h 5860"/>
                <a:gd name="T90" fmla="*/ 831901 w 4102"/>
                <a:gd name="T91" fmla="*/ 1850800 h 5860"/>
                <a:gd name="T92" fmla="*/ 857748 w 4102"/>
                <a:gd name="T93" fmla="*/ 1894406 h 5860"/>
                <a:gd name="T94" fmla="*/ 989567 w 4102"/>
                <a:gd name="T95" fmla="*/ 1947858 h 5860"/>
                <a:gd name="T96" fmla="*/ 1072277 w 4102"/>
                <a:gd name="T97" fmla="*/ 1990761 h 5860"/>
                <a:gd name="T98" fmla="*/ 1104401 w 4102"/>
                <a:gd name="T99" fmla="*/ 2030147 h 5860"/>
                <a:gd name="T100" fmla="*/ 1222927 w 4102"/>
                <a:gd name="T101" fmla="*/ 2060742 h 5860"/>
                <a:gd name="T102" fmla="*/ 1310807 w 4102"/>
                <a:gd name="T103" fmla="*/ 2027686 h 5860"/>
                <a:gd name="T104" fmla="*/ 1333330 w 4102"/>
                <a:gd name="T105" fmla="*/ 2018894 h 5860"/>
                <a:gd name="T106" fmla="*/ 1407548 w 4102"/>
                <a:gd name="T107" fmla="*/ 1971771 h 5860"/>
                <a:gd name="T108" fmla="*/ 1492104 w 4102"/>
                <a:gd name="T109" fmla="*/ 1897219 h 5860"/>
                <a:gd name="T110" fmla="*/ 1514259 w 4102"/>
                <a:gd name="T111" fmla="*/ 1818095 h 5860"/>
                <a:gd name="T112" fmla="*/ 1478442 w 4102"/>
                <a:gd name="T113" fmla="*/ 1737916 h 5860"/>
                <a:gd name="T114" fmla="*/ 1438564 w 4102"/>
                <a:gd name="T115" fmla="*/ 1659143 h 5860"/>
                <a:gd name="T116" fmla="*/ 1396102 w 4102"/>
                <a:gd name="T117" fmla="*/ 1551886 h 5860"/>
                <a:gd name="T118" fmla="*/ 1337023 w 4102"/>
                <a:gd name="T119" fmla="*/ 1508632 h 5860"/>
                <a:gd name="T120" fmla="*/ 1240651 w 4102"/>
                <a:gd name="T121" fmla="*/ 1380978 h 5860"/>
                <a:gd name="T122" fmla="*/ 1218496 w 4102"/>
                <a:gd name="T123" fmla="*/ 1313108 h 58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02" h="5860">
                  <a:moveTo>
                    <a:pt x="3135" y="3602"/>
                  </a:moveTo>
                  <a:lnTo>
                    <a:pt x="3102" y="3547"/>
                  </a:lnTo>
                  <a:lnTo>
                    <a:pt x="3157" y="3514"/>
                  </a:lnTo>
                  <a:lnTo>
                    <a:pt x="3190" y="3569"/>
                  </a:lnTo>
                  <a:lnTo>
                    <a:pt x="3135" y="3602"/>
                  </a:lnTo>
                  <a:close/>
                  <a:moveTo>
                    <a:pt x="3069" y="3491"/>
                  </a:moveTo>
                  <a:lnTo>
                    <a:pt x="3048" y="3453"/>
                  </a:lnTo>
                  <a:lnTo>
                    <a:pt x="3038" y="3437"/>
                  </a:lnTo>
                  <a:lnTo>
                    <a:pt x="3092" y="3403"/>
                  </a:lnTo>
                  <a:lnTo>
                    <a:pt x="3103" y="3422"/>
                  </a:lnTo>
                  <a:lnTo>
                    <a:pt x="3125" y="3460"/>
                  </a:lnTo>
                  <a:lnTo>
                    <a:pt x="3069" y="3491"/>
                  </a:lnTo>
                  <a:close/>
                  <a:moveTo>
                    <a:pt x="3004" y="3384"/>
                  </a:moveTo>
                  <a:lnTo>
                    <a:pt x="2969" y="3330"/>
                  </a:lnTo>
                  <a:lnTo>
                    <a:pt x="3022" y="3295"/>
                  </a:lnTo>
                  <a:lnTo>
                    <a:pt x="3058" y="3348"/>
                  </a:lnTo>
                  <a:lnTo>
                    <a:pt x="3004" y="3384"/>
                  </a:lnTo>
                  <a:close/>
                  <a:moveTo>
                    <a:pt x="2934" y="3278"/>
                  </a:moveTo>
                  <a:lnTo>
                    <a:pt x="2897" y="3225"/>
                  </a:lnTo>
                  <a:lnTo>
                    <a:pt x="2950" y="3188"/>
                  </a:lnTo>
                  <a:lnTo>
                    <a:pt x="2986" y="3241"/>
                  </a:lnTo>
                  <a:lnTo>
                    <a:pt x="2934" y="3278"/>
                  </a:lnTo>
                  <a:close/>
                  <a:moveTo>
                    <a:pt x="2861" y="3171"/>
                  </a:moveTo>
                  <a:lnTo>
                    <a:pt x="2826" y="3118"/>
                  </a:lnTo>
                  <a:lnTo>
                    <a:pt x="2879" y="3083"/>
                  </a:lnTo>
                  <a:lnTo>
                    <a:pt x="2914" y="3136"/>
                  </a:lnTo>
                  <a:lnTo>
                    <a:pt x="2861" y="3171"/>
                  </a:lnTo>
                  <a:close/>
                  <a:moveTo>
                    <a:pt x="2793" y="3061"/>
                  </a:moveTo>
                  <a:lnTo>
                    <a:pt x="2776" y="3030"/>
                  </a:lnTo>
                  <a:lnTo>
                    <a:pt x="2763" y="2999"/>
                  </a:lnTo>
                  <a:lnTo>
                    <a:pt x="2823" y="2976"/>
                  </a:lnTo>
                  <a:lnTo>
                    <a:pt x="2831" y="2999"/>
                  </a:lnTo>
                  <a:lnTo>
                    <a:pt x="2848" y="3029"/>
                  </a:lnTo>
                  <a:lnTo>
                    <a:pt x="2793" y="3061"/>
                  </a:lnTo>
                  <a:close/>
                  <a:moveTo>
                    <a:pt x="2740" y="2933"/>
                  </a:moveTo>
                  <a:lnTo>
                    <a:pt x="2728" y="2870"/>
                  </a:lnTo>
                  <a:lnTo>
                    <a:pt x="2791" y="2858"/>
                  </a:lnTo>
                  <a:lnTo>
                    <a:pt x="2803" y="2921"/>
                  </a:lnTo>
                  <a:lnTo>
                    <a:pt x="2740" y="2933"/>
                  </a:lnTo>
                  <a:close/>
                  <a:moveTo>
                    <a:pt x="2722" y="2802"/>
                  </a:moveTo>
                  <a:lnTo>
                    <a:pt x="2720" y="2740"/>
                  </a:lnTo>
                  <a:cubicBezTo>
                    <a:pt x="2720" y="2739"/>
                    <a:pt x="2721" y="2737"/>
                    <a:pt x="2721" y="2736"/>
                  </a:cubicBezTo>
                  <a:lnTo>
                    <a:pt x="2721" y="2733"/>
                  </a:lnTo>
                  <a:lnTo>
                    <a:pt x="2785" y="2741"/>
                  </a:lnTo>
                  <a:lnTo>
                    <a:pt x="2784" y="2743"/>
                  </a:lnTo>
                  <a:lnTo>
                    <a:pt x="2784" y="2739"/>
                  </a:lnTo>
                  <a:lnTo>
                    <a:pt x="2786" y="2800"/>
                  </a:lnTo>
                  <a:lnTo>
                    <a:pt x="2722" y="2802"/>
                  </a:lnTo>
                  <a:close/>
                  <a:moveTo>
                    <a:pt x="2730" y="2667"/>
                  </a:moveTo>
                  <a:lnTo>
                    <a:pt x="2741" y="2612"/>
                  </a:lnTo>
                  <a:lnTo>
                    <a:pt x="2744" y="2601"/>
                  </a:lnTo>
                  <a:lnTo>
                    <a:pt x="2805" y="2620"/>
                  </a:lnTo>
                  <a:lnTo>
                    <a:pt x="2804" y="2625"/>
                  </a:lnTo>
                  <a:lnTo>
                    <a:pt x="2792" y="2680"/>
                  </a:lnTo>
                  <a:lnTo>
                    <a:pt x="2730" y="2667"/>
                  </a:lnTo>
                  <a:close/>
                  <a:moveTo>
                    <a:pt x="2764" y="2539"/>
                  </a:moveTo>
                  <a:lnTo>
                    <a:pt x="2787" y="2479"/>
                  </a:lnTo>
                  <a:lnTo>
                    <a:pt x="2847" y="2501"/>
                  </a:lnTo>
                  <a:lnTo>
                    <a:pt x="2824" y="2561"/>
                  </a:lnTo>
                  <a:lnTo>
                    <a:pt x="2764" y="2539"/>
                  </a:lnTo>
                  <a:close/>
                  <a:moveTo>
                    <a:pt x="2815" y="2418"/>
                  </a:moveTo>
                  <a:lnTo>
                    <a:pt x="2842" y="2360"/>
                  </a:lnTo>
                  <a:lnTo>
                    <a:pt x="2900" y="2387"/>
                  </a:lnTo>
                  <a:lnTo>
                    <a:pt x="2873" y="2445"/>
                  </a:lnTo>
                  <a:lnTo>
                    <a:pt x="2815" y="2418"/>
                  </a:lnTo>
                  <a:close/>
                  <a:moveTo>
                    <a:pt x="2870" y="2302"/>
                  </a:moveTo>
                  <a:lnTo>
                    <a:pt x="2900" y="2245"/>
                  </a:lnTo>
                  <a:lnTo>
                    <a:pt x="2957" y="2274"/>
                  </a:lnTo>
                  <a:lnTo>
                    <a:pt x="2927" y="2331"/>
                  </a:lnTo>
                  <a:lnTo>
                    <a:pt x="2870" y="2302"/>
                  </a:lnTo>
                  <a:close/>
                  <a:moveTo>
                    <a:pt x="2929" y="2188"/>
                  </a:moveTo>
                  <a:lnTo>
                    <a:pt x="2960" y="2131"/>
                  </a:lnTo>
                  <a:lnTo>
                    <a:pt x="3016" y="2161"/>
                  </a:lnTo>
                  <a:lnTo>
                    <a:pt x="2986" y="2218"/>
                  </a:lnTo>
                  <a:lnTo>
                    <a:pt x="2929" y="2188"/>
                  </a:lnTo>
                  <a:close/>
                  <a:moveTo>
                    <a:pt x="2990" y="2075"/>
                  </a:moveTo>
                  <a:lnTo>
                    <a:pt x="3000" y="2055"/>
                  </a:lnTo>
                  <a:lnTo>
                    <a:pt x="3018" y="2019"/>
                  </a:lnTo>
                  <a:lnTo>
                    <a:pt x="3076" y="2047"/>
                  </a:lnTo>
                  <a:lnTo>
                    <a:pt x="3057" y="2086"/>
                  </a:lnTo>
                  <a:lnTo>
                    <a:pt x="3046" y="2105"/>
                  </a:lnTo>
                  <a:lnTo>
                    <a:pt x="2990" y="2075"/>
                  </a:lnTo>
                  <a:close/>
                  <a:moveTo>
                    <a:pt x="3047" y="1961"/>
                  </a:moveTo>
                  <a:lnTo>
                    <a:pt x="3071" y="1913"/>
                  </a:lnTo>
                  <a:lnTo>
                    <a:pt x="3074" y="1905"/>
                  </a:lnTo>
                  <a:lnTo>
                    <a:pt x="3133" y="1931"/>
                  </a:lnTo>
                  <a:lnTo>
                    <a:pt x="3128" y="1942"/>
                  </a:lnTo>
                  <a:lnTo>
                    <a:pt x="3104" y="1990"/>
                  </a:lnTo>
                  <a:lnTo>
                    <a:pt x="3047" y="1961"/>
                  </a:lnTo>
                  <a:close/>
                  <a:moveTo>
                    <a:pt x="3099" y="1847"/>
                  </a:moveTo>
                  <a:lnTo>
                    <a:pt x="3125" y="1788"/>
                  </a:lnTo>
                  <a:lnTo>
                    <a:pt x="3183" y="1813"/>
                  </a:lnTo>
                  <a:lnTo>
                    <a:pt x="3158" y="1872"/>
                  </a:lnTo>
                  <a:lnTo>
                    <a:pt x="3099" y="1847"/>
                  </a:lnTo>
                  <a:close/>
                  <a:moveTo>
                    <a:pt x="3145" y="1730"/>
                  </a:moveTo>
                  <a:lnTo>
                    <a:pt x="3152" y="1709"/>
                  </a:lnTo>
                  <a:lnTo>
                    <a:pt x="3162" y="1670"/>
                  </a:lnTo>
                  <a:lnTo>
                    <a:pt x="3224" y="1687"/>
                  </a:lnTo>
                  <a:lnTo>
                    <a:pt x="3213" y="1730"/>
                  </a:lnTo>
                  <a:lnTo>
                    <a:pt x="3206" y="1750"/>
                  </a:lnTo>
                  <a:lnTo>
                    <a:pt x="3145" y="1730"/>
                  </a:lnTo>
                  <a:close/>
                  <a:moveTo>
                    <a:pt x="3177" y="1610"/>
                  </a:moveTo>
                  <a:lnTo>
                    <a:pt x="3190" y="1547"/>
                  </a:lnTo>
                  <a:lnTo>
                    <a:pt x="3253" y="1561"/>
                  </a:lnTo>
                  <a:lnTo>
                    <a:pt x="3239" y="1623"/>
                  </a:lnTo>
                  <a:lnTo>
                    <a:pt x="3177" y="1610"/>
                  </a:lnTo>
                  <a:close/>
                  <a:moveTo>
                    <a:pt x="3203" y="1486"/>
                  </a:moveTo>
                  <a:lnTo>
                    <a:pt x="3214" y="1423"/>
                  </a:lnTo>
                  <a:lnTo>
                    <a:pt x="3277" y="1434"/>
                  </a:lnTo>
                  <a:lnTo>
                    <a:pt x="3266" y="1497"/>
                  </a:lnTo>
                  <a:lnTo>
                    <a:pt x="3203" y="1486"/>
                  </a:lnTo>
                  <a:close/>
                  <a:moveTo>
                    <a:pt x="3225" y="1361"/>
                  </a:moveTo>
                  <a:lnTo>
                    <a:pt x="3233" y="1297"/>
                  </a:lnTo>
                  <a:lnTo>
                    <a:pt x="3297" y="1306"/>
                  </a:lnTo>
                  <a:lnTo>
                    <a:pt x="3288" y="1369"/>
                  </a:lnTo>
                  <a:lnTo>
                    <a:pt x="3225" y="1361"/>
                  </a:lnTo>
                  <a:close/>
                  <a:moveTo>
                    <a:pt x="3242" y="1234"/>
                  </a:moveTo>
                  <a:lnTo>
                    <a:pt x="3242" y="1233"/>
                  </a:lnTo>
                  <a:lnTo>
                    <a:pt x="3248" y="1172"/>
                  </a:lnTo>
                  <a:lnTo>
                    <a:pt x="3311" y="1178"/>
                  </a:lnTo>
                  <a:lnTo>
                    <a:pt x="3305" y="1242"/>
                  </a:lnTo>
                  <a:lnTo>
                    <a:pt x="3305" y="1243"/>
                  </a:lnTo>
                  <a:lnTo>
                    <a:pt x="3242" y="1234"/>
                  </a:lnTo>
                  <a:close/>
                  <a:moveTo>
                    <a:pt x="3254" y="1108"/>
                  </a:moveTo>
                  <a:lnTo>
                    <a:pt x="3255" y="1096"/>
                  </a:lnTo>
                  <a:lnTo>
                    <a:pt x="3256" y="1046"/>
                  </a:lnTo>
                  <a:lnTo>
                    <a:pt x="3320" y="1048"/>
                  </a:lnTo>
                  <a:lnTo>
                    <a:pt x="3318" y="1102"/>
                  </a:lnTo>
                  <a:lnTo>
                    <a:pt x="3317" y="1114"/>
                  </a:lnTo>
                  <a:lnTo>
                    <a:pt x="3254" y="1108"/>
                  </a:lnTo>
                  <a:close/>
                  <a:moveTo>
                    <a:pt x="3257" y="982"/>
                  </a:moveTo>
                  <a:lnTo>
                    <a:pt x="3257" y="966"/>
                  </a:lnTo>
                  <a:lnTo>
                    <a:pt x="3255" y="921"/>
                  </a:lnTo>
                  <a:lnTo>
                    <a:pt x="3318" y="917"/>
                  </a:lnTo>
                  <a:lnTo>
                    <a:pt x="3321" y="967"/>
                  </a:lnTo>
                  <a:lnTo>
                    <a:pt x="3321" y="984"/>
                  </a:lnTo>
                  <a:lnTo>
                    <a:pt x="3257" y="982"/>
                  </a:lnTo>
                  <a:close/>
                  <a:moveTo>
                    <a:pt x="3250" y="857"/>
                  </a:moveTo>
                  <a:lnTo>
                    <a:pt x="3250" y="842"/>
                  </a:lnTo>
                  <a:lnTo>
                    <a:pt x="3241" y="798"/>
                  </a:lnTo>
                  <a:lnTo>
                    <a:pt x="3304" y="786"/>
                  </a:lnTo>
                  <a:lnTo>
                    <a:pt x="3313" y="838"/>
                  </a:lnTo>
                  <a:lnTo>
                    <a:pt x="3314" y="853"/>
                  </a:lnTo>
                  <a:lnTo>
                    <a:pt x="3250" y="857"/>
                  </a:lnTo>
                  <a:close/>
                  <a:moveTo>
                    <a:pt x="3230" y="735"/>
                  </a:moveTo>
                  <a:lnTo>
                    <a:pt x="3229" y="730"/>
                  </a:lnTo>
                  <a:lnTo>
                    <a:pt x="3230" y="735"/>
                  </a:lnTo>
                  <a:lnTo>
                    <a:pt x="3211" y="679"/>
                  </a:lnTo>
                  <a:lnTo>
                    <a:pt x="3271" y="658"/>
                  </a:lnTo>
                  <a:lnTo>
                    <a:pt x="3291" y="714"/>
                  </a:lnTo>
                  <a:cubicBezTo>
                    <a:pt x="3291" y="715"/>
                    <a:pt x="3292" y="717"/>
                    <a:pt x="3292" y="719"/>
                  </a:cubicBezTo>
                  <a:lnTo>
                    <a:pt x="3293" y="723"/>
                  </a:lnTo>
                  <a:lnTo>
                    <a:pt x="3230" y="735"/>
                  </a:lnTo>
                  <a:close/>
                  <a:moveTo>
                    <a:pt x="3189" y="625"/>
                  </a:moveTo>
                  <a:lnTo>
                    <a:pt x="3157" y="570"/>
                  </a:lnTo>
                  <a:lnTo>
                    <a:pt x="3213" y="538"/>
                  </a:lnTo>
                  <a:lnTo>
                    <a:pt x="3245" y="593"/>
                  </a:lnTo>
                  <a:lnTo>
                    <a:pt x="3189" y="625"/>
                  </a:lnTo>
                  <a:close/>
                  <a:moveTo>
                    <a:pt x="3123" y="523"/>
                  </a:moveTo>
                  <a:lnTo>
                    <a:pt x="3082" y="474"/>
                  </a:lnTo>
                  <a:lnTo>
                    <a:pt x="3131" y="433"/>
                  </a:lnTo>
                  <a:lnTo>
                    <a:pt x="3172" y="482"/>
                  </a:lnTo>
                  <a:lnTo>
                    <a:pt x="3123" y="523"/>
                  </a:lnTo>
                  <a:close/>
                  <a:moveTo>
                    <a:pt x="3037" y="434"/>
                  </a:moveTo>
                  <a:lnTo>
                    <a:pt x="3005" y="405"/>
                  </a:lnTo>
                  <a:lnTo>
                    <a:pt x="2991" y="396"/>
                  </a:lnTo>
                  <a:lnTo>
                    <a:pt x="3028" y="343"/>
                  </a:lnTo>
                  <a:lnTo>
                    <a:pt x="3048" y="358"/>
                  </a:lnTo>
                  <a:lnTo>
                    <a:pt x="3080" y="387"/>
                  </a:lnTo>
                  <a:lnTo>
                    <a:pt x="3037" y="434"/>
                  </a:lnTo>
                  <a:close/>
                  <a:moveTo>
                    <a:pt x="2939" y="360"/>
                  </a:moveTo>
                  <a:lnTo>
                    <a:pt x="2917" y="345"/>
                  </a:lnTo>
                  <a:lnTo>
                    <a:pt x="2887" y="328"/>
                  </a:lnTo>
                  <a:lnTo>
                    <a:pt x="2918" y="272"/>
                  </a:lnTo>
                  <a:lnTo>
                    <a:pt x="2954" y="292"/>
                  </a:lnTo>
                  <a:lnTo>
                    <a:pt x="2975" y="307"/>
                  </a:lnTo>
                  <a:lnTo>
                    <a:pt x="2939" y="360"/>
                  </a:lnTo>
                  <a:close/>
                  <a:moveTo>
                    <a:pt x="2831" y="297"/>
                  </a:moveTo>
                  <a:lnTo>
                    <a:pt x="2820" y="290"/>
                  </a:lnTo>
                  <a:lnTo>
                    <a:pt x="2775" y="271"/>
                  </a:lnTo>
                  <a:lnTo>
                    <a:pt x="2802" y="212"/>
                  </a:lnTo>
                  <a:lnTo>
                    <a:pt x="2851" y="235"/>
                  </a:lnTo>
                  <a:lnTo>
                    <a:pt x="2862" y="241"/>
                  </a:lnTo>
                  <a:lnTo>
                    <a:pt x="2831" y="297"/>
                  </a:lnTo>
                  <a:close/>
                  <a:moveTo>
                    <a:pt x="2717" y="244"/>
                  </a:moveTo>
                  <a:lnTo>
                    <a:pt x="2715" y="244"/>
                  </a:lnTo>
                  <a:lnTo>
                    <a:pt x="2659" y="224"/>
                  </a:lnTo>
                  <a:lnTo>
                    <a:pt x="2681" y="164"/>
                  </a:lnTo>
                  <a:lnTo>
                    <a:pt x="2742" y="185"/>
                  </a:lnTo>
                  <a:lnTo>
                    <a:pt x="2743" y="186"/>
                  </a:lnTo>
                  <a:lnTo>
                    <a:pt x="2717" y="244"/>
                  </a:lnTo>
                  <a:close/>
                  <a:moveTo>
                    <a:pt x="2600" y="203"/>
                  </a:moveTo>
                  <a:lnTo>
                    <a:pt x="2539" y="185"/>
                  </a:lnTo>
                  <a:lnTo>
                    <a:pt x="2557" y="124"/>
                  </a:lnTo>
                  <a:lnTo>
                    <a:pt x="2619" y="142"/>
                  </a:lnTo>
                  <a:lnTo>
                    <a:pt x="2600" y="203"/>
                  </a:lnTo>
                  <a:close/>
                  <a:moveTo>
                    <a:pt x="2479" y="167"/>
                  </a:moveTo>
                  <a:lnTo>
                    <a:pt x="2417" y="151"/>
                  </a:lnTo>
                  <a:lnTo>
                    <a:pt x="2433" y="89"/>
                  </a:lnTo>
                  <a:lnTo>
                    <a:pt x="2495" y="105"/>
                  </a:lnTo>
                  <a:lnTo>
                    <a:pt x="2479" y="167"/>
                  </a:lnTo>
                  <a:close/>
                  <a:moveTo>
                    <a:pt x="2356" y="136"/>
                  </a:moveTo>
                  <a:lnTo>
                    <a:pt x="2293" y="122"/>
                  </a:lnTo>
                  <a:lnTo>
                    <a:pt x="2307" y="60"/>
                  </a:lnTo>
                  <a:lnTo>
                    <a:pt x="2369" y="74"/>
                  </a:lnTo>
                  <a:lnTo>
                    <a:pt x="2356" y="136"/>
                  </a:lnTo>
                  <a:close/>
                  <a:moveTo>
                    <a:pt x="2231" y="109"/>
                  </a:moveTo>
                  <a:lnTo>
                    <a:pt x="2231" y="109"/>
                  </a:lnTo>
                  <a:lnTo>
                    <a:pt x="2169" y="98"/>
                  </a:lnTo>
                  <a:lnTo>
                    <a:pt x="2180" y="35"/>
                  </a:lnTo>
                  <a:lnTo>
                    <a:pt x="2244" y="46"/>
                  </a:lnTo>
                  <a:lnTo>
                    <a:pt x="2231" y="109"/>
                  </a:lnTo>
                  <a:close/>
                  <a:moveTo>
                    <a:pt x="2106" y="87"/>
                  </a:moveTo>
                  <a:lnTo>
                    <a:pt x="2086" y="84"/>
                  </a:lnTo>
                  <a:lnTo>
                    <a:pt x="2045" y="80"/>
                  </a:lnTo>
                  <a:lnTo>
                    <a:pt x="2051" y="16"/>
                  </a:lnTo>
                  <a:lnTo>
                    <a:pt x="2097" y="21"/>
                  </a:lnTo>
                  <a:lnTo>
                    <a:pt x="2117" y="24"/>
                  </a:lnTo>
                  <a:lnTo>
                    <a:pt x="2106" y="87"/>
                  </a:lnTo>
                  <a:close/>
                  <a:moveTo>
                    <a:pt x="1981" y="73"/>
                  </a:moveTo>
                  <a:lnTo>
                    <a:pt x="1936" y="68"/>
                  </a:lnTo>
                  <a:lnTo>
                    <a:pt x="1920" y="68"/>
                  </a:lnTo>
                  <a:lnTo>
                    <a:pt x="1922" y="4"/>
                  </a:lnTo>
                  <a:lnTo>
                    <a:pt x="1943" y="5"/>
                  </a:lnTo>
                  <a:lnTo>
                    <a:pt x="1988" y="9"/>
                  </a:lnTo>
                  <a:lnTo>
                    <a:pt x="1981" y="73"/>
                  </a:lnTo>
                  <a:close/>
                  <a:moveTo>
                    <a:pt x="1856" y="66"/>
                  </a:moveTo>
                  <a:lnTo>
                    <a:pt x="1792" y="64"/>
                  </a:lnTo>
                  <a:lnTo>
                    <a:pt x="1794" y="0"/>
                  </a:lnTo>
                  <a:lnTo>
                    <a:pt x="1858" y="2"/>
                  </a:lnTo>
                  <a:lnTo>
                    <a:pt x="1856" y="66"/>
                  </a:lnTo>
                  <a:close/>
                  <a:moveTo>
                    <a:pt x="1731" y="67"/>
                  </a:moveTo>
                  <a:lnTo>
                    <a:pt x="1667" y="71"/>
                  </a:lnTo>
                  <a:lnTo>
                    <a:pt x="1663" y="7"/>
                  </a:lnTo>
                  <a:lnTo>
                    <a:pt x="1727" y="3"/>
                  </a:lnTo>
                  <a:lnTo>
                    <a:pt x="1731" y="67"/>
                  </a:lnTo>
                  <a:close/>
                  <a:moveTo>
                    <a:pt x="1607" y="79"/>
                  </a:moveTo>
                  <a:lnTo>
                    <a:pt x="1545" y="91"/>
                  </a:lnTo>
                  <a:lnTo>
                    <a:pt x="1533" y="28"/>
                  </a:lnTo>
                  <a:lnTo>
                    <a:pt x="1596" y="16"/>
                  </a:lnTo>
                  <a:lnTo>
                    <a:pt x="1607" y="79"/>
                  </a:lnTo>
                  <a:close/>
                  <a:moveTo>
                    <a:pt x="1485" y="103"/>
                  </a:moveTo>
                  <a:lnTo>
                    <a:pt x="1424" y="121"/>
                  </a:lnTo>
                  <a:lnTo>
                    <a:pt x="1406" y="60"/>
                  </a:lnTo>
                  <a:lnTo>
                    <a:pt x="1467" y="42"/>
                  </a:lnTo>
                  <a:lnTo>
                    <a:pt x="1485" y="103"/>
                  </a:lnTo>
                  <a:close/>
                  <a:moveTo>
                    <a:pt x="1367" y="144"/>
                  </a:moveTo>
                  <a:lnTo>
                    <a:pt x="1357" y="148"/>
                  </a:lnTo>
                  <a:lnTo>
                    <a:pt x="1313" y="171"/>
                  </a:lnTo>
                  <a:lnTo>
                    <a:pt x="1283" y="114"/>
                  </a:lnTo>
                  <a:lnTo>
                    <a:pt x="1333" y="89"/>
                  </a:lnTo>
                  <a:lnTo>
                    <a:pt x="1343" y="85"/>
                  </a:lnTo>
                  <a:lnTo>
                    <a:pt x="1367" y="144"/>
                  </a:lnTo>
                  <a:close/>
                  <a:moveTo>
                    <a:pt x="1259" y="202"/>
                  </a:moveTo>
                  <a:lnTo>
                    <a:pt x="1225" y="223"/>
                  </a:lnTo>
                  <a:lnTo>
                    <a:pt x="1207" y="236"/>
                  </a:lnTo>
                  <a:lnTo>
                    <a:pt x="1170" y="183"/>
                  </a:lnTo>
                  <a:lnTo>
                    <a:pt x="1192" y="168"/>
                  </a:lnTo>
                  <a:lnTo>
                    <a:pt x="1226" y="147"/>
                  </a:lnTo>
                  <a:lnTo>
                    <a:pt x="1259" y="202"/>
                  </a:lnTo>
                  <a:close/>
                  <a:moveTo>
                    <a:pt x="1157" y="272"/>
                  </a:moveTo>
                  <a:lnTo>
                    <a:pt x="1107" y="312"/>
                  </a:lnTo>
                  <a:lnTo>
                    <a:pt x="1067" y="262"/>
                  </a:lnTo>
                  <a:lnTo>
                    <a:pt x="1117" y="222"/>
                  </a:lnTo>
                  <a:lnTo>
                    <a:pt x="1157" y="272"/>
                  </a:lnTo>
                  <a:close/>
                  <a:moveTo>
                    <a:pt x="1060" y="352"/>
                  </a:moveTo>
                  <a:lnTo>
                    <a:pt x="1013" y="395"/>
                  </a:lnTo>
                  <a:lnTo>
                    <a:pt x="970" y="348"/>
                  </a:lnTo>
                  <a:lnTo>
                    <a:pt x="1017" y="305"/>
                  </a:lnTo>
                  <a:lnTo>
                    <a:pt x="1060" y="352"/>
                  </a:lnTo>
                  <a:close/>
                  <a:moveTo>
                    <a:pt x="965" y="438"/>
                  </a:moveTo>
                  <a:lnTo>
                    <a:pt x="951" y="451"/>
                  </a:lnTo>
                  <a:lnTo>
                    <a:pt x="921" y="482"/>
                  </a:lnTo>
                  <a:lnTo>
                    <a:pt x="875" y="437"/>
                  </a:lnTo>
                  <a:lnTo>
                    <a:pt x="908" y="404"/>
                  </a:lnTo>
                  <a:lnTo>
                    <a:pt x="922" y="391"/>
                  </a:lnTo>
                  <a:lnTo>
                    <a:pt x="965" y="438"/>
                  </a:lnTo>
                  <a:close/>
                  <a:moveTo>
                    <a:pt x="876" y="528"/>
                  </a:moveTo>
                  <a:lnTo>
                    <a:pt x="831" y="573"/>
                  </a:lnTo>
                  <a:lnTo>
                    <a:pt x="786" y="529"/>
                  </a:lnTo>
                  <a:lnTo>
                    <a:pt x="830" y="483"/>
                  </a:lnTo>
                  <a:lnTo>
                    <a:pt x="876" y="528"/>
                  </a:lnTo>
                  <a:close/>
                  <a:moveTo>
                    <a:pt x="789" y="619"/>
                  </a:moveTo>
                  <a:lnTo>
                    <a:pt x="747" y="667"/>
                  </a:lnTo>
                  <a:lnTo>
                    <a:pt x="699" y="625"/>
                  </a:lnTo>
                  <a:lnTo>
                    <a:pt x="741" y="577"/>
                  </a:lnTo>
                  <a:lnTo>
                    <a:pt x="789" y="619"/>
                  </a:lnTo>
                  <a:close/>
                  <a:moveTo>
                    <a:pt x="705" y="715"/>
                  </a:moveTo>
                  <a:lnTo>
                    <a:pt x="687" y="735"/>
                  </a:lnTo>
                  <a:lnTo>
                    <a:pt x="664" y="763"/>
                  </a:lnTo>
                  <a:lnTo>
                    <a:pt x="614" y="722"/>
                  </a:lnTo>
                  <a:lnTo>
                    <a:pt x="639" y="692"/>
                  </a:lnTo>
                  <a:lnTo>
                    <a:pt x="657" y="673"/>
                  </a:lnTo>
                  <a:lnTo>
                    <a:pt x="705" y="715"/>
                  </a:lnTo>
                  <a:close/>
                  <a:moveTo>
                    <a:pt x="623" y="813"/>
                  </a:moveTo>
                  <a:lnTo>
                    <a:pt x="582" y="862"/>
                  </a:lnTo>
                  <a:lnTo>
                    <a:pt x="533" y="821"/>
                  </a:lnTo>
                  <a:lnTo>
                    <a:pt x="574" y="772"/>
                  </a:lnTo>
                  <a:lnTo>
                    <a:pt x="623" y="813"/>
                  </a:lnTo>
                  <a:close/>
                  <a:moveTo>
                    <a:pt x="543" y="911"/>
                  </a:moveTo>
                  <a:lnTo>
                    <a:pt x="503" y="962"/>
                  </a:lnTo>
                  <a:lnTo>
                    <a:pt x="453" y="922"/>
                  </a:lnTo>
                  <a:lnTo>
                    <a:pt x="492" y="872"/>
                  </a:lnTo>
                  <a:lnTo>
                    <a:pt x="543" y="911"/>
                  </a:lnTo>
                  <a:close/>
                  <a:moveTo>
                    <a:pt x="464" y="1012"/>
                  </a:moveTo>
                  <a:lnTo>
                    <a:pt x="463" y="1013"/>
                  </a:lnTo>
                  <a:lnTo>
                    <a:pt x="426" y="1062"/>
                  </a:lnTo>
                  <a:lnTo>
                    <a:pt x="374" y="1024"/>
                  </a:lnTo>
                  <a:lnTo>
                    <a:pt x="412" y="974"/>
                  </a:lnTo>
                  <a:lnTo>
                    <a:pt x="413" y="972"/>
                  </a:lnTo>
                  <a:lnTo>
                    <a:pt x="464" y="1012"/>
                  </a:lnTo>
                  <a:close/>
                  <a:moveTo>
                    <a:pt x="387" y="1114"/>
                  </a:moveTo>
                  <a:lnTo>
                    <a:pt x="373" y="1133"/>
                  </a:lnTo>
                  <a:lnTo>
                    <a:pt x="350" y="1165"/>
                  </a:lnTo>
                  <a:lnTo>
                    <a:pt x="298" y="1127"/>
                  </a:lnTo>
                  <a:lnTo>
                    <a:pt x="322" y="1094"/>
                  </a:lnTo>
                  <a:lnTo>
                    <a:pt x="336" y="1075"/>
                  </a:lnTo>
                  <a:lnTo>
                    <a:pt x="387" y="1114"/>
                  </a:lnTo>
                  <a:close/>
                  <a:moveTo>
                    <a:pt x="312" y="1217"/>
                  </a:moveTo>
                  <a:lnTo>
                    <a:pt x="300" y="1232"/>
                  </a:lnTo>
                  <a:lnTo>
                    <a:pt x="276" y="1268"/>
                  </a:lnTo>
                  <a:lnTo>
                    <a:pt x="223" y="1232"/>
                  </a:lnTo>
                  <a:lnTo>
                    <a:pt x="249" y="1195"/>
                  </a:lnTo>
                  <a:lnTo>
                    <a:pt x="260" y="1179"/>
                  </a:lnTo>
                  <a:lnTo>
                    <a:pt x="312" y="1217"/>
                  </a:lnTo>
                  <a:close/>
                  <a:moveTo>
                    <a:pt x="241" y="1320"/>
                  </a:moveTo>
                  <a:lnTo>
                    <a:pt x="208" y="1375"/>
                  </a:lnTo>
                  <a:lnTo>
                    <a:pt x="153" y="1342"/>
                  </a:lnTo>
                  <a:lnTo>
                    <a:pt x="186" y="1287"/>
                  </a:lnTo>
                  <a:lnTo>
                    <a:pt x="241" y="1320"/>
                  </a:lnTo>
                  <a:close/>
                  <a:moveTo>
                    <a:pt x="181" y="1429"/>
                  </a:moveTo>
                  <a:lnTo>
                    <a:pt x="165" y="1465"/>
                  </a:lnTo>
                  <a:lnTo>
                    <a:pt x="158" y="1485"/>
                  </a:lnTo>
                  <a:lnTo>
                    <a:pt x="97" y="1464"/>
                  </a:lnTo>
                  <a:lnTo>
                    <a:pt x="106" y="1438"/>
                  </a:lnTo>
                  <a:lnTo>
                    <a:pt x="123" y="1402"/>
                  </a:lnTo>
                  <a:lnTo>
                    <a:pt x="181" y="1429"/>
                  </a:lnTo>
                  <a:close/>
                  <a:moveTo>
                    <a:pt x="139" y="1542"/>
                  </a:moveTo>
                  <a:lnTo>
                    <a:pt x="125" y="1604"/>
                  </a:lnTo>
                  <a:lnTo>
                    <a:pt x="63" y="1591"/>
                  </a:lnTo>
                  <a:lnTo>
                    <a:pt x="76" y="1528"/>
                  </a:lnTo>
                  <a:lnTo>
                    <a:pt x="139" y="1542"/>
                  </a:lnTo>
                  <a:close/>
                  <a:moveTo>
                    <a:pt x="114" y="1666"/>
                  </a:moveTo>
                  <a:lnTo>
                    <a:pt x="112" y="1680"/>
                  </a:lnTo>
                  <a:lnTo>
                    <a:pt x="106" y="1728"/>
                  </a:lnTo>
                  <a:lnTo>
                    <a:pt x="43" y="1720"/>
                  </a:lnTo>
                  <a:lnTo>
                    <a:pt x="49" y="1671"/>
                  </a:lnTo>
                  <a:lnTo>
                    <a:pt x="51" y="1656"/>
                  </a:lnTo>
                  <a:lnTo>
                    <a:pt x="114" y="1666"/>
                  </a:lnTo>
                  <a:close/>
                  <a:moveTo>
                    <a:pt x="100" y="1791"/>
                  </a:moveTo>
                  <a:lnTo>
                    <a:pt x="99" y="1799"/>
                  </a:lnTo>
                  <a:lnTo>
                    <a:pt x="95" y="1854"/>
                  </a:lnTo>
                  <a:lnTo>
                    <a:pt x="31" y="1849"/>
                  </a:lnTo>
                  <a:lnTo>
                    <a:pt x="36" y="1793"/>
                  </a:lnTo>
                  <a:lnTo>
                    <a:pt x="36" y="1785"/>
                  </a:lnTo>
                  <a:lnTo>
                    <a:pt x="100" y="1791"/>
                  </a:lnTo>
                  <a:close/>
                  <a:moveTo>
                    <a:pt x="90" y="1918"/>
                  </a:moveTo>
                  <a:lnTo>
                    <a:pt x="87" y="1948"/>
                  </a:lnTo>
                  <a:lnTo>
                    <a:pt x="85" y="1981"/>
                  </a:lnTo>
                  <a:lnTo>
                    <a:pt x="21" y="1977"/>
                  </a:lnTo>
                  <a:lnTo>
                    <a:pt x="24" y="1943"/>
                  </a:lnTo>
                  <a:lnTo>
                    <a:pt x="26" y="1913"/>
                  </a:lnTo>
                  <a:lnTo>
                    <a:pt x="90" y="1918"/>
                  </a:lnTo>
                  <a:close/>
                  <a:moveTo>
                    <a:pt x="81" y="2045"/>
                  </a:moveTo>
                  <a:lnTo>
                    <a:pt x="77" y="2109"/>
                  </a:lnTo>
                  <a:lnTo>
                    <a:pt x="13" y="2105"/>
                  </a:lnTo>
                  <a:lnTo>
                    <a:pt x="17" y="2041"/>
                  </a:lnTo>
                  <a:lnTo>
                    <a:pt x="81" y="2045"/>
                  </a:lnTo>
                  <a:close/>
                  <a:moveTo>
                    <a:pt x="74" y="2172"/>
                  </a:moveTo>
                  <a:lnTo>
                    <a:pt x="71" y="2225"/>
                  </a:lnTo>
                  <a:lnTo>
                    <a:pt x="71" y="2236"/>
                  </a:lnTo>
                  <a:lnTo>
                    <a:pt x="7" y="2234"/>
                  </a:lnTo>
                  <a:lnTo>
                    <a:pt x="8" y="2222"/>
                  </a:lnTo>
                  <a:lnTo>
                    <a:pt x="10" y="2169"/>
                  </a:lnTo>
                  <a:lnTo>
                    <a:pt x="74" y="2172"/>
                  </a:lnTo>
                  <a:close/>
                  <a:moveTo>
                    <a:pt x="69" y="2300"/>
                  </a:moveTo>
                  <a:lnTo>
                    <a:pt x="67" y="2364"/>
                  </a:lnTo>
                  <a:lnTo>
                    <a:pt x="3" y="2362"/>
                  </a:lnTo>
                  <a:lnTo>
                    <a:pt x="5" y="2298"/>
                  </a:lnTo>
                  <a:lnTo>
                    <a:pt x="69" y="2300"/>
                  </a:lnTo>
                  <a:close/>
                  <a:moveTo>
                    <a:pt x="65" y="2428"/>
                  </a:moveTo>
                  <a:lnTo>
                    <a:pt x="64" y="2436"/>
                  </a:lnTo>
                  <a:lnTo>
                    <a:pt x="64" y="2491"/>
                  </a:lnTo>
                  <a:lnTo>
                    <a:pt x="0" y="2491"/>
                  </a:lnTo>
                  <a:lnTo>
                    <a:pt x="0" y="2433"/>
                  </a:lnTo>
                  <a:lnTo>
                    <a:pt x="1" y="2426"/>
                  </a:lnTo>
                  <a:lnTo>
                    <a:pt x="65" y="2428"/>
                  </a:lnTo>
                  <a:close/>
                  <a:moveTo>
                    <a:pt x="64" y="2555"/>
                  </a:moveTo>
                  <a:lnTo>
                    <a:pt x="64" y="2619"/>
                  </a:lnTo>
                  <a:lnTo>
                    <a:pt x="0" y="2619"/>
                  </a:lnTo>
                  <a:lnTo>
                    <a:pt x="0" y="2555"/>
                  </a:lnTo>
                  <a:lnTo>
                    <a:pt x="64" y="2555"/>
                  </a:lnTo>
                  <a:close/>
                  <a:moveTo>
                    <a:pt x="66" y="2681"/>
                  </a:moveTo>
                  <a:lnTo>
                    <a:pt x="69" y="2745"/>
                  </a:lnTo>
                  <a:lnTo>
                    <a:pt x="5" y="2748"/>
                  </a:lnTo>
                  <a:lnTo>
                    <a:pt x="2" y="2684"/>
                  </a:lnTo>
                  <a:lnTo>
                    <a:pt x="66" y="2681"/>
                  </a:lnTo>
                  <a:close/>
                  <a:moveTo>
                    <a:pt x="72" y="2809"/>
                  </a:moveTo>
                  <a:lnTo>
                    <a:pt x="75" y="2873"/>
                  </a:lnTo>
                  <a:lnTo>
                    <a:pt x="11" y="2876"/>
                  </a:lnTo>
                  <a:lnTo>
                    <a:pt x="8" y="2812"/>
                  </a:lnTo>
                  <a:lnTo>
                    <a:pt x="72" y="2809"/>
                  </a:lnTo>
                  <a:close/>
                  <a:moveTo>
                    <a:pt x="82" y="2934"/>
                  </a:moveTo>
                  <a:lnTo>
                    <a:pt x="89" y="2998"/>
                  </a:lnTo>
                  <a:lnTo>
                    <a:pt x="25" y="3005"/>
                  </a:lnTo>
                  <a:lnTo>
                    <a:pt x="18" y="2942"/>
                  </a:lnTo>
                  <a:lnTo>
                    <a:pt x="82" y="2934"/>
                  </a:lnTo>
                  <a:close/>
                  <a:moveTo>
                    <a:pt x="96" y="3062"/>
                  </a:moveTo>
                  <a:lnTo>
                    <a:pt x="100" y="3096"/>
                  </a:lnTo>
                  <a:lnTo>
                    <a:pt x="106" y="3122"/>
                  </a:lnTo>
                  <a:lnTo>
                    <a:pt x="43" y="3135"/>
                  </a:lnTo>
                  <a:lnTo>
                    <a:pt x="37" y="3103"/>
                  </a:lnTo>
                  <a:lnTo>
                    <a:pt x="33" y="3069"/>
                  </a:lnTo>
                  <a:lnTo>
                    <a:pt x="96" y="3062"/>
                  </a:lnTo>
                  <a:close/>
                  <a:moveTo>
                    <a:pt x="119" y="3185"/>
                  </a:moveTo>
                  <a:lnTo>
                    <a:pt x="132" y="3247"/>
                  </a:lnTo>
                  <a:lnTo>
                    <a:pt x="69" y="3260"/>
                  </a:lnTo>
                  <a:lnTo>
                    <a:pt x="56" y="3198"/>
                  </a:lnTo>
                  <a:lnTo>
                    <a:pt x="119" y="3185"/>
                  </a:lnTo>
                  <a:close/>
                  <a:moveTo>
                    <a:pt x="145" y="3307"/>
                  </a:moveTo>
                  <a:lnTo>
                    <a:pt x="164" y="3368"/>
                  </a:lnTo>
                  <a:lnTo>
                    <a:pt x="102" y="3387"/>
                  </a:lnTo>
                  <a:lnTo>
                    <a:pt x="84" y="3325"/>
                  </a:lnTo>
                  <a:lnTo>
                    <a:pt x="145" y="3307"/>
                  </a:lnTo>
                  <a:close/>
                  <a:moveTo>
                    <a:pt x="185" y="3426"/>
                  </a:moveTo>
                  <a:lnTo>
                    <a:pt x="203" y="3474"/>
                  </a:lnTo>
                  <a:lnTo>
                    <a:pt x="208" y="3482"/>
                  </a:lnTo>
                  <a:lnTo>
                    <a:pt x="151" y="3511"/>
                  </a:lnTo>
                  <a:lnTo>
                    <a:pt x="144" y="3497"/>
                  </a:lnTo>
                  <a:lnTo>
                    <a:pt x="125" y="3449"/>
                  </a:lnTo>
                  <a:lnTo>
                    <a:pt x="185" y="3426"/>
                  </a:lnTo>
                  <a:close/>
                  <a:moveTo>
                    <a:pt x="237" y="3539"/>
                  </a:moveTo>
                  <a:lnTo>
                    <a:pt x="266" y="3596"/>
                  </a:lnTo>
                  <a:lnTo>
                    <a:pt x="209" y="3625"/>
                  </a:lnTo>
                  <a:lnTo>
                    <a:pt x="180" y="3568"/>
                  </a:lnTo>
                  <a:lnTo>
                    <a:pt x="237" y="3539"/>
                  </a:lnTo>
                  <a:close/>
                  <a:moveTo>
                    <a:pt x="296" y="3648"/>
                  </a:moveTo>
                  <a:lnTo>
                    <a:pt x="332" y="3701"/>
                  </a:lnTo>
                  <a:lnTo>
                    <a:pt x="279" y="3737"/>
                  </a:lnTo>
                  <a:lnTo>
                    <a:pt x="243" y="3684"/>
                  </a:lnTo>
                  <a:lnTo>
                    <a:pt x="296" y="3648"/>
                  </a:lnTo>
                  <a:close/>
                  <a:moveTo>
                    <a:pt x="368" y="3754"/>
                  </a:moveTo>
                  <a:lnTo>
                    <a:pt x="378" y="3769"/>
                  </a:lnTo>
                  <a:lnTo>
                    <a:pt x="406" y="3801"/>
                  </a:lnTo>
                  <a:lnTo>
                    <a:pt x="357" y="3842"/>
                  </a:lnTo>
                  <a:lnTo>
                    <a:pt x="325" y="3804"/>
                  </a:lnTo>
                  <a:lnTo>
                    <a:pt x="315" y="3790"/>
                  </a:lnTo>
                  <a:lnTo>
                    <a:pt x="368" y="3754"/>
                  </a:lnTo>
                  <a:close/>
                  <a:moveTo>
                    <a:pt x="447" y="3850"/>
                  </a:moveTo>
                  <a:lnTo>
                    <a:pt x="487" y="3897"/>
                  </a:lnTo>
                  <a:lnTo>
                    <a:pt x="442" y="3942"/>
                  </a:lnTo>
                  <a:lnTo>
                    <a:pt x="438" y="3938"/>
                  </a:lnTo>
                  <a:lnTo>
                    <a:pt x="398" y="3891"/>
                  </a:lnTo>
                  <a:lnTo>
                    <a:pt x="447" y="3850"/>
                  </a:lnTo>
                  <a:close/>
                  <a:moveTo>
                    <a:pt x="532" y="3941"/>
                  </a:moveTo>
                  <a:lnTo>
                    <a:pt x="578" y="3985"/>
                  </a:lnTo>
                  <a:lnTo>
                    <a:pt x="534" y="4031"/>
                  </a:lnTo>
                  <a:lnTo>
                    <a:pt x="488" y="3987"/>
                  </a:lnTo>
                  <a:lnTo>
                    <a:pt x="532" y="3941"/>
                  </a:lnTo>
                  <a:close/>
                  <a:moveTo>
                    <a:pt x="624" y="4028"/>
                  </a:moveTo>
                  <a:lnTo>
                    <a:pt x="672" y="4069"/>
                  </a:lnTo>
                  <a:lnTo>
                    <a:pt x="631" y="4118"/>
                  </a:lnTo>
                  <a:lnTo>
                    <a:pt x="582" y="4076"/>
                  </a:lnTo>
                  <a:lnTo>
                    <a:pt x="624" y="4028"/>
                  </a:lnTo>
                  <a:close/>
                  <a:moveTo>
                    <a:pt x="721" y="4111"/>
                  </a:moveTo>
                  <a:lnTo>
                    <a:pt x="751" y="4137"/>
                  </a:lnTo>
                  <a:lnTo>
                    <a:pt x="769" y="4151"/>
                  </a:lnTo>
                  <a:lnTo>
                    <a:pt x="729" y="4201"/>
                  </a:lnTo>
                  <a:lnTo>
                    <a:pt x="710" y="4186"/>
                  </a:lnTo>
                  <a:lnTo>
                    <a:pt x="679" y="4160"/>
                  </a:lnTo>
                  <a:lnTo>
                    <a:pt x="721" y="4111"/>
                  </a:lnTo>
                  <a:close/>
                  <a:moveTo>
                    <a:pt x="819" y="4191"/>
                  </a:moveTo>
                  <a:lnTo>
                    <a:pt x="870" y="4230"/>
                  </a:lnTo>
                  <a:lnTo>
                    <a:pt x="830" y="4281"/>
                  </a:lnTo>
                  <a:lnTo>
                    <a:pt x="780" y="4241"/>
                  </a:lnTo>
                  <a:lnTo>
                    <a:pt x="819" y="4191"/>
                  </a:lnTo>
                  <a:close/>
                  <a:moveTo>
                    <a:pt x="920" y="4269"/>
                  </a:moveTo>
                  <a:lnTo>
                    <a:pt x="971" y="4308"/>
                  </a:lnTo>
                  <a:lnTo>
                    <a:pt x="932" y="4359"/>
                  </a:lnTo>
                  <a:lnTo>
                    <a:pt x="881" y="4320"/>
                  </a:lnTo>
                  <a:lnTo>
                    <a:pt x="920" y="4269"/>
                  </a:lnTo>
                  <a:close/>
                  <a:moveTo>
                    <a:pt x="1022" y="4347"/>
                  </a:moveTo>
                  <a:lnTo>
                    <a:pt x="1073" y="4385"/>
                  </a:lnTo>
                  <a:lnTo>
                    <a:pt x="1034" y="4436"/>
                  </a:lnTo>
                  <a:lnTo>
                    <a:pt x="983" y="4398"/>
                  </a:lnTo>
                  <a:lnTo>
                    <a:pt x="1022" y="4347"/>
                  </a:lnTo>
                  <a:close/>
                  <a:moveTo>
                    <a:pt x="1124" y="4424"/>
                  </a:moveTo>
                  <a:lnTo>
                    <a:pt x="1175" y="4462"/>
                  </a:lnTo>
                  <a:lnTo>
                    <a:pt x="1136" y="4513"/>
                  </a:lnTo>
                  <a:lnTo>
                    <a:pt x="1085" y="4475"/>
                  </a:lnTo>
                  <a:lnTo>
                    <a:pt x="1124" y="4424"/>
                  </a:lnTo>
                  <a:close/>
                  <a:moveTo>
                    <a:pt x="1226" y="4501"/>
                  </a:moveTo>
                  <a:lnTo>
                    <a:pt x="1259" y="4526"/>
                  </a:lnTo>
                  <a:lnTo>
                    <a:pt x="1277" y="4540"/>
                  </a:lnTo>
                  <a:lnTo>
                    <a:pt x="1238" y="4591"/>
                  </a:lnTo>
                  <a:lnTo>
                    <a:pt x="1220" y="4577"/>
                  </a:lnTo>
                  <a:lnTo>
                    <a:pt x="1187" y="4552"/>
                  </a:lnTo>
                  <a:lnTo>
                    <a:pt x="1226" y="4501"/>
                  </a:lnTo>
                  <a:close/>
                  <a:moveTo>
                    <a:pt x="1328" y="4579"/>
                  </a:moveTo>
                  <a:lnTo>
                    <a:pt x="1360" y="4603"/>
                  </a:lnTo>
                  <a:lnTo>
                    <a:pt x="1379" y="4617"/>
                  </a:lnTo>
                  <a:lnTo>
                    <a:pt x="1340" y="4668"/>
                  </a:lnTo>
                  <a:lnTo>
                    <a:pt x="1321" y="4654"/>
                  </a:lnTo>
                  <a:lnTo>
                    <a:pt x="1289" y="4629"/>
                  </a:lnTo>
                  <a:lnTo>
                    <a:pt x="1328" y="4579"/>
                  </a:lnTo>
                  <a:close/>
                  <a:moveTo>
                    <a:pt x="1429" y="4656"/>
                  </a:moveTo>
                  <a:lnTo>
                    <a:pt x="1471" y="4688"/>
                  </a:lnTo>
                  <a:lnTo>
                    <a:pt x="1480" y="4695"/>
                  </a:lnTo>
                  <a:lnTo>
                    <a:pt x="1441" y="4746"/>
                  </a:lnTo>
                  <a:lnTo>
                    <a:pt x="1432" y="4739"/>
                  </a:lnTo>
                  <a:lnTo>
                    <a:pt x="1391" y="4707"/>
                  </a:lnTo>
                  <a:lnTo>
                    <a:pt x="1429" y="4656"/>
                  </a:lnTo>
                  <a:close/>
                  <a:moveTo>
                    <a:pt x="1531" y="4735"/>
                  </a:moveTo>
                  <a:lnTo>
                    <a:pt x="1582" y="4774"/>
                  </a:lnTo>
                  <a:lnTo>
                    <a:pt x="1542" y="4824"/>
                  </a:lnTo>
                  <a:lnTo>
                    <a:pt x="1492" y="4785"/>
                  </a:lnTo>
                  <a:lnTo>
                    <a:pt x="1531" y="4735"/>
                  </a:lnTo>
                  <a:close/>
                  <a:moveTo>
                    <a:pt x="1632" y="4812"/>
                  </a:moveTo>
                  <a:lnTo>
                    <a:pt x="1684" y="4850"/>
                  </a:lnTo>
                  <a:lnTo>
                    <a:pt x="1645" y="4901"/>
                  </a:lnTo>
                  <a:lnTo>
                    <a:pt x="1594" y="4863"/>
                  </a:lnTo>
                  <a:lnTo>
                    <a:pt x="1632" y="4812"/>
                  </a:lnTo>
                  <a:close/>
                  <a:moveTo>
                    <a:pt x="1735" y="4888"/>
                  </a:moveTo>
                  <a:lnTo>
                    <a:pt x="1786" y="4926"/>
                  </a:lnTo>
                  <a:lnTo>
                    <a:pt x="1748" y="4978"/>
                  </a:lnTo>
                  <a:lnTo>
                    <a:pt x="1697" y="4940"/>
                  </a:lnTo>
                  <a:lnTo>
                    <a:pt x="1735" y="4888"/>
                  </a:lnTo>
                  <a:close/>
                  <a:moveTo>
                    <a:pt x="1838" y="4964"/>
                  </a:moveTo>
                  <a:lnTo>
                    <a:pt x="1889" y="5002"/>
                  </a:lnTo>
                  <a:lnTo>
                    <a:pt x="1851" y="5054"/>
                  </a:lnTo>
                  <a:lnTo>
                    <a:pt x="1800" y="5016"/>
                  </a:lnTo>
                  <a:lnTo>
                    <a:pt x="1838" y="4964"/>
                  </a:lnTo>
                  <a:close/>
                  <a:moveTo>
                    <a:pt x="1941" y="5041"/>
                  </a:moveTo>
                  <a:lnTo>
                    <a:pt x="1985" y="5074"/>
                  </a:lnTo>
                  <a:lnTo>
                    <a:pt x="1992" y="5078"/>
                  </a:lnTo>
                  <a:lnTo>
                    <a:pt x="1955" y="5130"/>
                  </a:lnTo>
                  <a:lnTo>
                    <a:pt x="1947" y="5125"/>
                  </a:lnTo>
                  <a:lnTo>
                    <a:pt x="1903" y="5092"/>
                  </a:lnTo>
                  <a:lnTo>
                    <a:pt x="1941" y="5041"/>
                  </a:lnTo>
                  <a:close/>
                  <a:moveTo>
                    <a:pt x="2044" y="5115"/>
                  </a:moveTo>
                  <a:lnTo>
                    <a:pt x="2096" y="5152"/>
                  </a:lnTo>
                  <a:lnTo>
                    <a:pt x="2059" y="5204"/>
                  </a:lnTo>
                  <a:lnTo>
                    <a:pt x="2007" y="5167"/>
                  </a:lnTo>
                  <a:lnTo>
                    <a:pt x="2044" y="5115"/>
                  </a:lnTo>
                  <a:close/>
                  <a:moveTo>
                    <a:pt x="2148" y="5189"/>
                  </a:moveTo>
                  <a:lnTo>
                    <a:pt x="2201" y="5226"/>
                  </a:lnTo>
                  <a:lnTo>
                    <a:pt x="2164" y="5278"/>
                  </a:lnTo>
                  <a:lnTo>
                    <a:pt x="2112" y="5241"/>
                  </a:lnTo>
                  <a:lnTo>
                    <a:pt x="2148" y="5189"/>
                  </a:lnTo>
                  <a:close/>
                  <a:moveTo>
                    <a:pt x="2253" y="5263"/>
                  </a:moveTo>
                  <a:lnTo>
                    <a:pt x="2264" y="5270"/>
                  </a:lnTo>
                  <a:lnTo>
                    <a:pt x="2305" y="5298"/>
                  </a:lnTo>
                  <a:lnTo>
                    <a:pt x="2270" y="5351"/>
                  </a:lnTo>
                  <a:lnTo>
                    <a:pt x="2227" y="5323"/>
                  </a:lnTo>
                  <a:lnTo>
                    <a:pt x="2216" y="5315"/>
                  </a:lnTo>
                  <a:lnTo>
                    <a:pt x="2253" y="5263"/>
                  </a:lnTo>
                  <a:close/>
                  <a:moveTo>
                    <a:pt x="2358" y="5334"/>
                  </a:moveTo>
                  <a:lnTo>
                    <a:pt x="2403" y="5364"/>
                  </a:lnTo>
                  <a:lnTo>
                    <a:pt x="2411" y="5369"/>
                  </a:lnTo>
                  <a:lnTo>
                    <a:pt x="2376" y="5423"/>
                  </a:lnTo>
                  <a:lnTo>
                    <a:pt x="2368" y="5417"/>
                  </a:lnTo>
                  <a:lnTo>
                    <a:pt x="2323" y="5387"/>
                  </a:lnTo>
                  <a:lnTo>
                    <a:pt x="2358" y="5334"/>
                  </a:lnTo>
                  <a:close/>
                  <a:moveTo>
                    <a:pt x="2465" y="5404"/>
                  </a:moveTo>
                  <a:lnTo>
                    <a:pt x="2519" y="5439"/>
                  </a:lnTo>
                  <a:lnTo>
                    <a:pt x="2484" y="5492"/>
                  </a:lnTo>
                  <a:lnTo>
                    <a:pt x="2430" y="5458"/>
                  </a:lnTo>
                  <a:lnTo>
                    <a:pt x="2465" y="5404"/>
                  </a:lnTo>
                  <a:close/>
                  <a:moveTo>
                    <a:pt x="2572" y="5472"/>
                  </a:moveTo>
                  <a:lnTo>
                    <a:pt x="2627" y="5506"/>
                  </a:lnTo>
                  <a:lnTo>
                    <a:pt x="2593" y="5560"/>
                  </a:lnTo>
                  <a:lnTo>
                    <a:pt x="2539" y="5527"/>
                  </a:lnTo>
                  <a:lnTo>
                    <a:pt x="2572" y="5472"/>
                  </a:lnTo>
                  <a:close/>
                  <a:moveTo>
                    <a:pt x="2680" y="5539"/>
                  </a:moveTo>
                  <a:lnTo>
                    <a:pt x="2736" y="5571"/>
                  </a:lnTo>
                  <a:lnTo>
                    <a:pt x="2704" y="5626"/>
                  </a:lnTo>
                  <a:lnTo>
                    <a:pt x="2649" y="5594"/>
                  </a:lnTo>
                  <a:lnTo>
                    <a:pt x="2680" y="5539"/>
                  </a:lnTo>
                  <a:close/>
                  <a:moveTo>
                    <a:pt x="2791" y="5602"/>
                  </a:moveTo>
                  <a:lnTo>
                    <a:pt x="2802" y="5609"/>
                  </a:lnTo>
                  <a:lnTo>
                    <a:pt x="2847" y="5632"/>
                  </a:lnTo>
                  <a:lnTo>
                    <a:pt x="2817" y="5689"/>
                  </a:lnTo>
                  <a:lnTo>
                    <a:pt x="2771" y="5664"/>
                  </a:lnTo>
                  <a:lnTo>
                    <a:pt x="2760" y="5658"/>
                  </a:lnTo>
                  <a:lnTo>
                    <a:pt x="2791" y="5602"/>
                  </a:lnTo>
                  <a:close/>
                  <a:moveTo>
                    <a:pt x="2904" y="5661"/>
                  </a:moveTo>
                  <a:lnTo>
                    <a:pt x="2924" y="5672"/>
                  </a:lnTo>
                  <a:lnTo>
                    <a:pt x="2960" y="5688"/>
                  </a:lnTo>
                  <a:lnTo>
                    <a:pt x="2933" y="5747"/>
                  </a:lnTo>
                  <a:lnTo>
                    <a:pt x="2895" y="5729"/>
                  </a:lnTo>
                  <a:lnTo>
                    <a:pt x="2874" y="5718"/>
                  </a:lnTo>
                  <a:lnTo>
                    <a:pt x="2904" y="5661"/>
                  </a:lnTo>
                  <a:close/>
                  <a:moveTo>
                    <a:pt x="3018" y="5715"/>
                  </a:moveTo>
                  <a:lnTo>
                    <a:pt x="3038" y="5724"/>
                  </a:lnTo>
                  <a:lnTo>
                    <a:pt x="3075" y="5738"/>
                  </a:lnTo>
                  <a:lnTo>
                    <a:pt x="3053" y="5798"/>
                  </a:lnTo>
                  <a:lnTo>
                    <a:pt x="3011" y="5783"/>
                  </a:lnTo>
                  <a:lnTo>
                    <a:pt x="2991" y="5773"/>
                  </a:lnTo>
                  <a:lnTo>
                    <a:pt x="3018" y="5715"/>
                  </a:lnTo>
                  <a:close/>
                  <a:moveTo>
                    <a:pt x="3135" y="5760"/>
                  </a:moveTo>
                  <a:lnTo>
                    <a:pt x="3141" y="5762"/>
                  </a:lnTo>
                  <a:lnTo>
                    <a:pt x="3194" y="5776"/>
                  </a:lnTo>
                  <a:lnTo>
                    <a:pt x="3178" y="5838"/>
                  </a:lnTo>
                  <a:lnTo>
                    <a:pt x="3118" y="5822"/>
                  </a:lnTo>
                  <a:lnTo>
                    <a:pt x="3113" y="5820"/>
                  </a:lnTo>
                  <a:lnTo>
                    <a:pt x="3135" y="5760"/>
                  </a:lnTo>
                  <a:close/>
                  <a:moveTo>
                    <a:pt x="3252" y="5789"/>
                  </a:moveTo>
                  <a:lnTo>
                    <a:pt x="3315" y="5797"/>
                  </a:lnTo>
                  <a:lnTo>
                    <a:pt x="3312" y="5860"/>
                  </a:lnTo>
                  <a:lnTo>
                    <a:pt x="3307" y="5860"/>
                  </a:lnTo>
                  <a:lnTo>
                    <a:pt x="3244" y="5852"/>
                  </a:lnTo>
                  <a:lnTo>
                    <a:pt x="3252" y="5789"/>
                  </a:lnTo>
                  <a:close/>
                  <a:moveTo>
                    <a:pt x="3375" y="5796"/>
                  </a:moveTo>
                  <a:lnTo>
                    <a:pt x="3397" y="5795"/>
                  </a:lnTo>
                  <a:lnTo>
                    <a:pt x="3435" y="5791"/>
                  </a:lnTo>
                  <a:lnTo>
                    <a:pt x="3443" y="5854"/>
                  </a:lnTo>
                  <a:lnTo>
                    <a:pt x="3398" y="5859"/>
                  </a:lnTo>
                  <a:lnTo>
                    <a:pt x="3376" y="5860"/>
                  </a:lnTo>
                  <a:lnTo>
                    <a:pt x="3375" y="5796"/>
                  </a:lnTo>
                  <a:close/>
                  <a:moveTo>
                    <a:pt x="3494" y="5780"/>
                  </a:moveTo>
                  <a:lnTo>
                    <a:pt x="3550" y="5766"/>
                  </a:lnTo>
                  <a:lnTo>
                    <a:pt x="3552" y="5765"/>
                  </a:lnTo>
                  <a:lnTo>
                    <a:pt x="3576" y="5824"/>
                  </a:lnTo>
                  <a:lnTo>
                    <a:pt x="3567" y="5827"/>
                  </a:lnTo>
                  <a:lnTo>
                    <a:pt x="3510" y="5842"/>
                  </a:lnTo>
                  <a:lnTo>
                    <a:pt x="3494" y="5780"/>
                  </a:lnTo>
                  <a:close/>
                  <a:moveTo>
                    <a:pt x="3611" y="5741"/>
                  </a:moveTo>
                  <a:lnTo>
                    <a:pt x="3622" y="5737"/>
                  </a:lnTo>
                  <a:lnTo>
                    <a:pt x="3666" y="5714"/>
                  </a:lnTo>
                  <a:lnTo>
                    <a:pt x="3695" y="5770"/>
                  </a:lnTo>
                  <a:lnTo>
                    <a:pt x="3645" y="5796"/>
                  </a:lnTo>
                  <a:lnTo>
                    <a:pt x="3635" y="5800"/>
                  </a:lnTo>
                  <a:lnTo>
                    <a:pt x="3611" y="5741"/>
                  </a:lnTo>
                  <a:close/>
                  <a:moveTo>
                    <a:pt x="3717" y="5682"/>
                  </a:moveTo>
                  <a:lnTo>
                    <a:pt x="3752" y="5658"/>
                  </a:lnTo>
                  <a:lnTo>
                    <a:pt x="3766" y="5646"/>
                  </a:lnTo>
                  <a:lnTo>
                    <a:pt x="3807" y="5695"/>
                  </a:lnTo>
                  <a:lnTo>
                    <a:pt x="3788" y="5711"/>
                  </a:lnTo>
                  <a:lnTo>
                    <a:pt x="3753" y="5735"/>
                  </a:lnTo>
                  <a:lnTo>
                    <a:pt x="3717" y="5682"/>
                  </a:lnTo>
                  <a:close/>
                  <a:moveTo>
                    <a:pt x="3812" y="5607"/>
                  </a:moveTo>
                  <a:lnTo>
                    <a:pt x="3857" y="5561"/>
                  </a:lnTo>
                  <a:lnTo>
                    <a:pt x="3903" y="5606"/>
                  </a:lnTo>
                  <a:lnTo>
                    <a:pt x="3858" y="5652"/>
                  </a:lnTo>
                  <a:lnTo>
                    <a:pt x="3812" y="5607"/>
                  </a:lnTo>
                  <a:close/>
                  <a:moveTo>
                    <a:pt x="3895" y="5514"/>
                  </a:moveTo>
                  <a:lnTo>
                    <a:pt x="3910" y="5495"/>
                  </a:lnTo>
                  <a:lnTo>
                    <a:pt x="3930" y="5464"/>
                  </a:lnTo>
                  <a:lnTo>
                    <a:pt x="3984" y="5499"/>
                  </a:lnTo>
                  <a:lnTo>
                    <a:pt x="3961" y="5534"/>
                  </a:lnTo>
                  <a:lnTo>
                    <a:pt x="3945" y="5554"/>
                  </a:lnTo>
                  <a:lnTo>
                    <a:pt x="3895" y="5514"/>
                  </a:lnTo>
                  <a:close/>
                  <a:moveTo>
                    <a:pt x="3961" y="5412"/>
                  </a:moveTo>
                  <a:lnTo>
                    <a:pt x="3984" y="5366"/>
                  </a:lnTo>
                  <a:lnTo>
                    <a:pt x="3987" y="5357"/>
                  </a:lnTo>
                  <a:lnTo>
                    <a:pt x="4047" y="5380"/>
                  </a:lnTo>
                  <a:lnTo>
                    <a:pt x="4041" y="5395"/>
                  </a:lnTo>
                  <a:lnTo>
                    <a:pt x="4018" y="5441"/>
                  </a:lnTo>
                  <a:lnTo>
                    <a:pt x="3961" y="5412"/>
                  </a:lnTo>
                  <a:close/>
                  <a:moveTo>
                    <a:pt x="4009" y="5301"/>
                  </a:moveTo>
                  <a:lnTo>
                    <a:pt x="4025" y="5239"/>
                  </a:lnTo>
                  <a:lnTo>
                    <a:pt x="4087" y="5255"/>
                  </a:lnTo>
                  <a:lnTo>
                    <a:pt x="4071" y="5317"/>
                  </a:lnTo>
                  <a:lnTo>
                    <a:pt x="4009" y="5301"/>
                  </a:lnTo>
                  <a:close/>
                  <a:moveTo>
                    <a:pt x="4035" y="5179"/>
                  </a:moveTo>
                  <a:lnTo>
                    <a:pt x="4038" y="5161"/>
                  </a:lnTo>
                  <a:lnTo>
                    <a:pt x="4038" y="5120"/>
                  </a:lnTo>
                  <a:lnTo>
                    <a:pt x="4102" y="5121"/>
                  </a:lnTo>
                  <a:lnTo>
                    <a:pt x="4101" y="5170"/>
                  </a:lnTo>
                  <a:lnTo>
                    <a:pt x="4098" y="5189"/>
                  </a:lnTo>
                  <a:lnTo>
                    <a:pt x="4035" y="5179"/>
                  </a:lnTo>
                  <a:close/>
                  <a:moveTo>
                    <a:pt x="4034" y="5061"/>
                  </a:moveTo>
                  <a:lnTo>
                    <a:pt x="4028" y="5020"/>
                  </a:lnTo>
                  <a:lnTo>
                    <a:pt x="4029" y="5025"/>
                  </a:lnTo>
                  <a:lnTo>
                    <a:pt x="4022" y="5003"/>
                  </a:lnTo>
                  <a:lnTo>
                    <a:pt x="4084" y="4985"/>
                  </a:lnTo>
                  <a:lnTo>
                    <a:pt x="4090" y="5006"/>
                  </a:lnTo>
                  <a:cubicBezTo>
                    <a:pt x="4091" y="5008"/>
                    <a:pt x="4091" y="5009"/>
                    <a:pt x="4091" y="5011"/>
                  </a:cubicBezTo>
                  <a:lnTo>
                    <a:pt x="4097" y="5052"/>
                  </a:lnTo>
                  <a:lnTo>
                    <a:pt x="4034" y="5061"/>
                  </a:lnTo>
                  <a:close/>
                  <a:moveTo>
                    <a:pt x="4004" y="4942"/>
                  </a:moveTo>
                  <a:lnTo>
                    <a:pt x="4003" y="4939"/>
                  </a:lnTo>
                  <a:lnTo>
                    <a:pt x="3980" y="4886"/>
                  </a:lnTo>
                  <a:lnTo>
                    <a:pt x="4039" y="4861"/>
                  </a:lnTo>
                  <a:lnTo>
                    <a:pt x="4064" y="4920"/>
                  </a:lnTo>
                  <a:lnTo>
                    <a:pt x="4065" y="4923"/>
                  </a:lnTo>
                  <a:lnTo>
                    <a:pt x="4004" y="4942"/>
                  </a:lnTo>
                  <a:close/>
                  <a:moveTo>
                    <a:pt x="3955" y="4830"/>
                  </a:moveTo>
                  <a:lnTo>
                    <a:pt x="3926" y="4772"/>
                  </a:lnTo>
                  <a:lnTo>
                    <a:pt x="3983" y="4744"/>
                  </a:lnTo>
                  <a:lnTo>
                    <a:pt x="4012" y="4801"/>
                  </a:lnTo>
                  <a:lnTo>
                    <a:pt x="3955" y="4830"/>
                  </a:lnTo>
                  <a:close/>
                  <a:moveTo>
                    <a:pt x="3896" y="4718"/>
                  </a:moveTo>
                  <a:lnTo>
                    <a:pt x="3865" y="4662"/>
                  </a:lnTo>
                  <a:lnTo>
                    <a:pt x="3921" y="4630"/>
                  </a:lnTo>
                  <a:lnTo>
                    <a:pt x="3952" y="4686"/>
                  </a:lnTo>
                  <a:lnTo>
                    <a:pt x="3896" y="4718"/>
                  </a:lnTo>
                  <a:close/>
                  <a:moveTo>
                    <a:pt x="3832" y="4608"/>
                  </a:moveTo>
                  <a:lnTo>
                    <a:pt x="3798" y="4554"/>
                  </a:lnTo>
                  <a:lnTo>
                    <a:pt x="3853" y="4520"/>
                  </a:lnTo>
                  <a:lnTo>
                    <a:pt x="3887" y="4575"/>
                  </a:lnTo>
                  <a:lnTo>
                    <a:pt x="3832" y="4608"/>
                  </a:lnTo>
                  <a:close/>
                  <a:moveTo>
                    <a:pt x="3764" y="4502"/>
                  </a:moveTo>
                  <a:lnTo>
                    <a:pt x="3728" y="4448"/>
                  </a:lnTo>
                  <a:lnTo>
                    <a:pt x="3781" y="4413"/>
                  </a:lnTo>
                  <a:lnTo>
                    <a:pt x="3817" y="4466"/>
                  </a:lnTo>
                  <a:lnTo>
                    <a:pt x="3764" y="4502"/>
                  </a:lnTo>
                  <a:close/>
                  <a:moveTo>
                    <a:pt x="3692" y="4395"/>
                  </a:moveTo>
                  <a:lnTo>
                    <a:pt x="3657" y="4342"/>
                  </a:lnTo>
                  <a:lnTo>
                    <a:pt x="3710" y="4307"/>
                  </a:lnTo>
                  <a:lnTo>
                    <a:pt x="3746" y="4360"/>
                  </a:lnTo>
                  <a:lnTo>
                    <a:pt x="3692" y="4395"/>
                  </a:lnTo>
                  <a:close/>
                  <a:moveTo>
                    <a:pt x="3621" y="4290"/>
                  </a:moveTo>
                  <a:lnTo>
                    <a:pt x="3583" y="4238"/>
                  </a:lnTo>
                  <a:lnTo>
                    <a:pt x="3636" y="4201"/>
                  </a:lnTo>
                  <a:lnTo>
                    <a:pt x="3673" y="4253"/>
                  </a:lnTo>
                  <a:lnTo>
                    <a:pt x="3621" y="4290"/>
                  </a:lnTo>
                  <a:close/>
                  <a:moveTo>
                    <a:pt x="3546" y="4186"/>
                  </a:moveTo>
                  <a:lnTo>
                    <a:pt x="3509" y="4134"/>
                  </a:lnTo>
                  <a:lnTo>
                    <a:pt x="3561" y="4097"/>
                  </a:lnTo>
                  <a:lnTo>
                    <a:pt x="3598" y="4149"/>
                  </a:lnTo>
                  <a:lnTo>
                    <a:pt x="3546" y="4186"/>
                  </a:lnTo>
                  <a:close/>
                  <a:moveTo>
                    <a:pt x="3472" y="4082"/>
                  </a:moveTo>
                  <a:lnTo>
                    <a:pt x="3435" y="4030"/>
                  </a:lnTo>
                  <a:lnTo>
                    <a:pt x="3486" y="3993"/>
                  </a:lnTo>
                  <a:lnTo>
                    <a:pt x="3524" y="4045"/>
                  </a:lnTo>
                  <a:lnTo>
                    <a:pt x="3472" y="4082"/>
                  </a:lnTo>
                  <a:close/>
                  <a:moveTo>
                    <a:pt x="3397" y="3979"/>
                  </a:moveTo>
                  <a:lnTo>
                    <a:pt x="3360" y="3927"/>
                  </a:lnTo>
                  <a:lnTo>
                    <a:pt x="3411" y="3889"/>
                  </a:lnTo>
                  <a:lnTo>
                    <a:pt x="3449" y="3941"/>
                  </a:lnTo>
                  <a:lnTo>
                    <a:pt x="3397" y="3979"/>
                  </a:lnTo>
                  <a:close/>
                  <a:moveTo>
                    <a:pt x="3322" y="3875"/>
                  </a:moveTo>
                  <a:lnTo>
                    <a:pt x="3285" y="3823"/>
                  </a:lnTo>
                  <a:lnTo>
                    <a:pt x="3337" y="3785"/>
                  </a:lnTo>
                  <a:lnTo>
                    <a:pt x="3374" y="3837"/>
                  </a:lnTo>
                  <a:lnTo>
                    <a:pt x="3322" y="3875"/>
                  </a:lnTo>
                  <a:close/>
                  <a:moveTo>
                    <a:pt x="3247" y="3770"/>
                  </a:moveTo>
                  <a:lnTo>
                    <a:pt x="3211" y="3718"/>
                  </a:lnTo>
                  <a:lnTo>
                    <a:pt x="3263" y="3681"/>
                  </a:lnTo>
                  <a:lnTo>
                    <a:pt x="3300" y="3734"/>
                  </a:lnTo>
                  <a:lnTo>
                    <a:pt x="3247" y="3770"/>
                  </a:lnTo>
                  <a:close/>
                  <a:moveTo>
                    <a:pt x="3175" y="3663"/>
                  </a:moveTo>
                  <a:lnTo>
                    <a:pt x="3140" y="3610"/>
                  </a:lnTo>
                  <a:lnTo>
                    <a:pt x="3194" y="3575"/>
                  </a:lnTo>
                  <a:lnTo>
                    <a:pt x="3228" y="3629"/>
                  </a:lnTo>
                  <a:lnTo>
                    <a:pt x="3175" y="3663"/>
                  </a:lnTo>
                  <a:close/>
                </a:path>
              </a:pathLst>
            </a:custGeom>
            <a:solidFill>
              <a:srgbClr val="B05C05"/>
            </a:solidFill>
            <a:ln w="0" cap="flat">
              <a:solidFill>
                <a:srgbClr val="B05C05"/>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24" name="Freeform 39">
              <a:extLst>
                <a:ext uri="{FF2B5EF4-FFF2-40B4-BE49-F238E27FC236}">
                  <a16:creationId xmlns:a16="http://schemas.microsoft.com/office/drawing/2014/main" id="{EB1AC40B-EE58-41B0-86F1-3156EF0E4243}"/>
                </a:ext>
              </a:extLst>
            </p:cNvPr>
            <p:cNvSpPr>
              <a:spLocks/>
            </p:cNvSpPr>
            <p:nvPr/>
          </p:nvSpPr>
          <p:spPr bwMode="auto">
            <a:xfrm>
              <a:off x="6031892" y="4405375"/>
              <a:ext cx="359755" cy="254555"/>
            </a:xfrm>
            <a:custGeom>
              <a:avLst/>
              <a:gdLst>
                <a:gd name="T0" fmla="*/ 55236 w 250"/>
                <a:gd name="T1" fmla="*/ 0 h 197"/>
                <a:gd name="T2" fmla="*/ 0 w 250"/>
                <a:gd name="T3" fmla="*/ 94111 h 197"/>
                <a:gd name="T4" fmla="*/ 300890 w 250"/>
                <a:gd name="T5" fmla="*/ 272644 h 197"/>
                <a:gd name="T6" fmla="*/ 363394 w 250"/>
                <a:gd name="T7" fmla="*/ 178533 h 197"/>
                <a:gd name="T8" fmla="*/ 55236 w 250"/>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97">
                  <a:moveTo>
                    <a:pt x="38" y="0"/>
                  </a:moveTo>
                  <a:lnTo>
                    <a:pt x="0" y="68"/>
                  </a:lnTo>
                  <a:lnTo>
                    <a:pt x="207" y="197"/>
                  </a:lnTo>
                  <a:lnTo>
                    <a:pt x="250" y="129"/>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25" name="Freeform 44">
              <a:extLst>
                <a:ext uri="{FF2B5EF4-FFF2-40B4-BE49-F238E27FC236}">
                  <a16:creationId xmlns:a16="http://schemas.microsoft.com/office/drawing/2014/main" id="{44F65FB7-8369-4148-910B-133CA7DA67E0}"/>
                </a:ext>
              </a:extLst>
            </p:cNvPr>
            <p:cNvSpPr>
              <a:spLocks/>
            </p:cNvSpPr>
            <p:nvPr/>
          </p:nvSpPr>
          <p:spPr bwMode="auto">
            <a:xfrm>
              <a:off x="6551379" y="4004810"/>
              <a:ext cx="197146" cy="160226"/>
            </a:xfrm>
            <a:custGeom>
              <a:avLst/>
              <a:gdLst>
                <a:gd name="T0" fmla="*/ 199140 w 137"/>
                <a:gd name="T1" fmla="*/ 66431 h 124"/>
                <a:gd name="T2" fmla="*/ 199140 w 137"/>
                <a:gd name="T3" fmla="*/ 66431 h 124"/>
                <a:gd name="T4" fmla="*/ 143904 w 137"/>
                <a:gd name="T5" fmla="*/ 171613 h 124"/>
                <a:gd name="T6" fmla="*/ 0 w 137"/>
                <a:gd name="T7" fmla="*/ 91342 h 124"/>
                <a:gd name="T8" fmla="*/ 63957 w 137"/>
                <a:gd name="T9" fmla="*/ 0 h 124"/>
                <a:gd name="T10" fmla="*/ 199140 w 137"/>
                <a:gd name="T11" fmla="*/ 66431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 h="124">
                  <a:moveTo>
                    <a:pt x="137" y="48"/>
                  </a:moveTo>
                  <a:lnTo>
                    <a:pt x="137" y="48"/>
                  </a:lnTo>
                  <a:lnTo>
                    <a:pt x="99" y="124"/>
                  </a:lnTo>
                  <a:lnTo>
                    <a:pt x="0" y="66"/>
                  </a:lnTo>
                  <a:lnTo>
                    <a:pt x="44" y="0"/>
                  </a:lnTo>
                  <a:lnTo>
                    <a:pt x="137" y="4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26" name="Rectangle 45">
              <a:extLst>
                <a:ext uri="{FF2B5EF4-FFF2-40B4-BE49-F238E27FC236}">
                  <a16:creationId xmlns:a16="http://schemas.microsoft.com/office/drawing/2014/main" id="{CFF36480-3A4E-44D3-8644-0BE13E515E03}"/>
                </a:ext>
              </a:extLst>
            </p:cNvPr>
            <p:cNvSpPr>
              <a:spLocks noChangeArrowheads="1"/>
            </p:cNvSpPr>
            <p:nvPr/>
          </p:nvSpPr>
          <p:spPr bwMode="auto">
            <a:xfrm>
              <a:off x="6339843" y="4302004"/>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1000" b="1" kern="0">
                  <a:solidFill>
                    <a:srgbClr val="FFFFFF"/>
                  </a:solidFill>
                  <a:latin typeface="BIZ UDPゴシック" panose="020B0400000000000000" pitchFamily="50" charset="-128"/>
                  <a:ea typeface="BIZ UDPゴシック" panose="020B0400000000000000" pitchFamily="50" charset="-128"/>
                </a:rPr>
                <a:t>UR</a:t>
              </a: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27" name="Rectangle 46">
              <a:extLst>
                <a:ext uri="{FF2B5EF4-FFF2-40B4-BE49-F238E27FC236}">
                  <a16:creationId xmlns:a16="http://schemas.microsoft.com/office/drawing/2014/main" id="{D19546DE-3464-482E-B28C-1E68BE725165}"/>
                </a:ext>
              </a:extLst>
            </p:cNvPr>
            <p:cNvSpPr>
              <a:spLocks noChangeArrowheads="1"/>
            </p:cNvSpPr>
            <p:nvPr/>
          </p:nvSpPr>
          <p:spPr bwMode="auto">
            <a:xfrm>
              <a:off x="6616135" y="3906606"/>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en-US" sz="800" b="1" kern="0">
                  <a:solidFill>
                    <a:srgbClr val="000000"/>
                  </a:solidFill>
                  <a:latin typeface="BIZ UDPゴシック" panose="020B0400000000000000" pitchFamily="50" charset="-128"/>
                  <a:ea typeface="BIZ UDPゴシック" panose="020B0400000000000000" pitchFamily="50" charset="-128"/>
                </a:rPr>
                <a:t>公社</a:t>
              </a: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28" name="Rectangle 47">
              <a:extLst>
                <a:ext uri="{FF2B5EF4-FFF2-40B4-BE49-F238E27FC236}">
                  <a16:creationId xmlns:a16="http://schemas.microsoft.com/office/drawing/2014/main" id="{30C7003B-7B1C-457D-BA1D-A2A77513AD87}"/>
                </a:ext>
              </a:extLst>
            </p:cNvPr>
            <p:cNvSpPr>
              <a:spLocks noChangeArrowheads="1"/>
            </p:cNvSpPr>
            <p:nvPr/>
          </p:nvSpPr>
          <p:spPr bwMode="auto">
            <a:xfrm>
              <a:off x="6560013" y="5056619"/>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b="1" kern="0">
                  <a:solidFill>
                    <a:srgbClr val="FFFFFF"/>
                  </a:solidFill>
                  <a:latin typeface="BIZ UDPゴシック" panose="020B0400000000000000" pitchFamily="50" charset="-128"/>
                  <a:ea typeface="BIZ UDPゴシック" panose="020B0400000000000000" pitchFamily="50" charset="-128"/>
                </a:rPr>
                <a:t>公営</a:t>
              </a: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29" name="Freeform 48">
              <a:extLst>
                <a:ext uri="{FF2B5EF4-FFF2-40B4-BE49-F238E27FC236}">
                  <a16:creationId xmlns:a16="http://schemas.microsoft.com/office/drawing/2014/main" id="{A70C1141-B855-4D21-BF70-F83C5E82B0AE}"/>
                </a:ext>
              </a:extLst>
            </p:cNvPr>
            <p:cNvSpPr>
              <a:spLocks/>
            </p:cNvSpPr>
            <p:nvPr/>
          </p:nvSpPr>
          <p:spPr bwMode="auto">
            <a:xfrm>
              <a:off x="6090892" y="3915651"/>
              <a:ext cx="579926" cy="646076"/>
            </a:xfrm>
            <a:custGeom>
              <a:avLst/>
              <a:gdLst>
                <a:gd name="T0" fmla="*/ 324147 w 403"/>
                <a:gd name="T1" fmla="*/ 0 h 500"/>
                <a:gd name="T2" fmla="*/ 324147 w 403"/>
                <a:gd name="T3" fmla="*/ 0 h 500"/>
                <a:gd name="T4" fmla="*/ 0 w 403"/>
                <a:gd name="T5" fmla="*/ 503767 h 500"/>
                <a:gd name="T6" fmla="*/ 331415 w 403"/>
                <a:gd name="T7" fmla="*/ 691988 h 500"/>
                <a:gd name="T8" fmla="*/ 585791 w 403"/>
                <a:gd name="T9" fmla="*/ 276795 h 500"/>
                <a:gd name="T10" fmla="*/ 431712 w 403"/>
                <a:gd name="T11" fmla="*/ 204828 h 500"/>
                <a:gd name="T12" fmla="*/ 516019 w 403"/>
                <a:gd name="T13" fmla="*/ 80271 h 500"/>
                <a:gd name="T14" fmla="*/ 354672 w 403"/>
                <a:gd name="T15" fmla="*/ 15224 h 500"/>
                <a:gd name="T16" fmla="*/ 324147 w 403"/>
                <a:gd name="T17" fmla="*/ 0 h 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3" h="500">
                  <a:moveTo>
                    <a:pt x="223" y="0"/>
                  </a:moveTo>
                  <a:lnTo>
                    <a:pt x="223" y="0"/>
                  </a:lnTo>
                  <a:lnTo>
                    <a:pt x="0" y="364"/>
                  </a:lnTo>
                  <a:lnTo>
                    <a:pt x="228" y="500"/>
                  </a:lnTo>
                  <a:lnTo>
                    <a:pt x="403" y="200"/>
                  </a:lnTo>
                  <a:lnTo>
                    <a:pt x="297" y="148"/>
                  </a:lnTo>
                  <a:lnTo>
                    <a:pt x="355" y="58"/>
                  </a:lnTo>
                  <a:lnTo>
                    <a:pt x="244" y="11"/>
                  </a:lnTo>
                  <a:lnTo>
                    <a:pt x="223"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0" name="Freeform 49">
              <a:extLst>
                <a:ext uri="{FF2B5EF4-FFF2-40B4-BE49-F238E27FC236}">
                  <a16:creationId xmlns:a16="http://schemas.microsoft.com/office/drawing/2014/main" id="{742D40DF-8723-4DF3-BE6E-EDE6571A5CEA}"/>
                </a:ext>
              </a:extLst>
            </p:cNvPr>
            <p:cNvSpPr>
              <a:spLocks/>
            </p:cNvSpPr>
            <p:nvPr/>
          </p:nvSpPr>
          <p:spPr bwMode="auto">
            <a:xfrm>
              <a:off x="6506769" y="4988136"/>
              <a:ext cx="328097" cy="272645"/>
            </a:xfrm>
            <a:custGeom>
              <a:avLst/>
              <a:gdLst>
                <a:gd name="T0" fmla="*/ 116286 w 228"/>
                <a:gd name="T1" fmla="*/ 292020 h 211"/>
                <a:gd name="T2" fmla="*/ 331416 w 228"/>
                <a:gd name="T3" fmla="*/ 116254 h 211"/>
                <a:gd name="T4" fmla="*/ 261644 w 228"/>
                <a:gd name="T5" fmla="*/ 22144 h 211"/>
                <a:gd name="T6" fmla="*/ 184605 w 228"/>
                <a:gd name="T7" fmla="*/ 73351 h 211"/>
                <a:gd name="T8" fmla="*/ 107565 w 228"/>
                <a:gd name="T9" fmla="*/ 0 h 211"/>
                <a:gd name="T10" fmla="*/ 0 w 228"/>
                <a:gd name="T11" fmla="*/ 102415 h 211"/>
                <a:gd name="T12" fmla="*/ 85761 w 228"/>
                <a:gd name="T13" fmla="*/ 175766 h 211"/>
                <a:gd name="T14" fmla="*/ 30525 w 228"/>
                <a:gd name="T15" fmla="*/ 240813 h 211"/>
                <a:gd name="T16" fmla="*/ 116286 w 228"/>
                <a:gd name="T17" fmla="*/ 292020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8" h="211">
                  <a:moveTo>
                    <a:pt x="80" y="211"/>
                  </a:moveTo>
                  <a:lnTo>
                    <a:pt x="228" y="84"/>
                  </a:lnTo>
                  <a:lnTo>
                    <a:pt x="180" y="16"/>
                  </a:lnTo>
                  <a:lnTo>
                    <a:pt x="127" y="53"/>
                  </a:lnTo>
                  <a:lnTo>
                    <a:pt x="74" y="0"/>
                  </a:lnTo>
                  <a:lnTo>
                    <a:pt x="0" y="74"/>
                  </a:lnTo>
                  <a:lnTo>
                    <a:pt x="59" y="127"/>
                  </a:lnTo>
                  <a:lnTo>
                    <a:pt x="21" y="174"/>
                  </a:lnTo>
                  <a:lnTo>
                    <a:pt x="80" y="2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1" name="Freeform 50">
              <a:extLst>
                <a:ext uri="{FF2B5EF4-FFF2-40B4-BE49-F238E27FC236}">
                  <a16:creationId xmlns:a16="http://schemas.microsoft.com/office/drawing/2014/main" id="{8A241E17-6C68-4015-A622-274A4BDEE36F}"/>
                </a:ext>
              </a:extLst>
            </p:cNvPr>
            <p:cNvSpPr>
              <a:spLocks/>
            </p:cNvSpPr>
            <p:nvPr/>
          </p:nvSpPr>
          <p:spPr bwMode="auto">
            <a:xfrm>
              <a:off x="6747087" y="5135442"/>
              <a:ext cx="333853" cy="440626"/>
            </a:xfrm>
            <a:custGeom>
              <a:avLst/>
              <a:gdLst>
                <a:gd name="T0" fmla="*/ 0 w 232"/>
                <a:gd name="T1" fmla="*/ 130094 h 341"/>
                <a:gd name="T2" fmla="*/ 100297 w 232"/>
                <a:gd name="T3" fmla="*/ 232509 h 341"/>
                <a:gd name="T4" fmla="*/ 37793 w 232"/>
                <a:gd name="T5" fmla="*/ 275412 h 341"/>
                <a:gd name="T6" fmla="*/ 236933 w 232"/>
                <a:gd name="T7" fmla="*/ 471937 h 341"/>
                <a:gd name="T8" fmla="*/ 313973 w 232"/>
                <a:gd name="T9" fmla="*/ 413810 h 341"/>
                <a:gd name="T10" fmla="*/ 337230 w 232"/>
                <a:gd name="T11" fmla="*/ 138398 h 341"/>
                <a:gd name="T12" fmla="*/ 152626 w 232"/>
                <a:gd name="T13" fmla="*/ 0 h 341"/>
                <a:gd name="T14" fmla="*/ 0 w 232"/>
                <a:gd name="T15" fmla="*/ 130094 h 3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2" h="341">
                  <a:moveTo>
                    <a:pt x="0" y="94"/>
                  </a:moveTo>
                  <a:lnTo>
                    <a:pt x="69" y="168"/>
                  </a:lnTo>
                  <a:lnTo>
                    <a:pt x="26" y="199"/>
                  </a:lnTo>
                  <a:lnTo>
                    <a:pt x="163" y="341"/>
                  </a:lnTo>
                  <a:lnTo>
                    <a:pt x="216" y="299"/>
                  </a:lnTo>
                  <a:lnTo>
                    <a:pt x="232" y="100"/>
                  </a:lnTo>
                  <a:lnTo>
                    <a:pt x="105" y="0"/>
                  </a:lnTo>
                  <a:lnTo>
                    <a:pt x="0" y="94"/>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2" name="Rectangle 51">
              <a:extLst>
                <a:ext uri="{FF2B5EF4-FFF2-40B4-BE49-F238E27FC236}">
                  <a16:creationId xmlns:a16="http://schemas.microsoft.com/office/drawing/2014/main" id="{A0DD0C5B-8119-4193-8838-119DFEE56271}"/>
                </a:ext>
              </a:extLst>
            </p:cNvPr>
            <p:cNvSpPr>
              <a:spLocks noChangeArrowheads="1"/>
            </p:cNvSpPr>
            <p:nvPr/>
          </p:nvSpPr>
          <p:spPr bwMode="auto">
            <a:xfrm>
              <a:off x="6844896" y="5240510"/>
              <a:ext cx="2051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en-US" altLang="ja-JP" sz="1000" kern="0" dirty="0">
                  <a:solidFill>
                    <a:srgbClr val="FFFFFF"/>
                  </a:solidFill>
                  <a:latin typeface="BIZ UDPゴシック" panose="020B0400000000000000" pitchFamily="50" charset="-128"/>
                  <a:ea typeface="BIZ UDPゴシック" panose="020B0400000000000000" pitchFamily="50" charset="-128"/>
                </a:rPr>
                <a:t>UR</a:t>
              </a:r>
              <a:endParaRPr kumimoji="0" lang="ja-JP" altLang="ja-JP" sz="1000" kern="0" dirty="0">
                <a:solidFill>
                  <a:srgbClr val="FFFFFF"/>
                </a:solidFill>
                <a:latin typeface="BIZ UDPゴシック" panose="020B0400000000000000" pitchFamily="50" charset="-128"/>
                <a:ea typeface="BIZ UDPゴシック" panose="020B0400000000000000" pitchFamily="50" charset="-128"/>
              </a:endParaRPr>
            </a:p>
          </p:txBody>
        </p:sp>
        <p:sp>
          <p:nvSpPr>
            <p:cNvPr id="33" name="Freeform 52">
              <a:extLst>
                <a:ext uri="{FF2B5EF4-FFF2-40B4-BE49-F238E27FC236}">
                  <a16:creationId xmlns:a16="http://schemas.microsoft.com/office/drawing/2014/main" id="{8D77D2A4-9F87-4820-8426-3F6517526AB1}"/>
                </a:ext>
              </a:extLst>
            </p:cNvPr>
            <p:cNvSpPr>
              <a:spLocks/>
            </p:cNvSpPr>
            <p:nvPr/>
          </p:nvSpPr>
          <p:spPr bwMode="auto">
            <a:xfrm>
              <a:off x="6687349" y="5260733"/>
              <a:ext cx="147661" cy="121526"/>
            </a:xfrm>
            <a:custGeom>
              <a:avLst/>
              <a:gdLst>
                <a:gd name="T0" fmla="*/ 65 w 102"/>
                <a:gd name="T1" fmla="*/ 94 h 94"/>
                <a:gd name="T2" fmla="*/ 102 w 102"/>
                <a:gd name="T3" fmla="*/ 65 h 94"/>
                <a:gd name="T4" fmla="*/ 37 w 102"/>
                <a:gd name="T5" fmla="*/ 0 h 94"/>
                <a:gd name="T6" fmla="*/ 0 w 102"/>
                <a:gd name="T7" fmla="*/ 31 h 94"/>
                <a:gd name="T8" fmla="*/ 65 w 102"/>
                <a:gd name="T9" fmla="*/ 94 h 94"/>
              </a:gdLst>
              <a:ahLst/>
              <a:cxnLst>
                <a:cxn ang="0">
                  <a:pos x="T0" y="T1"/>
                </a:cxn>
                <a:cxn ang="0">
                  <a:pos x="T2" y="T3"/>
                </a:cxn>
                <a:cxn ang="0">
                  <a:pos x="T4" y="T5"/>
                </a:cxn>
                <a:cxn ang="0">
                  <a:pos x="T6" y="T7"/>
                </a:cxn>
                <a:cxn ang="0">
                  <a:pos x="T8" y="T9"/>
                </a:cxn>
              </a:cxnLst>
              <a:rect l="0" t="0" r="r" b="b"/>
              <a:pathLst>
                <a:path w="102" h="94">
                  <a:moveTo>
                    <a:pt x="65" y="94"/>
                  </a:moveTo>
                  <a:lnTo>
                    <a:pt x="102" y="65"/>
                  </a:lnTo>
                  <a:lnTo>
                    <a:pt x="37" y="0"/>
                  </a:lnTo>
                  <a:lnTo>
                    <a:pt x="0" y="31"/>
                  </a:lnTo>
                  <a:lnTo>
                    <a:pt x="65" y="94"/>
                  </a:lnTo>
                  <a:close/>
                </a:path>
              </a:pathLst>
            </a:custGeom>
            <a:solidFill>
              <a:srgbClr val="2D2D8A">
                <a:lumMod val="75000"/>
              </a:srgbClr>
            </a:solidFill>
            <a:ln>
              <a:noFill/>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4" name="Freeform 53">
              <a:extLst>
                <a:ext uri="{FF2B5EF4-FFF2-40B4-BE49-F238E27FC236}">
                  <a16:creationId xmlns:a16="http://schemas.microsoft.com/office/drawing/2014/main" id="{C4A98BFD-49F1-416C-886E-B9DAA1BF265F}"/>
                </a:ext>
              </a:extLst>
            </p:cNvPr>
            <p:cNvSpPr>
              <a:spLocks/>
            </p:cNvSpPr>
            <p:nvPr/>
          </p:nvSpPr>
          <p:spPr bwMode="auto">
            <a:xfrm>
              <a:off x="6418990" y="4909315"/>
              <a:ext cx="198585" cy="167979"/>
            </a:xfrm>
            <a:custGeom>
              <a:avLst/>
              <a:gdLst>
                <a:gd name="T0" fmla="*/ 87215 w 138"/>
                <a:gd name="T1" fmla="*/ 179917 h 130"/>
                <a:gd name="T2" fmla="*/ 87215 w 138"/>
                <a:gd name="T3" fmla="*/ 179917 h 130"/>
                <a:gd name="T4" fmla="*/ 200594 w 138"/>
                <a:gd name="T5" fmla="*/ 78887 h 130"/>
                <a:gd name="T6" fmla="*/ 111926 w 138"/>
                <a:gd name="T7" fmla="*/ 0 h 130"/>
                <a:gd name="T8" fmla="*/ 0 w 138"/>
                <a:gd name="T9" fmla="*/ 95494 h 130"/>
                <a:gd name="T10" fmla="*/ 87215 w 138"/>
                <a:gd name="T11" fmla="*/ 179917 h 1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8" h="130">
                  <a:moveTo>
                    <a:pt x="60" y="130"/>
                  </a:moveTo>
                  <a:lnTo>
                    <a:pt x="60" y="130"/>
                  </a:lnTo>
                  <a:lnTo>
                    <a:pt x="138" y="57"/>
                  </a:lnTo>
                  <a:lnTo>
                    <a:pt x="77" y="0"/>
                  </a:lnTo>
                  <a:lnTo>
                    <a:pt x="0" y="69"/>
                  </a:lnTo>
                  <a:lnTo>
                    <a:pt x="60" y="13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5" name="Freeform 54">
              <a:extLst>
                <a:ext uri="{FF2B5EF4-FFF2-40B4-BE49-F238E27FC236}">
                  <a16:creationId xmlns:a16="http://schemas.microsoft.com/office/drawing/2014/main" id="{A17B9066-D203-4F14-9395-A3A08FC22725}"/>
                </a:ext>
              </a:extLst>
            </p:cNvPr>
            <p:cNvSpPr>
              <a:spLocks/>
            </p:cNvSpPr>
            <p:nvPr/>
          </p:nvSpPr>
          <p:spPr bwMode="auto">
            <a:xfrm>
              <a:off x="6630525" y="4083630"/>
              <a:ext cx="297877" cy="273936"/>
            </a:xfrm>
            <a:custGeom>
              <a:avLst/>
              <a:gdLst>
                <a:gd name="T0" fmla="*/ 125007 w 207"/>
                <a:gd name="T1" fmla="*/ 0 h 212"/>
                <a:gd name="T2" fmla="*/ 0 w 207"/>
                <a:gd name="T3" fmla="*/ 196525 h 212"/>
                <a:gd name="T4" fmla="*/ 175883 w 207"/>
                <a:gd name="T5" fmla="*/ 293403 h 212"/>
                <a:gd name="T6" fmla="*/ 300890 w 207"/>
                <a:gd name="T7" fmla="*/ 85807 h 212"/>
                <a:gd name="T8" fmla="*/ 125007 w 207"/>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12">
                  <a:moveTo>
                    <a:pt x="86" y="0"/>
                  </a:moveTo>
                  <a:lnTo>
                    <a:pt x="0" y="142"/>
                  </a:lnTo>
                  <a:lnTo>
                    <a:pt x="121" y="212"/>
                  </a:lnTo>
                  <a:lnTo>
                    <a:pt x="207" y="62"/>
                  </a:lnTo>
                  <a:lnTo>
                    <a:pt x="86"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6" name="Rectangle 55">
              <a:extLst>
                <a:ext uri="{FF2B5EF4-FFF2-40B4-BE49-F238E27FC236}">
                  <a16:creationId xmlns:a16="http://schemas.microsoft.com/office/drawing/2014/main" id="{CBA8C225-9D87-4E14-929D-7652A5810B88}"/>
                </a:ext>
              </a:extLst>
            </p:cNvPr>
            <p:cNvSpPr>
              <a:spLocks noChangeArrowheads="1"/>
            </p:cNvSpPr>
            <p:nvPr/>
          </p:nvSpPr>
          <p:spPr bwMode="auto">
            <a:xfrm>
              <a:off x="5952746" y="4619873"/>
              <a:ext cx="6700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b="1" kern="0">
                  <a:solidFill>
                    <a:srgbClr val="000000"/>
                  </a:solidFill>
                  <a:latin typeface="BIZ UDPゴシック" panose="020B0400000000000000" pitchFamily="50" charset="-128"/>
                  <a:ea typeface="BIZ UDPゴシック" panose="020B0400000000000000" pitchFamily="50" charset="-128"/>
                </a:rPr>
                <a:t>民間マンション</a:t>
              </a: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37" name="Freeform 56">
              <a:extLst>
                <a:ext uri="{FF2B5EF4-FFF2-40B4-BE49-F238E27FC236}">
                  <a16:creationId xmlns:a16="http://schemas.microsoft.com/office/drawing/2014/main" id="{44AFD4A7-BE06-4F6E-9000-7CBB6571AA3F}"/>
                </a:ext>
              </a:extLst>
            </p:cNvPr>
            <p:cNvSpPr>
              <a:spLocks/>
            </p:cNvSpPr>
            <p:nvPr/>
          </p:nvSpPr>
          <p:spPr bwMode="auto">
            <a:xfrm>
              <a:off x="6545622" y="4286499"/>
              <a:ext cx="257585" cy="198992"/>
            </a:xfrm>
            <a:custGeom>
              <a:avLst/>
              <a:gdLst>
                <a:gd name="T0" fmla="*/ 78493 w 179"/>
                <a:gd name="T1" fmla="*/ 0 h 154"/>
                <a:gd name="T2" fmla="*/ 78493 w 179"/>
                <a:gd name="T3" fmla="*/ 0 h 154"/>
                <a:gd name="T4" fmla="*/ 0 w 179"/>
                <a:gd name="T5" fmla="*/ 119022 h 154"/>
                <a:gd name="T6" fmla="*/ 180243 w 179"/>
                <a:gd name="T7" fmla="*/ 213132 h 154"/>
                <a:gd name="T8" fmla="*/ 260190 w 179"/>
                <a:gd name="T9" fmla="*/ 85806 h 154"/>
                <a:gd name="T10" fmla="*/ 78493 w 179"/>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9" h="154">
                  <a:moveTo>
                    <a:pt x="54" y="0"/>
                  </a:moveTo>
                  <a:lnTo>
                    <a:pt x="54" y="0"/>
                  </a:lnTo>
                  <a:lnTo>
                    <a:pt x="0" y="86"/>
                  </a:lnTo>
                  <a:lnTo>
                    <a:pt x="124" y="154"/>
                  </a:lnTo>
                  <a:lnTo>
                    <a:pt x="179" y="62"/>
                  </a:lnTo>
                  <a:lnTo>
                    <a:pt x="54" y="0"/>
                  </a:lnTo>
                  <a:close/>
                </a:path>
              </a:pathLst>
            </a:custGeom>
            <a:solidFill>
              <a:srgbClr val="D3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8" name="Freeform 57">
              <a:extLst>
                <a:ext uri="{FF2B5EF4-FFF2-40B4-BE49-F238E27FC236}">
                  <a16:creationId xmlns:a16="http://schemas.microsoft.com/office/drawing/2014/main" id="{A9B42293-890A-4017-AF95-4BCCDC6CCDA5}"/>
                </a:ext>
              </a:extLst>
            </p:cNvPr>
            <p:cNvSpPr>
              <a:spLocks noEditPoints="1"/>
            </p:cNvSpPr>
            <p:nvPr/>
          </p:nvSpPr>
          <p:spPr bwMode="auto">
            <a:xfrm>
              <a:off x="6535550" y="4277453"/>
              <a:ext cx="276292" cy="217082"/>
            </a:xfrm>
            <a:custGeom>
              <a:avLst/>
              <a:gdLst>
                <a:gd name="T0" fmla="*/ 84134 w 753"/>
                <a:gd name="T1" fmla="*/ 17184 h 663"/>
                <a:gd name="T2" fmla="*/ 95623 w 753"/>
                <a:gd name="T3" fmla="*/ 14028 h 663"/>
                <a:gd name="T4" fmla="*/ 16679 w 753"/>
                <a:gd name="T5" fmla="*/ 133613 h 663"/>
                <a:gd name="T6" fmla="*/ 13343 w 753"/>
                <a:gd name="T7" fmla="*/ 121690 h 663"/>
                <a:gd name="T8" fmla="*/ 194953 w 753"/>
                <a:gd name="T9" fmla="*/ 215324 h 663"/>
                <a:gd name="T10" fmla="*/ 183093 w 753"/>
                <a:gd name="T11" fmla="*/ 218480 h 663"/>
                <a:gd name="T12" fmla="*/ 262408 w 753"/>
                <a:gd name="T13" fmla="*/ 90829 h 663"/>
                <a:gd name="T14" fmla="*/ 266115 w 753"/>
                <a:gd name="T15" fmla="*/ 102402 h 663"/>
                <a:gd name="T16" fmla="*/ 84134 w 753"/>
                <a:gd name="T17" fmla="*/ 17184 h 663"/>
                <a:gd name="T18" fmla="*/ 273898 w 753"/>
                <a:gd name="T19" fmla="*/ 87322 h 663"/>
                <a:gd name="T20" fmla="*/ 278346 w 753"/>
                <a:gd name="T21" fmla="*/ 92582 h 663"/>
                <a:gd name="T22" fmla="*/ 277604 w 753"/>
                <a:gd name="T23" fmla="*/ 99245 h 663"/>
                <a:gd name="T24" fmla="*/ 198660 w 753"/>
                <a:gd name="T25" fmla="*/ 227248 h 663"/>
                <a:gd name="T26" fmla="*/ 186429 w 753"/>
                <a:gd name="T27" fmla="*/ 230404 h 663"/>
                <a:gd name="T28" fmla="*/ 4818 w 753"/>
                <a:gd name="T29" fmla="*/ 136419 h 663"/>
                <a:gd name="T30" fmla="*/ 371 w 753"/>
                <a:gd name="T31" fmla="*/ 131158 h 663"/>
                <a:gd name="T32" fmla="*/ 1483 w 753"/>
                <a:gd name="T33" fmla="*/ 124495 h 663"/>
                <a:gd name="T34" fmla="*/ 80798 w 753"/>
                <a:gd name="T35" fmla="*/ 5260 h 663"/>
                <a:gd name="T36" fmla="*/ 92288 w 753"/>
                <a:gd name="T37" fmla="*/ 2104 h 663"/>
                <a:gd name="T38" fmla="*/ 273898 w 753"/>
                <a:gd name="T39" fmla="*/ 87322 h 6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3" h="663">
                  <a:moveTo>
                    <a:pt x="227" y="49"/>
                  </a:moveTo>
                  <a:lnTo>
                    <a:pt x="258" y="40"/>
                  </a:lnTo>
                  <a:lnTo>
                    <a:pt x="45" y="381"/>
                  </a:lnTo>
                  <a:lnTo>
                    <a:pt x="36" y="347"/>
                  </a:lnTo>
                  <a:lnTo>
                    <a:pt x="526" y="614"/>
                  </a:lnTo>
                  <a:lnTo>
                    <a:pt x="494" y="623"/>
                  </a:lnTo>
                  <a:lnTo>
                    <a:pt x="708" y="259"/>
                  </a:lnTo>
                  <a:lnTo>
                    <a:pt x="718" y="292"/>
                  </a:lnTo>
                  <a:lnTo>
                    <a:pt x="227" y="49"/>
                  </a:lnTo>
                  <a:close/>
                  <a:moveTo>
                    <a:pt x="739" y="249"/>
                  </a:moveTo>
                  <a:cubicBezTo>
                    <a:pt x="745" y="252"/>
                    <a:pt x="750" y="257"/>
                    <a:pt x="751" y="264"/>
                  </a:cubicBezTo>
                  <a:cubicBezTo>
                    <a:pt x="753" y="270"/>
                    <a:pt x="753" y="277"/>
                    <a:pt x="749" y="283"/>
                  </a:cubicBezTo>
                  <a:lnTo>
                    <a:pt x="536" y="648"/>
                  </a:lnTo>
                  <a:cubicBezTo>
                    <a:pt x="529" y="659"/>
                    <a:pt x="515" y="663"/>
                    <a:pt x="503" y="657"/>
                  </a:cubicBezTo>
                  <a:lnTo>
                    <a:pt x="13" y="389"/>
                  </a:lnTo>
                  <a:cubicBezTo>
                    <a:pt x="7" y="386"/>
                    <a:pt x="3" y="380"/>
                    <a:pt x="1" y="374"/>
                  </a:cubicBezTo>
                  <a:cubicBezTo>
                    <a:pt x="0" y="368"/>
                    <a:pt x="1" y="361"/>
                    <a:pt x="4" y="355"/>
                  </a:cubicBezTo>
                  <a:lnTo>
                    <a:pt x="218" y="15"/>
                  </a:lnTo>
                  <a:cubicBezTo>
                    <a:pt x="224" y="4"/>
                    <a:pt x="238" y="0"/>
                    <a:pt x="249" y="6"/>
                  </a:cubicBezTo>
                  <a:lnTo>
                    <a:pt x="739" y="249"/>
                  </a:lnTo>
                  <a:close/>
                </a:path>
              </a:pathLst>
            </a:custGeom>
            <a:solidFill>
              <a:srgbClr val="887952"/>
            </a:solidFill>
            <a:ln w="0" cap="flat">
              <a:solidFill>
                <a:srgbClr val="887952"/>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39" name="Rectangle 58">
              <a:extLst>
                <a:ext uri="{FF2B5EF4-FFF2-40B4-BE49-F238E27FC236}">
                  <a16:creationId xmlns:a16="http://schemas.microsoft.com/office/drawing/2014/main" id="{D2BCAB5F-93DA-4067-8FED-C27243EAF8A2}"/>
                </a:ext>
              </a:extLst>
            </p:cNvPr>
            <p:cNvSpPr>
              <a:spLocks noChangeArrowheads="1"/>
            </p:cNvSpPr>
            <p:nvPr/>
          </p:nvSpPr>
          <p:spPr bwMode="auto">
            <a:xfrm>
              <a:off x="6844114" y="4623977"/>
              <a:ext cx="974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b="1" kern="0" dirty="0">
                  <a:solidFill>
                    <a:srgbClr val="000000"/>
                  </a:solidFill>
                  <a:latin typeface="BIZ UDPゴシック" panose="020B0400000000000000" pitchFamily="50" charset="-128"/>
                  <a:ea typeface="BIZ UDPゴシック" panose="020B0400000000000000" pitchFamily="50" charset="-128"/>
                </a:rPr>
                <a:t>移転後</a:t>
              </a:r>
              <a:r>
                <a:rPr kumimoji="0" lang="ja-JP" altLang="en-US" sz="800" b="1" kern="0" dirty="0">
                  <a:solidFill>
                    <a:srgbClr val="000000"/>
                  </a:solidFill>
                  <a:latin typeface="BIZ UDPゴシック" panose="020B0400000000000000" pitchFamily="50" charset="-128"/>
                  <a:ea typeface="BIZ UDPゴシック" panose="020B0400000000000000" pitchFamily="50" charset="-128"/>
                </a:rPr>
                <a:t>の土地・建物は</a:t>
              </a:r>
              <a:endParaRPr kumimoji="0" lang="en-US" altLang="ja-JP" sz="800" b="1" kern="0" dirty="0">
                <a:solidFill>
                  <a:srgbClr val="000000"/>
                </a:solidFill>
                <a:latin typeface="BIZ UDPゴシック" panose="020B0400000000000000" pitchFamily="50" charset="-128"/>
                <a:ea typeface="BIZ UDPゴシック" panose="020B0400000000000000" pitchFamily="50" charset="-128"/>
              </a:endParaRPr>
            </a:p>
            <a:p>
              <a:pPr fontAlgn="auto">
                <a:spcBef>
                  <a:spcPct val="0"/>
                </a:spcBef>
                <a:spcAft>
                  <a:spcPts val="0"/>
                </a:spcAft>
                <a:buFontTx/>
                <a:buNone/>
                <a:defRPr/>
              </a:pPr>
              <a:r>
                <a:rPr kumimoji="0" lang="ja-JP" altLang="en-US" sz="800" b="1" kern="0" dirty="0">
                  <a:solidFill>
                    <a:srgbClr val="000000"/>
                  </a:solidFill>
                  <a:latin typeface="BIZ UDPゴシック" panose="020B0400000000000000" pitchFamily="50" charset="-128"/>
                  <a:ea typeface="BIZ UDPゴシック" panose="020B0400000000000000" pitchFamily="50" charset="-128"/>
                </a:rPr>
                <a:t>売却等により再活用</a:t>
              </a:r>
              <a:endParaRPr kumimoji="0" lang="ja-JP" altLang="ja-JP" sz="1800" kern="0" dirty="0">
                <a:solidFill>
                  <a:srgbClr val="000000"/>
                </a:solidFill>
                <a:latin typeface="BIZ UDPゴシック" panose="020B0400000000000000" pitchFamily="50" charset="-128"/>
                <a:ea typeface="BIZ UDPゴシック" panose="020B0400000000000000" pitchFamily="50" charset="-128"/>
              </a:endParaRPr>
            </a:p>
          </p:txBody>
        </p:sp>
        <p:sp>
          <p:nvSpPr>
            <p:cNvPr id="40" name="Rectangle 59">
              <a:extLst>
                <a:ext uri="{FF2B5EF4-FFF2-40B4-BE49-F238E27FC236}">
                  <a16:creationId xmlns:a16="http://schemas.microsoft.com/office/drawing/2014/main" id="{E0FBB9CB-9D15-498C-88F8-F4B60E4DAD62}"/>
                </a:ext>
              </a:extLst>
            </p:cNvPr>
            <p:cNvSpPr>
              <a:spLocks noChangeArrowheads="1"/>
            </p:cNvSpPr>
            <p:nvPr/>
          </p:nvSpPr>
          <p:spPr bwMode="auto">
            <a:xfrm>
              <a:off x="7080940" y="4774932"/>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41" name="Rectangle 60">
              <a:extLst>
                <a:ext uri="{FF2B5EF4-FFF2-40B4-BE49-F238E27FC236}">
                  <a16:creationId xmlns:a16="http://schemas.microsoft.com/office/drawing/2014/main" id="{FDBE8790-1722-4359-993D-5236D78AE673}"/>
                </a:ext>
              </a:extLst>
            </p:cNvPr>
            <p:cNvSpPr>
              <a:spLocks noChangeArrowheads="1"/>
            </p:cNvSpPr>
            <p:nvPr/>
          </p:nvSpPr>
          <p:spPr bwMode="auto">
            <a:xfrm>
              <a:off x="7280963" y="4774932"/>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42" name="Rectangle 61">
              <a:extLst>
                <a:ext uri="{FF2B5EF4-FFF2-40B4-BE49-F238E27FC236}">
                  <a16:creationId xmlns:a16="http://schemas.microsoft.com/office/drawing/2014/main" id="{5D58333C-5945-46A7-91A5-79E9E8C98582}"/>
                </a:ext>
              </a:extLst>
            </p:cNvPr>
            <p:cNvSpPr>
              <a:spLocks noChangeArrowheads="1"/>
            </p:cNvSpPr>
            <p:nvPr/>
          </p:nvSpPr>
          <p:spPr bwMode="auto">
            <a:xfrm>
              <a:off x="7380259" y="4774932"/>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43" name="Rectangle 62">
              <a:extLst>
                <a:ext uri="{FF2B5EF4-FFF2-40B4-BE49-F238E27FC236}">
                  <a16:creationId xmlns:a16="http://schemas.microsoft.com/office/drawing/2014/main" id="{20DF5C66-641C-4365-BB09-40645D6D95B3}"/>
                </a:ext>
              </a:extLst>
            </p:cNvPr>
            <p:cNvSpPr>
              <a:spLocks noChangeArrowheads="1"/>
            </p:cNvSpPr>
            <p:nvPr/>
          </p:nvSpPr>
          <p:spPr bwMode="auto">
            <a:xfrm>
              <a:off x="6262136" y="4223182"/>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en-US" sz="900" b="1" kern="0" dirty="0">
                  <a:solidFill>
                    <a:srgbClr val="FFFFFF"/>
                  </a:solidFill>
                  <a:latin typeface="BIZ UDPゴシック" panose="020B0400000000000000" pitchFamily="50" charset="-128"/>
                  <a:ea typeface="BIZ UDPゴシック" panose="020B0400000000000000" pitchFamily="50" charset="-128"/>
                </a:rPr>
                <a:t>公営</a:t>
              </a:r>
              <a:endParaRPr kumimoji="0" lang="ja-JP" altLang="ja-JP" sz="900" b="1" kern="0" dirty="0">
                <a:solidFill>
                  <a:srgbClr val="FFFFFF"/>
                </a:solidFill>
                <a:latin typeface="BIZ UDPゴシック" panose="020B0400000000000000" pitchFamily="50" charset="-128"/>
                <a:ea typeface="BIZ UDPゴシック" panose="020B0400000000000000" pitchFamily="50" charset="-128"/>
              </a:endParaRPr>
            </a:p>
          </p:txBody>
        </p:sp>
        <p:sp>
          <p:nvSpPr>
            <p:cNvPr id="44" name="Rectangle 63">
              <a:extLst>
                <a:ext uri="{FF2B5EF4-FFF2-40B4-BE49-F238E27FC236}">
                  <a16:creationId xmlns:a16="http://schemas.microsoft.com/office/drawing/2014/main" id="{28B01978-DDE8-469D-9C2D-DE8DF6776ED6}"/>
                </a:ext>
              </a:extLst>
            </p:cNvPr>
            <p:cNvSpPr>
              <a:spLocks noChangeArrowheads="1"/>
            </p:cNvSpPr>
            <p:nvPr/>
          </p:nvSpPr>
          <p:spPr bwMode="auto">
            <a:xfrm>
              <a:off x="6579654" y="5056619"/>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b="1" kern="0">
                  <a:solidFill>
                    <a:srgbClr val="FFFFFF"/>
                  </a:solidFill>
                  <a:latin typeface="BIZ UDPゴシック" panose="020B0400000000000000" pitchFamily="50" charset="-128"/>
                  <a:ea typeface="BIZ UDPゴシック" panose="020B0400000000000000" pitchFamily="50" charset="-128"/>
                </a:rPr>
                <a:t>公</a:t>
              </a:r>
              <a:r>
                <a:rPr kumimoji="0" lang="ja-JP" altLang="en-US" sz="800" b="1" kern="0">
                  <a:solidFill>
                    <a:srgbClr val="FFFFFF"/>
                  </a:solidFill>
                  <a:latin typeface="BIZ UDPゴシック" panose="020B0400000000000000" pitchFamily="50" charset="-128"/>
                  <a:ea typeface="BIZ UDPゴシック" panose="020B0400000000000000" pitchFamily="50" charset="-128"/>
                </a:rPr>
                <a:t>社</a:t>
              </a: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45" name="Rectangle 65">
              <a:extLst>
                <a:ext uri="{FF2B5EF4-FFF2-40B4-BE49-F238E27FC236}">
                  <a16:creationId xmlns:a16="http://schemas.microsoft.com/office/drawing/2014/main" id="{05E525F1-6308-43E2-98EF-16C16FF395CB}"/>
                </a:ext>
              </a:extLst>
            </p:cNvPr>
            <p:cNvSpPr>
              <a:spLocks noChangeArrowheads="1"/>
            </p:cNvSpPr>
            <p:nvPr/>
          </p:nvSpPr>
          <p:spPr bwMode="auto">
            <a:xfrm>
              <a:off x="6524624" y="3622420"/>
              <a:ext cx="6668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b="1" kern="0">
                  <a:solidFill>
                    <a:srgbClr val="FFC000"/>
                  </a:solidFill>
                  <a:latin typeface="BIZ UDPゴシック" panose="020B0400000000000000" pitchFamily="50" charset="-128"/>
                  <a:ea typeface="BIZ UDPゴシック" panose="020B0400000000000000" pitchFamily="50" charset="-128"/>
                </a:rPr>
                <a:t>医療・福祉</a:t>
              </a:r>
              <a:r>
                <a:rPr kumimoji="0" lang="ja-JP" altLang="en-US" sz="800" b="1" kern="0">
                  <a:solidFill>
                    <a:srgbClr val="FFC000"/>
                  </a:solidFill>
                  <a:latin typeface="BIZ UDPゴシック" panose="020B0400000000000000" pitchFamily="50" charset="-128"/>
                  <a:ea typeface="BIZ UDPゴシック" panose="020B0400000000000000" pitchFamily="50" charset="-128"/>
                </a:rPr>
                <a:t>施設</a:t>
              </a:r>
              <a:endParaRPr kumimoji="0" lang="en-US" altLang="ja-JP" sz="800" b="1" kern="0">
                <a:solidFill>
                  <a:srgbClr val="FFC000"/>
                </a:solidFill>
                <a:latin typeface="BIZ UDPゴシック" panose="020B0400000000000000" pitchFamily="50" charset="-128"/>
                <a:ea typeface="BIZ UDPゴシック" panose="020B0400000000000000" pitchFamily="50" charset="-128"/>
              </a:endParaRPr>
            </a:p>
          </p:txBody>
        </p:sp>
        <p:sp>
          <p:nvSpPr>
            <p:cNvPr id="46" name="Rectangle 67">
              <a:extLst>
                <a:ext uri="{FF2B5EF4-FFF2-40B4-BE49-F238E27FC236}">
                  <a16:creationId xmlns:a16="http://schemas.microsoft.com/office/drawing/2014/main" id="{CD2F29EC-EDDB-4D3C-9F8B-98F02F41FC62}"/>
                </a:ext>
              </a:extLst>
            </p:cNvPr>
            <p:cNvSpPr>
              <a:spLocks noChangeArrowheads="1"/>
            </p:cNvSpPr>
            <p:nvPr/>
          </p:nvSpPr>
          <p:spPr bwMode="auto">
            <a:xfrm>
              <a:off x="5521763" y="5171812"/>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kumimoji="0" lang="ja-JP" altLang="ja-JP" sz="800" b="1" u="sng" kern="0" dirty="0">
                  <a:solidFill>
                    <a:srgbClr val="333399">
                      <a:lumMod val="75000"/>
                    </a:srgbClr>
                  </a:solidFill>
                  <a:latin typeface="BIZ UDPゴシック" panose="020B0400000000000000" pitchFamily="50" charset="-128"/>
                  <a:ea typeface="BIZ UDPゴシック" panose="020B0400000000000000" pitchFamily="50" charset="-128"/>
                </a:rPr>
                <a:t>保育</a:t>
              </a:r>
              <a:endParaRPr kumimoji="0" lang="en-US" altLang="ja-JP" sz="800" b="1" u="sng" kern="0" dirty="0">
                <a:solidFill>
                  <a:srgbClr val="333399">
                    <a:lumMod val="75000"/>
                  </a:srgbClr>
                </a:solidFill>
                <a:latin typeface="BIZ UDPゴシック" panose="020B0400000000000000" pitchFamily="50" charset="-128"/>
                <a:ea typeface="BIZ UDPゴシック" panose="020B0400000000000000" pitchFamily="50" charset="-128"/>
              </a:endParaRPr>
            </a:p>
            <a:p>
              <a:pPr fontAlgn="auto">
                <a:spcBef>
                  <a:spcPts val="0"/>
                </a:spcBef>
                <a:spcAft>
                  <a:spcPts val="0"/>
                </a:spcAft>
                <a:defRPr/>
              </a:pPr>
              <a:r>
                <a:rPr kumimoji="0" lang="ja-JP" altLang="ja-JP" sz="800" b="1" u="sng" kern="0" dirty="0">
                  <a:solidFill>
                    <a:srgbClr val="333399">
                      <a:lumMod val="75000"/>
                    </a:srgbClr>
                  </a:solidFill>
                  <a:latin typeface="BIZ UDPゴシック" panose="020B0400000000000000" pitchFamily="50" charset="-128"/>
                  <a:ea typeface="BIZ UDPゴシック" panose="020B0400000000000000" pitchFamily="50" charset="-128"/>
                </a:rPr>
                <a:t>児童</a:t>
              </a:r>
              <a:r>
                <a:rPr kumimoji="0" lang="ja-JP" altLang="en-US" sz="800" b="1" u="sng" kern="0" dirty="0">
                  <a:solidFill>
                    <a:srgbClr val="333399">
                      <a:lumMod val="75000"/>
                    </a:srgbClr>
                  </a:solidFill>
                  <a:latin typeface="BIZ UDPゴシック" panose="020B0400000000000000" pitchFamily="50" charset="-128"/>
                  <a:ea typeface="BIZ UDPゴシック" panose="020B0400000000000000" pitchFamily="50" charset="-128"/>
                </a:rPr>
                <a:t>施設</a:t>
              </a:r>
              <a:endParaRPr kumimoji="0" lang="ja-JP" altLang="ja-JP" u="sng" kern="0" dirty="0">
                <a:solidFill>
                  <a:srgbClr val="333399">
                    <a:lumMod val="75000"/>
                  </a:srgbClr>
                </a:solidFill>
                <a:latin typeface="BIZ UDPゴシック" panose="020B0400000000000000" pitchFamily="50" charset="-128"/>
                <a:ea typeface="BIZ UDPゴシック" panose="020B0400000000000000" pitchFamily="50" charset="-128"/>
              </a:endParaRPr>
            </a:p>
          </p:txBody>
        </p:sp>
        <p:sp>
          <p:nvSpPr>
            <p:cNvPr id="47" name="Freeform 70">
              <a:extLst>
                <a:ext uri="{FF2B5EF4-FFF2-40B4-BE49-F238E27FC236}">
                  <a16:creationId xmlns:a16="http://schemas.microsoft.com/office/drawing/2014/main" id="{EB231E8E-B1F3-4EC8-B0CC-870D9B521F6F}"/>
                </a:ext>
              </a:extLst>
            </p:cNvPr>
            <p:cNvSpPr>
              <a:spLocks/>
            </p:cNvSpPr>
            <p:nvPr/>
          </p:nvSpPr>
          <p:spPr bwMode="auto">
            <a:xfrm>
              <a:off x="6032297" y="4407093"/>
              <a:ext cx="131953" cy="123008"/>
            </a:xfrm>
            <a:custGeom>
              <a:avLst/>
              <a:gdLst>
                <a:gd name="T0" fmla="*/ 26 w 61"/>
                <a:gd name="T1" fmla="*/ 0 h 57"/>
                <a:gd name="T2" fmla="*/ 0 w 61"/>
                <a:gd name="T3" fmla="*/ 39 h 57"/>
                <a:gd name="T4" fmla="*/ 35 w 61"/>
                <a:gd name="T5" fmla="*/ 57 h 57"/>
                <a:gd name="T6" fmla="*/ 61 w 61"/>
                <a:gd name="T7" fmla="*/ 21 h 57"/>
                <a:gd name="T8" fmla="*/ 26 w 61"/>
                <a:gd name="T9" fmla="*/ 0 h 57"/>
              </a:gdLst>
              <a:ahLst/>
              <a:cxnLst>
                <a:cxn ang="0">
                  <a:pos x="T0" y="T1"/>
                </a:cxn>
                <a:cxn ang="0">
                  <a:pos x="T2" y="T3"/>
                </a:cxn>
                <a:cxn ang="0">
                  <a:pos x="T4" y="T5"/>
                </a:cxn>
                <a:cxn ang="0">
                  <a:pos x="T6" y="T7"/>
                </a:cxn>
                <a:cxn ang="0">
                  <a:pos x="T8" y="T9"/>
                </a:cxn>
              </a:cxnLst>
              <a:rect l="0" t="0" r="r" b="b"/>
              <a:pathLst>
                <a:path w="61" h="57">
                  <a:moveTo>
                    <a:pt x="26" y="0"/>
                  </a:moveTo>
                  <a:lnTo>
                    <a:pt x="0" y="39"/>
                  </a:lnTo>
                  <a:lnTo>
                    <a:pt x="35" y="57"/>
                  </a:lnTo>
                  <a:lnTo>
                    <a:pt x="61" y="21"/>
                  </a:lnTo>
                  <a:lnTo>
                    <a:pt x="26" y="0"/>
                  </a:lnTo>
                  <a:close/>
                </a:path>
              </a:pathLst>
            </a:custGeom>
            <a:solidFill>
              <a:srgbClr val="2D2D8A">
                <a:lumMod val="75000"/>
              </a:srgbClr>
            </a:solidFill>
            <a:ln>
              <a:noFill/>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48" name="Freeform 71">
              <a:extLst>
                <a:ext uri="{FF2B5EF4-FFF2-40B4-BE49-F238E27FC236}">
                  <a16:creationId xmlns:a16="http://schemas.microsoft.com/office/drawing/2014/main" id="{DE77B731-E615-4077-AE0E-A1EFE5A75CDD}"/>
                </a:ext>
              </a:extLst>
            </p:cNvPr>
            <p:cNvSpPr>
              <a:spLocks/>
            </p:cNvSpPr>
            <p:nvPr/>
          </p:nvSpPr>
          <p:spPr bwMode="auto">
            <a:xfrm>
              <a:off x="6839184" y="3777273"/>
              <a:ext cx="93536" cy="397984"/>
            </a:xfrm>
            <a:custGeom>
              <a:avLst/>
              <a:gdLst>
                <a:gd name="T0" fmla="*/ 0 w 65"/>
                <a:gd name="T1" fmla="*/ 424881 h 308"/>
                <a:gd name="T2" fmla="*/ 88668 w 65"/>
                <a:gd name="T3" fmla="*/ 0 h 308"/>
                <a:gd name="T4" fmla="*/ 94482 w 65"/>
                <a:gd name="T5" fmla="*/ 1384 h 308"/>
                <a:gd name="T6" fmla="*/ 5814 w 65"/>
                <a:gd name="T7" fmla="*/ 426265 h 308"/>
                <a:gd name="T8" fmla="*/ 0 w 65"/>
                <a:gd name="T9" fmla="*/ 424881 h 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308">
                  <a:moveTo>
                    <a:pt x="0" y="307"/>
                  </a:moveTo>
                  <a:lnTo>
                    <a:pt x="61" y="0"/>
                  </a:lnTo>
                  <a:lnTo>
                    <a:pt x="65" y="1"/>
                  </a:lnTo>
                  <a:lnTo>
                    <a:pt x="4" y="308"/>
                  </a:lnTo>
                  <a:lnTo>
                    <a:pt x="0" y="307"/>
                  </a:lnTo>
                  <a:close/>
                </a:path>
              </a:pathLst>
            </a:custGeom>
            <a:solidFill>
              <a:srgbClr val="7030A0"/>
            </a:solidFill>
            <a:ln w="0" cap="flat">
              <a:solidFill>
                <a:srgbClr val="FFC000"/>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49" name="Freeform 73">
              <a:extLst>
                <a:ext uri="{FF2B5EF4-FFF2-40B4-BE49-F238E27FC236}">
                  <a16:creationId xmlns:a16="http://schemas.microsoft.com/office/drawing/2014/main" id="{4A5C6C4A-F6EF-4D49-9708-CF76E38B3933}"/>
                </a:ext>
              </a:extLst>
            </p:cNvPr>
            <p:cNvSpPr>
              <a:spLocks/>
            </p:cNvSpPr>
            <p:nvPr/>
          </p:nvSpPr>
          <p:spPr bwMode="auto">
            <a:xfrm>
              <a:off x="5829654" y="5229611"/>
              <a:ext cx="926815" cy="90403"/>
            </a:xfrm>
            <a:custGeom>
              <a:avLst/>
              <a:gdLst>
                <a:gd name="T0" fmla="*/ 643 w 643"/>
                <a:gd name="T1" fmla="*/ 70 h 70"/>
                <a:gd name="T2" fmla="*/ 0 w 643"/>
                <a:gd name="T3" fmla="*/ 4 h 70"/>
                <a:gd name="T4" fmla="*/ 1 w 643"/>
                <a:gd name="T5" fmla="*/ 0 h 70"/>
                <a:gd name="T6" fmla="*/ 643 w 643"/>
                <a:gd name="T7" fmla="*/ 66 h 70"/>
                <a:gd name="T8" fmla="*/ 643 w 643"/>
                <a:gd name="T9" fmla="*/ 70 h 70"/>
              </a:gdLst>
              <a:ahLst/>
              <a:cxnLst>
                <a:cxn ang="0">
                  <a:pos x="T0" y="T1"/>
                </a:cxn>
                <a:cxn ang="0">
                  <a:pos x="T2" y="T3"/>
                </a:cxn>
                <a:cxn ang="0">
                  <a:pos x="T4" y="T5"/>
                </a:cxn>
                <a:cxn ang="0">
                  <a:pos x="T6" y="T7"/>
                </a:cxn>
                <a:cxn ang="0">
                  <a:pos x="T8" y="T9"/>
                </a:cxn>
              </a:cxnLst>
              <a:rect l="0" t="0" r="r" b="b"/>
              <a:pathLst>
                <a:path w="643" h="70">
                  <a:moveTo>
                    <a:pt x="643" y="70"/>
                  </a:moveTo>
                  <a:lnTo>
                    <a:pt x="0" y="4"/>
                  </a:lnTo>
                  <a:lnTo>
                    <a:pt x="1" y="0"/>
                  </a:lnTo>
                  <a:lnTo>
                    <a:pt x="643" y="66"/>
                  </a:lnTo>
                  <a:lnTo>
                    <a:pt x="643" y="70"/>
                  </a:lnTo>
                  <a:close/>
                </a:path>
              </a:pathLst>
            </a:custGeom>
            <a:solidFill>
              <a:srgbClr val="B45F07"/>
            </a:solidFill>
            <a:ln w="0" cap="flat">
              <a:solidFill>
                <a:srgbClr val="333399">
                  <a:lumMod val="75000"/>
                </a:srgbClr>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50" name="Freeform 74">
              <a:extLst>
                <a:ext uri="{FF2B5EF4-FFF2-40B4-BE49-F238E27FC236}">
                  <a16:creationId xmlns:a16="http://schemas.microsoft.com/office/drawing/2014/main" id="{4D5CC75A-16AB-435F-A530-8E613A2337A4}"/>
                </a:ext>
              </a:extLst>
            </p:cNvPr>
            <p:cNvSpPr>
              <a:spLocks/>
            </p:cNvSpPr>
            <p:nvPr/>
          </p:nvSpPr>
          <p:spPr bwMode="auto">
            <a:xfrm>
              <a:off x="5829654" y="4496015"/>
              <a:ext cx="279615" cy="739524"/>
            </a:xfrm>
            <a:custGeom>
              <a:avLst/>
              <a:gdLst>
                <a:gd name="T0" fmla="*/ 195 w 195"/>
                <a:gd name="T1" fmla="*/ 1 h 573"/>
                <a:gd name="T2" fmla="*/ 3 w 195"/>
                <a:gd name="T3" fmla="*/ 573 h 573"/>
                <a:gd name="T4" fmla="*/ 0 w 195"/>
                <a:gd name="T5" fmla="*/ 572 h 573"/>
                <a:gd name="T6" fmla="*/ 192 w 195"/>
                <a:gd name="T7" fmla="*/ 0 h 573"/>
                <a:gd name="T8" fmla="*/ 195 w 195"/>
                <a:gd name="T9" fmla="*/ 1 h 573"/>
              </a:gdLst>
              <a:ahLst/>
              <a:cxnLst>
                <a:cxn ang="0">
                  <a:pos x="T0" y="T1"/>
                </a:cxn>
                <a:cxn ang="0">
                  <a:pos x="T2" y="T3"/>
                </a:cxn>
                <a:cxn ang="0">
                  <a:pos x="T4" y="T5"/>
                </a:cxn>
                <a:cxn ang="0">
                  <a:pos x="T6" y="T7"/>
                </a:cxn>
                <a:cxn ang="0">
                  <a:pos x="T8" y="T9"/>
                </a:cxn>
              </a:cxnLst>
              <a:rect l="0" t="0" r="r" b="b"/>
              <a:pathLst>
                <a:path w="195" h="573">
                  <a:moveTo>
                    <a:pt x="195" y="1"/>
                  </a:moveTo>
                  <a:lnTo>
                    <a:pt x="3" y="573"/>
                  </a:lnTo>
                  <a:lnTo>
                    <a:pt x="0" y="572"/>
                  </a:lnTo>
                  <a:lnTo>
                    <a:pt x="192" y="0"/>
                  </a:lnTo>
                  <a:lnTo>
                    <a:pt x="195" y="1"/>
                  </a:lnTo>
                  <a:close/>
                </a:path>
              </a:pathLst>
            </a:custGeom>
            <a:solidFill>
              <a:srgbClr val="B45F07"/>
            </a:solidFill>
            <a:ln w="0" cap="flat">
              <a:solidFill>
                <a:srgbClr val="333399">
                  <a:lumMod val="75000"/>
                </a:srgbClr>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51" name="Freeform 80">
              <a:extLst>
                <a:ext uri="{FF2B5EF4-FFF2-40B4-BE49-F238E27FC236}">
                  <a16:creationId xmlns:a16="http://schemas.microsoft.com/office/drawing/2014/main" id="{F77C4EFC-AE71-45D7-B92F-39D716F89CBB}"/>
                </a:ext>
              </a:extLst>
            </p:cNvPr>
            <p:cNvSpPr>
              <a:spLocks noEditPoints="1"/>
            </p:cNvSpPr>
            <p:nvPr/>
          </p:nvSpPr>
          <p:spPr bwMode="auto">
            <a:xfrm>
              <a:off x="7325574" y="3644299"/>
              <a:ext cx="510854" cy="392814"/>
            </a:xfrm>
            <a:custGeom>
              <a:avLst/>
              <a:gdLst>
                <a:gd name="T0" fmla="*/ 107565 w 355"/>
                <a:gd name="T1" fmla="*/ 20760 h 304"/>
                <a:gd name="T2" fmla="*/ 106111 w 355"/>
                <a:gd name="T3" fmla="*/ 38751 h 304"/>
                <a:gd name="T4" fmla="*/ 100297 w 355"/>
                <a:gd name="T5" fmla="*/ 35983 h 304"/>
                <a:gd name="T6" fmla="*/ 81400 w 355"/>
                <a:gd name="T7" fmla="*/ 95494 h 304"/>
                <a:gd name="T8" fmla="*/ 90122 w 355"/>
                <a:gd name="T9" fmla="*/ 74735 h 304"/>
                <a:gd name="T10" fmla="*/ 65411 w 355"/>
                <a:gd name="T11" fmla="*/ 132862 h 304"/>
                <a:gd name="T12" fmla="*/ 62504 w 355"/>
                <a:gd name="T13" fmla="*/ 124558 h 304"/>
                <a:gd name="T14" fmla="*/ 58143 w 355"/>
                <a:gd name="T15" fmla="*/ 148086 h 304"/>
                <a:gd name="T16" fmla="*/ 52329 w 355"/>
                <a:gd name="T17" fmla="*/ 145318 h 304"/>
                <a:gd name="T18" fmla="*/ 31979 w 355"/>
                <a:gd name="T19" fmla="*/ 204829 h 304"/>
                <a:gd name="T20" fmla="*/ 40700 w 355"/>
                <a:gd name="T21" fmla="*/ 184069 h 304"/>
                <a:gd name="T22" fmla="*/ 8721 w 355"/>
                <a:gd name="T23" fmla="*/ 238044 h 304"/>
                <a:gd name="T24" fmla="*/ 7268 w 355"/>
                <a:gd name="T25" fmla="*/ 256036 h 304"/>
                <a:gd name="T26" fmla="*/ 24711 w 355"/>
                <a:gd name="T27" fmla="*/ 261572 h 304"/>
                <a:gd name="T28" fmla="*/ 2907 w 355"/>
                <a:gd name="T29" fmla="*/ 253268 h 304"/>
                <a:gd name="T30" fmla="*/ 62504 w 355"/>
                <a:gd name="T31" fmla="*/ 278179 h 304"/>
                <a:gd name="T32" fmla="*/ 40700 w 355"/>
                <a:gd name="T33" fmla="*/ 268492 h 304"/>
                <a:gd name="T34" fmla="*/ 98843 w 355"/>
                <a:gd name="T35" fmla="*/ 298939 h 304"/>
                <a:gd name="T36" fmla="*/ 116286 w 355"/>
                <a:gd name="T37" fmla="*/ 300323 h 304"/>
                <a:gd name="T38" fmla="*/ 114833 w 355"/>
                <a:gd name="T39" fmla="*/ 304475 h 304"/>
                <a:gd name="T40" fmla="*/ 177336 w 355"/>
                <a:gd name="T41" fmla="*/ 323851 h 304"/>
                <a:gd name="T42" fmla="*/ 155533 w 355"/>
                <a:gd name="T43" fmla="*/ 315547 h 304"/>
                <a:gd name="T44" fmla="*/ 212222 w 355"/>
                <a:gd name="T45" fmla="*/ 344610 h 304"/>
                <a:gd name="T46" fmla="*/ 231119 w 355"/>
                <a:gd name="T47" fmla="*/ 345994 h 304"/>
                <a:gd name="T48" fmla="*/ 228212 w 355"/>
                <a:gd name="T49" fmla="*/ 351530 h 304"/>
                <a:gd name="T50" fmla="*/ 290715 w 355"/>
                <a:gd name="T51" fmla="*/ 370906 h 304"/>
                <a:gd name="T52" fmla="*/ 268912 w 355"/>
                <a:gd name="T53" fmla="*/ 362602 h 304"/>
                <a:gd name="T54" fmla="*/ 327055 w 355"/>
                <a:gd name="T55" fmla="*/ 391665 h 304"/>
                <a:gd name="T56" fmla="*/ 344498 w 355"/>
                <a:gd name="T57" fmla="*/ 393049 h 304"/>
                <a:gd name="T58" fmla="*/ 343044 w 355"/>
                <a:gd name="T59" fmla="*/ 398585 h 304"/>
                <a:gd name="T60" fmla="*/ 398280 w 355"/>
                <a:gd name="T61" fmla="*/ 415193 h 304"/>
                <a:gd name="T62" fmla="*/ 402641 w 355"/>
                <a:gd name="T63" fmla="*/ 411041 h 304"/>
                <a:gd name="T64" fmla="*/ 383744 w 355"/>
                <a:gd name="T65" fmla="*/ 408273 h 304"/>
                <a:gd name="T66" fmla="*/ 420084 w 355"/>
                <a:gd name="T67" fmla="*/ 376442 h 304"/>
                <a:gd name="T68" fmla="*/ 421537 w 355"/>
                <a:gd name="T69" fmla="*/ 358450 h 304"/>
                <a:gd name="T70" fmla="*/ 425898 w 355"/>
                <a:gd name="T71" fmla="*/ 359834 h 304"/>
                <a:gd name="T72" fmla="*/ 447702 w 355"/>
                <a:gd name="T73" fmla="*/ 301707 h 304"/>
                <a:gd name="T74" fmla="*/ 437527 w 355"/>
                <a:gd name="T75" fmla="*/ 322467 h 304"/>
                <a:gd name="T76" fmla="*/ 469506 w 355"/>
                <a:gd name="T77" fmla="*/ 267108 h 304"/>
                <a:gd name="T78" fmla="*/ 470959 w 355"/>
                <a:gd name="T79" fmla="*/ 250500 h 304"/>
                <a:gd name="T80" fmla="*/ 476773 w 355"/>
                <a:gd name="T81" fmla="*/ 251884 h 304"/>
                <a:gd name="T82" fmla="*/ 497123 w 355"/>
                <a:gd name="T83" fmla="*/ 193757 h 304"/>
                <a:gd name="T84" fmla="*/ 488402 w 355"/>
                <a:gd name="T85" fmla="*/ 213132 h 304"/>
                <a:gd name="T86" fmla="*/ 511659 w 355"/>
                <a:gd name="T87" fmla="*/ 171613 h 304"/>
                <a:gd name="T88" fmla="*/ 516020 w 355"/>
                <a:gd name="T89" fmla="*/ 167461 h 304"/>
                <a:gd name="T90" fmla="*/ 484041 w 355"/>
                <a:gd name="T91" fmla="*/ 159157 h 304"/>
                <a:gd name="T92" fmla="*/ 485495 w 355"/>
                <a:gd name="T93" fmla="*/ 155005 h 304"/>
                <a:gd name="T94" fmla="*/ 424445 w 355"/>
                <a:gd name="T95" fmla="*/ 134246 h 304"/>
                <a:gd name="T96" fmla="*/ 446248 w 355"/>
                <a:gd name="T97" fmla="*/ 143934 h 304"/>
                <a:gd name="T98" fmla="*/ 388105 w 355"/>
                <a:gd name="T99" fmla="*/ 113486 h 304"/>
                <a:gd name="T100" fmla="*/ 370662 w 355"/>
                <a:gd name="T101" fmla="*/ 110718 h 304"/>
                <a:gd name="T102" fmla="*/ 372116 w 355"/>
                <a:gd name="T103" fmla="*/ 106566 h 304"/>
                <a:gd name="T104" fmla="*/ 311066 w 355"/>
                <a:gd name="T105" fmla="*/ 85807 h 304"/>
                <a:gd name="T106" fmla="*/ 332869 w 355"/>
                <a:gd name="T107" fmla="*/ 95494 h 304"/>
                <a:gd name="T108" fmla="*/ 276180 w 355"/>
                <a:gd name="T109" fmla="*/ 65047 h 304"/>
                <a:gd name="T110" fmla="*/ 257283 w 355"/>
                <a:gd name="T111" fmla="*/ 62279 h 304"/>
                <a:gd name="T112" fmla="*/ 258737 w 355"/>
                <a:gd name="T113" fmla="*/ 58127 h 304"/>
                <a:gd name="T114" fmla="*/ 197687 w 355"/>
                <a:gd name="T115" fmla="*/ 37367 h 304"/>
                <a:gd name="T116" fmla="*/ 219490 w 355"/>
                <a:gd name="T117" fmla="*/ 47055 h 304"/>
                <a:gd name="T118" fmla="*/ 162801 w 355"/>
                <a:gd name="T119" fmla="*/ 16608 h 304"/>
                <a:gd name="T120" fmla="*/ 143904 w 355"/>
                <a:gd name="T121" fmla="*/ 13840 h 304"/>
                <a:gd name="T122" fmla="*/ 145358 w 355"/>
                <a:gd name="T123" fmla="*/ 9688 h 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5" h="304">
                  <a:moveTo>
                    <a:pt x="84" y="2"/>
                  </a:moveTo>
                  <a:lnTo>
                    <a:pt x="78" y="17"/>
                  </a:lnTo>
                  <a:lnTo>
                    <a:pt x="74" y="15"/>
                  </a:lnTo>
                  <a:lnTo>
                    <a:pt x="80" y="0"/>
                  </a:lnTo>
                  <a:lnTo>
                    <a:pt x="84" y="2"/>
                  </a:lnTo>
                  <a:close/>
                  <a:moveTo>
                    <a:pt x="73" y="28"/>
                  </a:moveTo>
                  <a:lnTo>
                    <a:pt x="67" y="43"/>
                  </a:lnTo>
                  <a:lnTo>
                    <a:pt x="63" y="41"/>
                  </a:lnTo>
                  <a:lnTo>
                    <a:pt x="69" y="26"/>
                  </a:lnTo>
                  <a:lnTo>
                    <a:pt x="73" y="28"/>
                  </a:lnTo>
                  <a:close/>
                  <a:moveTo>
                    <a:pt x="62" y="54"/>
                  </a:moveTo>
                  <a:lnTo>
                    <a:pt x="56" y="69"/>
                  </a:lnTo>
                  <a:lnTo>
                    <a:pt x="52" y="68"/>
                  </a:lnTo>
                  <a:lnTo>
                    <a:pt x="58" y="53"/>
                  </a:lnTo>
                  <a:lnTo>
                    <a:pt x="62" y="54"/>
                  </a:lnTo>
                  <a:close/>
                  <a:moveTo>
                    <a:pt x="51" y="80"/>
                  </a:moveTo>
                  <a:lnTo>
                    <a:pt x="47" y="91"/>
                  </a:lnTo>
                  <a:lnTo>
                    <a:pt x="45" y="96"/>
                  </a:lnTo>
                  <a:lnTo>
                    <a:pt x="41" y="94"/>
                  </a:lnTo>
                  <a:lnTo>
                    <a:pt x="43" y="90"/>
                  </a:lnTo>
                  <a:lnTo>
                    <a:pt x="48" y="79"/>
                  </a:lnTo>
                  <a:lnTo>
                    <a:pt x="51" y="80"/>
                  </a:lnTo>
                  <a:close/>
                  <a:moveTo>
                    <a:pt x="40" y="107"/>
                  </a:moveTo>
                  <a:lnTo>
                    <a:pt x="33" y="122"/>
                  </a:lnTo>
                  <a:lnTo>
                    <a:pt x="30" y="120"/>
                  </a:lnTo>
                  <a:lnTo>
                    <a:pt x="36" y="105"/>
                  </a:lnTo>
                  <a:lnTo>
                    <a:pt x="40" y="107"/>
                  </a:lnTo>
                  <a:close/>
                  <a:moveTo>
                    <a:pt x="28" y="133"/>
                  </a:moveTo>
                  <a:lnTo>
                    <a:pt x="22" y="148"/>
                  </a:lnTo>
                  <a:lnTo>
                    <a:pt x="18" y="146"/>
                  </a:lnTo>
                  <a:lnTo>
                    <a:pt x="25" y="131"/>
                  </a:lnTo>
                  <a:lnTo>
                    <a:pt x="28" y="133"/>
                  </a:lnTo>
                  <a:close/>
                  <a:moveTo>
                    <a:pt x="17" y="159"/>
                  </a:moveTo>
                  <a:lnTo>
                    <a:pt x="10" y="174"/>
                  </a:lnTo>
                  <a:lnTo>
                    <a:pt x="6" y="172"/>
                  </a:lnTo>
                  <a:lnTo>
                    <a:pt x="13" y="157"/>
                  </a:lnTo>
                  <a:lnTo>
                    <a:pt x="17" y="159"/>
                  </a:lnTo>
                  <a:close/>
                  <a:moveTo>
                    <a:pt x="5" y="185"/>
                  </a:moveTo>
                  <a:lnTo>
                    <a:pt x="5" y="186"/>
                  </a:lnTo>
                  <a:lnTo>
                    <a:pt x="4" y="184"/>
                  </a:lnTo>
                  <a:lnTo>
                    <a:pt x="17" y="189"/>
                  </a:lnTo>
                  <a:lnTo>
                    <a:pt x="15" y="193"/>
                  </a:lnTo>
                  <a:lnTo>
                    <a:pt x="0" y="187"/>
                  </a:lnTo>
                  <a:lnTo>
                    <a:pt x="2" y="183"/>
                  </a:lnTo>
                  <a:lnTo>
                    <a:pt x="5" y="185"/>
                  </a:lnTo>
                  <a:close/>
                  <a:moveTo>
                    <a:pt x="28" y="194"/>
                  </a:moveTo>
                  <a:lnTo>
                    <a:pt x="43" y="201"/>
                  </a:lnTo>
                  <a:lnTo>
                    <a:pt x="41" y="204"/>
                  </a:lnTo>
                  <a:lnTo>
                    <a:pt x="26" y="198"/>
                  </a:lnTo>
                  <a:lnTo>
                    <a:pt x="28" y="194"/>
                  </a:lnTo>
                  <a:close/>
                  <a:moveTo>
                    <a:pt x="54" y="205"/>
                  </a:moveTo>
                  <a:lnTo>
                    <a:pt x="69" y="212"/>
                  </a:lnTo>
                  <a:lnTo>
                    <a:pt x="68" y="216"/>
                  </a:lnTo>
                  <a:lnTo>
                    <a:pt x="53" y="209"/>
                  </a:lnTo>
                  <a:lnTo>
                    <a:pt x="54" y="205"/>
                  </a:lnTo>
                  <a:close/>
                  <a:moveTo>
                    <a:pt x="80" y="217"/>
                  </a:moveTo>
                  <a:lnTo>
                    <a:pt x="95" y="223"/>
                  </a:lnTo>
                  <a:lnTo>
                    <a:pt x="94" y="227"/>
                  </a:lnTo>
                  <a:lnTo>
                    <a:pt x="79" y="220"/>
                  </a:lnTo>
                  <a:lnTo>
                    <a:pt x="80" y="217"/>
                  </a:lnTo>
                  <a:close/>
                  <a:moveTo>
                    <a:pt x="107" y="228"/>
                  </a:moveTo>
                  <a:lnTo>
                    <a:pt x="122" y="234"/>
                  </a:lnTo>
                  <a:lnTo>
                    <a:pt x="120" y="238"/>
                  </a:lnTo>
                  <a:lnTo>
                    <a:pt x="105" y="232"/>
                  </a:lnTo>
                  <a:lnTo>
                    <a:pt x="107" y="228"/>
                  </a:lnTo>
                  <a:close/>
                  <a:moveTo>
                    <a:pt x="133" y="239"/>
                  </a:moveTo>
                  <a:lnTo>
                    <a:pt x="148" y="246"/>
                  </a:lnTo>
                  <a:lnTo>
                    <a:pt x="146" y="249"/>
                  </a:lnTo>
                  <a:lnTo>
                    <a:pt x="131" y="243"/>
                  </a:lnTo>
                  <a:lnTo>
                    <a:pt x="133" y="239"/>
                  </a:lnTo>
                  <a:close/>
                  <a:moveTo>
                    <a:pt x="159" y="250"/>
                  </a:moveTo>
                  <a:lnTo>
                    <a:pt x="174" y="257"/>
                  </a:lnTo>
                  <a:lnTo>
                    <a:pt x="172" y="261"/>
                  </a:lnTo>
                  <a:lnTo>
                    <a:pt x="157" y="254"/>
                  </a:lnTo>
                  <a:lnTo>
                    <a:pt x="159" y="250"/>
                  </a:lnTo>
                  <a:close/>
                  <a:moveTo>
                    <a:pt x="185" y="262"/>
                  </a:moveTo>
                  <a:lnTo>
                    <a:pt x="200" y="268"/>
                  </a:lnTo>
                  <a:lnTo>
                    <a:pt x="199" y="272"/>
                  </a:lnTo>
                  <a:lnTo>
                    <a:pt x="184" y="265"/>
                  </a:lnTo>
                  <a:lnTo>
                    <a:pt x="185" y="262"/>
                  </a:lnTo>
                  <a:close/>
                  <a:moveTo>
                    <a:pt x="211" y="273"/>
                  </a:moveTo>
                  <a:lnTo>
                    <a:pt x="226" y="279"/>
                  </a:lnTo>
                  <a:lnTo>
                    <a:pt x="225" y="283"/>
                  </a:lnTo>
                  <a:lnTo>
                    <a:pt x="210" y="277"/>
                  </a:lnTo>
                  <a:lnTo>
                    <a:pt x="211" y="273"/>
                  </a:lnTo>
                  <a:close/>
                  <a:moveTo>
                    <a:pt x="237" y="284"/>
                  </a:moveTo>
                  <a:lnTo>
                    <a:pt x="252" y="291"/>
                  </a:lnTo>
                  <a:lnTo>
                    <a:pt x="251" y="294"/>
                  </a:lnTo>
                  <a:lnTo>
                    <a:pt x="236" y="288"/>
                  </a:lnTo>
                  <a:lnTo>
                    <a:pt x="237" y="284"/>
                  </a:lnTo>
                  <a:close/>
                  <a:moveTo>
                    <a:pt x="264" y="295"/>
                  </a:moveTo>
                  <a:lnTo>
                    <a:pt x="274" y="300"/>
                  </a:lnTo>
                  <a:lnTo>
                    <a:pt x="271" y="301"/>
                  </a:lnTo>
                  <a:lnTo>
                    <a:pt x="273" y="296"/>
                  </a:lnTo>
                  <a:lnTo>
                    <a:pt x="277" y="297"/>
                  </a:lnTo>
                  <a:lnTo>
                    <a:pt x="274" y="304"/>
                  </a:lnTo>
                  <a:lnTo>
                    <a:pt x="262" y="299"/>
                  </a:lnTo>
                  <a:lnTo>
                    <a:pt x="264" y="295"/>
                  </a:lnTo>
                  <a:close/>
                  <a:moveTo>
                    <a:pt x="278" y="285"/>
                  </a:moveTo>
                  <a:lnTo>
                    <a:pt x="285" y="270"/>
                  </a:lnTo>
                  <a:lnTo>
                    <a:pt x="289" y="272"/>
                  </a:lnTo>
                  <a:lnTo>
                    <a:pt x="282" y="286"/>
                  </a:lnTo>
                  <a:lnTo>
                    <a:pt x="278" y="285"/>
                  </a:lnTo>
                  <a:close/>
                  <a:moveTo>
                    <a:pt x="290" y="259"/>
                  </a:moveTo>
                  <a:lnTo>
                    <a:pt x="296" y="244"/>
                  </a:lnTo>
                  <a:lnTo>
                    <a:pt x="300" y="245"/>
                  </a:lnTo>
                  <a:lnTo>
                    <a:pt x="293" y="260"/>
                  </a:lnTo>
                  <a:lnTo>
                    <a:pt x="290" y="259"/>
                  </a:lnTo>
                  <a:close/>
                  <a:moveTo>
                    <a:pt x="301" y="233"/>
                  </a:moveTo>
                  <a:lnTo>
                    <a:pt x="308" y="218"/>
                  </a:lnTo>
                  <a:lnTo>
                    <a:pt x="312" y="219"/>
                  </a:lnTo>
                  <a:lnTo>
                    <a:pt x="305" y="234"/>
                  </a:lnTo>
                  <a:lnTo>
                    <a:pt x="301" y="233"/>
                  </a:lnTo>
                  <a:close/>
                  <a:moveTo>
                    <a:pt x="313" y="206"/>
                  </a:moveTo>
                  <a:lnTo>
                    <a:pt x="320" y="192"/>
                  </a:lnTo>
                  <a:lnTo>
                    <a:pt x="323" y="193"/>
                  </a:lnTo>
                  <a:lnTo>
                    <a:pt x="316" y="208"/>
                  </a:lnTo>
                  <a:lnTo>
                    <a:pt x="313" y="206"/>
                  </a:lnTo>
                  <a:close/>
                  <a:moveTo>
                    <a:pt x="324" y="181"/>
                  </a:moveTo>
                  <a:lnTo>
                    <a:pt x="331" y="166"/>
                  </a:lnTo>
                  <a:lnTo>
                    <a:pt x="335" y="167"/>
                  </a:lnTo>
                  <a:lnTo>
                    <a:pt x="328" y="182"/>
                  </a:lnTo>
                  <a:lnTo>
                    <a:pt x="324" y="181"/>
                  </a:lnTo>
                  <a:close/>
                  <a:moveTo>
                    <a:pt x="336" y="154"/>
                  </a:moveTo>
                  <a:lnTo>
                    <a:pt x="342" y="140"/>
                  </a:lnTo>
                  <a:lnTo>
                    <a:pt x="346" y="141"/>
                  </a:lnTo>
                  <a:lnTo>
                    <a:pt x="340" y="156"/>
                  </a:lnTo>
                  <a:lnTo>
                    <a:pt x="336" y="154"/>
                  </a:lnTo>
                  <a:close/>
                  <a:moveTo>
                    <a:pt x="348" y="128"/>
                  </a:moveTo>
                  <a:lnTo>
                    <a:pt x="351" y="121"/>
                  </a:lnTo>
                  <a:lnTo>
                    <a:pt x="352" y="124"/>
                  </a:lnTo>
                  <a:lnTo>
                    <a:pt x="344" y="121"/>
                  </a:lnTo>
                  <a:lnTo>
                    <a:pt x="345" y="117"/>
                  </a:lnTo>
                  <a:lnTo>
                    <a:pt x="355" y="121"/>
                  </a:lnTo>
                  <a:lnTo>
                    <a:pt x="351" y="130"/>
                  </a:lnTo>
                  <a:lnTo>
                    <a:pt x="348" y="128"/>
                  </a:lnTo>
                  <a:close/>
                  <a:moveTo>
                    <a:pt x="333" y="115"/>
                  </a:moveTo>
                  <a:lnTo>
                    <a:pt x="318" y="109"/>
                  </a:lnTo>
                  <a:lnTo>
                    <a:pt x="320" y="105"/>
                  </a:lnTo>
                  <a:lnTo>
                    <a:pt x="334" y="112"/>
                  </a:lnTo>
                  <a:lnTo>
                    <a:pt x="333" y="115"/>
                  </a:lnTo>
                  <a:close/>
                  <a:moveTo>
                    <a:pt x="307" y="104"/>
                  </a:moveTo>
                  <a:lnTo>
                    <a:pt x="292" y="97"/>
                  </a:lnTo>
                  <a:lnTo>
                    <a:pt x="294" y="93"/>
                  </a:lnTo>
                  <a:lnTo>
                    <a:pt x="308" y="100"/>
                  </a:lnTo>
                  <a:lnTo>
                    <a:pt x="307" y="104"/>
                  </a:lnTo>
                  <a:close/>
                  <a:moveTo>
                    <a:pt x="281" y="92"/>
                  </a:moveTo>
                  <a:lnTo>
                    <a:pt x="266" y="85"/>
                  </a:lnTo>
                  <a:lnTo>
                    <a:pt x="267" y="82"/>
                  </a:lnTo>
                  <a:lnTo>
                    <a:pt x="282" y="89"/>
                  </a:lnTo>
                  <a:lnTo>
                    <a:pt x="281" y="92"/>
                  </a:lnTo>
                  <a:close/>
                  <a:moveTo>
                    <a:pt x="255" y="80"/>
                  </a:moveTo>
                  <a:lnTo>
                    <a:pt x="240" y="74"/>
                  </a:lnTo>
                  <a:lnTo>
                    <a:pt x="242" y="70"/>
                  </a:lnTo>
                  <a:lnTo>
                    <a:pt x="256" y="77"/>
                  </a:lnTo>
                  <a:lnTo>
                    <a:pt x="255" y="80"/>
                  </a:lnTo>
                  <a:close/>
                  <a:moveTo>
                    <a:pt x="229" y="69"/>
                  </a:moveTo>
                  <a:lnTo>
                    <a:pt x="214" y="62"/>
                  </a:lnTo>
                  <a:lnTo>
                    <a:pt x="216" y="58"/>
                  </a:lnTo>
                  <a:lnTo>
                    <a:pt x="230" y="65"/>
                  </a:lnTo>
                  <a:lnTo>
                    <a:pt x="229" y="69"/>
                  </a:lnTo>
                  <a:close/>
                  <a:moveTo>
                    <a:pt x="203" y="57"/>
                  </a:moveTo>
                  <a:lnTo>
                    <a:pt x="188" y="50"/>
                  </a:lnTo>
                  <a:lnTo>
                    <a:pt x="190" y="47"/>
                  </a:lnTo>
                  <a:lnTo>
                    <a:pt x="204" y="53"/>
                  </a:lnTo>
                  <a:lnTo>
                    <a:pt x="203" y="57"/>
                  </a:lnTo>
                  <a:close/>
                  <a:moveTo>
                    <a:pt x="177" y="45"/>
                  </a:moveTo>
                  <a:lnTo>
                    <a:pt x="162" y="39"/>
                  </a:lnTo>
                  <a:lnTo>
                    <a:pt x="163" y="35"/>
                  </a:lnTo>
                  <a:lnTo>
                    <a:pt x="178" y="42"/>
                  </a:lnTo>
                  <a:lnTo>
                    <a:pt x="177" y="45"/>
                  </a:lnTo>
                  <a:close/>
                  <a:moveTo>
                    <a:pt x="151" y="34"/>
                  </a:moveTo>
                  <a:lnTo>
                    <a:pt x="136" y="27"/>
                  </a:lnTo>
                  <a:lnTo>
                    <a:pt x="138" y="23"/>
                  </a:lnTo>
                  <a:lnTo>
                    <a:pt x="152" y="30"/>
                  </a:lnTo>
                  <a:lnTo>
                    <a:pt x="151" y="34"/>
                  </a:lnTo>
                  <a:close/>
                  <a:moveTo>
                    <a:pt x="125" y="22"/>
                  </a:moveTo>
                  <a:lnTo>
                    <a:pt x="110" y="15"/>
                  </a:lnTo>
                  <a:lnTo>
                    <a:pt x="112" y="12"/>
                  </a:lnTo>
                  <a:lnTo>
                    <a:pt x="126" y="18"/>
                  </a:lnTo>
                  <a:lnTo>
                    <a:pt x="125" y="22"/>
                  </a:lnTo>
                  <a:close/>
                  <a:moveTo>
                    <a:pt x="99" y="10"/>
                  </a:moveTo>
                  <a:lnTo>
                    <a:pt x="84" y="4"/>
                  </a:lnTo>
                  <a:lnTo>
                    <a:pt x="86" y="0"/>
                  </a:lnTo>
                  <a:lnTo>
                    <a:pt x="100" y="7"/>
                  </a:lnTo>
                  <a:lnTo>
                    <a:pt x="99" y="10"/>
                  </a:lnTo>
                  <a:close/>
                </a:path>
              </a:pathLst>
            </a:custGeom>
            <a:solidFill>
              <a:srgbClr val="000000"/>
            </a:solidFill>
            <a:ln w="3175" cap="flat">
              <a:solidFill>
                <a:srgbClr val="FFFFFF">
                  <a:lumMod val="50000"/>
                </a:srgbClr>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52" name="Freeform 81">
              <a:extLst>
                <a:ext uri="{FF2B5EF4-FFF2-40B4-BE49-F238E27FC236}">
                  <a16:creationId xmlns:a16="http://schemas.microsoft.com/office/drawing/2014/main" id="{76B58AAD-03DB-476F-9A97-12E24646155E}"/>
                </a:ext>
              </a:extLst>
            </p:cNvPr>
            <p:cNvSpPr>
              <a:spLocks noEditPoints="1"/>
            </p:cNvSpPr>
            <p:nvPr/>
          </p:nvSpPr>
          <p:spPr bwMode="auto">
            <a:xfrm>
              <a:off x="7154331" y="3726996"/>
              <a:ext cx="195707" cy="161521"/>
            </a:xfrm>
            <a:custGeom>
              <a:avLst/>
              <a:gdLst>
                <a:gd name="T0" fmla="*/ 87215 w 136"/>
                <a:gd name="T1" fmla="*/ 9688 h 125"/>
                <a:gd name="T2" fmla="*/ 62504 w 136"/>
                <a:gd name="T3" fmla="*/ 5536 h 125"/>
                <a:gd name="T4" fmla="*/ 101751 w 136"/>
                <a:gd name="T5" fmla="*/ 17992 h 125"/>
                <a:gd name="T6" fmla="*/ 120647 w 136"/>
                <a:gd name="T7" fmla="*/ 33216 h 125"/>
                <a:gd name="T8" fmla="*/ 101751 w 136"/>
                <a:gd name="T9" fmla="*/ 17992 h 125"/>
                <a:gd name="T10" fmla="*/ 159894 w 136"/>
                <a:gd name="T11" fmla="*/ 45671 h 125"/>
                <a:gd name="T12" fmla="*/ 136637 w 136"/>
                <a:gd name="T13" fmla="*/ 40136 h 125"/>
                <a:gd name="T14" fmla="*/ 175883 w 136"/>
                <a:gd name="T15" fmla="*/ 53975 h 125"/>
                <a:gd name="T16" fmla="*/ 194780 w 136"/>
                <a:gd name="T17" fmla="*/ 69199 h 125"/>
                <a:gd name="T18" fmla="*/ 175883 w 136"/>
                <a:gd name="T19" fmla="*/ 53975 h 125"/>
                <a:gd name="T20" fmla="*/ 184605 w 136"/>
                <a:gd name="T21" fmla="*/ 102415 h 125"/>
                <a:gd name="T22" fmla="*/ 188966 w 136"/>
                <a:gd name="T23" fmla="*/ 78887 h 125"/>
                <a:gd name="T24" fmla="*/ 175883 w 136"/>
                <a:gd name="T25" fmla="*/ 117639 h 125"/>
                <a:gd name="T26" fmla="*/ 159894 w 136"/>
                <a:gd name="T27" fmla="*/ 134246 h 125"/>
                <a:gd name="T28" fmla="*/ 175883 w 136"/>
                <a:gd name="T29" fmla="*/ 117639 h 125"/>
                <a:gd name="T30" fmla="*/ 146812 w 136"/>
                <a:gd name="T31" fmla="*/ 172998 h 125"/>
                <a:gd name="T32" fmla="*/ 152626 w 136"/>
                <a:gd name="T33" fmla="*/ 149470 h 125"/>
                <a:gd name="T34" fmla="*/ 127915 w 136"/>
                <a:gd name="T35" fmla="*/ 167462 h 125"/>
                <a:gd name="T36" fmla="*/ 110472 w 136"/>
                <a:gd name="T37" fmla="*/ 150854 h 125"/>
                <a:gd name="T38" fmla="*/ 127915 w 136"/>
                <a:gd name="T39" fmla="*/ 167462 h 125"/>
                <a:gd name="T40" fmla="*/ 72679 w 136"/>
                <a:gd name="T41" fmla="*/ 137014 h 125"/>
                <a:gd name="T42" fmla="*/ 95936 w 136"/>
                <a:gd name="T43" fmla="*/ 142550 h 125"/>
                <a:gd name="T44" fmla="*/ 56690 w 136"/>
                <a:gd name="T45" fmla="*/ 127327 h 125"/>
                <a:gd name="T46" fmla="*/ 39247 w 136"/>
                <a:gd name="T47" fmla="*/ 112103 h 125"/>
                <a:gd name="T48" fmla="*/ 56690 w 136"/>
                <a:gd name="T49" fmla="*/ 127327 h 125"/>
                <a:gd name="T50" fmla="*/ 0 w 136"/>
                <a:gd name="T51" fmla="*/ 96879 h 125"/>
                <a:gd name="T52" fmla="*/ 24711 w 136"/>
                <a:gd name="T53" fmla="*/ 103799 h 125"/>
                <a:gd name="T54" fmla="*/ 7268 w 136"/>
                <a:gd name="T55" fmla="*/ 78887 h 125"/>
                <a:gd name="T56" fmla="*/ 24711 w 136"/>
                <a:gd name="T57" fmla="*/ 63663 h 125"/>
                <a:gd name="T58" fmla="*/ 7268 w 136"/>
                <a:gd name="T59" fmla="*/ 78887 h 125"/>
                <a:gd name="T60" fmla="*/ 43607 w 136"/>
                <a:gd name="T61" fmla="*/ 27680 h 125"/>
                <a:gd name="T62" fmla="*/ 34886 w 136"/>
                <a:gd name="T63" fmla="*/ 49823 h 125"/>
                <a:gd name="T64" fmla="*/ 52329 w 136"/>
                <a:gd name="T65" fmla="*/ 13840 h 125"/>
                <a:gd name="T66" fmla="*/ 66865 w 136"/>
                <a:gd name="T67" fmla="*/ 4152 h 125"/>
                <a:gd name="T68" fmla="*/ 52329 w 136"/>
                <a:gd name="T69" fmla="*/ 13840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6" h="125">
                  <a:moveTo>
                    <a:pt x="45" y="0"/>
                  </a:moveTo>
                  <a:lnTo>
                    <a:pt x="60" y="7"/>
                  </a:lnTo>
                  <a:lnTo>
                    <a:pt x="58" y="11"/>
                  </a:lnTo>
                  <a:lnTo>
                    <a:pt x="43" y="4"/>
                  </a:lnTo>
                  <a:lnTo>
                    <a:pt x="45" y="0"/>
                  </a:lnTo>
                  <a:close/>
                  <a:moveTo>
                    <a:pt x="70" y="13"/>
                  </a:moveTo>
                  <a:lnTo>
                    <a:pt x="85" y="20"/>
                  </a:lnTo>
                  <a:lnTo>
                    <a:pt x="83" y="24"/>
                  </a:lnTo>
                  <a:lnTo>
                    <a:pt x="68" y="17"/>
                  </a:lnTo>
                  <a:lnTo>
                    <a:pt x="70" y="13"/>
                  </a:lnTo>
                  <a:close/>
                  <a:moveTo>
                    <a:pt x="96" y="26"/>
                  </a:moveTo>
                  <a:lnTo>
                    <a:pt x="110" y="33"/>
                  </a:lnTo>
                  <a:lnTo>
                    <a:pt x="108" y="37"/>
                  </a:lnTo>
                  <a:lnTo>
                    <a:pt x="94" y="29"/>
                  </a:lnTo>
                  <a:lnTo>
                    <a:pt x="96" y="26"/>
                  </a:lnTo>
                  <a:close/>
                  <a:moveTo>
                    <a:pt x="121" y="39"/>
                  </a:moveTo>
                  <a:lnTo>
                    <a:pt x="136" y="46"/>
                  </a:lnTo>
                  <a:lnTo>
                    <a:pt x="134" y="50"/>
                  </a:lnTo>
                  <a:lnTo>
                    <a:pt x="119" y="42"/>
                  </a:lnTo>
                  <a:lnTo>
                    <a:pt x="121" y="39"/>
                  </a:lnTo>
                  <a:close/>
                  <a:moveTo>
                    <a:pt x="134" y="59"/>
                  </a:moveTo>
                  <a:lnTo>
                    <a:pt x="127" y="74"/>
                  </a:lnTo>
                  <a:lnTo>
                    <a:pt x="123" y="72"/>
                  </a:lnTo>
                  <a:lnTo>
                    <a:pt x="130" y="57"/>
                  </a:lnTo>
                  <a:lnTo>
                    <a:pt x="134" y="59"/>
                  </a:lnTo>
                  <a:close/>
                  <a:moveTo>
                    <a:pt x="121" y="85"/>
                  </a:moveTo>
                  <a:lnTo>
                    <a:pt x="114" y="99"/>
                  </a:lnTo>
                  <a:lnTo>
                    <a:pt x="110" y="97"/>
                  </a:lnTo>
                  <a:lnTo>
                    <a:pt x="117" y="83"/>
                  </a:lnTo>
                  <a:lnTo>
                    <a:pt x="121" y="85"/>
                  </a:lnTo>
                  <a:close/>
                  <a:moveTo>
                    <a:pt x="108" y="110"/>
                  </a:moveTo>
                  <a:lnTo>
                    <a:pt x="101" y="125"/>
                  </a:lnTo>
                  <a:lnTo>
                    <a:pt x="98" y="123"/>
                  </a:lnTo>
                  <a:lnTo>
                    <a:pt x="105" y="108"/>
                  </a:lnTo>
                  <a:lnTo>
                    <a:pt x="108" y="110"/>
                  </a:lnTo>
                  <a:close/>
                  <a:moveTo>
                    <a:pt x="88" y="121"/>
                  </a:moveTo>
                  <a:lnTo>
                    <a:pt x="74" y="113"/>
                  </a:lnTo>
                  <a:lnTo>
                    <a:pt x="76" y="109"/>
                  </a:lnTo>
                  <a:lnTo>
                    <a:pt x="90" y="118"/>
                  </a:lnTo>
                  <a:lnTo>
                    <a:pt x="88" y="121"/>
                  </a:lnTo>
                  <a:close/>
                  <a:moveTo>
                    <a:pt x="64" y="107"/>
                  </a:moveTo>
                  <a:lnTo>
                    <a:pt x="50" y="99"/>
                  </a:lnTo>
                  <a:lnTo>
                    <a:pt x="52" y="95"/>
                  </a:lnTo>
                  <a:lnTo>
                    <a:pt x="66" y="103"/>
                  </a:lnTo>
                  <a:lnTo>
                    <a:pt x="64" y="107"/>
                  </a:lnTo>
                  <a:close/>
                  <a:moveTo>
                    <a:pt x="39" y="92"/>
                  </a:moveTo>
                  <a:lnTo>
                    <a:pt x="25" y="84"/>
                  </a:lnTo>
                  <a:lnTo>
                    <a:pt x="27" y="81"/>
                  </a:lnTo>
                  <a:lnTo>
                    <a:pt x="41" y="89"/>
                  </a:lnTo>
                  <a:lnTo>
                    <a:pt x="39" y="92"/>
                  </a:lnTo>
                  <a:close/>
                  <a:moveTo>
                    <a:pt x="15" y="78"/>
                  </a:moveTo>
                  <a:lnTo>
                    <a:pt x="0" y="70"/>
                  </a:lnTo>
                  <a:lnTo>
                    <a:pt x="2" y="66"/>
                  </a:lnTo>
                  <a:lnTo>
                    <a:pt x="17" y="75"/>
                  </a:lnTo>
                  <a:lnTo>
                    <a:pt x="15" y="78"/>
                  </a:lnTo>
                  <a:close/>
                  <a:moveTo>
                    <a:pt x="5" y="57"/>
                  </a:moveTo>
                  <a:lnTo>
                    <a:pt x="14" y="44"/>
                  </a:lnTo>
                  <a:lnTo>
                    <a:pt x="17" y="46"/>
                  </a:lnTo>
                  <a:lnTo>
                    <a:pt x="8" y="59"/>
                  </a:lnTo>
                  <a:lnTo>
                    <a:pt x="5" y="57"/>
                  </a:lnTo>
                  <a:close/>
                  <a:moveTo>
                    <a:pt x="21" y="33"/>
                  </a:moveTo>
                  <a:lnTo>
                    <a:pt x="30" y="20"/>
                  </a:lnTo>
                  <a:lnTo>
                    <a:pt x="33" y="22"/>
                  </a:lnTo>
                  <a:lnTo>
                    <a:pt x="24" y="36"/>
                  </a:lnTo>
                  <a:lnTo>
                    <a:pt x="21" y="33"/>
                  </a:lnTo>
                  <a:close/>
                  <a:moveTo>
                    <a:pt x="36" y="10"/>
                  </a:moveTo>
                  <a:lnTo>
                    <a:pt x="43" y="1"/>
                  </a:lnTo>
                  <a:lnTo>
                    <a:pt x="46" y="3"/>
                  </a:lnTo>
                  <a:lnTo>
                    <a:pt x="40" y="12"/>
                  </a:lnTo>
                  <a:lnTo>
                    <a:pt x="36" y="10"/>
                  </a:lnTo>
                  <a:close/>
                </a:path>
              </a:pathLst>
            </a:custGeom>
            <a:solidFill>
              <a:srgbClr val="000000"/>
            </a:solidFill>
            <a:ln w="3175" cap="flat">
              <a:solidFill>
                <a:srgbClr val="FFFFFF">
                  <a:lumMod val="50000"/>
                </a:srgbClr>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pic>
          <p:nvPicPr>
            <p:cNvPr id="53" name="Picture 82">
              <a:extLst>
                <a:ext uri="{FF2B5EF4-FFF2-40B4-BE49-F238E27FC236}">
                  <a16:creationId xmlns:a16="http://schemas.microsoft.com/office/drawing/2014/main" id="{192F0718-39A6-466E-B056-64A68F910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306" y="3902729"/>
              <a:ext cx="398609" cy="23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83">
              <a:extLst>
                <a:ext uri="{FF2B5EF4-FFF2-40B4-BE49-F238E27FC236}">
                  <a16:creationId xmlns:a16="http://schemas.microsoft.com/office/drawing/2014/main" id="{0A0742EA-4502-49E9-9F4B-DB513E23C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306" y="3902729"/>
              <a:ext cx="398609" cy="23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84">
              <a:extLst>
                <a:ext uri="{FF2B5EF4-FFF2-40B4-BE49-F238E27FC236}">
                  <a16:creationId xmlns:a16="http://schemas.microsoft.com/office/drawing/2014/main" id="{925F2FEE-4BC3-4EA6-A972-559BB1328AF0}"/>
                </a:ext>
              </a:extLst>
            </p:cNvPr>
            <p:cNvSpPr>
              <a:spLocks noEditPoints="1"/>
            </p:cNvSpPr>
            <p:nvPr/>
          </p:nvSpPr>
          <p:spPr bwMode="auto">
            <a:xfrm>
              <a:off x="6978768" y="3925988"/>
              <a:ext cx="309390" cy="151182"/>
            </a:xfrm>
            <a:custGeom>
              <a:avLst/>
              <a:gdLst>
                <a:gd name="T0" fmla="*/ 312519 w 215"/>
                <a:gd name="T1" fmla="*/ 73351 h 117"/>
                <a:gd name="T2" fmla="*/ 308158 w 215"/>
                <a:gd name="T3" fmla="*/ 73351 h 117"/>
                <a:gd name="T4" fmla="*/ 289262 w 215"/>
                <a:gd name="T5" fmla="*/ 1384 h 117"/>
                <a:gd name="T6" fmla="*/ 295076 w 215"/>
                <a:gd name="T7" fmla="*/ 0 h 117"/>
                <a:gd name="T8" fmla="*/ 312519 w 215"/>
                <a:gd name="T9" fmla="*/ 73351 h 117"/>
                <a:gd name="T10" fmla="*/ 302344 w 215"/>
                <a:gd name="T11" fmla="*/ 74735 h 117"/>
                <a:gd name="T12" fmla="*/ 293623 w 215"/>
                <a:gd name="T13" fmla="*/ 77503 h 117"/>
                <a:gd name="T14" fmla="*/ 274726 w 215"/>
                <a:gd name="T15" fmla="*/ 5536 h 117"/>
                <a:gd name="T16" fmla="*/ 284901 w 215"/>
                <a:gd name="T17" fmla="*/ 2768 h 117"/>
                <a:gd name="T18" fmla="*/ 302344 w 215"/>
                <a:gd name="T19" fmla="*/ 74735 h 117"/>
                <a:gd name="T20" fmla="*/ 289262 w 215"/>
                <a:gd name="T21" fmla="*/ 78887 h 117"/>
                <a:gd name="T22" fmla="*/ 84307 w 215"/>
                <a:gd name="T23" fmla="*/ 124558 h 117"/>
                <a:gd name="T24" fmla="*/ 94482 w 215"/>
                <a:gd name="T25" fmla="*/ 161926 h 117"/>
                <a:gd name="T26" fmla="*/ 0 w 215"/>
                <a:gd name="T27" fmla="*/ 106567 h 117"/>
                <a:gd name="T28" fmla="*/ 56689 w 215"/>
                <a:gd name="T29" fmla="*/ 16608 h 117"/>
                <a:gd name="T30" fmla="*/ 66865 w 215"/>
                <a:gd name="T31" fmla="*/ 53975 h 117"/>
                <a:gd name="T32" fmla="*/ 270365 w 215"/>
                <a:gd name="T33" fmla="*/ 5536 h 117"/>
                <a:gd name="T34" fmla="*/ 289262 w 215"/>
                <a:gd name="T35" fmla="*/ 78887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 h="117">
                  <a:moveTo>
                    <a:pt x="215" y="53"/>
                  </a:moveTo>
                  <a:lnTo>
                    <a:pt x="212" y="53"/>
                  </a:lnTo>
                  <a:lnTo>
                    <a:pt x="199" y="1"/>
                  </a:lnTo>
                  <a:lnTo>
                    <a:pt x="203" y="0"/>
                  </a:lnTo>
                  <a:lnTo>
                    <a:pt x="215" y="53"/>
                  </a:lnTo>
                  <a:close/>
                  <a:moveTo>
                    <a:pt x="208" y="54"/>
                  </a:moveTo>
                  <a:lnTo>
                    <a:pt x="202" y="56"/>
                  </a:lnTo>
                  <a:lnTo>
                    <a:pt x="189" y="4"/>
                  </a:lnTo>
                  <a:lnTo>
                    <a:pt x="196" y="2"/>
                  </a:lnTo>
                  <a:lnTo>
                    <a:pt x="208" y="54"/>
                  </a:lnTo>
                  <a:close/>
                  <a:moveTo>
                    <a:pt x="199" y="57"/>
                  </a:moveTo>
                  <a:lnTo>
                    <a:pt x="58" y="90"/>
                  </a:lnTo>
                  <a:lnTo>
                    <a:pt x="65" y="117"/>
                  </a:lnTo>
                  <a:lnTo>
                    <a:pt x="0" y="77"/>
                  </a:lnTo>
                  <a:lnTo>
                    <a:pt x="39" y="12"/>
                  </a:lnTo>
                  <a:lnTo>
                    <a:pt x="46" y="39"/>
                  </a:lnTo>
                  <a:lnTo>
                    <a:pt x="186" y="4"/>
                  </a:lnTo>
                  <a:lnTo>
                    <a:pt x="199" y="57"/>
                  </a:lnTo>
                  <a:close/>
                </a:path>
              </a:pathLst>
            </a:custGeom>
            <a:solidFill>
              <a:srgbClr val="C4E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56" name="Freeform 85">
              <a:extLst>
                <a:ext uri="{FF2B5EF4-FFF2-40B4-BE49-F238E27FC236}">
                  <a16:creationId xmlns:a16="http://schemas.microsoft.com/office/drawing/2014/main" id="{C8863DD7-9F7F-4F94-824B-E8BF8196C3F0}"/>
                </a:ext>
              </a:extLst>
            </p:cNvPr>
            <p:cNvSpPr>
              <a:spLocks noEditPoints="1"/>
            </p:cNvSpPr>
            <p:nvPr/>
          </p:nvSpPr>
          <p:spPr bwMode="auto">
            <a:xfrm>
              <a:off x="6974453" y="3923403"/>
              <a:ext cx="318023" cy="158934"/>
            </a:xfrm>
            <a:custGeom>
              <a:avLst/>
              <a:gdLst>
                <a:gd name="T0" fmla="*/ 321240 w 221"/>
                <a:gd name="T1" fmla="*/ 77503 h 123"/>
                <a:gd name="T2" fmla="*/ 309611 w 221"/>
                <a:gd name="T3" fmla="*/ 80271 h 123"/>
                <a:gd name="T4" fmla="*/ 290715 w 221"/>
                <a:gd name="T5" fmla="*/ 2768 h 123"/>
                <a:gd name="T6" fmla="*/ 300890 w 221"/>
                <a:gd name="T7" fmla="*/ 0 h 123"/>
                <a:gd name="T8" fmla="*/ 321240 w 221"/>
                <a:gd name="T9" fmla="*/ 77503 h 123"/>
                <a:gd name="T10" fmla="*/ 296529 w 221"/>
                <a:gd name="T11" fmla="*/ 4152 h 123"/>
                <a:gd name="T12" fmla="*/ 299436 w 221"/>
                <a:gd name="T13" fmla="*/ 5536 h 123"/>
                <a:gd name="T14" fmla="*/ 295076 w 221"/>
                <a:gd name="T15" fmla="*/ 6920 h 123"/>
                <a:gd name="T16" fmla="*/ 296529 w 221"/>
                <a:gd name="T17" fmla="*/ 4152 h 123"/>
                <a:gd name="T18" fmla="*/ 315426 w 221"/>
                <a:gd name="T19" fmla="*/ 76119 h 123"/>
                <a:gd name="T20" fmla="*/ 311065 w 221"/>
                <a:gd name="T21" fmla="*/ 73351 h 123"/>
                <a:gd name="T22" fmla="*/ 316879 w 221"/>
                <a:gd name="T23" fmla="*/ 73351 h 123"/>
                <a:gd name="T24" fmla="*/ 313972 w 221"/>
                <a:gd name="T25" fmla="*/ 76119 h 123"/>
                <a:gd name="T26" fmla="*/ 296529 w 221"/>
                <a:gd name="T27" fmla="*/ 4152 h 123"/>
                <a:gd name="T28" fmla="*/ 311065 w 221"/>
                <a:gd name="T29" fmla="*/ 80271 h 123"/>
                <a:gd name="T30" fmla="*/ 296529 w 221"/>
                <a:gd name="T31" fmla="*/ 83039 h 123"/>
                <a:gd name="T32" fmla="*/ 276179 w 221"/>
                <a:gd name="T33" fmla="*/ 5536 h 123"/>
                <a:gd name="T34" fmla="*/ 292169 w 221"/>
                <a:gd name="T35" fmla="*/ 2768 h 123"/>
                <a:gd name="T36" fmla="*/ 311065 w 221"/>
                <a:gd name="T37" fmla="*/ 80271 h 123"/>
                <a:gd name="T38" fmla="*/ 286354 w 221"/>
                <a:gd name="T39" fmla="*/ 5536 h 123"/>
                <a:gd name="T40" fmla="*/ 290715 w 221"/>
                <a:gd name="T41" fmla="*/ 8304 h 123"/>
                <a:gd name="T42" fmla="*/ 280540 w 221"/>
                <a:gd name="T43" fmla="*/ 11072 h 123"/>
                <a:gd name="T44" fmla="*/ 281993 w 221"/>
                <a:gd name="T45" fmla="*/ 6920 h 123"/>
                <a:gd name="T46" fmla="*/ 300890 w 221"/>
                <a:gd name="T47" fmla="*/ 78887 h 123"/>
                <a:gd name="T48" fmla="*/ 297983 w 221"/>
                <a:gd name="T49" fmla="*/ 77503 h 123"/>
                <a:gd name="T50" fmla="*/ 306704 w 221"/>
                <a:gd name="T51" fmla="*/ 74735 h 123"/>
                <a:gd name="T52" fmla="*/ 305251 w 221"/>
                <a:gd name="T53" fmla="*/ 78887 h 123"/>
                <a:gd name="T54" fmla="*/ 286354 w 221"/>
                <a:gd name="T55" fmla="*/ 5536 h 123"/>
                <a:gd name="T56" fmla="*/ 296529 w 221"/>
                <a:gd name="T57" fmla="*/ 83039 h 123"/>
                <a:gd name="T58" fmla="*/ 90122 w 221"/>
                <a:gd name="T59" fmla="*/ 130094 h 123"/>
                <a:gd name="T60" fmla="*/ 91575 w 221"/>
                <a:gd name="T61" fmla="*/ 127327 h 123"/>
                <a:gd name="T62" fmla="*/ 103204 w 221"/>
                <a:gd name="T63" fmla="*/ 170230 h 123"/>
                <a:gd name="T64" fmla="*/ 0 w 221"/>
                <a:gd name="T65" fmla="*/ 110719 h 123"/>
                <a:gd name="T66" fmla="*/ 62504 w 221"/>
                <a:gd name="T67" fmla="*/ 12456 h 123"/>
                <a:gd name="T68" fmla="*/ 74132 w 221"/>
                <a:gd name="T69" fmla="*/ 55359 h 123"/>
                <a:gd name="T70" fmla="*/ 69772 w 221"/>
                <a:gd name="T71" fmla="*/ 53975 h 123"/>
                <a:gd name="T72" fmla="*/ 277633 w 221"/>
                <a:gd name="T73" fmla="*/ 5536 h 123"/>
                <a:gd name="T74" fmla="*/ 296529 w 221"/>
                <a:gd name="T75" fmla="*/ 83039 h 123"/>
                <a:gd name="T76" fmla="*/ 271818 w 221"/>
                <a:gd name="T77" fmla="*/ 9688 h 123"/>
                <a:gd name="T78" fmla="*/ 276179 w 221"/>
                <a:gd name="T79" fmla="*/ 12456 h 123"/>
                <a:gd name="T80" fmla="*/ 68318 w 221"/>
                <a:gd name="T81" fmla="*/ 59511 h 123"/>
                <a:gd name="T82" fmla="*/ 58143 w 221"/>
                <a:gd name="T83" fmla="*/ 20760 h 123"/>
                <a:gd name="T84" fmla="*/ 63957 w 221"/>
                <a:gd name="T85" fmla="*/ 20760 h 123"/>
                <a:gd name="T86" fmla="*/ 7268 w 221"/>
                <a:gd name="T87" fmla="*/ 110719 h 123"/>
                <a:gd name="T88" fmla="*/ 5814 w 221"/>
                <a:gd name="T89" fmla="*/ 106567 h 123"/>
                <a:gd name="T90" fmla="*/ 100297 w 221"/>
                <a:gd name="T91" fmla="*/ 161926 h 123"/>
                <a:gd name="T92" fmla="*/ 95936 w 221"/>
                <a:gd name="T93" fmla="*/ 164694 h 123"/>
                <a:gd name="T94" fmla="*/ 85761 w 221"/>
                <a:gd name="T95" fmla="*/ 125943 h 123"/>
                <a:gd name="T96" fmla="*/ 292169 w 221"/>
                <a:gd name="T97" fmla="*/ 78887 h 123"/>
                <a:gd name="T98" fmla="*/ 290715 w 221"/>
                <a:gd name="T99" fmla="*/ 81655 h 123"/>
                <a:gd name="T100" fmla="*/ 271818 w 221"/>
                <a:gd name="T101" fmla="*/ 9688 h 1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1" h="123">
                  <a:moveTo>
                    <a:pt x="221" y="56"/>
                  </a:moveTo>
                  <a:lnTo>
                    <a:pt x="213" y="58"/>
                  </a:lnTo>
                  <a:lnTo>
                    <a:pt x="200" y="2"/>
                  </a:lnTo>
                  <a:lnTo>
                    <a:pt x="207" y="0"/>
                  </a:lnTo>
                  <a:lnTo>
                    <a:pt x="221" y="56"/>
                  </a:lnTo>
                  <a:close/>
                  <a:moveTo>
                    <a:pt x="204" y="3"/>
                  </a:moveTo>
                  <a:lnTo>
                    <a:pt x="206" y="4"/>
                  </a:lnTo>
                  <a:lnTo>
                    <a:pt x="203" y="5"/>
                  </a:lnTo>
                  <a:lnTo>
                    <a:pt x="204" y="3"/>
                  </a:lnTo>
                  <a:lnTo>
                    <a:pt x="217" y="55"/>
                  </a:lnTo>
                  <a:lnTo>
                    <a:pt x="214" y="53"/>
                  </a:lnTo>
                  <a:lnTo>
                    <a:pt x="218" y="53"/>
                  </a:lnTo>
                  <a:lnTo>
                    <a:pt x="216" y="55"/>
                  </a:lnTo>
                  <a:lnTo>
                    <a:pt x="204" y="3"/>
                  </a:lnTo>
                  <a:close/>
                  <a:moveTo>
                    <a:pt x="214" y="58"/>
                  </a:moveTo>
                  <a:lnTo>
                    <a:pt x="204" y="60"/>
                  </a:lnTo>
                  <a:lnTo>
                    <a:pt x="190" y="4"/>
                  </a:lnTo>
                  <a:lnTo>
                    <a:pt x="201" y="2"/>
                  </a:lnTo>
                  <a:lnTo>
                    <a:pt x="214" y="58"/>
                  </a:lnTo>
                  <a:close/>
                  <a:moveTo>
                    <a:pt x="197" y="4"/>
                  </a:moveTo>
                  <a:lnTo>
                    <a:pt x="200" y="6"/>
                  </a:lnTo>
                  <a:lnTo>
                    <a:pt x="193" y="8"/>
                  </a:lnTo>
                  <a:lnTo>
                    <a:pt x="194" y="5"/>
                  </a:lnTo>
                  <a:lnTo>
                    <a:pt x="207" y="57"/>
                  </a:lnTo>
                  <a:lnTo>
                    <a:pt x="205" y="56"/>
                  </a:lnTo>
                  <a:lnTo>
                    <a:pt x="211" y="54"/>
                  </a:lnTo>
                  <a:lnTo>
                    <a:pt x="210" y="57"/>
                  </a:lnTo>
                  <a:lnTo>
                    <a:pt x="197" y="4"/>
                  </a:lnTo>
                  <a:close/>
                  <a:moveTo>
                    <a:pt x="204" y="60"/>
                  </a:moveTo>
                  <a:lnTo>
                    <a:pt x="62" y="94"/>
                  </a:lnTo>
                  <a:lnTo>
                    <a:pt x="63" y="92"/>
                  </a:lnTo>
                  <a:lnTo>
                    <a:pt x="71" y="123"/>
                  </a:lnTo>
                  <a:lnTo>
                    <a:pt x="0" y="80"/>
                  </a:lnTo>
                  <a:lnTo>
                    <a:pt x="43" y="9"/>
                  </a:lnTo>
                  <a:lnTo>
                    <a:pt x="51" y="40"/>
                  </a:lnTo>
                  <a:lnTo>
                    <a:pt x="48" y="39"/>
                  </a:lnTo>
                  <a:lnTo>
                    <a:pt x="191" y="4"/>
                  </a:lnTo>
                  <a:lnTo>
                    <a:pt x="204" y="60"/>
                  </a:lnTo>
                  <a:close/>
                  <a:moveTo>
                    <a:pt x="187" y="7"/>
                  </a:moveTo>
                  <a:lnTo>
                    <a:pt x="190" y="9"/>
                  </a:lnTo>
                  <a:lnTo>
                    <a:pt x="47" y="43"/>
                  </a:lnTo>
                  <a:lnTo>
                    <a:pt x="40" y="15"/>
                  </a:lnTo>
                  <a:lnTo>
                    <a:pt x="44" y="15"/>
                  </a:lnTo>
                  <a:lnTo>
                    <a:pt x="5" y="80"/>
                  </a:lnTo>
                  <a:lnTo>
                    <a:pt x="4" y="77"/>
                  </a:lnTo>
                  <a:lnTo>
                    <a:pt x="69" y="117"/>
                  </a:lnTo>
                  <a:lnTo>
                    <a:pt x="66" y="119"/>
                  </a:lnTo>
                  <a:lnTo>
                    <a:pt x="59" y="91"/>
                  </a:lnTo>
                  <a:lnTo>
                    <a:pt x="201" y="57"/>
                  </a:lnTo>
                  <a:lnTo>
                    <a:pt x="200" y="59"/>
                  </a:lnTo>
                  <a:lnTo>
                    <a:pt x="187" y="7"/>
                  </a:lnTo>
                  <a:close/>
                </a:path>
              </a:pathLst>
            </a:custGeom>
            <a:solidFill>
              <a:srgbClr val="000000"/>
            </a:solidFill>
            <a:ln w="0" cap="flat">
              <a:solidFill>
                <a:srgbClr val="000000"/>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57" name="Rectangle 86">
              <a:extLst>
                <a:ext uri="{FF2B5EF4-FFF2-40B4-BE49-F238E27FC236}">
                  <a16:creationId xmlns:a16="http://schemas.microsoft.com/office/drawing/2014/main" id="{5E7E065F-AA4C-433F-9A02-49AB44123F32}"/>
                </a:ext>
              </a:extLst>
            </p:cNvPr>
            <p:cNvSpPr>
              <a:spLocks noChangeArrowheads="1"/>
            </p:cNvSpPr>
            <p:nvPr/>
          </p:nvSpPr>
          <p:spPr bwMode="auto">
            <a:xfrm>
              <a:off x="7075185" y="4084922"/>
              <a:ext cx="3077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kern="0">
                  <a:solidFill>
                    <a:srgbClr val="000000"/>
                  </a:solidFill>
                  <a:latin typeface="BIZ UDPゴシック" panose="020B0400000000000000" pitchFamily="50" charset="-128"/>
                  <a:ea typeface="BIZ UDPゴシック" panose="020B0400000000000000" pitchFamily="50" charset="-128"/>
                </a:rPr>
                <a:t>集約化</a:t>
              </a: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58" name="Rectangle 88">
              <a:extLst>
                <a:ext uri="{FF2B5EF4-FFF2-40B4-BE49-F238E27FC236}">
                  <a16:creationId xmlns:a16="http://schemas.microsoft.com/office/drawing/2014/main" id="{F1DE9E20-6E3F-4893-A781-2CE0F9138938}"/>
                </a:ext>
              </a:extLst>
            </p:cNvPr>
            <p:cNvSpPr>
              <a:spLocks noChangeArrowheads="1"/>
            </p:cNvSpPr>
            <p:nvPr/>
          </p:nvSpPr>
          <p:spPr bwMode="auto">
            <a:xfrm>
              <a:off x="7273769" y="3728289"/>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endParaRPr kumimoji="0" lang="ja-JP" altLang="ja-JP" sz="1800" kern="0">
                <a:solidFill>
                  <a:srgbClr val="000000"/>
                </a:solidFill>
                <a:latin typeface="BIZ UDPゴシック" panose="020B0400000000000000" pitchFamily="50" charset="-128"/>
                <a:ea typeface="BIZ UDPゴシック" panose="020B0400000000000000" pitchFamily="50" charset="-128"/>
              </a:endParaRPr>
            </a:p>
          </p:txBody>
        </p:sp>
        <p:sp>
          <p:nvSpPr>
            <p:cNvPr id="59" name="Rectangle 93">
              <a:extLst>
                <a:ext uri="{FF2B5EF4-FFF2-40B4-BE49-F238E27FC236}">
                  <a16:creationId xmlns:a16="http://schemas.microsoft.com/office/drawing/2014/main" id="{E68754D7-9BF2-474E-A0A2-D218881F21DA}"/>
                </a:ext>
              </a:extLst>
            </p:cNvPr>
            <p:cNvSpPr>
              <a:spLocks noChangeArrowheads="1"/>
            </p:cNvSpPr>
            <p:nvPr/>
          </p:nvSpPr>
          <p:spPr bwMode="auto">
            <a:xfrm>
              <a:off x="5933808" y="5522522"/>
              <a:ext cx="9945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ja-JP" sz="800" b="1" kern="0" dirty="0">
                  <a:solidFill>
                    <a:srgbClr val="FFC000"/>
                  </a:solidFill>
                  <a:latin typeface="BIZ UDPゴシック" panose="020B0400000000000000" pitchFamily="50" charset="-128"/>
                  <a:ea typeface="BIZ UDPゴシック" panose="020B0400000000000000" pitchFamily="50" charset="-128"/>
                </a:rPr>
                <a:t>サービス付き</a:t>
              </a:r>
              <a:endParaRPr kumimoji="0" lang="en-US" altLang="ja-JP" sz="800" b="1" kern="0" dirty="0">
                <a:solidFill>
                  <a:srgbClr val="FFC000"/>
                </a:solidFill>
                <a:latin typeface="BIZ UDPゴシック" panose="020B0400000000000000" pitchFamily="50" charset="-128"/>
                <a:ea typeface="BIZ UDPゴシック" panose="020B0400000000000000" pitchFamily="50" charset="-128"/>
              </a:endParaRPr>
            </a:p>
            <a:p>
              <a:pPr fontAlgn="auto">
                <a:spcBef>
                  <a:spcPct val="0"/>
                </a:spcBef>
                <a:spcAft>
                  <a:spcPts val="0"/>
                </a:spcAft>
                <a:buFontTx/>
                <a:buNone/>
                <a:defRPr/>
              </a:pPr>
              <a:r>
                <a:rPr kumimoji="0" lang="ja-JP" altLang="en-US" sz="800" b="1" kern="0" dirty="0">
                  <a:solidFill>
                    <a:srgbClr val="FFC000"/>
                  </a:solidFill>
                  <a:latin typeface="BIZ UDPゴシック" panose="020B0400000000000000" pitchFamily="50" charset="-128"/>
                  <a:ea typeface="BIZ UDPゴシック" panose="020B0400000000000000" pitchFamily="50" charset="-128"/>
                </a:rPr>
                <a:t>高齢者向け住宅</a:t>
              </a:r>
              <a:endParaRPr kumimoji="0" lang="ja-JP" altLang="ja-JP" sz="1800" kern="0" dirty="0">
                <a:solidFill>
                  <a:srgbClr val="FFC000"/>
                </a:solidFill>
                <a:latin typeface="BIZ UDPゴシック" panose="020B0400000000000000" pitchFamily="50" charset="-128"/>
                <a:ea typeface="BIZ UDPゴシック" panose="020B0400000000000000" pitchFamily="50" charset="-128"/>
              </a:endParaRPr>
            </a:p>
          </p:txBody>
        </p:sp>
        <p:sp>
          <p:nvSpPr>
            <p:cNvPr id="60" name="Freeform 96">
              <a:extLst>
                <a:ext uri="{FF2B5EF4-FFF2-40B4-BE49-F238E27FC236}">
                  <a16:creationId xmlns:a16="http://schemas.microsoft.com/office/drawing/2014/main" id="{A1A274D2-97CA-4EDA-8450-AABA489CD32D}"/>
                </a:ext>
              </a:extLst>
            </p:cNvPr>
            <p:cNvSpPr>
              <a:spLocks/>
            </p:cNvSpPr>
            <p:nvPr/>
          </p:nvSpPr>
          <p:spPr bwMode="auto">
            <a:xfrm>
              <a:off x="6290917" y="4984260"/>
              <a:ext cx="227366" cy="480680"/>
            </a:xfrm>
            <a:custGeom>
              <a:avLst/>
              <a:gdLst>
                <a:gd name="T0" fmla="*/ 0 w 158"/>
                <a:gd name="T1" fmla="*/ 512071 h 372"/>
                <a:gd name="T2" fmla="*/ 223851 w 158"/>
                <a:gd name="T3" fmla="*/ 0 h 372"/>
                <a:gd name="T4" fmla="*/ 229665 w 158"/>
                <a:gd name="T5" fmla="*/ 2768 h 372"/>
                <a:gd name="T6" fmla="*/ 5814 w 158"/>
                <a:gd name="T7" fmla="*/ 514839 h 372"/>
                <a:gd name="T8" fmla="*/ 0 w 158"/>
                <a:gd name="T9" fmla="*/ 512071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72">
                  <a:moveTo>
                    <a:pt x="0" y="370"/>
                  </a:moveTo>
                  <a:lnTo>
                    <a:pt x="154" y="0"/>
                  </a:lnTo>
                  <a:lnTo>
                    <a:pt x="158" y="2"/>
                  </a:lnTo>
                  <a:lnTo>
                    <a:pt x="4" y="372"/>
                  </a:lnTo>
                  <a:lnTo>
                    <a:pt x="0" y="370"/>
                  </a:lnTo>
                  <a:close/>
                </a:path>
              </a:pathLst>
            </a:custGeom>
            <a:solidFill>
              <a:srgbClr val="7030A0"/>
            </a:solidFill>
            <a:ln w="0" cap="flat">
              <a:solidFill>
                <a:srgbClr val="FFC000"/>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61" name="Freeform 98">
              <a:extLst>
                <a:ext uri="{FF2B5EF4-FFF2-40B4-BE49-F238E27FC236}">
                  <a16:creationId xmlns:a16="http://schemas.microsoft.com/office/drawing/2014/main" id="{E7063824-B256-4EF9-B698-6EA159865342}"/>
                </a:ext>
              </a:extLst>
            </p:cNvPr>
            <p:cNvSpPr>
              <a:spLocks noEditPoints="1"/>
            </p:cNvSpPr>
            <p:nvPr/>
          </p:nvSpPr>
          <p:spPr bwMode="auto">
            <a:xfrm>
              <a:off x="7622014" y="4207676"/>
              <a:ext cx="332415" cy="286858"/>
            </a:xfrm>
            <a:custGeom>
              <a:avLst/>
              <a:gdLst>
                <a:gd name="T0" fmla="*/ 164254 w 231"/>
                <a:gd name="T1" fmla="*/ 15224 h 222"/>
                <a:gd name="T2" fmla="*/ 142450 w 231"/>
                <a:gd name="T3" fmla="*/ 4152 h 222"/>
                <a:gd name="T4" fmla="*/ 178790 w 231"/>
                <a:gd name="T5" fmla="*/ 26296 h 222"/>
                <a:gd name="T6" fmla="*/ 191872 w 231"/>
                <a:gd name="T7" fmla="*/ 45671 h 222"/>
                <a:gd name="T8" fmla="*/ 178790 w 231"/>
                <a:gd name="T9" fmla="*/ 26296 h 222"/>
                <a:gd name="T10" fmla="*/ 226758 w 231"/>
                <a:gd name="T11" fmla="*/ 66431 h 222"/>
                <a:gd name="T12" fmla="*/ 206408 w 231"/>
                <a:gd name="T13" fmla="*/ 56743 h 222"/>
                <a:gd name="T14" fmla="*/ 241294 w 231"/>
                <a:gd name="T15" fmla="*/ 77503 h 222"/>
                <a:gd name="T16" fmla="*/ 254376 w 231"/>
                <a:gd name="T17" fmla="*/ 96878 h 222"/>
                <a:gd name="T18" fmla="*/ 241294 w 231"/>
                <a:gd name="T19" fmla="*/ 77503 h 222"/>
                <a:gd name="T20" fmla="*/ 289262 w 231"/>
                <a:gd name="T21" fmla="*/ 119022 h 222"/>
                <a:gd name="T22" fmla="*/ 267458 w 231"/>
                <a:gd name="T23" fmla="*/ 107950 h 222"/>
                <a:gd name="T24" fmla="*/ 303797 w 231"/>
                <a:gd name="T25" fmla="*/ 130094 h 222"/>
                <a:gd name="T26" fmla="*/ 316880 w 231"/>
                <a:gd name="T27" fmla="*/ 149470 h 222"/>
                <a:gd name="T28" fmla="*/ 303797 w 231"/>
                <a:gd name="T29" fmla="*/ 130094 h 222"/>
                <a:gd name="T30" fmla="*/ 335776 w 231"/>
                <a:gd name="T31" fmla="*/ 156389 h 222"/>
                <a:gd name="T32" fmla="*/ 329962 w 231"/>
                <a:gd name="T33" fmla="*/ 159157 h 222"/>
                <a:gd name="T34" fmla="*/ 335776 w 231"/>
                <a:gd name="T35" fmla="*/ 160541 h 222"/>
                <a:gd name="T36" fmla="*/ 316880 w 231"/>
                <a:gd name="T37" fmla="*/ 172997 h 222"/>
                <a:gd name="T38" fmla="*/ 335776 w 231"/>
                <a:gd name="T39" fmla="*/ 160541 h 222"/>
                <a:gd name="T40" fmla="*/ 295076 w 231"/>
                <a:gd name="T41" fmla="*/ 206213 h 222"/>
                <a:gd name="T42" fmla="*/ 305251 w 231"/>
                <a:gd name="T43" fmla="*/ 185453 h 222"/>
                <a:gd name="T44" fmla="*/ 283447 w 231"/>
                <a:gd name="T45" fmla="*/ 218668 h 222"/>
                <a:gd name="T46" fmla="*/ 263097 w 231"/>
                <a:gd name="T47" fmla="*/ 232508 h 222"/>
                <a:gd name="T48" fmla="*/ 283447 w 231"/>
                <a:gd name="T49" fmla="*/ 218668 h 222"/>
                <a:gd name="T50" fmla="*/ 239840 w 231"/>
                <a:gd name="T51" fmla="*/ 267108 h 222"/>
                <a:gd name="T52" fmla="*/ 251469 w 231"/>
                <a:gd name="T53" fmla="*/ 244964 h 222"/>
                <a:gd name="T54" fmla="*/ 229665 w 231"/>
                <a:gd name="T55" fmla="*/ 279563 h 222"/>
                <a:gd name="T56" fmla="*/ 209315 w 231"/>
                <a:gd name="T57" fmla="*/ 293403 h 222"/>
                <a:gd name="T58" fmla="*/ 229665 w 231"/>
                <a:gd name="T59" fmla="*/ 279563 h 222"/>
                <a:gd name="T60" fmla="*/ 180243 w 231"/>
                <a:gd name="T61" fmla="*/ 290635 h 222"/>
                <a:gd name="T62" fmla="*/ 202047 w 231"/>
                <a:gd name="T63" fmla="*/ 303091 h 222"/>
                <a:gd name="T64" fmla="*/ 168615 w 231"/>
                <a:gd name="T65" fmla="*/ 279563 h 222"/>
                <a:gd name="T66" fmla="*/ 155533 w 231"/>
                <a:gd name="T67" fmla="*/ 260188 h 222"/>
                <a:gd name="T68" fmla="*/ 168615 w 231"/>
                <a:gd name="T69" fmla="*/ 279563 h 222"/>
                <a:gd name="T70" fmla="*/ 122100 w 231"/>
                <a:gd name="T71" fmla="*/ 236660 h 222"/>
                <a:gd name="T72" fmla="*/ 142450 w 231"/>
                <a:gd name="T73" fmla="*/ 247732 h 222"/>
                <a:gd name="T74" fmla="*/ 109018 w 231"/>
                <a:gd name="T75" fmla="*/ 224204 h 222"/>
                <a:gd name="T76" fmla="*/ 95936 w 231"/>
                <a:gd name="T77" fmla="*/ 204829 h 222"/>
                <a:gd name="T78" fmla="*/ 109018 w 231"/>
                <a:gd name="T79" fmla="*/ 224204 h 222"/>
                <a:gd name="T80" fmla="*/ 62504 w 231"/>
                <a:gd name="T81" fmla="*/ 181301 h 222"/>
                <a:gd name="T82" fmla="*/ 82854 w 231"/>
                <a:gd name="T83" fmla="*/ 192373 h 222"/>
                <a:gd name="T84" fmla="*/ 49422 w 231"/>
                <a:gd name="T85" fmla="*/ 168845 h 222"/>
                <a:gd name="T86" fmla="*/ 36339 w 231"/>
                <a:gd name="T87" fmla="*/ 149470 h 222"/>
                <a:gd name="T88" fmla="*/ 49422 w 231"/>
                <a:gd name="T89" fmla="*/ 168845 h 222"/>
                <a:gd name="T90" fmla="*/ 0 w 231"/>
                <a:gd name="T91" fmla="*/ 124558 h 222"/>
                <a:gd name="T92" fmla="*/ 7268 w 231"/>
                <a:gd name="T93" fmla="*/ 125942 h 222"/>
                <a:gd name="T94" fmla="*/ 7268 w 231"/>
                <a:gd name="T95" fmla="*/ 121790 h 222"/>
                <a:gd name="T96" fmla="*/ 18896 w 231"/>
                <a:gd name="T97" fmla="*/ 141166 h 222"/>
                <a:gd name="T98" fmla="*/ 33432 w 231"/>
                <a:gd name="T99" fmla="*/ 95494 h 222"/>
                <a:gd name="T100" fmla="*/ 20350 w 231"/>
                <a:gd name="T101" fmla="*/ 114870 h 222"/>
                <a:gd name="T102" fmla="*/ 46514 w 231"/>
                <a:gd name="T103" fmla="*/ 84423 h 222"/>
                <a:gd name="T104" fmla="*/ 68318 w 231"/>
                <a:gd name="T105" fmla="*/ 73351 h 222"/>
                <a:gd name="T106" fmla="*/ 46514 w 231"/>
                <a:gd name="T107" fmla="*/ 84423 h 222"/>
                <a:gd name="T108" fmla="*/ 94482 w 231"/>
                <a:gd name="T109" fmla="*/ 42903 h 222"/>
                <a:gd name="T110" fmla="*/ 81400 w 231"/>
                <a:gd name="T111" fmla="*/ 62279 h 222"/>
                <a:gd name="T112" fmla="*/ 107565 w 231"/>
                <a:gd name="T113" fmla="*/ 30448 h 222"/>
                <a:gd name="T114" fmla="*/ 129368 w 231"/>
                <a:gd name="T115" fmla="*/ 19376 h 222"/>
                <a:gd name="T116" fmla="*/ 107565 w 231"/>
                <a:gd name="T117" fmla="*/ 30448 h 222"/>
                <a:gd name="T118" fmla="*/ 142450 w 231"/>
                <a:gd name="T119" fmla="*/ 0 h 222"/>
                <a:gd name="T120" fmla="*/ 142450 w 231"/>
                <a:gd name="T121" fmla="*/ 8304 h 2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1" h="222">
                  <a:moveTo>
                    <a:pt x="101" y="0"/>
                  </a:moveTo>
                  <a:lnTo>
                    <a:pt x="113" y="11"/>
                  </a:lnTo>
                  <a:lnTo>
                    <a:pt x="111" y="14"/>
                  </a:lnTo>
                  <a:lnTo>
                    <a:pt x="98" y="3"/>
                  </a:lnTo>
                  <a:lnTo>
                    <a:pt x="101" y="0"/>
                  </a:lnTo>
                  <a:close/>
                  <a:moveTo>
                    <a:pt x="123" y="19"/>
                  </a:moveTo>
                  <a:lnTo>
                    <a:pt x="135" y="30"/>
                  </a:lnTo>
                  <a:lnTo>
                    <a:pt x="132" y="33"/>
                  </a:lnTo>
                  <a:lnTo>
                    <a:pt x="120" y="22"/>
                  </a:lnTo>
                  <a:lnTo>
                    <a:pt x="123" y="19"/>
                  </a:lnTo>
                  <a:close/>
                  <a:moveTo>
                    <a:pt x="144" y="38"/>
                  </a:moveTo>
                  <a:lnTo>
                    <a:pt x="156" y="48"/>
                  </a:lnTo>
                  <a:lnTo>
                    <a:pt x="154" y="51"/>
                  </a:lnTo>
                  <a:lnTo>
                    <a:pt x="142" y="41"/>
                  </a:lnTo>
                  <a:lnTo>
                    <a:pt x="144" y="38"/>
                  </a:lnTo>
                  <a:close/>
                  <a:moveTo>
                    <a:pt x="166" y="56"/>
                  </a:moveTo>
                  <a:lnTo>
                    <a:pt x="178" y="67"/>
                  </a:lnTo>
                  <a:lnTo>
                    <a:pt x="175" y="70"/>
                  </a:lnTo>
                  <a:lnTo>
                    <a:pt x="163" y="59"/>
                  </a:lnTo>
                  <a:lnTo>
                    <a:pt x="166" y="56"/>
                  </a:lnTo>
                  <a:close/>
                  <a:moveTo>
                    <a:pt x="187" y="75"/>
                  </a:moveTo>
                  <a:lnTo>
                    <a:pt x="199" y="86"/>
                  </a:lnTo>
                  <a:lnTo>
                    <a:pt x="197" y="89"/>
                  </a:lnTo>
                  <a:lnTo>
                    <a:pt x="184" y="78"/>
                  </a:lnTo>
                  <a:lnTo>
                    <a:pt x="187" y="75"/>
                  </a:lnTo>
                  <a:close/>
                  <a:moveTo>
                    <a:pt x="209" y="94"/>
                  </a:moveTo>
                  <a:lnTo>
                    <a:pt x="221" y="104"/>
                  </a:lnTo>
                  <a:lnTo>
                    <a:pt x="218" y="108"/>
                  </a:lnTo>
                  <a:lnTo>
                    <a:pt x="206" y="97"/>
                  </a:lnTo>
                  <a:lnTo>
                    <a:pt x="209" y="94"/>
                  </a:lnTo>
                  <a:close/>
                  <a:moveTo>
                    <a:pt x="230" y="112"/>
                  </a:moveTo>
                  <a:lnTo>
                    <a:pt x="231" y="113"/>
                  </a:lnTo>
                  <a:lnTo>
                    <a:pt x="228" y="116"/>
                  </a:lnTo>
                  <a:lnTo>
                    <a:pt x="227" y="115"/>
                  </a:lnTo>
                  <a:lnTo>
                    <a:pt x="230" y="112"/>
                  </a:lnTo>
                  <a:close/>
                  <a:moveTo>
                    <a:pt x="231" y="116"/>
                  </a:moveTo>
                  <a:lnTo>
                    <a:pt x="221" y="128"/>
                  </a:lnTo>
                  <a:lnTo>
                    <a:pt x="218" y="125"/>
                  </a:lnTo>
                  <a:lnTo>
                    <a:pt x="228" y="113"/>
                  </a:lnTo>
                  <a:lnTo>
                    <a:pt x="231" y="116"/>
                  </a:lnTo>
                  <a:close/>
                  <a:moveTo>
                    <a:pt x="213" y="137"/>
                  </a:moveTo>
                  <a:lnTo>
                    <a:pt x="203" y="149"/>
                  </a:lnTo>
                  <a:lnTo>
                    <a:pt x="199" y="147"/>
                  </a:lnTo>
                  <a:lnTo>
                    <a:pt x="210" y="134"/>
                  </a:lnTo>
                  <a:lnTo>
                    <a:pt x="213" y="137"/>
                  </a:lnTo>
                  <a:close/>
                  <a:moveTo>
                    <a:pt x="195" y="158"/>
                  </a:moveTo>
                  <a:lnTo>
                    <a:pt x="184" y="171"/>
                  </a:lnTo>
                  <a:lnTo>
                    <a:pt x="181" y="168"/>
                  </a:lnTo>
                  <a:lnTo>
                    <a:pt x="191" y="156"/>
                  </a:lnTo>
                  <a:lnTo>
                    <a:pt x="195" y="158"/>
                  </a:lnTo>
                  <a:close/>
                  <a:moveTo>
                    <a:pt x="176" y="180"/>
                  </a:moveTo>
                  <a:lnTo>
                    <a:pt x="165" y="193"/>
                  </a:lnTo>
                  <a:lnTo>
                    <a:pt x="162" y="190"/>
                  </a:lnTo>
                  <a:lnTo>
                    <a:pt x="173" y="177"/>
                  </a:lnTo>
                  <a:lnTo>
                    <a:pt x="176" y="180"/>
                  </a:lnTo>
                  <a:close/>
                  <a:moveTo>
                    <a:pt x="158" y="202"/>
                  </a:moveTo>
                  <a:lnTo>
                    <a:pt x="147" y="214"/>
                  </a:lnTo>
                  <a:lnTo>
                    <a:pt x="144" y="212"/>
                  </a:lnTo>
                  <a:lnTo>
                    <a:pt x="154" y="199"/>
                  </a:lnTo>
                  <a:lnTo>
                    <a:pt x="158" y="202"/>
                  </a:lnTo>
                  <a:close/>
                  <a:moveTo>
                    <a:pt x="136" y="222"/>
                  </a:moveTo>
                  <a:lnTo>
                    <a:pt x="124" y="210"/>
                  </a:lnTo>
                  <a:lnTo>
                    <a:pt x="127" y="207"/>
                  </a:lnTo>
                  <a:lnTo>
                    <a:pt x="139" y="219"/>
                  </a:lnTo>
                  <a:lnTo>
                    <a:pt x="136" y="222"/>
                  </a:lnTo>
                  <a:close/>
                  <a:moveTo>
                    <a:pt x="116" y="202"/>
                  </a:moveTo>
                  <a:lnTo>
                    <a:pt x="104" y="190"/>
                  </a:lnTo>
                  <a:lnTo>
                    <a:pt x="107" y="188"/>
                  </a:lnTo>
                  <a:lnTo>
                    <a:pt x="118" y="199"/>
                  </a:lnTo>
                  <a:lnTo>
                    <a:pt x="116" y="202"/>
                  </a:lnTo>
                  <a:close/>
                  <a:moveTo>
                    <a:pt x="95" y="182"/>
                  </a:moveTo>
                  <a:lnTo>
                    <a:pt x="84" y="171"/>
                  </a:lnTo>
                  <a:lnTo>
                    <a:pt x="86" y="168"/>
                  </a:lnTo>
                  <a:lnTo>
                    <a:pt x="98" y="179"/>
                  </a:lnTo>
                  <a:lnTo>
                    <a:pt x="95" y="182"/>
                  </a:lnTo>
                  <a:close/>
                  <a:moveTo>
                    <a:pt x="75" y="162"/>
                  </a:moveTo>
                  <a:lnTo>
                    <a:pt x="63" y="151"/>
                  </a:lnTo>
                  <a:lnTo>
                    <a:pt x="66" y="148"/>
                  </a:lnTo>
                  <a:lnTo>
                    <a:pt x="78" y="159"/>
                  </a:lnTo>
                  <a:lnTo>
                    <a:pt x="75" y="162"/>
                  </a:lnTo>
                  <a:close/>
                  <a:moveTo>
                    <a:pt x="54" y="142"/>
                  </a:moveTo>
                  <a:lnTo>
                    <a:pt x="43" y="131"/>
                  </a:lnTo>
                  <a:lnTo>
                    <a:pt x="45" y="128"/>
                  </a:lnTo>
                  <a:lnTo>
                    <a:pt x="57" y="139"/>
                  </a:lnTo>
                  <a:lnTo>
                    <a:pt x="54" y="142"/>
                  </a:lnTo>
                  <a:close/>
                  <a:moveTo>
                    <a:pt x="34" y="122"/>
                  </a:moveTo>
                  <a:lnTo>
                    <a:pt x="22" y="111"/>
                  </a:lnTo>
                  <a:lnTo>
                    <a:pt x="25" y="108"/>
                  </a:lnTo>
                  <a:lnTo>
                    <a:pt x="37" y="119"/>
                  </a:lnTo>
                  <a:lnTo>
                    <a:pt x="34" y="122"/>
                  </a:lnTo>
                  <a:close/>
                  <a:moveTo>
                    <a:pt x="13" y="102"/>
                  </a:moveTo>
                  <a:lnTo>
                    <a:pt x="0" y="90"/>
                  </a:lnTo>
                  <a:lnTo>
                    <a:pt x="2" y="88"/>
                  </a:lnTo>
                  <a:lnTo>
                    <a:pt x="5" y="91"/>
                  </a:lnTo>
                  <a:lnTo>
                    <a:pt x="5" y="88"/>
                  </a:lnTo>
                  <a:lnTo>
                    <a:pt x="16" y="99"/>
                  </a:lnTo>
                  <a:lnTo>
                    <a:pt x="13" y="102"/>
                  </a:lnTo>
                  <a:close/>
                  <a:moveTo>
                    <a:pt x="11" y="80"/>
                  </a:moveTo>
                  <a:lnTo>
                    <a:pt x="23" y="69"/>
                  </a:lnTo>
                  <a:lnTo>
                    <a:pt x="26" y="72"/>
                  </a:lnTo>
                  <a:lnTo>
                    <a:pt x="14" y="83"/>
                  </a:lnTo>
                  <a:lnTo>
                    <a:pt x="11" y="80"/>
                  </a:lnTo>
                  <a:close/>
                  <a:moveTo>
                    <a:pt x="32" y="61"/>
                  </a:moveTo>
                  <a:lnTo>
                    <a:pt x="44" y="50"/>
                  </a:lnTo>
                  <a:lnTo>
                    <a:pt x="47" y="53"/>
                  </a:lnTo>
                  <a:lnTo>
                    <a:pt x="35" y="64"/>
                  </a:lnTo>
                  <a:lnTo>
                    <a:pt x="32" y="61"/>
                  </a:lnTo>
                  <a:close/>
                  <a:moveTo>
                    <a:pt x="53" y="41"/>
                  </a:moveTo>
                  <a:lnTo>
                    <a:pt x="65" y="31"/>
                  </a:lnTo>
                  <a:lnTo>
                    <a:pt x="68" y="34"/>
                  </a:lnTo>
                  <a:lnTo>
                    <a:pt x="56" y="45"/>
                  </a:lnTo>
                  <a:lnTo>
                    <a:pt x="53" y="41"/>
                  </a:lnTo>
                  <a:close/>
                  <a:moveTo>
                    <a:pt x="74" y="22"/>
                  </a:moveTo>
                  <a:lnTo>
                    <a:pt x="86" y="11"/>
                  </a:lnTo>
                  <a:lnTo>
                    <a:pt x="89" y="14"/>
                  </a:lnTo>
                  <a:lnTo>
                    <a:pt x="77" y="25"/>
                  </a:lnTo>
                  <a:lnTo>
                    <a:pt x="74" y="22"/>
                  </a:lnTo>
                  <a:close/>
                  <a:moveTo>
                    <a:pt x="95" y="3"/>
                  </a:moveTo>
                  <a:lnTo>
                    <a:pt x="98" y="0"/>
                  </a:lnTo>
                  <a:lnTo>
                    <a:pt x="101" y="3"/>
                  </a:lnTo>
                  <a:lnTo>
                    <a:pt x="98" y="6"/>
                  </a:lnTo>
                  <a:lnTo>
                    <a:pt x="95" y="3"/>
                  </a:lnTo>
                  <a:close/>
                </a:path>
              </a:pathLst>
            </a:custGeom>
            <a:solidFill>
              <a:srgbClr val="000000"/>
            </a:solidFill>
            <a:ln w="3175" cap="flat">
              <a:solidFill>
                <a:srgbClr val="FFFFFF">
                  <a:lumMod val="50000"/>
                </a:srgbClr>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62" name="Freeform 99">
              <a:extLst>
                <a:ext uri="{FF2B5EF4-FFF2-40B4-BE49-F238E27FC236}">
                  <a16:creationId xmlns:a16="http://schemas.microsoft.com/office/drawing/2014/main" id="{5B90FBFF-EE38-4929-AEAD-95C75D6CCB09}"/>
                </a:ext>
              </a:extLst>
            </p:cNvPr>
            <p:cNvSpPr>
              <a:spLocks noEditPoints="1"/>
            </p:cNvSpPr>
            <p:nvPr/>
          </p:nvSpPr>
          <p:spPr bwMode="auto">
            <a:xfrm>
              <a:off x="7050721" y="4232228"/>
              <a:ext cx="349682" cy="303656"/>
            </a:xfrm>
            <a:custGeom>
              <a:avLst/>
              <a:gdLst>
                <a:gd name="T0" fmla="*/ 168615 w 243"/>
                <a:gd name="T1" fmla="*/ 19376 h 235"/>
                <a:gd name="T2" fmla="*/ 184604 w 243"/>
                <a:gd name="T3" fmla="*/ 26296 h 235"/>
                <a:gd name="T4" fmla="*/ 181697 w 243"/>
                <a:gd name="T5" fmla="*/ 30448 h 235"/>
                <a:gd name="T6" fmla="*/ 234026 w 243"/>
                <a:gd name="T7" fmla="*/ 66431 h 235"/>
                <a:gd name="T8" fmla="*/ 216583 w 243"/>
                <a:gd name="T9" fmla="*/ 51207 h 235"/>
                <a:gd name="T10" fmla="*/ 261644 w 243"/>
                <a:gd name="T11" fmla="*/ 96879 h 235"/>
                <a:gd name="T12" fmla="*/ 279087 w 243"/>
                <a:gd name="T13" fmla="*/ 103798 h 235"/>
                <a:gd name="T14" fmla="*/ 274726 w 243"/>
                <a:gd name="T15" fmla="*/ 107950 h 235"/>
                <a:gd name="T16" fmla="*/ 328508 w 243"/>
                <a:gd name="T17" fmla="*/ 143934 h 235"/>
                <a:gd name="T18" fmla="*/ 309612 w 243"/>
                <a:gd name="T19" fmla="*/ 130094 h 235"/>
                <a:gd name="T20" fmla="*/ 348858 w 243"/>
                <a:gd name="T21" fmla="*/ 168845 h 235"/>
                <a:gd name="T22" fmla="*/ 353219 w 243"/>
                <a:gd name="T23" fmla="*/ 168845 h 235"/>
                <a:gd name="T24" fmla="*/ 348858 w 243"/>
                <a:gd name="T25" fmla="*/ 166077 h 235"/>
                <a:gd name="T26" fmla="*/ 321240 w 243"/>
                <a:gd name="T27" fmla="*/ 204829 h 235"/>
                <a:gd name="T28" fmla="*/ 335776 w 243"/>
                <a:gd name="T29" fmla="*/ 188221 h 235"/>
                <a:gd name="T30" fmla="*/ 289262 w 243"/>
                <a:gd name="T31" fmla="*/ 231124 h 235"/>
                <a:gd name="T32" fmla="*/ 281994 w 243"/>
                <a:gd name="T33" fmla="*/ 247732 h 235"/>
                <a:gd name="T34" fmla="*/ 277633 w 243"/>
                <a:gd name="T35" fmla="*/ 244964 h 235"/>
                <a:gd name="T36" fmla="*/ 239840 w 243"/>
                <a:gd name="T37" fmla="*/ 296171 h 235"/>
                <a:gd name="T38" fmla="*/ 255829 w 243"/>
                <a:gd name="T39" fmla="*/ 278180 h 235"/>
                <a:gd name="T40" fmla="*/ 209315 w 243"/>
                <a:gd name="T41" fmla="*/ 322467 h 235"/>
                <a:gd name="T42" fmla="*/ 196233 w 243"/>
                <a:gd name="T43" fmla="*/ 314163 h 235"/>
                <a:gd name="T44" fmla="*/ 200594 w 243"/>
                <a:gd name="T45" fmla="*/ 311395 h 235"/>
                <a:gd name="T46" fmla="*/ 149718 w 243"/>
                <a:gd name="T47" fmla="*/ 271260 h 235"/>
                <a:gd name="T48" fmla="*/ 167161 w 243"/>
                <a:gd name="T49" fmla="*/ 287868 h 235"/>
                <a:gd name="T50" fmla="*/ 125008 w 243"/>
                <a:gd name="T51" fmla="*/ 239428 h 235"/>
                <a:gd name="T52" fmla="*/ 107565 w 243"/>
                <a:gd name="T53" fmla="*/ 232508 h 235"/>
                <a:gd name="T54" fmla="*/ 111925 w 243"/>
                <a:gd name="T55" fmla="*/ 228356 h 235"/>
                <a:gd name="T56" fmla="*/ 61050 w 243"/>
                <a:gd name="T57" fmla="*/ 188221 h 235"/>
                <a:gd name="T58" fmla="*/ 78493 w 243"/>
                <a:gd name="T59" fmla="*/ 204829 h 235"/>
                <a:gd name="T60" fmla="*/ 36339 w 243"/>
                <a:gd name="T61" fmla="*/ 156390 h 235"/>
                <a:gd name="T62" fmla="*/ 18896 w 243"/>
                <a:gd name="T63" fmla="*/ 149470 h 235"/>
                <a:gd name="T64" fmla="*/ 5814 w 243"/>
                <a:gd name="T65" fmla="*/ 132862 h 235"/>
                <a:gd name="T66" fmla="*/ 23257 w 243"/>
                <a:gd name="T67" fmla="*/ 145318 h 235"/>
                <a:gd name="T68" fmla="*/ 31979 w 243"/>
                <a:gd name="T69" fmla="*/ 102414 h 235"/>
                <a:gd name="T70" fmla="*/ 15989 w 243"/>
                <a:gd name="T71" fmla="*/ 117638 h 235"/>
                <a:gd name="T72" fmla="*/ 66865 w 243"/>
                <a:gd name="T73" fmla="*/ 80271 h 235"/>
                <a:gd name="T74" fmla="*/ 75586 w 243"/>
                <a:gd name="T75" fmla="*/ 65047 h 235"/>
                <a:gd name="T76" fmla="*/ 79947 w 243"/>
                <a:gd name="T77" fmla="*/ 69199 h 235"/>
                <a:gd name="T78" fmla="*/ 125008 w 243"/>
                <a:gd name="T79" fmla="*/ 22144 h 235"/>
                <a:gd name="T80" fmla="*/ 107565 w 243"/>
                <a:gd name="T81" fmla="*/ 37367 h 235"/>
                <a:gd name="T82" fmla="*/ 154079 w 243"/>
                <a:gd name="T83" fmla="*/ 4152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3" h="235">
                  <a:moveTo>
                    <a:pt x="106" y="0"/>
                  </a:moveTo>
                  <a:lnTo>
                    <a:pt x="118" y="11"/>
                  </a:lnTo>
                  <a:lnTo>
                    <a:pt x="116" y="14"/>
                  </a:lnTo>
                  <a:lnTo>
                    <a:pt x="103" y="3"/>
                  </a:lnTo>
                  <a:lnTo>
                    <a:pt x="106" y="0"/>
                  </a:lnTo>
                  <a:close/>
                  <a:moveTo>
                    <a:pt x="127" y="19"/>
                  </a:moveTo>
                  <a:lnTo>
                    <a:pt x="140" y="29"/>
                  </a:lnTo>
                  <a:lnTo>
                    <a:pt x="137" y="32"/>
                  </a:lnTo>
                  <a:lnTo>
                    <a:pt x="125" y="22"/>
                  </a:lnTo>
                  <a:lnTo>
                    <a:pt x="127" y="19"/>
                  </a:lnTo>
                  <a:close/>
                  <a:moveTo>
                    <a:pt x="149" y="37"/>
                  </a:moveTo>
                  <a:lnTo>
                    <a:pt x="161" y="48"/>
                  </a:lnTo>
                  <a:lnTo>
                    <a:pt x="158" y="51"/>
                  </a:lnTo>
                  <a:lnTo>
                    <a:pt x="146" y="40"/>
                  </a:lnTo>
                  <a:lnTo>
                    <a:pt x="149" y="37"/>
                  </a:lnTo>
                  <a:close/>
                  <a:moveTo>
                    <a:pt x="170" y="56"/>
                  </a:moveTo>
                  <a:lnTo>
                    <a:pt x="183" y="67"/>
                  </a:lnTo>
                  <a:lnTo>
                    <a:pt x="180" y="70"/>
                  </a:lnTo>
                  <a:lnTo>
                    <a:pt x="168" y="59"/>
                  </a:lnTo>
                  <a:lnTo>
                    <a:pt x="170" y="56"/>
                  </a:lnTo>
                  <a:close/>
                  <a:moveTo>
                    <a:pt x="192" y="75"/>
                  </a:moveTo>
                  <a:lnTo>
                    <a:pt x="204" y="85"/>
                  </a:lnTo>
                  <a:lnTo>
                    <a:pt x="201" y="89"/>
                  </a:lnTo>
                  <a:lnTo>
                    <a:pt x="189" y="78"/>
                  </a:lnTo>
                  <a:lnTo>
                    <a:pt x="192" y="75"/>
                  </a:lnTo>
                  <a:close/>
                  <a:moveTo>
                    <a:pt x="213" y="94"/>
                  </a:moveTo>
                  <a:lnTo>
                    <a:pt x="226" y="104"/>
                  </a:lnTo>
                  <a:lnTo>
                    <a:pt x="223" y="107"/>
                  </a:lnTo>
                  <a:lnTo>
                    <a:pt x="211" y="97"/>
                  </a:lnTo>
                  <a:lnTo>
                    <a:pt x="213" y="94"/>
                  </a:lnTo>
                  <a:close/>
                  <a:moveTo>
                    <a:pt x="235" y="112"/>
                  </a:moveTo>
                  <a:lnTo>
                    <a:pt x="243" y="119"/>
                  </a:lnTo>
                  <a:lnTo>
                    <a:pt x="240" y="122"/>
                  </a:lnTo>
                  <a:lnTo>
                    <a:pt x="232" y="115"/>
                  </a:lnTo>
                  <a:lnTo>
                    <a:pt x="235" y="112"/>
                  </a:lnTo>
                  <a:close/>
                  <a:moveTo>
                    <a:pt x="243" y="122"/>
                  </a:moveTo>
                  <a:lnTo>
                    <a:pt x="239" y="127"/>
                  </a:lnTo>
                  <a:lnTo>
                    <a:pt x="236" y="124"/>
                  </a:lnTo>
                  <a:lnTo>
                    <a:pt x="240" y="120"/>
                  </a:lnTo>
                  <a:lnTo>
                    <a:pt x="243" y="122"/>
                  </a:lnTo>
                  <a:close/>
                  <a:moveTo>
                    <a:pt x="231" y="136"/>
                  </a:moveTo>
                  <a:lnTo>
                    <a:pt x="221" y="148"/>
                  </a:lnTo>
                  <a:lnTo>
                    <a:pt x="217" y="146"/>
                  </a:lnTo>
                  <a:lnTo>
                    <a:pt x="228" y="133"/>
                  </a:lnTo>
                  <a:lnTo>
                    <a:pt x="231" y="136"/>
                  </a:lnTo>
                  <a:close/>
                  <a:moveTo>
                    <a:pt x="213" y="158"/>
                  </a:moveTo>
                  <a:lnTo>
                    <a:pt x="202" y="170"/>
                  </a:lnTo>
                  <a:lnTo>
                    <a:pt x="199" y="167"/>
                  </a:lnTo>
                  <a:lnTo>
                    <a:pt x="210" y="155"/>
                  </a:lnTo>
                  <a:lnTo>
                    <a:pt x="213" y="158"/>
                  </a:lnTo>
                  <a:close/>
                  <a:moveTo>
                    <a:pt x="194" y="179"/>
                  </a:moveTo>
                  <a:lnTo>
                    <a:pt x="184" y="192"/>
                  </a:lnTo>
                  <a:lnTo>
                    <a:pt x="181" y="189"/>
                  </a:lnTo>
                  <a:lnTo>
                    <a:pt x="191" y="177"/>
                  </a:lnTo>
                  <a:lnTo>
                    <a:pt x="194" y="179"/>
                  </a:lnTo>
                  <a:close/>
                  <a:moveTo>
                    <a:pt x="176" y="201"/>
                  </a:moveTo>
                  <a:lnTo>
                    <a:pt x="165" y="214"/>
                  </a:lnTo>
                  <a:lnTo>
                    <a:pt x="162" y="211"/>
                  </a:lnTo>
                  <a:lnTo>
                    <a:pt x="173" y="199"/>
                  </a:lnTo>
                  <a:lnTo>
                    <a:pt x="176" y="201"/>
                  </a:lnTo>
                  <a:close/>
                  <a:moveTo>
                    <a:pt x="157" y="223"/>
                  </a:moveTo>
                  <a:lnTo>
                    <a:pt x="147" y="235"/>
                  </a:lnTo>
                  <a:lnTo>
                    <a:pt x="144" y="233"/>
                  </a:lnTo>
                  <a:lnTo>
                    <a:pt x="154" y="220"/>
                  </a:lnTo>
                  <a:lnTo>
                    <a:pt x="157" y="223"/>
                  </a:lnTo>
                  <a:close/>
                  <a:moveTo>
                    <a:pt x="135" y="227"/>
                  </a:moveTo>
                  <a:lnTo>
                    <a:pt x="124" y="216"/>
                  </a:lnTo>
                  <a:lnTo>
                    <a:pt x="126" y="213"/>
                  </a:lnTo>
                  <a:lnTo>
                    <a:pt x="138" y="225"/>
                  </a:lnTo>
                  <a:lnTo>
                    <a:pt x="135" y="227"/>
                  </a:lnTo>
                  <a:close/>
                  <a:moveTo>
                    <a:pt x="115" y="208"/>
                  </a:moveTo>
                  <a:lnTo>
                    <a:pt x="103" y="196"/>
                  </a:lnTo>
                  <a:lnTo>
                    <a:pt x="106" y="193"/>
                  </a:lnTo>
                  <a:lnTo>
                    <a:pt x="118" y="205"/>
                  </a:lnTo>
                  <a:lnTo>
                    <a:pt x="115" y="208"/>
                  </a:lnTo>
                  <a:close/>
                  <a:moveTo>
                    <a:pt x="95" y="188"/>
                  </a:moveTo>
                  <a:lnTo>
                    <a:pt x="83" y="176"/>
                  </a:lnTo>
                  <a:lnTo>
                    <a:pt x="86" y="173"/>
                  </a:lnTo>
                  <a:lnTo>
                    <a:pt x="97" y="185"/>
                  </a:lnTo>
                  <a:lnTo>
                    <a:pt x="95" y="188"/>
                  </a:lnTo>
                  <a:close/>
                  <a:moveTo>
                    <a:pt x="74" y="168"/>
                  </a:moveTo>
                  <a:lnTo>
                    <a:pt x="63" y="156"/>
                  </a:lnTo>
                  <a:lnTo>
                    <a:pt x="65" y="153"/>
                  </a:lnTo>
                  <a:lnTo>
                    <a:pt x="77" y="165"/>
                  </a:lnTo>
                  <a:lnTo>
                    <a:pt x="74" y="168"/>
                  </a:lnTo>
                  <a:close/>
                  <a:moveTo>
                    <a:pt x="54" y="148"/>
                  </a:moveTo>
                  <a:lnTo>
                    <a:pt x="42" y="136"/>
                  </a:lnTo>
                  <a:lnTo>
                    <a:pt x="45" y="133"/>
                  </a:lnTo>
                  <a:lnTo>
                    <a:pt x="57" y="145"/>
                  </a:lnTo>
                  <a:lnTo>
                    <a:pt x="54" y="148"/>
                  </a:lnTo>
                  <a:close/>
                  <a:moveTo>
                    <a:pt x="33" y="128"/>
                  </a:moveTo>
                  <a:lnTo>
                    <a:pt x="22" y="116"/>
                  </a:lnTo>
                  <a:lnTo>
                    <a:pt x="25" y="113"/>
                  </a:lnTo>
                  <a:lnTo>
                    <a:pt x="36" y="125"/>
                  </a:lnTo>
                  <a:lnTo>
                    <a:pt x="33" y="128"/>
                  </a:lnTo>
                  <a:close/>
                  <a:moveTo>
                    <a:pt x="13" y="108"/>
                  </a:moveTo>
                  <a:lnTo>
                    <a:pt x="0" y="95"/>
                  </a:lnTo>
                  <a:lnTo>
                    <a:pt x="2" y="93"/>
                  </a:lnTo>
                  <a:lnTo>
                    <a:pt x="4" y="96"/>
                  </a:lnTo>
                  <a:lnTo>
                    <a:pt x="4" y="93"/>
                  </a:lnTo>
                  <a:lnTo>
                    <a:pt x="16" y="105"/>
                  </a:lnTo>
                  <a:lnTo>
                    <a:pt x="13" y="108"/>
                  </a:lnTo>
                  <a:close/>
                  <a:moveTo>
                    <a:pt x="11" y="85"/>
                  </a:moveTo>
                  <a:lnTo>
                    <a:pt x="22" y="74"/>
                  </a:lnTo>
                  <a:lnTo>
                    <a:pt x="25" y="77"/>
                  </a:lnTo>
                  <a:lnTo>
                    <a:pt x="13" y="88"/>
                  </a:lnTo>
                  <a:lnTo>
                    <a:pt x="11" y="85"/>
                  </a:lnTo>
                  <a:close/>
                  <a:moveTo>
                    <a:pt x="32" y="66"/>
                  </a:moveTo>
                  <a:lnTo>
                    <a:pt x="44" y="55"/>
                  </a:lnTo>
                  <a:lnTo>
                    <a:pt x="46" y="58"/>
                  </a:lnTo>
                  <a:lnTo>
                    <a:pt x="34" y="69"/>
                  </a:lnTo>
                  <a:lnTo>
                    <a:pt x="32" y="66"/>
                  </a:lnTo>
                  <a:close/>
                  <a:moveTo>
                    <a:pt x="52" y="47"/>
                  </a:moveTo>
                  <a:lnTo>
                    <a:pt x="64" y="35"/>
                  </a:lnTo>
                  <a:lnTo>
                    <a:pt x="67" y="38"/>
                  </a:lnTo>
                  <a:lnTo>
                    <a:pt x="55" y="50"/>
                  </a:lnTo>
                  <a:lnTo>
                    <a:pt x="52" y="47"/>
                  </a:lnTo>
                  <a:close/>
                  <a:moveTo>
                    <a:pt x="74" y="27"/>
                  </a:moveTo>
                  <a:lnTo>
                    <a:pt x="86" y="16"/>
                  </a:lnTo>
                  <a:lnTo>
                    <a:pt x="88" y="19"/>
                  </a:lnTo>
                  <a:lnTo>
                    <a:pt x="76" y="30"/>
                  </a:lnTo>
                  <a:lnTo>
                    <a:pt x="74" y="27"/>
                  </a:lnTo>
                  <a:close/>
                  <a:moveTo>
                    <a:pt x="94" y="8"/>
                  </a:moveTo>
                  <a:lnTo>
                    <a:pt x="103" y="0"/>
                  </a:lnTo>
                  <a:lnTo>
                    <a:pt x="106" y="3"/>
                  </a:lnTo>
                  <a:lnTo>
                    <a:pt x="97" y="11"/>
                  </a:lnTo>
                  <a:lnTo>
                    <a:pt x="94" y="8"/>
                  </a:lnTo>
                  <a:close/>
                </a:path>
              </a:pathLst>
            </a:custGeom>
            <a:solidFill>
              <a:srgbClr val="000000"/>
            </a:solidFill>
            <a:ln w="0" cap="flat">
              <a:solidFill>
                <a:srgbClr val="000000"/>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pic>
          <p:nvPicPr>
            <p:cNvPr id="63" name="Picture 100">
              <a:extLst>
                <a:ext uri="{FF2B5EF4-FFF2-40B4-BE49-F238E27FC236}">
                  <a16:creationId xmlns:a16="http://schemas.microsoft.com/office/drawing/2014/main" id="{5E709B4F-1FDD-4687-9BAF-0250DA768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013" y="4344645"/>
              <a:ext cx="397172" cy="2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01">
              <a:extLst>
                <a:ext uri="{FF2B5EF4-FFF2-40B4-BE49-F238E27FC236}">
                  <a16:creationId xmlns:a16="http://schemas.microsoft.com/office/drawing/2014/main" id="{4CB44338-237C-48F7-8FC0-DF4C3CADC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013" y="4344645"/>
              <a:ext cx="397172" cy="2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reeform 102">
              <a:extLst>
                <a:ext uri="{FF2B5EF4-FFF2-40B4-BE49-F238E27FC236}">
                  <a16:creationId xmlns:a16="http://schemas.microsoft.com/office/drawing/2014/main" id="{575A6F4D-EAA4-44CA-B0D2-7EFC2C82B910}"/>
                </a:ext>
              </a:extLst>
            </p:cNvPr>
            <p:cNvSpPr>
              <a:spLocks noEditPoints="1"/>
            </p:cNvSpPr>
            <p:nvPr/>
          </p:nvSpPr>
          <p:spPr bwMode="auto">
            <a:xfrm>
              <a:off x="6937038" y="4367904"/>
              <a:ext cx="309390" cy="153767"/>
            </a:xfrm>
            <a:custGeom>
              <a:avLst/>
              <a:gdLst>
                <a:gd name="T0" fmla="*/ 312519 w 215"/>
                <a:gd name="T1" fmla="*/ 71967 h 119"/>
                <a:gd name="T2" fmla="*/ 308158 w 215"/>
                <a:gd name="T3" fmla="*/ 71967 h 119"/>
                <a:gd name="T4" fmla="*/ 287808 w 215"/>
                <a:gd name="T5" fmla="*/ 1384 h 119"/>
                <a:gd name="T6" fmla="*/ 292169 w 215"/>
                <a:gd name="T7" fmla="*/ 0 h 119"/>
                <a:gd name="T8" fmla="*/ 312519 w 215"/>
                <a:gd name="T9" fmla="*/ 71967 h 119"/>
                <a:gd name="T10" fmla="*/ 303798 w 215"/>
                <a:gd name="T11" fmla="*/ 73351 h 119"/>
                <a:gd name="T12" fmla="*/ 293623 w 215"/>
                <a:gd name="T13" fmla="*/ 76119 h 119"/>
                <a:gd name="T14" fmla="*/ 273272 w 215"/>
                <a:gd name="T15" fmla="*/ 4152 h 119"/>
                <a:gd name="T16" fmla="*/ 283447 w 215"/>
                <a:gd name="T17" fmla="*/ 2768 h 119"/>
                <a:gd name="T18" fmla="*/ 303798 w 215"/>
                <a:gd name="T19" fmla="*/ 73351 h 119"/>
                <a:gd name="T20" fmla="*/ 289262 w 215"/>
                <a:gd name="T21" fmla="*/ 77503 h 119"/>
                <a:gd name="T22" fmla="*/ 85761 w 215"/>
                <a:gd name="T23" fmla="*/ 128710 h 119"/>
                <a:gd name="T24" fmla="*/ 95936 w 215"/>
                <a:gd name="T25" fmla="*/ 164694 h 119"/>
                <a:gd name="T26" fmla="*/ 0 w 215"/>
                <a:gd name="T27" fmla="*/ 112103 h 119"/>
                <a:gd name="T28" fmla="*/ 55236 w 215"/>
                <a:gd name="T29" fmla="*/ 22144 h 119"/>
                <a:gd name="T30" fmla="*/ 65411 w 215"/>
                <a:gd name="T31" fmla="*/ 56743 h 119"/>
                <a:gd name="T32" fmla="*/ 268912 w 215"/>
                <a:gd name="T33" fmla="*/ 5536 h 119"/>
                <a:gd name="T34" fmla="*/ 289262 w 215"/>
                <a:gd name="T35" fmla="*/ 77503 h 1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 h="119">
                  <a:moveTo>
                    <a:pt x="215" y="52"/>
                  </a:moveTo>
                  <a:lnTo>
                    <a:pt x="212" y="52"/>
                  </a:lnTo>
                  <a:lnTo>
                    <a:pt x="198" y="1"/>
                  </a:lnTo>
                  <a:lnTo>
                    <a:pt x="201" y="0"/>
                  </a:lnTo>
                  <a:lnTo>
                    <a:pt x="215" y="52"/>
                  </a:lnTo>
                  <a:close/>
                  <a:moveTo>
                    <a:pt x="209" y="53"/>
                  </a:moveTo>
                  <a:lnTo>
                    <a:pt x="202" y="55"/>
                  </a:lnTo>
                  <a:lnTo>
                    <a:pt x="188" y="3"/>
                  </a:lnTo>
                  <a:lnTo>
                    <a:pt x="195" y="2"/>
                  </a:lnTo>
                  <a:lnTo>
                    <a:pt x="209" y="53"/>
                  </a:lnTo>
                  <a:close/>
                  <a:moveTo>
                    <a:pt x="199" y="56"/>
                  </a:moveTo>
                  <a:lnTo>
                    <a:pt x="59" y="93"/>
                  </a:lnTo>
                  <a:lnTo>
                    <a:pt x="66" y="119"/>
                  </a:lnTo>
                  <a:lnTo>
                    <a:pt x="0" y="81"/>
                  </a:lnTo>
                  <a:lnTo>
                    <a:pt x="38" y="16"/>
                  </a:lnTo>
                  <a:lnTo>
                    <a:pt x="45" y="41"/>
                  </a:lnTo>
                  <a:lnTo>
                    <a:pt x="185" y="4"/>
                  </a:lnTo>
                  <a:lnTo>
                    <a:pt x="199" y="56"/>
                  </a:lnTo>
                  <a:close/>
                </a:path>
              </a:pathLst>
            </a:custGeom>
            <a:solidFill>
              <a:srgbClr val="C4E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66" name="Freeform 103">
              <a:extLst>
                <a:ext uri="{FF2B5EF4-FFF2-40B4-BE49-F238E27FC236}">
                  <a16:creationId xmlns:a16="http://schemas.microsoft.com/office/drawing/2014/main" id="{0ACFE368-97D1-4408-98CC-37D9047390EC}"/>
                </a:ext>
              </a:extLst>
            </p:cNvPr>
            <p:cNvSpPr>
              <a:spLocks noEditPoints="1"/>
            </p:cNvSpPr>
            <p:nvPr/>
          </p:nvSpPr>
          <p:spPr bwMode="auto">
            <a:xfrm>
              <a:off x="6934159" y="4365319"/>
              <a:ext cx="315145" cy="161521"/>
            </a:xfrm>
            <a:custGeom>
              <a:avLst/>
              <a:gdLst>
                <a:gd name="T0" fmla="*/ 318333 w 219"/>
                <a:gd name="T1" fmla="*/ 76119 h 125"/>
                <a:gd name="T2" fmla="*/ 308158 w 219"/>
                <a:gd name="T3" fmla="*/ 78887 h 125"/>
                <a:gd name="T4" fmla="*/ 287808 w 219"/>
                <a:gd name="T5" fmla="*/ 1384 h 125"/>
                <a:gd name="T6" fmla="*/ 297983 w 219"/>
                <a:gd name="T7" fmla="*/ 0 h 125"/>
                <a:gd name="T8" fmla="*/ 318333 w 219"/>
                <a:gd name="T9" fmla="*/ 76119 h 125"/>
                <a:gd name="T10" fmla="*/ 292169 w 219"/>
                <a:gd name="T11" fmla="*/ 4152 h 125"/>
                <a:gd name="T12" fmla="*/ 296529 w 219"/>
                <a:gd name="T13" fmla="*/ 5536 h 125"/>
                <a:gd name="T14" fmla="*/ 290715 w 219"/>
                <a:gd name="T15" fmla="*/ 6920 h 125"/>
                <a:gd name="T16" fmla="*/ 293622 w 219"/>
                <a:gd name="T17" fmla="*/ 2768 h 125"/>
                <a:gd name="T18" fmla="*/ 313972 w 219"/>
                <a:gd name="T19" fmla="*/ 74735 h 125"/>
                <a:gd name="T20" fmla="*/ 309612 w 219"/>
                <a:gd name="T21" fmla="*/ 73351 h 125"/>
                <a:gd name="T22" fmla="*/ 313972 w 219"/>
                <a:gd name="T23" fmla="*/ 71967 h 125"/>
                <a:gd name="T24" fmla="*/ 312519 w 219"/>
                <a:gd name="T25" fmla="*/ 74735 h 125"/>
                <a:gd name="T26" fmla="*/ 292169 w 219"/>
                <a:gd name="T27" fmla="*/ 4152 h 125"/>
                <a:gd name="T28" fmla="*/ 309612 w 219"/>
                <a:gd name="T29" fmla="*/ 78887 h 125"/>
                <a:gd name="T30" fmla="*/ 295076 w 219"/>
                <a:gd name="T31" fmla="*/ 83039 h 125"/>
                <a:gd name="T32" fmla="*/ 273272 w 219"/>
                <a:gd name="T33" fmla="*/ 5536 h 125"/>
                <a:gd name="T34" fmla="*/ 287808 w 219"/>
                <a:gd name="T35" fmla="*/ 1384 h 125"/>
                <a:gd name="T36" fmla="*/ 309612 w 219"/>
                <a:gd name="T37" fmla="*/ 78887 h 125"/>
                <a:gd name="T38" fmla="*/ 283447 w 219"/>
                <a:gd name="T39" fmla="*/ 5536 h 125"/>
                <a:gd name="T40" fmla="*/ 286354 w 219"/>
                <a:gd name="T41" fmla="*/ 8304 h 125"/>
                <a:gd name="T42" fmla="*/ 277633 w 219"/>
                <a:gd name="T43" fmla="*/ 9688 h 125"/>
                <a:gd name="T44" fmla="*/ 279086 w 219"/>
                <a:gd name="T45" fmla="*/ 6920 h 125"/>
                <a:gd name="T46" fmla="*/ 299437 w 219"/>
                <a:gd name="T47" fmla="*/ 78887 h 125"/>
                <a:gd name="T48" fmla="*/ 295076 w 219"/>
                <a:gd name="T49" fmla="*/ 76119 h 125"/>
                <a:gd name="T50" fmla="*/ 305251 w 219"/>
                <a:gd name="T51" fmla="*/ 73351 h 125"/>
                <a:gd name="T52" fmla="*/ 302344 w 219"/>
                <a:gd name="T53" fmla="*/ 77503 h 125"/>
                <a:gd name="T54" fmla="*/ 283447 w 219"/>
                <a:gd name="T55" fmla="*/ 5536 h 125"/>
                <a:gd name="T56" fmla="*/ 295076 w 219"/>
                <a:gd name="T57" fmla="*/ 83039 h 125"/>
                <a:gd name="T58" fmla="*/ 90122 w 219"/>
                <a:gd name="T59" fmla="*/ 134246 h 125"/>
                <a:gd name="T60" fmla="*/ 91575 w 219"/>
                <a:gd name="T61" fmla="*/ 131478 h 125"/>
                <a:gd name="T62" fmla="*/ 103204 w 219"/>
                <a:gd name="T63" fmla="*/ 172998 h 125"/>
                <a:gd name="T64" fmla="*/ 0 w 219"/>
                <a:gd name="T65" fmla="*/ 116255 h 125"/>
                <a:gd name="T66" fmla="*/ 59597 w 219"/>
                <a:gd name="T67" fmla="*/ 16608 h 125"/>
                <a:gd name="T68" fmla="*/ 71225 w 219"/>
                <a:gd name="T69" fmla="*/ 59511 h 125"/>
                <a:gd name="T70" fmla="*/ 68318 w 219"/>
                <a:gd name="T71" fmla="*/ 56743 h 125"/>
                <a:gd name="T72" fmla="*/ 273272 w 219"/>
                <a:gd name="T73" fmla="*/ 5536 h 125"/>
                <a:gd name="T74" fmla="*/ 295076 w 219"/>
                <a:gd name="T75" fmla="*/ 83039 h 125"/>
                <a:gd name="T76" fmla="*/ 268911 w 219"/>
                <a:gd name="T77" fmla="*/ 9688 h 125"/>
                <a:gd name="T78" fmla="*/ 273272 w 219"/>
                <a:gd name="T79" fmla="*/ 11072 h 125"/>
                <a:gd name="T80" fmla="*/ 66864 w 219"/>
                <a:gd name="T81" fmla="*/ 63663 h 125"/>
                <a:gd name="T82" fmla="*/ 55236 w 219"/>
                <a:gd name="T83" fmla="*/ 24912 h 125"/>
                <a:gd name="T84" fmla="*/ 61050 w 219"/>
                <a:gd name="T85" fmla="*/ 26296 h 125"/>
                <a:gd name="T86" fmla="*/ 5814 w 219"/>
                <a:gd name="T87" fmla="*/ 116255 h 125"/>
                <a:gd name="T88" fmla="*/ 4361 w 219"/>
                <a:gd name="T89" fmla="*/ 112103 h 125"/>
                <a:gd name="T90" fmla="*/ 100297 w 219"/>
                <a:gd name="T91" fmla="*/ 164694 h 125"/>
                <a:gd name="T92" fmla="*/ 95936 w 219"/>
                <a:gd name="T93" fmla="*/ 168846 h 125"/>
                <a:gd name="T94" fmla="*/ 84307 w 219"/>
                <a:gd name="T95" fmla="*/ 130094 h 125"/>
                <a:gd name="T96" fmla="*/ 290715 w 219"/>
                <a:gd name="T97" fmla="*/ 77503 h 125"/>
                <a:gd name="T98" fmla="*/ 289261 w 219"/>
                <a:gd name="T99" fmla="*/ 80271 h 125"/>
                <a:gd name="T100" fmla="*/ 268911 w 219"/>
                <a:gd name="T101" fmla="*/ 9688 h 1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9" h="125">
                  <a:moveTo>
                    <a:pt x="219" y="55"/>
                  </a:moveTo>
                  <a:lnTo>
                    <a:pt x="212" y="57"/>
                  </a:lnTo>
                  <a:lnTo>
                    <a:pt x="198" y="1"/>
                  </a:lnTo>
                  <a:lnTo>
                    <a:pt x="205" y="0"/>
                  </a:lnTo>
                  <a:lnTo>
                    <a:pt x="219" y="55"/>
                  </a:lnTo>
                  <a:close/>
                  <a:moveTo>
                    <a:pt x="201" y="3"/>
                  </a:moveTo>
                  <a:lnTo>
                    <a:pt x="204" y="4"/>
                  </a:lnTo>
                  <a:lnTo>
                    <a:pt x="200" y="5"/>
                  </a:lnTo>
                  <a:lnTo>
                    <a:pt x="202" y="2"/>
                  </a:lnTo>
                  <a:lnTo>
                    <a:pt x="216" y="54"/>
                  </a:lnTo>
                  <a:lnTo>
                    <a:pt x="213" y="53"/>
                  </a:lnTo>
                  <a:lnTo>
                    <a:pt x="216" y="52"/>
                  </a:lnTo>
                  <a:lnTo>
                    <a:pt x="215" y="54"/>
                  </a:lnTo>
                  <a:lnTo>
                    <a:pt x="201" y="3"/>
                  </a:lnTo>
                  <a:close/>
                  <a:moveTo>
                    <a:pt x="213" y="57"/>
                  </a:moveTo>
                  <a:lnTo>
                    <a:pt x="203" y="60"/>
                  </a:lnTo>
                  <a:lnTo>
                    <a:pt x="188" y="4"/>
                  </a:lnTo>
                  <a:lnTo>
                    <a:pt x="198" y="1"/>
                  </a:lnTo>
                  <a:lnTo>
                    <a:pt x="213" y="57"/>
                  </a:lnTo>
                  <a:close/>
                  <a:moveTo>
                    <a:pt x="195" y="4"/>
                  </a:moveTo>
                  <a:lnTo>
                    <a:pt x="197" y="6"/>
                  </a:lnTo>
                  <a:lnTo>
                    <a:pt x="191" y="7"/>
                  </a:lnTo>
                  <a:lnTo>
                    <a:pt x="192" y="5"/>
                  </a:lnTo>
                  <a:lnTo>
                    <a:pt x="206" y="57"/>
                  </a:lnTo>
                  <a:lnTo>
                    <a:pt x="203" y="55"/>
                  </a:lnTo>
                  <a:lnTo>
                    <a:pt x="210" y="53"/>
                  </a:lnTo>
                  <a:lnTo>
                    <a:pt x="208" y="56"/>
                  </a:lnTo>
                  <a:lnTo>
                    <a:pt x="195" y="4"/>
                  </a:lnTo>
                  <a:close/>
                  <a:moveTo>
                    <a:pt x="203" y="60"/>
                  </a:moveTo>
                  <a:lnTo>
                    <a:pt x="62" y="97"/>
                  </a:lnTo>
                  <a:lnTo>
                    <a:pt x="63" y="95"/>
                  </a:lnTo>
                  <a:lnTo>
                    <a:pt x="71" y="125"/>
                  </a:lnTo>
                  <a:lnTo>
                    <a:pt x="0" y="84"/>
                  </a:lnTo>
                  <a:lnTo>
                    <a:pt x="41" y="12"/>
                  </a:lnTo>
                  <a:lnTo>
                    <a:pt x="49" y="43"/>
                  </a:lnTo>
                  <a:lnTo>
                    <a:pt x="47" y="41"/>
                  </a:lnTo>
                  <a:lnTo>
                    <a:pt x="188" y="4"/>
                  </a:lnTo>
                  <a:lnTo>
                    <a:pt x="203" y="60"/>
                  </a:lnTo>
                  <a:close/>
                  <a:moveTo>
                    <a:pt x="185" y="7"/>
                  </a:moveTo>
                  <a:lnTo>
                    <a:pt x="188" y="8"/>
                  </a:lnTo>
                  <a:lnTo>
                    <a:pt x="46" y="46"/>
                  </a:lnTo>
                  <a:lnTo>
                    <a:pt x="38" y="18"/>
                  </a:lnTo>
                  <a:lnTo>
                    <a:pt x="42" y="19"/>
                  </a:lnTo>
                  <a:lnTo>
                    <a:pt x="4" y="84"/>
                  </a:lnTo>
                  <a:lnTo>
                    <a:pt x="3" y="81"/>
                  </a:lnTo>
                  <a:lnTo>
                    <a:pt x="69" y="119"/>
                  </a:lnTo>
                  <a:lnTo>
                    <a:pt x="66" y="122"/>
                  </a:lnTo>
                  <a:lnTo>
                    <a:pt x="58" y="94"/>
                  </a:lnTo>
                  <a:lnTo>
                    <a:pt x="200" y="56"/>
                  </a:lnTo>
                  <a:lnTo>
                    <a:pt x="199" y="58"/>
                  </a:lnTo>
                  <a:lnTo>
                    <a:pt x="185" y="7"/>
                  </a:lnTo>
                  <a:close/>
                </a:path>
              </a:pathLst>
            </a:custGeom>
            <a:solidFill>
              <a:srgbClr val="000000"/>
            </a:solidFill>
            <a:ln w="0" cap="flat">
              <a:solidFill>
                <a:srgbClr val="000000"/>
              </a:solidFill>
              <a:prstDash val="solid"/>
              <a:round/>
              <a:headEnd/>
              <a:tailEnd/>
            </a:ln>
          </p:spPr>
          <p:txBody>
            <a:bodyPr/>
            <a:lstStyle/>
            <a:p>
              <a:pPr fontAlgn="auto">
                <a:spcBef>
                  <a:spcPts val="0"/>
                </a:spcBef>
                <a:spcAft>
                  <a:spcPts val="0"/>
                </a:spcAft>
                <a:defRPr/>
              </a:pPr>
              <a:endParaRPr kumimoji="0" lang="ja-JP" altLang="en-US" kern="0">
                <a:solidFill>
                  <a:srgbClr val="000000"/>
                </a:solidFill>
                <a:latin typeface="BIZ UDPゴシック" panose="020B0400000000000000" pitchFamily="50" charset="-128"/>
                <a:ea typeface="BIZ UDPゴシック" panose="020B0400000000000000" pitchFamily="50" charset="-128"/>
              </a:endParaRPr>
            </a:p>
          </p:txBody>
        </p:sp>
        <p:sp>
          <p:nvSpPr>
            <p:cNvPr id="67" name="Rectangle 58">
              <a:extLst>
                <a:ext uri="{FF2B5EF4-FFF2-40B4-BE49-F238E27FC236}">
                  <a16:creationId xmlns:a16="http://schemas.microsoft.com/office/drawing/2014/main" id="{FAE0274B-1536-4FAA-9BCF-B472DDC159F6}"/>
                </a:ext>
              </a:extLst>
            </p:cNvPr>
            <p:cNvSpPr>
              <a:spLocks noChangeArrowheads="1"/>
            </p:cNvSpPr>
            <p:nvPr/>
          </p:nvSpPr>
          <p:spPr bwMode="auto">
            <a:xfrm>
              <a:off x="7249846" y="3689636"/>
              <a:ext cx="6973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FontTx/>
                <a:buNone/>
                <a:defRPr/>
              </a:pPr>
              <a:r>
                <a:rPr kumimoji="0" lang="ja-JP" altLang="en-US" sz="700" i="1" kern="0" dirty="0">
                  <a:solidFill>
                    <a:srgbClr val="000000"/>
                  </a:solidFill>
                  <a:latin typeface="BIZ UDPゴシック" panose="020B0400000000000000" pitchFamily="50" charset="-128"/>
                  <a:ea typeface="BIZ UDPゴシック" panose="020B0400000000000000" pitchFamily="50" charset="-128"/>
                </a:rPr>
                <a:t>跡地は低層住宅、</a:t>
              </a:r>
              <a:endParaRPr kumimoji="0" lang="en-US" altLang="ja-JP" sz="700" i="1" kern="0" dirty="0">
                <a:solidFill>
                  <a:srgbClr val="000000"/>
                </a:solidFill>
                <a:latin typeface="BIZ UDPゴシック" panose="020B0400000000000000" pitchFamily="50" charset="-128"/>
                <a:ea typeface="BIZ UDPゴシック" panose="020B0400000000000000" pitchFamily="50" charset="-128"/>
              </a:endParaRPr>
            </a:p>
            <a:p>
              <a:pPr fontAlgn="auto">
                <a:spcBef>
                  <a:spcPct val="0"/>
                </a:spcBef>
                <a:spcAft>
                  <a:spcPts val="0"/>
                </a:spcAft>
                <a:buFontTx/>
                <a:buNone/>
                <a:defRPr/>
              </a:pPr>
              <a:r>
                <a:rPr kumimoji="0" lang="ja-JP" altLang="en-US" sz="700" i="1" kern="0" dirty="0">
                  <a:solidFill>
                    <a:srgbClr val="000000"/>
                  </a:solidFill>
                  <a:latin typeface="BIZ UDPゴシック" panose="020B0400000000000000" pitchFamily="50" charset="-128"/>
                  <a:ea typeface="BIZ UDPゴシック" panose="020B0400000000000000" pitchFamily="50" charset="-128"/>
                </a:rPr>
                <a:t>公園等として活用</a:t>
              </a:r>
              <a:endParaRPr kumimoji="0" lang="ja-JP" altLang="ja-JP" sz="700" i="1" kern="0" dirty="0">
                <a:solidFill>
                  <a:srgbClr val="000000"/>
                </a:solidFill>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668E2691-2F4E-496E-8F6F-09008A188CFE}"/>
                </a:ext>
              </a:extLst>
            </p:cNvPr>
            <p:cNvSpPr txBox="1"/>
            <p:nvPr/>
          </p:nvSpPr>
          <p:spPr>
            <a:xfrm>
              <a:off x="6035083" y="3284892"/>
              <a:ext cx="1349675" cy="216912"/>
            </a:xfrm>
            <a:prstGeom prst="rect">
              <a:avLst/>
            </a:prstGeom>
            <a:gradFill>
              <a:gsLst>
                <a:gs pos="0">
                  <a:srgbClr val="BBE0E3">
                    <a:lumMod val="90000"/>
                  </a:srgbClr>
                </a:gs>
                <a:gs pos="33000">
                  <a:srgbClr val="BBE0E3">
                    <a:lumMod val="45000"/>
                    <a:lumOff val="55000"/>
                  </a:srgbClr>
                </a:gs>
                <a:gs pos="67000">
                  <a:srgbClr val="FFFFFF"/>
                </a:gs>
                <a:gs pos="100000">
                  <a:srgbClr val="BBE0E3">
                    <a:lumMod val="90000"/>
                  </a:srgbClr>
                </a:gs>
              </a:gsLst>
              <a:lin ang="5400000" scaled="1"/>
            </a:gradFill>
            <a:ln>
              <a:solidFill>
                <a:srgbClr val="0070C0"/>
              </a:solidFill>
            </a:ln>
          </p:spPr>
          <p:txBody>
            <a:bodyPr wrap="none" rtlCol="0">
              <a:spAutoFit/>
            </a:bodyPr>
            <a:lstStyle/>
            <a:p>
              <a:pPr algn="ctr" fontAlgn="auto">
                <a:spcBef>
                  <a:spcPts val="0"/>
                </a:spcBef>
                <a:spcAft>
                  <a:spcPts val="0"/>
                </a:spcAft>
                <a:defRPr/>
              </a:pPr>
              <a:r>
                <a:rPr kumimoji="0" lang="ja-JP" altLang="en-US" sz="1200" b="1" kern="0" dirty="0">
                  <a:solidFill>
                    <a:srgbClr val="000000"/>
                  </a:solidFill>
                  <a:latin typeface="BIZ UDPゴシック" panose="020B0400000000000000" pitchFamily="50" charset="-128"/>
                  <a:ea typeface="BIZ UDPゴシック" panose="020B0400000000000000" pitchFamily="50" charset="-128"/>
                </a:rPr>
                <a:t>関係者間での</a:t>
              </a:r>
              <a:r>
                <a:rPr kumimoji="0" lang="ja-JP" altLang="en-US" sz="1200" b="1" kern="0" dirty="0" smtClean="0">
                  <a:solidFill>
                    <a:srgbClr val="000000"/>
                  </a:solidFill>
                  <a:latin typeface="BIZ UDPゴシック" panose="020B0400000000000000" pitchFamily="50" charset="-128"/>
                  <a:ea typeface="BIZ UDPゴシック" panose="020B0400000000000000" pitchFamily="50" charset="-128"/>
                </a:rPr>
                <a:t>事業連携</a:t>
              </a:r>
              <a:endParaRPr kumimoji="0" lang="ja-JP" altLang="en-US" sz="1200" b="1" kern="0" dirty="0">
                <a:solidFill>
                  <a:srgbClr val="000000"/>
                </a:solidFill>
                <a:latin typeface="BIZ UDPゴシック" panose="020B0400000000000000" pitchFamily="50" charset="-128"/>
                <a:ea typeface="BIZ UDPゴシック" panose="020B0400000000000000" pitchFamily="50" charset="-128"/>
              </a:endParaRPr>
            </a:p>
          </p:txBody>
        </p:sp>
      </p:grpSp>
      <p:sp>
        <p:nvSpPr>
          <p:cNvPr id="13" name="角丸四角形 12"/>
          <p:cNvSpPr/>
          <p:nvPr/>
        </p:nvSpPr>
        <p:spPr>
          <a:xfrm>
            <a:off x="107544" y="5527830"/>
            <a:ext cx="4425613" cy="3443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chemeClr val="tx1"/>
                </a:solidFill>
                <a:latin typeface="BIZ UDPゴシック" panose="020B0400000000000000" pitchFamily="50" charset="-128"/>
                <a:ea typeface="BIZ UDPゴシック" panose="020B0400000000000000" pitchFamily="50" charset="-128"/>
              </a:rPr>
              <a:t>長期的</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な視点を踏まえた</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団地ごとの事業</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方針</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の</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検討</a:t>
            </a:r>
          </a:p>
        </p:txBody>
      </p:sp>
      <p:sp>
        <p:nvSpPr>
          <p:cNvPr id="14" name="角丸四角形 13"/>
          <p:cNvSpPr/>
          <p:nvPr/>
        </p:nvSpPr>
        <p:spPr>
          <a:xfrm>
            <a:off x="4950076" y="2492896"/>
            <a:ext cx="3587262" cy="3509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近接団地等での連携</a:t>
            </a:r>
            <a:endParaRPr kumimoji="1" lang="ja-JP" altLang="en-US" sz="1400" b="1" u="sng" dirty="0">
              <a:solidFill>
                <a:schemeClr val="tx1"/>
              </a:solidFill>
              <a:latin typeface="BIZ UDPゴシック" panose="020B0400000000000000" pitchFamily="50" charset="-128"/>
              <a:ea typeface="BIZ UDPゴシック" panose="020B0400000000000000" pitchFamily="50" charset="-128"/>
            </a:endParaRPr>
          </a:p>
        </p:txBody>
      </p:sp>
      <p:sp>
        <p:nvSpPr>
          <p:cNvPr id="15" name="楕円 14"/>
          <p:cNvSpPr/>
          <p:nvPr/>
        </p:nvSpPr>
        <p:spPr>
          <a:xfrm>
            <a:off x="723863" y="2369179"/>
            <a:ext cx="3587262" cy="280214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723863" y="2492896"/>
            <a:ext cx="3587262" cy="3509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資産の有効活用によるまちづくり</a:t>
            </a:r>
            <a:endParaRPr kumimoji="1" lang="ja-JP" altLang="en-US" sz="1400" b="1" u="sng" dirty="0">
              <a:solidFill>
                <a:schemeClr val="tx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1D0F5A0A-3C59-4AFE-967D-B25BDE6A372F}"/>
              </a:ext>
            </a:extLst>
          </p:cNvPr>
          <p:cNvSpPr txBox="1"/>
          <p:nvPr/>
        </p:nvSpPr>
        <p:spPr>
          <a:xfrm>
            <a:off x="967567" y="2852542"/>
            <a:ext cx="3123707" cy="553998"/>
          </a:xfrm>
          <a:prstGeom prst="rect">
            <a:avLst/>
          </a:prstGeom>
          <a:noFill/>
          <a:ln>
            <a:noFill/>
          </a:ln>
        </p:spPr>
        <p:txBody>
          <a:bodyPr wrap="square" rtlCol="0">
            <a:spAutoFit/>
          </a:bodyPr>
          <a:lstStyle/>
          <a:p>
            <a:pPr>
              <a:lnSpc>
                <a:spcPts val="18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空室や敷地を有効活用し、地域のまちづくりに資する機能を導入。</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1D0F5A0A-3C59-4AFE-967D-B25BDE6A372F}"/>
              </a:ext>
            </a:extLst>
          </p:cNvPr>
          <p:cNvSpPr txBox="1"/>
          <p:nvPr/>
        </p:nvSpPr>
        <p:spPr>
          <a:xfrm>
            <a:off x="989564" y="5909781"/>
            <a:ext cx="3123707" cy="553998"/>
          </a:xfrm>
          <a:prstGeom prst="rect">
            <a:avLst/>
          </a:prstGeom>
          <a:noFill/>
          <a:ln>
            <a:noFill/>
          </a:ln>
        </p:spPr>
        <p:txBody>
          <a:bodyPr wrap="square" rtlCol="0">
            <a:spAutoFit/>
          </a:bodyPr>
          <a:lstStyle/>
          <a:p>
            <a:pPr>
              <a:lnSpc>
                <a:spcPts val="18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世帯数の動向等長期的な展望のもと、団地ごとの需要、立地条件等を踏まえた事業方針を検討。</a:t>
            </a:r>
            <a:endParaRPr kumimoji="1" lang="ja-JP" altLang="en-US" sz="1050" dirty="0">
              <a:latin typeface="BIZ UDPゴシック" panose="020B0400000000000000" pitchFamily="50" charset="-128"/>
              <a:ea typeface="BIZ UDPゴシック" panose="020B0400000000000000" pitchFamily="50" charset="-128"/>
            </a:endParaRPr>
          </a:p>
        </p:txBody>
      </p:sp>
      <p:pic>
        <p:nvPicPr>
          <p:cNvPr id="70" name="図 69"/>
          <p:cNvPicPr>
            <a:picLocks noChangeAspect="1"/>
          </p:cNvPicPr>
          <p:nvPr/>
        </p:nvPicPr>
        <p:blipFill>
          <a:blip r:embed="rId6"/>
          <a:stretch>
            <a:fillRect/>
          </a:stretch>
        </p:blipFill>
        <p:spPr>
          <a:xfrm>
            <a:off x="726433" y="3500662"/>
            <a:ext cx="1733526" cy="1284537"/>
          </a:xfrm>
          <a:prstGeom prst="rect">
            <a:avLst/>
          </a:prstGeom>
          <a:ln w="3175">
            <a:solidFill>
              <a:schemeClr val="tx1"/>
            </a:solidFill>
          </a:ln>
        </p:spPr>
      </p:pic>
      <p:sp>
        <p:nvSpPr>
          <p:cNvPr id="71" name="テキスト ボックス 2270"/>
          <p:cNvSpPr txBox="1"/>
          <p:nvPr/>
        </p:nvSpPr>
        <p:spPr>
          <a:xfrm>
            <a:off x="680179" y="4834860"/>
            <a:ext cx="1826034" cy="22424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100" kern="100" dirty="0">
                <a:solidFill>
                  <a:prstClr val="black"/>
                </a:solidFill>
                <a:latin typeface="Century"/>
                <a:ea typeface="Meiryo UI"/>
                <a:cs typeface="Times New Roman"/>
              </a:rPr>
              <a:t>小規模保育事業所</a:t>
            </a:r>
            <a:endParaRPr lang="en-US" altLang="ja-JP" sz="1100" kern="100" dirty="0">
              <a:solidFill>
                <a:prstClr val="black"/>
              </a:solidFill>
              <a:latin typeface="Century"/>
              <a:ea typeface="Meiryo UI"/>
              <a:cs typeface="Times New Roman"/>
            </a:endParaRPr>
          </a:p>
        </p:txBody>
      </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427" y="3505200"/>
            <a:ext cx="1750034" cy="1263499"/>
          </a:xfrm>
          <a:prstGeom prst="rect">
            <a:avLst/>
          </a:prstGeom>
          <a:ln w="3175">
            <a:solidFill>
              <a:schemeClr val="tx1"/>
            </a:solidFill>
          </a:ln>
        </p:spPr>
      </p:pic>
      <p:sp>
        <p:nvSpPr>
          <p:cNvPr id="69" name="テキスト ボックス 2270"/>
          <p:cNvSpPr txBox="1"/>
          <p:nvPr/>
        </p:nvSpPr>
        <p:spPr>
          <a:xfrm>
            <a:off x="2586427" y="4834860"/>
            <a:ext cx="1826034" cy="22424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100" kern="100" dirty="0" smtClean="0">
                <a:solidFill>
                  <a:prstClr val="black"/>
                </a:solidFill>
                <a:latin typeface="Century"/>
                <a:ea typeface="Meiryo UI"/>
                <a:cs typeface="Times New Roman"/>
              </a:rPr>
              <a:t>買い物支援・孤食防止</a:t>
            </a:r>
            <a:endParaRPr lang="en-US" altLang="ja-JP" sz="1100" kern="100" dirty="0" smtClean="0">
              <a:solidFill>
                <a:prstClr val="black"/>
              </a:solidFill>
              <a:latin typeface="Century"/>
              <a:ea typeface="Meiryo UI"/>
              <a:cs typeface="Times New Roman"/>
            </a:endParaRPr>
          </a:p>
          <a:p>
            <a:pPr algn="ctr" defTabSz="914400"/>
            <a:r>
              <a:rPr lang="en-US" altLang="ja-JP" sz="800" kern="100" dirty="0" smtClean="0">
                <a:solidFill>
                  <a:prstClr val="black"/>
                </a:solidFill>
                <a:latin typeface="Century"/>
                <a:ea typeface="Meiryo UI"/>
                <a:cs typeface="Times New Roman"/>
              </a:rPr>
              <a:t>『</a:t>
            </a:r>
            <a:r>
              <a:rPr lang="ja-JP" altLang="en-US" sz="800" kern="100" dirty="0" smtClean="0">
                <a:solidFill>
                  <a:prstClr val="black"/>
                </a:solidFill>
                <a:latin typeface="Century"/>
                <a:ea typeface="Meiryo UI"/>
                <a:cs typeface="Times New Roman"/>
              </a:rPr>
              <a:t>やまわけキッチン</a:t>
            </a:r>
            <a:r>
              <a:rPr lang="en-US" altLang="ja-JP" sz="800" kern="100" dirty="0" smtClean="0">
                <a:solidFill>
                  <a:prstClr val="black"/>
                </a:solidFill>
                <a:latin typeface="Century"/>
                <a:ea typeface="Meiryo UI"/>
                <a:cs typeface="Times New Roman"/>
              </a:rPr>
              <a:t>』</a:t>
            </a:r>
            <a:r>
              <a:rPr lang="ja-JP" altLang="en-US" sz="800" kern="100" dirty="0" smtClean="0">
                <a:solidFill>
                  <a:prstClr val="black"/>
                </a:solidFill>
                <a:latin typeface="Century"/>
                <a:ea typeface="Meiryo UI"/>
                <a:cs typeface="Times New Roman"/>
              </a:rPr>
              <a:t>（府住宅供給公社）</a:t>
            </a:r>
            <a:endParaRPr lang="en-US" altLang="ja-JP" sz="800" kern="100" dirty="0">
              <a:solidFill>
                <a:prstClr val="black"/>
              </a:solidFill>
              <a:latin typeface="Century"/>
              <a:ea typeface="Meiryo UI"/>
              <a:cs typeface="Times New Roman"/>
            </a:endParaRPr>
          </a:p>
        </p:txBody>
      </p:sp>
    </p:spTree>
    <p:extLst>
      <p:ext uri="{BB962C8B-B14F-4D97-AF65-F5344CB8AC3E}">
        <p14:creationId xmlns:p14="http://schemas.microsoft.com/office/powerpoint/2010/main" val="63838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2276872"/>
            <a:ext cx="8253772" cy="4104456"/>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2075" indent="-92075">
              <a:spcBef>
                <a:spcPts val="8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8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．第５回政策検討部会における主な意見</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8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．答申の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ストラクチャー（案）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 4</a:t>
            </a:r>
          </a:p>
          <a:p>
            <a:pPr marL="92075" indent="-92075">
              <a:spcBef>
                <a:spcPts val="8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．施策の柱、重点取組（案）</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 5</a:t>
            </a:r>
          </a:p>
          <a:p>
            <a:pPr marL="92075" indent="-92075">
              <a:spcBef>
                <a:spcPts val="8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の魅力を育む</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a:p>
            <a:pPr marL="92075" indent="-92075">
              <a:spcBef>
                <a:spcPts val="800"/>
              </a:spcBef>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3-2</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．くらしの質を高める</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800"/>
              </a:spcBef>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．安全を支える</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P14</a:t>
            </a:r>
          </a:p>
          <a:p>
            <a:pPr marL="92075" indent="-92075">
              <a:spcBef>
                <a:spcPts val="800"/>
              </a:spcBef>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P17</a:t>
            </a:r>
          </a:p>
          <a:p>
            <a:pPr marL="92075" indent="-92075">
              <a:spcBef>
                <a:spcPts val="8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４</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．実効性を持った計画の推進（案）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P20</a:t>
            </a:r>
          </a:p>
        </p:txBody>
      </p:sp>
      <p:sp>
        <p:nvSpPr>
          <p:cNvPr id="5" name="スライド番号プレースホルダー 1"/>
          <p:cNvSpPr txBox="1">
            <a:spLocks/>
          </p:cNvSpPr>
          <p:nvPr/>
        </p:nvSpPr>
        <p:spPr>
          <a:xfrm>
            <a:off x="8431648" y="6517782"/>
            <a:ext cx="712351"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EBE85B1-8F12-4F7B-A383-E6CF6791D3DF}" type="slidenum">
              <a:rPr lang="ja-JP" altLang="en-US" sz="1600" smtClean="0">
                <a:latin typeface="Meiryo UI" panose="020B0604030504040204" pitchFamily="50" charset="-128"/>
                <a:ea typeface="Meiryo UI" panose="020B0604030504040204" pitchFamily="50" charset="-128"/>
              </a:rPr>
              <a:pPr algn="r"/>
              <a:t>2</a:t>
            </a:fld>
            <a:endParaRPr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00710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実効性</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を持った計画の</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推進（案）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44" y="465701"/>
            <a:ext cx="8784896" cy="1052211"/>
          </a:xfrm>
          <a:prstGeom prst="rect">
            <a:avLst/>
          </a:prstGeom>
          <a:ln cmpd="sng">
            <a:noFill/>
          </a:ln>
        </p:spPr>
        <p:txBody>
          <a:bodyPr wrap="square">
            <a:spAutoFit/>
          </a:bodyPr>
          <a:lstStyle/>
          <a:p>
            <a:pPr marL="185738" lvl="0"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基本目標を実現するためには、施策に関わる各主体が連携するとともに、それぞれの役割を的確に果たし施策を推進する必要があります。また、効率的な施策推進が図られるよう、適切な進行管理が行われることにより、施策の実効性が確保される必要があります。</a:t>
            </a:r>
          </a:p>
        </p:txBody>
      </p:sp>
      <p:sp>
        <p:nvSpPr>
          <p:cNvPr id="3" name="角丸四角形 2"/>
          <p:cNvSpPr/>
          <p:nvPr/>
        </p:nvSpPr>
        <p:spPr>
          <a:xfrm>
            <a:off x="316178" y="1628800"/>
            <a:ext cx="8576262" cy="1546026"/>
          </a:xfrm>
          <a:prstGeom prst="roundRect">
            <a:avLst>
              <a:gd name="adj" fmla="val 918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（１）</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各主体</a:t>
            </a:r>
            <a:r>
              <a:rPr lang="ja-JP" altLang="en-US" sz="1600" b="1" dirty="0">
                <a:solidFill>
                  <a:schemeClr val="tx1"/>
                </a:solidFill>
                <a:latin typeface="Meiryo UI" panose="020B0604030504040204" pitchFamily="50" charset="-128"/>
                <a:ea typeface="Meiryo UI" panose="020B0604030504040204" pitchFamily="50" charset="-128"/>
              </a:rPr>
              <a:t>の役割と連携</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府民</a:t>
            </a:r>
            <a:r>
              <a:rPr lang="ja-JP" altLang="en-US" sz="1600" dirty="0">
                <a:solidFill>
                  <a:schemeClr val="tx1"/>
                </a:solidFill>
                <a:latin typeface="Meiryo UI" panose="020B0604030504040204" pitchFamily="50" charset="-128"/>
                <a:ea typeface="Meiryo UI" panose="020B0604030504040204" pitchFamily="50" charset="-128"/>
              </a:rPr>
              <a:t>、事業者等の</a:t>
            </a:r>
            <a:r>
              <a:rPr lang="ja-JP" altLang="en-US" sz="1600" dirty="0" smtClean="0">
                <a:solidFill>
                  <a:schemeClr val="tx1"/>
                </a:solidFill>
                <a:latin typeface="Meiryo UI" panose="020B0604030504040204" pitchFamily="50" charset="-128"/>
                <a:ea typeface="Meiryo UI" panose="020B0604030504040204" pitchFamily="50" charset="-128"/>
              </a:rPr>
              <a:t>役割</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　地方自治体の役割</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③　公的団体の役割</a:t>
            </a:r>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20</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8" name="四角形: 角を丸くする 44">
            <a:extLst>
              <a:ext uri="{FF2B5EF4-FFF2-40B4-BE49-F238E27FC236}">
                <a16:creationId xmlns:a16="http://schemas.microsoft.com/office/drawing/2014/main" id="{37F63B80-6EC6-47D9-86E9-3A135B064D5F}"/>
              </a:ext>
            </a:extLst>
          </p:cNvPr>
          <p:cNvSpPr/>
          <p:nvPr/>
        </p:nvSpPr>
        <p:spPr>
          <a:xfrm>
            <a:off x="457313" y="3555033"/>
            <a:ext cx="3549751" cy="403289"/>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基本目標の実現</a:t>
            </a:r>
          </a:p>
        </p:txBody>
      </p:sp>
      <p:sp>
        <p:nvSpPr>
          <p:cNvPr id="9" name="矢印: 上 46">
            <a:extLst>
              <a:ext uri="{FF2B5EF4-FFF2-40B4-BE49-F238E27FC236}">
                <a16:creationId xmlns:a16="http://schemas.microsoft.com/office/drawing/2014/main" id="{DBA721EF-773B-444F-B712-16147E8A02E5}"/>
              </a:ext>
            </a:extLst>
          </p:cNvPr>
          <p:cNvSpPr/>
          <p:nvPr/>
        </p:nvSpPr>
        <p:spPr>
          <a:xfrm>
            <a:off x="1831665" y="4044061"/>
            <a:ext cx="741554" cy="188912"/>
          </a:xfrm>
          <a:prstGeom prst="upArrow">
            <a:avLst>
              <a:gd name="adj1" fmla="val 50000"/>
              <a:gd name="adj2" fmla="val 467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9C7FF7C-7F03-4394-B00E-3F519C472837}"/>
              </a:ext>
            </a:extLst>
          </p:cNvPr>
          <p:cNvSpPr txBox="1"/>
          <p:nvPr/>
        </p:nvSpPr>
        <p:spPr>
          <a:xfrm>
            <a:off x="3273113" y="4688213"/>
            <a:ext cx="58701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連携</a:t>
            </a:r>
          </a:p>
        </p:txBody>
      </p:sp>
      <p:sp>
        <p:nvSpPr>
          <p:cNvPr id="11" name="テキスト ボックス 10">
            <a:extLst>
              <a:ext uri="{FF2B5EF4-FFF2-40B4-BE49-F238E27FC236}">
                <a16:creationId xmlns:a16="http://schemas.microsoft.com/office/drawing/2014/main" id="{75A3C5E9-D422-4E99-9225-A5FB2CF9223F}"/>
              </a:ext>
            </a:extLst>
          </p:cNvPr>
          <p:cNvSpPr txBox="1"/>
          <p:nvPr/>
        </p:nvSpPr>
        <p:spPr>
          <a:xfrm>
            <a:off x="1973166" y="6462153"/>
            <a:ext cx="618134"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連携</a:t>
            </a:r>
          </a:p>
        </p:txBody>
      </p:sp>
      <p:sp>
        <p:nvSpPr>
          <p:cNvPr id="12" name="テキスト ボックス 11">
            <a:extLst>
              <a:ext uri="{FF2B5EF4-FFF2-40B4-BE49-F238E27FC236}">
                <a16:creationId xmlns:a16="http://schemas.microsoft.com/office/drawing/2014/main" id="{181A981F-3C89-4662-B5BA-DDEEA10BAD07}"/>
              </a:ext>
            </a:extLst>
          </p:cNvPr>
          <p:cNvSpPr txBox="1"/>
          <p:nvPr/>
        </p:nvSpPr>
        <p:spPr>
          <a:xfrm>
            <a:off x="521200" y="4737013"/>
            <a:ext cx="580270"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連携</a:t>
            </a:r>
          </a:p>
        </p:txBody>
      </p:sp>
      <p:sp>
        <p:nvSpPr>
          <p:cNvPr id="13" name="テキスト ボックス 12">
            <a:extLst>
              <a:ext uri="{FF2B5EF4-FFF2-40B4-BE49-F238E27FC236}">
                <a16:creationId xmlns:a16="http://schemas.microsoft.com/office/drawing/2014/main" id="{66DE1445-C06B-4B7B-91F0-27D16F8B9A0D}"/>
              </a:ext>
            </a:extLst>
          </p:cNvPr>
          <p:cNvSpPr txBox="1"/>
          <p:nvPr/>
        </p:nvSpPr>
        <p:spPr>
          <a:xfrm>
            <a:off x="3102210" y="6339787"/>
            <a:ext cx="1322505"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府民、民間事業者、</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地域団体や</a:t>
            </a:r>
            <a:r>
              <a:rPr kumimoji="1" lang="en-US" altLang="ja-JP" sz="1100" dirty="0">
                <a:latin typeface="Meiryo UI" panose="020B0604030504040204" pitchFamily="50" charset="-128"/>
                <a:ea typeface="Meiryo UI" panose="020B0604030504040204" pitchFamily="50" charset="-128"/>
              </a:rPr>
              <a:t>NPO</a:t>
            </a:r>
            <a:r>
              <a:rPr kumimoji="1" lang="ja-JP" altLang="en-US" sz="1100" dirty="0">
                <a:latin typeface="Meiryo UI" panose="020B0604030504040204" pitchFamily="50" charset="-128"/>
                <a:ea typeface="Meiryo UI" panose="020B0604030504040204" pitchFamily="50" charset="-128"/>
              </a:rPr>
              <a:t>等</a:t>
            </a:r>
          </a:p>
        </p:txBody>
      </p:sp>
      <p:sp>
        <p:nvSpPr>
          <p:cNvPr id="14" name="テキスト ボックス 13">
            <a:extLst>
              <a:ext uri="{FF2B5EF4-FFF2-40B4-BE49-F238E27FC236}">
                <a16:creationId xmlns:a16="http://schemas.microsoft.com/office/drawing/2014/main" id="{7634D0DF-A2A8-4097-805A-81E11715B48C}"/>
              </a:ext>
            </a:extLst>
          </p:cNvPr>
          <p:cNvSpPr txBox="1"/>
          <p:nvPr/>
        </p:nvSpPr>
        <p:spPr>
          <a:xfrm>
            <a:off x="1642864" y="5023612"/>
            <a:ext cx="1119155"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大阪府、</a:t>
            </a:r>
            <a:r>
              <a:rPr lang="ja-JP" altLang="en-US" sz="1100" dirty="0">
                <a:latin typeface="Meiryo UI" panose="020B0604030504040204" pitchFamily="50" charset="-128"/>
                <a:ea typeface="Meiryo UI" panose="020B0604030504040204" pitchFamily="50" charset="-128"/>
              </a:rPr>
              <a:t>市町村</a:t>
            </a:r>
            <a:endParaRPr kumimoji="1" lang="ja-JP" altLang="en-US" sz="11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24E1FDC6-23D0-46A6-BD08-8AE70356AA8C}"/>
              </a:ext>
            </a:extLst>
          </p:cNvPr>
          <p:cNvSpPr txBox="1"/>
          <p:nvPr/>
        </p:nvSpPr>
        <p:spPr>
          <a:xfrm>
            <a:off x="179512" y="6285220"/>
            <a:ext cx="1239155" cy="600164"/>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rPr>
              <a:t>UR</a:t>
            </a:r>
            <a:r>
              <a:rPr lang="ja-JP" altLang="en-US" sz="1100" dirty="0">
                <a:latin typeface="Meiryo UI" panose="020B0604030504040204" pitchFamily="50" charset="-128"/>
                <a:ea typeface="Meiryo UI" panose="020B0604030504040204" pitchFamily="50" charset="-128"/>
              </a:rPr>
              <a:t>都市機構、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金融支援機構、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府住宅供給公社</a:t>
            </a:r>
            <a:endParaRPr kumimoji="1" lang="ja-JP" altLang="en-US" sz="1100" dirty="0">
              <a:latin typeface="Meiryo UI" panose="020B0604030504040204" pitchFamily="50" charset="-128"/>
              <a:ea typeface="Meiryo UI" panose="020B0604030504040204" pitchFamily="50" charset="-128"/>
            </a:endParaRPr>
          </a:p>
        </p:txBody>
      </p:sp>
      <p:sp>
        <p:nvSpPr>
          <p:cNvPr id="16" name="円: 塗りつぶしなし 3">
            <a:extLst>
              <a:ext uri="{FF2B5EF4-FFF2-40B4-BE49-F238E27FC236}">
                <a16:creationId xmlns:a16="http://schemas.microsoft.com/office/drawing/2014/main" id="{0F93BF75-8346-4319-BD40-8AB44613636F}"/>
              </a:ext>
            </a:extLst>
          </p:cNvPr>
          <p:cNvSpPr/>
          <p:nvPr/>
        </p:nvSpPr>
        <p:spPr>
          <a:xfrm>
            <a:off x="768381" y="4605546"/>
            <a:ext cx="2904156" cy="1849404"/>
          </a:xfrm>
          <a:prstGeom prst="donut">
            <a:avLst>
              <a:gd name="adj" fmla="val 2481"/>
            </a:avLst>
          </a:prstGeom>
          <a:gradFill>
            <a:gsLst>
              <a:gs pos="0">
                <a:schemeClr val="bg1">
                  <a:lumMod val="75000"/>
                </a:schemeClr>
              </a:gs>
              <a:gs pos="80000">
                <a:schemeClr val="bg1">
                  <a:lumMod val="75000"/>
                </a:schemeClr>
              </a:gs>
              <a:gs pos="100000">
                <a:schemeClr val="bg1">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1BDB96A7-140F-4AEB-AFC8-E29777D3C27E}"/>
              </a:ext>
            </a:extLst>
          </p:cNvPr>
          <p:cNvGrpSpPr/>
          <p:nvPr/>
        </p:nvGrpSpPr>
        <p:grpSpPr>
          <a:xfrm>
            <a:off x="313928" y="4351090"/>
            <a:ext cx="3806349" cy="1905983"/>
            <a:chOff x="2792309" y="2715027"/>
            <a:chExt cx="3592792" cy="2705860"/>
          </a:xfrm>
        </p:grpSpPr>
        <p:grpSp>
          <p:nvGrpSpPr>
            <p:cNvPr id="18" name="グループ化 17">
              <a:extLst>
                <a:ext uri="{FF2B5EF4-FFF2-40B4-BE49-F238E27FC236}">
                  <a16:creationId xmlns:a16="http://schemas.microsoft.com/office/drawing/2014/main" id="{465FE5B5-D2B6-456A-BBF7-0F0CC078B50B}"/>
                </a:ext>
              </a:extLst>
            </p:cNvPr>
            <p:cNvGrpSpPr/>
            <p:nvPr/>
          </p:nvGrpSpPr>
          <p:grpSpPr>
            <a:xfrm>
              <a:off x="2792309" y="2715027"/>
              <a:ext cx="3592792" cy="2705860"/>
              <a:chOff x="3955396" y="2192269"/>
              <a:chExt cx="3055930" cy="3498273"/>
            </a:xfrm>
          </p:grpSpPr>
          <p:sp>
            <p:nvSpPr>
              <p:cNvPr id="20" name="フリーフォーム: 図形 14">
                <a:extLst>
                  <a:ext uri="{FF2B5EF4-FFF2-40B4-BE49-F238E27FC236}">
                    <a16:creationId xmlns:a16="http://schemas.microsoft.com/office/drawing/2014/main" id="{1DA7906A-8CFE-4BC3-A943-67C059F9AA81}"/>
                  </a:ext>
                </a:extLst>
              </p:cNvPr>
              <p:cNvSpPr/>
              <p:nvPr/>
            </p:nvSpPr>
            <p:spPr>
              <a:xfrm>
                <a:off x="4928540" y="2192269"/>
                <a:ext cx="1061774" cy="1333532"/>
              </a:xfrm>
              <a:custGeom>
                <a:avLst/>
                <a:gdLst>
                  <a:gd name="connsiteX0" fmla="*/ 0 w 1061774"/>
                  <a:gd name="connsiteY0" fmla="*/ 530887 h 1061774"/>
                  <a:gd name="connsiteX1" fmla="*/ 530887 w 1061774"/>
                  <a:gd name="connsiteY1" fmla="*/ 0 h 1061774"/>
                  <a:gd name="connsiteX2" fmla="*/ 1061774 w 1061774"/>
                  <a:gd name="connsiteY2" fmla="*/ 530887 h 1061774"/>
                  <a:gd name="connsiteX3" fmla="*/ 530887 w 1061774"/>
                  <a:gd name="connsiteY3" fmla="*/ 1061774 h 1061774"/>
                  <a:gd name="connsiteX4" fmla="*/ 0 w 1061774"/>
                  <a:gd name="connsiteY4" fmla="*/ 530887 h 106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74" h="1061774">
                    <a:moveTo>
                      <a:pt x="0" y="530887"/>
                    </a:moveTo>
                    <a:cubicBezTo>
                      <a:pt x="0" y="237686"/>
                      <a:pt x="237686" y="0"/>
                      <a:pt x="530887" y="0"/>
                    </a:cubicBezTo>
                    <a:cubicBezTo>
                      <a:pt x="824088" y="0"/>
                      <a:pt x="1061774" y="237686"/>
                      <a:pt x="1061774" y="530887"/>
                    </a:cubicBezTo>
                    <a:cubicBezTo>
                      <a:pt x="1061774" y="824088"/>
                      <a:pt x="824088" y="1061774"/>
                      <a:pt x="530887" y="1061774"/>
                    </a:cubicBezTo>
                    <a:cubicBezTo>
                      <a:pt x="237686" y="1061774"/>
                      <a:pt x="0" y="824088"/>
                      <a:pt x="0" y="530887"/>
                    </a:cubicBez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173273" tIns="173273" rIns="173273" bIns="173273" numCol="1" spcCol="1270" anchor="ctr" anchorCtr="0">
                <a:noAutofit/>
              </a:bodyPr>
              <a:lstStyle/>
              <a:p>
                <a:pPr algn="ctr" defTabSz="622300">
                  <a:lnSpc>
                    <a:spcPts val="1200"/>
                  </a:lnSpc>
                  <a:spcBef>
                    <a:spcPct val="0"/>
                  </a:spcBef>
                  <a:spcAft>
                    <a:spcPct val="35000"/>
                  </a:spcAft>
                </a:pPr>
                <a:r>
                  <a:rPr lang="ja-JP" altLang="en-US" sz="1400" b="1" dirty="0">
                    <a:solidFill>
                      <a:schemeClr val="bg1"/>
                    </a:solidFill>
                    <a:latin typeface="Meiryo UI" panose="020B0604030504040204" pitchFamily="50" charset="-128"/>
                    <a:ea typeface="Meiryo UI" panose="020B0604030504040204" pitchFamily="50" charset="-128"/>
                  </a:rPr>
                  <a:t>地方</a:t>
                </a:r>
                <a:endParaRPr lang="en-US" altLang="ja-JP" sz="1400" b="1" dirty="0">
                  <a:solidFill>
                    <a:schemeClr val="bg1"/>
                  </a:solidFill>
                  <a:latin typeface="Meiryo UI" panose="020B0604030504040204" pitchFamily="50" charset="-128"/>
                  <a:ea typeface="Meiryo UI" panose="020B0604030504040204" pitchFamily="50" charset="-128"/>
                </a:endParaRPr>
              </a:p>
              <a:p>
                <a:pPr algn="ctr" defTabSz="622300">
                  <a:lnSpc>
                    <a:spcPts val="1200"/>
                  </a:lnSpc>
                  <a:spcBef>
                    <a:spcPct val="0"/>
                  </a:spcBef>
                  <a:spcAft>
                    <a:spcPct val="35000"/>
                  </a:spcAft>
                </a:pPr>
                <a:r>
                  <a:rPr lang="ja-JP" altLang="en-US" sz="1400" b="1" dirty="0">
                    <a:solidFill>
                      <a:schemeClr val="bg1"/>
                    </a:solidFill>
                    <a:latin typeface="Meiryo UI" panose="020B0604030504040204" pitchFamily="50" charset="-128"/>
                    <a:ea typeface="Meiryo UI" panose="020B0604030504040204" pitchFamily="50" charset="-128"/>
                  </a:rPr>
                  <a:t>公共団体</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21" name="フリーフォーム: 図形 15">
                <a:extLst>
                  <a:ext uri="{FF2B5EF4-FFF2-40B4-BE49-F238E27FC236}">
                    <a16:creationId xmlns:a16="http://schemas.microsoft.com/office/drawing/2014/main" id="{6288594C-64D6-4F44-B3AD-A387B4A362BD}"/>
                  </a:ext>
                </a:extLst>
              </p:cNvPr>
              <p:cNvSpPr/>
              <p:nvPr/>
            </p:nvSpPr>
            <p:spPr>
              <a:xfrm>
                <a:off x="5949552" y="4265630"/>
                <a:ext cx="1061774" cy="1334277"/>
              </a:xfrm>
              <a:custGeom>
                <a:avLst/>
                <a:gdLst>
                  <a:gd name="connsiteX0" fmla="*/ 0 w 1061774"/>
                  <a:gd name="connsiteY0" fmla="*/ 530887 h 1061774"/>
                  <a:gd name="connsiteX1" fmla="*/ 530887 w 1061774"/>
                  <a:gd name="connsiteY1" fmla="*/ 0 h 1061774"/>
                  <a:gd name="connsiteX2" fmla="*/ 1061774 w 1061774"/>
                  <a:gd name="connsiteY2" fmla="*/ 530887 h 1061774"/>
                  <a:gd name="connsiteX3" fmla="*/ 530887 w 1061774"/>
                  <a:gd name="connsiteY3" fmla="*/ 1061774 h 1061774"/>
                  <a:gd name="connsiteX4" fmla="*/ 0 w 1061774"/>
                  <a:gd name="connsiteY4" fmla="*/ 530887 h 106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74" h="1061774">
                    <a:moveTo>
                      <a:pt x="0" y="530887"/>
                    </a:moveTo>
                    <a:cubicBezTo>
                      <a:pt x="0" y="237686"/>
                      <a:pt x="237686" y="0"/>
                      <a:pt x="530887" y="0"/>
                    </a:cubicBezTo>
                    <a:cubicBezTo>
                      <a:pt x="824088" y="0"/>
                      <a:pt x="1061774" y="237686"/>
                      <a:pt x="1061774" y="530887"/>
                    </a:cubicBezTo>
                    <a:cubicBezTo>
                      <a:pt x="1061774" y="824088"/>
                      <a:pt x="824088" y="1061774"/>
                      <a:pt x="530887" y="1061774"/>
                    </a:cubicBezTo>
                    <a:cubicBezTo>
                      <a:pt x="237686" y="1061774"/>
                      <a:pt x="0" y="824088"/>
                      <a:pt x="0" y="530887"/>
                    </a:cubicBez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73273" tIns="173273" rIns="173273" bIns="173273" numCol="1" spcCol="1270" anchor="ctr" anchorCtr="0">
                <a:noAutofit/>
              </a:bodyPr>
              <a:lstStyle/>
              <a:p>
                <a:pPr algn="ctr" defTabSz="622300">
                  <a:lnSpc>
                    <a:spcPts val="1200"/>
                  </a:lnSpc>
                  <a:spcBef>
                    <a:spcPct val="0"/>
                  </a:spcBef>
                  <a:spcAft>
                    <a:spcPct val="35000"/>
                  </a:spcAft>
                </a:pPr>
                <a:r>
                  <a:rPr lang="ja-JP" altLang="en-US" sz="1400" b="1">
                    <a:solidFill>
                      <a:schemeClr val="bg1"/>
                    </a:solidFill>
                    <a:latin typeface="Meiryo UI" panose="020B0604030504040204" pitchFamily="50" charset="-128"/>
                    <a:ea typeface="Meiryo UI" panose="020B0604030504040204" pitchFamily="50" charset="-128"/>
                  </a:rPr>
                  <a:t>府民・</a:t>
                </a:r>
                <a:endParaRPr lang="en-US" altLang="ja-JP" sz="1400" b="1">
                  <a:solidFill>
                    <a:schemeClr val="bg1"/>
                  </a:solidFill>
                  <a:latin typeface="Meiryo UI" panose="020B0604030504040204" pitchFamily="50" charset="-128"/>
                  <a:ea typeface="Meiryo UI" panose="020B0604030504040204" pitchFamily="50" charset="-128"/>
                </a:endParaRPr>
              </a:p>
              <a:p>
                <a:pPr algn="ctr" defTabSz="622300">
                  <a:lnSpc>
                    <a:spcPts val="1200"/>
                  </a:lnSpc>
                  <a:spcBef>
                    <a:spcPct val="0"/>
                  </a:spcBef>
                  <a:spcAft>
                    <a:spcPct val="35000"/>
                  </a:spcAft>
                </a:pPr>
                <a:r>
                  <a:rPr lang="ja-JP" altLang="en-US" sz="1400" b="1">
                    <a:solidFill>
                      <a:schemeClr val="bg1"/>
                    </a:solidFill>
                    <a:latin typeface="Meiryo UI" panose="020B0604030504040204" pitchFamily="50" charset="-128"/>
                    <a:ea typeface="Meiryo UI" panose="020B0604030504040204" pitchFamily="50" charset="-128"/>
                  </a:rPr>
                  <a:t>事</a:t>
                </a:r>
                <a:r>
                  <a:rPr lang="ja-JP" altLang="en-US" sz="1400" b="1" dirty="0">
                    <a:solidFill>
                      <a:schemeClr val="bg1"/>
                    </a:solidFill>
                    <a:latin typeface="Meiryo UI" panose="020B0604030504040204" pitchFamily="50" charset="-128"/>
                    <a:ea typeface="Meiryo UI" panose="020B0604030504040204" pitchFamily="50" charset="-128"/>
                  </a:rPr>
                  <a:t>業者等</a:t>
                </a:r>
              </a:p>
            </p:txBody>
          </p:sp>
          <p:sp>
            <p:nvSpPr>
              <p:cNvPr id="22" name="フリーフォーム: 図形 17">
                <a:extLst>
                  <a:ext uri="{FF2B5EF4-FFF2-40B4-BE49-F238E27FC236}">
                    <a16:creationId xmlns:a16="http://schemas.microsoft.com/office/drawing/2014/main" id="{401B01E5-D7D9-4444-A468-61B67764B62F}"/>
                  </a:ext>
                </a:extLst>
              </p:cNvPr>
              <p:cNvSpPr/>
              <p:nvPr/>
            </p:nvSpPr>
            <p:spPr>
              <a:xfrm>
                <a:off x="3955396" y="4356265"/>
                <a:ext cx="1061774" cy="1334277"/>
              </a:xfrm>
              <a:custGeom>
                <a:avLst/>
                <a:gdLst>
                  <a:gd name="connsiteX0" fmla="*/ 0 w 1061774"/>
                  <a:gd name="connsiteY0" fmla="*/ 530887 h 1061774"/>
                  <a:gd name="connsiteX1" fmla="*/ 530887 w 1061774"/>
                  <a:gd name="connsiteY1" fmla="*/ 0 h 1061774"/>
                  <a:gd name="connsiteX2" fmla="*/ 1061774 w 1061774"/>
                  <a:gd name="connsiteY2" fmla="*/ 530887 h 1061774"/>
                  <a:gd name="connsiteX3" fmla="*/ 530887 w 1061774"/>
                  <a:gd name="connsiteY3" fmla="*/ 1061774 h 1061774"/>
                  <a:gd name="connsiteX4" fmla="*/ 0 w 1061774"/>
                  <a:gd name="connsiteY4" fmla="*/ 530887 h 106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74" h="1061774">
                    <a:moveTo>
                      <a:pt x="0" y="530887"/>
                    </a:moveTo>
                    <a:cubicBezTo>
                      <a:pt x="0" y="237686"/>
                      <a:pt x="237686" y="0"/>
                      <a:pt x="530887" y="0"/>
                    </a:cubicBezTo>
                    <a:cubicBezTo>
                      <a:pt x="824088" y="0"/>
                      <a:pt x="1061774" y="237686"/>
                      <a:pt x="1061774" y="530887"/>
                    </a:cubicBezTo>
                    <a:cubicBezTo>
                      <a:pt x="1061774" y="824088"/>
                      <a:pt x="824088" y="1061774"/>
                      <a:pt x="530887" y="1061774"/>
                    </a:cubicBezTo>
                    <a:cubicBezTo>
                      <a:pt x="237686" y="1061774"/>
                      <a:pt x="0" y="824088"/>
                      <a:pt x="0" y="530887"/>
                    </a:cubicBez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173273" tIns="173273" rIns="173273" bIns="173273" numCol="1" spcCol="1270" anchor="ctr" anchorCtr="0">
                <a:noAutofit/>
              </a:bodyPr>
              <a:lstStyle/>
              <a:p>
                <a:pPr algn="ctr" defTabSz="622300">
                  <a:lnSpc>
                    <a:spcPts val="1200"/>
                  </a:lnSpc>
                  <a:spcBef>
                    <a:spcPct val="0"/>
                  </a:spcBef>
                  <a:spcAft>
                    <a:spcPct val="35000"/>
                  </a:spcAft>
                </a:pPr>
                <a:r>
                  <a:rPr lang="ja-JP" altLang="en-US" sz="1400" b="1" dirty="0">
                    <a:solidFill>
                      <a:schemeClr val="bg1"/>
                    </a:solidFill>
                    <a:latin typeface="Meiryo UI" panose="020B0604030504040204" pitchFamily="50" charset="-128"/>
                    <a:ea typeface="Meiryo UI" panose="020B0604030504040204" pitchFamily="50" charset="-128"/>
                  </a:rPr>
                  <a:t>公的団体</a:t>
                </a:r>
              </a:p>
            </p:txBody>
          </p:sp>
        </p:grpSp>
        <p:sp>
          <p:nvSpPr>
            <p:cNvPr id="19" name="テキスト ボックス 18">
              <a:extLst>
                <a:ext uri="{FF2B5EF4-FFF2-40B4-BE49-F238E27FC236}">
                  <a16:creationId xmlns:a16="http://schemas.microsoft.com/office/drawing/2014/main" id="{4E31AEBE-85B7-4F83-96CA-2CD3D914A47C}"/>
                </a:ext>
              </a:extLst>
            </p:cNvPr>
            <p:cNvSpPr txBox="1"/>
            <p:nvPr/>
          </p:nvSpPr>
          <p:spPr>
            <a:xfrm>
              <a:off x="3409015" y="4041183"/>
              <a:ext cx="2314403" cy="742798"/>
            </a:xfrm>
            <a:prstGeom prst="rect">
              <a:avLst/>
            </a:prstGeom>
            <a:noFill/>
          </p:spPr>
          <p:txBody>
            <a:bodyPr wrap="square" rtlCol="0">
              <a:spAutoFit/>
            </a:bodyPr>
            <a:lstStyle/>
            <a:p>
              <a:pPr algn="ctr"/>
              <a:r>
                <a:rPr lang="ja-JP" altLang="en-US" sz="1400" dirty="0" smtClean="0">
                  <a:latin typeface="Meiryo UI" panose="020B0604030504040204" pitchFamily="50" charset="-128"/>
                  <a:ea typeface="Meiryo UI" panose="020B0604030504040204" pitchFamily="50" charset="-128"/>
                </a:rPr>
                <a:t>役割</a:t>
              </a:r>
              <a:r>
                <a:rPr lang="ja-JP" altLang="en-US" sz="1400" dirty="0">
                  <a:latin typeface="Meiryo UI" panose="020B0604030504040204" pitchFamily="50" charset="-128"/>
                  <a:ea typeface="Meiryo UI" panose="020B0604030504040204" pitchFamily="50" charset="-128"/>
                </a:rPr>
                <a:t>を的確に果たし</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rPr>
                <a:t>施策</a:t>
              </a:r>
              <a:r>
                <a:rPr lang="ja-JP" altLang="en-US" sz="1400" dirty="0">
                  <a:latin typeface="Meiryo UI" panose="020B0604030504040204" pitchFamily="50" charset="-128"/>
                  <a:ea typeface="Meiryo UI" panose="020B0604030504040204" pitchFamily="50" charset="-128"/>
                </a:rPr>
                <a:t>を推進</a:t>
              </a:r>
              <a:endParaRPr kumimoji="1" lang="ja-JP" altLang="en-US" sz="1400" dirty="0">
                <a:latin typeface="Meiryo UI" panose="020B0604030504040204" pitchFamily="50" charset="-128"/>
                <a:ea typeface="Meiryo UI" panose="020B0604030504040204" pitchFamily="50" charset="-128"/>
              </a:endParaRPr>
            </a:p>
          </p:txBody>
        </p:sp>
      </p:grpSp>
      <p:sp>
        <p:nvSpPr>
          <p:cNvPr id="23" name="二等辺三角形 22">
            <a:extLst>
              <a:ext uri="{FF2B5EF4-FFF2-40B4-BE49-F238E27FC236}">
                <a16:creationId xmlns:a16="http://schemas.microsoft.com/office/drawing/2014/main" id="{E44640E9-D2D2-4837-AE3E-492E07FD0C93}"/>
              </a:ext>
            </a:extLst>
          </p:cNvPr>
          <p:cNvSpPr/>
          <p:nvPr/>
        </p:nvSpPr>
        <p:spPr>
          <a:xfrm rot="19371203" flipV="1">
            <a:off x="3516689" y="5358472"/>
            <a:ext cx="240907" cy="120440"/>
          </a:xfrm>
          <a:prstGeom prst="triangle">
            <a:avLst>
              <a:gd name="adj" fmla="val 3611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4" name="二等辺三角形 23">
            <a:extLst>
              <a:ext uri="{FF2B5EF4-FFF2-40B4-BE49-F238E27FC236}">
                <a16:creationId xmlns:a16="http://schemas.microsoft.com/office/drawing/2014/main" id="{3DAE7B3F-8DB8-421C-A797-6F266ACDFC27}"/>
              </a:ext>
            </a:extLst>
          </p:cNvPr>
          <p:cNvSpPr/>
          <p:nvPr/>
        </p:nvSpPr>
        <p:spPr>
          <a:xfrm rot="6223539" flipV="1">
            <a:off x="2860942" y="4670980"/>
            <a:ext cx="160172" cy="181147"/>
          </a:xfrm>
          <a:prstGeom prst="triangle">
            <a:avLst>
              <a:gd name="adj" fmla="val 361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 name="二等辺三角形 24">
            <a:extLst>
              <a:ext uri="{FF2B5EF4-FFF2-40B4-BE49-F238E27FC236}">
                <a16:creationId xmlns:a16="http://schemas.microsoft.com/office/drawing/2014/main" id="{D357723E-E261-4A47-930B-0BF9D8CE5455}"/>
              </a:ext>
            </a:extLst>
          </p:cNvPr>
          <p:cNvSpPr/>
          <p:nvPr/>
        </p:nvSpPr>
        <p:spPr>
          <a:xfrm rot="12222798" flipV="1">
            <a:off x="3031098" y="6154674"/>
            <a:ext cx="240907" cy="120440"/>
          </a:xfrm>
          <a:prstGeom prst="triangle">
            <a:avLst>
              <a:gd name="adj" fmla="val 3611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sp>
        <p:nvSpPr>
          <p:cNvPr id="26" name="二等辺三角形 25">
            <a:extLst>
              <a:ext uri="{FF2B5EF4-FFF2-40B4-BE49-F238E27FC236}">
                <a16:creationId xmlns:a16="http://schemas.microsoft.com/office/drawing/2014/main" id="{B18DB1DF-39CE-4141-B886-A735419CEC0A}"/>
              </a:ext>
            </a:extLst>
          </p:cNvPr>
          <p:cNvSpPr/>
          <p:nvPr/>
        </p:nvSpPr>
        <p:spPr>
          <a:xfrm rot="9036714" flipV="1">
            <a:off x="1196505" y="6205868"/>
            <a:ext cx="240907" cy="107733"/>
          </a:xfrm>
          <a:prstGeom prst="triangle">
            <a:avLst>
              <a:gd name="adj" fmla="val 3611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7" name="二等辺三角形 26">
            <a:extLst>
              <a:ext uri="{FF2B5EF4-FFF2-40B4-BE49-F238E27FC236}">
                <a16:creationId xmlns:a16="http://schemas.microsoft.com/office/drawing/2014/main" id="{13D90E8B-5E73-4865-AE5C-AC7B2FADFDDD}"/>
              </a:ext>
            </a:extLst>
          </p:cNvPr>
          <p:cNvSpPr/>
          <p:nvPr/>
        </p:nvSpPr>
        <p:spPr>
          <a:xfrm rot="1273884" flipV="1">
            <a:off x="690813" y="5420510"/>
            <a:ext cx="240907" cy="120440"/>
          </a:xfrm>
          <a:prstGeom prst="triangle">
            <a:avLst>
              <a:gd name="adj" fmla="val 3611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28" name="二等辺三角形 27">
            <a:extLst>
              <a:ext uri="{FF2B5EF4-FFF2-40B4-BE49-F238E27FC236}">
                <a16:creationId xmlns:a16="http://schemas.microsoft.com/office/drawing/2014/main" id="{1E6ACCA7-2CA5-4239-98DB-6ADEC5B77D43}"/>
              </a:ext>
            </a:extLst>
          </p:cNvPr>
          <p:cNvSpPr/>
          <p:nvPr/>
        </p:nvSpPr>
        <p:spPr>
          <a:xfrm rot="15061077" flipV="1">
            <a:off x="1371456" y="4677731"/>
            <a:ext cx="160172" cy="181147"/>
          </a:xfrm>
          <a:prstGeom prst="triangle">
            <a:avLst>
              <a:gd name="adj" fmla="val 361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角丸四角形 28"/>
          <p:cNvSpPr/>
          <p:nvPr/>
        </p:nvSpPr>
        <p:spPr>
          <a:xfrm>
            <a:off x="4354269" y="1634915"/>
            <a:ext cx="4538171" cy="1290029"/>
          </a:xfrm>
          <a:prstGeom prst="roundRect">
            <a:avLst>
              <a:gd name="adj" fmla="val 91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（２）</a:t>
            </a:r>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施策の適切な進行管理</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進捗状況の把握と点検</a:t>
            </a:r>
            <a:endParaRPr lang="en-US" altLang="ja-JP" sz="1600" dirty="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②　的確な施策展開のための市場調査</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 name="角丸四角形 1"/>
          <p:cNvSpPr/>
          <p:nvPr/>
        </p:nvSpPr>
        <p:spPr>
          <a:xfrm>
            <a:off x="5220072" y="3789040"/>
            <a:ext cx="1224136" cy="553653"/>
          </a:xfrm>
          <a:prstGeom prst="roundRect">
            <a:avLst/>
          </a:prstGeom>
          <a:ln/>
        </p:spPr>
        <p:style>
          <a:lnRef idx="1">
            <a:schemeClr val="accent5"/>
          </a:lnRef>
          <a:fillRef idx="3">
            <a:schemeClr val="accent5"/>
          </a:fillRef>
          <a:effectRef idx="2">
            <a:schemeClr val="accent5"/>
          </a:effectRef>
          <a:fontRef idx="minor">
            <a:schemeClr val="lt1"/>
          </a:fontRef>
        </p:style>
        <p:txBody>
          <a:bodyPr lIns="0" tIns="0" rIns="0" bIns="0" rtlCol="0" anchor="ctr"/>
          <a:lstStyle/>
          <a:p>
            <a:pPr algn="ctr">
              <a:lnSpc>
                <a:spcPct val="120000"/>
              </a:lnSpc>
            </a:pPr>
            <a:r>
              <a:rPr kumimoji="1" lang="en-US" altLang="ja-JP" sz="1600" b="1" dirty="0" smtClean="0">
                <a:solidFill>
                  <a:schemeClr val="bg1"/>
                </a:solidFill>
                <a:latin typeface="Meiryo UI" panose="020B0604030504040204" pitchFamily="50" charset="-128"/>
                <a:ea typeface="Meiryo UI" panose="020B0604030504040204" pitchFamily="50" charset="-128"/>
              </a:rPr>
              <a:t>PLAN</a:t>
            </a:r>
            <a:endParaRPr kumimoji="1" lang="ja-JP" altLang="en-US" sz="1600" b="1" dirty="0" smtClean="0">
              <a:solidFill>
                <a:schemeClr val="bg1"/>
              </a:solidFill>
              <a:latin typeface="Meiryo UI" panose="020B0604030504040204" pitchFamily="50" charset="-128"/>
              <a:ea typeface="Meiryo UI" panose="020B0604030504040204" pitchFamily="50" charset="-128"/>
            </a:endParaRPr>
          </a:p>
        </p:txBody>
      </p:sp>
      <p:sp>
        <p:nvSpPr>
          <p:cNvPr id="31" name="角丸四角形 30"/>
          <p:cNvSpPr/>
          <p:nvPr/>
        </p:nvSpPr>
        <p:spPr>
          <a:xfrm>
            <a:off x="7092280" y="3789040"/>
            <a:ext cx="1224136" cy="553653"/>
          </a:xfrm>
          <a:prstGeom prst="roundRect">
            <a:avLst/>
          </a:prstGeom>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lnSpc>
                <a:spcPct val="120000"/>
              </a:lnSpc>
            </a:pPr>
            <a:r>
              <a:rPr kumimoji="1" lang="en-US" altLang="ja-JP" sz="1600" b="1" dirty="0" smtClean="0">
                <a:solidFill>
                  <a:schemeClr val="bg1"/>
                </a:solidFill>
                <a:latin typeface="Meiryo UI" panose="020B0604030504040204" pitchFamily="50" charset="-128"/>
                <a:ea typeface="Meiryo UI" panose="020B0604030504040204" pitchFamily="50" charset="-128"/>
              </a:rPr>
              <a:t>DO</a:t>
            </a:r>
            <a:endParaRPr kumimoji="1" lang="ja-JP" altLang="en-US" sz="1600" b="1" dirty="0" smtClean="0">
              <a:solidFill>
                <a:schemeClr val="bg1"/>
              </a:solidFill>
              <a:latin typeface="Meiryo UI" panose="020B0604030504040204" pitchFamily="50" charset="-128"/>
              <a:ea typeface="Meiryo UI" panose="020B0604030504040204" pitchFamily="50" charset="-128"/>
            </a:endParaRPr>
          </a:p>
        </p:txBody>
      </p:sp>
      <p:sp>
        <p:nvSpPr>
          <p:cNvPr id="32" name="角丸四角形 31"/>
          <p:cNvSpPr/>
          <p:nvPr/>
        </p:nvSpPr>
        <p:spPr>
          <a:xfrm>
            <a:off x="7092280" y="5301208"/>
            <a:ext cx="1224136" cy="553653"/>
          </a:xfrm>
          <a:prstGeom prst="roundRect">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lnSpc>
                <a:spcPct val="120000"/>
              </a:lnSpc>
            </a:pPr>
            <a:r>
              <a:rPr kumimoji="1" lang="en-US" altLang="ja-JP" sz="1600" b="1" dirty="0" smtClean="0">
                <a:solidFill>
                  <a:schemeClr val="bg1"/>
                </a:solidFill>
                <a:latin typeface="Meiryo UI" panose="020B0604030504040204" pitchFamily="50" charset="-128"/>
                <a:ea typeface="Meiryo UI" panose="020B0604030504040204" pitchFamily="50" charset="-128"/>
              </a:rPr>
              <a:t>CHECK</a:t>
            </a:r>
            <a:endParaRPr kumimoji="1" lang="ja-JP" altLang="en-US" sz="1600" b="1" dirty="0" smtClean="0">
              <a:solidFill>
                <a:schemeClr val="bg1"/>
              </a:solidFill>
              <a:latin typeface="Meiryo UI" panose="020B0604030504040204" pitchFamily="50" charset="-128"/>
              <a:ea typeface="Meiryo UI" panose="020B0604030504040204" pitchFamily="50" charset="-128"/>
            </a:endParaRPr>
          </a:p>
        </p:txBody>
      </p:sp>
      <p:sp>
        <p:nvSpPr>
          <p:cNvPr id="33" name="角丸四角形 32"/>
          <p:cNvSpPr/>
          <p:nvPr/>
        </p:nvSpPr>
        <p:spPr>
          <a:xfrm>
            <a:off x="5220072" y="5301208"/>
            <a:ext cx="1224136" cy="553653"/>
          </a:xfrm>
          <a:prstGeom prst="roundRect">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a:lnSpc>
                <a:spcPct val="120000"/>
              </a:lnSpc>
            </a:pPr>
            <a:r>
              <a:rPr kumimoji="1" lang="en-US" altLang="ja-JP" sz="1600" b="1" dirty="0" smtClean="0">
                <a:solidFill>
                  <a:schemeClr val="bg1"/>
                </a:solidFill>
                <a:latin typeface="Meiryo UI" panose="020B0604030504040204" pitchFamily="50" charset="-128"/>
                <a:ea typeface="Meiryo UI" panose="020B0604030504040204" pitchFamily="50" charset="-128"/>
              </a:rPr>
              <a:t>ACTION</a:t>
            </a:r>
            <a:endParaRPr kumimoji="1" lang="ja-JP" altLang="en-US" sz="1600" b="1" dirty="0" smtClean="0">
              <a:solidFill>
                <a:schemeClr val="bg1"/>
              </a:solidFill>
              <a:latin typeface="Meiryo UI" panose="020B0604030504040204" pitchFamily="50" charset="-128"/>
              <a:ea typeface="Meiryo UI" panose="020B0604030504040204" pitchFamily="50" charset="-128"/>
            </a:endParaRPr>
          </a:p>
        </p:txBody>
      </p:sp>
      <p:sp>
        <p:nvSpPr>
          <p:cNvPr id="37" name="ドーナツ 36"/>
          <p:cNvSpPr/>
          <p:nvPr/>
        </p:nvSpPr>
        <p:spPr>
          <a:xfrm>
            <a:off x="6192244" y="4233488"/>
            <a:ext cx="1152000" cy="1152000"/>
          </a:xfrm>
          <a:prstGeom prst="donut">
            <a:avLst>
              <a:gd name="adj" fmla="val 12243"/>
            </a:avLst>
          </a:prstGeom>
          <a:gradFill>
            <a:gsLst>
              <a:gs pos="0">
                <a:srgbClr val="00B050"/>
              </a:gs>
              <a:gs pos="100000">
                <a:srgbClr val="92D050"/>
              </a:gs>
              <a:gs pos="100000">
                <a:srgbClr val="00B05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sp>
        <p:nvSpPr>
          <p:cNvPr id="38" name="円弧 37"/>
          <p:cNvSpPr/>
          <p:nvPr/>
        </p:nvSpPr>
        <p:spPr>
          <a:xfrm>
            <a:off x="6402407" y="4875241"/>
            <a:ext cx="720000" cy="720000"/>
          </a:xfrm>
          <a:prstGeom prst="arc">
            <a:avLst>
              <a:gd name="adj1" fmla="val 2087656"/>
              <a:gd name="adj2" fmla="val 8301684"/>
            </a:avLst>
          </a:prstGeom>
          <a:ln w="31750" cap="flat" cmpd="sng" algn="ctr">
            <a:solidFill>
              <a:schemeClr val="accent3"/>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39" name="円弧 38"/>
          <p:cNvSpPr/>
          <p:nvPr/>
        </p:nvSpPr>
        <p:spPr>
          <a:xfrm>
            <a:off x="5955226" y="4443463"/>
            <a:ext cx="720000" cy="720000"/>
          </a:xfrm>
          <a:prstGeom prst="arc">
            <a:avLst>
              <a:gd name="adj1" fmla="val 7047585"/>
              <a:gd name="adj2" fmla="val 13877604"/>
            </a:avLst>
          </a:prstGeom>
          <a:ln w="31750" cap="flat" cmpd="sng" algn="ctr">
            <a:solidFill>
              <a:schemeClr val="accent3"/>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40" name="円弧 39"/>
          <p:cNvSpPr/>
          <p:nvPr/>
        </p:nvSpPr>
        <p:spPr>
          <a:xfrm>
            <a:off x="6402407" y="3992607"/>
            <a:ext cx="720000" cy="720000"/>
          </a:xfrm>
          <a:prstGeom prst="arc">
            <a:avLst>
              <a:gd name="adj1" fmla="val 13295435"/>
              <a:gd name="adj2" fmla="val 19115102"/>
            </a:avLst>
          </a:prstGeom>
          <a:ln w="31750" cap="flat" cmpd="sng" algn="ctr">
            <a:solidFill>
              <a:schemeClr val="accent3"/>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41" name="円弧 40"/>
          <p:cNvSpPr/>
          <p:nvPr/>
        </p:nvSpPr>
        <p:spPr>
          <a:xfrm>
            <a:off x="6861736" y="4404229"/>
            <a:ext cx="720000" cy="720000"/>
          </a:xfrm>
          <a:prstGeom prst="arc">
            <a:avLst>
              <a:gd name="adj1" fmla="val 18348922"/>
              <a:gd name="adj2" fmla="val 3567271"/>
            </a:avLst>
          </a:prstGeom>
          <a:ln w="31750" cap="flat" cmpd="sng" algn="ctr">
            <a:solidFill>
              <a:schemeClr val="accent3"/>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45" name="正方形/長方形 44"/>
          <p:cNvSpPr/>
          <p:nvPr/>
        </p:nvSpPr>
        <p:spPr>
          <a:xfrm>
            <a:off x="121883" y="3195184"/>
            <a:ext cx="2808312"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■各主体の連携イメージ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792242" y="3193136"/>
            <a:ext cx="3740197"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■進捗状況の把握と点検（</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サイクル）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31523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
            <a:extLst>
              <a:ext uri="{FF2B5EF4-FFF2-40B4-BE49-F238E27FC236}">
                <a16:creationId xmlns:a16="http://schemas.microsoft.com/office/drawing/2014/main" id="{8ADA9A0E-EBC2-46BE-B857-F7F1514D1F68}"/>
              </a:ext>
            </a:extLst>
          </p:cNvPr>
          <p:cNvSpPr>
            <a:spLocks noChangeArrowheads="1"/>
          </p:cNvSpPr>
          <p:nvPr/>
        </p:nvSpPr>
        <p:spPr bwMode="auto">
          <a:xfrm>
            <a:off x="0" y="0"/>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１．第５回政策検討部会における主な意見　</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部会当日ではなく、別途頂いた意見も含みます</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rPr>
              <a:pPr/>
              <a:t>3</a:t>
            </a:fld>
            <a:endParaRPr lang="ja-JP" altLang="en-US" sz="1400" dirty="0">
              <a:solidFill>
                <a:schemeClr val="tx1"/>
              </a:solidFill>
            </a:endParaRPr>
          </a:p>
        </p:txBody>
      </p:sp>
      <p:sp>
        <p:nvSpPr>
          <p:cNvPr id="8" name="正方形/長方形 7"/>
          <p:cNvSpPr/>
          <p:nvPr/>
        </p:nvSpPr>
        <p:spPr>
          <a:xfrm>
            <a:off x="179512" y="982984"/>
            <a:ext cx="8784896" cy="2200602"/>
          </a:xfrm>
          <a:prstGeom prst="rect">
            <a:avLst/>
          </a:prstGeom>
          <a:ln cmpd="sng">
            <a:noFill/>
          </a:ln>
        </p:spPr>
        <p:txBody>
          <a:bodyPr wrap="square">
            <a:spAutoFit/>
          </a:bodyPr>
          <a:lstStyle/>
          <a:p>
            <a:pPr marL="185738" indent="-185738">
              <a:lnSpc>
                <a:spcPct val="130000"/>
              </a:lnSpc>
              <a:spcBef>
                <a:spcPts val="12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どのように再構築しているのかという考え方があるとわかりやすいのでは。</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30000"/>
              </a:lnSpc>
              <a:spcBef>
                <a:spcPts val="12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施策展開の視点だけでなく、社会の動向に関わる記述が具体的に記述されていた方が良いのでは。</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30000"/>
              </a:lnSpc>
              <a:spcBef>
                <a:spcPts val="12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１～３つ目の柱の主語は“大阪府”がと読めるが、</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a:t>
            </a:r>
            <a:r>
              <a:rPr lang="ja-JP" altLang="en-US" dirty="0">
                <a:latin typeface="Meiryo UI" panose="020B0604030504040204" pitchFamily="50" charset="-128"/>
                <a:ea typeface="Meiryo UI" panose="020B0604030504040204" pitchFamily="50" charset="-128"/>
                <a:cs typeface="Meiryo UI" panose="020B0604030504040204" pitchFamily="50" charset="-128"/>
              </a:rPr>
              <a:t>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の柱の「安心してくらせる」は、主語が違うように感じる。「安心できるくらしを守る」や「安心できるくらしをつくる」がいいのでは。</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200526" y="587045"/>
            <a:ext cx="2427258" cy="345600"/>
          </a:xfrm>
          <a:prstGeom prst="rect">
            <a:avLst/>
          </a:prstGeo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答申のストラクチャー案</a:t>
            </a:r>
            <a:endParaRPr lang="ja-JP" altLang="en-US" sz="18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47171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4031" y="337176"/>
            <a:ext cx="9144000" cy="6476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sp>
        <p:nvSpPr>
          <p:cNvPr id="31" name="正方形/長方形 30"/>
          <p:cNvSpPr/>
          <p:nvPr/>
        </p:nvSpPr>
        <p:spPr bwMode="white">
          <a:xfrm>
            <a:off x="1423703" y="1472033"/>
            <a:ext cx="2534320" cy="48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bwMode="white">
          <a:xfrm>
            <a:off x="4260327" y="1390129"/>
            <a:ext cx="4776169" cy="468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b="1" dirty="0" smtClean="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4427984" y="2161446"/>
            <a:ext cx="4392488" cy="882492"/>
          </a:xfrm>
          <a:prstGeom prst="rect">
            <a:avLst/>
          </a:prstGeom>
          <a:no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大阪を象徴する都市空間の創造</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 世界に誇れる景観づくり</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ユニバーサルデザインのまちづくりの推進</a:t>
            </a:r>
            <a:endParaRPr kumimoji="1" lang="ja-JP" altLang="en-US" sz="1400" dirty="0" smtClean="0">
              <a:solidFill>
                <a:schemeClr val="tx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4427984" y="3140968"/>
            <a:ext cx="4398732" cy="915925"/>
          </a:xfrm>
          <a:prstGeom prst="rect">
            <a:avLst/>
          </a:prstGeom>
          <a:no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新た</a:t>
            </a:r>
            <a:r>
              <a:rPr lang="ja-JP" altLang="en-US" sz="1400" dirty="0">
                <a:solidFill>
                  <a:schemeClr val="tx1"/>
                </a:solidFill>
                <a:latin typeface="Meiryo UI" panose="020B0604030504040204" pitchFamily="50" charset="-128"/>
                <a:ea typeface="Meiryo UI" panose="020B0604030504040204" pitchFamily="50" charset="-128"/>
              </a:rPr>
              <a:t>なライフスタイルを支える身近なまちづくり</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 健康で活き活きとくらせる住まい・まちづくり</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多様なニーズに対応した良質なストック形成</a:t>
            </a:r>
            <a:endParaRPr kumimoji="1" lang="ja-JP" altLang="en-US" sz="1400" dirty="0" smtClean="0">
              <a:solidFill>
                <a:schemeClr val="tx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4427984" y="4149080"/>
            <a:ext cx="4398732" cy="885570"/>
          </a:xfrm>
          <a:prstGeom prst="rect">
            <a:avLst/>
          </a:prstGeom>
          <a:no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災害に強い都市の形成</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 住宅・建築物の安全性の確保</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危機事象への備え</a:t>
            </a:r>
            <a:endParaRPr kumimoji="1" lang="ja-JP" altLang="en-US" sz="1400" dirty="0" smtClean="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4427984" y="5164380"/>
            <a:ext cx="4398732" cy="856908"/>
          </a:xfrm>
          <a:prstGeom prst="rect">
            <a:avLst/>
          </a:prstGeom>
          <a:no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誰もがくらしやすい環境整備</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 多様な住まいを選択できる市場環境整備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 健全な住宅関連産業の育成</a:t>
            </a:r>
            <a:endParaRPr kumimoji="1" lang="ja-JP" altLang="en-US" sz="1400" dirty="0" smtClean="0">
              <a:solidFill>
                <a:schemeClr val="tx1"/>
              </a:solidFill>
              <a:latin typeface="Meiryo UI" panose="020B0604030504040204" pitchFamily="50" charset="-128"/>
              <a:ea typeface="Meiryo UI" panose="020B0604030504040204" pitchFamily="50" charset="-128"/>
            </a:endParaRPr>
          </a:p>
        </p:txBody>
      </p:sp>
      <p:sp>
        <p:nvSpPr>
          <p:cNvPr id="10" name="二等辺三角形 9"/>
          <p:cNvSpPr/>
          <p:nvPr/>
        </p:nvSpPr>
        <p:spPr>
          <a:xfrm rot="5400000" flipH="1">
            <a:off x="2008932" y="3622033"/>
            <a:ext cx="3286341" cy="1224136"/>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sp>
        <p:nvSpPr>
          <p:cNvPr id="5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答申のストラクチャー（案）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1493372" y="2267040"/>
            <a:ext cx="1151459" cy="3538224"/>
            <a:chOff x="179512" y="1650436"/>
            <a:chExt cx="1151459" cy="3538224"/>
          </a:xfrm>
        </p:grpSpPr>
        <p:sp>
          <p:nvSpPr>
            <p:cNvPr id="60" name="角丸四角形 59">
              <a:extLst>
                <a:ext uri="{FF2B5EF4-FFF2-40B4-BE49-F238E27FC236}">
                  <a16:creationId xmlns:a16="http://schemas.microsoft.com/office/drawing/2014/main" id="{5EA7B1D1-873E-4449-B0CC-DBDE3BD95CD6}"/>
                </a:ext>
              </a:extLst>
            </p:cNvPr>
            <p:cNvSpPr/>
            <p:nvPr/>
          </p:nvSpPr>
          <p:spPr>
            <a:xfrm>
              <a:off x="240859" y="3693776"/>
              <a:ext cx="1090112" cy="1494884"/>
            </a:xfrm>
            <a:prstGeom prst="roundRect">
              <a:avLst>
                <a:gd name="adj" fmla="val 7429"/>
              </a:avLst>
            </a:prstGeom>
            <a:ln/>
          </p:spPr>
          <p:style>
            <a:lnRef idx="1">
              <a:schemeClr val="accent6"/>
            </a:lnRef>
            <a:fillRef idx="3">
              <a:schemeClr val="accent6"/>
            </a:fillRef>
            <a:effectRef idx="2">
              <a:schemeClr val="accent6"/>
            </a:effectRef>
            <a:fontRef idx="minor">
              <a:schemeClr val="lt1"/>
            </a:fontRef>
          </p:style>
          <p:txBody>
            <a:bodyPr lIns="91430" tIns="45714" rIns="91430" bIns="45714" rtlCol="0" anchor="ctr"/>
            <a:lstStyle/>
            <a:p>
              <a:pPr algn="ctr">
                <a:lnSpc>
                  <a:spcPts val="1960"/>
                </a:lnSpc>
                <a:spcAft>
                  <a:spcPts val="0"/>
                </a:spcAft>
              </a:pPr>
              <a:r>
                <a:rPr lang="ja-JP" sz="1200" kern="1200" dirty="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安全・安心</a:t>
              </a:r>
              <a:r>
                <a:rPr 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に</a:t>
              </a:r>
              <a:endParaRPr lang="en-US" alt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endParaRPr>
            </a:p>
            <a:p>
              <a:pPr algn="ctr">
                <a:lnSpc>
                  <a:spcPts val="1960"/>
                </a:lnSpc>
                <a:spcAft>
                  <a:spcPts val="0"/>
                </a:spcAft>
              </a:pPr>
              <a:r>
                <a:rPr 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くらす</a:t>
              </a:r>
              <a:r>
                <a:rPr lang="ja-JP" sz="1200" kern="1200" dirty="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こと</a:t>
              </a:r>
              <a:r>
                <a:rPr 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が</a:t>
              </a:r>
              <a:endParaRPr lang="en-US" alt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endParaRPr>
            </a:p>
            <a:p>
              <a:pPr algn="ctr">
                <a:lnSpc>
                  <a:spcPts val="1960"/>
                </a:lnSpc>
                <a:spcAft>
                  <a:spcPts val="0"/>
                </a:spcAft>
              </a:pPr>
              <a:r>
                <a:rPr 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できる</a:t>
              </a:r>
              <a:r>
                <a:rPr lang="ja-JP" sz="1200" kern="1200" dirty="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住まいと都市</a:t>
              </a:r>
              <a:endParaRPr lang="ja-JP" sz="1200" dirty="0">
                <a:solidFill>
                  <a:schemeClr val="bg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1" name="角丸四角形 60">
              <a:extLst>
                <a:ext uri="{FF2B5EF4-FFF2-40B4-BE49-F238E27FC236}">
                  <a16:creationId xmlns:a16="http://schemas.microsoft.com/office/drawing/2014/main" id="{9AF6060F-0A69-4127-8EBB-11755D860ECA}"/>
                </a:ext>
              </a:extLst>
            </p:cNvPr>
            <p:cNvSpPr/>
            <p:nvPr/>
          </p:nvSpPr>
          <p:spPr>
            <a:xfrm>
              <a:off x="240668" y="1650436"/>
              <a:ext cx="1089468" cy="1503224"/>
            </a:xfrm>
            <a:prstGeom prst="roundRect">
              <a:avLst>
                <a:gd name="adj" fmla="val 7429"/>
              </a:avLst>
            </a:prstGeom>
            <a:ln/>
          </p:spPr>
          <p:style>
            <a:lnRef idx="1">
              <a:schemeClr val="accent6"/>
            </a:lnRef>
            <a:fillRef idx="3">
              <a:schemeClr val="accent6"/>
            </a:fillRef>
            <a:effectRef idx="2">
              <a:schemeClr val="accent6"/>
            </a:effectRef>
            <a:fontRef idx="minor">
              <a:schemeClr val="lt1"/>
            </a:fontRef>
          </p:style>
          <p:txBody>
            <a:bodyPr lIns="91430" tIns="45714" rIns="91430" bIns="45714" rtlCol="0" anchor="ctr"/>
            <a:lstStyle/>
            <a:p>
              <a:pPr algn="ctr">
                <a:lnSpc>
                  <a:spcPts val="1960"/>
                </a:lnSpc>
                <a:spcAft>
                  <a:spcPts val="0"/>
                </a:spcAft>
              </a:pPr>
              <a:r>
                <a:rPr lang="ja-JP" sz="1200" kern="1200" dirty="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活力と</a:t>
              </a:r>
              <a:r>
                <a:rPr 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魅力</a:t>
              </a:r>
              <a:endParaRPr lang="en-US" alt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endParaRPr>
            </a:p>
            <a:p>
              <a:pPr algn="ctr">
                <a:lnSpc>
                  <a:spcPts val="1960"/>
                </a:lnSpc>
                <a:spcAft>
                  <a:spcPts val="0"/>
                </a:spcAft>
              </a:pPr>
              <a:r>
                <a:rPr lang="ja-JP" sz="1200" kern="1200" dirty="0" smtClean="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あふれる</a:t>
              </a:r>
              <a:endParaRPr lang="ja-JP" sz="1200" dirty="0">
                <a:solidFill>
                  <a:schemeClr val="bg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1960"/>
                </a:lnSpc>
                <a:spcAft>
                  <a:spcPts val="0"/>
                </a:spcAft>
              </a:pPr>
              <a:r>
                <a:rPr lang="ja-JP" sz="1200" kern="1200" dirty="0">
                  <a:solidFill>
                    <a:schemeClr val="bg1"/>
                  </a:solidFill>
                  <a:effectLst/>
                  <a:latin typeface="ＭＳ Ｐゴシック" panose="020B0600070205080204" pitchFamily="50" charset="-128"/>
                  <a:ea typeface="Meiryo UI" panose="020B0604030504040204" pitchFamily="50" charset="-128"/>
                  <a:cs typeface="Meiryo UI" panose="020B0604030504040204" pitchFamily="50" charset="-128"/>
                </a:rPr>
                <a:t>住まいと都市</a:t>
              </a:r>
              <a:endParaRPr lang="ja-JP" sz="1200" dirty="0">
                <a:solidFill>
                  <a:schemeClr val="bg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7" name="グループ化 6"/>
            <p:cNvGrpSpPr/>
            <p:nvPr/>
          </p:nvGrpSpPr>
          <p:grpSpPr>
            <a:xfrm>
              <a:off x="179512" y="3028420"/>
              <a:ext cx="1067043" cy="820464"/>
              <a:chOff x="280098" y="3216492"/>
              <a:chExt cx="1067043" cy="820464"/>
            </a:xfrm>
          </p:grpSpPr>
          <p:sp>
            <p:nvSpPr>
              <p:cNvPr id="62" name="下カーブ矢印 61">
                <a:extLst>
                  <a:ext uri="{FF2B5EF4-FFF2-40B4-BE49-F238E27FC236}">
                    <a16:creationId xmlns:a16="http://schemas.microsoft.com/office/drawing/2014/main" id="{FDEA16B4-34B5-45A7-8FEB-3369A67D3C68}"/>
                  </a:ext>
                </a:extLst>
              </p:cNvPr>
              <p:cNvSpPr/>
              <p:nvPr/>
            </p:nvSpPr>
            <p:spPr>
              <a:xfrm>
                <a:off x="387854" y="3216492"/>
                <a:ext cx="890567" cy="372756"/>
              </a:xfrm>
              <a:prstGeom prst="curvedDownArrow">
                <a:avLst>
                  <a:gd name="adj1" fmla="val 25000"/>
                  <a:gd name="adj2" fmla="val 50000"/>
                  <a:gd name="adj3" fmla="val 43521"/>
                </a:avLst>
              </a:prstGeom>
              <a:solidFill>
                <a:srgbClr val="FF3399"/>
              </a:solidFill>
              <a:ln w="12700" cap="flat" cmpd="sng" algn="ctr">
                <a:noFill/>
                <a:prstDash val="solid"/>
                <a:miter lim="800000"/>
              </a:ln>
              <a:effectLst/>
            </p:spPr>
            <p:txBody>
              <a:bodyPr lIns="128016" tIns="64008" rIns="128016" bIns="64008" rtlCol="0" anchor="ctr"/>
              <a:lstStyle/>
              <a:p>
                <a:endParaRPr lang="ja-JP" altLang="en-US" sz="1200"/>
              </a:p>
            </p:txBody>
          </p:sp>
          <p:sp>
            <p:nvSpPr>
              <p:cNvPr id="63" name="下カーブ矢印 62">
                <a:extLst>
                  <a:ext uri="{FF2B5EF4-FFF2-40B4-BE49-F238E27FC236}">
                    <a16:creationId xmlns:a16="http://schemas.microsoft.com/office/drawing/2014/main" id="{C9323B1A-80E8-44BC-AA15-A169084A9E32}"/>
                  </a:ext>
                </a:extLst>
              </p:cNvPr>
              <p:cNvSpPr/>
              <p:nvPr/>
            </p:nvSpPr>
            <p:spPr>
              <a:xfrm flipH="1" flipV="1">
                <a:off x="355164" y="3664202"/>
                <a:ext cx="916913" cy="372754"/>
              </a:xfrm>
              <a:prstGeom prst="curvedDownArrow">
                <a:avLst>
                  <a:gd name="adj1" fmla="val 25000"/>
                  <a:gd name="adj2" fmla="val 50000"/>
                  <a:gd name="adj3" fmla="val 43521"/>
                </a:avLst>
              </a:prstGeom>
              <a:solidFill>
                <a:srgbClr val="FF3399"/>
              </a:solidFill>
              <a:ln w="12700" cap="flat" cmpd="sng" algn="ctr">
                <a:noFill/>
                <a:prstDash val="solid"/>
                <a:miter lim="800000"/>
              </a:ln>
              <a:effectLst/>
            </p:spPr>
            <p:txBody>
              <a:bodyPr lIns="128016" tIns="64008" rIns="128016" bIns="64008" rtlCol="0" anchor="ctr"/>
              <a:lstStyle/>
              <a:p>
                <a:endParaRPr lang="ja-JP" altLang="en-US" sz="1200"/>
              </a:p>
            </p:txBody>
          </p:sp>
          <p:sp>
            <p:nvSpPr>
              <p:cNvPr id="64" name="テキスト ボックス 14">
                <a:extLst>
                  <a:ext uri="{FF2B5EF4-FFF2-40B4-BE49-F238E27FC236}">
                    <a16:creationId xmlns:a16="http://schemas.microsoft.com/office/drawing/2014/main" id="{052F9DF3-E309-4A75-8133-D427063D29CB}"/>
                  </a:ext>
                </a:extLst>
              </p:cNvPr>
              <p:cNvSpPr txBox="1"/>
              <p:nvPr/>
            </p:nvSpPr>
            <p:spPr>
              <a:xfrm>
                <a:off x="280098" y="3387479"/>
                <a:ext cx="1067043" cy="400050"/>
              </a:xfrm>
              <a:prstGeom prst="rect">
                <a:avLst/>
              </a:prstGeom>
              <a:noFill/>
            </p:spPr>
            <p:txBody>
              <a:bodyPr wrap="square" rtlCol="0" anchor="ctr" anchorCtr="0">
                <a:noAutofit/>
              </a:bodyPr>
              <a:lstStyle/>
              <a:p>
                <a:pPr algn="ctr">
                  <a:lnSpc>
                    <a:spcPts val="1900"/>
                  </a:lnSpc>
                  <a:spcAft>
                    <a:spcPts val="0"/>
                  </a:spcAft>
                </a:pPr>
                <a:r>
                  <a:rPr lang="ja-JP" sz="1200" b="1" kern="1200" dirty="0">
                    <a:solidFill>
                      <a:srgbClr val="FF0000"/>
                    </a:solidFill>
                    <a:effectLst>
                      <a:outerShdw blurRad="38100" dist="38100" dir="2700000" algn="tl">
                        <a:srgbClr val="000000">
                          <a:alpha val="43000"/>
                        </a:srgbClr>
                      </a:outerShdw>
                    </a:effectLst>
                    <a:latin typeface="ＭＳ Ｐゴシック" panose="020B0600070205080204" pitchFamily="50" charset="-128"/>
                    <a:ea typeface="HG丸ｺﾞｼｯｸM-PRO" panose="020F0600000000000000" pitchFamily="50" charset="-128"/>
                    <a:cs typeface="Meiryo UI" panose="020B0604030504040204" pitchFamily="50" charset="-128"/>
                  </a:rPr>
                  <a:t>好循環</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sp>
        <p:nvSpPr>
          <p:cNvPr id="5" name="正方形/長方形 4"/>
          <p:cNvSpPr/>
          <p:nvPr/>
        </p:nvSpPr>
        <p:spPr bwMode="white">
          <a:xfrm>
            <a:off x="1475656" y="517722"/>
            <a:ext cx="7560838" cy="535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sp>
        <p:nvSpPr>
          <p:cNvPr id="4" name="ホームベース 3"/>
          <p:cNvSpPr/>
          <p:nvPr/>
        </p:nvSpPr>
        <p:spPr>
          <a:xfrm>
            <a:off x="1487313" y="518843"/>
            <a:ext cx="1436562" cy="487964"/>
          </a:xfrm>
          <a:prstGeom prst="homePlate">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12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基本</a:t>
            </a:r>
            <a:r>
              <a:rPr lang="ja-JP" altLang="en-US"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目標</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65" name="角丸四角形 64"/>
          <p:cNvSpPr/>
          <p:nvPr/>
        </p:nvSpPr>
        <p:spPr>
          <a:xfrm>
            <a:off x="3417400" y="527444"/>
            <a:ext cx="5067254" cy="565215"/>
          </a:xfrm>
          <a:prstGeom prst="roundRect">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2000"/>
              </a:lnSpc>
              <a:spcAft>
                <a:spcPts val="0"/>
              </a:spcAft>
            </a:pPr>
            <a:r>
              <a:rPr lang="ja-JP" sz="1600" b="1" kern="100" dirty="0">
                <a:solidFill>
                  <a:srgbClr val="000000"/>
                </a:solidFill>
                <a:effectLst/>
                <a:latin typeface="游ゴシック Medium" panose="020B0500000000000000" pitchFamily="50" charset="-128"/>
                <a:ea typeface="Meiryo UI" panose="020B0604030504040204" pitchFamily="50" charset="-128"/>
                <a:cs typeface="Times New Roman" panose="02020603050405020304" pitchFamily="18" charset="0"/>
              </a:rPr>
              <a:t>多様な人々がいきいきとくらし、誰もが住みたい</a:t>
            </a:r>
            <a:r>
              <a:rPr lang="ja-JP" sz="1600" b="1" kern="100" dirty="0" smtClean="0">
                <a:solidFill>
                  <a:srgbClr val="000000"/>
                </a:solidFill>
                <a:effectLst/>
                <a:latin typeface="游ゴシック Medium" panose="020B0500000000000000" pitchFamily="50" charset="-128"/>
                <a:ea typeface="Meiryo UI" panose="020B0604030504040204" pitchFamily="50" charset="-128"/>
                <a:cs typeface="Times New Roman" panose="02020603050405020304" pitchFamily="18" charset="0"/>
              </a:rPr>
              <a:t>、</a:t>
            </a:r>
            <a:endParaRPr lang="en-US" altLang="ja-JP" sz="1600" b="1" kern="100" dirty="0" smtClean="0">
              <a:solidFill>
                <a:srgbClr val="000000"/>
              </a:solidFill>
              <a:effectLst/>
              <a:latin typeface="游ゴシック Medium" panose="020B0500000000000000" pitchFamily="50" charset="-128"/>
              <a:ea typeface="Meiryo UI" panose="020B0604030504040204" pitchFamily="50" charset="-128"/>
              <a:cs typeface="Times New Roman" panose="02020603050405020304" pitchFamily="18" charset="0"/>
            </a:endParaRPr>
          </a:p>
          <a:p>
            <a:pPr algn="just">
              <a:lnSpc>
                <a:spcPts val="2000"/>
              </a:lnSpc>
              <a:spcAft>
                <a:spcPts val="0"/>
              </a:spcAft>
            </a:pPr>
            <a:r>
              <a:rPr lang="ja-JP" sz="1600" b="1" kern="100" dirty="0" smtClean="0">
                <a:solidFill>
                  <a:srgbClr val="000000"/>
                </a:solidFill>
                <a:effectLst/>
                <a:latin typeface="游ゴシック Medium" panose="020B0500000000000000" pitchFamily="50" charset="-128"/>
                <a:ea typeface="Meiryo UI" panose="020B0604030504040204" pitchFamily="50" charset="-128"/>
                <a:cs typeface="Times New Roman" panose="02020603050405020304" pitchFamily="18" charset="0"/>
              </a:rPr>
              <a:t>訪れたい</a:t>
            </a:r>
            <a:r>
              <a:rPr lang="ja-JP" sz="1600" b="1" kern="100" dirty="0">
                <a:solidFill>
                  <a:srgbClr val="000000"/>
                </a:solidFill>
                <a:effectLst/>
                <a:latin typeface="游ゴシック Medium" panose="020B0500000000000000" pitchFamily="50" charset="-128"/>
                <a:ea typeface="Meiryo UI" panose="020B0604030504040204" pitchFamily="50" charset="-128"/>
                <a:cs typeface="Times New Roman" panose="02020603050405020304" pitchFamily="18" charset="0"/>
              </a:rPr>
              <a:t>と</a:t>
            </a:r>
            <a:r>
              <a:rPr lang="ja-JP" sz="1600" b="1" kern="100" dirty="0" smtClean="0">
                <a:solidFill>
                  <a:srgbClr val="000000"/>
                </a:solidFill>
                <a:effectLst/>
                <a:latin typeface="游ゴシック Medium" panose="020B0500000000000000" pitchFamily="50" charset="-128"/>
                <a:ea typeface="Meiryo UI" panose="020B0604030504040204" pitchFamily="50" charset="-128"/>
                <a:cs typeface="Times New Roman" panose="02020603050405020304" pitchFamily="18" charset="0"/>
              </a:rPr>
              <a:t>感じる、居住魅力あふれる都市の実現</a:t>
            </a:r>
            <a:endParaRPr lang="ja-JP" sz="1050" b="1"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sp>
        <p:nvSpPr>
          <p:cNvPr id="6" name="片側の 2 つの角を丸めた四角形 5"/>
          <p:cNvSpPr/>
          <p:nvPr/>
        </p:nvSpPr>
        <p:spPr>
          <a:xfrm>
            <a:off x="1420695" y="1124744"/>
            <a:ext cx="2560209" cy="335633"/>
          </a:xfrm>
          <a:prstGeom prst="round2SameRect">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tabLst>
                <a:tab pos="1000125" algn="l"/>
              </a:tabLst>
            </a:pPr>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政策の方向性</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35" name="正方形/長方形 34"/>
          <p:cNvSpPr/>
          <p:nvPr/>
        </p:nvSpPr>
        <p:spPr>
          <a:xfrm>
            <a:off x="4427984" y="3140970"/>
            <a:ext cx="1872208" cy="225460"/>
          </a:xfrm>
          <a:prstGeom prst="rect">
            <a:avLst/>
          </a:prstGeom>
          <a:ln/>
        </p:spPr>
        <p:style>
          <a:lnRef idx="1">
            <a:schemeClr val="accent1"/>
          </a:lnRef>
          <a:fillRef idx="3">
            <a:schemeClr val="accent1"/>
          </a:fillRef>
          <a:effectRef idx="2">
            <a:schemeClr val="accent1"/>
          </a:effectRef>
          <a:fontRef idx="minor">
            <a:schemeClr val="lt1"/>
          </a:fontRef>
        </p:style>
        <p:txBody>
          <a:bodyPr wrap="square" lIns="72000" tIns="32653" rIns="0" bIns="32653" rtlCol="0" anchor="ctr">
            <a:noAutofit/>
          </a:bodyPr>
          <a:lstStyle/>
          <a:p>
            <a:pPr>
              <a:spcAft>
                <a:spcPts val="0"/>
              </a:spcAft>
            </a:pPr>
            <a:r>
              <a:rPr lang="ja-JP" altLang="en-US" sz="1400" kern="1200" dirty="0" smtClean="0">
                <a:solidFill>
                  <a:srgbClr val="FFFFFF"/>
                </a:solidFill>
                <a:effectLst/>
                <a:latin typeface="ＭＳ Ｐゴシック"/>
                <a:ea typeface="Meiryo UI"/>
                <a:cs typeface="ＭＳ Ｐゴシック"/>
              </a:rPr>
              <a:t>２．</a:t>
            </a:r>
            <a:r>
              <a:rPr lang="ja-JP" altLang="en-US" sz="1400" kern="1200" spc="-60" dirty="0" smtClean="0">
                <a:solidFill>
                  <a:srgbClr val="FFFFFF"/>
                </a:solidFill>
                <a:effectLst/>
                <a:latin typeface="ＭＳ Ｐゴシック"/>
                <a:ea typeface="Meiryo UI"/>
                <a:cs typeface="ＭＳ Ｐゴシック"/>
              </a:rPr>
              <a:t>くらしの質を高める</a:t>
            </a:r>
            <a:endParaRPr lang="en-US" altLang="ja-JP" sz="1400" kern="1200" spc="-60" dirty="0" smtClean="0">
              <a:solidFill>
                <a:srgbClr val="FFFFFF"/>
              </a:solidFill>
              <a:effectLst/>
              <a:latin typeface="ＭＳ Ｐゴシック"/>
              <a:ea typeface="Meiryo UI"/>
              <a:cs typeface="ＭＳ Ｐゴシック"/>
            </a:endParaRPr>
          </a:p>
        </p:txBody>
      </p:sp>
      <p:sp>
        <p:nvSpPr>
          <p:cNvPr id="36" name="正方形/長方形 35"/>
          <p:cNvSpPr/>
          <p:nvPr/>
        </p:nvSpPr>
        <p:spPr>
          <a:xfrm>
            <a:off x="4427984" y="2161447"/>
            <a:ext cx="1872208" cy="225460"/>
          </a:xfrm>
          <a:prstGeom prst="rect">
            <a:avLst/>
          </a:prstGeom>
          <a:ln/>
        </p:spPr>
        <p:style>
          <a:lnRef idx="1">
            <a:schemeClr val="accent1"/>
          </a:lnRef>
          <a:fillRef idx="3">
            <a:schemeClr val="accent1"/>
          </a:fillRef>
          <a:effectRef idx="2">
            <a:schemeClr val="accent1"/>
          </a:effectRef>
          <a:fontRef idx="minor">
            <a:schemeClr val="lt1"/>
          </a:fontRef>
        </p:style>
        <p:txBody>
          <a:bodyPr wrap="square" lIns="72000" tIns="32653" rIns="0" bIns="32653" rtlCol="0" anchor="ctr">
            <a:noAutofit/>
          </a:bodyPr>
          <a:lstStyle/>
          <a:p>
            <a:pPr>
              <a:spcAft>
                <a:spcPts val="0"/>
              </a:spcAft>
            </a:pPr>
            <a:r>
              <a:rPr lang="ja-JP" altLang="en-US" sz="1400" spc="-20" dirty="0">
                <a:solidFill>
                  <a:srgbClr val="FFFFFF"/>
                </a:solidFill>
                <a:latin typeface="ＭＳ Ｐゴシック"/>
                <a:ea typeface="Meiryo UI"/>
                <a:cs typeface="ＭＳ Ｐゴシック"/>
              </a:rPr>
              <a:t>１</a:t>
            </a:r>
            <a:r>
              <a:rPr lang="ja-JP" altLang="en-US" sz="1400" kern="1200" spc="-20" dirty="0" smtClean="0">
                <a:solidFill>
                  <a:srgbClr val="FFFFFF"/>
                </a:solidFill>
                <a:effectLst/>
                <a:latin typeface="ＭＳ Ｐゴシック"/>
                <a:ea typeface="Meiryo UI"/>
                <a:cs typeface="ＭＳ Ｐゴシック"/>
              </a:rPr>
              <a:t>．</a:t>
            </a:r>
            <a:r>
              <a:rPr lang="ja-JP" altLang="en-US" sz="1400" spc="-20" dirty="0">
                <a:solidFill>
                  <a:srgbClr val="FFFFFF"/>
                </a:solidFill>
                <a:latin typeface="ＭＳ Ｐゴシック"/>
                <a:ea typeface="Meiryo UI"/>
                <a:cs typeface="ＭＳ Ｐゴシック"/>
              </a:rPr>
              <a:t>都市</a:t>
            </a:r>
            <a:r>
              <a:rPr lang="ja-JP" altLang="en-US" sz="1400" kern="1200" spc="-20" dirty="0" smtClean="0">
                <a:solidFill>
                  <a:srgbClr val="FFFFFF"/>
                </a:solidFill>
                <a:effectLst/>
                <a:latin typeface="ＭＳ Ｐゴシック"/>
                <a:ea typeface="Meiryo UI"/>
                <a:cs typeface="ＭＳ Ｐゴシック"/>
              </a:rPr>
              <a:t>の魅力を育む</a:t>
            </a:r>
            <a:endParaRPr lang="en-US" altLang="ja-JP" sz="1400" kern="1200" spc="-20" dirty="0" smtClean="0">
              <a:solidFill>
                <a:srgbClr val="FFFFFF"/>
              </a:solidFill>
              <a:effectLst/>
              <a:latin typeface="ＭＳ Ｐゴシック"/>
              <a:ea typeface="Meiryo UI"/>
              <a:cs typeface="ＭＳ Ｐゴシック"/>
            </a:endParaRPr>
          </a:p>
        </p:txBody>
      </p:sp>
      <p:sp>
        <p:nvSpPr>
          <p:cNvPr id="38" name="正方形/長方形 37"/>
          <p:cNvSpPr/>
          <p:nvPr/>
        </p:nvSpPr>
        <p:spPr>
          <a:xfrm>
            <a:off x="4427984" y="4149080"/>
            <a:ext cx="1872208" cy="225460"/>
          </a:xfrm>
          <a:prstGeom prst="rect">
            <a:avLst/>
          </a:prstGeom>
          <a:ln/>
        </p:spPr>
        <p:style>
          <a:lnRef idx="1">
            <a:schemeClr val="accent1"/>
          </a:lnRef>
          <a:fillRef idx="3">
            <a:schemeClr val="accent1"/>
          </a:fillRef>
          <a:effectRef idx="2">
            <a:schemeClr val="accent1"/>
          </a:effectRef>
          <a:fontRef idx="minor">
            <a:schemeClr val="lt1"/>
          </a:fontRef>
        </p:style>
        <p:txBody>
          <a:bodyPr wrap="square" lIns="72000" tIns="32653" rIns="65307" bIns="32653" rtlCol="0" anchor="ctr">
            <a:noAutofit/>
          </a:bodyPr>
          <a:lstStyle/>
          <a:p>
            <a:pPr>
              <a:spcAft>
                <a:spcPts val="0"/>
              </a:spcAft>
            </a:pPr>
            <a:r>
              <a:rPr lang="ja-JP" altLang="en-US" sz="1400" dirty="0" smtClean="0">
                <a:solidFill>
                  <a:srgbClr val="FFFFFF"/>
                </a:solidFill>
                <a:latin typeface="ＭＳ Ｐゴシック"/>
                <a:ea typeface="Meiryo UI"/>
                <a:cs typeface="ＭＳ Ｐゴシック"/>
              </a:rPr>
              <a:t>３</a:t>
            </a:r>
            <a:r>
              <a:rPr lang="ja-JP" altLang="en-US" sz="1400" kern="1200" dirty="0" smtClean="0">
                <a:solidFill>
                  <a:srgbClr val="FFFFFF"/>
                </a:solidFill>
                <a:effectLst/>
                <a:latin typeface="ＭＳ Ｐゴシック"/>
                <a:ea typeface="Meiryo UI"/>
                <a:cs typeface="ＭＳ Ｐゴシック"/>
              </a:rPr>
              <a:t>．</a:t>
            </a:r>
            <a:r>
              <a:rPr lang="ja-JP" altLang="en-US" sz="1400" dirty="0" smtClean="0">
                <a:solidFill>
                  <a:srgbClr val="FFFFFF"/>
                </a:solidFill>
                <a:latin typeface="ＭＳ Ｐゴシック"/>
                <a:ea typeface="Meiryo UI"/>
                <a:cs typeface="ＭＳ Ｐゴシック"/>
              </a:rPr>
              <a:t>安全を支える</a:t>
            </a:r>
            <a:endParaRPr lang="ja-JP" sz="1400" dirty="0">
              <a:effectLst/>
              <a:latin typeface="ＭＳ Ｐゴシック"/>
              <a:cs typeface="ＭＳ Ｐゴシック"/>
            </a:endParaRPr>
          </a:p>
        </p:txBody>
      </p:sp>
      <p:sp>
        <p:nvSpPr>
          <p:cNvPr id="39" name="正方形/長方形 38"/>
          <p:cNvSpPr/>
          <p:nvPr/>
        </p:nvSpPr>
        <p:spPr>
          <a:xfrm>
            <a:off x="4427984" y="5164380"/>
            <a:ext cx="1872208" cy="225460"/>
          </a:xfrm>
          <a:prstGeom prst="rect">
            <a:avLst/>
          </a:prstGeom>
          <a:ln/>
        </p:spPr>
        <p:style>
          <a:lnRef idx="1">
            <a:schemeClr val="accent1"/>
          </a:lnRef>
          <a:fillRef idx="3">
            <a:schemeClr val="accent1"/>
          </a:fillRef>
          <a:effectRef idx="2">
            <a:schemeClr val="accent1"/>
          </a:effectRef>
          <a:fontRef idx="minor">
            <a:schemeClr val="lt1"/>
          </a:fontRef>
        </p:style>
        <p:txBody>
          <a:bodyPr wrap="square" lIns="72000" tIns="32653" rIns="0" bIns="32653" rtlCol="0" anchor="ctr">
            <a:noAutofit/>
          </a:bodyPr>
          <a:lstStyle/>
          <a:p>
            <a:pPr>
              <a:spcAft>
                <a:spcPts val="0"/>
              </a:spcAft>
            </a:pPr>
            <a:r>
              <a:rPr lang="ja-JP" altLang="en-US" sz="1400" dirty="0">
                <a:solidFill>
                  <a:srgbClr val="FFFFFF"/>
                </a:solidFill>
                <a:latin typeface="ＭＳ Ｐゴシック"/>
                <a:ea typeface="Meiryo UI"/>
                <a:cs typeface="ＭＳ Ｐゴシック"/>
              </a:rPr>
              <a:t>４</a:t>
            </a:r>
            <a:r>
              <a:rPr lang="ja-JP" altLang="en-US" sz="1400" kern="1200" dirty="0" smtClean="0">
                <a:solidFill>
                  <a:srgbClr val="FFFFFF"/>
                </a:solidFill>
                <a:effectLst/>
                <a:latin typeface="ＭＳ Ｐゴシック"/>
                <a:ea typeface="Meiryo UI"/>
                <a:cs typeface="ＭＳ Ｐゴシック"/>
              </a:rPr>
              <a:t>．</a:t>
            </a:r>
            <a:r>
              <a:rPr lang="ja-JP" altLang="en-US" sz="1400" dirty="0" smtClean="0">
                <a:solidFill>
                  <a:srgbClr val="FFFFFF"/>
                </a:solidFill>
                <a:latin typeface="ＭＳ Ｐゴシック"/>
                <a:ea typeface="Meiryo UI"/>
                <a:cs typeface="ＭＳ Ｐゴシック"/>
              </a:rPr>
              <a:t>安心のくらしをつくる</a:t>
            </a:r>
            <a:endParaRPr lang="ja-JP" sz="1400" dirty="0">
              <a:effectLst/>
              <a:latin typeface="ＭＳ Ｐゴシック"/>
              <a:cs typeface="ＭＳ Ｐゴシック"/>
            </a:endParaRPr>
          </a:p>
        </p:txBody>
      </p:sp>
      <p:sp>
        <p:nvSpPr>
          <p:cNvPr id="40" name="片側の 2 つの角を丸めた四角形 39"/>
          <p:cNvSpPr/>
          <p:nvPr/>
        </p:nvSpPr>
        <p:spPr>
          <a:xfrm>
            <a:off x="4262715" y="1124744"/>
            <a:ext cx="4773780" cy="347289"/>
          </a:xfrm>
          <a:prstGeom prst="round2SameRect">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tabLst>
                <a:tab pos="1000125" algn="l"/>
              </a:tabLst>
            </a:pPr>
            <a:r>
              <a:rPr lang="ja-JP" altLang="en-US"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施策の方向性</a:t>
            </a:r>
            <a:endParaRPr lang="en-US" altLang="ja-JP"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48" name="Rectangle 2"/>
          <p:cNvSpPr>
            <a:spLocks noChangeArrowheads="1"/>
          </p:cNvSpPr>
          <p:nvPr/>
        </p:nvSpPr>
        <p:spPr bwMode="auto">
          <a:xfrm>
            <a:off x="2788847" y="1700808"/>
            <a:ext cx="1169175" cy="386193"/>
          </a:xfrm>
          <a:prstGeom prst="roundRect">
            <a:avLst/>
          </a:prstGeom>
          <a:no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視点</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49" name="正方形/長方形 48"/>
          <p:cNvSpPr/>
          <p:nvPr/>
        </p:nvSpPr>
        <p:spPr>
          <a:xfrm>
            <a:off x="2845730" y="4443751"/>
            <a:ext cx="1678719" cy="71344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pPr>
              <a:lnSpc>
                <a:spcPct val="150000"/>
              </a:lnSpc>
            </a:pPr>
            <a:r>
              <a:rPr kumimoji="1" lang="ja-JP" altLang="en-US" sz="1200" b="1" dirty="0" smtClean="0">
                <a:solidFill>
                  <a:schemeClr val="tx1"/>
                </a:solidFill>
                <a:latin typeface="Meiryo UI" panose="020B0604030504040204" pitchFamily="50" charset="-128"/>
                <a:ea typeface="Meiryo UI" panose="020B0604030504040204" pitchFamily="50" charset="-128"/>
              </a:rPr>
              <a:t>③ 政策の舞台</a:t>
            </a:r>
          </a:p>
          <a:p>
            <a:pPr>
              <a:lnSpc>
                <a:spcPct val="150000"/>
              </a:lnSpc>
            </a:pPr>
            <a:r>
              <a:rPr lang="ja-JP" altLang="en-US" sz="1200" b="1" dirty="0" smtClean="0">
                <a:solidFill>
                  <a:schemeClr val="tx1"/>
                </a:solidFill>
                <a:latin typeface="Meiryo UI" panose="020B0604030504040204" pitchFamily="50" charset="-128"/>
                <a:ea typeface="Meiryo UI" panose="020B0604030504040204" pitchFamily="50" charset="-128"/>
              </a:rPr>
              <a:t>（ステージ）</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2843808" y="3687142"/>
            <a:ext cx="1678719" cy="713040"/>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pPr>
              <a:lnSpc>
                <a:spcPct val="150000"/>
              </a:lnSpc>
            </a:pPr>
            <a:r>
              <a:rPr kumimoji="1" lang="ja-JP" altLang="en-US" sz="1200" b="1" dirty="0" smtClean="0">
                <a:solidFill>
                  <a:schemeClr val="tx1"/>
                </a:solidFill>
                <a:latin typeface="Meiryo UI" panose="020B0604030504040204" pitchFamily="50" charset="-128"/>
                <a:ea typeface="Meiryo UI" panose="020B0604030504040204" pitchFamily="50" charset="-128"/>
              </a:rPr>
              <a:t>② 関係者連携</a:t>
            </a:r>
          </a:p>
          <a:p>
            <a:pPr>
              <a:lnSpc>
                <a:spcPct val="150000"/>
              </a:lnSpc>
            </a:pPr>
            <a:r>
              <a:rPr lang="ja-JP" altLang="en-US" sz="1200" b="1" dirty="0" smtClean="0">
                <a:solidFill>
                  <a:schemeClr val="tx1"/>
                </a:solidFill>
                <a:latin typeface="Meiryo UI" panose="020B0604030504040204" pitchFamily="50" charset="-128"/>
                <a:ea typeface="Meiryo UI" panose="020B0604030504040204" pitchFamily="50" charset="-128"/>
              </a:rPr>
              <a:t>（ステークホルダー）</a:t>
            </a:r>
            <a:endParaRPr lang="en-US" altLang="ja-JP" sz="1200" b="1" dirty="0" smtClean="0">
              <a:solidFill>
                <a:schemeClr val="tx1"/>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2856437" y="2931583"/>
            <a:ext cx="1678719" cy="711990"/>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pPr>
              <a:lnSpc>
                <a:spcPct val="150000"/>
              </a:lnSpc>
            </a:pPr>
            <a:r>
              <a:rPr lang="ja-JP" altLang="en-US" sz="1200" b="1" dirty="0" smtClean="0">
                <a:solidFill>
                  <a:schemeClr val="tx1"/>
                </a:solidFill>
                <a:latin typeface="Meiryo UI" panose="020B0604030504040204" pitchFamily="50" charset="-128"/>
                <a:ea typeface="Meiryo UI" panose="020B0604030504040204" pitchFamily="50" charset="-128"/>
              </a:rPr>
              <a:t>① 多様性</a:t>
            </a:r>
          </a:p>
          <a:p>
            <a:pPr>
              <a:lnSpc>
                <a:spcPct val="150000"/>
              </a:lnSpc>
            </a:pPr>
            <a:r>
              <a:rPr kumimoji="1" lang="ja-JP" altLang="en-US" sz="1200" b="1" dirty="0" smtClean="0">
                <a:solidFill>
                  <a:schemeClr val="tx1"/>
                </a:solidFill>
                <a:latin typeface="Meiryo UI" panose="020B0604030504040204" pitchFamily="50" charset="-128"/>
                <a:ea typeface="Meiryo UI" panose="020B0604030504040204" pitchFamily="50" charset="-128"/>
              </a:rPr>
              <a:t>（ダイバーシティ）</a:t>
            </a:r>
          </a:p>
        </p:txBody>
      </p:sp>
      <p:sp>
        <p:nvSpPr>
          <p:cNvPr id="54" name="正方形/長方形 53"/>
          <p:cNvSpPr/>
          <p:nvPr/>
        </p:nvSpPr>
        <p:spPr bwMode="white">
          <a:xfrm>
            <a:off x="176741" y="1086207"/>
            <a:ext cx="1076986" cy="5223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endParaRPr kumimoji="1" lang="ja-JP" altLang="en-US" sz="1600" b="1" dirty="0" smtClean="0">
              <a:solidFill>
                <a:schemeClr val="tx1"/>
              </a:solidFill>
              <a:latin typeface="Meiryo UI" panose="020B0604030504040204" pitchFamily="50" charset="-128"/>
              <a:ea typeface="Meiryo UI" panose="020B0604030504040204" pitchFamily="50" charset="-128"/>
            </a:endParaRPr>
          </a:p>
        </p:txBody>
      </p:sp>
      <p:sp>
        <p:nvSpPr>
          <p:cNvPr id="55" name="片側の 2 つの角を丸めた四角形 54"/>
          <p:cNvSpPr/>
          <p:nvPr/>
        </p:nvSpPr>
        <p:spPr>
          <a:xfrm>
            <a:off x="187208" y="699716"/>
            <a:ext cx="1068906" cy="443362"/>
          </a:xfrm>
          <a:prstGeom prst="round2SameRect">
            <a:avLst/>
          </a:prstGeom>
          <a:ln/>
        </p:spPr>
        <p:style>
          <a:lnRef idx="1">
            <a:schemeClr val="accent5"/>
          </a:lnRef>
          <a:fillRef idx="3">
            <a:schemeClr val="accent5"/>
          </a:fillRef>
          <a:effectRef idx="2">
            <a:schemeClr val="accent5"/>
          </a:effectRef>
          <a:fontRef idx="minor">
            <a:schemeClr val="lt1"/>
          </a:fontRef>
        </p:style>
        <p:txBody>
          <a:bodyPr lIns="0" tIns="0" rIns="0" bIns="0" rtlCol="0" anchor="t"/>
          <a:lstStyle/>
          <a:p>
            <a:pPr algn="ctr">
              <a:tabLst>
                <a:tab pos="1000125" algn="l"/>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社会情勢</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endParaRPr>
          </a:p>
          <a:p>
            <a:pPr algn="ctr">
              <a:tabLst>
                <a:tab pos="1000125" algn="l"/>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の変化等</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56" name="角丸四角形 55"/>
          <p:cNvSpPr/>
          <p:nvPr/>
        </p:nvSpPr>
        <p:spPr>
          <a:xfrm>
            <a:off x="102865" y="1535894"/>
            <a:ext cx="1084759" cy="4989450"/>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marL="87313" indent="-87313">
              <a:lnSpc>
                <a:spcPct val="120000"/>
              </a:lnSpc>
              <a:spcAft>
                <a:spcPts val="600"/>
              </a:spcAft>
            </a:pPr>
            <a:r>
              <a:rPr lang="ja-JP" altLang="en-US" sz="1200" dirty="0">
                <a:solidFill>
                  <a:schemeClr val="tx1"/>
                </a:solidFill>
                <a:latin typeface="Meiryo UI" panose="020B0604030504040204" pitchFamily="50" charset="-128"/>
                <a:ea typeface="Meiryo UI" panose="020B0604030504040204" pitchFamily="50" charset="-128"/>
              </a:rPr>
              <a:t>・大阪・関西万博の</a:t>
            </a:r>
            <a:r>
              <a:rPr lang="ja-JP" altLang="en-US" sz="1200" dirty="0" smtClean="0">
                <a:solidFill>
                  <a:schemeClr val="tx1"/>
                </a:solidFill>
                <a:latin typeface="Meiryo UI" panose="020B0604030504040204" pitchFamily="50" charset="-128"/>
                <a:ea typeface="Meiryo UI" panose="020B0604030504040204" pitchFamily="50" charset="-128"/>
              </a:rPr>
              <a:t>開催</a:t>
            </a:r>
            <a:endParaRPr lang="en-US" altLang="ja-JP" sz="1200" dirty="0" smtClean="0">
              <a:solidFill>
                <a:schemeClr val="tx1"/>
              </a:solidFill>
              <a:latin typeface="Meiryo UI" panose="020B0604030504040204" pitchFamily="50" charset="-128"/>
              <a:ea typeface="Meiryo UI" panose="020B0604030504040204" pitchFamily="50" charset="-128"/>
            </a:endParaRPr>
          </a:p>
          <a:p>
            <a:pPr marL="87313" indent="-87313">
              <a:lnSpc>
                <a:spcPct val="120000"/>
              </a:lnSpc>
              <a:spcAft>
                <a:spcPts val="600"/>
              </a:spcAft>
            </a:pPr>
            <a:r>
              <a:rPr lang="ja-JP" altLang="en-US" sz="1200" dirty="0" smtClean="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SDG</a:t>
            </a:r>
            <a:r>
              <a:rPr lang="ja-JP" altLang="en-US" sz="1200" dirty="0" err="1" smtClean="0">
                <a:solidFill>
                  <a:schemeClr val="tx1"/>
                </a:solidFill>
                <a:latin typeface="Meiryo UI" panose="020B0604030504040204" pitchFamily="50" charset="-128"/>
                <a:ea typeface="Meiryo UI" panose="020B0604030504040204" pitchFamily="50" charset="-128"/>
              </a:rPr>
              <a:t>ｓ</a:t>
            </a:r>
            <a:r>
              <a:rPr lang="ja-JP" altLang="en-US" sz="1200" dirty="0" smtClean="0">
                <a:solidFill>
                  <a:schemeClr val="tx1"/>
                </a:solidFill>
                <a:latin typeface="Meiryo UI" panose="020B0604030504040204" pitchFamily="50" charset="-128"/>
                <a:ea typeface="Meiryo UI" panose="020B0604030504040204" pitchFamily="50" charset="-128"/>
              </a:rPr>
              <a:t>への関心の高まり</a:t>
            </a:r>
            <a:endParaRPr lang="ja-JP" altLang="en-US" sz="1200" dirty="0">
              <a:solidFill>
                <a:schemeClr val="tx1"/>
              </a:solidFill>
              <a:latin typeface="Meiryo UI" panose="020B0604030504040204" pitchFamily="50" charset="-128"/>
              <a:ea typeface="Meiryo UI" panose="020B0604030504040204" pitchFamily="50" charset="-128"/>
            </a:endParaRPr>
          </a:p>
          <a:p>
            <a:pPr marL="87313" indent="-87313">
              <a:lnSpc>
                <a:spcPct val="120000"/>
              </a:lnSpc>
              <a:spcAft>
                <a:spcPts val="600"/>
              </a:spcAft>
            </a:pPr>
            <a:r>
              <a:rPr lang="ja-JP" altLang="en-US" sz="1200" dirty="0" smtClean="0">
                <a:solidFill>
                  <a:schemeClr val="tx1"/>
                </a:solidFill>
                <a:latin typeface="Meiryo UI" panose="020B0604030504040204" pitchFamily="50" charset="-128"/>
                <a:ea typeface="Meiryo UI" panose="020B0604030504040204" pitchFamily="50" charset="-128"/>
              </a:rPr>
              <a:t>・多様な生活ニーズ</a:t>
            </a:r>
            <a:endParaRPr lang="en-US" altLang="ja-JP" sz="1200" dirty="0" smtClean="0">
              <a:solidFill>
                <a:schemeClr val="tx1"/>
              </a:solidFill>
              <a:latin typeface="Meiryo UI" panose="020B0604030504040204" pitchFamily="50" charset="-128"/>
              <a:ea typeface="Meiryo UI" panose="020B0604030504040204" pitchFamily="50" charset="-128"/>
            </a:endParaRPr>
          </a:p>
          <a:p>
            <a:pPr marL="87313" indent="-87313">
              <a:lnSpc>
                <a:spcPct val="120000"/>
              </a:lnSpc>
              <a:spcAft>
                <a:spcPts val="600"/>
              </a:spcAft>
            </a:pPr>
            <a:r>
              <a:rPr lang="ja-JP" altLang="en-US" sz="1200" dirty="0" smtClean="0">
                <a:solidFill>
                  <a:schemeClr val="tx1"/>
                </a:solidFill>
                <a:latin typeface="Meiryo UI" panose="020B0604030504040204" pitchFamily="50" charset="-128"/>
                <a:ea typeface="Meiryo UI" panose="020B0604030504040204" pitchFamily="50" charset="-128"/>
              </a:rPr>
              <a:t>・新しい</a:t>
            </a:r>
            <a:r>
              <a:rPr lang="ja-JP" altLang="en-US" sz="1200" dirty="0">
                <a:solidFill>
                  <a:schemeClr val="tx1"/>
                </a:solidFill>
                <a:latin typeface="Meiryo UI" panose="020B0604030504040204" pitchFamily="50" charset="-128"/>
                <a:ea typeface="Meiryo UI" panose="020B0604030504040204" pitchFamily="50" charset="-128"/>
              </a:rPr>
              <a:t>生活</a:t>
            </a:r>
            <a:r>
              <a:rPr lang="ja-JP" altLang="en-US" sz="1200" dirty="0" smtClean="0">
                <a:solidFill>
                  <a:schemeClr val="tx1"/>
                </a:solidFill>
                <a:latin typeface="Meiryo UI" panose="020B0604030504040204" pitchFamily="50" charset="-128"/>
                <a:ea typeface="Meiryo UI" panose="020B0604030504040204" pitchFamily="50" charset="-128"/>
              </a:rPr>
              <a:t>様式、新た</a:t>
            </a:r>
            <a:r>
              <a:rPr lang="ja-JP" altLang="en-US" sz="1200" dirty="0">
                <a:solidFill>
                  <a:schemeClr val="tx1"/>
                </a:solidFill>
                <a:latin typeface="Meiryo UI" panose="020B0604030504040204" pitchFamily="50" charset="-128"/>
                <a:ea typeface="Meiryo UI" panose="020B0604030504040204" pitchFamily="50" charset="-128"/>
              </a:rPr>
              <a:t>な日常</a:t>
            </a:r>
          </a:p>
          <a:p>
            <a:pPr marL="87313" indent="-87313">
              <a:lnSpc>
                <a:spcPct val="120000"/>
              </a:lnSpc>
              <a:spcAft>
                <a:spcPts val="600"/>
              </a:spcAft>
            </a:pPr>
            <a:r>
              <a:rPr lang="ja-JP" altLang="en-US" sz="1200" dirty="0">
                <a:solidFill>
                  <a:schemeClr val="tx1"/>
                </a:solidFill>
                <a:latin typeface="Meiryo UI" panose="020B0604030504040204" pitchFamily="50" charset="-128"/>
                <a:ea typeface="Meiryo UI" panose="020B0604030504040204" pitchFamily="50" charset="-128"/>
              </a:rPr>
              <a:t>・頻発</a:t>
            </a:r>
            <a:r>
              <a:rPr lang="ja-JP" altLang="en-US" sz="1200" dirty="0" smtClean="0">
                <a:solidFill>
                  <a:schemeClr val="tx1"/>
                </a:solidFill>
                <a:latin typeface="Meiryo UI" panose="020B0604030504040204" pitchFamily="50" charset="-128"/>
                <a:ea typeface="Meiryo UI" panose="020B0604030504040204" pitchFamily="50" charset="-128"/>
              </a:rPr>
              <a:t>する自然</a:t>
            </a:r>
            <a:r>
              <a:rPr lang="ja-JP" altLang="en-US" sz="1200" dirty="0">
                <a:solidFill>
                  <a:schemeClr val="tx1"/>
                </a:solidFill>
                <a:latin typeface="Meiryo UI" panose="020B0604030504040204" pitchFamily="50" charset="-128"/>
                <a:ea typeface="Meiryo UI" panose="020B0604030504040204" pitchFamily="50" charset="-128"/>
              </a:rPr>
              <a:t>災害</a:t>
            </a:r>
          </a:p>
          <a:p>
            <a:pPr marL="87313" indent="-87313">
              <a:lnSpc>
                <a:spcPct val="120000"/>
              </a:lnSpc>
              <a:spcAft>
                <a:spcPts val="600"/>
              </a:spcAft>
            </a:pPr>
            <a:r>
              <a:rPr lang="ja-JP" altLang="en-US" sz="1200" dirty="0" smtClean="0">
                <a:solidFill>
                  <a:schemeClr val="tx1"/>
                </a:solidFill>
                <a:latin typeface="Meiryo UI" panose="020B0604030504040204" pitchFamily="50" charset="-128"/>
                <a:ea typeface="Meiryo UI" panose="020B0604030504040204" pitchFamily="50" charset="-128"/>
              </a:rPr>
              <a:t>・「住まうビジョン・大阪」の進展</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57" name="正方形/長方形 56"/>
          <p:cNvSpPr/>
          <p:nvPr/>
        </p:nvSpPr>
        <p:spPr bwMode="white">
          <a:xfrm>
            <a:off x="4260326" y="6165304"/>
            <a:ext cx="4776167" cy="526238"/>
          </a:xfrm>
          <a:prstGeom prst="rect">
            <a:avLst/>
          </a:prstGeom>
          <a:solidFill>
            <a:schemeClr val="bg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rPr>
              <a:t>実効性を持った計画の推進</a:t>
            </a:r>
            <a:endParaRPr lang="en-US" altLang="ja-JP" sz="1400" b="1"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・各主体の役割と連携　　・施策の適切な進行管理</a:t>
            </a:r>
          </a:p>
        </p:txBody>
      </p:sp>
      <p:sp>
        <p:nvSpPr>
          <p:cNvPr id="59" name="正方形/長方形 58"/>
          <p:cNvSpPr/>
          <p:nvPr/>
        </p:nvSpPr>
        <p:spPr>
          <a:xfrm>
            <a:off x="4355976" y="1484784"/>
            <a:ext cx="4536504" cy="748668"/>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ja-JP" altLang="en-US" sz="1200" dirty="0" smtClean="0">
                <a:solidFill>
                  <a:schemeClr val="tx1"/>
                </a:solidFill>
                <a:latin typeface="Meiryo UI" panose="020B0604030504040204" pitchFamily="50" charset="-128"/>
                <a:ea typeface="Meiryo UI" panose="020B0604030504040204" pitchFamily="50" charset="-128"/>
              </a:rPr>
              <a:t>基本となる「安全」、「安心」の取組みを引き続き進めるとともに、活力、魅力、環境を再編し、「都市」、「くらし」という単位で魅力や質を高めるという考え方より、</a:t>
            </a:r>
            <a:r>
              <a:rPr lang="en-US" altLang="ja-JP" sz="1200" dirty="0" smtClean="0">
                <a:solidFill>
                  <a:schemeClr val="tx1"/>
                </a:solidFill>
                <a:latin typeface="Meiryo UI" panose="020B0604030504040204" pitchFamily="50" charset="-128"/>
                <a:ea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rPr>
              <a:t>本</a:t>
            </a:r>
            <a:r>
              <a:rPr lang="ja-JP" altLang="en-US" sz="1200" dirty="0">
                <a:solidFill>
                  <a:schemeClr val="tx1"/>
                </a:solidFill>
                <a:latin typeface="Meiryo UI" panose="020B0604030504040204" pitchFamily="50" charset="-128"/>
                <a:ea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rPr>
              <a:t>柱を設定</a:t>
            </a:r>
            <a:endParaRPr kumimoji="1" lang="ja-JP" altLang="en-US" sz="1200" dirty="0" smtClean="0">
              <a:solidFill>
                <a:schemeClr val="tx1"/>
              </a:solidFill>
              <a:latin typeface="Meiryo UI" panose="020B0604030504040204" pitchFamily="50" charset="-128"/>
              <a:ea typeface="Meiryo UI" panose="020B0604030504040204" pitchFamily="50" charset="-128"/>
            </a:endParaRPr>
          </a:p>
        </p:txBody>
      </p:sp>
      <p:sp>
        <p:nvSpPr>
          <p:cNvPr id="68" name="Rectangle 2"/>
          <p:cNvSpPr>
            <a:spLocks noChangeArrowheads="1"/>
          </p:cNvSpPr>
          <p:nvPr/>
        </p:nvSpPr>
        <p:spPr bwMode="auto">
          <a:xfrm>
            <a:off x="1403648" y="1700808"/>
            <a:ext cx="1169175" cy="386193"/>
          </a:xfrm>
          <a:prstGeom prst="roundRect">
            <a:avLst/>
          </a:prstGeom>
          <a:no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展開の方向性</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2" name="角丸四角形 1"/>
          <p:cNvSpPr/>
          <p:nvPr/>
        </p:nvSpPr>
        <p:spPr>
          <a:xfrm>
            <a:off x="8306337" y="2446914"/>
            <a:ext cx="409596" cy="3574374"/>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algn="ctr">
              <a:lnSpc>
                <a:spcPct val="120000"/>
              </a:lnSpc>
            </a:pPr>
            <a:r>
              <a:rPr lang="en-US" altLang="ja-JP" sz="1600" dirty="0" smtClean="0">
                <a:solidFill>
                  <a:schemeClr val="tx1"/>
                </a:solidFill>
                <a:latin typeface="Meiryo UI" panose="020B0604030504040204" pitchFamily="50" charset="-128"/>
                <a:ea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rPr>
              <a:t>の重点取組</a:t>
            </a:r>
            <a:endParaRPr kumimoji="1" lang="ja-JP" altLang="en-US" sz="1600" dirty="0" smtClean="0">
              <a:solidFill>
                <a:schemeClr val="tx1"/>
              </a:solidFill>
              <a:latin typeface="Meiryo UI" panose="020B0604030504040204" pitchFamily="50" charset="-128"/>
              <a:ea typeface="Meiryo UI" panose="020B0604030504040204" pitchFamily="50" charset="-128"/>
            </a:endParaRPr>
          </a:p>
        </p:txBody>
      </p:sp>
      <p:sp>
        <p:nvSpPr>
          <p:cNvPr id="42"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4</a:t>
            </a:fld>
            <a:endParaRPr lang="ja-JP" altLang="en-US"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6754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9144000" cy="764703"/>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lnSpc>
                <a:spcPct val="120000"/>
              </a:lnSpc>
            </a:pP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３．施策</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の柱、重点取組（案）</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20000"/>
              </a:lnSpc>
            </a:pP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0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都市の魅力を育む　</a:t>
            </a:r>
            <a:endPar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44" y="764704"/>
            <a:ext cx="8928952" cy="1089529"/>
          </a:xfrm>
          <a:prstGeom prst="rect">
            <a:avLst/>
          </a:prstGeom>
          <a:ln cmpd="sng">
            <a:noFill/>
          </a:ln>
        </p:spPr>
        <p:txBody>
          <a:bodyPr wrap="square">
            <a:spAutoFit/>
          </a:bodyPr>
          <a:lstStyle/>
          <a:p>
            <a:pPr marL="185738" lvl="0"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大阪・関西万博やその後も見据え、国内外から多様な人々が住まい、訪れる都市を実現するため、大阪を象徴する都市空間の創造、世界に誇れる景観づくり、ユニバーサルデザインのまちづくりの推進など、都市の魅力を育む取組みを進めるべきで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683568" y="2204864"/>
            <a:ext cx="7632848" cy="4464496"/>
          </a:xfrm>
          <a:prstGeom prst="roundRect">
            <a:avLst>
              <a:gd name="adj" fmla="val 514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10000"/>
              </a:lnSpc>
            </a:pPr>
            <a:r>
              <a:rPr kumimoji="1" lang="ja-JP" altLang="en-US" sz="1600" b="1" dirty="0" smtClean="0">
                <a:solidFill>
                  <a:schemeClr val="tx1"/>
                </a:solidFill>
                <a:latin typeface="Meiryo UI" panose="020B0604030504040204" pitchFamily="50" charset="-128"/>
                <a:ea typeface="Meiryo UI" panose="020B0604030504040204" pitchFamily="50" charset="-128"/>
              </a:rPr>
              <a:t>（１）大阪を象徴する都市空間の創造</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smtClean="0">
                <a:solidFill>
                  <a:schemeClr val="tx1"/>
                </a:solidFill>
                <a:latin typeface="Meiryo UI" panose="020B0604030504040204" pitchFamily="50" charset="-128"/>
                <a:ea typeface="Meiryo UI" panose="020B0604030504040204" pitchFamily="50" charset="-128"/>
              </a:rPr>
              <a:t>　　①　</a:t>
            </a:r>
            <a:r>
              <a:rPr lang="ja-JP" altLang="en-US" sz="1600" u="sng" dirty="0" smtClean="0">
                <a:solidFill>
                  <a:schemeClr val="tx1"/>
                </a:solidFill>
                <a:latin typeface="Meiryo UI" panose="020B0604030504040204" pitchFamily="50" charset="-128"/>
                <a:ea typeface="Meiryo UI" panose="020B0604030504040204" pitchFamily="50" charset="-128"/>
              </a:rPr>
              <a:t>都心部の象徴的なエリアのまちづく</a:t>
            </a:r>
            <a:r>
              <a:rPr lang="ja-JP" altLang="en-US" sz="1600" u="sng" dirty="0">
                <a:solidFill>
                  <a:schemeClr val="tx1"/>
                </a:solidFill>
                <a:latin typeface="Meiryo UI" panose="020B0604030504040204" pitchFamily="50" charset="-128"/>
                <a:ea typeface="Meiryo UI" panose="020B0604030504040204" pitchFamily="50" charset="-128"/>
              </a:rPr>
              <a:t>り</a:t>
            </a:r>
            <a:endParaRPr lang="en-US" altLang="ja-JP" sz="1600" u="sng" dirty="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smtClean="0">
                <a:solidFill>
                  <a:schemeClr val="tx1"/>
                </a:solidFill>
                <a:latin typeface="Meiryo UI" panose="020B0604030504040204" pitchFamily="50" charset="-128"/>
                <a:ea typeface="Meiryo UI" panose="020B0604030504040204" pitchFamily="50" charset="-128"/>
              </a:rPr>
              <a:t>　　②　</a:t>
            </a:r>
            <a:r>
              <a:rPr lang="ja-JP" altLang="en-US" sz="1600" u="sng" dirty="0" smtClean="0">
                <a:solidFill>
                  <a:schemeClr val="tx1"/>
                </a:solidFill>
                <a:latin typeface="Meiryo UI" panose="020B0604030504040204" pitchFamily="50" charset="-128"/>
                <a:ea typeface="Meiryo UI" panose="020B0604030504040204" pitchFamily="50" charset="-128"/>
              </a:rPr>
              <a:t>広域的な都市間連携等による地域価値の創造</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10000"/>
              </a:lnSpc>
            </a:pPr>
            <a:r>
              <a:rPr lang="ja-JP" altLang="en-US" sz="1600" b="1" dirty="0" smtClean="0">
                <a:solidFill>
                  <a:schemeClr val="tx1"/>
                </a:solidFill>
                <a:latin typeface="Meiryo UI" panose="020B0604030504040204" pitchFamily="50" charset="-128"/>
                <a:ea typeface="Meiryo UI" panose="020B0604030504040204" pitchFamily="50" charset="-128"/>
              </a:rPr>
              <a:t>（２）</a:t>
            </a:r>
            <a:r>
              <a:rPr kumimoji="1" lang="ja-JP" altLang="en-US" sz="1600" b="1" dirty="0" smtClean="0">
                <a:solidFill>
                  <a:schemeClr val="tx1"/>
                </a:solidFill>
                <a:latin typeface="Meiryo UI" panose="020B0604030504040204" pitchFamily="50" charset="-128"/>
                <a:ea typeface="Meiryo UI" panose="020B0604030504040204" pitchFamily="50" charset="-128"/>
              </a:rPr>
              <a:t>世界に誇れる景観づくり</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広域的観点からの景観形成</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　ビュースポット（視点場）の発掘と情報発信</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③　</a:t>
            </a:r>
            <a:r>
              <a:rPr lang="ja-JP" altLang="en-US" sz="1600" i="1" dirty="0" smtClean="0">
                <a:solidFill>
                  <a:schemeClr val="tx1"/>
                </a:solidFill>
                <a:latin typeface="Meiryo UI" panose="020B0604030504040204" pitchFamily="50" charset="-128"/>
                <a:ea typeface="Meiryo UI" panose="020B0604030504040204" pitchFamily="50" charset="-128"/>
              </a:rPr>
              <a:t>公共事業における景観形成の仕組みづくり</a:t>
            </a:r>
            <a:endParaRPr lang="en-US" altLang="ja-JP" sz="1600" i="1" dirty="0" smtClean="0">
              <a:solidFill>
                <a:schemeClr val="tx1"/>
              </a:solidFill>
              <a:latin typeface="Meiryo UI" panose="020B0604030504040204" pitchFamily="50" charset="-128"/>
              <a:ea typeface="Meiryo UI" panose="020B0604030504040204" pitchFamily="50" charset="-128"/>
            </a:endParaRPr>
          </a:p>
          <a:p>
            <a:pPr>
              <a:lnSpc>
                <a:spcPct val="110000"/>
              </a:lnSpc>
            </a:pP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10000"/>
              </a:lnSpc>
            </a:pPr>
            <a:r>
              <a:rPr lang="ja-JP" altLang="en-US" sz="1600" b="1" dirty="0" smtClean="0">
                <a:solidFill>
                  <a:schemeClr val="tx1"/>
                </a:solidFill>
                <a:latin typeface="Meiryo UI" panose="020B0604030504040204" pitchFamily="50" charset="-128"/>
                <a:ea typeface="Meiryo UI" panose="020B0604030504040204" pitchFamily="50" charset="-128"/>
              </a:rPr>
              <a:t>（３）</a:t>
            </a:r>
            <a:r>
              <a:rPr lang="ja-JP" altLang="en-US" sz="1600" b="1" u="sng" dirty="0" smtClean="0">
                <a:solidFill>
                  <a:schemeClr val="tx1"/>
                </a:solidFill>
                <a:latin typeface="Meiryo UI" panose="020B0604030504040204" pitchFamily="50" charset="-128"/>
                <a:ea typeface="Meiryo UI" panose="020B0604030504040204" pitchFamily="50" charset="-128"/>
              </a:rPr>
              <a:t>ユニバーサルデザイン</a:t>
            </a:r>
            <a:r>
              <a:rPr lang="ja-JP" altLang="en-US" sz="1600" b="1" u="sng" dirty="0">
                <a:solidFill>
                  <a:schemeClr val="tx1"/>
                </a:solidFill>
                <a:latin typeface="Meiryo UI" panose="020B0604030504040204" pitchFamily="50" charset="-128"/>
                <a:ea typeface="Meiryo UI" panose="020B0604030504040204" pitchFamily="50" charset="-128"/>
              </a:rPr>
              <a:t>のまちづくりの推進</a:t>
            </a:r>
            <a:endParaRPr lang="en-US" altLang="ja-JP" sz="1600" b="1" u="sng" dirty="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鉄道駅のバリアフリー化</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　民間住宅・建築物のバリアフリー化</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③　公的賃貸住宅、府有建築物のバリアフリー化</a:t>
            </a:r>
            <a:endParaRPr lang="en-US" altLang="ja-JP" sz="1600" dirty="0">
              <a:solidFill>
                <a:schemeClr val="tx1"/>
              </a:solidFill>
              <a:latin typeface="Meiryo UI" panose="020B0604030504040204" pitchFamily="50" charset="-128"/>
              <a:ea typeface="Meiryo UI" panose="020B0604030504040204" pitchFamily="50" charset="-128"/>
            </a:endParaRPr>
          </a:p>
          <a:p>
            <a:pPr marL="265113" indent="-265113">
              <a:lnSpc>
                <a:spcPct val="110000"/>
              </a:lnSpc>
            </a:pP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5</a:t>
            </a:fld>
            <a:endParaRPr lang="ja-JP" altLang="en-US" sz="1400">
              <a:solidFill>
                <a:schemeClr val="tx1"/>
              </a:solidFill>
              <a:latin typeface="Meiryo UI" panose="020B0604030504040204" pitchFamily="50" charset="-128"/>
              <a:ea typeface="Meiryo UI" panose="020B0604030504040204" pitchFamily="50" charset="-128"/>
            </a:endParaRPr>
          </a:p>
        </p:txBody>
      </p:sp>
      <p:cxnSp>
        <p:nvCxnSpPr>
          <p:cNvPr id="5" name="直線コネクタ 4"/>
          <p:cNvCxnSpPr>
            <a:stCxn id="4" idx="1"/>
          </p:cNvCxnSpPr>
          <p:nvPr/>
        </p:nvCxnSpPr>
        <p:spPr>
          <a:xfrm>
            <a:off x="0" y="382352"/>
            <a:ext cx="9144000" cy="223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80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157" y="1498872"/>
            <a:ext cx="5879114" cy="4549785"/>
          </a:xfrm>
          <a:prstGeom prst="rect">
            <a:avLst/>
          </a:prstGeom>
        </p:spPr>
      </p:pic>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都心部の象徴的なエリア</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のまちづく</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り</a:t>
            </a:r>
          </a:p>
        </p:txBody>
      </p:sp>
      <p:sp>
        <p:nvSpPr>
          <p:cNvPr id="7" name="正方形/長方形 6"/>
          <p:cNvSpPr/>
          <p:nvPr/>
        </p:nvSpPr>
        <p:spPr>
          <a:xfrm>
            <a:off x="107544" y="465701"/>
            <a:ext cx="8784896" cy="757130"/>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「グランドデザイン・大阪」に基づき、都心部の象徴的なエリアにおいて、創造的な人材が集積し、住み、働き楽しみたいと思える都市空間の創造を進めるべきです。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6</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3745149" y="1433958"/>
            <a:ext cx="2808312"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■象徴となるエリア</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7754" y="1772816"/>
            <a:ext cx="2988101" cy="2241076"/>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rotWithShape="1">
          <a:blip r:embed="rId4" cstate="print">
            <a:extLst>
              <a:ext uri="{28A0092B-C50C-407E-A947-70E740481C1C}">
                <a14:useLocalDpi xmlns:a14="http://schemas.microsoft.com/office/drawing/2010/main"/>
              </a:ext>
            </a:extLst>
          </a:blip>
          <a:srcRect l="89" r="19"/>
          <a:stretch/>
        </p:blipFill>
        <p:spPr>
          <a:xfrm>
            <a:off x="287754" y="4437112"/>
            <a:ext cx="3060109" cy="1942743"/>
          </a:xfrm>
          <a:prstGeom prst="rect">
            <a:avLst/>
          </a:prstGeom>
          <a:effectLst>
            <a:outerShdw blurRad="50800" dist="38100" dir="2700000" algn="tl" rotWithShape="0">
              <a:prstClr val="black">
                <a:alpha val="40000"/>
              </a:prstClr>
            </a:outerShdw>
          </a:effectLst>
        </p:spPr>
      </p:pic>
      <p:sp>
        <p:nvSpPr>
          <p:cNvPr id="14" name="テキスト ボックス 13"/>
          <p:cNvSpPr txBox="1"/>
          <p:nvPr/>
        </p:nvSpPr>
        <p:spPr>
          <a:xfrm>
            <a:off x="287754" y="4005064"/>
            <a:ext cx="2935419" cy="253916"/>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うめきた２期地区全景（開発事業者提案パース）</a:t>
            </a:r>
            <a:endParaRPr kumimoji="1" lang="ja-JP" altLang="en-US" sz="105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274087" y="6421521"/>
            <a:ext cx="1646605" cy="253916"/>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御堂筋将来ビジョンイメージ</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300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取組）広域的な都市間連携による地域価値の</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創造</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719812"/>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「グランドデザイン・大阪都市圏」に基づき、広域的な都市間連携等に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よる地域</a:t>
            </a:r>
            <a:r>
              <a:rPr lang="ja-JP" altLang="en-US" dirty="0">
                <a:latin typeface="Meiryo UI" panose="020B0604030504040204" pitchFamily="50" charset="-128"/>
                <a:ea typeface="Meiryo UI" panose="020B0604030504040204" pitchFamily="50" charset="-128"/>
                <a:cs typeface="Meiryo UI" panose="020B0604030504040204" pitchFamily="50" charset="-128"/>
              </a:rPr>
              <a:t>資源を最大限活用した活力と魅力ある都市空間の創造を進めるべきです。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7</a:t>
            </a:fld>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89" name="角丸四角形 88"/>
          <p:cNvSpPr/>
          <p:nvPr/>
        </p:nvSpPr>
        <p:spPr>
          <a:xfrm>
            <a:off x="203221" y="4019742"/>
            <a:ext cx="7380000" cy="4500000"/>
          </a:xfrm>
          <a:prstGeom prst="roundRect">
            <a:avLst>
              <a:gd name="adj" fmla="val 4098"/>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09" name="グループ化 108"/>
          <p:cNvGrpSpPr/>
          <p:nvPr/>
        </p:nvGrpSpPr>
        <p:grpSpPr>
          <a:xfrm>
            <a:off x="1046632" y="1532252"/>
            <a:ext cx="7608126" cy="4974980"/>
            <a:chOff x="1556368" y="7961962"/>
            <a:chExt cx="7608126" cy="4974980"/>
          </a:xfrm>
        </p:grpSpPr>
        <p:pic>
          <p:nvPicPr>
            <p:cNvPr id="1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368" y="7961962"/>
              <a:ext cx="7140254" cy="494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 name="グループ化 111"/>
            <p:cNvGrpSpPr/>
            <p:nvPr/>
          </p:nvGrpSpPr>
          <p:grpSpPr>
            <a:xfrm>
              <a:off x="1635502" y="8010922"/>
              <a:ext cx="7528992" cy="4926020"/>
              <a:chOff x="1635502" y="8010922"/>
              <a:chExt cx="7528992" cy="4926020"/>
            </a:xfrm>
          </p:grpSpPr>
          <p:sp>
            <p:nvSpPr>
              <p:cNvPr id="113" name="フリーフォーム 112"/>
              <p:cNvSpPr/>
              <p:nvPr/>
            </p:nvSpPr>
            <p:spPr>
              <a:xfrm>
                <a:off x="1643045" y="8720811"/>
                <a:ext cx="6155520" cy="946295"/>
              </a:xfrm>
              <a:custGeom>
                <a:avLst/>
                <a:gdLst>
                  <a:gd name="connsiteX0" fmla="*/ 0 w 5549463"/>
                  <a:gd name="connsiteY0" fmla="*/ 819807 h 861186"/>
                  <a:gd name="connsiteX1" fmla="*/ 1876097 w 5549463"/>
                  <a:gd name="connsiteY1" fmla="*/ 835572 h 861186"/>
                  <a:gd name="connsiteX2" fmla="*/ 4303987 w 5549463"/>
                  <a:gd name="connsiteY2" fmla="*/ 520262 h 861186"/>
                  <a:gd name="connsiteX3" fmla="*/ 5549463 w 5549463"/>
                  <a:gd name="connsiteY3" fmla="*/ 0 h 861186"/>
                  <a:gd name="connsiteX0" fmla="*/ 0 w 5549463"/>
                  <a:gd name="connsiteY0" fmla="*/ 819807 h 971318"/>
                  <a:gd name="connsiteX1" fmla="*/ 1891863 w 5549463"/>
                  <a:gd name="connsiteY1" fmla="*/ 961696 h 971318"/>
                  <a:gd name="connsiteX2" fmla="*/ 4303987 w 5549463"/>
                  <a:gd name="connsiteY2" fmla="*/ 520262 h 971318"/>
                  <a:gd name="connsiteX3" fmla="*/ 5549463 w 5549463"/>
                  <a:gd name="connsiteY3" fmla="*/ 0 h 971318"/>
                  <a:gd name="connsiteX0" fmla="*/ 0 w 5549463"/>
                  <a:gd name="connsiteY0" fmla="*/ 819807 h 1078207"/>
                  <a:gd name="connsiteX1" fmla="*/ 1923394 w 5549463"/>
                  <a:gd name="connsiteY1" fmla="*/ 1072055 h 1078207"/>
                  <a:gd name="connsiteX2" fmla="*/ 4303987 w 5549463"/>
                  <a:gd name="connsiteY2" fmla="*/ 520262 h 1078207"/>
                  <a:gd name="connsiteX3" fmla="*/ 5549463 w 5549463"/>
                  <a:gd name="connsiteY3" fmla="*/ 0 h 1078207"/>
                  <a:gd name="connsiteX0" fmla="*/ 0 w 5549463"/>
                  <a:gd name="connsiteY0" fmla="*/ 819807 h 956392"/>
                  <a:gd name="connsiteX1" fmla="*/ 1907629 w 5549463"/>
                  <a:gd name="connsiteY1" fmla="*/ 945931 h 956392"/>
                  <a:gd name="connsiteX2" fmla="*/ 4303987 w 5549463"/>
                  <a:gd name="connsiteY2" fmla="*/ 520262 h 956392"/>
                  <a:gd name="connsiteX3" fmla="*/ 5549463 w 5549463"/>
                  <a:gd name="connsiteY3" fmla="*/ 0 h 956392"/>
                  <a:gd name="connsiteX0" fmla="*/ 0 w 5549463"/>
                  <a:gd name="connsiteY0" fmla="*/ 819807 h 953177"/>
                  <a:gd name="connsiteX1" fmla="*/ 1907629 w 5549463"/>
                  <a:gd name="connsiteY1" fmla="*/ 945931 h 953177"/>
                  <a:gd name="connsiteX2" fmla="*/ 4319752 w 5549463"/>
                  <a:gd name="connsiteY2" fmla="*/ 583325 h 953177"/>
                  <a:gd name="connsiteX3" fmla="*/ 5549463 w 5549463"/>
                  <a:gd name="connsiteY3" fmla="*/ 0 h 953177"/>
                  <a:gd name="connsiteX0" fmla="*/ 0 w 6325640"/>
                  <a:gd name="connsiteY0" fmla="*/ 1351435 h 1484805"/>
                  <a:gd name="connsiteX1" fmla="*/ 1907629 w 6325640"/>
                  <a:gd name="connsiteY1" fmla="*/ 1477559 h 1484805"/>
                  <a:gd name="connsiteX2" fmla="*/ 4319752 w 6325640"/>
                  <a:gd name="connsiteY2" fmla="*/ 1114953 h 1484805"/>
                  <a:gd name="connsiteX3" fmla="*/ 6325640 w 6325640"/>
                  <a:gd name="connsiteY3" fmla="*/ 0 h 1484805"/>
                  <a:gd name="connsiteX0" fmla="*/ 0 w 6325640"/>
                  <a:gd name="connsiteY0" fmla="*/ 1351435 h 1490380"/>
                  <a:gd name="connsiteX1" fmla="*/ 1907629 w 6325640"/>
                  <a:gd name="connsiteY1" fmla="*/ 1477559 h 1490380"/>
                  <a:gd name="connsiteX2" fmla="*/ 4319752 w 6325640"/>
                  <a:gd name="connsiteY2" fmla="*/ 1008627 h 1490380"/>
                  <a:gd name="connsiteX3" fmla="*/ 6325640 w 6325640"/>
                  <a:gd name="connsiteY3" fmla="*/ 0 h 1490380"/>
                  <a:gd name="connsiteX0" fmla="*/ 0 w 6325640"/>
                  <a:gd name="connsiteY0" fmla="*/ 1351435 h 1490380"/>
                  <a:gd name="connsiteX1" fmla="*/ 1907629 w 6325640"/>
                  <a:gd name="connsiteY1" fmla="*/ 1477559 h 1490380"/>
                  <a:gd name="connsiteX2" fmla="*/ 4319752 w 6325640"/>
                  <a:gd name="connsiteY2" fmla="*/ 1008627 h 1490380"/>
                  <a:gd name="connsiteX3" fmla="*/ 5075780 w 6325640"/>
                  <a:gd name="connsiteY3" fmla="*/ 636143 h 1490380"/>
                  <a:gd name="connsiteX4" fmla="*/ 6325640 w 6325640"/>
                  <a:gd name="connsiteY4" fmla="*/ 0 h 1490380"/>
                  <a:gd name="connsiteX0" fmla="*/ 0 w 6325640"/>
                  <a:gd name="connsiteY0" fmla="*/ 1351435 h 1513535"/>
                  <a:gd name="connsiteX1" fmla="*/ 1907629 w 6325640"/>
                  <a:gd name="connsiteY1" fmla="*/ 1477559 h 1513535"/>
                  <a:gd name="connsiteX2" fmla="*/ 5075780 w 6325640"/>
                  <a:gd name="connsiteY2" fmla="*/ 636143 h 1513535"/>
                  <a:gd name="connsiteX3" fmla="*/ 6325640 w 6325640"/>
                  <a:gd name="connsiteY3" fmla="*/ 0 h 1513535"/>
                  <a:gd name="connsiteX0" fmla="*/ 0 w 6325640"/>
                  <a:gd name="connsiteY0" fmla="*/ 1351435 h 1484310"/>
                  <a:gd name="connsiteX1" fmla="*/ 1907629 w 6325640"/>
                  <a:gd name="connsiteY1" fmla="*/ 1477559 h 1484310"/>
                  <a:gd name="connsiteX2" fmla="*/ 3884933 w 6325640"/>
                  <a:gd name="connsiteY2" fmla="*/ 1125240 h 1484310"/>
                  <a:gd name="connsiteX3" fmla="*/ 5075780 w 6325640"/>
                  <a:gd name="connsiteY3" fmla="*/ 636143 h 1484310"/>
                  <a:gd name="connsiteX4" fmla="*/ 6325640 w 6325640"/>
                  <a:gd name="connsiteY4" fmla="*/ 0 h 1484310"/>
                  <a:gd name="connsiteX0" fmla="*/ 0 w 5910970"/>
                  <a:gd name="connsiteY0" fmla="*/ 1096254 h 1229129"/>
                  <a:gd name="connsiteX1" fmla="*/ 1907629 w 5910970"/>
                  <a:gd name="connsiteY1" fmla="*/ 1222378 h 1229129"/>
                  <a:gd name="connsiteX2" fmla="*/ 3884933 w 5910970"/>
                  <a:gd name="connsiteY2" fmla="*/ 870059 h 1229129"/>
                  <a:gd name="connsiteX3" fmla="*/ 5075780 w 5910970"/>
                  <a:gd name="connsiteY3" fmla="*/ 380962 h 1229129"/>
                  <a:gd name="connsiteX4" fmla="*/ 5910970 w 5910970"/>
                  <a:gd name="connsiteY4" fmla="*/ 0 h 1229129"/>
                  <a:gd name="connsiteX0" fmla="*/ 0 w 6102356"/>
                  <a:gd name="connsiteY0" fmla="*/ 1085621 h 1218496"/>
                  <a:gd name="connsiteX1" fmla="*/ 1907629 w 6102356"/>
                  <a:gd name="connsiteY1" fmla="*/ 1211745 h 1218496"/>
                  <a:gd name="connsiteX2" fmla="*/ 3884933 w 6102356"/>
                  <a:gd name="connsiteY2" fmla="*/ 859426 h 1218496"/>
                  <a:gd name="connsiteX3" fmla="*/ 5075780 w 6102356"/>
                  <a:gd name="connsiteY3" fmla="*/ 370329 h 1218496"/>
                  <a:gd name="connsiteX4" fmla="*/ 6102356 w 6102356"/>
                  <a:gd name="connsiteY4" fmla="*/ 0 h 1218496"/>
                  <a:gd name="connsiteX0" fmla="*/ 0 w 6102356"/>
                  <a:gd name="connsiteY0" fmla="*/ 1085621 h 1218496"/>
                  <a:gd name="connsiteX1" fmla="*/ 1907629 w 6102356"/>
                  <a:gd name="connsiteY1" fmla="*/ 1211745 h 1218496"/>
                  <a:gd name="connsiteX2" fmla="*/ 3884933 w 6102356"/>
                  <a:gd name="connsiteY2" fmla="*/ 859426 h 1218496"/>
                  <a:gd name="connsiteX3" fmla="*/ 5075780 w 6102356"/>
                  <a:gd name="connsiteY3" fmla="*/ 370329 h 1218496"/>
                  <a:gd name="connsiteX4" fmla="*/ 6102356 w 6102356"/>
                  <a:gd name="connsiteY4" fmla="*/ 0 h 1218496"/>
                  <a:gd name="connsiteX0" fmla="*/ 0 w 6102356"/>
                  <a:gd name="connsiteY0" fmla="*/ 1085621 h 1218496"/>
                  <a:gd name="connsiteX1" fmla="*/ 1907629 w 6102356"/>
                  <a:gd name="connsiteY1" fmla="*/ 1211745 h 1218496"/>
                  <a:gd name="connsiteX2" fmla="*/ 3884933 w 6102356"/>
                  <a:gd name="connsiteY2" fmla="*/ 859426 h 1218496"/>
                  <a:gd name="connsiteX3" fmla="*/ 6102356 w 6102356"/>
                  <a:gd name="connsiteY3" fmla="*/ 0 h 1218496"/>
                  <a:gd name="connsiteX0" fmla="*/ 0 w 6155519"/>
                  <a:gd name="connsiteY0" fmla="*/ 1053723 h 1186598"/>
                  <a:gd name="connsiteX1" fmla="*/ 1907629 w 6155519"/>
                  <a:gd name="connsiteY1" fmla="*/ 1179847 h 1186598"/>
                  <a:gd name="connsiteX2" fmla="*/ 3884933 w 6155519"/>
                  <a:gd name="connsiteY2" fmla="*/ 827528 h 1186598"/>
                  <a:gd name="connsiteX3" fmla="*/ 6155519 w 6155519"/>
                  <a:gd name="connsiteY3" fmla="*/ 0 h 1186598"/>
                </a:gdLst>
                <a:ahLst/>
                <a:cxnLst>
                  <a:cxn ang="0">
                    <a:pos x="connsiteX0" y="connsiteY0"/>
                  </a:cxn>
                  <a:cxn ang="0">
                    <a:pos x="connsiteX1" y="connsiteY1"/>
                  </a:cxn>
                  <a:cxn ang="0">
                    <a:pos x="connsiteX2" y="connsiteY2"/>
                  </a:cxn>
                  <a:cxn ang="0">
                    <a:pos x="connsiteX3" y="connsiteY3"/>
                  </a:cxn>
                </a:cxnLst>
                <a:rect l="l" t="t" r="r" b="b"/>
                <a:pathLst>
                  <a:path w="6155519" h="1186598">
                    <a:moveTo>
                      <a:pt x="0" y="1053723"/>
                    </a:moveTo>
                    <a:cubicBezTo>
                      <a:pt x="579383" y="1086567"/>
                      <a:pt x="1260140" y="1217546"/>
                      <a:pt x="1907629" y="1179847"/>
                    </a:cubicBezTo>
                    <a:cubicBezTo>
                      <a:pt x="2555118" y="1142148"/>
                      <a:pt x="3185812" y="1029486"/>
                      <a:pt x="3884933" y="827528"/>
                    </a:cubicBezTo>
                    <a:cubicBezTo>
                      <a:pt x="4584054" y="625571"/>
                      <a:pt x="5693556" y="179047"/>
                      <a:pt x="6155519" y="0"/>
                    </a:cubicBezTo>
                  </a:path>
                </a:pathLst>
              </a:custGeom>
              <a:noFill/>
              <a:ln w="317500">
                <a:solidFill>
                  <a:srgbClr val="0066FF">
                    <a:alpha val="30000"/>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algn="ctr"/>
                <a:endParaRPr lang="ja-JP" altLang="en-US">
                  <a:solidFill>
                    <a:prstClr val="white"/>
                  </a:solidFill>
                </a:endParaRPr>
              </a:p>
            </p:txBody>
          </p:sp>
          <p:sp>
            <p:nvSpPr>
              <p:cNvPr id="114" name="フリーフォーム 113"/>
              <p:cNvSpPr/>
              <p:nvPr/>
            </p:nvSpPr>
            <p:spPr>
              <a:xfrm>
                <a:off x="1635502" y="11227759"/>
                <a:ext cx="6655743" cy="891671"/>
              </a:xfrm>
              <a:custGeom>
                <a:avLst/>
                <a:gdLst>
                  <a:gd name="connsiteX0" fmla="*/ 0 w 5549463"/>
                  <a:gd name="connsiteY0" fmla="*/ 819807 h 861186"/>
                  <a:gd name="connsiteX1" fmla="*/ 1876097 w 5549463"/>
                  <a:gd name="connsiteY1" fmla="*/ 835572 h 861186"/>
                  <a:gd name="connsiteX2" fmla="*/ 4303987 w 5549463"/>
                  <a:gd name="connsiteY2" fmla="*/ 520262 h 861186"/>
                  <a:gd name="connsiteX3" fmla="*/ 5549463 w 5549463"/>
                  <a:gd name="connsiteY3" fmla="*/ 0 h 861186"/>
                  <a:gd name="connsiteX0" fmla="*/ 0 w 4303987"/>
                  <a:gd name="connsiteY0" fmla="*/ 299545 h 340924"/>
                  <a:gd name="connsiteX1" fmla="*/ 1876097 w 4303987"/>
                  <a:gd name="connsiteY1" fmla="*/ 315310 h 340924"/>
                  <a:gd name="connsiteX2" fmla="*/ 4303987 w 4303987"/>
                  <a:gd name="connsiteY2" fmla="*/ 0 h 340924"/>
                  <a:gd name="connsiteX0" fmla="*/ 0 w 4682359"/>
                  <a:gd name="connsiteY0" fmla="*/ 583325 h 645626"/>
                  <a:gd name="connsiteX1" fmla="*/ 1876097 w 4682359"/>
                  <a:gd name="connsiteY1" fmla="*/ 599090 h 645626"/>
                  <a:gd name="connsiteX2" fmla="*/ 4682359 w 4682359"/>
                  <a:gd name="connsiteY2" fmla="*/ 0 h 645626"/>
                  <a:gd name="connsiteX0" fmla="*/ 0 w 4682359"/>
                  <a:gd name="connsiteY0" fmla="*/ 583325 h 645626"/>
                  <a:gd name="connsiteX1" fmla="*/ 1876097 w 4682359"/>
                  <a:gd name="connsiteY1" fmla="*/ 599090 h 645626"/>
                  <a:gd name="connsiteX2" fmla="*/ 4682359 w 4682359"/>
                  <a:gd name="connsiteY2" fmla="*/ 0 h 645626"/>
                  <a:gd name="connsiteX0" fmla="*/ 0 w 4682359"/>
                  <a:gd name="connsiteY0" fmla="*/ 583325 h 902500"/>
                  <a:gd name="connsiteX1" fmla="*/ 2138249 w 4682359"/>
                  <a:gd name="connsiteY1" fmla="*/ 886169 h 902500"/>
                  <a:gd name="connsiteX2" fmla="*/ 4682359 w 4682359"/>
                  <a:gd name="connsiteY2" fmla="*/ 0 h 902500"/>
                  <a:gd name="connsiteX0" fmla="*/ 0 w 4610042"/>
                  <a:gd name="connsiteY0" fmla="*/ 519530 h 838705"/>
                  <a:gd name="connsiteX1" fmla="*/ 2138249 w 4610042"/>
                  <a:gd name="connsiteY1" fmla="*/ 822374 h 838705"/>
                  <a:gd name="connsiteX2" fmla="*/ 4610042 w 4610042"/>
                  <a:gd name="connsiteY2" fmla="*/ 0 h 838705"/>
                  <a:gd name="connsiteX0" fmla="*/ 0 w 4610042"/>
                  <a:gd name="connsiteY0" fmla="*/ 519530 h 838705"/>
                  <a:gd name="connsiteX1" fmla="*/ 2138249 w 4610042"/>
                  <a:gd name="connsiteY1" fmla="*/ 822374 h 838705"/>
                  <a:gd name="connsiteX2" fmla="*/ 4610042 w 4610042"/>
                  <a:gd name="connsiteY2" fmla="*/ 0 h 838705"/>
                  <a:gd name="connsiteX0" fmla="*/ 0 w 4610042"/>
                  <a:gd name="connsiteY0" fmla="*/ 519530 h 840576"/>
                  <a:gd name="connsiteX1" fmla="*/ 2138249 w 4610042"/>
                  <a:gd name="connsiteY1" fmla="*/ 822374 h 840576"/>
                  <a:gd name="connsiteX2" fmla="*/ 2780248 w 4610042"/>
                  <a:gd name="connsiteY2" fmla="*/ 677332 h 840576"/>
                  <a:gd name="connsiteX3" fmla="*/ 4610042 w 4610042"/>
                  <a:gd name="connsiteY3" fmla="*/ 0 h 840576"/>
                  <a:gd name="connsiteX0" fmla="*/ 0 w 4610042"/>
                  <a:gd name="connsiteY0" fmla="*/ 519530 h 838705"/>
                  <a:gd name="connsiteX1" fmla="*/ 2138249 w 4610042"/>
                  <a:gd name="connsiteY1" fmla="*/ 822374 h 838705"/>
                  <a:gd name="connsiteX2" fmla="*/ 2735050 w 4610042"/>
                  <a:gd name="connsiteY2" fmla="*/ 602904 h 838705"/>
                  <a:gd name="connsiteX3" fmla="*/ 4610042 w 4610042"/>
                  <a:gd name="connsiteY3" fmla="*/ 0 h 838705"/>
                  <a:gd name="connsiteX0" fmla="*/ 0 w 4610042"/>
                  <a:gd name="connsiteY0" fmla="*/ 519530 h 972996"/>
                  <a:gd name="connsiteX1" fmla="*/ 1641066 w 4610042"/>
                  <a:gd name="connsiteY1" fmla="*/ 960598 h 972996"/>
                  <a:gd name="connsiteX2" fmla="*/ 2735050 w 4610042"/>
                  <a:gd name="connsiteY2" fmla="*/ 602904 h 972996"/>
                  <a:gd name="connsiteX3" fmla="*/ 4610042 w 4610042"/>
                  <a:gd name="connsiteY3" fmla="*/ 0 h 972996"/>
                  <a:gd name="connsiteX0" fmla="*/ 0 w 4610042"/>
                  <a:gd name="connsiteY0" fmla="*/ 519530 h 838706"/>
                  <a:gd name="connsiteX1" fmla="*/ 1731463 w 4610042"/>
                  <a:gd name="connsiteY1" fmla="*/ 822375 h 838706"/>
                  <a:gd name="connsiteX2" fmla="*/ 2735050 w 4610042"/>
                  <a:gd name="connsiteY2" fmla="*/ 602904 h 838706"/>
                  <a:gd name="connsiteX3" fmla="*/ 4610042 w 4610042"/>
                  <a:gd name="connsiteY3" fmla="*/ 0 h 838706"/>
                  <a:gd name="connsiteX0" fmla="*/ 0 w 5577290"/>
                  <a:gd name="connsiteY0" fmla="*/ 583325 h 902501"/>
                  <a:gd name="connsiteX1" fmla="*/ 1731463 w 5577290"/>
                  <a:gd name="connsiteY1" fmla="*/ 886170 h 902501"/>
                  <a:gd name="connsiteX2" fmla="*/ 2735050 w 5577290"/>
                  <a:gd name="connsiteY2" fmla="*/ 666699 h 902501"/>
                  <a:gd name="connsiteX3" fmla="*/ 5577290 w 5577290"/>
                  <a:gd name="connsiteY3" fmla="*/ 0 h 902501"/>
                  <a:gd name="connsiteX0" fmla="*/ 0 w 5577290"/>
                  <a:gd name="connsiteY0" fmla="*/ 583325 h 902501"/>
                  <a:gd name="connsiteX1" fmla="*/ 1731463 w 5577290"/>
                  <a:gd name="connsiteY1" fmla="*/ 886170 h 902501"/>
                  <a:gd name="connsiteX2" fmla="*/ 2735050 w 5577290"/>
                  <a:gd name="connsiteY2" fmla="*/ 666699 h 902501"/>
                  <a:gd name="connsiteX3" fmla="*/ 5577290 w 5577290"/>
                  <a:gd name="connsiteY3" fmla="*/ 0 h 902501"/>
                  <a:gd name="connsiteX0" fmla="*/ 0 w 5577290"/>
                  <a:gd name="connsiteY0" fmla="*/ 583325 h 697397"/>
                  <a:gd name="connsiteX1" fmla="*/ 2735050 w 5577290"/>
                  <a:gd name="connsiteY1" fmla="*/ 666699 h 697397"/>
                  <a:gd name="connsiteX2" fmla="*/ 5577290 w 5577290"/>
                  <a:gd name="connsiteY2" fmla="*/ 0 h 697397"/>
                  <a:gd name="connsiteX0" fmla="*/ 0 w 5595369"/>
                  <a:gd name="connsiteY0" fmla="*/ 891670 h 893096"/>
                  <a:gd name="connsiteX1" fmla="*/ 2753129 w 5595369"/>
                  <a:gd name="connsiteY1" fmla="*/ 666699 h 893096"/>
                  <a:gd name="connsiteX2" fmla="*/ 5595369 w 5595369"/>
                  <a:gd name="connsiteY2" fmla="*/ 0 h 893096"/>
                  <a:gd name="connsiteX0" fmla="*/ 0 w 5658647"/>
                  <a:gd name="connsiteY0" fmla="*/ 891670 h 893096"/>
                  <a:gd name="connsiteX1" fmla="*/ 2816407 w 5658647"/>
                  <a:gd name="connsiteY1" fmla="*/ 666699 h 893096"/>
                  <a:gd name="connsiteX2" fmla="*/ 5658647 w 5658647"/>
                  <a:gd name="connsiteY2" fmla="*/ 0 h 893096"/>
                  <a:gd name="connsiteX0" fmla="*/ 0 w 5658647"/>
                  <a:gd name="connsiteY0" fmla="*/ 891670 h 893096"/>
                  <a:gd name="connsiteX1" fmla="*/ 2816407 w 5658647"/>
                  <a:gd name="connsiteY1" fmla="*/ 666699 h 893096"/>
                  <a:gd name="connsiteX2" fmla="*/ 2649455 w 5658647"/>
                  <a:gd name="connsiteY2" fmla="*/ 712905 h 893096"/>
                  <a:gd name="connsiteX3" fmla="*/ 5658647 w 5658647"/>
                  <a:gd name="connsiteY3" fmla="*/ 0 h 893096"/>
                  <a:gd name="connsiteX0" fmla="*/ 0 w 5658647"/>
                  <a:gd name="connsiteY0" fmla="*/ 891670 h 893096"/>
                  <a:gd name="connsiteX1" fmla="*/ 2816407 w 5658647"/>
                  <a:gd name="connsiteY1" fmla="*/ 666699 h 893096"/>
                  <a:gd name="connsiteX2" fmla="*/ 5658647 w 5658647"/>
                  <a:gd name="connsiteY2" fmla="*/ 0 h 893096"/>
                  <a:gd name="connsiteX0" fmla="*/ 0 w 5658647"/>
                  <a:gd name="connsiteY0" fmla="*/ 891670 h 891670"/>
                  <a:gd name="connsiteX1" fmla="*/ 1817803 w 5658647"/>
                  <a:gd name="connsiteY1" fmla="*/ 851128 h 891670"/>
                  <a:gd name="connsiteX2" fmla="*/ 2816407 w 5658647"/>
                  <a:gd name="connsiteY2" fmla="*/ 666699 h 891670"/>
                  <a:gd name="connsiteX3" fmla="*/ 5658647 w 5658647"/>
                  <a:gd name="connsiteY3" fmla="*/ 0 h 891670"/>
                </a:gdLst>
                <a:ahLst/>
                <a:cxnLst>
                  <a:cxn ang="0">
                    <a:pos x="connsiteX0" y="connsiteY0"/>
                  </a:cxn>
                  <a:cxn ang="0">
                    <a:pos x="connsiteX1" y="connsiteY1"/>
                  </a:cxn>
                  <a:cxn ang="0">
                    <a:pos x="connsiteX2" y="connsiteY2"/>
                  </a:cxn>
                  <a:cxn ang="0">
                    <a:pos x="connsiteX3" y="connsiteY3"/>
                  </a:cxn>
                </a:cxnLst>
                <a:rect l="l" t="t" r="r" b="b"/>
                <a:pathLst>
                  <a:path w="5658647" h="891670">
                    <a:moveTo>
                      <a:pt x="0" y="891670"/>
                    </a:moveTo>
                    <a:cubicBezTo>
                      <a:pt x="302967" y="870736"/>
                      <a:pt x="1348402" y="888623"/>
                      <a:pt x="1817803" y="851128"/>
                    </a:cubicBezTo>
                    <a:cubicBezTo>
                      <a:pt x="2287204" y="813633"/>
                      <a:pt x="2176266" y="794377"/>
                      <a:pt x="2816407" y="666699"/>
                    </a:cubicBezTo>
                    <a:cubicBezTo>
                      <a:pt x="3759515" y="518087"/>
                      <a:pt x="5066514" y="138896"/>
                      <a:pt x="5658647" y="0"/>
                    </a:cubicBezTo>
                  </a:path>
                </a:pathLst>
              </a:custGeom>
              <a:noFill/>
              <a:ln w="342900">
                <a:solidFill>
                  <a:srgbClr val="0066FF">
                    <a:alpha val="30000"/>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algn="ctr"/>
                <a:endParaRPr lang="ja-JP" altLang="en-US">
                  <a:solidFill>
                    <a:prstClr val="white"/>
                  </a:solidFill>
                </a:endParaRPr>
              </a:p>
            </p:txBody>
          </p:sp>
          <p:sp>
            <p:nvSpPr>
              <p:cNvPr id="115" name="角丸四角形 114"/>
              <p:cNvSpPr/>
              <p:nvPr/>
            </p:nvSpPr>
            <p:spPr>
              <a:xfrm>
                <a:off x="2684054" y="8298986"/>
                <a:ext cx="900000" cy="288000"/>
              </a:xfrm>
              <a:prstGeom prst="roundRect">
                <a:avLst>
                  <a:gd name="adj" fmla="val 32805"/>
                </a:avLst>
              </a:prstGeom>
              <a:solidFill>
                <a:schemeClr val="bg1"/>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兵庫県</a:t>
                </a:r>
              </a:p>
            </p:txBody>
          </p:sp>
          <p:sp>
            <p:nvSpPr>
              <p:cNvPr id="116" name="角丸四角形 115"/>
              <p:cNvSpPr/>
              <p:nvPr/>
            </p:nvSpPr>
            <p:spPr>
              <a:xfrm>
                <a:off x="5276342" y="8010922"/>
                <a:ext cx="900000" cy="288000"/>
              </a:xfrm>
              <a:prstGeom prst="roundRect">
                <a:avLst>
                  <a:gd name="adj" fmla="val 32805"/>
                </a:avLst>
              </a:prstGeom>
              <a:solidFill>
                <a:schemeClr val="bg1"/>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p>
            </p:txBody>
          </p:sp>
          <p:sp>
            <p:nvSpPr>
              <p:cNvPr id="117" name="角丸四角形 116"/>
              <p:cNvSpPr/>
              <p:nvPr/>
            </p:nvSpPr>
            <p:spPr>
              <a:xfrm>
                <a:off x="7148550" y="8226946"/>
                <a:ext cx="900000" cy="288000"/>
              </a:xfrm>
              <a:prstGeom prst="roundRect">
                <a:avLst>
                  <a:gd name="adj" fmla="val 32805"/>
                </a:avLst>
              </a:prstGeom>
              <a:solidFill>
                <a:schemeClr val="bg1"/>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滋賀県</a:t>
                </a:r>
              </a:p>
            </p:txBody>
          </p:sp>
          <p:sp>
            <p:nvSpPr>
              <p:cNvPr id="118" name="角丸四角形 117"/>
              <p:cNvSpPr/>
              <p:nvPr/>
            </p:nvSpPr>
            <p:spPr>
              <a:xfrm>
                <a:off x="7544494" y="10315210"/>
                <a:ext cx="900000" cy="288000"/>
              </a:xfrm>
              <a:prstGeom prst="roundRect">
                <a:avLst>
                  <a:gd name="adj" fmla="val 32805"/>
                </a:avLst>
              </a:prstGeom>
              <a:solidFill>
                <a:schemeClr val="bg1"/>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三重県</a:t>
                </a:r>
              </a:p>
            </p:txBody>
          </p:sp>
          <p:sp>
            <p:nvSpPr>
              <p:cNvPr id="119" name="角丸四角形 118"/>
              <p:cNvSpPr/>
              <p:nvPr/>
            </p:nvSpPr>
            <p:spPr>
              <a:xfrm>
                <a:off x="6284454" y="10891274"/>
                <a:ext cx="900000" cy="288000"/>
              </a:xfrm>
              <a:prstGeom prst="roundRect">
                <a:avLst>
                  <a:gd name="adj" fmla="val 32805"/>
                </a:avLst>
              </a:prstGeom>
              <a:solidFill>
                <a:schemeClr val="bg1"/>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奈良県</a:t>
                </a:r>
              </a:p>
            </p:txBody>
          </p:sp>
          <p:sp>
            <p:nvSpPr>
              <p:cNvPr id="120" name="角丸四角形 119"/>
              <p:cNvSpPr/>
              <p:nvPr/>
            </p:nvSpPr>
            <p:spPr>
              <a:xfrm>
                <a:off x="4120010" y="12648942"/>
                <a:ext cx="1080000" cy="288000"/>
              </a:xfrm>
              <a:prstGeom prst="roundRect">
                <a:avLst>
                  <a:gd name="adj" fmla="val 32805"/>
                </a:avLst>
              </a:prstGeom>
              <a:solidFill>
                <a:schemeClr val="bg1"/>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和歌山県</a:t>
                </a:r>
              </a:p>
            </p:txBody>
          </p:sp>
          <p:sp>
            <p:nvSpPr>
              <p:cNvPr id="121" name="角丸四角形 120"/>
              <p:cNvSpPr/>
              <p:nvPr/>
            </p:nvSpPr>
            <p:spPr>
              <a:xfrm>
                <a:off x="4481474" y="10343556"/>
                <a:ext cx="900000" cy="288000"/>
              </a:xfrm>
              <a:prstGeom prst="roundRect">
                <a:avLst>
                  <a:gd name="adj" fmla="val 32805"/>
                </a:avLst>
              </a:prstGeom>
              <a:solidFill>
                <a:schemeClr val="bg1">
                  <a:alpha val="60000"/>
                </a:schemeClr>
              </a:solidFill>
              <a:ln w="3175">
                <a:solidFill>
                  <a:schemeClr val="tx1">
                    <a:lumMod val="65000"/>
                    <a:lumOff val="35000"/>
                  </a:schemeClr>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122" name="AutoShape 13"/>
              <p:cNvSpPr>
                <a:spLocks noChangeArrowheads="1"/>
              </p:cNvSpPr>
              <p:nvPr/>
            </p:nvSpPr>
            <p:spPr bwMode="auto">
              <a:xfrm>
                <a:off x="6212494" y="12606522"/>
                <a:ext cx="1512000" cy="288000"/>
              </a:xfrm>
              <a:prstGeom prst="wedgeRoundRectCallout">
                <a:avLst>
                  <a:gd name="adj1" fmla="val -78315"/>
                  <a:gd name="adj2" fmla="val -362455"/>
                  <a:gd name="adj3" fmla="val 16667"/>
                </a:avLst>
              </a:prstGeom>
              <a:ln w="190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関西大環状道路</a:t>
                </a:r>
              </a:p>
            </p:txBody>
          </p:sp>
          <p:sp>
            <p:nvSpPr>
              <p:cNvPr id="123" name="AutoShape 13"/>
              <p:cNvSpPr>
                <a:spLocks noChangeArrowheads="1"/>
              </p:cNvSpPr>
              <p:nvPr/>
            </p:nvSpPr>
            <p:spPr bwMode="auto">
              <a:xfrm>
                <a:off x="1964054" y="12578195"/>
                <a:ext cx="1440000" cy="288000"/>
              </a:xfrm>
              <a:prstGeom prst="wedgeRoundRectCallout">
                <a:avLst>
                  <a:gd name="adj1" fmla="val 13806"/>
                  <a:gd name="adj2" fmla="val 39958"/>
                  <a:gd name="adj3" fmla="val 16667"/>
                </a:avLst>
              </a:prstGeom>
              <a:solidFill>
                <a:srgbClr val="0070C0">
                  <a:alpha val="30000"/>
                </a:srgbClr>
              </a:solidFill>
              <a:ln w="6350">
                <a:noFill/>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太平洋新国土軸</a:t>
                </a:r>
              </a:p>
            </p:txBody>
          </p:sp>
          <p:sp>
            <p:nvSpPr>
              <p:cNvPr id="124" name="AutoShape 13"/>
              <p:cNvSpPr>
                <a:spLocks noChangeArrowheads="1"/>
              </p:cNvSpPr>
              <p:nvPr/>
            </p:nvSpPr>
            <p:spPr bwMode="auto">
              <a:xfrm>
                <a:off x="7724494" y="8875018"/>
                <a:ext cx="1440000" cy="288000"/>
              </a:xfrm>
              <a:prstGeom prst="wedgeRoundRectCallout">
                <a:avLst>
                  <a:gd name="adj1" fmla="val 13806"/>
                  <a:gd name="adj2" fmla="val 39958"/>
                  <a:gd name="adj3" fmla="val 16667"/>
                </a:avLst>
              </a:prstGeom>
              <a:solidFill>
                <a:srgbClr val="0070C0">
                  <a:alpha val="30000"/>
                </a:srgbClr>
              </a:solidFill>
              <a:ln w="6350">
                <a:noFill/>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西日本国土軸</a:t>
                </a:r>
              </a:p>
            </p:txBody>
          </p:sp>
        </p:grpSp>
      </p:grpSp>
      <p:sp>
        <p:nvSpPr>
          <p:cNvPr id="125" name="正方形/長方形 124"/>
          <p:cNvSpPr/>
          <p:nvPr/>
        </p:nvSpPr>
        <p:spPr>
          <a:xfrm>
            <a:off x="511626" y="1314854"/>
            <a:ext cx="3268286"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■広域連携型都市構造（イメージ）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11952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重点取組</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）ユニバーサルデザインのまちづくりの推進</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44" y="465701"/>
            <a:ext cx="8784896" cy="719812"/>
          </a:xfrm>
          <a:prstGeom prst="rect">
            <a:avLst/>
          </a:prstGeom>
          <a:ln cmpd="sng">
            <a:noFill/>
          </a:ln>
        </p:spPr>
        <p:txBody>
          <a:bodyPr wrap="square">
            <a:spAutoFit/>
          </a:bodyPr>
          <a:lstStyle/>
          <a:p>
            <a:pPr marL="185738"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多様性を受け入れ、活力ある共生社会づくりをめざし、誰もがくらしやすく訪れやすい、そして誰もが活躍できるユニバーサルデザインのまちづくりに取り組むべきです。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8</a:t>
            </a:fld>
            <a:endParaRPr lang="ja-JP" altLang="en-US" sz="1400">
              <a:solidFill>
                <a:schemeClr val="tx1"/>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323528" y="1787293"/>
            <a:ext cx="3549530" cy="1870806"/>
          </a:xfrm>
          <a:prstGeom prst="rect">
            <a:avLst/>
          </a:prstGeom>
        </p:spPr>
      </p:pic>
      <p:sp>
        <p:nvSpPr>
          <p:cNvPr id="13" name="正方形/長方形 12"/>
          <p:cNvSpPr/>
          <p:nvPr/>
        </p:nvSpPr>
        <p:spPr>
          <a:xfrm>
            <a:off x="-35892" y="1284728"/>
            <a:ext cx="2808312" cy="372410"/>
          </a:xfrm>
          <a:prstGeom prst="rect">
            <a:avLst/>
          </a:prstGeom>
          <a:ln cmpd="sng">
            <a:noFill/>
          </a:ln>
        </p:spPr>
        <p:txBody>
          <a:bodyPr wrap="square">
            <a:spAutoFit/>
          </a:bodyPr>
          <a:lstStyle/>
          <a:p>
            <a:pPr marL="185738" indent="-185738">
              <a:lnSpc>
                <a:spcPct val="130000"/>
              </a:lnSpc>
              <a:spcBef>
                <a:spcPts val="12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■鉄道駅の更なるバリアフリー化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
          <p:cNvSpPr txBox="1">
            <a:spLocks noChangeArrowheads="1"/>
          </p:cNvSpPr>
          <p:nvPr/>
        </p:nvSpPr>
        <p:spPr bwMode="auto">
          <a:xfrm>
            <a:off x="719572" y="3769295"/>
            <a:ext cx="2757442" cy="3077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例：</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バリアフリールート</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複数化</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 name="正方形/長方形 22"/>
          <p:cNvSpPr/>
          <p:nvPr/>
        </p:nvSpPr>
        <p:spPr>
          <a:xfrm>
            <a:off x="4499992" y="1316393"/>
            <a:ext cx="3240360" cy="806375"/>
          </a:xfrm>
          <a:prstGeom prst="rect">
            <a:avLst/>
          </a:prstGeom>
          <a:ln cmpd="sng">
            <a:noFill/>
          </a:ln>
        </p:spPr>
        <p:txBody>
          <a:bodyPr wrap="square">
            <a:spAutoFit/>
          </a:bodyPr>
          <a:lstStyle/>
          <a:p>
            <a:pPr marL="185738" indent="-185738">
              <a:lnSpc>
                <a:spcPct val="130000"/>
              </a:lnSpc>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■民間住宅・建築物のバリアフリー化</a:t>
            </a:r>
          </a:p>
          <a:p>
            <a:pPr marL="185738" indent="-185738">
              <a:lnSpc>
                <a:spcPct val="130000"/>
              </a:lnSpc>
              <a:spcBef>
                <a:spcPts val="1200"/>
              </a:spcBef>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728192" y="4293096"/>
            <a:ext cx="3707904" cy="338041"/>
          </a:xfrm>
          <a:prstGeom prst="rect">
            <a:avLst/>
          </a:prstGeom>
          <a:ln cmpd="sng">
            <a:noFill/>
          </a:ln>
        </p:spPr>
        <p:txBody>
          <a:bodyPr wrap="square">
            <a:spAutoFit/>
          </a:bodyPr>
          <a:lstStyle/>
          <a:p>
            <a:pPr marL="185738" indent="-185738">
              <a:lnSpc>
                <a:spcPct val="130000"/>
              </a:lnSpc>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■公的賃貸住宅、府有建築物の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バリアフリー化</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1847904" y="4681558"/>
            <a:ext cx="2736304" cy="1832333"/>
          </a:xfrm>
          <a:prstGeom prst="rect">
            <a:avLst/>
          </a:prstGeom>
        </p:spPr>
      </p:pic>
      <p:sp>
        <p:nvSpPr>
          <p:cNvPr id="32" name="テキスト ボックス 2"/>
          <p:cNvSpPr txBox="1">
            <a:spLocks noChangeArrowheads="1"/>
          </p:cNvSpPr>
          <p:nvPr/>
        </p:nvSpPr>
        <p:spPr bwMode="auto">
          <a:xfrm>
            <a:off x="3657363" y="6564312"/>
            <a:ext cx="3114050" cy="3077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例：</a:t>
            </a: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公的賃貸住宅のバリアフリー化</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4"/>
          <a:stretch>
            <a:fillRect/>
          </a:stretch>
        </p:blipFill>
        <p:spPr>
          <a:xfrm>
            <a:off x="4780669" y="4656501"/>
            <a:ext cx="2239603" cy="1857390"/>
          </a:xfrm>
          <a:prstGeom prst="rect">
            <a:avLst/>
          </a:prstGeom>
        </p:spPr>
      </p:pic>
      <p:pic>
        <p:nvPicPr>
          <p:cNvPr id="15" name="図 14"/>
          <p:cNvPicPr>
            <a:picLocks noChangeAspect="1"/>
          </p:cNvPicPr>
          <p:nvPr/>
        </p:nvPicPr>
        <p:blipFill>
          <a:blip r:embed="rId5"/>
          <a:stretch>
            <a:fillRect/>
          </a:stretch>
        </p:blipFill>
        <p:spPr>
          <a:xfrm>
            <a:off x="4452447" y="1628800"/>
            <a:ext cx="4427598" cy="2091417"/>
          </a:xfrm>
          <a:prstGeom prst="rect">
            <a:avLst/>
          </a:prstGeom>
        </p:spPr>
      </p:pic>
      <p:sp>
        <p:nvSpPr>
          <p:cNvPr id="33" name="テキスト ボックス 2"/>
          <p:cNvSpPr txBox="1">
            <a:spLocks noChangeArrowheads="1"/>
          </p:cNvSpPr>
          <p:nvPr/>
        </p:nvSpPr>
        <p:spPr bwMode="auto">
          <a:xfrm>
            <a:off x="5194938" y="3717032"/>
            <a:ext cx="3459066" cy="3077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例：条例によるホテルのバリアフリー化</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928280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2000"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くらし</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の質を高める</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44" y="465701"/>
            <a:ext cx="8784896" cy="1421928"/>
          </a:xfrm>
          <a:prstGeom prst="rect">
            <a:avLst/>
          </a:prstGeom>
          <a:ln cmpd="sng">
            <a:noFill/>
          </a:ln>
        </p:spPr>
        <p:txBody>
          <a:bodyPr wrap="square">
            <a:spAutoFit/>
          </a:bodyPr>
          <a:lstStyle/>
          <a:p>
            <a:pPr marL="185738" lvl="0" indent="-185738">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「新たな日常」に対応し、大阪に住まう</a:t>
            </a:r>
            <a:r>
              <a:rPr lang="ja-JP" altLang="en-US" dirty="0">
                <a:latin typeface="Meiryo UI" panose="020B0604030504040204" pitchFamily="50" charset="-128"/>
                <a:ea typeface="Meiryo UI" panose="020B0604030504040204" pitchFamily="50" charset="-128"/>
                <a:cs typeface="Meiryo UI" panose="020B0604030504040204" pitchFamily="50" charset="-128"/>
              </a:rPr>
              <a:t>人々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が、活き活きと快適にくらすことができる住まいやまちを実現するため</a:t>
            </a:r>
            <a:r>
              <a:rPr lang="ja-JP" altLang="en-US" dirty="0">
                <a:latin typeface="Meiryo UI" panose="020B0604030504040204" pitchFamily="50" charset="-128"/>
                <a:ea typeface="Meiryo UI" panose="020B0604030504040204" pitchFamily="50" charset="-128"/>
                <a:cs typeface="Meiryo UI" panose="020B0604030504040204" pitchFamily="50" charset="-128"/>
              </a:rPr>
              <a:t>、新たなライフスタイルを支える身近なまちづくり、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健康で活き活きとくらせる住まい・まちづくり、多様なニーズに対応した良質なストック形成など</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くらしの質を高める取組みを進めるべきです。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683568" y="1916832"/>
            <a:ext cx="7632848" cy="4248472"/>
          </a:xfrm>
          <a:prstGeom prst="roundRect">
            <a:avLst>
              <a:gd name="adj" fmla="val 39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（１）新たなライフスタイルを支える身近なまちづくり</a:t>
            </a:r>
            <a:endParaRPr lang="en-US" altLang="ja-JP" sz="1600" b="1" u="sng" dirty="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①　</a:t>
            </a:r>
            <a:r>
              <a:rPr lang="ja-JP" altLang="en-US" sz="1600" u="sng" dirty="0">
                <a:solidFill>
                  <a:schemeClr val="tx1"/>
                </a:solidFill>
                <a:latin typeface="Meiryo UI" panose="020B0604030504040204" pitchFamily="50" charset="-128"/>
                <a:ea typeface="Meiryo UI" panose="020B0604030504040204" pitchFamily="50" charset="-128"/>
              </a:rPr>
              <a:t>スマートシティを実現するまちづくりの</a:t>
            </a:r>
            <a:r>
              <a:rPr lang="ja-JP" altLang="en-US" sz="1600" u="sng" dirty="0" smtClean="0">
                <a:solidFill>
                  <a:schemeClr val="tx1"/>
                </a:solidFill>
                <a:latin typeface="Meiryo UI" panose="020B0604030504040204" pitchFamily="50" charset="-128"/>
                <a:ea typeface="Meiryo UI" panose="020B0604030504040204" pitchFamily="50" charset="-128"/>
              </a:rPr>
              <a:t>推進</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②</a:t>
            </a:r>
            <a:r>
              <a:rPr lang="ja-JP" altLang="en-US" sz="1600" dirty="0">
                <a:solidFill>
                  <a:schemeClr val="tx1"/>
                </a:solidFill>
                <a:latin typeface="Meiryo UI" panose="020B0604030504040204" pitchFamily="50" charset="-128"/>
                <a:ea typeface="Meiryo UI" panose="020B0604030504040204" pitchFamily="50" charset="-128"/>
              </a:rPr>
              <a:t>　大規模ニュータウンの再生</a:t>
            </a:r>
            <a:endParaRPr lang="en-US" altLang="ja-JP" sz="1600" dirty="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③</a:t>
            </a:r>
            <a:r>
              <a:rPr lang="ja-JP" altLang="en-US" sz="1600" dirty="0">
                <a:solidFill>
                  <a:schemeClr val="tx1"/>
                </a:solidFill>
                <a:latin typeface="Meiryo UI" panose="020B0604030504040204" pitchFamily="50" charset="-128"/>
                <a:ea typeface="Meiryo UI" panose="020B0604030504040204" pitchFamily="50" charset="-128"/>
              </a:rPr>
              <a:t>　新たに整備が進む計画的</a:t>
            </a:r>
            <a:r>
              <a:rPr lang="ja-JP" altLang="en-US" sz="1600" dirty="0" smtClean="0">
                <a:solidFill>
                  <a:schemeClr val="tx1"/>
                </a:solidFill>
                <a:latin typeface="Meiryo UI" panose="020B0604030504040204" pitchFamily="50" charset="-128"/>
                <a:ea typeface="Meiryo UI" panose="020B0604030504040204" pitchFamily="50" charset="-128"/>
              </a:rPr>
              <a:t>市街地の整備</a:t>
            </a:r>
            <a:endParaRPr lang="en-US" altLang="ja-JP" sz="1600" dirty="0">
              <a:solidFill>
                <a:schemeClr val="tx1"/>
              </a:solidFill>
              <a:latin typeface="Meiryo UI" panose="020B0604030504040204" pitchFamily="50" charset="-128"/>
              <a:ea typeface="Meiryo UI" panose="020B0604030504040204" pitchFamily="50" charset="-128"/>
            </a:endParaRPr>
          </a:p>
          <a:p>
            <a:pPr marL="265113" indent="-265113">
              <a:lnSpc>
                <a:spcPct val="11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④</a:t>
            </a:r>
            <a:r>
              <a:rPr lang="ja-JP" altLang="en-US" sz="1600" dirty="0">
                <a:solidFill>
                  <a:schemeClr val="tx1"/>
                </a:solidFill>
                <a:latin typeface="Meiryo UI" panose="020B0604030504040204" pitchFamily="50" charset="-128"/>
                <a:ea typeface="Meiryo UI" panose="020B0604030504040204" pitchFamily="50" charset="-128"/>
              </a:rPr>
              <a:t>　同和地区を含む旧地域改善向け公営・改良住宅を活用したまちづくり</a:t>
            </a:r>
            <a:endParaRPr lang="en-US" altLang="ja-JP" sz="1600" dirty="0">
              <a:solidFill>
                <a:schemeClr val="tx1"/>
              </a:solidFill>
              <a:latin typeface="Meiryo UI" panose="020B0604030504040204" pitchFamily="50" charset="-128"/>
              <a:ea typeface="Meiryo UI" panose="020B0604030504040204" pitchFamily="50" charset="-128"/>
            </a:endParaRPr>
          </a:p>
          <a:p>
            <a:pPr marL="265113" indent="-265113">
              <a:lnSpc>
                <a:spcPct val="120000"/>
              </a:lnSpc>
            </a:pPr>
            <a:endParaRPr lang="en-US" altLang="ja-JP" sz="1600" b="1" u="sng"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（２）健康で活き活きとくらせる住まい・まちづくり</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u="sng" dirty="0" smtClean="0">
                <a:solidFill>
                  <a:schemeClr val="tx1"/>
                </a:solidFill>
                <a:latin typeface="Meiryo UI" panose="020B0604030504040204" pitchFamily="50" charset="-128"/>
                <a:ea typeface="Meiryo UI" panose="020B0604030504040204" pitchFamily="50" charset="-128"/>
              </a:rPr>
              <a:t>新たな日常に対応した質の高い住まいの普及</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　建築物の省エネルギー化の推進</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③　みどりあふれる居住空間の形成</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20000"/>
              </a:lnSpc>
            </a:pPr>
            <a:endParaRPr lang="en-US" altLang="ja-JP" sz="1600" b="1" dirty="0" smtClean="0">
              <a:solidFill>
                <a:schemeClr val="tx1"/>
              </a:solidFill>
              <a:latin typeface="Meiryo UI" panose="020B0604030504040204" pitchFamily="50" charset="-128"/>
              <a:ea typeface="Meiryo UI" panose="020B0604030504040204" pitchFamily="50" charset="-128"/>
            </a:endParaRPr>
          </a:p>
          <a:p>
            <a:pPr>
              <a:lnSpc>
                <a:spcPct val="120000"/>
              </a:lnSpc>
            </a:pPr>
            <a:r>
              <a:rPr lang="ja-JP" altLang="en-US" sz="1600" b="1" dirty="0" smtClean="0">
                <a:solidFill>
                  <a:schemeClr val="tx1"/>
                </a:solidFill>
                <a:latin typeface="Meiryo UI" panose="020B0604030504040204" pitchFamily="50" charset="-128"/>
                <a:ea typeface="Meiryo UI" panose="020B0604030504040204" pitchFamily="50" charset="-128"/>
              </a:rPr>
              <a:t>（３）多様なニーズに対応した良質なストック形成</a:t>
            </a:r>
            <a:endParaRPr lang="en-US" altLang="ja-JP" sz="1600" b="1" dirty="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①</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u="sng" dirty="0">
                <a:solidFill>
                  <a:schemeClr val="tx1"/>
                </a:solidFill>
                <a:latin typeface="Meiryo UI" panose="020B0604030504040204" pitchFamily="50" charset="-128"/>
                <a:ea typeface="Meiryo UI" panose="020B0604030504040204" pitchFamily="50" charset="-128"/>
              </a:rPr>
              <a:t>空家等を活用したまちづくりの推進</a:t>
            </a:r>
            <a:endParaRPr lang="en-US" altLang="ja-JP" sz="1600" u="sng" dirty="0">
              <a:solidFill>
                <a:schemeClr val="tx1"/>
              </a:solidFill>
              <a:latin typeface="Meiryo UI" panose="020B0604030504040204" pitchFamily="50" charset="-128"/>
              <a:ea typeface="Meiryo UI" panose="020B0604030504040204" pitchFamily="50" charset="-128"/>
            </a:endParaRPr>
          </a:p>
          <a:p>
            <a:pPr marL="265113" indent="-265113">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②</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u="sng" dirty="0">
                <a:solidFill>
                  <a:schemeClr val="tx1"/>
                </a:solidFill>
                <a:latin typeface="Meiryo UI" panose="020B0604030504040204" pitchFamily="50" charset="-128"/>
                <a:ea typeface="Meiryo UI" panose="020B0604030504040204" pitchFamily="50" charset="-128"/>
              </a:rPr>
              <a:t>分譲マンションの管理適正化・再生</a:t>
            </a:r>
            <a:r>
              <a:rPr lang="ja-JP" altLang="en-US" sz="1600" u="sng" dirty="0" smtClean="0">
                <a:solidFill>
                  <a:schemeClr val="tx1"/>
                </a:solidFill>
                <a:latin typeface="Meiryo UI" panose="020B0604030504040204" pitchFamily="50" charset="-128"/>
                <a:ea typeface="Meiryo UI" panose="020B0604030504040204" pitchFamily="50" charset="-128"/>
              </a:rPr>
              <a:t>推進</a:t>
            </a:r>
            <a:endParaRPr lang="en-US" altLang="ja-JP" sz="1600" u="sng" dirty="0" smtClean="0">
              <a:solidFill>
                <a:schemeClr val="tx1"/>
              </a:solidFill>
              <a:latin typeface="Meiryo UI" panose="020B0604030504040204" pitchFamily="50" charset="-128"/>
              <a:ea typeface="Meiryo UI" panose="020B0604030504040204" pitchFamily="50" charset="-128"/>
            </a:endParaRPr>
          </a:p>
          <a:p>
            <a:pPr>
              <a:lnSpc>
                <a:spcPct val="120000"/>
              </a:lnSpc>
            </a:pPr>
            <a:endParaRPr lang="en-US" altLang="ja-JP" sz="1600" b="1" dirty="0" smtClean="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8654004" y="6492875"/>
            <a:ext cx="48999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4C7A614-994C-4A24-AF5B-0E0B47F2C510}" type="slidenum">
              <a:rPr lang="ja-JP" altLang="en-US" sz="1400" smtClean="0">
                <a:solidFill>
                  <a:schemeClr val="tx1"/>
                </a:solidFill>
                <a:latin typeface="Meiryo UI" panose="020B0604030504040204" pitchFamily="50" charset="-128"/>
                <a:ea typeface="Meiryo UI" panose="020B0604030504040204" pitchFamily="50" charset="-128"/>
              </a:rPr>
              <a:pPr/>
              <a:t>9</a:t>
            </a:fld>
            <a:endParaRPr lang="ja-JP" altLang="en-US"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2016263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0" tIns="0" rIns="0" bIns="0" rtlCol="0" anchor="t"/>
      <a:lstStyle>
        <a:defPPr algn="ctr">
          <a:lnSpc>
            <a:spcPct val="120000"/>
          </a:lnSpc>
          <a:defRPr kumimoji="1" sz="1200" b="1" dirty="0" smtClean="0">
            <a:solidFill>
              <a:schemeClr val="tx1"/>
            </a:solidFill>
            <a:latin typeface="Meiryo UI" panose="020B0604030504040204" pitchFamily="50" charset="-128"/>
            <a:ea typeface="Meiryo UI" panose="020B0604030504040204" pitchFamily="50" charset="-128"/>
          </a:defRPr>
        </a:defPPr>
      </a:lstStyle>
      <a:style>
        <a:lnRef idx="1">
          <a:schemeClr val="accent5"/>
        </a:lnRef>
        <a:fillRef idx="2">
          <a:schemeClr val="accent5"/>
        </a:fillRef>
        <a:effectRef idx="1">
          <a:schemeClr val="accent5"/>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2" ma:contentTypeDescription="新しいドキュメントを作成します。" ma:contentTypeScope="" ma:versionID="a83097d7ada888fdf2c0274d88225a7b">
  <xsd:schema xmlns:xsd="http://www.w3.org/2001/XMLSchema" xmlns:xs="http://www.w3.org/2001/XMLSchema" xmlns:p="http://schemas.microsoft.com/office/2006/metadata/properties" xmlns:ns2="46689e31-b03d-4afa-a735-a1f8d7beadb1" xmlns:ns3="c5cea96b-c715-4926-afa8-a788fd3a3c69" targetNamespace="http://schemas.microsoft.com/office/2006/metadata/properties" ma:root="true" ma:fieldsID="262bbb5bb5fec440fb4bc4123c39dc2f" ns2:_="" ns3:_="">
    <xsd:import namespace="46689e31-b03d-4afa-a735-a1f8d7beadb1"/>
    <xsd:import namespace="c5cea96b-c715-4926-afa8-a788fd3a3c69"/>
    <xsd:element name="properties">
      <xsd:complexType>
        <xsd:sequence>
          <xsd:element name="documentManagement">
            <xsd:complexType>
              <xsd:all>
                <xsd:element ref="ns2:_x5bfe__x8c61__x30e6__x30fc__x30b6__x30fc_"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cea96b-c715-4926-afa8-a788fd3a3c69" elementFormDefault="qualified">
    <xsd:import namespace="http://schemas.microsoft.com/office/2006/documentManagement/types"/>
    <xsd:import namespace="http://schemas.microsoft.com/office/infopath/2007/PartnerControls"/>
    <xsd:element name="SharedWithUsers" ma:index="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Props1.xml><?xml version="1.0" encoding="utf-8"?>
<ds:datastoreItem xmlns:ds="http://schemas.openxmlformats.org/officeDocument/2006/customXml" ds:itemID="{C558C806-5BEF-4E1B-B35F-D296BE135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c5cea96b-c715-4926-afa8-a788fd3a3c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981361-83AD-4170-A291-34E41D70AF60}">
  <ds:schemaRefs>
    <ds:schemaRef ds:uri="http://schemas.microsoft.com/sharepoint/v3/contenttype/forms"/>
  </ds:schemaRefs>
</ds:datastoreItem>
</file>

<file path=customXml/itemProps3.xml><?xml version="1.0" encoding="utf-8"?>
<ds:datastoreItem xmlns:ds="http://schemas.openxmlformats.org/officeDocument/2006/customXml" ds:itemID="{24F2ADE9-EB08-4E86-9F0B-0A015217F4E0}">
  <ds:schemaRefs>
    <ds:schemaRef ds:uri="http://schemas.microsoft.com/office/2006/metadata/properties"/>
    <ds:schemaRef ds:uri="http://schemas.openxmlformats.org/package/2006/metadata/core-properties"/>
    <ds:schemaRef ds:uri="http://schemas.microsoft.com/office/2006/documentManagement/types"/>
    <ds:schemaRef ds:uri="46689e31-b03d-4afa-a735-a1f8d7beadb1"/>
    <ds:schemaRef ds:uri="http://purl.org/dc/terms/"/>
    <ds:schemaRef ds:uri="http://www.w3.org/XML/1998/namespace"/>
    <ds:schemaRef ds:uri="http://purl.org/dc/elements/1.1/"/>
    <ds:schemaRef ds:uri="http://schemas.microsoft.com/office/infopath/2007/PartnerControls"/>
    <ds:schemaRef ds:uri="c5cea96b-c715-4926-afa8-a788fd3a3c6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13428</TotalTime>
  <Words>3305</Words>
  <Application>Microsoft Office PowerPoint</Application>
  <PresentationFormat>画面に合わせる (4:3)</PresentationFormat>
  <Paragraphs>392</Paragraphs>
  <Slides>20</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20</vt:i4>
      </vt:variant>
    </vt:vector>
  </HeadingPairs>
  <TitlesOfParts>
    <vt:vector size="35" baseType="lpstr">
      <vt:lpstr>BIZ UDPゴシック</vt:lpstr>
      <vt:lpstr>HGｺﾞｼｯｸE</vt:lpstr>
      <vt:lpstr>HG丸ｺﾞｼｯｸM-PRO</vt:lpstr>
      <vt:lpstr>Meiryo UI</vt:lpstr>
      <vt:lpstr>ＭＳ Ｐゴシック</vt:lpstr>
      <vt:lpstr>ＭＳ 明朝</vt:lpstr>
      <vt:lpstr>游ゴシック</vt:lpstr>
      <vt:lpstr>游ゴシック Medium</vt:lpstr>
      <vt:lpstr>游明朝</vt:lpstr>
      <vt:lpstr>Arial</vt:lpstr>
      <vt:lpstr>Calibri</vt:lpstr>
      <vt:lpstr>Century</vt:lpstr>
      <vt:lpstr>Times New Roman</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　あかね</dc:creator>
  <cp:lastModifiedBy>西　あかね</cp:lastModifiedBy>
  <cp:revision>747</cp:revision>
  <cp:lastPrinted>2020-09-29T06:17:06Z</cp:lastPrinted>
  <dcterms:created xsi:type="dcterms:W3CDTF">2018-07-03T08:27:08Z</dcterms:created>
  <dcterms:modified xsi:type="dcterms:W3CDTF">2020-09-30T06:21:30Z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