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62" r:id="rId2"/>
    <p:sldId id="285" r:id="rId3"/>
    <p:sldId id="282" r:id="rId4"/>
    <p:sldId id="306" r:id="rId5"/>
    <p:sldId id="333" r:id="rId6"/>
    <p:sldId id="334" r:id="rId7"/>
    <p:sldId id="332" r:id="rId8"/>
    <p:sldId id="312" r:id="rId9"/>
    <p:sldId id="319" r:id="rId10"/>
    <p:sldId id="320" r:id="rId11"/>
    <p:sldId id="322" r:id="rId12"/>
    <p:sldId id="328" r:id="rId13"/>
    <p:sldId id="321" r:id="rId14"/>
    <p:sldId id="311" r:id="rId15"/>
    <p:sldId id="325" r:id="rId16"/>
    <p:sldId id="323" r:id="rId17"/>
    <p:sldId id="324" r:id="rId18"/>
    <p:sldId id="326" r:id="rId19"/>
    <p:sldId id="331" r:id="rId2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崎 信顕" initials="三崎" lastIdx="1" clrIdx="0">
    <p:extLst>
      <p:ext uri="{19B8F6BF-5375-455C-9EA6-DF929625EA0E}">
        <p15:presenceInfo xmlns:p15="http://schemas.microsoft.com/office/powerpoint/2012/main" userId="f0d2c45c9dbaa3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357" autoAdjust="0"/>
  </p:normalViewPr>
  <p:slideViewPr>
    <p:cSldViewPr snapToGrid="0">
      <p:cViewPr varScale="1">
        <p:scale>
          <a:sx n="66" d="100"/>
          <a:sy n="66" d="100"/>
        </p:scale>
        <p:origin x="14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7A8144C-2A7C-4D8F-B5ED-BA6B71F60F4D}" type="datetimeFigureOut">
              <a:rPr kumimoji="1" lang="ja-JP" altLang="en-US" smtClean="0"/>
              <a:t>2020/10/27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396543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7A8144C-2A7C-4D8F-B5ED-BA6B71F60F4D}" type="datetimeFigureOut">
              <a:rPr kumimoji="1" lang="ja-JP" altLang="en-US" smtClean="0"/>
              <a:t>2020/10/27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159909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7A8144C-2A7C-4D8F-B5ED-BA6B71F60F4D}" type="datetimeFigureOut">
              <a:rPr kumimoji="1" lang="ja-JP" altLang="en-US" smtClean="0"/>
              <a:t>2020/10/27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1655996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13763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7A8144C-2A7C-4D8F-B5ED-BA6B71F60F4D}" type="datetimeFigureOut">
              <a:rPr kumimoji="1" lang="ja-JP" altLang="en-US" smtClean="0"/>
              <a:t>2020/10/27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64593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7A8144C-2A7C-4D8F-B5ED-BA6B71F60F4D}" type="datetimeFigureOut">
              <a:rPr kumimoji="1" lang="ja-JP" altLang="en-US" smtClean="0"/>
              <a:t>2020/10/27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358700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7A8144C-2A7C-4D8F-B5ED-BA6B71F60F4D}" type="datetimeFigureOut">
              <a:rPr kumimoji="1" lang="ja-JP" altLang="en-US" smtClean="0"/>
              <a:t>2020/10/27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328358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7A8144C-2A7C-4D8F-B5ED-BA6B71F60F4D}" type="datetimeFigureOut">
              <a:rPr kumimoji="1" lang="ja-JP" altLang="en-US" smtClean="0"/>
              <a:t>2020/10/27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37536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7A8144C-2A7C-4D8F-B5ED-BA6B71F60F4D}" type="datetimeFigureOut">
              <a:rPr kumimoji="1" lang="ja-JP" altLang="en-US" smtClean="0"/>
              <a:t>2020/10/27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5841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8144C-2A7C-4D8F-B5ED-BA6B71F60F4D}" type="datetimeFigureOut">
              <a:rPr kumimoji="1" lang="ja-JP" altLang="en-US" smtClean="0"/>
              <a:t>2020/10/27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404231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7A8144C-2A7C-4D8F-B5ED-BA6B71F60F4D}" type="datetimeFigureOut">
              <a:rPr kumimoji="1" lang="ja-JP" altLang="en-US" smtClean="0"/>
              <a:t>2020/10/27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25032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7A8144C-2A7C-4D8F-B5ED-BA6B71F60F4D}" type="datetimeFigureOut">
              <a:rPr kumimoji="1" lang="ja-JP" altLang="en-US" smtClean="0"/>
              <a:t>2020/10/27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106001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8144C-2A7C-4D8F-B5ED-BA6B71F60F4D}" type="datetimeFigureOut">
              <a:rPr kumimoji="1" lang="ja-JP" altLang="en-US" smtClean="0"/>
              <a:t>2020/10/27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1409938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7" y="2565400"/>
            <a:ext cx="9144000" cy="1079624"/>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「新しい生活様式」や「新たな日常」に関する社会情勢の変化</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対応</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した住まい・まちづくり</a:t>
            </a:r>
          </a:p>
        </p:txBody>
      </p:sp>
      <p:sp>
        <p:nvSpPr>
          <p:cNvPr id="3" name="Rectangle 79"/>
          <p:cNvSpPr>
            <a:spLocks noChangeArrowheads="1"/>
          </p:cNvSpPr>
          <p:nvPr/>
        </p:nvSpPr>
        <p:spPr bwMode="auto">
          <a:xfrm>
            <a:off x="8818567"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200">
                <a:solidFill>
                  <a:schemeClr val="tx1"/>
                </a:solidFill>
                <a:latin typeface="Meiryo UI" panose="020B0604030504040204" pitchFamily="50" charset="-128"/>
                <a:ea typeface="Meiryo UI" panose="020B0604030504040204" pitchFamily="50" charset="-128"/>
              </a:rPr>
              <a:pPr algn="ctr" eaLnBrk="1" hangingPunct="1">
                <a:spcBef>
                  <a:spcPct val="50000"/>
                </a:spcBef>
                <a:buFontTx/>
                <a:buNone/>
              </a:pPr>
              <a:t>1</a:t>
            </a:fld>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7668344" y="278967"/>
            <a:ext cx="1247464" cy="3693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dirty="0" smtClean="0">
                <a:solidFill>
                  <a:schemeClr val="tx1"/>
                </a:solidFill>
              </a:rPr>
              <a:t>資料 </a:t>
            </a:r>
            <a:r>
              <a:rPr lang="ja-JP" altLang="en-US" dirty="0" smtClean="0">
                <a:solidFill>
                  <a:schemeClr val="tx1"/>
                </a:solidFill>
              </a:rPr>
              <a:t>１</a:t>
            </a:r>
            <a:endParaRPr kumimoji="1" lang="ja-JP" altLang="en-US" dirty="0">
              <a:solidFill>
                <a:schemeClr val="tx1"/>
              </a:solidFill>
            </a:endParaRPr>
          </a:p>
        </p:txBody>
      </p:sp>
      <p:sp>
        <p:nvSpPr>
          <p:cNvPr id="7" name="Rectangle 1"/>
          <p:cNvSpPr>
            <a:spLocks noChangeArrowheads="1"/>
          </p:cNvSpPr>
          <p:nvPr/>
        </p:nvSpPr>
        <p:spPr bwMode="auto">
          <a:xfrm>
            <a:off x="1619672" y="5229200"/>
            <a:ext cx="6048672" cy="792088"/>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50000"/>
              </a:lnSpc>
            </a:pP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令和２年</a:t>
            </a: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50000"/>
              </a:lnSpc>
            </a:pP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大阪府住宅まちづくり審議会第</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回政策検討部会　資料</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611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
          <p:cNvSpPr txBox="1">
            <a:spLocks/>
          </p:cNvSpPr>
          <p:nvPr/>
        </p:nvSpPr>
        <p:spPr>
          <a:xfrm>
            <a:off x="8319084" y="6517783"/>
            <a:ext cx="824916" cy="35222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BEBE85B1-8F12-4F7B-A383-E6CF6791D3DF}" type="slidenum">
              <a:rPr lang="ja-JP" altLang="en-US" sz="1600" smtClean="0"/>
              <a:pPr algn="r"/>
              <a:t>10</a:t>
            </a:fld>
            <a:endParaRPr lang="ja-JP" altLang="en-US" sz="1600" dirty="0"/>
          </a:p>
        </p:txBody>
      </p:sp>
      <p:sp>
        <p:nvSpPr>
          <p:cNvPr id="9" name="角丸四角形 8"/>
          <p:cNvSpPr/>
          <p:nvPr/>
        </p:nvSpPr>
        <p:spPr>
          <a:xfrm>
            <a:off x="215516" y="629900"/>
            <a:ext cx="8712968" cy="889184"/>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新型コロナウイルス感染症対策では、厚生労働省より「推奨される換気の方法」として、ビル管理法をベースとした換気手法が紹介されている。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2"/>
          <a:srcRect l="4319" t="27500" r="10293" b="29375"/>
          <a:stretch/>
        </p:blipFill>
        <p:spPr>
          <a:xfrm>
            <a:off x="1332601" y="1608983"/>
            <a:ext cx="6759248" cy="1919293"/>
          </a:xfrm>
          <a:prstGeom prst="rect">
            <a:avLst/>
          </a:prstGeom>
        </p:spPr>
      </p:pic>
      <p:pic>
        <p:nvPicPr>
          <p:cNvPr id="4" name="図 3"/>
          <p:cNvPicPr>
            <a:picLocks noChangeAspect="1"/>
          </p:cNvPicPr>
          <p:nvPr/>
        </p:nvPicPr>
        <p:blipFill rotWithShape="1">
          <a:blip r:embed="rId3"/>
          <a:srcRect l="4319" t="19167" r="11113" b="21250"/>
          <a:stretch/>
        </p:blipFill>
        <p:spPr>
          <a:xfrm>
            <a:off x="1332601" y="3866187"/>
            <a:ext cx="6808713" cy="2697080"/>
          </a:xfrm>
          <a:prstGeom prst="rect">
            <a:avLst/>
          </a:prstGeom>
        </p:spPr>
      </p:pic>
      <p:sp>
        <p:nvSpPr>
          <p:cNvPr id="7"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504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１．第５回政策検討部会における主な意見</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健康づくりの視点③</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536673" y="6624131"/>
            <a:ext cx="2194869" cy="25391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出典：厚生労働省ホームページ</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4259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
          <p:cNvSpPr txBox="1">
            <a:spLocks/>
          </p:cNvSpPr>
          <p:nvPr/>
        </p:nvSpPr>
        <p:spPr>
          <a:xfrm>
            <a:off x="8319084" y="6517783"/>
            <a:ext cx="824916" cy="35222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BEBE85B1-8F12-4F7B-A383-E6CF6791D3DF}" type="slidenum">
              <a:rPr lang="ja-JP" altLang="en-US" sz="1600" smtClean="0"/>
              <a:pPr algn="r"/>
              <a:t>11</a:t>
            </a:fld>
            <a:endParaRPr lang="ja-JP" altLang="en-US" sz="1600" dirty="0"/>
          </a:p>
        </p:txBody>
      </p:sp>
      <p:sp>
        <p:nvSpPr>
          <p:cNvPr id="9" name="角丸四角形 8"/>
          <p:cNvSpPr/>
          <p:nvPr/>
        </p:nvSpPr>
        <p:spPr>
          <a:xfrm>
            <a:off x="215516" y="629900"/>
            <a:ext cx="8712968" cy="889184"/>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環境省により大規模感染リスクを低減するため、飲食店などの不特定多数の人が利用する施設等を対象に高機能換気設備等の導入に対する支援が行われている。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2027903" y="2232937"/>
            <a:ext cx="5088194" cy="2358799"/>
          </a:xfrm>
          <a:prstGeom prst="rect">
            <a:avLst/>
          </a:prstGeom>
        </p:spPr>
      </p:pic>
      <p:pic>
        <p:nvPicPr>
          <p:cNvPr id="5" name="図 4"/>
          <p:cNvPicPr>
            <a:picLocks noChangeAspect="1"/>
          </p:cNvPicPr>
          <p:nvPr/>
        </p:nvPicPr>
        <p:blipFill>
          <a:blip r:embed="rId3"/>
          <a:stretch>
            <a:fillRect/>
          </a:stretch>
        </p:blipFill>
        <p:spPr>
          <a:xfrm>
            <a:off x="1318555" y="4569574"/>
            <a:ext cx="6506889" cy="2070713"/>
          </a:xfrm>
          <a:prstGeom prst="rect">
            <a:avLst/>
          </a:prstGeom>
        </p:spPr>
      </p:pic>
      <p:pic>
        <p:nvPicPr>
          <p:cNvPr id="6" name="図 5"/>
          <p:cNvPicPr>
            <a:picLocks noChangeAspect="1"/>
          </p:cNvPicPr>
          <p:nvPr/>
        </p:nvPicPr>
        <p:blipFill>
          <a:blip r:embed="rId4"/>
          <a:stretch>
            <a:fillRect/>
          </a:stretch>
        </p:blipFill>
        <p:spPr>
          <a:xfrm>
            <a:off x="552820" y="1702315"/>
            <a:ext cx="7959849" cy="692854"/>
          </a:xfrm>
          <a:prstGeom prst="rect">
            <a:avLst/>
          </a:prstGeom>
        </p:spPr>
      </p:pic>
      <p:sp>
        <p:nvSpPr>
          <p:cNvPr id="11"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504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１．第５回政策検討部会における主な意見</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健康づくりの視点④</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536673" y="6624131"/>
            <a:ext cx="2194869" cy="25391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出典：環境省ホームページ</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0313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504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１．第５回政策検討部会における主な意見</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地域コミュニティの</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あり方</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a:xfrm>
            <a:off x="8319084" y="6517783"/>
            <a:ext cx="824916" cy="35222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BEBE85B1-8F12-4F7B-A383-E6CF6791D3DF}" type="slidenum">
              <a:rPr lang="ja-JP" altLang="en-US" sz="1600" smtClean="0"/>
              <a:pPr algn="r"/>
              <a:t>12</a:t>
            </a:fld>
            <a:endParaRPr lang="ja-JP" altLang="en-US" sz="1600" dirty="0"/>
          </a:p>
        </p:txBody>
      </p:sp>
      <p:sp>
        <p:nvSpPr>
          <p:cNvPr id="6" name="テキスト ボックス 5"/>
          <p:cNvSpPr txBox="1"/>
          <p:nvPr/>
        </p:nvSpPr>
        <p:spPr>
          <a:xfrm>
            <a:off x="3517406" y="6566935"/>
            <a:ext cx="5735155" cy="25391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出典：内閣府 </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新型コロナウイルス感染症の影響下における生活意識・行動の変化に関する調査</a:t>
            </a:r>
            <a:r>
              <a:rPr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32" name="正方形/長方形 31"/>
          <p:cNvSpPr/>
          <p:nvPr/>
        </p:nvSpPr>
        <p:spPr>
          <a:xfrm>
            <a:off x="6877923" y="6373776"/>
            <a:ext cx="2050561" cy="253916"/>
          </a:xfrm>
          <a:prstGeom prst="rect">
            <a:avLst/>
          </a:prstGeom>
        </p:spPr>
        <p:txBody>
          <a:bodyPr wrap="none">
            <a:spAutoFit/>
          </a:bodyPr>
          <a:lstStyle/>
          <a:p>
            <a:r>
              <a:rPr lang="zh-TW" altLang="en-US" sz="1050" dirty="0" smtClean="0">
                <a:latin typeface="Meiryo UI" panose="020B0604030504040204" pitchFamily="50" charset="-128"/>
                <a:ea typeface="Meiryo UI" panose="020B0604030504040204" pitchFamily="50" charset="-128"/>
              </a:rPr>
              <a:t>調査期間</a:t>
            </a:r>
            <a:r>
              <a:rPr lang="ja-JP" altLang="en-US" sz="1050" dirty="0" smtClean="0">
                <a:latin typeface="Meiryo UI" panose="020B0604030504040204" pitchFamily="50" charset="-128"/>
                <a:ea typeface="Meiryo UI" panose="020B0604030504040204" pitchFamily="50" charset="-128"/>
              </a:rPr>
              <a:t>：</a:t>
            </a:r>
            <a:r>
              <a:rPr lang="zh-TW" altLang="en-US" sz="1050" dirty="0" smtClean="0">
                <a:latin typeface="Meiryo UI" panose="020B0604030504040204" pitchFamily="50" charset="-128"/>
                <a:ea typeface="Meiryo UI" panose="020B0604030504040204" pitchFamily="50" charset="-128"/>
              </a:rPr>
              <a:t>５</a:t>
            </a:r>
            <a:r>
              <a:rPr lang="zh-TW" altLang="en-US" sz="1050" dirty="0">
                <a:latin typeface="Meiryo UI" panose="020B0604030504040204" pitchFamily="50" charset="-128"/>
                <a:ea typeface="Meiryo UI" panose="020B0604030504040204" pitchFamily="50" charset="-128"/>
              </a:rPr>
              <a:t>⽉</a:t>
            </a:r>
            <a:r>
              <a:rPr lang="en-US" altLang="zh-TW" sz="1050" dirty="0">
                <a:latin typeface="Meiryo UI" panose="020B0604030504040204" pitchFamily="50" charset="-128"/>
                <a:ea typeface="Meiryo UI" panose="020B0604030504040204" pitchFamily="50" charset="-128"/>
              </a:rPr>
              <a:t>25⽇〜6⽉</a:t>
            </a:r>
            <a:r>
              <a:rPr lang="zh-TW" altLang="en-US" sz="1050" dirty="0">
                <a:latin typeface="Meiryo UI" panose="020B0604030504040204" pitchFamily="50" charset="-128"/>
                <a:ea typeface="Meiryo UI" panose="020B0604030504040204" pitchFamily="50" charset="-128"/>
              </a:rPr>
              <a:t>５⽇</a:t>
            </a:r>
            <a:endParaRPr lang="ja-JP" altLang="en-US" sz="105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15516" y="6350168"/>
            <a:ext cx="3238884" cy="415498"/>
          </a:xfrm>
          <a:prstGeom prst="rect">
            <a:avLst/>
          </a:prstGeom>
          <a:noFill/>
          <a:ln>
            <a:solidFill>
              <a:schemeClr val="tx1"/>
            </a:solid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回新たな戦略策定に向けた有識者</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懇話会（</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日）」（大阪府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）資料等より作成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15516" y="629899"/>
            <a:ext cx="8712968" cy="825881"/>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1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コミュニティ</a:t>
            </a:r>
            <a:r>
              <a:rPr lang="ja-JP" altLang="en-US" dirty="0">
                <a:latin typeface="Meiryo UI" panose="020B0604030504040204" pitchFamily="50" charset="-128"/>
                <a:ea typeface="Meiryo UI" panose="020B0604030504040204" pitchFamily="50" charset="-128"/>
                <a:cs typeface="Meiryo UI" panose="020B0604030504040204" pitchFamily="50" charset="-128"/>
              </a:rPr>
              <a:t>に対する意識の変化を見ると、感染拡大前に比べ</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社会とのつながりの重要性”をより意識するようになったと回答する割合が高くなって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bwMode="gray">
          <a:xfrm>
            <a:off x="232609" y="2341226"/>
            <a:ext cx="8678780" cy="2290180"/>
            <a:chOff x="631597" y="2329946"/>
            <a:chExt cx="7946375" cy="2096911"/>
          </a:xfrm>
        </p:grpSpPr>
        <p:grpSp>
          <p:nvGrpSpPr>
            <p:cNvPr id="4" name="グループ化 3"/>
            <p:cNvGrpSpPr/>
            <p:nvPr/>
          </p:nvGrpSpPr>
          <p:grpSpPr bwMode="gray">
            <a:xfrm>
              <a:off x="631597" y="2329946"/>
              <a:ext cx="7946375" cy="2096911"/>
              <a:chOff x="1900643" y="1700269"/>
              <a:chExt cx="5452762" cy="1438890"/>
            </a:xfrm>
          </p:grpSpPr>
          <p:pic>
            <p:nvPicPr>
              <p:cNvPr id="12" name="図 11"/>
              <p:cNvPicPr>
                <a:picLocks noChangeAspect="1"/>
              </p:cNvPicPr>
              <p:nvPr/>
            </p:nvPicPr>
            <p:blipFill rotWithShape="1">
              <a:blip r:embed="rId2" cstate="hqprint">
                <a:extLst>
                  <a:ext uri="{28A0092B-C50C-407E-A947-70E740481C1C}">
                    <a14:useLocalDpi xmlns:a14="http://schemas.microsoft.com/office/drawing/2010/main" val="0"/>
                  </a:ext>
                </a:extLst>
              </a:blip>
              <a:srcRect l="6980" t="67229" r="5208"/>
              <a:stretch/>
            </p:blipFill>
            <p:spPr bwMode="gray">
              <a:xfrm>
                <a:off x="1900643" y="1700269"/>
                <a:ext cx="5452762" cy="1438890"/>
              </a:xfrm>
              <a:prstGeom prst="rect">
                <a:avLst/>
              </a:prstGeom>
            </p:spPr>
          </p:pic>
          <p:sp>
            <p:nvSpPr>
              <p:cNvPr id="10" name="角丸四角形 9"/>
              <p:cNvSpPr/>
              <p:nvPr/>
            </p:nvSpPr>
            <p:spPr bwMode="gray">
              <a:xfrm>
                <a:off x="2008889" y="1993366"/>
                <a:ext cx="2041669" cy="666596"/>
              </a:xfrm>
              <a:prstGeom prst="roundRect">
                <a:avLst>
                  <a:gd name="adj" fmla="val 8939"/>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002"/>
              </a:p>
            </p:txBody>
          </p:sp>
        </p:grpSp>
        <p:sp>
          <p:nvSpPr>
            <p:cNvPr id="8" name="テキスト ボックス 7"/>
            <p:cNvSpPr txBox="1"/>
            <p:nvPr/>
          </p:nvSpPr>
          <p:spPr bwMode="gray">
            <a:xfrm>
              <a:off x="1976982" y="3275692"/>
              <a:ext cx="695326" cy="276999"/>
            </a:xfrm>
            <a:prstGeom prst="rect">
              <a:avLst/>
            </a:prstGeom>
            <a:solidFill>
              <a:schemeClr val="bg1"/>
            </a:solidFill>
            <a:ln>
              <a:noFill/>
            </a:ln>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39.3</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bwMode="gray">
            <a:xfrm>
              <a:off x="4739232" y="3275692"/>
              <a:ext cx="695326" cy="276999"/>
            </a:xfrm>
            <a:prstGeom prst="rect">
              <a:avLst/>
            </a:prstGeom>
            <a:solidFill>
              <a:schemeClr val="bg1"/>
            </a:solidFill>
            <a:ln>
              <a:noFill/>
            </a:ln>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38.9</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bwMode="gray">
            <a:xfrm>
              <a:off x="6720432" y="3275692"/>
              <a:ext cx="695326" cy="276999"/>
            </a:xfrm>
            <a:prstGeom prst="rect">
              <a:avLst/>
            </a:prstGeom>
            <a:solidFill>
              <a:schemeClr val="bg1"/>
            </a:solidFill>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15.1</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bwMode="gray">
            <a:xfrm>
              <a:off x="7613351" y="3274234"/>
              <a:ext cx="419100" cy="277200"/>
            </a:xfrm>
            <a:prstGeom prst="rect">
              <a:avLst/>
            </a:prstGeom>
            <a:solidFill>
              <a:schemeClr val="bg1"/>
            </a:solidFill>
          </p:spPr>
          <p:txBody>
            <a:bodyPr wrap="square" rtlCol="0">
              <a:spAutoFit/>
            </a:bodyPr>
            <a:lstStyle/>
            <a:p>
              <a:pPr algn="ctr"/>
              <a:endParaRPr kumimoji="1" lang="ja-JP" altLang="en-US"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bwMode="gray">
            <a:xfrm>
              <a:off x="7484763" y="3274234"/>
              <a:ext cx="695326" cy="276999"/>
            </a:xfrm>
            <a:prstGeom prst="rect">
              <a:avLst/>
            </a:prstGeom>
            <a:noFill/>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6.7</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grpSp>
      <p:sp>
        <p:nvSpPr>
          <p:cNvPr id="15" name="正方形/長方形 14"/>
          <p:cNvSpPr/>
          <p:nvPr/>
        </p:nvSpPr>
        <p:spPr bwMode="white">
          <a:xfrm>
            <a:off x="4299284" y="4088951"/>
            <a:ext cx="545431" cy="337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158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504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１．第５回政策検討部会における主な意見</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地域コミュニティの</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あり方②</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a:xfrm>
            <a:off x="8319084" y="6517783"/>
            <a:ext cx="824916" cy="35222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BEBE85B1-8F12-4F7B-A383-E6CF6791D3DF}" type="slidenum">
              <a:rPr lang="ja-JP" altLang="en-US" sz="1600" smtClean="0"/>
              <a:pPr algn="r"/>
              <a:t>13</a:t>
            </a:fld>
            <a:endParaRPr lang="ja-JP" altLang="en-US" sz="1600" dirty="0"/>
          </a:p>
        </p:txBody>
      </p:sp>
      <p:sp>
        <p:nvSpPr>
          <p:cNvPr id="6" name="テキスト ボックス 5"/>
          <p:cNvSpPr txBox="1"/>
          <p:nvPr/>
        </p:nvSpPr>
        <p:spPr>
          <a:xfrm>
            <a:off x="3517406" y="6566935"/>
            <a:ext cx="5735155" cy="25391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出典：内閣府 </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新型コロナウイルス感染症の影響下における生活意識・行動の変化に関する調査</a:t>
            </a:r>
            <a:r>
              <a:rPr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32" name="正方形/長方形 31"/>
          <p:cNvSpPr/>
          <p:nvPr/>
        </p:nvSpPr>
        <p:spPr>
          <a:xfrm>
            <a:off x="6877923" y="6373776"/>
            <a:ext cx="2050561" cy="253916"/>
          </a:xfrm>
          <a:prstGeom prst="rect">
            <a:avLst/>
          </a:prstGeom>
        </p:spPr>
        <p:txBody>
          <a:bodyPr wrap="none">
            <a:spAutoFit/>
          </a:bodyPr>
          <a:lstStyle/>
          <a:p>
            <a:r>
              <a:rPr lang="zh-TW" altLang="en-US" sz="1050" dirty="0" smtClean="0">
                <a:latin typeface="Meiryo UI" panose="020B0604030504040204" pitchFamily="50" charset="-128"/>
                <a:ea typeface="Meiryo UI" panose="020B0604030504040204" pitchFamily="50" charset="-128"/>
              </a:rPr>
              <a:t>調査期間</a:t>
            </a:r>
            <a:r>
              <a:rPr lang="ja-JP" altLang="en-US" sz="1050" dirty="0" smtClean="0">
                <a:latin typeface="Meiryo UI" panose="020B0604030504040204" pitchFamily="50" charset="-128"/>
                <a:ea typeface="Meiryo UI" panose="020B0604030504040204" pitchFamily="50" charset="-128"/>
              </a:rPr>
              <a:t>：</a:t>
            </a:r>
            <a:r>
              <a:rPr lang="zh-TW" altLang="en-US" sz="1050" dirty="0" smtClean="0">
                <a:latin typeface="Meiryo UI" panose="020B0604030504040204" pitchFamily="50" charset="-128"/>
                <a:ea typeface="Meiryo UI" panose="020B0604030504040204" pitchFamily="50" charset="-128"/>
              </a:rPr>
              <a:t>５</a:t>
            </a:r>
            <a:r>
              <a:rPr lang="zh-TW" altLang="en-US" sz="1050" dirty="0">
                <a:latin typeface="Meiryo UI" panose="020B0604030504040204" pitchFamily="50" charset="-128"/>
                <a:ea typeface="Meiryo UI" panose="020B0604030504040204" pitchFamily="50" charset="-128"/>
              </a:rPr>
              <a:t>⽉</a:t>
            </a:r>
            <a:r>
              <a:rPr lang="en-US" altLang="zh-TW" sz="1050" dirty="0">
                <a:latin typeface="Meiryo UI" panose="020B0604030504040204" pitchFamily="50" charset="-128"/>
                <a:ea typeface="Meiryo UI" panose="020B0604030504040204" pitchFamily="50" charset="-128"/>
              </a:rPr>
              <a:t>25⽇〜6⽉</a:t>
            </a:r>
            <a:r>
              <a:rPr lang="zh-TW" altLang="en-US" sz="1050" dirty="0">
                <a:latin typeface="Meiryo UI" panose="020B0604030504040204" pitchFamily="50" charset="-128"/>
                <a:ea typeface="Meiryo UI" panose="020B0604030504040204" pitchFamily="50" charset="-128"/>
              </a:rPr>
              <a:t>５⽇</a:t>
            </a:r>
            <a:endParaRPr lang="ja-JP" altLang="en-US" sz="105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15516" y="6350168"/>
            <a:ext cx="3238884" cy="415498"/>
          </a:xfrm>
          <a:prstGeom prst="rect">
            <a:avLst/>
          </a:prstGeom>
          <a:noFill/>
          <a:ln>
            <a:solidFill>
              <a:schemeClr val="tx1"/>
            </a:solid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回新たな戦略策定に向けた有識者</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懇話会（</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日）」（大阪府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）資料等より作成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15516" y="629900"/>
            <a:ext cx="8712968" cy="482000"/>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1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シニア層</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60</a:t>
            </a:r>
            <a:r>
              <a:rPr lang="ja-JP" altLang="en-US" dirty="0">
                <a:latin typeface="Meiryo UI" panose="020B0604030504040204" pitchFamily="50" charset="-128"/>
                <a:ea typeface="Meiryo UI" panose="020B0604030504040204" pitchFamily="50" charset="-128"/>
                <a:cs typeface="Meiryo UI" panose="020B0604030504040204" pitchFamily="50" charset="-128"/>
              </a:rPr>
              <a:t>歳以上）は、人との交流の機会が減少して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10000"/>
              </a:lnSpc>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p:cNvGrpSpPr/>
          <p:nvPr/>
        </p:nvGrpSpPr>
        <p:grpSpPr>
          <a:xfrm>
            <a:off x="440003" y="1305059"/>
            <a:ext cx="8178051" cy="4988460"/>
            <a:chOff x="2054454" y="3229704"/>
            <a:chExt cx="5035090" cy="3071312"/>
          </a:xfrm>
        </p:grpSpPr>
        <p:grpSp>
          <p:nvGrpSpPr>
            <p:cNvPr id="2" name="グループ化 1"/>
            <p:cNvGrpSpPr/>
            <p:nvPr/>
          </p:nvGrpSpPr>
          <p:grpSpPr>
            <a:xfrm>
              <a:off x="2054454" y="3229704"/>
              <a:ext cx="5035090" cy="3071312"/>
              <a:chOff x="1842833" y="3023900"/>
              <a:chExt cx="5458332" cy="3329482"/>
            </a:xfrm>
          </p:grpSpPr>
          <p:pic>
            <p:nvPicPr>
              <p:cNvPr id="11" name="図 10"/>
              <p:cNvPicPr>
                <a:picLocks noChangeAspect="1"/>
              </p:cNvPicPr>
              <p:nvPr/>
            </p:nvPicPr>
            <p:blipFill rotWithShape="1">
              <a:blip r:embed="rId2" cstate="hqprint">
                <a:extLst>
                  <a:ext uri="{28A0092B-C50C-407E-A947-70E740481C1C}">
                    <a14:useLocalDpi xmlns:a14="http://schemas.microsoft.com/office/drawing/2010/main" val="0"/>
                  </a:ext>
                </a:extLst>
              </a:blip>
              <a:srcRect l="6983" t="19863" r="7143" b="6057"/>
              <a:stretch/>
            </p:blipFill>
            <p:spPr>
              <a:xfrm>
                <a:off x="1842833" y="3023900"/>
                <a:ext cx="5458332" cy="3329482"/>
              </a:xfrm>
              <a:prstGeom prst="rect">
                <a:avLst/>
              </a:prstGeom>
            </p:spPr>
          </p:pic>
          <p:sp>
            <p:nvSpPr>
              <p:cNvPr id="30" name="テキスト ボックス 29"/>
              <p:cNvSpPr txBox="1"/>
              <p:nvPr/>
            </p:nvSpPr>
            <p:spPr>
              <a:xfrm>
                <a:off x="4165988" y="4455552"/>
                <a:ext cx="627134" cy="225406"/>
              </a:xfrm>
              <a:prstGeom prst="rect">
                <a:avLst/>
              </a:prstGeom>
              <a:noFill/>
            </p:spPr>
            <p:txBody>
              <a:bodyPr wrap="square" rtlCol="0">
                <a:spAutoFit/>
              </a:bodyPr>
              <a:lstStyle/>
              <a:p>
                <a:r>
                  <a:rPr kumimoji="1" lang="ja-JP" altLang="en-US" sz="1400" dirty="0" smtClean="0">
                    <a:solidFill>
                      <a:srgbClr val="FF0000"/>
                    </a:solidFill>
                    <a:latin typeface="Meiryo UI" panose="020B0604030504040204" pitchFamily="50" charset="-128"/>
                    <a:ea typeface="Meiryo UI" panose="020B0604030504040204" pitchFamily="50" charset="-128"/>
                  </a:rPr>
                  <a:t>減少</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31" name="下矢印 30"/>
              <p:cNvSpPr/>
              <p:nvPr/>
            </p:nvSpPr>
            <p:spPr>
              <a:xfrm rot="2058203">
                <a:off x="4272903" y="4432162"/>
                <a:ext cx="450376" cy="928048"/>
              </a:xfrm>
              <a:prstGeom prst="downArrow">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p:cNvSpPr txBox="1"/>
            <p:nvPr/>
          </p:nvSpPr>
          <p:spPr>
            <a:xfrm>
              <a:off x="5499479" y="3524543"/>
              <a:ext cx="1590065" cy="170544"/>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調査対象：シニア層（</a:t>
              </a:r>
              <a:r>
                <a:rPr kumimoji="1" lang="en-US" altLang="ja-JP" sz="1200" dirty="0" smtClean="0">
                  <a:latin typeface="Meiryo UI" panose="020B0604030504040204" pitchFamily="50" charset="-128"/>
                  <a:ea typeface="Meiryo UI" panose="020B0604030504040204" pitchFamily="50" charset="-128"/>
                </a:rPr>
                <a:t>60</a:t>
              </a:r>
              <a:r>
                <a:rPr kumimoji="1" lang="ja-JP" altLang="en-US" sz="1200" dirty="0" smtClean="0">
                  <a:latin typeface="Meiryo UI" panose="020B0604030504040204" pitchFamily="50" charset="-128"/>
                  <a:ea typeface="Meiryo UI" panose="020B0604030504040204" pitchFamily="50" charset="-128"/>
                </a:rPr>
                <a:t>歳以上）</a:t>
              </a:r>
              <a:endParaRPr kumimoji="1" lang="ja-JP" altLang="en-US" sz="12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888343" y="3413581"/>
              <a:ext cx="16836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790991" y="4918613"/>
              <a:ext cx="7657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bwMode="gray">
          <a:xfrm>
            <a:off x="1035002" y="2668027"/>
            <a:ext cx="759413" cy="276999"/>
          </a:xfrm>
          <a:prstGeom prst="rect">
            <a:avLst/>
          </a:prstGeom>
          <a:solidFill>
            <a:schemeClr val="bg1"/>
          </a:solidFill>
          <a:ln>
            <a:noFill/>
          </a:ln>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15.7</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bwMode="gray">
          <a:xfrm>
            <a:off x="2330120" y="2668027"/>
            <a:ext cx="759413" cy="276999"/>
          </a:xfrm>
          <a:prstGeom prst="rect">
            <a:avLst/>
          </a:prstGeom>
          <a:solidFill>
            <a:schemeClr val="bg1"/>
          </a:solidFill>
          <a:ln>
            <a:noFill/>
          </a:ln>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19.9</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bwMode="gray">
          <a:xfrm>
            <a:off x="4122184" y="2668027"/>
            <a:ext cx="759413" cy="276999"/>
          </a:xfrm>
          <a:prstGeom prst="rect">
            <a:avLst/>
          </a:prstGeom>
          <a:solidFill>
            <a:schemeClr val="bg1"/>
          </a:solidFill>
          <a:ln>
            <a:noFill/>
          </a:ln>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14.2</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bwMode="gray">
          <a:xfrm>
            <a:off x="5256024" y="2668027"/>
            <a:ext cx="759413" cy="276999"/>
          </a:xfrm>
          <a:prstGeom prst="rect">
            <a:avLst/>
          </a:prstGeom>
          <a:solidFill>
            <a:schemeClr val="bg1"/>
          </a:solidFill>
          <a:ln>
            <a:noFill/>
          </a:ln>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16.4</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bwMode="gray">
          <a:xfrm>
            <a:off x="6384983" y="2668027"/>
            <a:ext cx="759413" cy="276999"/>
          </a:xfrm>
          <a:prstGeom prst="rect">
            <a:avLst/>
          </a:prstGeom>
          <a:solidFill>
            <a:schemeClr val="bg1"/>
          </a:solidFill>
          <a:ln>
            <a:noFill/>
          </a:ln>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13.7</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bwMode="gray">
          <a:xfrm>
            <a:off x="7383128" y="2668026"/>
            <a:ext cx="759413" cy="276999"/>
          </a:xfrm>
          <a:prstGeom prst="rect">
            <a:avLst/>
          </a:prstGeom>
          <a:solidFill>
            <a:schemeClr val="bg1"/>
          </a:solidFill>
          <a:ln>
            <a:noFill/>
          </a:ln>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13.2</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bwMode="gray">
          <a:xfrm>
            <a:off x="3527551" y="2668026"/>
            <a:ext cx="379707" cy="276999"/>
          </a:xfrm>
          <a:prstGeom prst="rect">
            <a:avLst/>
          </a:prstGeom>
          <a:solidFill>
            <a:schemeClr val="bg1"/>
          </a:solidFill>
          <a:ln>
            <a:noFill/>
          </a:ln>
        </p:spPr>
        <p:txBody>
          <a:bodyPr wrap="square" rtlCol="0">
            <a:spAutoFit/>
          </a:bodyP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bwMode="gray">
          <a:xfrm>
            <a:off x="3345635" y="2680718"/>
            <a:ext cx="759413" cy="276999"/>
          </a:xfrm>
          <a:prstGeom prst="rect">
            <a:avLst/>
          </a:prstGeom>
          <a:noFill/>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7.0</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bwMode="gray">
          <a:xfrm>
            <a:off x="1455251" y="5064946"/>
            <a:ext cx="759413" cy="276999"/>
          </a:xfrm>
          <a:prstGeom prst="rect">
            <a:avLst/>
          </a:prstGeom>
          <a:solidFill>
            <a:schemeClr val="bg1"/>
          </a:solidFill>
          <a:ln>
            <a:noFill/>
          </a:ln>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12.8</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bwMode="gray">
          <a:xfrm>
            <a:off x="2782014" y="5071120"/>
            <a:ext cx="759413" cy="276999"/>
          </a:xfrm>
          <a:prstGeom prst="rect">
            <a:avLst/>
          </a:prstGeom>
          <a:solidFill>
            <a:schemeClr val="bg1"/>
          </a:solidFill>
          <a:ln>
            <a:noFill/>
          </a:ln>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12.0</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44" name="テキスト ボックス 43"/>
          <p:cNvSpPr txBox="1"/>
          <p:nvPr/>
        </p:nvSpPr>
        <p:spPr bwMode="gray">
          <a:xfrm>
            <a:off x="3907258" y="5064946"/>
            <a:ext cx="759413" cy="276999"/>
          </a:xfrm>
          <a:prstGeom prst="rect">
            <a:avLst/>
          </a:prstGeom>
          <a:solidFill>
            <a:schemeClr val="bg1"/>
          </a:solidFill>
          <a:ln>
            <a:noFill/>
          </a:ln>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18.2</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bwMode="gray">
          <a:xfrm>
            <a:off x="5503243" y="5064946"/>
            <a:ext cx="759413" cy="276999"/>
          </a:xfrm>
          <a:prstGeom prst="rect">
            <a:avLst/>
          </a:prstGeom>
          <a:solidFill>
            <a:schemeClr val="bg1"/>
          </a:solidFill>
          <a:ln>
            <a:noFill/>
          </a:ln>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23.7</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bwMode="gray">
          <a:xfrm>
            <a:off x="7099228" y="5064946"/>
            <a:ext cx="759413" cy="276999"/>
          </a:xfrm>
          <a:prstGeom prst="rect">
            <a:avLst/>
          </a:prstGeom>
          <a:solidFill>
            <a:schemeClr val="bg1"/>
          </a:solidFill>
          <a:ln>
            <a:noFill/>
          </a:ln>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20.4</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bwMode="gray">
          <a:xfrm>
            <a:off x="2340441" y="5064945"/>
            <a:ext cx="358918" cy="276999"/>
          </a:xfrm>
          <a:prstGeom prst="rect">
            <a:avLst/>
          </a:prstGeom>
          <a:solidFill>
            <a:schemeClr val="bg1"/>
          </a:solidFill>
          <a:ln>
            <a:noFill/>
          </a:ln>
        </p:spPr>
        <p:txBody>
          <a:bodyPr wrap="square" rtlCol="0">
            <a:spAutoFit/>
          </a:bodyP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bwMode="gray">
          <a:xfrm>
            <a:off x="2164189" y="5058845"/>
            <a:ext cx="759413" cy="276999"/>
          </a:xfrm>
          <a:prstGeom prst="rect">
            <a:avLst/>
          </a:prstGeom>
          <a:noFill/>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5.8</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bwMode="gray">
          <a:xfrm>
            <a:off x="866636" y="5058844"/>
            <a:ext cx="439716" cy="276999"/>
          </a:xfrm>
          <a:prstGeom prst="rect">
            <a:avLst/>
          </a:prstGeom>
          <a:solidFill>
            <a:schemeClr val="bg1"/>
          </a:solidFill>
          <a:ln>
            <a:noFill/>
          </a:ln>
        </p:spPr>
        <p:txBody>
          <a:bodyPr wrap="square" rtlCol="0">
            <a:spAutoFit/>
          </a:bodyP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bwMode="gray">
          <a:xfrm>
            <a:off x="717420" y="5059531"/>
            <a:ext cx="759413" cy="276999"/>
          </a:xfrm>
          <a:prstGeom prst="rect">
            <a:avLst/>
          </a:prstGeom>
          <a:noFill/>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7.1</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5592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14</a:t>
            </a:fld>
            <a:endParaRPr lang="ja-JP" altLang="en-US" sz="1400" dirty="0">
              <a:solidFill>
                <a:schemeClr val="tx1"/>
              </a:solidFill>
            </a:endParaRPr>
          </a:p>
        </p:txBody>
      </p:sp>
      <p:sp>
        <p:nvSpPr>
          <p:cNvPr id="35" name="角丸四角形 34"/>
          <p:cNvSpPr/>
          <p:nvPr/>
        </p:nvSpPr>
        <p:spPr>
          <a:xfrm>
            <a:off x="0" y="383162"/>
            <a:ext cx="9144000" cy="980417"/>
          </a:xfrm>
          <a:prstGeom prst="roundRect">
            <a:avLst>
              <a:gd name="adj" fmla="val 6413"/>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30000"/>
              </a:lnSpc>
              <a:spcBef>
                <a:spcPts val="600"/>
              </a:spcBef>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新型コロナウイルス感染症拡大による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影響、新たな潮流及び住まい・まちづくりに関する論点を踏まえ、具体的な施策と施策イメージを整理、</a:t>
            </a:r>
            <a:r>
              <a:rPr lang="ja-JP" altLang="en-US" dirty="0">
                <a:latin typeface="Meiryo UI" panose="020B0604030504040204" pitchFamily="50" charset="-128"/>
                <a:ea typeface="Meiryo UI" panose="020B0604030504040204" pitchFamily="50" charset="-128"/>
                <a:cs typeface="Meiryo UI" panose="020B0604030504040204" pitchFamily="50" charset="-128"/>
              </a:rPr>
              <a:t>こ</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の整理をもとに答申を作成。</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Rectangle 1"/>
          <p:cNvSpPr>
            <a:spLocks noChangeArrowheads="1"/>
          </p:cNvSpPr>
          <p:nvPr/>
        </p:nvSpPr>
        <p:spPr bwMode="auto">
          <a:xfrm>
            <a:off x="0" y="1"/>
            <a:ext cx="9144000" cy="36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．議論の構成</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ローチャート: 代替処理 37"/>
          <p:cNvSpPr/>
          <p:nvPr/>
        </p:nvSpPr>
        <p:spPr>
          <a:xfrm>
            <a:off x="711091" y="1639368"/>
            <a:ext cx="2013808" cy="748428"/>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r>
              <a:rPr kumimoji="1" lang="ja-JP" altLang="en-US" sz="1400" dirty="0" smtClean="0">
                <a:latin typeface="Meiryo UI" panose="020B0604030504040204" pitchFamily="50" charset="-128"/>
                <a:ea typeface="Meiryo UI" panose="020B0604030504040204" pitchFamily="50" charset="-128"/>
              </a:rPr>
              <a:t>　・雇用情勢の悪化</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・所得の低下</a:t>
            </a:r>
            <a:endParaRPr kumimoji="1" lang="en-US" altLang="ja-JP" sz="1400" dirty="0" smtClean="0">
              <a:latin typeface="Meiryo UI" panose="020B0604030504040204" pitchFamily="50" charset="-128"/>
              <a:ea typeface="Meiryo UI" panose="020B0604030504040204" pitchFamily="50" charset="-128"/>
            </a:endParaRPr>
          </a:p>
          <a:p>
            <a:pPr marL="449263" indent="-449263"/>
            <a:r>
              <a:rPr kumimoji="1" lang="ja-JP" altLang="en-US" sz="1400" dirty="0" smtClean="0">
                <a:latin typeface="Meiryo UI" panose="020B0604030504040204" pitchFamily="50" charset="-128"/>
                <a:ea typeface="Meiryo UI" panose="020B0604030504040204" pitchFamily="50" charset="-128"/>
              </a:rPr>
              <a:t>　・社会的つながりの喪失</a:t>
            </a:r>
            <a:endParaRPr kumimoji="1" lang="en-US" altLang="ja-JP" sz="1400" dirty="0" smtClean="0">
              <a:latin typeface="Meiryo UI" panose="020B0604030504040204" pitchFamily="50" charset="-128"/>
              <a:ea typeface="Meiryo UI" panose="020B0604030504040204" pitchFamily="50" charset="-128"/>
            </a:endParaRPr>
          </a:p>
        </p:txBody>
      </p:sp>
      <p:sp>
        <p:nvSpPr>
          <p:cNvPr id="39" name="角丸四角形 38"/>
          <p:cNvSpPr/>
          <p:nvPr/>
        </p:nvSpPr>
        <p:spPr>
          <a:xfrm>
            <a:off x="711091" y="2499781"/>
            <a:ext cx="2000199" cy="1339843"/>
          </a:xfrm>
          <a:prstGeom prst="round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76213" indent="-176213"/>
            <a:r>
              <a:rPr kumimoji="1" lang="ja-JP" altLang="en-US" sz="1400" b="1" spc="-150" dirty="0" smtClean="0">
                <a:latin typeface="Meiryo UI" panose="020B0604030504040204" pitchFamily="50" charset="-128"/>
                <a:ea typeface="Meiryo UI" panose="020B0604030504040204" pitchFamily="50" charset="-128"/>
              </a:rPr>
              <a:t>■働き方の変化（テレワークの進展等）</a:t>
            </a:r>
            <a:endParaRPr kumimoji="1" lang="en-US" altLang="ja-JP" sz="1400" b="1" spc="-15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・生活時間の変化</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・住まいニーズの変化</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・住み替えの意向</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・地方移住への関心</a:t>
            </a:r>
            <a:endParaRPr kumimoji="1" lang="ja-JP" altLang="en-US" sz="1400" dirty="0">
              <a:latin typeface="Meiryo UI" panose="020B0604030504040204" pitchFamily="50" charset="-128"/>
              <a:ea typeface="Meiryo UI" panose="020B0604030504040204" pitchFamily="50" charset="-128"/>
            </a:endParaRPr>
          </a:p>
        </p:txBody>
      </p:sp>
      <p:sp>
        <p:nvSpPr>
          <p:cNvPr id="40" name="角丸四角形 39"/>
          <p:cNvSpPr/>
          <p:nvPr/>
        </p:nvSpPr>
        <p:spPr>
          <a:xfrm>
            <a:off x="694876" y="3951609"/>
            <a:ext cx="2013809" cy="1503015"/>
          </a:xfrm>
          <a:prstGeom prst="round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76213" indent="-176213"/>
            <a:r>
              <a:rPr kumimoji="1" lang="ja-JP" altLang="en-US" sz="1400" b="1" dirty="0" smtClean="0">
                <a:latin typeface="Meiryo UI" panose="020B0604030504040204" pitchFamily="50" charset="-128"/>
                <a:ea typeface="Meiryo UI" panose="020B0604030504040204" pitchFamily="50" charset="-128"/>
              </a:rPr>
              <a:t>■健康に関する意識の変化</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・健康意識の高まり</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換気</a:t>
            </a:r>
            <a:r>
              <a:rPr kumimoji="1" lang="ja-JP" altLang="en-US" sz="1400" dirty="0" smtClean="0">
                <a:latin typeface="Meiryo UI" panose="020B0604030504040204" pitchFamily="50" charset="-128"/>
                <a:ea typeface="Meiryo UI" panose="020B0604030504040204" pitchFamily="50" charset="-128"/>
              </a:rPr>
              <a:t>への関心</a:t>
            </a:r>
            <a:endParaRPr kumimoji="1" lang="en-US" altLang="ja-JP" sz="1400" dirty="0" smtClean="0">
              <a:latin typeface="Meiryo UI" panose="020B0604030504040204" pitchFamily="50" charset="-128"/>
              <a:ea typeface="Meiryo UI" panose="020B0604030504040204" pitchFamily="50" charset="-128"/>
            </a:endParaRPr>
          </a:p>
          <a:p>
            <a:pPr marL="176213" indent="-176213"/>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・オープンスペースの</a:t>
            </a:r>
            <a:r>
              <a:rPr kumimoji="1" lang="ja-JP" altLang="en-US" sz="1400" dirty="0">
                <a:latin typeface="Meiryo UI" panose="020B0604030504040204" pitchFamily="50" charset="-128"/>
                <a:ea typeface="Meiryo UI" panose="020B0604030504040204" pitchFamily="50" charset="-128"/>
              </a:rPr>
              <a:t>再評価</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・非接触機器への関心</a:t>
            </a:r>
            <a:endParaRPr kumimoji="1" lang="ja-JP" altLang="en-US" sz="1400" dirty="0">
              <a:latin typeface="Meiryo UI" panose="020B0604030504040204" pitchFamily="50" charset="-128"/>
              <a:ea typeface="Meiryo UI" panose="020B0604030504040204" pitchFamily="50" charset="-128"/>
            </a:endParaRPr>
          </a:p>
        </p:txBody>
      </p:sp>
      <p:sp>
        <p:nvSpPr>
          <p:cNvPr id="41" name="二等辺三角形 40"/>
          <p:cNvSpPr/>
          <p:nvPr/>
        </p:nvSpPr>
        <p:spPr>
          <a:xfrm rot="5400000">
            <a:off x="710906" y="4100348"/>
            <a:ext cx="4352748" cy="217510"/>
          </a:xfrm>
          <a:prstGeom prst="triangle">
            <a:avLst>
              <a:gd name="adj" fmla="val 49649"/>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sz="1400"/>
          </a:p>
        </p:txBody>
      </p:sp>
      <p:sp>
        <p:nvSpPr>
          <p:cNvPr id="42" name="フローチャート: 代替処理 41"/>
          <p:cNvSpPr/>
          <p:nvPr/>
        </p:nvSpPr>
        <p:spPr>
          <a:xfrm>
            <a:off x="694876" y="5566610"/>
            <a:ext cx="2000199" cy="890431"/>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74625" indent="-174625"/>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DX</a:t>
            </a:r>
            <a:r>
              <a:rPr kumimoji="1" lang="ja-JP" altLang="en-US" sz="1400" b="1" dirty="0" smtClean="0">
                <a:latin typeface="Meiryo UI" panose="020B0604030504040204" pitchFamily="50" charset="-128"/>
                <a:ea typeface="Meiryo UI" panose="020B0604030504040204" pitchFamily="50" charset="-128"/>
              </a:rPr>
              <a:t>（デジタルトランスフォーメーション）の加速</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■東京一極集中の是正</a:t>
            </a:r>
            <a:endParaRPr kumimoji="1" lang="en-US" altLang="ja-JP" sz="1400" dirty="0" smtClean="0">
              <a:latin typeface="Meiryo UI" panose="020B0604030504040204" pitchFamily="50" charset="-128"/>
              <a:ea typeface="Meiryo UI" panose="020B0604030504040204" pitchFamily="50" charset="-128"/>
            </a:endParaRPr>
          </a:p>
        </p:txBody>
      </p:sp>
      <p:sp>
        <p:nvSpPr>
          <p:cNvPr id="43" name="Rectangle 1"/>
          <p:cNvSpPr>
            <a:spLocks noChangeArrowheads="1"/>
          </p:cNvSpPr>
          <p:nvPr/>
        </p:nvSpPr>
        <p:spPr bwMode="auto">
          <a:xfrm>
            <a:off x="200527" y="1639369"/>
            <a:ext cx="409073" cy="748428"/>
          </a:xfrm>
          <a:prstGeom prst="rect">
            <a:avLst/>
          </a:prstGeom>
          <a:ln/>
        </p:spPr>
        <p:style>
          <a:lnRef idx="0">
            <a:schemeClr val="accent1"/>
          </a:lnRef>
          <a:fillRef idx="3">
            <a:schemeClr val="accent1"/>
          </a:fillRef>
          <a:effectRef idx="3">
            <a:schemeClr val="accent1"/>
          </a:effectRef>
          <a:fontRef idx="minor">
            <a:schemeClr val="lt1"/>
          </a:fontRef>
        </p:style>
        <p:txBody>
          <a:bodyPr vert="eaVert"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影響</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Rectangle 1"/>
          <p:cNvSpPr>
            <a:spLocks noChangeArrowheads="1"/>
          </p:cNvSpPr>
          <p:nvPr/>
        </p:nvSpPr>
        <p:spPr bwMode="auto">
          <a:xfrm>
            <a:off x="200527" y="2499781"/>
            <a:ext cx="409073" cy="3993094"/>
          </a:xfrm>
          <a:prstGeom prst="rect">
            <a:avLst/>
          </a:prstGeom>
          <a:ln/>
        </p:spPr>
        <p:style>
          <a:lnRef idx="0">
            <a:schemeClr val="accent1"/>
          </a:lnRef>
          <a:fillRef idx="3">
            <a:schemeClr val="accent1"/>
          </a:fillRef>
          <a:effectRef idx="3">
            <a:schemeClr val="accent1"/>
          </a:effectRef>
          <a:fontRef idx="minor">
            <a:schemeClr val="lt1"/>
          </a:fontRef>
        </p:style>
        <p:txBody>
          <a:bodyPr vert="eaVert"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新たな潮流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Rectangle 1"/>
          <p:cNvSpPr>
            <a:spLocks noChangeArrowheads="1"/>
          </p:cNvSpPr>
          <p:nvPr/>
        </p:nvSpPr>
        <p:spPr bwMode="auto">
          <a:xfrm>
            <a:off x="6111035" y="2141375"/>
            <a:ext cx="413084" cy="3464618"/>
          </a:xfrm>
          <a:custGeom>
            <a:avLst/>
            <a:gdLst>
              <a:gd name="connsiteX0" fmla="*/ 0 w 409073"/>
              <a:gd name="connsiteY0" fmla="*/ 0 h 2384086"/>
              <a:gd name="connsiteX1" fmla="*/ 409073 w 409073"/>
              <a:gd name="connsiteY1" fmla="*/ 0 h 2384086"/>
              <a:gd name="connsiteX2" fmla="*/ 409073 w 409073"/>
              <a:gd name="connsiteY2" fmla="*/ 2384086 h 2384086"/>
              <a:gd name="connsiteX3" fmla="*/ 0 w 409073"/>
              <a:gd name="connsiteY3" fmla="*/ 2384086 h 2384086"/>
              <a:gd name="connsiteX4" fmla="*/ 0 w 409073"/>
              <a:gd name="connsiteY4" fmla="*/ 0 h 2384086"/>
              <a:gd name="connsiteX0" fmla="*/ 39527 w 448600"/>
              <a:gd name="connsiteY0" fmla="*/ 0 h 2384086"/>
              <a:gd name="connsiteX1" fmla="*/ 448600 w 448600"/>
              <a:gd name="connsiteY1" fmla="*/ 0 h 2384086"/>
              <a:gd name="connsiteX2" fmla="*/ 448600 w 448600"/>
              <a:gd name="connsiteY2" fmla="*/ 2384086 h 2384086"/>
              <a:gd name="connsiteX3" fmla="*/ 39527 w 448600"/>
              <a:gd name="connsiteY3" fmla="*/ 2384086 h 2384086"/>
              <a:gd name="connsiteX4" fmla="*/ 0 w 448600"/>
              <a:gd name="connsiteY4" fmla="*/ 482455 h 2384086"/>
              <a:gd name="connsiteX5" fmla="*/ 39527 w 448600"/>
              <a:gd name="connsiteY5" fmla="*/ 0 h 2384086"/>
              <a:gd name="connsiteX0" fmla="*/ 0 w 448600"/>
              <a:gd name="connsiteY0" fmla="*/ 482455 h 2384086"/>
              <a:gd name="connsiteX1" fmla="*/ 448600 w 448600"/>
              <a:gd name="connsiteY1" fmla="*/ 0 h 2384086"/>
              <a:gd name="connsiteX2" fmla="*/ 448600 w 448600"/>
              <a:gd name="connsiteY2" fmla="*/ 2384086 h 2384086"/>
              <a:gd name="connsiteX3" fmla="*/ 39527 w 448600"/>
              <a:gd name="connsiteY3" fmla="*/ 2384086 h 2384086"/>
              <a:gd name="connsiteX4" fmla="*/ 0 w 448600"/>
              <a:gd name="connsiteY4" fmla="*/ 482455 h 2384086"/>
              <a:gd name="connsiteX0" fmla="*/ 0 w 463115"/>
              <a:gd name="connsiteY0" fmla="*/ 1309769 h 3211400"/>
              <a:gd name="connsiteX1" fmla="*/ 463115 w 463115"/>
              <a:gd name="connsiteY1" fmla="*/ 0 h 3211400"/>
              <a:gd name="connsiteX2" fmla="*/ 448600 w 463115"/>
              <a:gd name="connsiteY2" fmla="*/ 3211400 h 3211400"/>
              <a:gd name="connsiteX3" fmla="*/ 39527 w 463115"/>
              <a:gd name="connsiteY3" fmla="*/ 3211400 h 3211400"/>
              <a:gd name="connsiteX4" fmla="*/ 0 w 463115"/>
              <a:gd name="connsiteY4" fmla="*/ 1309769 h 3211400"/>
              <a:gd name="connsiteX0" fmla="*/ 33045 w 423588"/>
              <a:gd name="connsiteY0" fmla="*/ 758226 h 3211400"/>
              <a:gd name="connsiteX1" fmla="*/ 423588 w 423588"/>
              <a:gd name="connsiteY1" fmla="*/ 0 h 3211400"/>
              <a:gd name="connsiteX2" fmla="*/ 409073 w 423588"/>
              <a:gd name="connsiteY2" fmla="*/ 3211400 h 3211400"/>
              <a:gd name="connsiteX3" fmla="*/ 0 w 423588"/>
              <a:gd name="connsiteY3" fmla="*/ 3211400 h 3211400"/>
              <a:gd name="connsiteX4" fmla="*/ 33045 w 423588"/>
              <a:gd name="connsiteY4" fmla="*/ 758226 h 3211400"/>
              <a:gd name="connsiteX0" fmla="*/ 37637 w 428180"/>
              <a:gd name="connsiteY0" fmla="*/ 758226 h 3211400"/>
              <a:gd name="connsiteX1" fmla="*/ 428180 w 428180"/>
              <a:gd name="connsiteY1" fmla="*/ 0 h 3211400"/>
              <a:gd name="connsiteX2" fmla="*/ 413665 w 428180"/>
              <a:gd name="connsiteY2" fmla="*/ 3211400 h 3211400"/>
              <a:gd name="connsiteX3" fmla="*/ 4592 w 428180"/>
              <a:gd name="connsiteY3" fmla="*/ 3211400 h 3211400"/>
              <a:gd name="connsiteX4" fmla="*/ 37637 w 428180"/>
              <a:gd name="connsiteY4" fmla="*/ 758226 h 3211400"/>
              <a:gd name="connsiteX0" fmla="*/ 39096 w 429639"/>
              <a:gd name="connsiteY0" fmla="*/ 758226 h 3211400"/>
              <a:gd name="connsiteX1" fmla="*/ 429639 w 429639"/>
              <a:gd name="connsiteY1" fmla="*/ 0 h 3211400"/>
              <a:gd name="connsiteX2" fmla="*/ 415124 w 429639"/>
              <a:gd name="connsiteY2" fmla="*/ 3211400 h 3211400"/>
              <a:gd name="connsiteX3" fmla="*/ 6051 w 429639"/>
              <a:gd name="connsiteY3" fmla="*/ 3211400 h 3211400"/>
              <a:gd name="connsiteX4" fmla="*/ 39096 w 429639"/>
              <a:gd name="connsiteY4" fmla="*/ 758226 h 3211400"/>
              <a:gd name="connsiteX0" fmla="*/ 33045 w 423588"/>
              <a:gd name="connsiteY0" fmla="*/ 758226 h 3211400"/>
              <a:gd name="connsiteX1" fmla="*/ 423588 w 423588"/>
              <a:gd name="connsiteY1" fmla="*/ 0 h 3211400"/>
              <a:gd name="connsiteX2" fmla="*/ 409073 w 423588"/>
              <a:gd name="connsiteY2" fmla="*/ 3211400 h 3211400"/>
              <a:gd name="connsiteX3" fmla="*/ 0 w 423588"/>
              <a:gd name="connsiteY3" fmla="*/ 3211400 h 3211400"/>
              <a:gd name="connsiteX4" fmla="*/ 33045 w 423588"/>
              <a:gd name="connsiteY4" fmla="*/ 758226 h 3211400"/>
              <a:gd name="connsiteX0" fmla="*/ 33045 w 423588"/>
              <a:gd name="connsiteY0" fmla="*/ 748701 h 3211400"/>
              <a:gd name="connsiteX1" fmla="*/ 423588 w 423588"/>
              <a:gd name="connsiteY1" fmla="*/ 0 h 3211400"/>
              <a:gd name="connsiteX2" fmla="*/ 409073 w 423588"/>
              <a:gd name="connsiteY2" fmla="*/ 3211400 h 3211400"/>
              <a:gd name="connsiteX3" fmla="*/ 0 w 423588"/>
              <a:gd name="connsiteY3" fmla="*/ 3211400 h 3211400"/>
              <a:gd name="connsiteX4" fmla="*/ 33045 w 423588"/>
              <a:gd name="connsiteY4" fmla="*/ 748701 h 3211400"/>
              <a:gd name="connsiteX0" fmla="*/ 23520 w 423588"/>
              <a:gd name="connsiteY0" fmla="*/ 739176 h 3211400"/>
              <a:gd name="connsiteX1" fmla="*/ 423588 w 423588"/>
              <a:gd name="connsiteY1" fmla="*/ 0 h 3211400"/>
              <a:gd name="connsiteX2" fmla="*/ 409073 w 423588"/>
              <a:gd name="connsiteY2" fmla="*/ 3211400 h 3211400"/>
              <a:gd name="connsiteX3" fmla="*/ 0 w 423588"/>
              <a:gd name="connsiteY3" fmla="*/ 3211400 h 3211400"/>
              <a:gd name="connsiteX4" fmla="*/ 23520 w 423588"/>
              <a:gd name="connsiteY4" fmla="*/ 739176 h 3211400"/>
              <a:gd name="connsiteX0" fmla="*/ 23520 w 423588"/>
              <a:gd name="connsiteY0" fmla="*/ 1218148 h 3690372"/>
              <a:gd name="connsiteX1" fmla="*/ 423588 w 423588"/>
              <a:gd name="connsiteY1" fmla="*/ 0 h 3690372"/>
              <a:gd name="connsiteX2" fmla="*/ 409073 w 423588"/>
              <a:gd name="connsiteY2" fmla="*/ 3690372 h 3690372"/>
              <a:gd name="connsiteX3" fmla="*/ 0 w 423588"/>
              <a:gd name="connsiteY3" fmla="*/ 3690372 h 3690372"/>
              <a:gd name="connsiteX4" fmla="*/ 23520 w 423588"/>
              <a:gd name="connsiteY4" fmla="*/ 1218148 h 3690372"/>
              <a:gd name="connsiteX0" fmla="*/ 23520 w 423588"/>
              <a:gd name="connsiteY0" fmla="*/ 961774 h 3433998"/>
              <a:gd name="connsiteX1" fmla="*/ 423588 w 423588"/>
              <a:gd name="connsiteY1" fmla="*/ 0 h 3433998"/>
              <a:gd name="connsiteX2" fmla="*/ 409073 w 423588"/>
              <a:gd name="connsiteY2" fmla="*/ 3433998 h 3433998"/>
              <a:gd name="connsiteX3" fmla="*/ 0 w 423588"/>
              <a:gd name="connsiteY3" fmla="*/ 3433998 h 3433998"/>
              <a:gd name="connsiteX4" fmla="*/ 23520 w 423588"/>
              <a:gd name="connsiteY4" fmla="*/ 961774 h 3433998"/>
              <a:gd name="connsiteX0" fmla="*/ 23520 w 423588"/>
              <a:gd name="connsiteY0" fmla="*/ 1064324 h 3536548"/>
              <a:gd name="connsiteX1" fmla="*/ 423588 w 423588"/>
              <a:gd name="connsiteY1" fmla="*/ 0 h 3536548"/>
              <a:gd name="connsiteX2" fmla="*/ 409073 w 423588"/>
              <a:gd name="connsiteY2" fmla="*/ 3536548 h 3536548"/>
              <a:gd name="connsiteX3" fmla="*/ 0 w 423588"/>
              <a:gd name="connsiteY3" fmla="*/ 3536548 h 3536548"/>
              <a:gd name="connsiteX4" fmla="*/ 23520 w 423588"/>
              <a:gd name="connsiteY4" fmla="*/ 1064324 h 3536548"/>
              <a:gd name="connsiteX0" fmla="*/ 23520 w 423588"/>
              <a:gd name="connsiteY0" fmla="*/ 619943 h 3536548"/>
              <a:gd name="connsiteX1" fmla="*/ 423588 w 423588"/>
              <a:gd name="connsiteY1" fmla="*/ 0 h 3536548"/>
              <a:gd name="connsiteX2" fmla="*/ 409073 w 423588"/>
              <a:gd name="connsiteY2" fmla="*/ 3536548 h 3536548"/>
              <a:gd name="connsiteX3" fmla="*/ 0 w 423588"/>
              <a:gd name="connsiteY3" fmla="*/ 3536548 h 3536548"/>
              <a:gd name="connsiteX4" fmla="*/ 23520 w 423588"/>
              <a:gd name="connsiteY4" fmla="*/ 619943 h 3536548"/>
              <a:gd name="connsiteX0" fmla="*/ 23520 w 432134"/>
              <a:gd name="connsiteY0" fmla="*/ 551577 h 3468182"/>
              <a:gd name="connsiteX1" fmla="*/ 432134 w 432134"/>
              <a:gd name="connsiteY1" fmla="*/ 0 h 3468182"/>
              <a:gd name="connsiteX2" fmla="*/ 409073 w 432134"/>
              <a:gd name="connsiteY2" fmla="*/ 3468182 h 3468182"/>
              <a:gd name="connsiteX3" fmla="*/ 0 w 432134"/>
              <a:gd name="connsiteY3" fmla="*/ 3468182 h 3468182"/>
              <a:gd name="connsiteX4" fmla="*/ 23520 w 432134"/>
              <a:gd name="connsiteY4" fmla="*/ 551577 h 3468182"/>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9870 w 432134"/>
              <a:gd name="connsiteY0" fmla="*/ 682683 h 3519456"/>
              <a:gd name="connsiteX1" fmla="*/ 432134 w 432134"/>
              <a:gd name="connsiteY1" fmla="*/ 0 h 3519456"/>
              <a:gd name="connsiteX2" fmla="*/ 409073 w 432134"/>
              <a:gd name="connsiteY2" fmla="*/ 3519456 h 3519456"/>
              <a:gd name="connsiteX3" fmla="*/ 0 w 432134"/>
              <a:gd name="connsiteY3" fmla="*/ 3519456 h 3519456"/>
              <a:gd name="connsiteX4" fmla="*/ 29870 w 432134"/>
              <a:gd name="connsiteY4" fmla="*/ 682683 h 3519456"/>
              <a:gd name="connsiteX0" fmla="*/ 36220 w 438484"/>
              <a:gd name="connsiteY0" fmla="*/ 682683 h 4317773"/>
              <a:gd name="connsiteX1" fmla="*/ 438484 w 438484"/>
              <a:gd name="connsiteY1" fmla="*/ 0 h 4317773"/>
              <a:gd name="connsiteX2" fmla="*/ 415423 w 438484"/>
              <a:gd name="connsiteY2" fmla="*/ 3519456 h 4317773"/>
              <a:gd name="connsiteX3" fmla="*/ 0 w 438484"/>
              <a:gd name="connsiteY3" fmla="*/ 4317773 h 4317773"/>
              <a:gd name="connsiteX4" fmla="*/ 36220 w 438484"/>
              <a:gd name="connsiteY4" fmla="*/ 682683 h 4317773"/>
              <a:gd name="connsiteX0" fmla="*/ 3558 w 405822"/>
              <a:gd name="connsiteY0" fmla="*/ 682683 h 4349706"/>
              <a:gd name="connsiteX1" fmla="*/ 405822 w 405822"/>
              <a:gd name="connsiteY1" fmla="*/ 0 h 4349706"/>
              <a:gd name="connsiteX2" fmla="*/ 382761 w 405822"/>
              <a:gd name="connsiteY2" fmla="*/ 3519456 h 4349706"/>
              <a:gd name="connsiteX3" fmla="*/ 11788 w 405822"/>
              <a:gd name="connsiteY3" fmla="*/ 4349706 h 4349706"/>
              <a:gd name="connsiteX4" fmla="*/ 3558 w 405822"/>
              <a:gd name="connsiteY4" fmla="*/ 682683 h 4349706"/>
              <a:gd name="connsiteX0" fmla="*/ 10820 w 413084"/>
              <a:gd name="connsiteY0" fmla="*/ 682683 h 4301807"/>
              <a:gd name="connsiteX1" fmla="*/ 413084 w 413084"/>
              <a:gd name="connsiteY1" fmla="*/ 0 h 4301807"/>
              <a:gd name="connsiteX2" fmla="*/ 390023 w 413084"/>
              <a:gd name="connsiteY2" fmla="*/ 3519456 h 4301807"/>
              <a:gd name="connsiteX3" fmla="*/ 0 w 413084"/>
              <a:gd name="connsiteY3" fmla="*/ 4301807 h 4301807"/>
              <a:gd name="connsiteX4" fmla="*/ 10820 w 413084"/>
              <a:gd name="connsiteY4" fmla="*/ 682683 h 4301807"/>
              <a:gd name="connsiteX0" fmla="*/ 10820 w 413084"/>
              <a:gd name="connsiteY0" fmla="*/ 682683 h 4301807"/>
              <a:gd name="connsiteX1" fmla="*/ 413084 w 413084"/>
              <a:gd name="connsiteY1" fmla="*/ 0 h 4301807"/>
              <a:gd name="connsiteX2" fmla="*/ 402723 w 413084"/>
              <a:gd name="connsiteY2" fmla="*/ 3774917 h 4301807"/>
              <a:gd name="connsiteX3" fmla="*/ 0 w 413084"/>
              <a:gd name="connsiteY3" fmla="*/ 4301807 h 4301807"/>
              <a:gd name="connsiteX4" fmla="*/ 10820 w 413084"/>
              <a:gd name="connsiteY4" fmla="*/ 682683 h 4301807"/>
              <a:gd name="connsiteX0" fmla="*/ 10820 w 413084"/>
              <a:gd name="connsiteY0" fmla="*/ 682683 h 4301807"/>
              <a:gd name="connsiteX1" fmla="*/ 413084 w 413084"/>
              <a:gd name="connsiteY1" fmla="*/ 0 h 4301807"/>
              <a:gd name="connsiteX2" fmla="*/ 402723 w 413084"/>
              <a:gd name="connsiteY2" fmla="*/ 3679119 h 4301807"/>
              <a:gd name="connsiteX3" fmla="*/ 0 w 413084"/>
              <a:gd name="connsiteY3" fmla="*/ 4301807 h 4301807"/>
              <a:gd name="connsiteX4" fmla="*/ 10820 w 413084"/>
              <a:gd name="connsiteY4" fmla="*/ 682683 h 4301807"/>
              <a:gd name="connsiteX0" fmla="*/ 10820 w 413084"/>
              <a:gd name="connsiteY0" fmla="*/ 682683 h 4301807"/>
              <a:gd name="connsiteX1" fmla="*/ 413084 w 413084"/>
              <a:gd name="connsiteY1" fmla="*/ 0 h 4301807"/>
              <a:gd name="connsiteX2" fmla="*/ 397961 w 413084"/>
              <a:gd name="connsiteY2" fmla="*/ 3906640 h 4301807"/>
              <a:gd name="connsiteX3" fmla="*/ 0 w 413084"/>
              <a:gd name="connsiteY3" fmla="*/ 4301807 h 4301807"/>
              <a:gd name="connsiteX4" fmla="*/ 10820 w 413084"/>
              <a:gd name="connsiteY4" fmla="*/ 682683 h 4301807"/>
              <a:gd name="connsiteX0" fmla="*/ 10820 w 413084"/>
              <a:gd name="connsiteY0" fmla="*/ 682683 h 4355693"/>
              <a:gd name="connsiteX1" fmla="*/ 413084 w 413084"/>
              <a:gd name="connsiteY1" fmla="*/ 0 h 4355693"/>
              <a:gd name="connsiteX2" fmla="*/ 397961 w 413084"/>
              <a:gd name="connsiteY2" fmla="*/ 3906640 h 4355693"/>
              <a:gd name="connsiteX3" fmla="*/ 0 w 413084"/>
              <a:gd name="connsiteY3" fmla="*/ 4355693 h 4355693"/>
              <a:gd name="connsiteX4" fmla="*/ 10820 w 413084"/>
              <a:gd name="connsiteY4" fmla="*/ 682683 h 435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84" h="4355693">
                <a:moveTo>
                  <a:pt x="10820" y="682683"/>
                </a:moveTo>
                <a:lnTo>
                  <a:pt x="413084" y="0"/>
                </a:lnTo>
                <a:cubicBezTo>
                  <a:pt x="408246" y="1070467"/>
                  <a:pt x="402799" y="2836173"/>
                  <a:pt x="397961" y="3906640"/>
                </a:cubicBezTo>
                <a:lnTo>
                  <a:pt x="0" y="4355693"/>
                </a:lnTo>
                <a:cubicBezTo>
                  <a:pt x="25529" y="2974623"/>
                  <a:pt x="-6164" y="2115028"/>
                  <a:pt x="10820" y="682683"/>
                </a:cubicBezTo>
                <a:close/>
              </a:path>
            </a:pathLst>
          </a:custGeom>
          <a:ln/>
        </p:spPr>
        <p:style>
          <a:lnRef idx="0">
            <a:schemeClr val="accent1"/>
          </a:lnRef>
          <a:fillRef idx="3">
            <a:schemeClr val="accent1"/>
          </a:fillRef>
          <a:effectRef idx="3">
            <a:schemeClr val="accent1"/>
          </a:effectRef>
          <a:fontRef idx="minor">
            <a:schemeClr val="lt1"/>
          </a:fontRef>
        </p:style>
        <p:txBody>
          <a:bodyPr vert="eaVert"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まち・くらし</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1"/>
          <p:cNvSpPr>
            <a:spLocks noChangeArrowheads="1"/>
          </p:cNvSpPr>
          <p:nvPr/>
        </p:nvSpPr>
        <p:spPr bwMode="auto">
          <a:xfrm>
            <a:off x="6091985" y="1639368"/>
            <a:ext cx="413592" cy="946623"/>
          </a:xfrm>
          <a:custGeom>
            <a:avLst/>
            <a:gdLst>
              <a:gd name="connsiteX0" fmla="*/ 0 w 409073"/>
              <a:gd name="connsiteY0" fmla="*/ 0 h 1525334"/>
              <a:gd name="connsiteX1" fmla="*/ 409073 w 409073"/>
              <a:gd name="connsiteY1" fmla="*/ 0 h 1525334"/>
              <a:gd name="connsiteX2" fmla="*/ 409073 w 409073"/>
              <a:gd name="connsiteY2" fmla="*/ 1525334 h 1525334"/>
              <a:gd name="connsiteX3" fmla="*/ 0 w 409073"/>
              <a:gd name="connsiteY3" fmla="*/ 1525334 h 1525334"/>
              <a:gd name="connsiteX4" fmla="*/ 0 w 409073"/>
              <a:gd name="connsiteY4" fmla="*/ 0 h 1525334"/>
              <a:gd name="connsiteX0" fmla="*/ 0 w 409073"/>
              <a:gd name="connsiteY0" fmla="*/ 0 h 1525334"/>
              <a:gd name="connsiteX1" fmla="*/ 409073 w 409073"/>
              <a:gd name="connsiteY1" fmla="*/ 0 h 1525334"/>
              <a:gd name="connsiteX2" fmla="*/ 0 w 409073"/>
              <a:gd name="connsiteY2" fmla="*/ 1525334 h 1525334"/>
              <a:gd name="connsiteX3" fmla="*/ 0 w 409073"/>
              <a:gd name="connsiteY3" fmla="*/ 0 h 1525334"/>
              <a:gd name="connsiteX0" fmla="*/ 0 w 409073"/>
              <a:gd name="connsiteY0" fmla="*/ 0 h 1525334"/>
              <a:gd name="connsiteX1" fmla="*/ 409073 w 409073"/>
              <a:gd name="connsiteY1" fmla="*/ 0 h 1525334"/>
              <a:gd name="connsiteX2" fmla="*/ 308817 w 409073"/>
              <a:gd name="connsiteY2" fmla="*/ 408506 h 1525334"/>
              <a:gd name="connsiteX3" fmla="*/ 0 w 409073"/>
              <a:gd name="connsiteY3" fmla="*/ 1525334 h 1525334"/>
              <a:gd name="connsiteX4" fmla="*/ 0 w 409073"/>
              <a:gd name="connsiteY4" fmla="*/ 0 h 1525334"/>
              <a:gd name="connsiteX0" fmla="*/ 0 w 413592"/>
              <a:gd name="connsiteY0" fmla="*/ 0 h 1525334"/>
              <a:gd name="connsiteX1" fmla="*/ 409073 w 413592"/>
              <a:gd name="connsiteY1" fmla="*/ 0 h 1525334"/>
              <a:gd name="connsiteX2" fmla="*/ 413592 w 413592"/>
              <a:gd name="connsiteY2" fmla="*/ 751406 h 1525334"/>
              <a:gd name="connsiteX3" fmla="*/ 0 w 413592"/>
              <a:gd name="connsiteY3" fmla="*/ 1525334 h 1525334"/>
              <a:gd name="connsiteX4" fmla="*/ 0 w 413592"/>
              <a:gd name="connsiteY4" fmla="*/ 0 h 1525334"/>
              <a:gd name="connsiteX0" fmla="*/ 0 w 413592"/>
              <a:gd name="connsiteY0" fmla="*/ 0 h 1382459"/>
              <a:gd name="connsiteX1" fmla="*/ 409073 w 413592"/>
              <a:gd name="connsiteY1" fmla="*/ 0 h 1382459"/>
              <a:gd name="connsiteX2" fmla="*/ 413592 w 413592"/>
              <a:gd name="connsiteY2" fmla="*/ 751406 h 1382459"/>
              <a:gd name="connsiteX3" fmla="*/ 19050 w 413592"/>
              <a:gd name="connsiteY3" fmla="*/ 1382459 h 1382459"/>
              <a:gd name="connsiteX4" fmla="*/ 0 w 413592"/>
              <a:gd name="connsiteY4" fmla="*/ 0 h 1382459"/>
              <a:gd name="connsiteX0" fmla="*/ 0 w 413592"/>
              <a:gd name="connsiteY0" fmla="*/ 0 h 1382459"/>
              <a:gd name="connsiteX1" fmla="*/ 409073 w 413592"/>
              <a:gd name="connsiteY1" fmla="*/ 0 h 1382459"/>
              <a:gd name="connsiteX2" fmla="*/ 413592 w 413592"/>
              <a:gd name="connsiteY2" fmla="*/ 675206 h 1382459"/>
              <a:gd name="connsiteX3" fmla="*/ 19050 w 413592"/>
              <a:gd name="connsiteY3" fmla="*/ 1382459 h 1382459"/>
              <a:gd name="connsiteX4" fmla="*/ 0 w 413592"/>
              <a:gd name="connsiteY4" fmla="*/ 0 h 1382459"/>
              <a:gd name="connsiteX0" fmla="*/ 0 w 413592"/>
              <a:gd name="connsiteY0" fmla="*/ 0 h 1382459"/>
              <a:gd name="connsiteX1" fmla="*/ 409073 w 413592"/>
              <a:gd name="connsiteY1" fmla="*/ 0 h 1382459"/>
              <a:gd name="connsiteX2" fmla="*/ 413592 w 413592"/>
              <a:gd name="connsiteY2" fmla="*/ 457492 h 1382459"/>
              <a:gd name="connsiteX3" fmla="*/ 19050 w 413592"/>
              <a:gd name="connsiteY3" fmla="*/ 1382459 h 1382459"/>
              <a:gd name="connsiteX4" fmla="*/ 0 w 413592"/>
              <a:gd name="connsiteY4" fmla="*/ 0 h 1382459"/>
              <a:gd name="connsiteX0" fmla="*/ 0 w 413592"/>
              <a:gd name="connsiteY0" fmla="*/ 0 h 1382459"/>
              <a:gd name="connsiteX1" fmla="*/ 409073 w 413592"/>
              <a:gd name="connsiteY1" fmla="*/ 0 h 1382459"/>
              <a:gd name="connsiteX2" fmla="*/ 413592 w 413592"/>
              <a:gd name="connsiteY2" fmla="*/ 384921 h 1382459"/>
              <a:gd name="connsiteX3" fmla="*/ 19050 w 413592"/>
              <a:gd name="connsiteY3" fmla="*/ 1382459 h 1382459"/>
              <a:gd name="connsiteX4" fmla="*/ 0 w 413592"/>
              <a:gd name="connsiteY4" fmla="*/ 0 h 1382459"/>
              <a:gd name="connsiteX0" fmla="*/ 0 w 413592"/>
              <a:gd name="connsiteY0" fmla="*/ 0 h 946623"/>
              <a:gd name="connsiteX1" fmla="*/ 409073 w 413592"/>
              <a:gd name="connsiteY1" fmla="*/ 0 h 946623"/>
              <a:gd name="connsiteX2" fmla="*/ 413592 w 413592"/>
              <a:gd name="connsiteY2" fmla="*/ 384921 h 946623"/>
              <a:gd name="connsiteX3" fmla="*/ 10505 w 413592"/>
              <a:gd name="connsiteY3" fmla="*/ 946623 h 946623"/>
              <a:gd name="connsiteX4" fmla="*/ 0 w 413592"/>
              <a:gd name="connsiteY4" fmla="*/ 0 h 946623"/>
              <a:gd name="connsiteX0" fmla="*/ 0 w 413592"/>
              <a:gd name="connsiteY0" fmla="*/ 0 h 946623"/>
              <a:gd name="connsiteX1" fmla="*/ 409073 w 413592"/>
              <a:gd name="connsiteY1" fmla="*/ 0 h 946623"/>
              <a:gd name="connsiteX2" fmla="*/ 413592 w 413592"/>
              <a:gd name="connsiteY2" fmla="*/ 384921 h 946623"/>
              <a:gd name="connsiteX3" fmla="*/ 10505 w 413592"/>
              <a:gd name="connsiteY3" fmla="*/ 946623 h 946623"/>
              <a:gd name="connsiteX4" fmla="*/ 0 w 413592"/>
              <a:gd name="connsiteY4" fmla="*/ 0 h 946623"/>
              <a:gd name="connsiteX0" fmla="*/ 4587 w 418179"/>
              <a:gd name="connsiteY0" fmla="*/ 0 h 946623"/>
              <a:gd name="connsiteX1" fmla="*/ 413660 w 418179"/>
              <a:gd name="connsiteY1" fmla="*/ 0 h 946623"/>
              <a:gd name="connsiteX2" fmla="*/ 418179 w 418179"/>
              <a:gd name="connsiteY2" fmla="*/ 384921 h 946623"/>
              <a:gd name="connsiteX3" fmla="*/ 15092 w 418179"/>
              <a:gd name="connsiteY3" fmla="*/ 946623 h 946623"/>
              <a:gd name="connsiteX4" fmla="*/ 4587 w 418179"/>
              <a:gd name="connsiteY4" fmla="*/ 0 h 946623"/>
              <a:gd name="connsiteX0" fmla="*/ 6011 w 419603"/>
              <a:gd name="connsiteY0" fmla="*/ 0 h 946623"/>
              <a:gd name="connsiteX1" fmla="*/ 415084 w 419603"/>
              <a:gd name="connsiteY1" fmla="*/ 0 h 946623"/>
              <a:gd name="connsiteX2" fmla="*/ 419603 w 419603"/>
              <a:gd name="connsiteY2" fmla="*/ 384921 h 946623"/>
              <a:gd name="connsiteX3" fmla="*/ 16516 w 419603"/>
              <a:gd name="connsiteY3" fmla="*/ 946623 h 946623"/>
              <a:gd name="connsiteX4" fmla="*/ 6011 w 419603"/>
              <a:gd name="connsiteY4" fmla="*/ 0 h 946623"/>
              <a:gd name="connsiteX0" fmla="*/ 6011 w 419603"/>
              <a:gd name="connsiteY0" fmla="*/ 0 h 946623"/>
              <a:gd name="connsiteX1" fmla="*/ 415084 w 419603"/>
              <a:gd name="connsiteY1" fmla="*/ 0 h 946623"/>
              <a:gd name="connsiteX2" fmla="*/ 419603 w 419603"/>
              <a:gd name="connsiteY2" fmla="*/ 384921 h 946623"/>
              <a:gd name="connsiteX3" fmla="*/ 16516 w 419603"/>
              <a:gd name="connsiteY3" fmla="*/ 946623 h 946623"/>
              <a:gd name="connsiteX4" fmla="*/ 6011 w 419603"/>
              <a:gd name="connsiteY4" fmla="*/ 0 h 946623"/>
              <a:gd name="connsiteX0" fmla="*/ 6011 w 419603"/>
              <a:gd name="connsiteY0" fmla="*/ 0 h 946623"/>
              <a:gd name="connsiteX1" fmla="*/ 415084 w 419603"/>
              <a:gd name="connsiteY1" fmla="*/ 0 h 946623"/>
              <a:gd name="connsiteX2" fmla="*/ 419603 w 419603"/>
              <a:gd name="connsiteY2" fmla="*/ 384921 h 946623"/>
              <a:gd name="connsiteX3" fmla="*/ 16516 w 419603"/>
              <a:gd name="connsiteY3" fmla="*/ 946623 h 946623"/>
              <a:gd name="connsiteX4" fmla="*/ 6011 w 419603"/>
              <a:gd name="connsiteY4" fmla="*/ 0 h 946623"/>
              <a:gd name="connsiteX0" fmla="*/ 4588 w 418180"/>
              <a:gd name="connsiteY0" fmla="*/ 0 h 946623"/>
              <a:gd name="connsiteX1" fmla="*/ 413661 w 418180"/>
              <a:gd name="connsiteY1" fmla="*/ 0 h 946623"/>
              <a:gd name="connsiteX2" fmla="*/ 418180 w 418180"/>
              <a:gd name="connsiteY2" fmla="*/ 384921 h 946623"/>
              <a:gd name="connsiteX3" fmla="*/ 15093 w 418180"/>
              <a:gd name="connsiteY3" fmla="*/ 946623 h 946623"/>
              <a:gd name="connsiteX4" fmla="*/ 4588 w 418180"/>
              <a:gd name="connsiteY4" fmla="*/ 0 h 946623"/>
              <a:gd name="connsiteX0" fmla="*/ 4588 w 418180"/>
              <a:gd name="connsiteY0" fmla="*/ 0 h 946623"/>
              <a:gd name="connsiteX1" fmla="*/ 413661 w 418180"/>
              <a:gd name="connsiteY1" fmla="*/ 0 h 946623"/>
              <a:gd name="connsiteX2" fmla="*/ 418180 w 418180"/>
              <a:gd name="connsiteY2" fmla="*/ 384921 h 946623"/>
              <a:gd name="connsiteX3" fmla="*/ 15093 w 418180"/>
              <a:gd name="connsiteY3" fmla="*/ 946623 h 946623"/>
              <a:gd name="connsiteX4" fmla="*/ 4588 w 418180"/>
              <a:gd name="connsiteY4" fmla="*/ 0 h 946623"/>
              <a:gd name="connsiteX0" fmla="*/ 1639 w 415231"/>
              <a:gd name="connsiteY0" fmla="*/ 0 h 946623"/>
              <a:gd name="connsiteX1" fmla="*/ 410712 w 415231"/>
              <a:gd name="connsiteY1" fmla="*/ 0 h 946623"/>
              <a:gd name="connsiteX2" fmla="*/ 415231 w 415231"/>
              <a:gd name="connsiteY2" fmla="*/ 384921 h 946623"/>
              <a:gd name="connsiteX3" fmla="*/ 12144 w 415231"/>
              <a:gd name="connsiteY3" fmla="*/ 946623 h 946623"/>
              <a:gd name="connsiteX4" fmla="*/ 1639 w 415231"/>
              <a:gd name="connsiteY4" fmla="*/ 0 h 946623"/>
              <a:gd name="connsiteX0" fmla="*/ 744 w 414336"/>
              <a:gd name="connsiteY0" fmla="*/ 0 h 946623"/>
              <a:gd name="connsiteX1" fmla="*/ 409817 w 414336"/>
              <a:gd name="connsiteY1" fmla="*/ 0 h 946623"/>
              <a:gd name="connsiteX2" fmla="*/ 414336 w 414336"/>
              <a:gd name="connsiteY2" fmla="*/ 384921 h 946623"/>
              <a:gd name="connsiteX3" fmla="*/ 11249 w 414336"/>
              <a:gd name="connsiteY3" fmla="*/ 946623 h 946623"/>
              <a:gd name="connsiteX4" fmla="*/ 744 w 414336"/>
              <a:gd name="connsiteY4" fmla="*/ 0 h 946623"/>
              <a:gd name="connsiteX0" fmla="*/ 912 w 414504"/>
              <a:gd name="connsiteY0" fmla="*/ 0 h 946623"/>
              <a:gd name="connsiteX1" fmla="*/ 409985 w 414504"/>
              <a:gd name="connsiteY1" fmla="*/ 0 h 946623"/>
              <a:gd name="connsiteX2" fmla="*/ 414504 w 414504"/>
              <a:gd name="connsiteY2" fmla="*/ 384921 h 946623"/>
              <a:gd name="connsiteX3" fmla="*/ 11417 w 414504"/>
              <a:gd name="connsiteY3" fmla="*/ 946623 h 946623"/>
              <a:gd name="connsiteX4" fmla="*/ 912 w 414504"/>
              <a:gd name="connsiteY4" fmla="*/ 0 h 946623"/>
              <a:gd name="connsiteX0" fmla="*/ 0 w 413592"/>
              <a:gd name="connsiteY0" fmla="*/ 0 h 946623"/>
              <a:gd name="connsiteX1" fmla="*/ 409073 w 413592"/>
              <a:gd name="connsiteY1" fmla="*/ 0 h 946623"/>
              <a:gd name="connsiteX2" fmla="*/ 413592 w 413592"/>
              <a:gd name="connsiteY2" fmla="*/ 384921 h 946623"/>
              <a:gd name="connsiteX3" fmla="*/ 10505 w 413592"/>
              <a:gd name="connsiteY3" fmla="*/ 946623 h 946623"/>
              <a:gd name="connsiteX4" fmla="*/ 0 w 413592"/>
              <a:gd name="connsiteY4" fmla="*/ 0 h 946623"/>
              <a:gd name="connsiteX0" fmla="*/ 0 w 413592"/>
              <a:gd name="connsiteY0" fmla="*/ 0 h 946623"/>
              <a:gd name="connsiteX1" fmla="*/ 409073 w 413592"/>
              <a:gd name="connsiteY1" fmla="*/ 0 h 946623"/>
              <a:gd name="connsiteX2" fmla="*/ 413592 w 413592"/>
              <a:gd name="connsiteY2" fmla="*/ 384921 h 946623"/>
              <a:gd name="connsiteX3" fmla="*/ 10505 w 413592"/>
              <a:gd name="connsiteY3" fmla="*/ 946623 h 946623"/>
              <a:gd name="connsiteX4" fmla="*/ 0 w 413592"/>
              <a:gd name="connsiteY4" fmla="*/ 0 h 946623"/>
              <a:gd name="connsiteX0" fmla="*/ 0 w 413592"/>
              <a:gd name="connsiteY0" fmla="*/ 0 h 946623"/>
              <a:gd name="connsiteX1" fmla="*/ 409073 w 413592"/>
              <a:gd name="connsiteY1" fmla="*/ 0 h 946623"/>
              <a:gd name="connsiteX2" fmla="*/ 413592 w 413592"/>
              <a:gd name="connsiteY2" fmla="*/ 384921 h 946623"/>
              <a:gd name="connsiteX3" fmla="*/ 10505 w 413592"/>
              <a:gd name="connsiteY3" fmla="*/ 946623 h 946623"/>
              <a:gd name="connsiteX4" fmla="*/ 0 w 413592"/>
              <a:gd name="connsiteY4" fmla="*/ 0 h 946623"/>
              <a:gd name="connsiteX0" fmla="*/ 0 w 413592"/>
              <a:gd name="connsiteY0" fmla="*/ 0 h 946623"/>
              <a:gd name="connsiteX1" fmla="*/ 409073 w 413592"/>
              <a:gd name="connsiteY1" fmla="*/ 0 h 946623"/>
              <a:gd name="connsiteX2" fmla="*/ 413592 w 413592"/>
              <a:gd name="connsiteY2" fmla="*/ 384921 h 946623"/>
              <a:gd name="connsiteX3" fmla="*/ 10505 w 413592"/>
              <a:gd name="connsiteY3" fmla="*/ 946623 h 946623"/>
              <a:gd name="connsiteX4" fmla="*/ 0 w 413592"/>
              <a:gd name="connsiteY4" fmla="*/ 0 h 946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92" h="946623">
                <a:moveTo>
                  <a:pt x="0" y="0"/>
                </a:moveTo>
                <a:lnTo>
                  <a:pt x="409073" y="0"/>
                </a:lnTo>
                <a:cubicBezTo>
                  <a:pt x="410579" y="250469"/>
                  <a:pt x="412086" y="134452"/>
                  <a:pt x="413592" y="384921"/>
                </a:cubicBezTo>
                <a:lnTo>
                  <a:pt x="10505" y="946623"/>
                </a:lnTo>
                <a:cubicBezTo>
                  <a:pt x="7002" y="461820"/>
                  <a:pt x="8535" y="406374"/>
                  <a:pt x="0" y="0"/>
                </a:cubicBezTo>
                <a:close/>
              </a:path>
            </a:pathLst>
          </a:custGeom>
          <a:ln/>
        </p:spPr>
        <p:style>
          <a:lnRef idx="0">
            <a:schemeClr val="accent1"/>
          </a:lnRef>
          <a:fillRef idx="3">
            <a:schemeClr val="accent1"/>
          </a:fillRef>
          <a:effectRef idx="3">
            <a:schemeClr val="accent1"/>
          </a:effectRef>
          <a:fontRef idx="minor">
            <a:schemeClr val="lt1"/>
          </a:fontRef>
        </p:style>
        <p:txBody>
          <a:bodyPr vert="eaVert"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都市　　</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フローチャート: 代替処理 49"/>
          <p:cNvSpPr/>
          <p:nvPr/>
        </p:nvSpPr>
        <p:spPr>
          <a:xfrm>
            <a:off x="6579874" y="5772875"/>
            <a:ext cx="2412325" cy="72000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住宅確保要配慮者への支援</a:t>
            </a:r>
          </a:p>
        </p:txBody>
      </p:sp>
      <p:sp>
        <p:nvSpPr>
          <p:cNvPr id="51" name="フローチャート: 代替処理 50"/>
          <p:cNvSpPr/>
          <p:nvPr/>
        </p:nvSpPr>
        <p:spPr>
          <a:xfrm>
            <a:off x="6579874" y="4108788"/>
            <a:ext cx="2412325" cy="72000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テレワークやオンライン</a:t>
            </a:r>
            <a:r>
              <a:rPr kumimoji="1" lang="ja-JP" altLang="en-US" sz="1400" b="1" dirty="0" smtClean="0">
                <a:latin typeface="Meiryo UI" panose="020B0604030504040204" pitchFamily="50" charset="-128"/>
                <a:ea typeface="Meiryo UI" panose="020B0604030504040204" pitchFamily="50" charset="-128"/>
              </a:rPr>
              <a:t>学習</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しやすい</a:t>
            </a:r>
            <a:r>
              <a:rPr kumimoji="1" lang="ja-JP" altLang="en-US" sz="1400" b="1" dirty="0">
                <a:latin typeface="Meiryo UI" panose="020B0604030504040204" pitchFamily="50" charset="-128"/>
                <a:ea typeface="Meiryo UI" panose="020B0604030504040204" pitchFamily="50" charset="-128"/>
              </a:rPr>
              <a:t>住宅の</a:t>
            </a:r>
            <a:r>
              <a:rPr kumimoji="1" lang="ja-JP" altLang="en-US" sz="1400" b="1" dirty="0" smtClean="0">
                <a:latin typeface="Meiryo UI" panose="020B0604030504040204" pitchFamily="50" charset="-128"/>
                <a:ea typeface="Meiryo UI" panose="020B0604030504040204" pitchFamily="50" charset="-128"/>
              </a:rPr>
              <a:t>普及</a:t>
            </a:r>
            <a:endParaRPr kumimoji="1" lang="ja-JP" altLang="en-US" sz="1400" b="1" dirty="0">
              <a:latin typeface="Meiryo UI" panose="020B0604030504040204" pitchFamily="50" charset="-128"/>
              <a:ea typeface="Meiryo UI" panose="020B0604030504040204" pitchFamily="50" charset="-128"/>
            </a:endParaRPr>
          </a:p>
        </p:txBody>
      </p:sp>
      <p:sp>
        <p:nvSpPr>
          <p:cNvPr id="52" name="フローチャート: 代替処理 51"/>
          <p:cNvSpPr/>
          <p:nvPr/>
        </p:nvSpPr>
        <p:spPr>
          <a:xfrm>
            <a:off x="6579874" y="4940831"/>
            <a:ext cx="2412325" cy="72000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健康住宅の普及</a:t>
            </a:r>
          </a:p>
        </p:txBody>
      </p:sp>
      <p:sp>
        <p:nvSpPr>
          <p:cNvPr id="53" name="フローチャート: 代替処理 52"/>
          <p:cNvSpPr/>
          <p:nvPr/>
        </p:nvSpPr>
        <p:spPr>
          <a:xfrm>
            <a:off x="6579874" y="3276745"/>
            <a:ext cx="2412325" cy="72000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大阪移住・多拠点居住</a:t>
            </a:r>
            <a:r>
              <a:rPr kumimoji="1" lang="ja-JP" altLang="en-US" sz="1400" b="1" dirty="0" smtClean="0">
                <a:latin typeface="Meiryo UI" panose="020B0604030504040204" pitchFamily="50" charset="-128"/>
                <a:ea typeface="Meiryo UI" panose="020B0604030504040204" pitchFamily="50" charset="-128"/>
              </a:rPr>
              <a:t>を</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加速</a:t>
            </a:r>
            <a:r>
              <a:rPr kumimoji="1" lang="ja-JP" altLang="en-US" sz="1400" b="1" dirty="0">
                <a:latin typeface="Meiryo UI" panose="020B0604030504040204" pitchFamily="50" charset="-128"/>
                <a:ea typeface="Meiryo UI" panose="020B0604030504040204" pitchFamily="50" charset="-128"/>
              </a:rPr>
              <a:t>する地域の魅力</a:t>
            </a:r>
            <a:r>
              <a:rPr kumimoji="1" lang="ja-JP" altLang="en-US" sz="1400" b="1" dirty="0" smtClean="0">
                <a:latin typeface="Meiryo UI" panose="020B0604030504040204" pitchFamily="50" charset="-128"/>
                <a:ea typeface="Meiryo UI" panose="020B0604030504040204" pitchFamily="50" charset="-128"/>
              </a:rPr>
              <a:t>向上</a:t>
            </a:r>
            <a:endParaRPr kumimoji="1" lang="ja-JP" altLang="en-US" sz="1400" b="1" dirty="0">
              <a:latin typeface="Meiryo UI" panose="020B0604030504040204" pitchFamily="50" charset="-128"/>
              <a:ea typeface="Meiryo UI" panose="020B0604030504040204" pitchFamily="50" charset="-128"/>
            </a:endParaRPr>
          </a:p>
        </p:txBody>
      </p:sp>
      <p:sp>
        <p:nvSpPr>
          <p:cNvPr id="54" name="フローチャート: 代替処理 53"/>
          <p:cNvSpPr/>
          <p:nvPr/>
        </p:nvSpPr>
        <p:spPr>
          <a:xfrm>
            <a:off x="6579874" y="1612659"/>
            <a:ext cx="2412325" cy="72000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まち中の交流拠点の確保</a:t>
            </a:r>
          </a:p>
        </p:txBody>
      </p:sp>
      <p:sp>
        <p:nvSpPr>
          <p:cNvPr id="55" name="フローチャート: 代替処理 54"/>
          <p:cNvSpPr/>
          <p:nvPr/>
        </p:nvSpPr>
        <p:spPr>
          <a:xfrm>
            <a:off x="6579874" y="2444702"/>
            <a:ext cx="2412325" cy="72000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健康まちづくりの促進</a:t>
            </a:r>
          </a:p>
        </p:txBody>
      </p:sp>
      <p:sp>
        <p:nvSpPr>
          <p:cNvPr id="56" name="二等辺三角形 55"/>
          <p:cNvSpPr/>
          <p:nvPr/>
        </p:nvSpPr>
        <p:spPr>
          <a:xfrm rot="5400000">
            <a:off x="3736191" y="4021414"/>
            <a:ext cx="4352748" cy="251607"/>
          </a:xfrm>
          <a:prstGeom prst="triangle">
            <a:avLst>
              <a:gd name="adj" fmla="val 49649"/>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sz="1400"/>
          </a:p>
        </p:txBody>
      </p:sp>
      <p:sp>
        <p:nvSpPr>
          <p:cNvPr id="57" name="角丸四角形 56"/>
          <p:cNvSpPr/>
          <p:nvPr/>
        </p:nvSpPr>
        <p:spPr>
          <a:xfrm>
            <a:off x="3082090" y="1639369"/>
            <a:ext cx="2652702" cy="4817672"/>
          </a:xfrm>
          <a:prstGeom prst="roundRect">
            <a:avLst>
              <a:gd name="adj" fmla="val 14744"/>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t"/>
          <a:lstStyle/>
          <a:p>
            <a:pPr marL="176213" indent="-176213"/>
            <a:r>
              <a:rPr kumimoji="1" lang="ja-JP" altLang="en-US" sz="1400" b="1" dirty="0" smtClean="0">
                <a:solidFill>
                  <a:schemeClr val="tx1"/>
                </a:solidFill>
                <a:latin typeface="Meiryo UI" panose="020B0604030504040204" pitchFamily="50" charset="-128"/>
                <a:ea typeface="Meiryo UI" panose="020B0604030504040204" pitchFamily="50" charset="-128"/>
              </a:rPr>
              <a:t>〇新しいライフスタイルへの対応</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marL="363538" indent="-363538"/>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生活圏の</a:t>
            </a:r>
            <a:r>
              <a:rPr kumimoji="1" lang="ja-JP" altLang="en-US" sz="1200" dirty="0" smtClean="0">
                <a:solidFill>
                  <a:schemeClr val="tx1"/>
                </a:solidFill>
                <a:latin typeface="Meiryo UI" panose="020B0604030504040204" pitchFamily="50" charset="-128"/>
                <a:ea typeface="Meiryo UI" panose="020B0604030504040204" pitchFamily="50" charset="-128"/>
              </a:rPr>
              <a:t>変化に伴う住生活の充実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6213" indent="-176213"/>
            <a:r>
              <a:rPr kumimoji="1" lang="ja-JP" altLang="en-US" sz="1200" dirty="0" smtClean="0">
                <a:solidFill>
                  <a:schemeClr val="tx1"/>
                </a:solidFill>
                <a:latin typeface="Meiryo UI" panose="020B0604030504040204" pitchFamily="50" charset="-128"/>
                <a:ea typeface="Meiryo UI" panose="020B0604030504040204" pitchFamily="50" charset="-128"/>
              </a:rPr>
              <a:t>　・テレワークやオンライン学習に対応した住まい</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363538" indent="-363538"/>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u="sng" dirty="0" smtClean="0">
                <a:solidFill>
                  <a:schemeClr val="tx1"/>
                </a:solidFill>
                <a:latin typeface="Meiryo UI" panose="020B0604030504040204" pitchFamily="50" charset="-128"/>
                <a:ea typeface="Meiryo UI" panose="020B0604030504040204" pitchFamily="50" charset="-128"/>
              </a:rPr>
              <a:t>シェアオフィス・サテライトオフィスの展開</a:t>
            </a:r>
            <a:endParaRPr kumimoji="1" lang="en-US" altLang="ja-JP" sz="1200" u="sng" dirty="0" smtClean="0">
              <a:solidFill>
                <a:schemeClr val="tx1"/>
              </a:solidFill>
              <a:latin typeface="Meiryo UI" panose="020B0604030504040204" pitchFamily="50" charset="-128"/>
              <a:ea typeface="Meiryo UI" panose="020B0604030504040204" pitchFamily="50" charset="-128"/>
            </a:endParaRPr>
          </a:p>
          <a:p>
            <a:pPr marL="304800" indent="-304800"/>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大阪</a:t>
            </a:r>
            <a:r>
              <a:rPr kumimoji="1" lang="ja-JP" altLang="en-US" sz="1200" dirty="0" smtClean="0">
                <a:solidFill>
                  <a:schemeClr val="tx1"/>
                </a:solidFill>
                <a:latin typeface="Meiryo UI" panose="020B0604030504040204" pitchFamily="50" charset="-128"/>
                <a:ea typeface="Meiryo UI" panose="020B0604030504040204" pitchFamily="50" charset="-128"/>
              </a:rPr>
              <a:t>移住、多拠点居住の推進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449263" indent="-449263"/>
            <a:r>
              <a:rPr kumimoji="1" lang="ja-JP" altLang="en-US" sz="1200" dirty="0" smtClean="0">
                <a:solidFill>
                  <a:schemeClr val="tx1"/>
                </a:solidFill>
                <a:latin typeface="Meiryo UI" panose="020B0604030504040204" pitchFamily="50" charset="-128"/>
                <a:ea typeface="Meiryo UI" panose="020B0604030504040204" pitchFamily="50" charset="-128"/>
              </a:rPr>
              <a:t>　・交流の場、オープンスペースの充実</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449263" indent="-449263"/>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u="sng" dirty="0" smtClean="0">
                <a:solidFill>
                  <a:schemeClr val="tx1"/>
                </a:solidFill>
                <a:latin typeface="Meiryo UI" panose="020B0604030504040204" pitchFamily="50" charset="-128"/>
                <a:ea typeface="Meiryo UI" panose="020B0604030504040204" pitchFamily="50" charset="-128"/>
              </a:rPr>
              <a:t>新たな地域コミュニティへの対応</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449263" indent="-449263"/>
            <a:r>
              <a:rPr kumimoji="1" lang="ja-JP" altLang="en-US" sz="1400" b="1" dirty="0" smtClean="0">
                <a:solidFill>
                  <a:schemeClr val="tx1"/>
                </a:solidFill>
                <a:latin typeface="Meiryo UI" panose="020B0604030504040204" pitchFamily="50" charset="-128"/>
                <a:ea typeface="Meiryo UI" panose="020B0604030504040204" pitchFamily="50" charset="-128"/>
              </a:rPr>
              <a:t>〇</a:t>
            </a:r>
            <a:r>
              <a:rPr kumimoji="1" lang="ja-JP" altLang="en-US" sz="1400" b="1" u="sng" dirty="0" smtClean="0">
                <a:solidFill>
                  <a:schemeClr val="tx1"/>
                </a:solidFill>
                <a:latin typeface="Meiryo UI" panose="020B0604030504040204" pitchFamily="50" charset="-128"/>
                <a:ea typeface="Meiryo UI" panose="020B0604030504040204" pitchFamily="50" charset="-128"/>
              </a:rPr>
              <a:t>健康を支える住まい</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449263" indent="-449263"/>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換気</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363538" indent="-363538"/>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非接触機器</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6213" lvl="0" indent="-176213"/>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u="sng" dirty="0" smtClean="0">
                <a:solidFill>
                  <a:schemeClr val="tx1"/>
                </a:solidFill>
                <a:latin typeface="Meiryo UI" panose="020B0604030504040204" pitchFamily="50" charset="-128"/>
                <a:ea typeface="Meiryo UI" panose="020B0604030504040204" pitchFamily="50" charset="-128"/>
              </a:rPr>
              <a:t>健康づくりに資する環境整備</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6213" lvl="0" indent="-176213"/>
            <a:r>
              <a:rPr kumimoji="1" lang="ja-JP" altLang="en-US" sz="1400" b="1" dirty="0" smtClean="0">
                <a:solidFill>
                  <a:schemeClr val="tx1"/>
                </a:solidFill>
                <a:latin typeface="Meiryo UI" panose="020B0604030504040204" pitchFamily="50" charset="-128"/>
                <a:ea typeface="Meiryo UI" panose="020B0604030504040204" pitchFamily="50" charset="-128"/>
              </a:rPr>
              <a:t>〇</a:t>
            </a:r>
            <a:r>
              <a:rPr kumimoji="1" lang="ja-JP" altLang="en-US" sz="1400" b="1" spc="-150" dirty="0" smtClean="0">
                <a:solidFill>
                  <a:schemeClr val="tx1"/>
                </a:solidFill>
                <a:latin typeface="Meiryo UI" panose="020B0604030504040204" pitchFamily="50" charset="-128"/>
                <a:ea typeface="Meiryo UI" panose="020B0604030504040204" pitchFamily="50" charset="-128"/>
              </a:rPr>
              <a:t>住まい・まちづくり</a:t>
            </a:r>
            <a:r>
              <a:rPr kumimoji="1" lang="ja-JP" altLang="en-US" sz="1400" b="1" spc="-150" dirty="0">
                <a:solidFill>
                  <a:schemeClr val="tx1"/>
                </a:solidFill>
                <a:latin typeface="Meiryo UI" panose="020B0604030504040204" pitchFamily="50" charset="-128"/>
                <a:ea typeface="Meiryo UI" panose="020B0604030504040204" pitchFamily="50" charset="-128"/>
              </a:rPr>
              <a:t>分野</a:t>
            </a:r>
            <a:r>
              <a:rPr kumimoji="1" lang="ja-JP" altLang="en-US" sz="1400" b="1" spc="-150" dirty="0" smtClean="0">
                <a:solidFill>
                  <a:schemeClr val="tx1"/>
                </a:solidFill>
                <a:latin typeface="Meiryo UI" panose="020B0604030504040204" pitchFamily="50" charset="-128"/>
                <a:ea typeface="Meiryo UI" panose="020B0604030504040204" pitchFamily="50" charset="-128"/>
              </a:rPr>
              <a:t>のデジタル化の推進</a:t>
            </a:r>
            <a:endParaRPr kumimoji="1" lang="en-US" altLang="ja-JP" sz="1400" b="1" spc="-150" dirty="0" smtClean="0">
              <a:solidFill>
                <a:schemeClr val="tx1"/>
              </a:solidFill>
              <a:latin typeface="Meiryo UI" panose="020B0604030504040204" pitchFamily="50" charset="-128"/>
              <a:ea typeface="Meiryo UI" panose="020B0604030504040204" pitchFamily="50" charset="-128"/>
            </a:endParaRPr>
          </a:p>
          <a:p>
            <a:pPr marL="176213" lvl="0" indent="-176213"/>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・スマートシティの具体化</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6213" indent="-176213"/>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対面とオンラインの</a:t>
            </a:r>
            <a:r>
              <a:rPr kumimoji="1" lang="ja-JP" altLang="en-US" sz="1200" dirty="0" smtClean="0">
                <a:solidFill>
                  <a:schemeClr val="tx1"/>
                </a:solidFill>
                <a:latin typeface="Meiryo UI" panose="020B0604030504040204" pitchFamily="50" charset="-128"/>
                <a:ea typeface="Meiryo UI" panose="020B0604030504040204" pitchFamily="50" charset="-128"/>
              </a:rPr>
              <a:t>ハイブリッド化へ</a:t>
            </a:r>
            <a:r>
              <a:rPr kumimoji="1" lang="ja-JP" altLang="en-US" sz="1200" dirty="0">
                <a:solidFill>
                  <a:schemeClr val="tx1"/>
                </a:solidFill>
                <a:latin typeface="Meiryo UI" panose="020B0604030504040204" pitchFamily="50" charset="-128"/>
                <a:ea typeface="Meiryo UI" panose="020B0604030504040204" pitchFamily="50" charset="-128"/>
              </a:rPr>
              <a:t>の</a:t>
            </a:r>
            <a:r>
              <a:rPr kumimoji="1" lang="ja-JP" altLang="en-US" sz="1200" dirty="0" smtClean="0">
                <a:solidFill>
                  <a:schemeClr val="tx1"/>
                </a:solidFill>
                <a:latin typeface="Meiryo UI" panose="020B0604030504040204" pitchFamily="50" charset="-128"/>
                <a:ea typeface="Meiryo UI" panose="020B0604030504040204" pitchFamily="50" charset="-128"/>
              </a:rPr>
              <a:t>対応</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400" b="1" dirty="0">
                <a:solidFill>
                  <a:schemeClr val="tx1"/>
                </a:solidFill>
                <a:latin typeface="Meiryo UI" panose="020B0604030504040204" pitchFamily="50" charset="-128"/>
                <a:ea typeface="Meiryo UI" panose="020B0604030504040204" pitchFamily="50" charset="-128"/>
              </a:rPr>
              <a:t>〇生活困窮者等への支援</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・居住支援法人との連携</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6213" indent="-176213"/>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u="sng" dirty="0">
                <a:solidFill>
                  <a:schemeClr val="tx1"/>
                </a:solidFill>
                <a:latin typeface="Meiryo UI" panose="020B0604030504040204" pitchFamily="50" charset="-128"/>
                <a:ea typeface="Meiryo UI" panose="020B0604030504040204" pitchFamily="50" charset="-128"/>
              </a:rPr>
              <a:t>住宅セーフティネット制度等による住宅</a:t>
            </a:r>
            <a:r>
              <a:rPr kumimoji="1" lang="ja-JP" altLang="en-US" sz="1200" u="sng" dirty="0" smtClean="0">
                <a:solidFill>
                  <a:schemeClr val="tx1"/>
                </a:solidFill>
                <a:latin typeface="Meiryo UI" panose="020B0604030504040204" pitchFamily="50" charset="-128"/>
                <a:ea typeface="Meiryo UI" panose="020B0604030504040204" pitchFamily="50" charset="-128"/>
              </a:rPr>
              <a:t>支援</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6213" indent="-176213"/>
            <a:r>
              <a:rPr kumimoji="1" lang="ja-JP" altLang="en-US" sz="1400" spc="-150" dirty="0" smtClean="0">
                <a:solidFill>
                  <a:schemeClr val="tx1"/>
                </a:solidFill>
                <a:latin typeface="Meiryo UI" panose="020B0604030504040204" pitchFamily="50" charset="-128"/>
                <a:ea typeface="Meiryo UI" panose="020B0604030504040204" pitchFamily="50" charset="-128"/>
              </a:rPr>
              <a:t>　</a:t>
            </a:r>
            <a:r>
              <a:rPr kumimoji="1" lang="en-US" altLang="ja-JP" sz="1200" spc="-150" dirty="0" smtClean="0">
                <a:solidFill>
                  <a:schemeClr val="tx1"/>
                </a:solidFill>
                <a:latin typeface="Meiryo UI" panose="020B0604030504040204" pitchFamily="50" charset="-128"/>
                <a:ea typeface="Meiryo UI" panose="020B0604030504040204" pitchFamily="50" charset="-128"/>
              </a:rPr>
              <a:t>※</a:t>
            </a:r>
            <a:r>
              <a:rPr kumimoji="1" lang="ja-JP" altLang="en-US" sz="1200" spc="-150" dirty="0">
                <a:solidFill>
                  <a:schemeClr val="tx1"/>
                </a:solidFill>
                <a:latin typeface="Meiryo UI" panose="020B0604030504040204" pitchFamily="50" charset="-128"/>
                <a:ea typeface="Meiryo UI" panose="020B0604030504040204" pitchFamily="50" charset="-128"/>
              </a:rPr>
              <a:t>緊急</a:t>
            </a:r>
            <a:r>
              <a:rPr kumimoji="1" lang="ja-JP" altLang="en-US" sz="1200" spc="-150" dirty="0" smtClean="0">
                <a:solidFill>
                  <a:schemeClr val="tx1"/>
                </a:solidFill>
                <a:latin typeface="Meiryo UI" panose="020B0604030504040204" pitchFamily="50" charset="-128"/>
                <a:ea typeface="Meiryo UI" panose="020B0604030504040204" pitchFamily="50" charset="-128"/>
              </a:rPr>
              <a:t>対応と</a:t>
            </a:r>
            <a:r>
              <a:rPr kumimoji="1" lang="ja-JP" altLang="en-US" sz="1200" spc="-150" dirty="0">
                <a:solidFill>
                  <a:schemeClr val="tx1"/>
                </a:solidFill>
                <a:latin typeface="Meiryo UI" panose="020B0604030504040204" pitchFamily="50" charset="-128"/>
                <a:ea typeface="Meiryo UI" panose="020B0604030504040204" pitchFamily="50" charset="-128"/>
              </a:rPr>
              <a:t>中長期的な視点から検討が</a:t>
            </a:r>
            <a:r>
              <a:rPr kumimoji="1" lang="ja-JP" altLang="en-US" sz="1200" spc="-150" dirty="0" smtClean="0">
                <a:solidFill>
                  <a:schemeClr val="tx1"/>
                </a:solidFill>
                <a:latin typeface="Meiryo UI" panose="020B0604030504040204" pitchFamily="50" charset="-128"/>
                <a:ea typeface="Meiryo UI" panose="020B0604030504040204" pitchFamily="50" charset="-128"/>
              </a:rPr>
              <a:t>必要</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6213" lvl="0" indent="-176213"/>
            <a:endParaRPr kumimoji="1"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58" name="Rectangle 1"/>
          <p:cNvSpPr>
            <a:spLocks noChangeArrowheads="1"/>
          </p:cNvSpPr>
          <p:nvPr/>
        </p:nvSpPr>
        <p:spPr bwMode="auto">
          <a:xfrm>
            <a:off x="694876" y="1252659"/>
            <a:ext cx="1980000" cy="360000"/>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a:t>
            </a:r>
          </a:p>
        </p:txBody>
      </p:sp>
      <p:sp>
        <p:nvSpPr>
          <p:cNvPr id="59" name="Rectangle 1"/>
          <p:cNvSpPr>
            <a:spLocks noChangeArrowheads="1"/>
          </p:cNvSpPr>
          <p:nvPr/>
        </p:nvSpPr>
        <p:spPr bwMode="auto">
          <a:xfrm>
            <a:off x="3082090" y="1252659"/>
            <a:ext cx="2664000" cy="360000"/>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住まい・まちづくりに関する論点</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Rectangle 1"/>
          <p:cNvSpPr>
            <a:spLocks noChangeArrowheads="1"/>
          </p:cNvSpPr>
          <p:nvPr/>
        </p:nvSpPr>
        <p:spPr bwMode="auto">
          <a:xfrm>
            <a:off x="6554670" y="1252659"/>
            <a:ext cx="2484000" cy="360000"/>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具体的な施策（案）</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1"/>
          <p:cNvSpPr>
            <a:spLocks noChangeArrowheads="1"/>
          </p:cNvSpPr>
          <p:nvPr/>
        </p:nvSpPr>
        <p:spPr bwMode="auto">
          <a:xfrm>
            <a:off x="6111035" y="5311748"/>
            <a:ext cx="413084" cy="1183239"/>
          </a:xfrm>
          <a:custGeom>
            <a:avLst/>
            <a:gdLst>
              <a:gd name="connsiteX0" fmla="*/ 0 w 409073"/>
              <a:gd name="connsiteY0" fmla="*/ 0 h 2384086"/>
              <a:gd name="connsiteX1" fmla="*/ 409073 w 409073"/>
              <a:gd name="connsiteY1" fmla="*/ 0 h 2384086"/>
              <a:gd name="connsiteX2" fmla="*/ 409073 w 409073"/>
              <a:gd name="connsiteY2" fmla="*/ 2384086 h 2384086"/>
              <a:gd name="connsiteX3" fmla="*/ 0 w 409073"/>
              <a:gd name="connsiteY3" fmla="*/ 2384086 h 2384086"/>
              <a:gd name="connsiteX4" fmla="*/ 0 w 409073"/>
              <a:gd name="connsiteY4" fmla="*/ 0 h 2384086"/>
              <a:gd name="connsiteX0" fmla="*/ 39527 w 448600"/>
              <a:gd name="connsiteY0" fmla="*/ 0 h 2384086"/>
              <a:gd name="connsiteX1" fmla="*/ 448600 w 448600"/>
              <a:gd name="connsiteY1" fmla="*/ 0 h 2384086"/>
              <a:gd name="connsiteX2" fmla="*/ 448600 w 448600"/>
              <a:gd name="connsiteY2" fmla="*/ 2384086 h 2384086"/>
              <a:gd name="connsiteX3" fmla="*/ 39527 w 448600"/>
              <a:gd name="connsiteY3" fmla="*/ 2384086 h 2384086"/>
              <a:gd name="connsiteX4" fmla="*/ 0 w 448600"/>
              <a:gd name="connsiteY4" fmla="*/ 482455 h 2384086"/>
              <a:gd name="connsiteX5" fmla="*/ 39527 w 448600"/>
              <a:gd name="connsiteY5" fmla="*/ 0 h 2384086"/>
              <a:gd name="connsiteX0" fmla="*/ 0 w 448600"/>
              <a:gd name="connsiteY0" fmla="*/ 482455 h 2384086"/>
              <a:gd name="connsiteX1" fmla="*/ 448600 w 448600"/>
              <a:gd name="connsiteY1" fmla="*/ 0 h 2384086"/>
              <a:gd name="connsiteX2" fmla="*/ 448600 w 448600"/>
              <a:gd name="connsiteY2" fmla="*/ 2384086 h 2384086"/>
              <a:gd name="connsiteX3" fmla="*/ 39527 w 448600"/>
              <a:gd name="connsiteY3" fmla="*/ 2384086 h 2384086"/>
              <a:gd name="connsiteX4" fmla="*/ 0 w 448600"/>
              <a:gd name="connsiteY4" fmla="*/ 482455 h 2384086"/>
              <a:gd name="connsiteX0" fmla="*/ 0 w 463115"/>
              <a:gd name="connsiteY0" fmla="*/ 1309769 h 3211400"/>
              <a:gd name="connsiteX1" fmla="*/ 463115 w 463115"/>
              <a:gd name="connsiteY1" fmla="*/ 0 h 3211400"/>
              <a:gd name="connsiteX2" fmla="*/ 448600 w 463115"/>
              <a:gd name="connsiteY2" fmla="*/ 3211400 h 3211400"/>
              <a:gd name="connsiteX3" fmla="*/ 39527 w 463115"/>
              <a:gd name="connsiteY3" fmla="*/ 3211400 h 3211400"/>
              <a:gd name="connsiteX4" fmla="*/ 0 w 463115"/>
              <a:gd name="connsiteY4" fmla="*/ 1309769 h 3211400"/>
              <a:gd name="connsiteX0" fmla="*/ 33045 w 423588"/>
              <a:gd name="connsiteY0" fmla="*/ 758226 h 3211400"/>
              <a:gd name="connsiteX1" fmla="*/ 423588 w 423588"/>
              <a:gd name="connsiteY1" fmla="*/ 0 h 3211400"/>
              <a:gd name="connsiteX2" fmla="*/ 409073 w 423588"/>
              <a:gd name="connsiteY2" fmla="*/ 3211400 h 3211400"/>
              <a:gd name="connsiteX3" fmla="*/ 0 w 423588"/>
              <a:gd name="connsiteY3" fmla="*/ 3211400 h 3211400"/>
              <a:gd name="connsiteX4" fmla="*/ 33045 w 423588"/>
              <a:gd name="connsiteY4" fmla="*/ 758226 h 3211400"/>
              <a:gd name="connsiteX0" fmla="*/ 37637 w 428180"/>
              <a:gd name="connsiteY0" fmla="*/ 758226 h 3211400"/>
              <a:gd name="connsiteX1" fmla="*/ 428180 w 428180"/>
              <a:gd name="connsiteY1" fmla="*/ 0 h 3211400"/>
              <a:gd name="connsiteX2" fmla="*/ 413665 w 428180"/>
              <a:gd name="connsiteY2" fmla="*/ 3211400 h 3211400"/>
              <a:gd name="connsiteX3" fmla="*/ 4592 w 428180"/>
              <a:gd name="connsiteY3" fmla="*/ 3211400 h 3211400"/>
              <a:gd name="connsiteX4" fmla="*/ 37637 w 428180"/>
              <a:gd name="connsiteY4" fmla="*/ 758226 h 3211400"/>
              <a:gd name="connsiteX0" fmla="*/ 39096 w 429639"/>
              <a:gd name="connsiteY0" fmla="*/ 758226 h 3211400"/>
              <a:gd name="connsiteX1" fmla="*/ 429639 w 429639"/>
              <a:gd name="connsiteY1" fmla="*/ 0 h 3211400"/>
              <a:gd name="connsiteX2" fmla="*/ 415124 w 429639"/>
              <a:gd name="connsiteY2" fmla="*/ 3211400 h 3211400"/>
              <a:gd name="connsiteX3" fmla="*/ 6051 w 429639"/>
              <a:gd name="connsiteY3" fmla="*/ 3211400 h 3211400"/>
              <a:gd name="connsiteX4" fmla="*/ 39096 w 429639"/>
              <a:gd name="connsiteY4" fmla="*/ 758226 h 3211400"/>
              <a:gd name="connsiteX0" fmla="*/ 33045 w 423588"/>
              <a:gd name="connsiteY0" fmla="*/ 758226 h 3211400"/>
              <a:gd name="connsiteX1" fmla="*/ 423588 w 423588"/>
              <a:gd name="connsiteY1" fmla="*/ 0 h 3211400"/>
              <a:gd name="connsiteX2" fmla="*/ 409073 w 423588"/>
              <a:gd name="connsiteY2" fmla="*/ 3211400 h 3211400"/>
              <a:gd name="connsiteX3" fmla="*/ 0 w 423588"/>
              <a:gd name="connsiteY3" fmla="*/ 3211400 h 3211400"/>
              <a:gd name="connsiteX4" fmla="*/ 33045 w 423588"/>
              <a:gd name="connsiteY4" fmla="*/ 758226 h 3211400"/>
              <a:gd name="connsiteX0" fmla="*/ 33045 w 423588"/>
              <a:gd name="connsiteY0" fmla="*/ 748701 h 3211400"/>
              <a:gd name="connsiteX1" fmla="*/ 423588 w 423588"/>
              <a:gd name="connsiteY1" fmla="*/ 0 h 3211400"/>
              <a:gd name="connsiteX2" fmla="*/ 409073 w 423588"/>
              <a:gd name="connsiteY2" fmla="*/ 3211400 h 3211400"/>
              <a:gd name="connsiteX3" fmla="*/ 0 w 423588"/>
              <a:gd name="connsiteY3" fmla="*/ 3211400 h 3211400"/>
              <a:gd name="connsiteX4" fmla="*/ 33045 w 423588"/>
              <a:gd name="connsiteY4" fmla="*/ 748701 h 3211400"/>
              <a:gd name="connsiteX0" fmla="*/ 23520 w 423588"/>
              <a:gd name="connsiteY0" fmla="*/ 739176 h 3211400"/>
              <a:gd name="connsiteX1" fmla="*/ 423588 w 423588"/>
              <a:gd name="connsiteY1" fmla="*/ 0 h 3211400"/>
              <a:gd name="connsiteX2" fmla="*/ 409073 w 423588"/>
              <a:gd name="connsiteY2" fmla="*/ 3211400 h 3211400"/>
              <a:gd name="connsiteX3" fmla="*/ 0 w 423588"/>
              <a:gd name="connsiteY3" fmla="*/ 3211400 h 3211400"/>
              <a:gd name="connsiteX4" fmla="*/ 23520 w 423588"/>
              <a:gd name="connsiteY4" fmla="*/ 739176 h 3211400"/>
              <a:gd name="connsiteX0" fmla="*/ 23520 w 423588"/>
              <a:gd name="connsiteY0" fmla="*/ 1218148 h 3690372"/>
              <a:gd name="connsiteX1" fmla="*/ 423588 w 423588"/>
              <a:gd name="connsiteY1" fmla="*/ 0 h 3690372"/>
              <a:gd name="connsiteX2" fmla="*/ 409073 w 423588"/>
              <a:gd name="connsiteY2" fmla="*/ 3690372 h 3690372"/>
              <a:gd name="connsiteX3" fmla="*/ 0 w 423588"/>
              <a:gd name="connsiteY3" fmla="*/ 3690372 h 3690372"/>
              <a:gd name="connsiteX4" fmla="*/ 23520 w 423588"/>
              <a:gd name="connsiteY4" fmla="*/ 1218148 h 3690372"/>
              <a:gd name="connsiteX0" fmla="*/ 23520 w 423588"/>
              <a:gd name="connsiteY0" fmla="*/ 961774 h 3433998"/>
              <a:gd name="connsiteX1" fmla="*/ 423588 w 423588"/>
              <a:gd name="connsiteY1" fmla="*/ 0 h 3433998"/>
              <a:gd name="connsiteX2" fmla="*/ 409073 w 423588"/>
              <a:gd name="connsiteY2" fmla="*/ 3433998 h 3433998"/>
              <a:gd name="connsiteX3" fmla="*/ 0 w 423588"/>
              <a:gd name="connsiteY3" fmla="*/ 3433998 h 3433998"/>
              <a:gd name="connsiteX4" fmla="*/ 23520 w 423588"/>
              <a:gd name="connsiteY4" fmla="*/ 961774 h 3433998"/>
              <a:gd name="connsiteX0" fmla="*/ 23520 w 423588"/>
              <a:gd name="connsiteY0" fmla="*/ 1064324 h 3536548"/>
              <a:gd name="connsiteX1" fmla="*/ 423588 w 423588"/>
              <a:gd name="connsiteY1" fmla="*/ 0 h 3536548"/>
              <a:gd name="connsiteX2" fmla="*/ 409073 w 423588"/>
              <a:gd name="connsiteY2" fmla="*/ 3536548 h 3536548"/>
              <a:gd name="connsiteX3" fmla="*/ 0 w 423588"/>
              <a:gd name="connsiteY3" fmla="*/ 3536548 h 3536548"/>
              <a:gd name="connsiteX4" fmla="*/ 23520 w 423588"/>
              <a:gd name="connsiteY4" fmla="*/ 1064324 h 3536548"/>
              <a:gd name="connsiteX0" fmla="*/ 23520 w 423588"/>
              <a:gd name="connsiteY0" fmla="*/ 619943 h 3536548"/>
              <a:gd name="connsiteX1" fmla="*/ 423588 w 423588"/>
              <a:gd name="connsiteY1" fmla="*/ 0 h 3536548"/>
              <a:gd name="connsiteX2" fmla="*/ 409073 w 423588"/>
              <a:gd name="connsiteY2" fmla="*/ 3536548 h 3536548"/>
              <a:gd name="connsiteX3" fmla="*/ 0 w 423588"/>
              <a:gd name="connsiteY3" fmla="*/ 3536548 h 3536548"/>
              <a:gd name="connsiteX4" fmla="*/ 23520 w 423588"/>
              <a:gd name="connsiteY4" fmla="*/ 619943 h 3536548"/>
              <a:gd name="connsiteX0" fmla="*/ 23520 w 432134"/>
              <a:gd name="connsiteY0" fmla="*/ 551577 h 3468182"/>
              <a:gd name="connsiteX1" fmla="*/ 432134 w 432134"/>
              <a:gd name="connsiteY1" fmla="*/ 0 h 3468182"/>
              <a:gd name="connsiteX2" fmla="*/ 409073 w 432134"/>
              <a:gd name="connsiteY2" fmla="*/ 3468182 h 3468182"/>
              <a:gd name="connsiteX3" fmla="*/ 0 w 432134"/>
              <a:gd name="connsiteY3" fmla="*/ 3468182 h 3468182"/>
              <a:gd name="connsiteX4" fmla="*/ 23520 w 432134"/>
              <a:gd name="connsiteY4" fmla="*/ 551577 h 3468182"/>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3520 w 432134"/>
              <a:gd name="connsiteY0" fmla="*/ 602851 h 3519456"/>
              <a:gd name="connsiteX1" fmla="*/ 432134 w 432134"/>
              <a:gd name="connsiteY1" fmla="*/ 0 h 3519456"/>
              <a:gd name="connsiteX2" fmla="*/ 409073 w 432134"/>
              <a:gd name="connsiteY2" fmla="*/ 3519456 h 3519456"/>
              <a:gd name="connsiteX3" fmla="*/ 0 w 432134"/>
              <a:gd name="connsiteY3" fmla="*/ 3519456 h 3519456"/>
              <a:gd name="connsiteX4" fmla="*/ 23520 w 432134"/>
              <a:gd name="connsiteY4" fmla="*/ 602851 h 3519456"/>
              <a:gd name="connsiteX0" fmla="*/ 29870 w 432134"/>
              <a:gd name="connsiteY0" fmla="*/ 682683 h 3519456"/>
              <a:gd name="connsiteX1" fmla="*/ 432134 w 432134"/>
              <a:gd name="connsiteY1" fmla="*/ 0 h 3519456"/>
              <a:gd name="connsiteX2" fmla="*/ 409073 w 432134"/>
              <a:gd name="connsiteY2" fmla="*/ 3519456 h 3519456"/>
              <a:gd name="connsiteX3" fmla="*/ 0 w 432134"/>
              <a:gd name="connsiteY3" fmla="*/ 3519456 h 3519456"/>
              <a:gd name="connsiteX4" fmla="*/ 29870 w 432134"/>
              <a:gd name="connsiteY4" fmla="*/ 682683 h 3519456"/>
              <a:gd name="connsiteX0" fmla="*/ 36220 w 438484"/>
              <a:gd name="connsiteY0" fmla="*/ 682683 h 4317773"/>
              <a:gd name="connsiteX1" fmla="*/ 438484 w 438484"/>
              <a:gd name="connsiteY1" fmla="*/ 0 h 4317773"/>
              <a:gd name="connsiteX2" fmla="*/ 415423 w 438484"/>
              <a:gd name="connsiteY2" fmla="*/ 3519456 h 4317773"/>
              <a:gd name="connsiteX3" fmla="*/ 0 w 438484"/>
              <a:gd name="connsiteY3" fmla="*/ 4317773 h 4317773"/>
              <a:gd name="connsiteX4" fmla="*/ 36220 w 438484"/>
              <a:gd name="connsiteY4" fmla="*/ 682683 h 4317773"/>
              <a:gd name="connsiteX0" fmla="*/ 3558 w 405822"/>
              <a:gd name="connsiteY0" fmla="*/ 682683 h 4349706"/>
              <a:gd name="connsiteX1" fmla="*/ 405822 w 405822"/>
              <a:gd name="connsiteY1" fmla="*/ 0 h 4349706"/>
              <a:gd name="connsiteX2" fmla="*/ 382761 w 405822"/>
              <a:gd name="connsiteY2" fmla="*/ 3519456 h 4349706"/>
              <a:gd name="connsiteX3" fmla="*/ 11788 w 405822"/>
              <a:gd name="connsiteY3" fmla="*/ 4349706 h 4349706"/>
              <a:gd name="connsiteX4" fmla="*/ 3558 w 405822"/>
              <a:gd name="connsiteY4" fmla="*/ 682683 h 4349706"/>
              <a:gd name="connsiteX0" fmla="*/ 10820 w 413084"/>
              <a:gd name="connsiteY0" fmla="*/ 682683 h 4301807"/>
              <a:gd name="connsiteX1" fmla="*/ 413084 w 413084"/>
              <a:gd name="connsiteY1" fmla="*/ 0 h 4301807"/>
              <a:gd name="connsiteX2" fmla="*/ 390023 w 413084"/>
              <a:gd name="connsiteY2" fmla="*/ 3519456 h 4301807"/>
              <a:gd name="connsiteX3" fmla="*/ 0 w 413084"/>
              <a:gd name="connsiteY3" fmla="*/ 4301807 h 4301807"/>
              <a:gd name="connsiteX4" fmla="*/ 10820 w 413084"/>
              <a:gd name="connsiteY4" fmla="*/ 682683 h 4301807"/>
              <a:gd name="connsiteX0" fmla="*/ 10820 w 413084"/>
              <a:gd name="connsiteY0" fmla="*/ 682683 h 4301807"/>
              <a:gd name="connsiteX1" fmla="*/ 413084 w 413084"/>
              <a:gd name="connsiteY1" fmla="*/ 0 h 4301807"/>
              <a:gd name="connsiteX2" fmla="*/ 402723 w 413084"/>
              <a:gd name="connsiteY2" fmla="*/ 3774917 h 4301807"/>
              <a:gd name="connsiteX3" fmla="*/ 0 w 413084"/>
              <a:gd name="connsiteY3" fmla="*/ 4301807 h 4301807"/>
              <a:gd name="connsiteX4" fmla="*/ 10820 w 413084"/>
              <a:gd name="connsiteY4" fmla="*/ 682683 h 4301807"/>
              <a:gd name="connsiteX0" fmla="*/ 10820 w 413084"/>
              <a:gd name="connsiteY0" fmla="*/ 682683 h 4301807"/>
              <a:gd name="connsiteX1" fmla="*/ 413084 w 413084"/>
              <a:gd name="connsiteY1" fmla="*/ 0 h 4301807"/>
              <a:gd name="connsiteX2" fmla="*/ 402723 w 413084"/>
              <a:gd name="connsiteY2" fmla="*/ 3679119 h 4301807"/>
              <a:gd name="connsiteX3" fmla="*/ 0 w 413084"/>
              <a:gd name="connsiteY3" fmla="*/ 4301807 h 4301807"/>
              <a:gd name="connsiteX4" fmla="*/ 10820 w 413084"/>
              <a:gd name="connsiteY4" fmla="*/ 682683 h 4301807"/>
              <a:gd name="connsiteX0" fmla="*/ 10820 w 413084"/>
              <a:gd name="connsiteY0" fmla="*/ 682683 h 4310562"/>
              <a:gd name="connsiteX1" fmla="*/ 413084 w 413084"/>
              <a:gd name="connsiteY1" fmla="*/ 0 h 4310562"/>
              <a:gd name="connsiteX2" fmla="*/ 407486 w 413084"/>
              <a:gd name="connsiteY2" fmla="*/ 4310562 h 4310562"/>
              <a:gd name="connsiteX3" fmla="*/ 0 w 413084"/>
              <a:gd name="connsiteY3" fmla="*/ 4301807 h 4310562"/>
              <a:gd name="connsiteX4" fmla="*/ 10820 w 413084"/>
              <a:gd name="connsiteY4" fmla="*/ 682683 h 4310562"/>
              <a:gd name="connsiteX0" fmla="*/ 10820 w 413084"/>
              <a:gd name="connsiteY0" fmla="*/ 682683 h 4310562"/>
              <a:gd name="connsiteX1" fmla="*/ 413084 w 413084"/>
              <a:gd name="connsiteY1" fmla="*/ 0 h 4310562"/>
              <a:gd name="connsiteX2" fmla="*/ 407486 w 413084"/>
              <a:gd name="connsiteY2" fmla="*/ 4310562 h 4310562"/>
              <a:gd name="connsiteX3" fmla="*/ 0 w 413084"/>
              <a:gd name="connsiteY3" fmla="*/ 4301807 h 4310562"/>
              <a:gd name="connsiteX4" fmla="*/ 10820 w 413084"/>
              <a:gd name="connsiteY4" fmla="*/ 682683 h 4310562"/>
              <a:gd name="connsiteX0" fmla="*/ 10820 w 413084"/>
              <a:gd name="connsiteY0" fmla="*/ 1274660 h 4902539"/>
              <a:gd name="connsiteX1" fmla="*/ 413084 w 413084"/>
              <a:gd name="connsiteY1" fmla="*/ 0 h 4902539"/>
              <a:gd name="connsiteX2" fmla="*/ 407486 w 413084"/>
              <a:gd name="connsiteY2" fmla="*/ 4902539 h 4902539"/>
              <a:gd name="connsiteX3" fmla="*/ 0 w 413084"/>
              <a:gd name="connsiteY3" fmla="*/ 4893784 h 4902539"/>
              <a:gd name="connsiteX4" fmla="*/ 10820 w 413084"/>
              <a:gd name="connsiteY4" fmla="*/ 1274660 h 4902539"/>
              <a:gd name="connsiteX0" fmla="*/ 1295 w 413084"/>
              <a:gd name="connsiteY0" fmla="*/ 1610115 h 4902539"/>
              <a:gd name="connsiteX1" fmla="*/ 413084 w 413084"/>
              <a:gd name="connsiteY1" fmla="*/ 0 h 4902539"/>
              <a:gd name="connsiteX2" fmla="*/ 407486 w 413084"/>
              <a:gd name="connsiteY2" fmla="*/ 4902539 h 4902539"/>
              <a:gd name="connsiteX3" fmla="*/ 0 w 413084"/>
              <a:gd name="connsiteY3" fmla="*/ 4893784 h 4902539"/>
              <a:gd name="connsiteX4" fmla="*/ 1295 w 413084"/>
              <a:gd name="connsiteY4" fmla="*/ 1610115 h 490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84" h="4902539">
                <a:moveTo>
                  <a:pt x="1295" y="1610115"/>
                </a:moveTo>
                <a:lnTo>
                  <a:pt x="413084" y="0"/>
                </a:lnTo>
                <a:cubicBezTo>
                  <a:pt x="408246" y="1070467"/>
                  <a:pt x="412324" y="3832072"/>
                  <a:pt x="407486" y="4902539"/>
                </a:cubicBezTo>
                <a:lnTo>
                  <a:pt x="0" y="4893784"/>
                </a:lnTo>
                <a:cubicBezTo>
                  <a:pt x="3607" y="3687409"/>
                  <a:pt x="-2312" y="2816490"/>
                  <a:pt x="1295" y="1610115"/>
                </a:cubicBezTo>
                <a:close/>
              </a:path>
            </a:pathLst>
          </a:custGeom>
          <a:ln/>
        </p:spPr>
        <p:style>
          <a:lnRef idx="0">
            <a:schemeClr val="accent1"/>
          </a:lnRef>
          <a:fillRef idx="3">
            <a:schemeClr val="accent1"/>
          </a:fillRef>
          <a:effectRef idx="3">
            <a:schemeClr val="accent1"/>
          </a:effectRef>
          <a:fontRef idx="minor">
            <a:schemeClr val="lt1"/>
          </a:fontRef>
        </p:style>
        <p:txBody>
          <a:bodyPr vert="eaVert"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安全・安心</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7687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1"/>
            <a:ext cx="9144000" cy="36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．まとめ</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1"/>
          <p:cNvSpPr>
            <a:spLocks noChangeArrowheads="1"/>
          </p:cNvSpPr>
          <p:nvPr/>
        </p:nvSpPr>
        <p:spPr bwMode="auto">
          <a:xfrm>
            <a:off x="200526" y="470933"/>
            <a:ext cx="3600000" cy="345600"/>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新型コロナウイルス感染症による影響</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15516" y="923222"/>
            <a:ext cx="8712968" cy="2584107"/>
          </a:xfrm>
          <a:prstGeom prst="roundRect">
            <a:avLst>
              <a:gd name="adj" fmla="val 6413"/>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の有効求人倍率</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は１月以降</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ヵ月連続で低下しており、今後</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さらに影響</a:t>
            </a:r>
            <a:r>
              <a:rPr lang="ja-JP" altLang="en-US" dirty="0">
                <a:latin typeface="Meiryo UI" panose="020B0604030504040204" pitchFamily="50" charset="-128"/>
                <a:ea typeface="Meiryo UI" panose="020B0604030504040204" pitchFamily="50" charset="-128"/>
                <a:cs typeface="Meiryo UI" panose="020B0604030504040204" pitchFamily="50" charset="-128"/>
              </a:rPr>
              <a:t>が出てくることが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予想されます。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感染拡大後の３月～６月に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おいては、</a:t>
            </a:r>
            <a:r>
              <a:rPr lang="ja-JP" altLang="en-US" dirty="0">
                <a:latin typeface="Meiryo UI" panose="020B0604030504040204" pitchFamily="50" charset="-128"/>
                <a:ea typeface="Meiryo UI" panose="020B0604030504040204" pitchFamily="50" charset="-128"/>
                <a:cs typeface="Meiryo UI" panose="020B0604030504040204" pitchFamily="50" charset="-128"/>
              </a:rPr>
              <a:t>世帯年収が低い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ほど収入の減少率が高く、</a:t>
            </a:r>
            <a:r>
              <a:rPr lang="ja-JP" altLang="en-US" dirty="0">
                <a:latin typeface="Meiryo UI" panose="020B0604030504040204" pitchFamily="50" charset="-128"/>
                <a:ea typeface="Meiryo UI" panose="020B0604030504040204" pitchFamily="50" charset="-128"/>
                <a:cs typeface="Meiryo UI" panose="020B0604030504040204" pitchFamily="50" charset="-128"/>
              </a:rPr>
              <a:t>また、生活保護開始世帯数が増加するなど、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特に低所得層</a:t>
            </a:r>
            <a:r>
              <a:rPr lang="ja-JP" altLang="en-US" dirty="0">
                <a:latin typeface="Meiryo UI" panose="020B0604030504040204" pitchFamily="50" charset="-128"/>
                <a:ea typeface="Meiryo UI" panose="020B0604030504040204" pitchFamily="50" charset="-128"/>
                <a:cs typeface="Meiryo UI" panose="020B0604030504040204" pitchFamily="50" charset="-128"/>
              </a:rPr>
              <a:t>により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強く影響</a:t>
            </a:r>
            <a:r>
              <a:rPr lang="ja-JP" altLang="en-US" dirty="0">
                <a:latin typeface="Meiryo UI" panose="020B0604030504040204" pitchFamily="50" charset="-128"/>
                <a:ea typeface="Meiryo UI" panose="020B0604030504040204" pitchFamily="50" charset="-128"/>
                <a:cs typeface="Meiryo UI" panose="020B0604030504040204" pitchFamily="50" charset="-128"/>
              </a:rPr>
              <a:t>が出ている可能性が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コミュニティ</a:t>
            </a:r>
            <a:r>
              <a:rPr lang="ja-JP" altLang="en-US" dirty="0">
                <a:latin typeface="Meiryo UI" panose="020B0604030504040204" pitchFamily="50" charset="-128"/>
                <a:ea typeface="Meiryo UI" panose="020B0604030504040204" pitchFamily="50" charset="-128"/>
                <a:cs typeface="Meiryo UI" panose="020B0604030504040204" pitchFamily="50" charset="-128"/>
              </a:rPr>
              <a:t>に対する意識の変化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をみると“</a:t>
            </a:r>
            <a:r>
              <a:rPr lang="ja-JP" altLang="en-US" dirty="0">
                <a:latin typeface="Meiryo UI" panose="020B0604030504040204" pitchFamily="50" charset="-128"/>
                <a:ea typeface="Meiryo UI" panose="020B0604030504040204" pitchFamily="50" charset="-128"/>
                <a:cs typeface="Meiryo UI" panose="020B0604030504040204" pitchFamily="50" charset="-128"/>
              </a:rPr>
              <a:t>社会とのつながりの重要性”をより意識するようになった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と回答する割合が高くなっており、シニア層</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60</a:t>
            </a:r>
            <a:r>
              <a:rPr lang="ja-JP" altLang="en-US" dirty="0">
                <a:latin typeface="Meiryo UI" panose="020B0604030504040204" pitchFamily="50" charset="-128"/>
                <a:ea typeface="Meiryo UI" panose="020B0604030504040204" pitchFamily="50" charset="-128"/>
                <a:cs typeface="Meiryo UI" panose="020B0604030504040204" pitchFamily="50" charset="-128"/>
              </a:rPr>
              <a:t>歳以上）では交流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機会が減少するなど、社会的つながりの喪失がみられます。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215516" y="3606578"/>
            <a:ext cx="2520000" cy="314631"/>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新たな潮流</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15516" y="4020457"/>
            <a:ext cx="8712968" cy="2698278"/>
          </a:xfrm>
          <a:prstGeom prst="roundRect">
            <a:avLst>
              <a:gd name="adj" fmla="val 6413"/>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テレワークの進展等により、就労時間</a:t>
            </a:r>
            <a:r>
              <a:rPr lang="ja-JP" altLang="en-US" dirty="0">
                <a:latin typeface="Meiryo UI" panose="020B0604030504040204" pitchFamily="50" charset="-128"/>
                <a:ea typeface="Meiryo UI" panose="020B0604030504040204" pitchFamily="50" charset="-128"/>
                <a:cs typeface="Meiryo UI" panose="020B0604030504040204" pitchFamily="50" charset="-128"/>
              </a:rPr>
              <a:t>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減少し、余暇、</a:t>
            </a:r>
            <a:r>
              <a:rPr lang="ja-JP" altLang="en-US" dirty="0">
                <a:latin typeface="Meiryo UI" panose="020B0604030504040204" pitchFamily="50" charset="-128"/>
                <a:ea typeface="Meiryo UI" panose="020B0604030504040204" pitchFamily="50" charset="-128"/>
                <a:cs typeface="Meiryo UI" panose="020B0604030504040204" pitchFamily="50" charset="-128"/>
              </a:rPr>
              <a:t>家事・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育児、学習等の</a:t>
            </a:r>
            <a:r>
              <a:rPr lang="ja-JP" altLang="en-US" dirty="0">
                <a:latin typeface="Meiryo UI" panose="020B0604030504040204" pitchFamily="50" charset="-128"/>
                <a:ea typeface="Meiryo UI" panose="020B0604030504040204" pitchFamily="50" charset="-128"/>
                <a:cs typeface="Meiryo UI" panose="020B0604030504040204" pitchFamily="50" charset="-128"/>
              </a:rPr>
              <a:t>時間が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増加しており、働き方や生活スタイルに変化がみられます。加えて、地方移住への関心や住まいへのニーズの変化など、生活圏や住まいに関する意識の変化がみられます。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さらなる健康意識への高まりがみられるとともに、感染拡大防止の観点から、換気や非接触機器等による「新しい生活様式」の推奨や住まい</a:t>
            </a:r>
            <a:r>
              <a:rPr lang="ja-JP" altLang="en-US" dirty="0">
                <a:latin typeface="Meiryo UI" panose="020B0604030504040204" pitchFamily="50" charset="-128"/>
                <a:ea typeface="Meiryo UI" panose="020B0604030504040204" pitchFamily="50" charset="-128"/>
                <a:cs typeface="Meiryo UI" panose="020B0604030504040204" pitchFamily="50" charset="-128"/>
              </a:rPr>
              <a:t>の身近な環境や地域の自然資源の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重要性が再認識されています。</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新型コロナウイルス感染症を契機とした「新たな日常」による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DX</a:t>
            </a:r>
            <a:r>
              <a:rPr lang="ja-JP" altLang="en-US" dirty="0">
                <a:latin typeface="Meiryo UI" panose="020B0604030504040204" pitchFamily="50" charset="-128"/>
                <a:ea typeface="Meiryo UI" panose="020B0604030504040204" pitchFamily="50" charset="-128"/>
                <a:cs typeface="Meiryo UI" panose="020B0604030504040204" pitchFamily="50" charset="-128"/>
              </a:rPr>
              <a:t>（デジタルトランスフォーメーション）の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加速や東京</a:t>
            </a:r>
            <a:r>
              <a:rPr lang="ja-JP" altLang="en-US" dirty="0">
                <a:latin typeface="Meiryo UI" panose="020B0604030504040204" pitchFamily="50" charset="-128"/>
                <a:ea typeface="Meiryo UI" panose="020B0604030504040204" pitchFamily="50" charset="-128"/>
                <a:cs typeface="Meiryo UI" panose="020B0604030504040204" pitchFamily="50" charset="-128"/>
              </a:rPr>
              <a:t>一極集中の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是正などの機運が高まっています。</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Meiryo UI" panose="020B0604030504040204" pitchFamily="50" charset="-128"/>
              <a:buChar cha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Meiryo UI" panose="020B0604030504040204" pitchFamily="50" charset="-128"/>
              <a:buChar cha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Meiryo UI" panose="020B0604030504040204" pitchFamily="50" charset="-128"/>
              <a:buChar cha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15</a:t>
            </a:fld>
            <a:endParaRPr lang="ja-JP" altLang="en-US" sz="1400" dirty="0">
              <a:solidFill>
                <a:schemeClr val="tx1"/>
              </a:solidFill>
            </a:endParaRPr>
          </a:p>
        </p:txBody>
      </p:sp>
    </p:spTree>
    <p:extLst>
      <p:ext uri="{BB962C8B-B14F-4D97-AF65-F5344CB8AC3E}">
        <p14:creationId xmlns:p14="http://schemas.microsoft.com/office/powerpoint/2010/main" val="270787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1"/>
            <a:ext cx="9144000" cy="36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．まとめ</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具体的な施策（案）</a:t>
            </a:r>
            <a:r>
              <a:rPr lang="ja-JP" altLang="en-US" sz="20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都市、まち・くらしー</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16</a:t>
            </a:fld>
            <a:endParaRPr lang="ja-JP" altLang="en-US" sz="1400" dirty="0">
              <a:solidFill>
                <a:schemeClr val="tx1"/>
              </a:solidFill>
            </a:endParaRPr>
          </a:p>
        </p:txBody>
      </p:sp>
      <p:sp>
        <p:nvSpPr>
          <p:cNvPr id="19" name="Rectangle 1"/>
          <p:cNvSpPr>
            <a:spLocks noChangeArrowheads="1"/>
          </p:cNvSpPr>
          <p:nvPr/>
        </p:nvSpPr>
        <p:spPr bwMode="auto">
          <a:xfrm>
            <a:off x="185536" y="424430"/>
            <a:ext cx="3060000" cy="345600"/>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まち中の交流拠点の確保</a:t>
            </a:r>
          </a:p>
        </p:txBody>
      </p:sp>
      <p:grpSp>
        <p:nvGrpSpPr>
          <p:cNvPr id="20" name="グループ化 19"/>
          <p:cNvGrpSpPr/>
          <p:nvPr/>
        </p:nvGrpSpPr>
        <p:grpSpPr>
          <a:xfrm>
            <a:off x="200526" y="775122"/>
            <a:ext cx="8712968" cy="2636477"/>
            <a:chOff x="215516" y="865166"/>
            <a:chExt cx="8712968" cy="2636477"/>
          </a:xfrm>
        </p:grpSpPr>
        <p:sp>
          <p:nvSpPr>
            <p:cNvPr id="21" name="角丸四角形 20"/>
            <p:cNvSpPr/>
            <p:nvPr/>
          </p:nvSpPr>
          <p:spPr>
            <a:xfrm>
              <a:off x="215516" y="865166"/>
              <a:ext cx="8712968" cy="2226380"/>
            </a:xfrm>
            <a:prstGeom prst="roundRect">
              <a:avLst>
                <a:gd name="adj" fmla="val 6413"/>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3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dirty="0">
                  <a:latin typeface="Meiryo UI" panose="020B0604030504040204" pitchFamily="50" charset="-128"/>
                  <a:ea typeface="Meiryo UI" panose="020B0604030504040204" pitchFamily="50" charset="-128"/>
                  <a:cs typeface="Meiryo UI" panose="020B0604030504040204" pitchFamily="50" charset="-128"/>
                </a:rPr>
                <a:t>、地域活動など様々な場面において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、オンラインだけでなく対面</a:t>
              </a:r>
              <a:r>
                <a:rPr lang="ja-JP" altLang="en-US" dirty="0">
                  <a:latin typeface="Meiryo UI" panose="020B0604030504040204" pitchFamily="50" charset="-128"/>
                  <a:ea typeface="Meiryo UI" panose="020B0604030504040204" pitchFamily="50" charset="-128"/>
                  <a:cs typeface="Meiryo UI" panose="020B0604030504040204" pitchFamily="50" charset="-128"/>
                </a:rPr>
                <a:t>による交流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も必要になると考えられる</a:t>
              </a:r>
              <a:r>
                <a:rPr lang="ja-JP" altLang="en-US"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、安全に活動・交流できる</a:t>
              </a:r>
              <a:r>
                <a:rPr lang="ja-JP" altLang="en-US" dirty="0">
                  <a:latin typeface="Meiryo UI" panose="020B0604030504040204" pitchFamily="50" charset="-128"/>
                  <a:ea typeface="Meiryo UI" panose="020B0604030504040204" pitchFamily="50" charset="-128"/>
                  <a:cs typeface="Meiryo UI" panose="020B0604030504040204" pitchFamily="50" charset="-128"/>
                </a:rPr>
                <a:t>空間、公園や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オープンスペースなど</a:t>
              </a:r>
              <a:r>
                <a:rPr lang="ja-JP" altLang="en-US" dirty="0">
                  <a:latin typeface="Meiryo UI" panose="020B0604030504040204" pitchFamily="50" charset="-128"/>
                  <a:ea typeface="Meiryo UI" panose="020B0604030504040204" pitchFamily="50" charset="-128"/>
                  <a:cs typeface="Meiryo UI" panose="020B0604030504040204" pitchFamily="50" charset="-128"/>
                </a:rPr>
                <a:t>の交流拠点の確保に資する取組みを進めるべきです</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609600" y="2241643"/>
              <a:ext cx="8040914" cy="1260000"/>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spcBef>
                  <a:spcPts val="60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施策イメージ</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・オープンスペース（公園・河川等）の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地域資源の活用促進</a:t>
              </a: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公共空間の活用促進（占用の規制緩和など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換気や非接触等に配慮されたコンベンション機能の導入促進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 name="グループ化 22"/>
          <p:cNvGrpSpPr/>
          <p:nvPr/>
        </p:nvGrpSpPr>
        <p:grpSpPr>
          <a:xfrm>
            <a:off x="200526" y="4174696"/>
            <a:ext cx="8712968" cy="2226380"/>
            <a:chOff x="215516" y="865166"/>
            <a:chExt cx="8712968" cy="2226380"/>
          </a:xfrm>
        </p:grpSpPr>
        <p:sp>
          <p:nvSpPr>
            <p:cNvPr id="24" name="角丸四角形 23"/>
            <p:cNvSpPr/>
            <p:nvPr/>
          </p:nvSpPr>
          <p:spPr>
            <a:xfrm>
              <a:off x="215516" y="865166"/>
              <a:ext cx="8712968" cy="2226380"/>
            </a:xfrm>
            <a:prstGeom prst="roundRect">
              <a:avLst>
                <a:gd name="adj" fmla="val 6413"/>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30000"/>
                </a:lnSpc>
                <a:spcBef>
                  <a:spcPts val="600"/>
                </a:spcBef>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今後、新たに整備される住宅地を中心に、健康住宅の導入促進</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や徒歩や自転車利用を促進する</a:t>
              </a:r>
              <a:r>
                <a:rPr lang="ja-JP" altLang="en-US"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dirty="0">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おいて健康</a:t>
              </a:r>
              <a:r>
                <a:rPr lang="ja-JP" altLang="en-US" dirty="0">
                  <a:latin typeface="Meiryo UI" panose="020B0604030504040204" pitchFamily="50" charset="-128"/>
                  <a:ea typeface="Meiryo UI" panose="020B0604030504040204" pitchFamily="50" charset="-128"/>
                  <a:cs typeface="Meiryo UI" panose="020B0604030504040204" pitchFamily="50" charset="-128"/>
                </a:rPr>
                <a:t>の視点を含めた取組みを進めるべきです。</a:t>
              </a:r>
            </a:p>
          </p:txBody>
        </p:sp>
        <p:sp>
          <p:nvSpPr>
            <p:cNvPr id="25" name="角丸四角形 24"/>
            <p:cNvSpPr/>
            <p:nvPr/>
          </p:nvSpPr>
          <p:spPr>
            <a:xfrm>
              <a:off x="566533" y="1785533"/>
              <a:ext cx="8040914" cy="1251963"/>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spcBef>
                  <a:spcPts val="60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施策イメージ</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・新たな住宅地における健康住宅の導入促進</a:t>
              </a: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医療連携の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まちづくりの促進</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徒歩や自転車を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したまちづくりの推進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など</a:t>
              </a:r>
            </a:p>
          </p:txBody>
        </p:sp>
      </p:grpSp>
      <p:sp>
        <p:nvSpPr>
          <p:cNvPr id="26" name="Rectangle 1"/>
          <p:cNvSpPr>
            <a:spLocks noChangeArrowheads="1"/>
          </p:cNvSpPr>
          <p:nvPr/>
        </p:nvSpPr>
        <p:spPr bwMode="auto">
          <a:xfrm>
            <a:off x="200526" y="3851374"/>
            <a:ext cx="1944000" cy="345600"/>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健康まちづくり</a:t>
            </a:r>
          </a:p>
        </p:txBody>
      </p:sp>
    </p:spTree>
    <p:extLst>
      <p:ext uri="{BB962C8B-B14F-4D97-AF65-F5344CB8AC3E}">
        <p14:creationId xmlns:p14="http://schemas.microsoft.com/office/powerpoint/2010/main" val="3956271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1"/>
            <a:ext cx="9144000" cy="36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．まとめ</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具体的な施策（案）</a:t>
            </a:r>
            <a:r>
              <a:rPr lang="ja-JP" altLang="en-US" sz="20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まち・くらしー</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1"/>
          <p:cNvSpPr>
            <a:spLocks noChangeArrowheads="1"/>
          </p:cNvSpPr>
          <p:nvPr/>
        </p:nvSpPr>
        <p:spPr bwMode="auto">
          <a:xfrm>
            <a:off x="200526" y="456418"/>
            <a:ext cx="5220000" cy="345600"/>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大阪移住、多拠点居住を加速する地域魅力の向上</a:t>
            </a:r>
          </a:p>
        </p:txBody>
      </p:sp>
      <p:grpSp>
        <p:nvGrpSpPr>
          <p:cNvPr id="6" name="グループ化 5"/>
          <p:cNvGrpSpPr/>
          <p:nvPr/>
        </p:nvGrpSpPr>
        <p:grpSpPr>
          <a:xfrm>
            <a:off x="215516" y="807110"/>
            <a:ext cx="8712968" cy="2429578"/>
            <a:chOff x="215516" y="865166"/>
            <a:chExt cx="8712968" cy="2429578"/>
          </a:xfrm>
        </p:grpSpPr>
        <p:sp>
          <p:nvSpPr>
            <p:cNvPr id="7" name="角丸四角形 6"/>
            <p:cNvSpPr/>
            <p:nvPr/>
          </p:nvSpPr>
          <p:spPr>
            <a:xfrm>
              <a:off x="215516" y="865166"/>
              <a:ext cx="8712968" cy="2226380"/>
            </a:xfrm>
            <a:prstGeom prst="roundRect">
              <a:avLst>
                <a:gd name="adj" fmla="val 6413"/>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3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dirty="0">
                  <a:latin typeface="Meiryo UI" panose="020B0604030504040204" pitchFamily="50" charset="-128"/>
                  <a:ea typeface="Meiryo UI" panose="020B0604030504040204" pitchFamily="50" charset="-128"/>
                  <a:cs typeface="Meiryo UI" panose="020B0604030504040204" pitchFamily="50" charset="-128"/>
                </a:rPr>
                <a:t>な潮流を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踏まえたスマートシティ</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、空家や公的</a:t>
              </a:r>
              <a:r>
                <a:rPr lang="ja-JP" altLang="en-US" dirty="0">
                  <a:latin typeface="Meiryo UI" panose="020B0604030504040204" pitchFamily="50" charset="-128"/>
                  <a:ea typeface="Meiryo UI" panose="020B0604030504040204" pitchFamily="50" charset="-128"/>
                  <a:cs typeface="Meiryo UI" panose="020B0604030504040204" pitchFamily="50" charset="-128"/>
                </a:rPr>
                <a:t>ストックを活用したシェアオフィスの郊外展開などに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より、大阪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への移住</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や多拠点</a:t>
              </a:r>
              <a:r>
                <a:rPr lang="ja-JP" altLang="en-US" dirty="0">
                  <a:latin typeface="Meiryo UI" panose="020B0604030504040204" pitchFamily="50" charset="-128"/>
                  <a:ea typeface="Meiryo UI" panose="020B0604030504040204" pitchFamily="50" charset="-128"/>
                  <a:cs typeface="Meiryo UI" panose="020B0604030504040204" pitchFamily="50" charset="-128"/>
                </a:rPr>
                <a:t>居住を加速する地域魅力の向上に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dirty="0">
                  <a:latin typeface="Meiryo UI" panose="020B0604030504040204" pitchFamily="50" charset="-128"/>
                  <a:ea typeface="Meiryo UI" panose="020B0604030504040204" pitchFamily="50" charset="-128"/>
                  <a:cs typeface="Meiryo UI" panose="020B0604030504040204" pitchFamily="50" charset="-128"/>
                </a:rPr>
                <a:t>べきです。</a:t>
              </a:r>
            </a:p>
            <a:p>
              <a:pPr>
                <a:lnSpc>
                  <a:spcPct val="13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609600" y="2098889"/>
              <a:ext cx="8040914" cy="1195855"/>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spcBef>
                  <a:spcPts val="60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施策イメージ</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・郊外ニュータウンにおけるスマートシティの推進</a:t>
              </a: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空家や公共建築物等のシェアオフィス等への活用</a:t>
              </a: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空家バンクの活用促進　　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17</a:t>
            </a:fld>
            <a:endParaRPr lang="ja-JP" altLang="en-US" sz="1400" dirty="0">
              <a:solidFill>
                <a:schemeClr val="tx1"/>
              </a:solidFill>
            </a:endParaRPr>
          </a:p>
        </p:txBody>
      </p:sp>
      <p:grpSp>
        <p:nvGrpSpPr>
          <p:cNvPr id="14" name="グループ化 13"/>
          <p:cNvGrpSpPr/>
          <p:nvPr/>
        </p:nvGrpSpPr>
        <p:grpSpPr>
          <a:xfrm>
            <a:off x="200526" y="3939342"/>
            <a:ext cx="8712968" cy="2549702"/>
            <a:chOff x="215516" y="865166"/>
            <a:chExt cx="8712968" cy="2549702"/>
          </a:xfrm>
        </p:grpSpPr>
        <p:sp>
          <p:nvSpPr>
            <p:cNvPr id="15" name="角丸四角形 14"/>
            <p:cNvSpPr/>
            <p:nvPr/>
          </p:nvSpPr>
          <p:spPr>
            <a:xfrm>
              <a:off x="215516" y="865166"/>
              <a:ext cx="8712968" cy="2226380"/>
            </a:xfrm>
            <a:prstGeom prst="roundRect">
              <a:avLst>
                <a:gd name="adj" fmla="val 6413"/>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3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今後のテレワークの定着状況を</a:t>
              </a:r>
              <a:r>
                <a:rPr lang="ja-JP" altLang="en-US" dirty="0">
                  <a:latin typeface="Meiryo UI" panose="020B0604030504040204" pitchFamily="50" charset="-128"/>
                  <a:ea typeface="Meiryo UI" panose="020B0604030504040204" pitchFamily="50" charset="-128"/>
                  <a:cs typeface="Meiryo UI" panose="020B0604030504040204" pitchFamily="50" charset="-128"/>
                </a:rPr>
                <a:t>踏まえつつ</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、地域や住まいに</a:t>
              </a:r>
              <a:r>
                <a:rPr lang="ja-JP" altLang="en-US" dirty="0">
                  <a:latin typeface="Meiryo UI" panose="020B0604030504040204" pitchFamily="50" charset="-128"/>
                  <a:ea typeface="Meiryo UI" panose="020B0604030504040204" pitchFamily="50" charset="-128"/>
                  <a:cs typeface="Meiryo UI" panose="020B0604030504040204" pitchFamily="50" charset="-128"/>
                </a:rPr>
                <a:t>おける仕事や学習のしやすい環境整備を進めるべきです</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。特</a:t>
              </a:r>
              <a:r>
                <a:rPr lang="ja-JP" altLang="en-US" dirty="0">
                  <a:latin typeface="Meiryo UI" panose="020B0604030504040204" pitchFamily="50" charset="-128"/>
                  <a:ea typeface="Meiryo UI" panose="020B0604030504040204" pitchFamily="50" charset="-128"/>
                  <a:cs typeface="Meiryo UI" panose="020B0604030504040204" pitchFamily="50" charset="-128"/>
                </a:rPr>
                <a:t>に公的賃貸住宅においては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市場</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dirty="0">
                  <a:latin typeface="Meiryo UI" panose="020B0604030504040204" pitchFamily="50" charset="-128"/>
                  <a:ea typeface="Meiryo UI" panose="020B0604030504040204" pitchFamily="50" charset="-128"/>
                  <a:cs typeface="Meiryo UI" panose="020B0604030504040204" pitchFamily="50" charset="-128"/>
                </a:rPr>
                <a:t>先導する事例としてその取組みを積極的に進めるべきです。</a:t>
              </a:r>
            </a:p>
            <a:p>
              <a:pPr>
                <a:lnSpc>
                  <a:spcPct val="13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551543" y="2162904"/>
              <a:ext cx="8040914" cy="1251964"/>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spcBef>
                  <a:spcPts val="60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施策イメージ</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シェアオフィス・サテライトオフィスや交流場所の導入促進</a:t>
              </a: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・ワークスペース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確保（住まいの面積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、防音性能などの向上）</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オンライン環境</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整備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など</a:t>
              </a: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Rectangle 1"/>
          <p:cNvSpPr>
            <a:spLocks noChangeArrowheads="1"/>
          </p:cNvSpPr>
          <p:nvPr/>
        </p:nvSpPr>
        <p:spPr bwMode="auto">
          <a:xfrm>
            <a:off x="200526" y="3616020"/>
            <a:ext cx="3600000" cy="345600"/>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テレワークやオンライン学習への対応</a:t>
            </a:r>
          </a:p>
        </p:txBody>
      </p:sp>
    </p:spTree>
    <p:extLst>
      <p:ext uri="{BB962C8B-B14F-4D97-AF65-F5344CB8AC3E}">
        <p14:creationId xmlns:p14="http://schemas.microsoft.com/office/powerpoint/2010/main" val="8963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200526" y="877201"/>
            <a:ext cx="8712968" cy="2549701"/>
            <a:chOff x="215516" y="865166"/>
            <a:chExt cx="8712968" cy="2549701"/>
          </a:xfrm>
        </p:grpSpPr>
        <p:sp>
          <p:nvSpPr>
            <p:cNvPr id="15" name="角丸四角形 14"/>
            <p:cNvSpPr/>
            <p:nvPr/>
          </p:nvSpPr>
          <p:spPr>
            <a:xfrm>
              <a:off x="215516" y="865166"/>
              <a:ext cx="8712968" cy="2226380"/>
            </a:xfrm>
            <a:prstGeom prst="roundRect">
              <a:avLst>
                <a:gd name="adj" fmla="val 6413"/>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3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建築物の安全性</a:t>
              </a:r>
              <a:r>
                <a:rPr lang="ja-JP" altLang="en-US" smtClean="0">
                  <a:latin typeface="Meiryo UI" panose="020B0604030504040204" pitchFamily="50" charset="-128"/>
                  <a:ea typeface="Meiryo UI" panose="020B0604030504040204" pitchFamily="50" charset="-128"/>
                  <a:cs typeface="Meiryo UI" panose="020B0604030504040204" pitchFamily="50" charset="-128"/>
                </a:rPr>
                <a:t>が確保されたうえで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、換気</a:t>
              </a:r>
              <a:r>
                <a:rPr lang="ja-JP" altLang="en-US" dirty="0">
                  <a:latin typeface="Meiryo UI" panose="020B0604030504040204" pitchFamily="50" charset="-128"/>
                  <a:ea typeface="Meiryo UI" panose="020B0604030504040204" pitchFamily="50" charset="-128"/>
                  <a:cs typeface="Meiryo UI" panose="020B0604030504040204" pitchFamily="50" charset="-128"/>
                </a:rPr>
                <a:t>や非接触などの感染</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対策への配慮、</a:t>
              </a:r>
              <a:r>
                <a:rPr lang="ja-JP" altLang="en-US" dirty="0">
                  <a:latin typeface="Meiryo UI" panose="020B0604030504040204" pitchFamily="50" charset="-128"/>
                  <a:ea typeface="Meiryo UI" panose="020B0604030504040204" pitchFamily="50" charset="-128"/>
                  <a:cs typeface="Meiryo UI" panose="020B0604030504040204" pitchFamily="50" charset="-128"/>
                </a:rPr>
                <a:t>在宅時間の増加に伴う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屋内外の運動スペースの確保、</a:t>
              </a:r>
              <a:r>
                <a:rPr lang="ja-JP" altLang="en-US" dirty="0">
                  <a:latin typeface="Meiryo UI" panose="020B0604030504040204" pitchFamily="50" charset="-128"/>
                  <a:ea typeface="Meiryo UI" panose="020B0604030504040204" pitchFamily="50" charset="-128"/>
                  <a:cs typeface="Meiryo UI" panose="020B0604030504040204" pitchFamily="50" charset="-128"/>
                </a:rPr>
                <a:t>さらには</a:t>
              </a:r>
              <a:r>
                <a:rPr lang="en-US" altLang="ja-JP" dirty="0" err="1">
                  <a:latin typeface="Meiryo UI" panose="020B0604030504040204" pitchFamily="50" charset="-128"/>
                  <a:ea typeface="Meiryo UI" panose="020B0604030504040204" pitchFamily="50" charset="-128"/>
                  <a:cs typeface="Meiryo UI" panose="020B0604030504040204" pitchFamily="50" charset="-128"/>
                </a:rPr>
                <a:t>IoT</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を活用した健康促進・見守りなど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dirty="0">
                  <a:latin typeface="Meiryo UI" panose="020B0604030504040204" pitchFamily="50" charset="-128"/>
                  <a:ea typeface="Meiryo UI" panose="020B0604030504040204" pitchFamily="50" charset="-128"/>
                  <a:cs typeface="Meiryo UI" panose="020B0604030504040204" pitchFamily="50" charset="-128"/>
                </a:rPr>
                <a:t>に資する住宅の普及に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dirty="0">
                  <a:latin typeface="Meiryo UI" panose="020B0604030504040204" pitchFamily="50" charset="-128"/>
                  <a:ea typeface="Meiryo UI" panose="020B0604030504040204" pitchFamily="50" charset="-128"/>
                  <a:cs typeface="Meiryo UI" panose="020B0604030504040204" pitchFamily="50" charset="-128"/>
                </a:rPr>
                <a:t>べきです。</a:t>
              </a:r>
            </a:p>
          </p:txBody>
        </p:sp>
        <p:sp>
          <p:nvSpPr>
            <p:cNvPr id="16" name="角丸四角形 15"/>
            <p:cNvSpPr/>
            <p:nvPr/>
          </p:nvSpPr>
          <p:spPr>
            <a:xfrm>
              <a:off x="566533" y="2162904"/>
              <a:ext cx="8040914" cy="1251963"/>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spcBef>
                  <a:spcPts val="60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施策イメージ</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・換気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、断熱（</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ZEH</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省エネ）、非接触等に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配慮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された住宅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の普及促進</a:t>
              </a: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運動スペースのある住宅の普及促進</a:t>
              </a: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を活用した健康促進、見守り　など</a:t>
              </a:r>
            </a:p>
          </p:txBody>
        </p:sp>
      </p:grpSp>
      <p:sp>
        <p:nvSpPr>
          <p:cNvPr id="17" name="Rectangle 1"/>
          <p:cNvSpPr>
            <a:spLocks noChangeArrowheads="1"/>
          </p:cNvSpPr>
          <p:nvPr/>
        </p:nvSpPr>
        <p:spPr bwMode="auto">
          <a:xfrm>
            <a:off x="200526" y="553879"/>
            <a:ext cx="1944000" cy="345600"/>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健康住宅</a:t>
            </a:r>
          </a:p>
        </p:txBody>
      </p:sp>
      <p:sp>
        <p:nvSpPr>
          <p:cNvPr id="18"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18</a:t>
            </a:fld>
            <a:endParaRPr lang="ja-JP" altLang="en-US" sz="1400" dirty="0">
              <a:solidFill>
                <a:schemeClr val="tx1"/>
              </a:solidFill>
            </a:endParaRPr>
          </a:p>
        </p:txBody>
      </p:sp>
      <p:sp>
        <p:nvSpPr>
          <p:cNvPr id="19" name="Rectangle 1"/>
          <p:cNvSpPr>
            <a:spLocks noChangeArrowheads="1"/>
          </p:cNvSpPr>
          <p:nvPr/>
        </p:nvSpPr>
        <p:spPr bwMode="auto">
          <a:xfrm>
            <a:off x="0" y="1"/>
            <a:ext cx="9144000" cy="36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．まとめ</a:t>
            </a:r>
            <a:r>
              <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具体的な施策（案）</a:t>
            </a:r>
            <a:r>
              <a:rPr lang="ja-JP" altLang="en-US" sz="20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まち・くらし、安全・安心</a:t>
            </a:r>
            <a:r>
              <a:rPr lang="ja-JP" altLang="en-US" sz="20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ー</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15325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1"/>
            <a:ext cx="9144000" cy="36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．まとめ</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具体的な施策（案）</a:t>
            </a:r>
            <a:r>
              <a:rPr lang="ja-JP" altLang="en-US" sz="20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20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ー</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1"/>
          <p:cNvSpPr>
            <a:spLocks noChangeArrowheads="1"/>
          </p:cNvSpPr>
          <p:nvPr/>
        </p:nvSpPr>
        <p:spPr bwMode="auto">
          <a:xfrm>
            <a:off x="200526" y="456418"/>
            <a:ext cx="1944000" cy="345600"/>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zh-TW" altLang="en-US" sz="1800" b="1" dirty="0">
                <a:latin typeface="Meiryo UI" panose="020B0604030504040204" pitchFamily="50" charset="-128"/>
                <a:ea typeface="Meiryo UI" panose="020B0604030504040204" pitchFamily="50" charset="-128"/>
                <a:cs typeface="Meiryo UI" panose="020B0604030504040204" pitchFamily="50" charset="-128"/>
              </a:rPr>
              <a:t>住宅確保要配慮者</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215516" y="807110"/>
            <a:ext cx="8712968" cy="2357012"/>
            <a:chOff x="215516" y="865166"/>
            <a:chExt cx="8712968" cy="2357012"/>
          </a:xfrm>
        </p:grpSpPr>
        <p:sp>
          <p:nvSpPr>
            <p:cNvPr id="6" name="角丸四角形 5"/>
            <p:cNvSpPr/>
            <p:nvPr/>
          </p:nvSpPr>
          <p:spPr>
            <a:xfrm>
              <a:off x="215516" y="865166"/>
              <a:ext cx="8712968" cy="2226380"/>
            </a:xfrm>
            <a:prstGeom prst="roundRect">
              <a:avLst>
                <a:gd name="adj" fmla="val 6413"/>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3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新型コロナウイルス感染症により失業した</a:t>
              </a:r>
              <a:r>
                <a:rPr lang="ja-JP" altLang="en-US" dirty="0">
                  <a:latin typeface="Meiryo UI" panose="020B0604030504040204" pitchFamily="50" charset="-128"/>
                  <a:ea typeface="Meiryo UI" panose="020B0604030504040204" pitchFamily="50" charset="-128"/>
                  <a:cs typeface="Meiryo UI" panose="020B0604030504040204" pitchFamily="50" charset="-128"/>
                </a:rPr>
                <a:t>世帯などに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対するセーフティネット</a:t>
              </a:r>
              <a:r>
                <a:rPr lang="ja-JP" altLang="en-US" dirty="0">
                  <a:latin typeface="Meiryo UI" panose="020B0604030504040204" pitchFamily="50" charset="-128"/>
                  <a:ea typeface="Meiryo UI" panose="020B0604030504040204" pitchFamily="50" charset="-128"/>
                  <a:cs typeface="Meiryo UI" panose="020B0604030504040204" pitchFamily="50" charset="-128"/>
                </a:rPr>
                <a:t>住宅や公的賃貸住宅を活用した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住宅の</a:t>
              </a:r>
              <a:r>
                <a:rPr lang="ja-JP" altLang="en-US" dirty="0">
                  <a:latin typeface="Meiryo UI" panose="020B0604030504040204" pitchFamily="50" charset="-128"/>
                  <a:ea typeface="Meiryo UI" panose="020B0604030504040204" pitchFamily="50" charset="-128"/>
                  <a:cs typeface="Meiryo UI" panose="020B0604030504040204" pitchFamily="50" charset="-128"/>
                </a:rPr>
                <a:t>提供</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dirty="0">
                  <a:latin typeface="Meiryo UI" panose="020B0604030504040204" pitchFamily="50" charset="-128"/>
                  <a:ea typeface="Meiryo UI" panose="020B0604030504040204" pitchFamily="50" charset="-128"/>
                  <a:cs typeface="Meiryo UI" panose="020B0604030504040204" pitchFamily="50" charset="-128"/>
                </a:rPr>
                <a:t>加え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、居住</a:t>
              </a:r>
              <a:r>
                <a:rPr lang="ja-JP" altLang="en-US" dirty="0">
                  <a:latin typeface="Meiryo UI" panose="020B0604030504040204" pitchFamily="50" charset="-128"/>
                  <a:ea typeface="Meiryo UI" panose="020B0604030504040204" pitchFamily="50" charset="-128"/>
                  <a:cs typeface="Meiryo UI" panose="020B0604030504040204" pitchFamily="50" charset="-128"/>
                </a:rPr>
                <a:t>支援法人を核に福祉施策と連携し、住宅確保要配慮者の居住の安定確保に向け、より一層の取組みを進めるべき</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です。</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609600" y="2229515"/>
              <a:ext cx="8040914" cy="992663"/>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spcBef>
                  <a:spcPts val="60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施策イメージ</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・失業等に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伴う住居喪失者へのセーフティネット住宅や公的賃貸住宅の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・居住支援法人と福祉施策の連携による住宅確保への支援　　など</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19</a:t>
            </a:fld>
            <a:endParaRPr lang="ja-JP" altLang="en-US" sz="1400" dirty="0">
              <a:solidFill>
                <a:schemeClr val="tx1"/>
              </a:solidFill>
            </a:endParaRPr>
          </a:p>
        </p:txBody>
      </p:sp>
    </p:spTree>
    <p:extLst>
      <p:ext uri="{BB962C8B-B14F-4D97-AF65-F5344CB8AC3E}">
        <p14:creationId xmlns:p14="http://schemas.microsoft.com/office/powerpoint/2010/main" val="281816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45114" y="4284916"/>
            <a:ext cx="8253772" cy="2232865"/>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spcBef>
                <a:spcPts val="600"/>
              </a:spcBef>
            </a:pP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　次</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１．第</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回政策検討部会における主な意見</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P   3</a:t>
            </a:r>
          </a:p>
          <a:p>
            <a:pPr marL="92075" indent="-92075">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議論の</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構成</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P 14</a:t>
            </a: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 15</a:t>
            </a:r>
          </a:p>
        </p:txBody>
      </p:sp>
      <p:sp>
        <p:nvSpPr>
          <p:cNvPr id="5" name="スライド番号プレースホルダー 1"/>
          <p:cNvSpPr txBox="1">
            <a:spLocks/>
          </p:cNvSpPr>
          <p:nvPr/>
        </p:nvSpPr>
        <p:spPr>
          <a:xfrm>
            <a:off x="8431648" y="6517782"/>
            <a:ext cx="71235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BEBE85B1-8F12-4F7B-A383-E6CF6791D3DF}" type="slidenum">
              <a:rPr lang="ja-JP" altLang="en-US" sz="1600" smtClean="0">
                <a:latin typeface="Meiryo UI" panose="020B0604030504040204" pitchFamily="50" charset="-128"/>
                <a:ea typeface="Meiryo UI" panose="020B0604030504040204" pitchFamily="50" charset="-128"/>
              </a:rPr>
              <a:pPr algn="r"/>
              <a:t>2</a:t>
            </a:fld>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91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１．第５回政策検討部会における主な意見</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部会当日ではなく、別途頂いた意見も</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含みます</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3</a:t>
            </a:fld>
            <a:endParaRPr lang="ja-JP" altLang="en-US" sz="1400" dirty="0">
              <a:solidFill>
                <a:schemeClr val="tx1"/>
              </a:solidFill>
            </a:endParaRPr>
          </a:p>
        </p:txBody>
      </p:sp>
      <p:sp>
        <p:nvSpPr>
          <p:cNvPr id="8" name="正方形/長方形 7"/>
          <p:cNvSpPr/>
          <p:nvPr/>
        </p:nvSpPr>
        <p:spPr>
          <a:xfrm>
            <a:off x="179512" y="955688"/>
            <a:ext cx="8784896" cy="1908215"/>
          </a:xfrm>
          <a:prstGeom prst="rect">
            <a:avLst/>
          </a:prstGeom>
          <a:ln cmpd="sng">
            <a:noFill/>
          </a:ln>
        </p:spPr>
        <p:txBody>
          <a:bodyPr wrap="square">
            <a:spAutoFit/>
          </a:bodyPr>
          <a:lstStyle/>
          <a:p>
            <a:pPr marL="185738" indent="-185738">
              <a:lnSpc>
                <a:spcPct val="12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○子供</a:t>
            </a:r>
            <a:r>
              <a:rPr lang="ja-JP" altLang="en-US" dirty="0">
                <a:latin typeface="Meiryo UI" panose="020B0604030504040204" pitchFamily="50" charset="-128"/>
                <a:ea typeface="Meiryo UI" panose="020B0604030504040204" pitchFamily="50" charset="-128"/>
                <a:cs typeface="Meiryo UI" panose="020B0604030504040204" pitchFamily="50" charset="-128"/>
              </a:rPr>
              <a:t>や高齢者、</a:t>
            </a:r>
            <a:r>
              <a:rPr lang="ja-JP" altLang="en-US"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dirty="0">
                <a:latin typeface="Meiryo UI" panose="020B0604030504040204" pitchFamily="50" charset="-128"/>
                <a:ea typeface="Meiryo UI" panose="020B0604030504040204" pitchFamily="50" charset="-128"/>
                <a:cs typeface="Meiryo UI" panose="020B0604030504040204" pitchFamily="50" charset="-128"/>
              </a:rPr>
              <a:t>者などの声を上げられない人の声をどう拾い上げていくのか、データとして評価する必要があるのではないか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○住居確保給付金の申請が大阪市では昨年の約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270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倍という報道があったが、福祉側</a:t>
            </a:r>
            <a:r>
              <a:rPr lang="ja-JP" altLang="en-US" dirty="0">
                <a:latin typeface="Meiryo UI" panose="020B0604030504040204" pitchFamily="50" charset="-128"/>
                <a:ea typeface="Meiryo UI" panose="020B0604030504040204" pitchFamily="50" charset="-128"/>
                <a:cs typeface="Meiryo UI" panose="020B0604030504040204" pitchFamily="50" charset="-128"/>
              </a:rPr>
              <a:t>で対応している住宅問題と、住宅政策で受け止めていくところのつなぎをどうしていくのか、ということも今後大きな議論になると思うので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、もう</a:t>
            </a:r>
            <a:r>
              <a:rPr lang="ja-JP" altLang="en-US" dirty="0">
                <a:latin typeface="Meiryo UI" panose="020B0604030504040204" pitchFamily="50" charset="-128"/>
                <a:ea typeface="Meiryo UI" panose="020B0604030504040204" pitchFamily="50" charset="-128"/>
                <a:cs typeface="Meiryo UI" panose="020B0604030504040204" pitchFamily="50" charset="-128"/>
              </a:rPr>
              <a:t>少し詳しくわかる範囲でみていく必要があるのではないか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1"/>
          <p:cNvSpPr>
            <a:spLocks noChangeArrowheads="1"/>
          </p:cNvSpPr>
          <p:nvPr/>
        </p:nvSpPr>
        <p:spPr bwMode="auto">
          <a:xfrm>
            <a:off x="200526" y="587045"/>
            <a:ext cx="2880000" cy="345600"/>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生活困窮者</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等</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179512" y="2905397"/>
            <a:ext cx="2880000" cy="345600"/>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健康づくりの視点</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3273706"/>
            <a:ext cx="8784896" cy="2240613"/>
          </a:xfrm>
          <a:prstGeom prst="rect">
            <a:avLst/>
          </a:prstGeom>
          <a:ln cmpd="sng">
            <a:noFill/>
          </a:ln>
        </p:spPr>
        <p:txBody>
          <a:bodyPr wrap="square">
            <a:spAutoFit/>
          </a:bodyPr>
          <a:lstStyle/>
          <a:p>
            <a:pPr marL="185738" indent="-185738">
              <a:lnSpc>
                <a:spcPct val="12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○新型コロナウイルス感染症対策で公衆衛生的に問題なのは、自粛</a:t>
            </a:r>
            <a:r>
              <a:rPr lang="ja-JP" altLang="en-US" dirty="0">
                <a:latin typeface="Meiryo UI" panose="020B0604030504040204" pitchFamily="50" charset="-128"/>
                <a:ea typeface="Meiryo UI" panose="020B0604030504040204" pitchFamily="50" charset="-128"/>
                <a:cs typeface="Meiryo UI" panose="020B0604030504040204" pitchFamily="50" charset="-128"/>
              </a:rPr>
              <a:t>期間の長期化によりメンタルヘルスや運動不足による生活習慣病、認知症の進行など</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次的健康被害がでてきているという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こと。施策</a:t>
            </a:r>
            <a:r>
              <a:rPr lang="ja-JP" altLang="en-US" dirty="0">
                <a:latin typeface="Meiryo UI" panose="020B0604030504040204" pitchFamily="50" charset="-128"/>
                <a:ea typeface="Meiryo UI" panose="020B0604030504040204" pitchFamily="50" charset="-128"/>
                <a:cs typeface="Meiryo UI" panose="020B0604030504040204" pitchFamily="50" charset="-128"/>
              </a:rPr>
              <a:t>としては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a:t>
            </a:r>
            <a:r>
              <a:rPr lang="ja-JP" altLang="en-US" dirty="0">
                <a:latin typeface="Meiryo UI" panose="020B0604030504040204" pitchFamily="50" charset="-128"/>
                <a:ea typeface="Meiryo UI" panose="020B0604030504040204" pitchFamily="50" charset="-128"/>
                <a:cs typeface="Meiryo UI" panose="020B0604030504040204" pitchFamily="50" charset="-128"/>
              </a:rPr>
              <a:t>までの健康づくりや環境整備的な話も含めて考えていくことが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大切。</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公衆衛生的な視点については、そもそも住宅政策では極めて弱い。縦割行政の弊害もあり、建物の問題との接点が把握しづらく、また特定のガイドラインや基準がないことも問題になっており、そういうことも含めて公衆衛生上の視点をどう取り込む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か検討</a:t>
            </a:r>
            <a:r>
              <a:rPr lang="ja-JP" altLang="en-US" dirty="0">
                <a:latin typeface="Meiryo UI" panose="020B0604030504040204" pitchFamily="50" charset="-128"/>
                <a:ea typeface="Meiryo UI" panose="020B0604030504040204" pitchFamily="50" charset="-128"/>
                <a:cs typeface="Meiryo UI" panose="020B0604030504040204" pitchFamily="50" charset="-128"/>
              </a:rPr>
              <a:t>してほしい。</a:t>
            </a:r>
          </a:p>
        </p:txBody>
      </p:sp>
      <p:sp>
        <p:nvSpPr>
          <p:cNvPr id="9" name="Rectangle 1"/>
          <p:cNvSpPr>
            <a:spLocks noChangeArrowheads="1"/>
          </p:cNvSpPr>
          <p:nvPr/>
        </p:nvSpPr>
        <p:spPr bwMode="auto">
          <a:xfrm>
            <a:off x="179512" y="5538736"/>
            <a:ext cx="2880000" cy="345600"/>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地域コミュニティのあり方</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00526" y="5879725"/>
            <a:ext cx="8784896" cy="719812"/>
          </a:xfrm>
          <a:prstGeom prst="rect">
            <a:avLst/>
          </a:prstGeom>
          <a:ln cmpd="sng">
            <a:noFill/>
          </a:ln>
        </p:spPr>
        <p:txBody>
          <a:bodyPr wrap="square">
            <a:spAutoFit/>
          </a:bodyPr>
          <a:lstStyle/>
          <a:p>
            <a:pPr marL="185738" indent="-185738">
              <a:lnSpc>
                <a:spcPct val="120000"/>
              </a:lnSpc>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○地域コミュニティの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あり方について、人</a:t>
            </a:r>
            <a:r>
              <a:rPr lang="ja-JP" altLang="en-US" dirty="0">
                <a:latin typeface="Meiryo UI" panose="020B0604030504040204" pitchFamily="50" charset="-128"/>
                <a:ea typeface="Meiryo UI" panose="020B0604030504040204" pitchFamily="50" charset="-128"/>
                <a:cs typeface="Meiryo UI" panose="020B0604030504040204" pitchFamily="50" charset="-128"/>
              </a:rPr>
              <a:t>との距離感が変わらざるを得ない状況の中で新たな形</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が求められていることから議論</a:t>
            </a:r>
            <a:r>
              <a:rPr lang="ja-JP" altLang="en-US" dirty="0">
                <a:latin typeface="Meiryo UI" panose="020B0604030504040204" pitchFamily="50" charset="-128"/>
                <a:ea typeface="Meiryo UI" panose="020B0604030504040204" pitchFamily="50" charset="-128"/>
                <a:cs typeface="Meiryo UI" panose="020B0604030504040204" pitchFamily="50" charset="-128"/>
              </a:rPr>
              <a:t>が必要では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ないか</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4147710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
          <p:cNvSpPr txBox="1">
            <a:spLocks/>
          </p:cNvSpPr>
          <p:nvPr/>
        </p:nvSpPr>
        <p:spPr>
          <a:xfrm>
            <a:off x="8319084" y="6517783"/>
            <a:ext cx="824916" cy="35222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BEBE85B1-8F12-4F7B-A383-E6CF6791D3DF}" type="slidenum">
              <a:rPr lang="ja-JP" altLang="en-US" sz="1600" smtClean="0"/>
              <a:pPr algn="r"/>
              <a:t>4</a:t>
            </a:fld>
            <a:endParaRPr lang="ja-JP" altLang="en-US" sz="1600" dirty="0"/>
          </a:p>
        </p:txBody>
      </p:sp>
      <p:sp>
        <p:nvSpPr>
          <p:cNvPr id="9" name="角丸四角形 8"/>
          <p:cNvSpPr/>
          <p:nvPr/>
        </p:nvSpPr>
        <p:spPr>
          <a:xfrm>
            <a:off x="215516" y="629900"/>
            <a:ext cx="8712968" cy="1526446"/>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居住支援法人へのアンケートでは、退去</a:t>
            </a:r>
            <a:r>
              <a:rPr lang="ja-JP" altLang="en-US" dirty="0">
                <a:latin typeface="Meiryo UI" panose="020B0604030504040204" pitchFamily="50" charset="-128"/>
                <a:ea typeface="Meiryo UI" panose="020B0604030504040204" pitchFamily="50" charset="-128"/>
                <a:cs typeface="Meiryo UI" panose="020B0604030504040204" pitchFamily="50" charset="-128"/>
              </a:rPr>
              <a:t>を余儀なく</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された方からの相談が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件、家賃が払えない方からの相談が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件あった。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その相談対応の内容としては、「次の住宅探しの支援を行った」が最も多く、次いで「住宅確保給付金の情報提供」が多かった。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9B05AA02-DD3A-44A2-9BD7-A7BC998866A2}"/>
              </a:ext>
            </a:extLst>
          </p:cNvPr>
          <p:cNvSpPr txBox="1"/>
          <p:nvPr/>
        </p:nvSpPr>
        <p:spPr>
          <a:xfrm>
            <a:off x="3240506" y="6554555"/>
            <a:ext cx="5903494" cy="253916"/>
          </a:xfrm>
          <a:prstGeom prst="rect">
            <a:avLst/>
          </a:prstGeom>
          <a:noFill/>
          <a:ln>
            <a:no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：新型コロナウイルス感染症対策による影響についての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調査（大阪府調べ）（</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R2.5.1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80572" y="2354246"/>
            <a:ext cx="7982857" cy="523220"/>
          </a:xfrm>
          <a:prstGeom prst="rect">
            <a:avLst/>
          </a:prstGeom>
          <a:noFill/>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居住支援法人による新型コロナウイルス感染症の</a:t>
            </a:r>
            <a:r>
              <a:rPr kumimoji="1" lang="ja-JP" altLang="en-US" sz="1400" dirty="0">
                <a:latin typeface="Meiryo UI" panose="020B0604030504040204" pitchFamily="50" charset="-128"/>
                <a:ea typeface="Meiryo UI" panose="020B0604030504040204" pitchFamily="50" charset="-128"/>
              </a:rPr>
              <a:t>影響</a:t>
            </a:r>
            <a:r>
              <a:rPr kumimoji="1" lang="ja-JP" altLang="en-US" sz="1400" dirty="0" smtClean="0">
                <a:latin typeface="Meiryo UI" panose="020B0604030504040204" pitchFamily="50" charset="-128"/>
                <a:ea typeface="Meiryo UI" panose="020B0604030504040204" pitchFamily="50" charset="-128"/>
              </a:rPr>
              <a:t>により住宅</a:t>
            </a:r>
            <a:r>
              <a:rPr kumimoji="1" lang="ja-JP" altLang="en-US" sz="1400" dirty="0">
                <a:latin typeface="Meiryo UI" panose="020B0604030504040204" pitchFamily="50" charset="-128"/>
                <a:ea typeface="Meiryo UI" panose="020B0604030504040204" pitchFamily="50" charset="-128"/>
              </a:rPr>
              <a:t>の退去を余儀なくされた</a:t>
            </a:r>
            <a:r>
              <a:rPr kumimoji="1" lang="ja-JP" altLang="en-US" sz="1400" dirty="0" smtClean="0">
                <a:latin typeface="Meiryo UI" panose="020B0604030504040204" pitchFamily="50" charset="-128"/>
                <a:ea typeface="Meiryo UI" panose="020B0604030504040204" pitchFamily="50" charset="-128"/>
              </a:rPr>
              <a:t>方や</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家賃</a:t>
            </a:r>
            <a:r>
              <a:rPr kumimoji="1" lang="ja-JP" altLang="en-US" sz="1400" dirty="0">
                <a:latin typeface="Meiryo UI" panose="020B0604030504040204" pitchFamily="50" charset="-128"/>
                <a:ea typeface="Meiryo UI" panose="020B0604030504040204" pitchFamily="50" charset="-128"/>
              </a:rPr>
              <a:t>が払えないという</a:t>
            </a:r>
            <a:r>
              <a:rPr kumimoji="1" lang="ja-JP" altLang="en-US" sz="1400" dirty="0" smtClean="0">
                <a:latin typeface="Meiryo UI" panose="020B0604030504040204" pitchFamily="50" charset="-128"/>
                <a:ea typeface="Meiryo UI" panose="020B0604030504040204" pitchFamily="50" charset="-128"/>
              </a:rPr>
              <a:t>方等への対応（回答者：府内</a:t>
            </a:r>
            <a:r>
              <a:rPr kumimoji="1" lang="en-US" altLang="ja-JP" sz="1400" dirty="0" smtClean="0">
                <a:latin typeface="Meiryo UI" panose="020B0604030504040204" pitchFamily="50" charset="-128"/>
                <a:ea typeface="Meiryo UI" panose="020B0604030504040204" pitchFamily="50" charset="-128"/>
              </a:rPr>
              <a:t>34</a:t>
            </a:r>
            <a:r>
              <a:rPr kumimoji="1" lang="ja-JP" altLang="en-US" sz="1400" dirty="0" smtClean="0">
                <a:latin typeface="Meiryo UI" panose="020B0604030504040204" pitchFamily="50" charset="-128"/>
                <a:ea typeface="Meiryo UI" panose="020B0604030504040204" pitchFamily="50" charset="-128"/>
              </a:rPr>
              <a:t>法人）</a:t>
            </a:r>
            <a:endParaRPr kumimoji="1" lang="ja-JP" altLang="en-US" sz="1400" dirty="0">
              <a:latin typeface="Meiryo UI" panose="020B0604030504040204" pitchFamily="50" charset="-128"/>
              <a:ea typeface="Meiryo UI" panose="020B0604030504040204" pitchFamily="50" charset="-128"/>
            </a:endParaRPr>
          </a:p>
        </p:txBody>
      </p:sp>
      <p:sp>
        <p:nvSpPr>
          <p:cNvPr id="13"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１．第５回政策検討部会における主な意見</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生活困窮者</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等①</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6719176" y="2569689"/>
            <a:ext cx="2046514"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複数回答あり</a:t>
            </a:r>
            <a:endParaRPr kumimoji="1" lang="ja-JP" altLang="en-US" sz="14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767214" y="5729211"/>
            <a:ext cx="6344941"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緊急小口の</a:t>
            </a:r>
            <a:r>
              <a:rPr kumimoji="1" lang="ja-JP" altLang="en-US" sz="1200" dirty="0" smtClean="0">
                <a:latin typeface="Meiryo UI" panose="020B0604030504040204" pitchFamily="50" charset="-128"/>
                <a:ea typeface="Meiryo UI" panose="020B0604030504040204" pitchFamily="50" charset="-128"/>
              </a:rPr>
              <a:t>ご案内、</a:t>
            </a:r>
            <a:r>
              <a:rPr kumimoji="1" lang="zh-TW" altLang="en-US" sz="1200" dirty="0">
                <a:latin typeface="Meiryo UI" panose="020B0604030504040204" pitchFamily="50" charset="-128"/>
                <a:ea typeface="Meiryo UI" panose="020B0604030504040204" pitchFamily="50" charset="-128"/>
              </a:rPr>
              <a:t>生活保護</a:t>
            </a:r>
            <a:r>
              <a:rPr kumimoji="1" lang="zh-TW" altLang="en-US" sz="1200" dirty="0" smtClean="0">
                <a:latin typeface="Meiryo UI" panose="020B0604030504040204" pitchFamily="50" charset="-128"/>
                <a:ea typeface="Meiryo UI" panose="020B0604030504040204" pitchFamily="50" charset="-128"/>
              </a:rPr>
              <a:t>申請</a:t>
            </a:r>
            <a:r>
              <a:rPr kumimoji="1" lang="ja-JP" altLang="en-US" sz="1200" dirty="0" err="1"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法律</a:t>
            </a:r>
            <a:r>
              <a:rPr kumimoji="1" lang="ja-JP" altLang="en-US" sz="1200" dirty="0">
                <a:latin typeface="Meiryo UI" panose="020B0604030504040204" pitchFamily="50" charset="-128"/>
                <a:ea typeface="Meiryo UI" panose="020B0604030504040204" pitchFamily="50" charset="-128"/>
              </a:rPr>
              <a:t>相談への案内、社会福祉協議会の特例貸付への案内</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一時的</a:t>
            </a:r>
            <a:r>
              <a:rPr kumimoji="1" lang="ja-JP" altLang="en-US" sz="1200" dirty="0">
                <a:latin typeface="Meiryo UI" panose="020B0604030504040204" pitchFamily="50" charset="-128"/>
                <a:ea typeface="Meiryo UI" panose="020B0604030504040204" pitchFamily="50" charset="-128"/>
              </a:rPr>
              <a:t>な宿泊支援</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シェルター提供</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など</a:t>
            </a:r>
            <a:endParaRPr kumimoji="1" lang="ja-JP" altLang="en-US" sz="1200"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2"/>
          <a:stretch>
            <a:fillRect/>
          </a:stretch>
        </p:blipFill>
        <p:spPr>
          <a:xfrm>
            <a:off x="423827" y="2928571"/>
            <a:ext cx="8504657" cy="2749534"/>
          </a:xfrm>
          <a:prstGeom prst="rect">
            <a:avLst/>
          </a:prstGeom>
        </p:spPr>
      </p:pic>
    </p:spTree>
    <p:extLst>
      <p:ext uri="{BB962C8B-B14F-4D97-AF65-F5344CB8AC3E}">
        <p14:creationId xmlns:p14="http://schemas.microsoft.com/office/powerpoint/2010/main" val="3064884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１．第５回政策検討部会における主な意見</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生活困窮者</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等②</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15516" y="629899"/>
            <a:ext cx="8712968" cy="823167"/>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lvl="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住居確保</a:t>
            </a:r>
            <a:r>
              <a:rPr lang="ja-JP" altLang="en-US" dirty="0">
                <a:latin typeface="Meiryo UI" panose="020B0604030504040204" pitchFamily="50" charset="-128"/>
                <a:ea typeface="Meiryo UI" panose="020B0604030504040204" pitchFamily="50" charset="-128"/>
                <a:cs typeface="Meiryo UI" panose="020B0604030504040204" pitchFamily="50" charset="-128"/>
              </a:rPr>
              <a:t>給付</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金の支給決定件数及び支給額は、前年度同時期に比べに大幅に増加している。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19757" y="5441798"/>
            <a:ext cx="7440072" cy="830997"/>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実施主体：福祉事務所設置自治体（３５自治体）</a:t>
            </a:r>
          </a:p>
          <a:p>
            <a:r>
              <a:rPr lang="en-US" altLang="ja-JP"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対象者 </a:t>
            </a:r>
            <a:r>
              <a:rPr lang="ja-JP" altLang="en-US" sz="1200" dirty="0">
                <a:latin typeface="Meiryo UI" panose="020B0604030504040204" pitchFamily="50" charset="-128"/>
                <a:ea typeface="Meiryo UI" panose="020B0604030504040204" pitchFamily="50" charset="-128"/>
              </a:rPr>
              <a:t>　：・離職等後２年以内の者</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個人の責に帰すべき理由、都合によらないで収入を得る機会が減少した者</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支給期間：原則３か月（最長</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か月まで延長される場合あり）</a:t>
            </a:r>
          </a:p>
        </p:txBody>
      </p:sp>
      <p:sp>
        <p:nvSpPr>
          <p:cNvPr id="12"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5</a:t>
            </a:fld>
            <a:endParaRPr lang="ja-JP" altLang="en-US" sz="1400" dirty="0">
              <a:solidFill>
                <a:schemeClr val="tx1"/>
              </a:solidFill>
            </a:endParaRPr>
          </a:p>
        </p:txBody>
      </p:sp>
      <p:sp>
        <p:nvSpPr>
          <p:cNvPr id="13" name="テキスト ボックス 12">
            <a:extLst>
              <a:ext uri="{FF2B5EF4-FFF2-40B4-BE49-F238E27FC236}">
                <a16:creationId xmlns:a16="http://schemas.microsoft.com/office/drawing/2014/main" id="{9B05AA02-DD3A-44A2-9BD7-A7BC998866A2}"/>
              </a:ext>
            </a:extLst>
          </p:cNvPr>
          <p:cNvSpPr txBox="1"/>
          <p:nvPr/>
        </p:nvSpPr>
        <p:spPr>
          <a:xfrm>
            <a:off x="5059002" y="6554554"/>
            <a:ext cx="4084998" cy="253916"/>
          </a:xfrm>
          <a:prstGeom prst="rect">
            <a:avLst/>
          </a:prstGeom>
          <a:noFill/>
          <a:ln>
            <a:no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：大阪府（厚生労働省の住居確保給付金の実績調査より）</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a:picLocks noChangeAspect="1"/>
          </p:cNvPicPr>
          <p:nvPr/>
        </p:nvPicPr>
        <p:blipFill>
          <a:blip r:embed="rId2"/>
          <a:stretch>
            <a:fillRect/>
          </a:stretch>
        </p:blipFill>
        <p:spPr>
          <a:xfrm>
            <a:off x="264802" y="1789034"/>
            <a:ext cx="8614395" cy="3279932"/>
          </a:xfrm>
          <a:prstGeom prst="rect">
            <a:avLst/>
          </a:prstGeom>
        </p:spPr>
      </p:pic>
    </p:spTree>
    <p:extLst>
      <p:ext uri="{BB962C8B-B14F-4D97-AF65-F5344CB8AC3E}">
        <p14:creationId xmlns:p14="http://schemas.microsoft.com/office/powerpoint/2010/main" val="140209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１．第５回政策検討部会における主な意見</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生活困窮者</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等③</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6</a:t>
            </a:fld>
            <a:endParaRPr lang="ja-JP" altLang="en-US" sz="14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4057525266"/>
              </p:ext>
            </p:extLst>
          </p:nvPr>
        </p:nvGraphicFramePr>
        <p:xfrm>
          <a:off x="212255" y="1402352"/>
          <a:ext cx="8719489" cy="5303520"/>
        </p:xfrm>
        <a:graphic>
          <a:graphicData uri="http://schemas.openxmlformats.org/drawingml/2006/table">
            <a:tbl>
              <a:tblPr firstRow="1" bandRow="1">
                <a:tableStyleId>{5C22544A-7EE6-4342-B048-85BDC9FD1C3A}</a:tableStyleId>
              </a:tblPr>
              <a:tblGrid>
                <a:gridCol w="1368151">
                  <a:extLst>
                    <a:ext uri="{9D8B030D-6E8A-4147-A177-3AD203B41FA5}">
                      <a16:colId xmlns:a16="http://schemas.microsoft.com/office/drawing/2014/main" val="3721516352"/>
                    </a:ext>
                  </a:extLst>
                </a:gridCol>
                <a:gridCol w="4824536">
                  <a:extLst>
                    <a:ext uri="{9D8B030D-6E8A-4147-A177-3AD203B41FA5}">
                      <a16:colId xmlns:a16="http://schemas.microsoft.com/office/drawing/2014/main" val="3120148882"/>
                    </a:ext>
                  </a:extLst>
                </a:gridCol>
                <a:gridCol w="2526802">
                  <a:extLst>
                    <a:ext uri="{9D8B030D-6E8A-4147-A177-3AD203B41FA5}">
                      <a16:colId xmlns:a16="http://schemas.microsoft.com/office/drawing/2014/main" val="2326724793"/>
                    </a:ext>
                  </a:extLst>
                </a:gridCol>
              </a:tblGrid>
              <a:tr h="32100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rPr>
                        <a:t>離職などにより住居を失った方、または失う恐れの高い方への支援</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71862773"/>
                  </a:ext>
                </a:extLst>
              </a:tr>
              <a:tr h="1546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dk1"/>
                          </a:solidFill>
                          <a:latin typeface="Meiryo UI" panose="020B0604030504040204" pitchFamily="50" charset="-128"/>
                          <a:ea typeface="Meiryo UI" panose="020B0604030504040204" pitchFamily="50" charset="-128"/>
                        </a:rPr>
                        <a:t>府営住宅の提供</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新型コロナウイルス感染症拡大の影響による解雇や雇い止めなどにより、住宅の退去を余儀なくされる方を対象に、当座の住居を確保できるよう、府営住宅を一時的に提供</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・提供戸数　</a:t>
                      </a:r>
                      <a:r>
                        <a:rPr kumimoji="1" lang="en-US" altLang="ja-JP" sz="1400" dirty="0" smtClean="0">
                          <a:latin typeface="Meiryo UI" panose="020B0604030504040204" pitchFamily="50" charset="-128"/>
                          <a:ea typeface="Meiryo UI" panose="020B0604030504040204" pitchFamily="50" charset="-128"/>
                        </a:rPr>
                        <a:t>100</a:t>
                      </a:r>
                      <a:r>
                        <a:rPr kumimoji="1" lang="ja-JP" altLang="en-US" sz="1400" dirty="0" smtClean="0">
                          <a:latin typeface="Meiryo UI" panose="020B0604030504040204" pitchFamily="50" charset="-128"/>
                          <a:ea typeface="Meiryo UI" panose="020B0604030504040204" pitchFamily="50" charset="-128"/>
                        </a:rPr>
                        <a:t>戸程度（</a:t>
                      </a:r>
                      <a:r>
                        <a:rPr kumimoji="1" lang="en-US" altLang="ja-JP" sz="1400" dirty="0" smtClean="0">
                          <a:latin typeface="Meiryo UI" panose="020B0604030504040204" pitchFamily="50" charset="-128"/>
                          <a:ea typeface="Meiryo UI" panose="020B0604030504040204" pitchFamily="50" charset="-128"/>
                        </a:rPr>
                        <a:t>300</a:t>
                      </a:r>
                      <a:r>
                        <a:rPr kumimoji="1" lang="ja-JP" altLang="en-US" sz="1400" dirty="0" smtClean="0">
                          <a:latin typeface="Meiryo UI" panose="020B0604030504040204" pitchFamily="50" charset="-128"/>
                          <a:ea typeface="Meiryo UI" panose="020B0604030504040204" pitchFamily="50" charset="-128"/>
                        </a:rPr>
                        <a:t>戸まで順次拡大予定）</a:t>
                      </a:r>
                    </a:p>
                    <a:p>
                      <a:r>
                        <a:rPr kumimoji="1" lang="ja-JP" altLang="en-US" sz="1400" dirty="0" smtClean="0">
                          <a:latin typeface="Meiryo UI" panose="020B0604030504040204" pitchFamily="50" charset="-128"/>
                          <a:ea typeface="Meiryo UI" panose="020B0604030504040204" pitchFamily="50" charset="-128"/>
                        </a:rPr>
                        <a:t>・入居期間 ６か月以内（最長で１年まで延長可）</a:t>
                      </a:r>
                    </a:p>
                    <a:p>
                      <a:r>
                        <a:rPr kumimoji="1" lang="ja-JP" altLang="en-US" sz="1400" dirty="0" smtClean="0">
                          <a:latin typeface="Meiryo UI" panose="020B0604030504040204" pitchFamily="50" charset="-128"/>
                          <a:ea typeface="Meiryo UI" panose="020B0604030504040204" pitchFamily="50" charset="-128"/>
                        </a:rPr>
                        <a:t>・使用料　　 </a:t>
                      </a:r>
                      <a:r>
                        <a:rPr kumimoji="1" lang="en-US" altLang="ja-JP" sz="1400" dirty="0" smtClean="0">
                          <a:latin typeface="Meiryo UI" panose="020B0604030504040204" pitchFamily="50" charset="-128"/>
                          <a:ea typeface="Meiryo UI" panose="020B0604030504040204" pitchFamily="50" charset="-128"/>
                        </a:rPr>
                        <a:t>4,000</a:t>
                      </a:r>
                      <a:r>
                        <a:rPr kumimoji="1" lang="ja-JP" altLang="en-US" sz="1400" dirty="0" smtClean="0">
                          <a:latin typeface="Meiryo UI" panose="020B0604030504040204" pitchFamily="50" charset="-128"/>
                          <a:ea typeface="Meiryo UI" panose="020B0604030504040204" pitchFamily="50" charset="-128"/>
                        </a:rPr>
                        <a:t>円／月、保証金・共益費免除</a:t>
                      </a:r>
                    </a:p>
                    <a:p>
                      <a:r>
                        <a:rPr kumimoji="1" lang="ja-JP" altLang="en-US" sz="1400" dirty="0" smtClean="0">
                          <a:latin typeface="Meiryo UI" panose="020B0604030504040204" pitchFamily="50" charset="-128"/>
                          <a:ea typeface="Meiryo UI" panose="020B0604030504040204" pitchFamily="50" charset="-128"/>
                        </a:rPr>
                        <a:t>・募集開始　令和</a:t>
                      </a:r>
                      <a:r>
                        <a:rPr kumimoji="1" lang="en-US" altLang="ja-JP" sz="1400" dirty="0" smtClean="0">
                          <a:latin typeface="Meiryo UI" panose="020B0604030504040204" pitchFamily="50" charset="-128"/>
                          <a:ea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rPr>
                        <a:t>日（月）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相談等受付状況</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9/11</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〇相談　</a:t>
                      </a:r>
                      <a:r>
                        <a:rPr kumimoji="1" lang="en-US" altLang="ja-JP" sz="1600" b="0" dirty="0" smtClean="0">
                          <a:solidFill>
                            <a:schemeClr val="tx1"/>
                          </a:solidFill>
                          <a:latin typeface="Meiryo UI" panose="020B0604030504040204" pitchFamily="50" charset="-128"/>
                          <a:ea typeface="Meiryo UI" panose="020B0604030504040204" pitchFamily="50" charset="-128"/>
                        </a:rPr>
                        <a:t>304</a:t>
                      </a:r>
                      <a:r>
                        <a:rPr kumimoji="1" lang="ja-JP" altLang="en-US" sz="1600" b="0" dirty="0" smtClean="0">
                          <a:solidFill>
                            <a:schemeClr val="tx1"/>
                          </a:solidFill>
                          <a:latin typeface="Meiryo UI" panose="020B0604030504040204" pitchFamily="50" charset="-128"/>
                          <a:ea typeface="Meiryo UI" panose="020B0604030504040204" pitchFamily="50" charset="-128"/>
                        </a:rPr>
                        <a:t>件</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latin typeface="Meiryo UI" panose="020B0604030504040204" pitchFamily="50" charset="-128"/>
                          <a:ea typeface="Meiryo UI" panose="020B0604030504040204" pitchFamily="50" charset="-128"/>
                        </a:rPr>
                        <a:t>〇申請　　</a:t>
                      </a:r>
                      <a:r>
                        <a:rPr kumimoji="1" lang="en-US" altLang="ja-JP" sz="1600" b="0" dirty="0" smtClean="0">
                          <a:solidFill>
                            <a:schemeClr val="tx1"/>
                          </a:solidFill>
                          <a:latin typeface="Meiryo UI" panose="020B0604030504040204" pitchFamily="50" charset="-128"/>
                          <a:ea typeface="Meiryo UI" panose="020B0604030504040204" pitchFamily="50" charset="-128"/>
                        </a:rPr>
                        <a:t>28</a:t>
                      </a:r>
                      <a:r>
                        <a:rPr kumimoji="1" lang="ja-JP" altLang="en-US" sz="1600" b="0" dirty="0" smtClean="0">
                          <a:solidFill>
                            <a:schemeClr val="tx1"/>
                          </a:solidFill>
                          <a:latin typeface="Meiryo UI" panose="020B0604030504040204" pitchFamily="50" charset="-128"/>
                          <a:ea typeface="Meiryo UI" panose="020B0604030504040204" pitchFamily="50" charset="-128"/>
                        </a:rPr>
                        <a:t>件</a:t>
                      </a:r>
                    </a:p>
                    <a:p>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56060860"/>
                  </a:ext>
                </a:extLst>
              </a:tr>
              <a:tr h="32100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anose="020B0604030504040204" pitchFamily="50" charset="-128"/>
                          <a:ea typeface="Meiryo UI" panose="020B0604030504040204" pitchFamily="50" charset="-128"/>
                        </a:rPr>
                        <a:t>府営住宅・府公社賃貸住宅等の家賃の取扱いについて</a:t>
                      </a:r>
                      <a:endParaRPr kumimoji="1" lang="ja-JP" altLang="en-US" sz="1600" b="1" dirty="0" smtClean="0">
                        <a:solidFill>
                          <a:schemeClr val="tx1"/>
                        </a:solidFill>
                        <a:latin typeface="Meiryo UI" panose="020B0604030504040204" pitchFamily="50" charset="-128"/>
                        <a:ea typeface="Meiryo UI" panose="020B0604030504040204" pitchFamily="50" charset="-128"/>
                      </a:endParaRPr>
                    </a:p>
                  </a:txBody>
                  <a:tcPr>
                    <a:solidFill>
                      <a:schemeClr val="accent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58659606"/>
                  </a:ext>
                </a:extLst>
              </a:tr>
              <a:tr h="2188662">
                <a:tc>
                  <a:txBody>
                    <a:bodyPr/>
                    <a:lstStyle/>
                    <a:p>
                      <a:pPr>
                        <a:lnSpc>
                          <a:spcPct val="100000"/>
                        </a:lnSpc>
                      </a:pPr>
                      <a:r>
                        <a:rPr kumimoji="1" lang="ja-JP" altLang="en-US" sz="1400" b="1" u="none" dirty="0" smtClean="0">
                          <a:solidFill>
                            <a:schemeClr val="tx1"/>
                          </a:solidFill>
                          <a:latin typeface="Meiryo UI" panose="020B0604030504040204" pitchFamily="50" charset="-128"/>
                          <a:ea typeface="Meiryo UI" panose="020B0604030504040204" pitchFamily="50" charset="-128"/>
                        </a:rPr>
                        <a:t>府営住宅</a:t>
                      </a:r>
                      <a:endParaRPr kumimoji="1" lang="en-US" altLang="ja-JP" sz="1400" b="1" u="none" dirty="0" smtClean="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1400" b="1" u="none" dirty="0" smtClean="0">
                          <a:solidFill>
                            <a:schemeClr val="tx1"/>
                          </a:solidFill>
                          <a:latin typeface="Meiryo UI" panose="020B0604030504040204" pitchFamily="50" charset="-128"/>
                          <a:ea typeface="Meiryo UI" panose="020B0604030504040204" pitchFamily="50" charset="-128"/>
                        </a:rPr>
                        <a:t>入居者の負担軽減措置</a:t>
                      </a:r>
                    </a:p>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nSpc>
                          <a:spcPct val="100000"/>
                        </a:lnSpc>
                      </a:pPr>
                      <a:r>
                        <a:rPr kumimoji="1" lang="ja-JP" altLang="en-US" sz="1600"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府営住宅の入居者で新型コロナウイルス感染症の影響により収入が著しく減少した方の家賃の減免等</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1400" dirty="0" smtClean="0">
                          <a:solidFill>
                            <a:schemeClr val="tx1"/>
                          </a:solidFill>
                          <a:latin typeface="Meiryo UI" panose="020B0604030504040204" pitchFamily="50" charset="-128"/>
                          <a:ea typeface="Meiryo UI" panose="020B0604030504040204" pitchFamily="50" charset="-128"/>
                        </a:rPr>
                        <a:t>■家賃の減免 </a:t>
                      </a:r>
                    </a:p>
                    <a:p>
                      <a:pPr>
                        <a:lnSpc>
                          <a:spcPct val="100000"/>
                        </a:lnSpc>
                      </a:pPr>
                      <a:r>
                        <a:rPr kumimoji="1" lang="ja-JP" altLang="en-US" sz="1400" dirty="0" smtClean="0">
                          <a:solidFill>
                            <a:schemeClr val="tx1"/>
                          </a:solidFill>
                          <a:latin typeface="Meiryo UI" panose="020B0604030504040204" pitchFamily="50" charset="-128"/>
                          <a:ea typeface="Meiryo UI" panose="020B0604030504040204" pitchFamily="50" charset="-128"/>
                        </a:rPr>
                        <a:t>　解雇・倒産・休業・休職等により、収入が著しく減少し、府の定める基準以下となった世帯について、基本家賃の２分の１を下限として、家賃を減額</a:t>
                      </a:r>
                    </a:p>
                    <a:p>
                      <a:pPr>
                        <a:lnSpc>
                          <a:spcPct val="100000"/>
                        </a:lnSpc>
                      </a:pPr>
                      <a:r>
                        <a:rPr kumimoji="1" lang="ja-JP" altLang="en-US" sz="1400" dirty="0" smtClean="0">
                          <a:solidFill>
                            <a:schemeClr val="tx1"/>
                          </a:solidFill>
                          <a:latin typeface="Meiryo UI" panose="020B0604030504040204" pitchFamily="50" charset="-128"/>
                          <a:ea typeface="Meiryo UI" panose="020B0604030504040204" pitchFamily="50" charset="-128"/>
                        </a:rPr>
                        <a:t>■収入の更正</a:t>
                      </a:r>
                    </a:p>
                    <a:p>
                      <a:pPr>
                        <a:lnSpc>
                          <a:spcPct val="100000"/>
                        </a:lnSpc>
                      </a:pPr>
                      <a:r>
                        <a:rPr kumimoji="1" lang="ja-JP" altLang="en-US" sz="1400" dirty="0" smtClean="0">
                          <a:solidFill>
                            <a:schemeClr val="tx1"/>
                          </a:solidFill>
                          <a:latin typeface="Meiryo UI" panose="020B0604030504040204" pitchFamily="50" charset="-128"/>
                          <a:ea typeface="Meiryo UI" panose="020B0604030504040204" pitchFamily="50" charset="-128"/>
                        </a:rPr>
                        <a:t>　解雇・倒産・休業・休職等により、収入が著しく減少した世帯について、認定月収を再計算し、その結果、収入分位が下がる場合に、家賃を減額</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家賃の減免にかかる相談等受付状況</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9/11)</a:t>
                      </a:r>
                    </a:p>
                    <a:p>
                      <a:r>
                        <a:rPr kumimoji="1" lang="ja-JP" altLang="en-US" sz="1600" dirty="0" smtClean="0">
                          <a:solidFill>
                            <a:schemeClr val="tx1"/>
                          </a:solidFill>
                          <a:latin typeface="Meiryo UI" panose="020B0604030504040204" pitchFamily="50" charset="-128"/>
                          <a:ea typeface="Meiryo UI" panose="020B0604030504040204" pitchFamily="50" charset="-128"/>
                        </a:rPr>
                        <a:t>〇相談　</a:t>
                      </a:r>
                      <a:r>
                        <a:rPr kumimoji="1" lang="en-US" altLang="ja-JP" sz="1600" dirty="0" smtClean="0">
                          <a:solidFill>
                            <a:schemeClr val="tx1"/>
                          </a:solidFill>
                          <a:latin typeface="Meiryo UI" panose="020B0604030504040204" pitchFamily="50" charset="-128"/>
                          <a:ea typeface="Meiryo UI" panose="020B0604030504040204" pitchFamily="50" charset="-128"/>
                        </a:rPr>
                        <a:t>1,563</a:t>
                      </a:r>
                      <a:r>
                        <a:rPr kumimoji="1" lang="ja-JP" altLang="en-US" sz="1600" dirty="0" smtClean="0">
                          <a:solidFill>
                            <a:schemeClr val="tx1"/>
                          </a:solidFill>
                          <a:latin typeface="Meiryo UI" panose="020B0604030504040204" pitchFamily="50" charset="-128"/>
                          <a:ea typeface="Meiryo UI" panose="020B0604030504040204" pitchFamily="50" charset="-128"/>
                        </a:rPr>
                        <a:t>件</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〇申請　　 </a:t>
                      </a:r>
                      <a:r>
                        <a:rPr kumimoji="1" lang="en-US" altLang="ja-JP" sz="1600" dirty="0" smtClean="0">
                          <a:solidFill>
                            <a:schemeClr val="tx1"/>
                          </a:solidFill>
                          <a:latin typeface="Meiryo UI" panose="020B0604030504040204" pitchFamily="50" charset="-128"/>
                          <a:ea typeface="Meiryo UI" panose="020B0604030504040204" pitchFamily="50" charset="-128"/>
                        </a:rPr>
                        <a:t>291</a:t>
                      </a:r>
                      <a:r>
                        <a:rPr kumimoji="1" lang="ja-JP" altLang="en-US" sz="1600" dirty="0" smtClean="0">
                          <a:solidFill>
                            <a:schemeClr val="tx1"/>
                          </a:solidFill>
                          <a:latin typeface="Meiryo UI" panose="020B0604030504040204" pitchFamily="50" charset="-128"/>
                          <a:ea typeface="Meiryo UI" panose="020B0604030504040204" pitchFamily="50" charset="-128"/>
                        </a:rPr>
                        <a:t>件</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収入の更正にかかる相談等受付状況</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9/11)</a:t>
                      </a:r>
                      <a:endParaRPr kumimoji="1" lang="ja-JP" altLang="en-US" sz="12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〇相談　　</a:t>
                      </a:r>
                      <a:r>
                        <a:rPr kumimoji="1" lang="en-US" altLang="ja-JP" sz="1600" dirty="0" smtClean="0">
                          <a:solidFill>
                            <a:schemeClr val="tx1"/>
                          </a:solidFill>
                          <a:latin typeface="Meiryo UI" panose="020B0604030504040204" pitchFamily="50" charset="-128"/>
                          <a:ea typeface="Meiryo UI" panose="020B0604030504040204" pitchFamily="50" charset="-128"/>
                        </a:rPr>
                        <a:t>1,157</a:t>
                      </a:r>
                      <a:r>
                        <a:rPr kumimoji="1" lang="ja-JP" altLang="en-US" sz="1600" dirty="0" smtClean="0">
                          <a:solidFill>
                            <a:schemeClr val="tx1"/>
                          </a:solidFill>
                          <a:latin typeface="Meiryo UI" panose="020B0604030504040204" pitchFamily="50" charset="-128"/>
                          <a:ea typeface="Meiryo UI" panose="020B0604030504040204" pitchFamily="50" charset="-128"/>
                        </a:rPr>
                        <a:t>件</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〇申請　　   </a:t>
                      </a:r>
                      <a:r>
                        <a:rPr kumimoji="1" lang="en-US" altLang="ja-JP" sz="1600" dirty="0" smtClean="0">
                          <a:solidFill>
                            <a:schemeClr val="tx1"/>
                          </a:solidFill>
                          <a:latin typeface="Meiryo UI" panose="020B0604030504040204" pitchFamily="50" charset="-128"/>
                          <a:ea typeface="Meiryo UI" panose="020B0604030504040204" pitchFamily="50" charset="-128"/>
                        </a:rPr>
                        <a:t>399</a:t>
                      </a:r>
                      <a:r>
                        <a:rPr kumimoji="1" lang="ja-JP" altLang="en-US" sz="1600" dirty="0" smtClean="0">
                          <a:solidFill>
                            <a:schemeClr val="tx1"/>
                          </a:solidFill>
                          <a:latin typeface="Meiryo UI" panose="020B0604030504040204" pitchFamily="50" charset="-128"/>
                          <a:ea typeface="Meiryo UI" panose="020B0604030504040204" pitchFamily="50" charset="-128"/>
                        </a:rPr>
                        <a:t>件</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08975869"/>
                  </a:ext>
                </a:extLst>
              </a:tr>
              <a:tr h="720000">
                <a:tc>
                  <a:txBody>
                    <a:bodyPr/>
                    <a:lstStyle/>
                    <a:p>
                      <a:r>
                        <a:rPr kumimoji="1" lang="ja-JP" altLang="en-US" sz="1400" b="1" dirty="0" smtClean="0">
                          <a:latin typeface="Meiryo UI" panose="020B0604030504040204" pitchFamily="50" charset="-128"/>
                          <a:ea typeface="Meiryo UI" panose="020B0604030504040204" pitchFamily="50" charset="-128"/>
                        </a:rPr>
                        <a:t>府公社賃貸住宅等入居者の負担軽減措置</a:t>
                      </a:r>
                      <a:endParaRPr kumimoji="1" lang="ja-JP" altLang="en-US" sz="1400" b="1" dirty="0">
                        <a:latin typeface="Meiryo UI" panose="020B0604030504040204" pitchFamily="50" charset="-128"/>
                        <a:ea typeface="Meiryo UI" panose="020B0604030504040204" pitchFamily="50" charset="-128"/>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令和２年３月分以降の賃料等（最大３か月相当分）の支払いを令和２年 </a:t>
                      </a:r>
                      <a:r>
                        <a:rPr kumimoji="1" lang="en-US" altLang="ja-JP" sz="1400" dirty="0" smtClean="0">
                          <a:solidFill>
                            <a:schemeClr val="tx1"/>
                          </a:solidFill>
                          <a:latin typeface="Meiryo UI" panose="020B0604030504040204" pitchFamily="50" charset="-128"/>
                          <a:ea typeface="Meiryo UI" panose="020B0604030504040204" pitchFamily="50" charset="-128"/>
                        </a:rPr>
                        <a:t>12</a:t>
                      </a:r>
                      <a:r>
                        <a:rPr kumimoji="1" lang="ja-JP" altLang="en-US" sz="1400" dirty="0" smtClean="0">
                          <a:solidFill>
                            <a:schemeClr val="tx1"/>
                          </a:solidFill>
                          <a:latin typeface="Meiryo UI" panose="020B0604030504040204" pitchFamily="50" charset="-128"/>
                          <a:ea typeface="Meiryo UI" panose="020B0604030504040204" pitchFamily="50" charset="-128"/>
                        </a:rPr>
                        <a:t>月末日 まで猶予</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4110591319"/>
                  </a:ext>
                </a:extLst>
              </a:tr>
            </a:tbl>
          </a:graphicData>
        </a:graphic>
      </p:graphicFrame>
      <p:sp>
        <p:nvSpPr>
          <p:cNvPr id="6" name="テキスト ボックス 5">
            <a:extLst>
              <a:ext uri="{FF2B5EF4-FFF2-40B4-BE49-F238E27FC236}">
                <a16:creationId xmlns:a16="http://schemas.microsoft.com/office/drawing/2014/main" id="{9B05AA02-DD3A-44A2-9BD7-A7BC998866A2}"/>
              </a:ext>
            </a:extLst>
          </p:cNvPr>
          <p:cNvSpPr txBox="1"/>
          <p:nvPr/>
        </p:nvSpPr>
        <p:spPr>
          <a:xfrm>
            <a:off x="7590971" y="6650077"/>
            <a:ext cx="1553029" cy="253916"/>
          </a:xfrm>
          <a:prstGeom prst="rect">
            <a:avLst/>
          </a:prstGeom>
          <a:noFill/>
          <a:ln>
            <a:no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出典：大阪府調べ</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15516" y="542816"/>
            <a:ext cx="8712968" cy="661416"/>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lvl="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府営住宅について、離職者等への提供は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件、家賃減免等は</a:t>
            </a:r>
            <a:r>
              <a:rPr lang="en-US" altLang="ja-JP" dirty="0">
                <a:latin typeface="Meiryo UI" panose="020B0604030504040204" pitchFamily="50" charset="-128"/>
                <a:ea typeface="Meiryo UI" panose="020B0604030504040204" pitchFamily="50" charset="-128"/>
                <a:cs typeface="Meiryo UI" panose="020B0604030504040204" pitchFamily="50" charset="-128"/>
              </a:rPr>
              <a:t>690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件の申請があった。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9243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4CF59F8-A367-4EC1-83BF-5D400B8A4CCC}"/>
              </a:ext>
            </a:extLst>
          </p:cNvPr>
          <p:cNvSpPr txBox="1"/>
          <p:nvPr/>
        </p:nvSpPr>
        <p:spPr>
          <a:xfrm>
            <a:off x="4646476" y="6362907"/>
            <a:ext cx="4137287" cy="253916"/>
          </a:xfrm>
          <a:prstGeom prst="rect">
            <a:avLst/>
          </a:prstGeom>
          <a:noFill/>
          <a:ln>
            <a:noFill/>
          </a:ln>
        </p:spPr>
        <p:txBody>
          <a:bodyPr wrap="square" rtlCol="0">
            <a:spAutoFit/>
          </a:bodyPr>
          <a:lstStyle/>
          <a:p>
            <a:pPr marL="201221" indent="-201221"/>
            <a:r>
              <a:rPr lang="ja-JP" altLang="en-US" sz="1050" dirty="0">
                <a:latin typeface="Meiryo UI" panose="020B0604030504040204" pitchFamily="50" charset="-128"/>
                <a:ea typeface="Meiryo UI" panose="020B0604030504040204" pitchFamily="50" charset="-128"/>
              </a:rPr>
              <a:t>出典：大阪府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新型コロナウイルス感染症の影響に関する府民アンケート</a:t>
            </a:r>
            <a:r>
              <a:rPr lang="en-US" altLang="ja-JP" sz="1050" dirty="0">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350781" y="1641188"/>
            <a:ext cx="8432982" cy="291170"/>
          </a:xfrm>
          <a:prstGeom prst="rect">
            <a:avLst/>
          </a:prstGeom>
          <a:noFill/>
        </p:spPr>
        <p:txBody>
          <a:bodyPr wrap="square" rtlCol="0">
            <a:spAutoFit/>
          </a:bodyPr>
          <a:lstStyle/>
          <a:p>
            <a:pPr algn="ctr"/>
            <a:r>
              <a:rPr lang="ja-JP" altLang="en-US" sz="1292" b="1" dirty="0">
                <a:solidFill>
                  <a:srgbClr val="595959"/>
                </a:solidFill>
                <a:latin typeface="Meiryo UI" panose="020B0604030504040204" pitchFamily="50" charset="-128"/>
                <a:ea typeface="Meiryo UI" panose="020B0604030504040204" pitchFamily="50" charset="-128"/>
              </a:rPr>
              <a:t>　世帯年収と３月～６月における収入の増減との関係（大阪府）</a:t>
            </a:r>
          </a:p>
        </p:txBody>
      </p:sp>
      <p:graphicFrame>
        <p:nvGraphicFramePr>
          <p:cNvPr id="7" name="オブジェクト 6"/>
          <p:cNvGraphicFramePr>
            <a:graphicFrameLocks noChangeAspect="1"/>
          </p:cNvGraphicFramePr>
          <p:nvPr/>
        </p:nvGraphicFramePr>
        <p:xfrm>
          <a:off x="589600" y="1890557"/>
          <a:ext cx="8338884" cy="4476897"/>
        </p:xfrm>
        <a:graphic>
          <a:graphicData uri="http://schemas.openxmlformats.org/presentationml/2006/ole">
            <mc:AlternateContent xmlns:mc="http://schemas.openxmlformats.org/markup-compatibility/2006">
              <mc:Choice xmlns:v="urn:schemas-microsoft-com:vml" Requires="v">
                <p:oleObj spid="_x0000_s2076" name="ワークシート" r:id="rId3" imgW="9096458" imgH="4848120" progId="Excel.Sheet.12">
                  <p:embed/>
                </p:oleObj>
              </mc:Choice>
              <mc:Fallback>
                <p:oleObj name="ワークシート" r:id="rId3" imgW="9096458" imgH="4848120" progId="Excel.Sheet.12">
                  <p:embed/>
                  <p:pic>
                    <p:nvPicPr>
                      <p:cNvPr id="7" name="オブジェクト 6"/>
                      <p:cNvPicPr/>
                      <p:nvPr/>
                    </p:nvPicPr>
                    <p:blipFill>
                      <a:blip r:embed="rId4"/>
                      <a:stretch>
                        <a:fillRect/>
                      </a:stretch>
                    </p:blipFill>
                    <p:spPr>
                      <a:xfrm>
                        <a:off x="589600" y="1890557"/>
                        <a:ext cx="8338884" cy="4476897"/>
                      </a:xfrm>
                      <a:prstGeom prst="rect">
                        <a:avLst/>
                      </a:prstGeom>
                    </p:spPr>
                  </p:pic>
                </p:oleObj>
              </mc:Fallback>
            </mc:AlternateContent>
          </a:graphicData>
        </a:graphic>
      </p:graphicFrame>
      <p:sp>
        <p:nvSpPr>
          <p:cNvPr id="8" name="角丸四角形 7"/>
          <p:cNvSpPr/>
          <p:nvPr/>
        </p:nvSpPr>
        <p:spPr>
          <a:xfrm>
            <a:off x="215516" y="629900"/>
            <a:ext cx="8712968" cy="868088"/>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10000"/>
              </a:lnSpc>
              <a:spcBef>
                <a:spcPts val="600"/>
              </a:spcBef>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感染拡大後の３月～６月において、世帯年収が低いほど、収入が減った割合が高かった。とくに低所得層により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強く新型コロナウイルス感染症の</a:t>
            </a:r>
            <a:r>
              <a:rPr lang="ja-JP" altLang="en-US" dirty="0">
                <a:latin typeface="Meiryo UI" panose="020B0604030504040204" pitchFamily="50" charset="-128"/>
                <a:ea typeface="Meiryo UI" panose="020B0604030504040204" pitchFamily="50" charset="-128"/>
                <a:cs typeface="Meiryo UI" panose="020B0604030504040204" pitchFamily="50" charset="-128"/>
              </a:rPr>
              <a:t>影響が出ている可能性がある。</a:t>
            </a:r>
          </a:p>
          <a:p>
            <a:pPr marL="285750" indent="-285750">
              <a:lnSpc>
                <a:spcPct val="110000"/>
              </a:lnSpc>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15516" y="6350168"/>
            <a:ext cx="3238884" cy="415498"/>
          </a:xfrm>
          <a:prstGeom prst="rect">
            <a:avLst/>
          </a:prstGeom>
          <a:noFill/>
          <a:ln>
            <a:solidFill>
              <a:schemeClr val="tx1"/>
            </a:solid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回新たな戦略策定に向けた有識者</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懇話会（</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日）」（大阪府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１．第５回政策検討部会における主な意見</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生活困窮者</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等④</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a:xfrm>
            <a:off x="8319084" y="6517783"/>
            <a:ext cx="824916" cy="35222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BEBE85B1-8F12-4F7B-A383-E6CF6791D3DF}" type="slidenum">
              <a:rPr lang="ja-JP" altLang="en-US" sz="1600" smtClean="0"/>
              <a:pPr algn="r"/>
              <a:t>7</a:t>
            </a:fld>
            <a:endParaRPr lang="ja-JP" altLang="en-US" sz="1600" dirty="0"/>
          </a:p>
        </p:txBody>
      </p:sp>
      <p:sp>
        <p:nvSpPr>
          <p:cNvPr id="12" name="下矢印 11"/>
          <p:cNvSpPr/>
          <p:nvPr/>
        </p:nvSpPr>
        <p:spPr>
          <a:xfrm rot="9331546">
            <a:off x="6558452" y="2883410"/>
            <a:ext cx="313332" cy="2608783"/>
          </a:xfrm>
          <a:prstGeom prst="downArrow">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899566" y="4137431"/>
            <a:ext cx="939616" cy="523220"/>
          </a:xfrm>
          <a:prstGeom prst="rect">
            <a:avLst/>
          </a:prstGeom>
          <a:noFill/>
        </p:spPr>
        <p:txBody>
          <a:bodyPr wrap="square" rtlCol="0">
            <a:spAutoFit/>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割合</a:t>
            </a:r>
            <a:r>
              <a:rPr kumimoji="1" lang="ja-JP" altLang="en-US" sz="1400" dirty="0" smtClean="0">
                <a:solidFill>
                  <a:srgbClr val="FF0000"/>
                </a:solidFill>
                <a:latin typeface="Meiryo UI" panose="020B0604030504040204" pitchFamily="50" charset="-128"/>
                <a:ea typeface="Meiryo UI" panose="020B0604030504040204" pitchFamily="50" charset="-128"/>
              </a:rPr>
              <a:t>が</a:t>
            </a:r>
            <a:endParaRPr kumimoji="1" lang="en-US" altLang="ja-JP" sz="1400"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sz="1400" dirty="0" smtClean="0">
                <a:solidFill>
                  <a:srgbClr val="FF0000"/>
                </a:solidFill>
                <a:latin typeface="Meiryo UI" panose="020B0604030504040204" pitchFamily="50" charset="-128"/>
                <a:ea typeface="Meiryo UI" panose="020B0604030504040204" pitchFamily="50" charset="-128"/>
              </a:rPr>
              <a:t>高い</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5717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504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１．第５回政策検討部会における主な意見</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健康づくりの視点①</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1"/>
          <p:cNvSpPr txBox="1">
            <a:spLocks/>
          </p:cNvSpPr>
          <p:nvPr/>
        </p:nvSpPr>
        <p:spPr>
          <a:xfrm>
            <a:off x="8319084" y="6517783"/>
            <a:ext cx="824916" cy="35222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BEBE85B1-8F12-4F7B-A383-E6CF6791D3DF}" type="slidenum">
              <a:rPr lang="ja-JP" altLang="en-US" sz="1600" smtClean="0"/>
              <a:pPr algn="r"/>
              <a:t>8</a:t>
            </a:fld>
            <a:endParaRPr lang="ja-JP" altLang="en-US" sz="1600" dirty="0"/>
          </a:p>
        </p:txBody>
      </p:sp>
      <p:sp>
        <p:nvSpPr>
          <p:cNvPr id="9" name="角丸四角形 8"/>
          <p:cNvSpPr/>
          <p:nvPr/>
        </p:nvSpPr>
        <p:spPr>
          <a:xfrm>
            <a:off x="215516" y="629900"/>
            <a:ext cx="8712968" cy="1541800"/>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新型コロナウイルス感染症の</a:t>
            </a:r>
            <a:r>
              <a:rPr lang="ja-JP" altLang="en-US" dirty="0">
                <a:latin typeface="Meiryo UI" panose="020B0604030504040204" pitchFamily="50" charset="-128"/>
                <a:ea typeface="Meiryo UI" panose="020B0604030504040204" pitchFamily="50" charset="-128"/>
                <a:cs typeface="Meiryo UI" panose="020B0604030504040204" pitchFamily="50" charset="-128"/>
              </a:rPr>
              <a:t>影響で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、シニア層（</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87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歳）の</a:t>
            </a:r>
            <a:r>
              <a:rPr lang="en-US" altLang="ja-JP" dirty="0">
                <a:latin typeface="Meiryo UI" panose="020B0604030504040204" pitchFamily="50" charset="-128"/>
                <a:ea typeface="Meiryo UI" panose="020B0604030504040204" pitchFamily="50" charset="-128"/>
                <a:cs typeface="Meiryo UI" panose="020B0604030504040204" pitchFamily="50" charset="-128"/>
              </a:rPr>
              <a:t>48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dirty="0">
                <a:latin typeface="Meiryo UI" panose="020B0604030504040204" pitchFamily="50" charset="-128"/>
                <a:ea typeface="Meiryo UI" panose="020B0604030504040204" pitchFamily="50" charset="-128"/>
                <a:cs typeface="Meiryo UI" panose="020B0604030504040204" pitchFamily="50" charset="-128"/>
              </a:rPr>
              <a:t>外出をほとんどしなくなった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dirty="0">
                <a:latin typeface="Meiryo UI" panose="020B0604030504040204" pitchFamily="50" charset="-128"/>
                <a:ea typeface="Meiryo UI" panose="020B0604030504040204" pitchFamily="50" charset="-128"/>
                <a:cs typeface="Meiryo UI" panose="020B0604030504040204" pitchFamily="50" charset="-128"/>
              </a:rPr>
              <a:t>運動不足を感じるようになった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」と回答。</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また、新たに生活に取り入れたこととしては、「</a:t>
            </a:r>
            <a:r>
              <a:rPr lang="ja-JP" altLang="en-US" dirty="0">
                <a:latin typeface="Meiryo UI" panose="020B0604030504040204" pitchFamily="50" charset="-128"/>
                <a:ea typeface="Meiryo UI" panose="020B0604030504040204" pitchFamily="50" charset="-128"/>
                <a:cs typeface="Meiryo UI" panose="020B0604030504040204" pitchFamily="50" charset="-128"/>
              </a:rPr>
              <a:t>室内での健康維持・増進策（体操や筋トレなど）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」や「屋外での散歩・ランニング」が多い。</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215516" y="2354029"/>
            <a:ext cx="4084697" cy="3638523"/>
            <a:chOff x="1649732" y="1918698"/>
            <a:chExt cx="5813837" cy="5178787"/>
          </a:xfrm>
        </p:grpSpPr>
        <p:pic>
          <p:nvPicPr>
            <p:cNvPr id="20" name="図 19"/>
            <p:cNvPicPr>
              <a:picLocks noChangeAspect="1"/>
            </p:cNvPicPr>
            <p:nvPr/>
          </p:nvPicPr>
          <p:blipFill>
            <a:blip r:embed="rId2"/>
            <a:stretch>
              <a:fillRect/>
            </a:stretch>
          </p:blipFill>
          <p:spPr>
            <a:xfrm>
              <a:off x="1649732" y="1918698"/>
              <a:ext cx="5813837" cy="5178787"/>
            </a:xfrm>
            <a:prstGeom prst="rect">
              <a:avLst/>
            </a:prstGeom>
          </p:spPr>
        </p:pic>
        <p:sp>
          <p:nvSpPr>
            <p:cNvPr id="21" name="角丸四角形 20"/>
            <p:cNvSpPr/>
            <p:nvPr/>
          </p:nvSpPr>
          <p:spPr>
            <a:xfrm>
              <a:off x="2646716" y="3693562"/>
              <a:ext cx="4650608" cy="902527"/>
            </a:xfrm>
            <a:prstGeom prst="roundRect">
              <a:avLst>
                <a:gd name="adj" fmla="val 8939"/>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002"/>
            </a:p>
          </p:txBody>
        </p:sp>
      </p:grpSp>
      <p:sp>
        <p:nvSpPr>
          <p:cNvPr id="6" name="テキスト ボックス 5">
            <a:extLst>
              <a:ext uri="{FF2B5EF4-FFF2-40B4-BE49-F238E27FC236}">
                <a16:creationId xmlns:a16="http://schemas.microsoft.com/office/drawing/2014/main" id="{9B05AA02-DD3A-44A2-9BD7-A7BC998866A2}"/>
              </a:ext>
            </a:extLst>
          </p:cNvPr>
          <p:cNvSpPr txBox="1"/>
          <p:nvPr/>
        </p:nvSpPr>
        <p:spPr>
          <a:xfrm>
            <a:off x="6686510" y="6604084"/>
            <a:ext cx="2307771" cy="253916"/>
          </a:xfrm>
          <a:prstGeom prst="rect">
            <a:avLst/>
          </a:prstGeom>
          <a:noFill/>
          <a:ln>
            <a:no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：シニアライフ総研</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937" t="1272" r="1140" b="2916"/>
          <a:stretch/>
        </p:blipFill>
        <p:spPr>
          <a:xfrm>
            <a:off x="4419600" y="2400300"/>
            <a:ext cx="4524375" cy="3486150"/>
          </a:xfrm>
          <a:prstGeom prst="rect">
            <a:avLst/>
          </a:prstGeom>
          <a:ln>
            <a:noFill/>
          </a:ln>
        </p:spPr>
      </p:pic>
      <p:sp>
        <p:nvSpPr>
          <p:cNvPr id="23" name="角丸四角形 22"/>
          <p:cNvSpPr/>
          <p:nvPr/>
        </p:nvSpPr>
        <p:spPr>
          <a:xfrm>
            <a:off x="5203651" y="2877094"/>
            <a:ext cx="3267433" cy="411537"/>
          </a:xfrm>
          <a:prstGeom prst="roundRect">
            <a:avLst>
              <a:gd name="adj" fmla="val 8939"/>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002"/>
          </a:p>
        </p:txBody>
      </p:sp>
      <p:sp>
        <p:nvSpPr>
          <p:cNvPr id="7" name="正方形/長方形 6"/>
          <p:cNvSpPr/>
          <p:nvPr/>
        </p:nvSpPr>
        <p:spPr bwMode="white">
          <a:xfrm>
            <a:off x="133350" y="2354029"/>
            <a:ext cx="504825" cy="407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bwMode="white">
          <a:xfrm>
            <a:off x="4429125" y="2400300"/>
            <a:ext cx="504825" cy="407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9B05AA02-DD3A-44A2-9BD7-A7BC998866A2}"/>
              </a:ext>
            </a:extLst>
          </p:cNvPr>
          <p:cNvSpPr txBox="1"/>
          <p:nvPr/>
        </p:nvSpPr>
        <p:spPr>
          <a:xfrm>
            <a:off x="6681787" y="6350168"/>
            <a:ext cx="2121434" cy="253916"/>
          </a:xfrm>
          <a:prstGeom prst="rect">
            <a:avLst/>
          </a:prstGeom>
          <a:noFill/>
          <a:ln>
            <a:noFill/>
          </a:ln>
        </p:spPr>
        <p:txBody>
          <a:bodyPr wrap="square" rtlCol="0">
            <a:spAutoFit/>
          </a:bodyPr>
          <a:lstStyle/>
          <a:p>
            <a:pPr marL="450850" indent="-450850"/>
            <a:r>
              <a:rPr lang="ja-JP" altLang="en-US" sz="1050" dirty="0">
                <a:latin typeface="Meiryo UI" panose="020B0604030504040204" pitchFamily="50" charset="-128"/>
                <a:ea typeface="Meiryo UI" panose="020B0604030504040204" pitchFamily="50" charset="-128"/>
              </a:rPr>
              <a:t>調査実施時期</a:t>
            </a:r>
            <a:r>
              <a:rPr lang="ja-JP" altLang="en-US" sz="1050" dirty="0" smtClean="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2020</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rPr>
              <a:t>月下旬</a:t>
            </a:r>
            <a:endParaRPr lang="en-US" altLang="ja-JP" sz="105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9B05AA02-DD3A-44A2-9BD7-A7BC998866A2}"/>
              </a:ext>
            </a:extLst>
          </p:cNvPr>
          <p:cNvSpPr txBox="1"/>
          <p:nvPr/>
        </p:nvSpPr>
        <p:spPr>
          <a:xfrm>
            <a:off x="261457" y="6350168"/>
            <a:ext cx="3521073" cy="415498"/>
          </a:xfrm>
          <a:prstGeom prst="rect">
            <a:avLst/>
          </a:prstGeom>
          <a:solidFill>
            <a:schemeClr val="bg1"/>
          </a:solidFill>
          <a:ln>
            <a:solidFill>
              <a:schemeClr val="tx1"/>
            </a:solidFill>
          </a:ln>
        </p:spPr>
        <p:txBody>
          <a:bodyPr wrap="square" rtlCol="0">
            <a:spAutoFit/>
          </a:bodyPr>
          <a:lstStyle/>
          <a:p>
            <a:pP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「大阪の再生・成長に向けた新戦略（仮称）～中間報告</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）資料等より作成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1559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
          <p:cNvSpPr txBox="1">
            <a:spLocks/>
          </p:cNvSpPr>
          <p:nvPr/>
        </p:nvSpPr>
        <p:spPr>
          <a:xfrm>
            <a:off x="8319084" y="6517783"/>
            <a:ext cx="824916" cy="35222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BEBE85B1-8F12-4F7B-A383-E6CF6791D3DF}" type="slidenum">
              <a:rPr lang="ja-JP" altLang="en-US" sz="1600" smtClean="0"/>
              <a:pPr algn="r"/>
              <a:t>9</a:t>
            </a:fld>
            <a:endParaRPr lang="ja-JP" altLang="en-US" sz="1600" dirty="0"/>
          </a:p>
        </p:txBody>
      </p:sp>
      <p:sp>
        <p:nvSpPr>
          <p:cNvPr id="9" name="角丸四角形 8"/>
          <p:cNvSpPr/>
          <p:nvPr/>
        </p:nvSpPr>
        <p:spPr>
          <a:xfrm>
            <a:off x="215516" y="629900"/>
            <a:ext cx="8669177" cy="1582358"/>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建築基準法（国土交通省）において、①居室の開口部、②火を使用する室、③シックハウス対策としてそれぞれ換気に関する基準</a:t>
            </a:r>
            <a:r>
              <a:rPr lang="ja-JP" altLang="en-US" dirty="0">
                <a:latin typeface="Meiryo UI" panose="020B0604030504040204" pitchFamily="50" charset="-128"/>
                <a:ea typeface="Meiryo UI" panose="020B0604030504040204" pitchFamily="50" charset="-128"/>
                <a:cs typeface="Meiryo UI" panose="020B0604030504040204" pitchFamily="50" charset="-128"/>
              </a:rPr>
              <a:t>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設定されている。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ビル管理法（厚生労働省）において、空気設備を設けている場合の空気環境の基準が設定されている。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15515" y="2449327"/>
            <a:ext cx="3943529" cy="3831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r>
              <a:rPr kumimoji="1" lang="en-US" altLang="ja-JP" sz="1600" b="1" dirty="0" smtClean="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rPr>
              <a:t>建築基準法</a:t>
            </a:r>
            <a:r>
              <a:rPr kumimoji="1" lang="en-US" altLang="ja-JP" sz="1600" b="1" dirty="0" smtClean="0">
                <a:solidFill>
                  <a:schemeClr val="tx1"/>
                </a:solidFill>
                <a:latin typeface="Meiryo UI" panose="020B0604030504040204" pitchFamily="50" charset="-128"/>
                <a:ea typeface="Meiryo UI" panose="020B0604030504040204" pitchFamily="50" charset="-128"/>
              </a:rPr>
              <a:t>》</a:t>
            </a:r>
          </a:p>
          <a:p>
            <a:pPr>
              <a:lnSpc>
                <a:spcPct val="120000"/>
              </a:lnSpc>
            </a:pPr>
            <a:r>
              <a:rPr kumimoji="1" lang="ja-JP" altLang="en-US" sz="1600" dirty="0" smtClean="0">
                <a:solidFill>
                  <a:schemeClr val="tx1"/>
                </a:solidFill>
                <a:latin typeface="Meiryo UI" panose="020B0604030504040204" pitchFamily="50" charset="-128"/>
                <a:ea typeface="Meiryo UI" panose="020B0604030504040204" pitchFamily="50" charset="-128"/>
              </a:rPr>
              <a:t>①居室の換気</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176213" indent="177800">
              <a:lnSpc>
                <a:spcPct val="120000"/>
              </a:lnSpc>
            </a:pPr>
            <a:r>
              <a:rPr kumimoji="1" lang="ja-JP" altLang="en-US" sz="1600" dirty="0" smtClean="0">
                <a:solidFill>
                  <a:schemeClr val="tx1"/>
                </a:solidFill>
                <a:latin typeface="Meiryo UI" panose="020B0604030504040204" pitchFamily="50" charset="-128"/>
                <a:ea typeface="Meiryo UI" panose="020B0604030504040204" pitchFamily="50" charset="-128"/>
              </a:rPr>
              <a:t>床面積の</a:t>
            </a:r>
            <a:r>
              <a:rPr kumimoji="1" lang="en-US" altLang="ja-JP" sz="1600" dirty="0" smtClean="0">
                <a:solidFill>
                  <a:schemeClr val="tx1"/>
                </a:solidFill>
                <a:latin typeface="Meiryo UI" panose="020B0604030504040204" pitchFamily="50" charset="-128"/>
                <a:ea typeface="Meiryo UI" panose="020B0604030504040204" pitchFamily="50" charset="-128"/>
              </a:rPr>
              <a:t>1/20</a:t>
            </a:r>
            <a:r>
              <a:rPr kumimoji="1" lang="ja-JP" altLang="en-US" sz="1600" dirty="0" smtClean="0">
                <a:solidFill>
                  <a:schemeClr val="tx1"/>
                </a:solidFill>
                <a:latin typeface="Meiryo UI" panose="020B0604030504040204" pitchFamily="50" charset="-128"/>
                <a:ea typeface="Meiryo UI" panose="020B0604030504040204" pitchFamily="50" charset="-128"/>
              </a:rPr>
              <a:t>以上の開口部、又は換気設備</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kumimoji="1" lang="en-US" altLang="ja-JP" sz="1600" dirty="0">
              <a:solidFill>
                <a:schemeClr val="tx1"/>
              </a:solidFill>
              <a:latin typeface="Meiryo UI" panose="020B0604030504040204" pitchFamily="50" charset="-128"/>
              <a:ea typeface="Meiryo UI" panose="020B0604030504040204" pitchFamily="50" charset="-128"/>
            </a:endParaRPr>
          </a:p>
          <a:p>
            <a:pPr>
              <a:lnSpc>
                <a:spcPct val="120000"/>
              </a:lnSpc>
            </a:pPr>
            <a:r>
              <a:rPr kumimoji="1" lang="ja-JP" altLang="en-US" sz="1600" dirty="0">
                <a:solidFill>
                  <a:schemeClr val="tx1"/>
                </a:solidFill>
                <a:latin typeface="Meiryo UI" panose="020B0604030504040204" pitchFamily="50" charset="-128"/>
                <a:ea typeface="Meiryo UI" panose="020B0604030504040204" pitchFamily="50" charset="-128"/>
              </a:rPr>
              <a:t>②</a:t>
            </a:r>
            <a:r>
              <a:rPr kumimoji="1" lang="ja-JP" altLang="en-US" sz="1600" dirty="0" smtClean="0">
                <a:solidFill>
                  <a:schemeClr val="tx1"/>
                </a:solidFill>
                <a:latin typeface="Meiryo UI" panose="020B0604030504040204" pitchFamily="50" charset="-128"/>
                <a:ea typeface="Meiryo UI" panose="020B0604030504040204" pitchFamily="50" charset="-128"/>
              </a:rPr>
              <a:t>火を使用する室の換気</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176213" indent="177800">
              <a:lnSpc>
                <a:spcPct val="120000"/>
              </a:lnSpc>
            </a:pPr>
            <a:r>
              <a:rPr kumimoji="1" lang="ja-JP" altLang="en-US" sz="1600" dirty="0" smtClean="0">
                <a:solidFill>
                  <a:schemeClr val="tx1"/>
                </a:solidFill>
                <a:latin typeface="Meiryo UI" panose="020B0604030504040204" pitchFamily="50" charset="-128"/>
                <a:ea typeface="Meiryo UI" panose="020B0604030504040204" pitchFamily="50" charset="-128"/>
              </a:rPr>
              <a:t>調理室、浴室等において、所定の開口部、換気設備</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kumimoji="1" lang="en-US" altLang="ja-JP" sz="1600" dirty="0">
              <a:solidFill>
                <a:schemeClr val="tx1"/>
              </a:solidFill>
              <a:latin typeface="Meiryo UI" panose="020B0604030504040204" pitchFamily="50" charset="-128"/>
              <a:ea typeface="Meiryo UI" panose="020B0604030504040204" pitchFamily="50" charset="-128"/>
            </a:endParaRPr>
          </a:p>
          <a:p>
            <a:pPr>
              <a:lnSpc>
                <a:spcPct val="120000"/>
              </a:lnSpc>
            </a:pPr>
            <a:r>
              <a:rPr kumimoji="1" lang="ja-JP" altLang="en-US" sz="1600" dirty="0">
                <a:solidFill>
                  <a:schemeClr val="tx1"/>
                </a:solidFill>
                <a:latin typeface="Meiryo UI" panose="020B0604030504040204" pitchFamily="50" charset="-128"/>
                <a:ea typeface="Meiryo UI" panose="020B0604030504040204" pitchFamily="50" charset="-128"/>
              </a:rPr>
              <a:t>③</a:t>
            </a:r>
            <a:r>
              <a:rPr kumimoji="1" lang="ja-JP" altLang="en-US" sz="1600" dirty="0" smtClean="0">
                <a:solidFill>
                  <a:schemeClr val="tx1"/>
                </a:solidFill>
                <a:latin typeface="Meiryo UI" panose="020B0604030504040204" pitchFamily="50" charset="-128"/>
                <a:ea typeface="Meiryo UI" panose="020B0604030504040204" pitchFamily="50" charset="-128"/>
              </a:rPr>
              <a:t>シックハウス対策</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176213" indent="177800">
              <a:lnSpc>
                <a:spcPct val="120000"/>
              </a:lnSpc>
            </a:pPr>
            <a:r>
              <a:rPr kumimoji="1" lang="ja-JP" altLang="en-US" sz="1600" dirty="0" smtClean="0">
                <a:solidFill>
                  <a:schemeClr val="tx1"/>
                </a:solidFill>
                <a:latin typeface="Meiryo UI" panose="020B0604030504040204" pitchFamily="50" charset="-128"/>
                <a:ea typeface="Meiryo UI" panose="020B0604030504040204" pitchFamily="50" charset="-128"/>
              </a:rPr>
              <a:t>化学物質による室内空気汚染対策として建材の仕様規制、換気設備</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lnSpc>
                <a:spcPct val="120000"/>
              </a:lnSpc>
            </a:pPr>
            <a:r>
              <a:rPr kumimoji="1" lang="ja-JP" altLang="en-US" sz="1600" dirty="0">
                <a:solidFill>
                  <a:schemeClr val="tx1"/>
                </a:solidFill>
                <a:latin typeface="Meiryo UI" panose="020B0604030504040204" pitchFamily="50" charset="-128"/>
                <a:ea typeface="Meiryo UI" panose="020B0604030504040204" pitchFamily="50" charset="-128"/>
              </a:rPr>
              <a:t>　</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lgn="ctr">
              <a:lnSpc>
                <a:spcPct val="120000"/>
              </a:lnSpc>
            </a:pP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4572000" y="2449327"/>
            <a:ext cx="3943529" cy="3831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r>
              <a:rPr kumimoji="1" lang="en-US" altLang="ja-JP" sz="1600" b="1" dirty="0" smtClean="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rPr>
              <a:t>ビル管理法</a:t>
            </a:r>
            <a:r>
              <a:rPr kumimoji="1" lang="en-US" altLang="ja-JP" sz="1600" b="1" dirty="0" smtClean="0">
                <a:solidFill>
                  <a:schemeClr val="tx1"/>
                </a:solidFill>
                <a:latin typeface="Meiryo UI" panose="020B0604030504040204" pitchFamily="50" charset="-128"/>
                <a:ea typeface="Meiryo UI" panose="020B0604030504040204" pitchFamily="50" charset="-128"/>
              </a:rPr>
              <a:t>》</a:t>
            </a:r>
          </a:p>
          <a:p>
            <a:pPr>
              <a:lnSpc>
                <a:spcPct val="120000"/>
              </a:lnSpc>
            </a:pPr>
            <a:r>
              <a:rPr kumimoji="1" lang="ja-JP" altLang="en-US" sz="1600" dirty="0" smtClean="0">
                <a:solidFill>
                  <a:schemeClr val="tx1"/>
                </a:solidFill>
                <a:latin typeface="Meiryo UI" panose="020B0604030504040204" pitchFamily="50" charset="-128"/>
                <a:ea typeface="Meiryo UI" panose="020B0604030504040204" pitchFamily="50" charset="-128"/>
              </a:rPr>
              <a:t>　多数</a:t>
            </a:r>
            <a:r>
              <a:rPr kumimoji="1" lang="ja-JP" altLang="en-US" sz="1600" dirty="0">
                <a:solidFill>
                  <a:schemeClr val="tx1"/>
                </a:solidFill>
                <a:latin typeface="Meiryo UI" panose="020B0604030504040204" pitchFamily="50" charset="-128"/>
                <a:ea typeface="Meiryo UI" panose="020B0604030504040204" pitchFamily="50" charset="-128"/>
              </a:rPr>
              <a:t>の者が使用し、又は利用する建築物の維持管理に関し環境衛生上必要な事項等を</a:t>
            </a:r>
            <a:r>
              <a:rPr kumimoji="1" lang="ja-JP" altLang="en-US" sz="1600" dirty="0" smtClean="0">
                <a:solidFill>
                  <a:schemeClr val="tx1"/>
                </a:solidFill>
                <a:latin typeface="Meiryo UI" panose="020B0604030504040204" pitchFamily="50" charset="-128"/>
                <a:ea typeface="Meiryo UI" panose="020B0604030504040204" pitchFamily="50" charset="-128"/>
              </a:rPr>
              <a:t>定める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lgn="ctr">
              <a:lnSpc>
                <a:spcPct val="120000"/>
              </a:lnSpc>
            </a:pP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nvPr>
        </p:nvGraphicFramePr>
        <p:xfrm>
          <a:off x="4948991" y="3831747"/>
          <a:ext cx="3475038" cy="2567502"/>
        </p:xfrm>
        <a:graphic>
          <a:graphicData uri="http://schemas.openxmlformats.org/drawingml/2006/table">
            <a:tbl>
              <a:tblPr>
                <a:tableStyleId>{5C22544A-7EE6-4342-B048-85BDC9FD1C3A}</a:tableStyleId>
              </a:tblPr>
              <a:tblGrid>
                <a:gridCol w="1646238">
                  <a:extLst>
                    <a:ext uri="{9D8B030D-6E8A-4147-A177-3AD203B41FA5}">
                      <a16:colId xmlns:a16="http://schemas.microsoft.com/office/drawing/2014/main" val="1271592267"/>
                    </a:ext>
                  </a:extLst>
                </a:gridCol>
                <a:gridCol w="1828800">
                  <a:extLst>
                    <a:ext uri="{9D8B030D-6E8A-4147-A177-3AD203B41FA5}">
                      <a16:colId xmlns:a16="http://schemas.microsoft.com/office/drawing/2014/main" val="2536013149"/>
                    </a:ext>
                  </a:extLst>
                </a:gridCol>
              </a:tblGrid>
              <a:tr h="366786">
                <a:tc>
                  <a:txBody>
                    <a:bodyPr/>
                    <a:lstStyle/>
                    <a:p>
                      <a:pPr algn="l" fontAlgn="t"/>
                      <a:r>
                        <a:rPr lang="ja-JP" altLang="en-US" sz="1400" u="none" strike="noStrike">
                          <a:effectLst/>
                          <a:latin typeface="Meiryo UI" panose="020B0604030504040204" pitchFamily="50" charset="-128"/>
                          <a:ea typeface="Meiryo UI" panose="020B0604030504040204" pitchFamily="50" charset="-128"/>
                        </a:rPr>
                        <a:t>浮遊粉じんの量</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t"/>
                      <a:r>
                        <a:rPr lang="en-US" sz="1400" u="none" strike="noStrike">
                          <a:effectLst/>
                          <a:latin typeface="Meiryo UI" panose="020B0604030504040204" pitchFamily="50" charset="-128"/>
                          <a:ea typeface="Meiryo UI" panose="020B0604030504040204" pitchFamily="50" charset="-128"/>
                        </a:rPr>
                        <a:t>0.15 mg/m3</a:t>
                      </a:r>
                      <a:r>
                        <a:rPr lang="ja-JP" altLang="en-US" sz="1400" u="none" strike="noStrike">
                          <a:effectLst/>
                          <a:latin typeface="Meiryo UI" panose="020B0604030504040204" pitchFamily="50" charset="-128"/>
                          <a:ea typeface="Meiryo UI" panose="020B0604030504040204" pitchFamily="50" charset="-128"/>
                        </a:rPr>
                        <a:t>以下</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2504600"/>
                  </a:ext>
                </a:extLst>
              </a:tr>
              <a:tr h="366786">
                <a:tc>
                  <a:txBody>
                    <a:bodyPr/>
                    <a:lstStyle/>
                    <a:p>
                      <a:pPr algn="l" fontAlgn="t"/>
                      <a:r>
                        <a:rPr lang="ja-JP" altLang="en-US" sz="1400" u="none" strike="noStrike">
                          <a:effectLst/>
                          <a:latin typeface="Meiryo UI" panose="020B0604030504040204" pitchFamily="50" charset="-128"/>
                          <a:ea typeface="Meiryo UI" panose="020B0604030504040204" pitchFamily="50" charset="-128"/>
                        </a:rPr>
                        <a:t>一酸化炭素の含有率</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t"/>
                      <a:r>
                        <a:rPr lang="en-US" sz="1400" u="none" strike="noStrike">
                          <a:effectLst/>
                          <a:latin typeface="Meiryo UI" panose="020B0604030504040204" pitchFamily="50" charset="-128"/>
                          <a:ea typeface="Meiryo UI" panose="020B0604030504040204" pitchFamily="50" charset="-128"/>
                        </a:rPr>
                        <a:t>10 ppm</a:t>
                      </a:r>
                      <a:r>
                        <a:rPr lang="ja-JP" altLang="en-US" sz="1400" u="none" strike="noStrike">
                          <a:effectLst/>
                          <a:latin typeface="Meiryo UI" panose="020B0604030504040204" pitchFamily="50" charset="-128"/>
                          <a:ea typeface="Meiryo UI" panose="020B0604030504040204" pitchFamily="50" charset="-128"/>
                        </a:rPr>
                        <a:t>以下</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163869"/>
                  </a:ext>
                </a:extLst>
              </a:tr>
              <a:tr h="366786">
                <a:tc>
                  <a:txBody>
                    <a:bodyPr/>
                    <a:lstStyle/>
                    <a:p>
                      <a:pPr algn="l" fontAlgn="t"/>
                      <a:r>
                        <a:rPr lang="ja-JP" altLang="en-US" sz="1400" u="none" strike="noStrike">
                          <a:effectLst/>
                          <a:latin typeface="Meiryo UI" panose="020B0604030504040204" pitchFamily="50" charset="-128"/>
                          <a:ea typeface="Meiryo UI" panose="020B0604030504040204" pitchFamily="50" charset="-128"/>
                        </a:rPr>
                        <a:t>二酸化炭素の含有率</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t"/>
                      <a:r>
                        <a:rPr lang="en-US" sz="1400" u="none" strike="noStrike">
                          <a:effectLst/>
                          <a:latin typeface="Meiryo UI" panose="020B0604030504040204" pitchFamily="50" charset="-128"/>
                          <a:ea typeface="Meiryo UI" panose="020B0604030504040204" pitchFamily="50" charset="-128"/>
                        </a:rPr>
                        <a:t>1000 ppm</a:t>
                      </a:r>
                      <a:r>
                        <a:rPr lang="ja-JP" altLang="en-US" sz="1400" u="none" strike="noStrike">
                          <a:effectLst/>
                          <a:latin typeface="Meiryo UI" panose="020B0604030504040204" pitchFamily="50" charset="-128"/>
                          <a:ea typeface="Meiryo UI" panose="020B0604030504040204" pitchFamily="50" charset="-128"/>
                        </a:rPr>
                        <a:t>以下</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8919370"/>
                  </a:ext>
                </a:extLst>
              </a:tr>
              <a:tr h="366786">
                <a:tc>
                  <a:txBody>
                    <a:bodyPr/>
                    <a:lstStyle/>
                    <a:p>
                      <a:pPr algn="l" fontAlgn="t"/>
                      <a:r>
                        <a:rPr lang="ja-JP" altLang="en-US" sz="1400" u="none" strike="noStrike">
                          <a:effectLst/>
                          <a:latin typeface="Meiryo UI" panose="020B0604030504040204" pitchFamily="50" charset="-128"/>
                          <a:ea typeface="Meiryo UI" panose="020B0604030504040204" pitchFamily="50" charset="-128"/>
                        </a:rPr>
                        <a:t>温度</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t"/>
                      <a:r>
                        <a:rPr lang="en-US" altLang="ja-JP" sz="1400" u="none" strike="noStrike">
                          <a:effectLst/>
                          <a:latin typeface="Meiryo UI" panose="020B0604030504040204" pitchFamily="50" charset="-128"/>
                          <a:ea typeface="Meiryo UI" panose="020B0604030504040204" pitchFamily="50" charset="-128"/>
                        </a:rPr>
                        <a:t>17℃</a:t>
                      </a:r>
                      <a:r>
                        <a:rPr lang="ja-JP" altLang="en-US" sz="1400" u="none" strike="noStrike">
                          <a:effectLst/>
                          <a:latin typeface="Meiryo UI" panose="020B0604030504040204" pitchFamily="50" charset="-128"/>
                          <a:ea typeface="Meiryo UI" panose="020B0604030504040204" pitchFamily="50" charset="-128"/>
                        </a:rPr>
                        <a:t>以上</a:t>
                      </a:r>
                      <a:r>
                        <a:rPr lang="en-US" altLang="ja-JP" sz="1400" u="none" strike="noStrike">
                          <a:effectLst/>
                          <a:latin typeface="Meiryo UI" panose="020B0604030504040204" pitchFamily="50" charset="-128"/>
                          <a:ea typeface="Meiryo UI" panose="020B0604030504040204" pitchFamily="50" charset="-128"/>
                        </a:rPr>
                        <a:t>28℃</a:t>
                      </a:r>
                      <a:r>
                        <a:rPr lang="ja-JP" altLang="en-US" sz="1400" u="none" strike="noStrike">
                          <a:effectLst/>
                          <a:latin typeface="Meiryo UI" panose="020B0604030504040204" pitchFamily="50" charset="-128"/>
                          <a:ea typeface="Meiryo UI" panose="020B0604030504040204" pitchFamily="50" charset="-128"/>
                        </a:rPr>
                        <a:t>以下 等</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1285799"/>
                  </a:ext>
                </a:extLst>
              </a:tr>
              <a:tr h="366786">
                <a:tc>
                  <a:txBody>
                    <a:bodyPr/>
                    <a:lstStyle/>
                    <a:p>
                      <a:pPr algn="l" fontAlgn="t"/>
                      <a:r>
                        <a:rPr lang="ja-JP" altLang="en-US" sz="1400" u="none" strike="noStrike">
                          <a:effectLst/>
                          <a:latin typeface="Meiryo UI" panose="020B0604030504040204" pitchFamily="50" charset="-128"/>
                          <a:ea typeface="Meiryo UI" panose="020B0604030504040204" pitchFamily="50" charset="-128"/>
                        </a:rPr>
                        <a:t>相対湿度</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t"/>
                      <a:r>
                        <a:rPr lang="en-US" altLang="ja-JP" sz="1400" u="none" strike="noStrike">
                          <a:effectLst/>
                          <a:latin typeface="Meiryo UI" panose="020B0604030504040204" pitchFamily="50" charset="-128"/>
                          <a:ea typeface="Meiryo UI" panose="020B0604030504040204" pitchFamily="50" charset="-128"/>
                        </a:rPr>
                        <a:t>40</a:t>
                      </a:r>
                      <a:r>
                        <a:rPr lang="ja-JP" altLang="en-US" sz="1400" u="none" strike="noStrike">
                          <a:effectLst/>
                          <a:latin typeface="Meiryo UI" panose="020B0604030504040204" pitchFamily="50" charset="-128"/>
                          <a:ea typeface="Meiryo UI" panose="020B0604030504040204" pitchFamily="50" charset="-128"/>
                        </a:rPr>
                        <a:t>％以上</a:t>
                      </a:r>
                      <a:r>
                        <a:rPr lang="en-US" altLang="ja-JP" sz="1400" u="none" strike="noStrike">
                          <a:effectLst/>
                          <a:latin typeface="Meiryo UI" panose="020B0604030504040204" pitchFamily="50" charset="-128"/>
                          <a:ea typeface="Meiryo UI" panose="020B0604030504040204" pitchFamily="50" charset="-128"/>
                        </a:rPr>
                        <a:t>70</a:t>
                      </a:r>
                      <a:r>
                        <a:rPr lang="ja-JP" altLang="en-US" sz="1400" u="none" strike="noStrike">
                          <a:effectLst/>
                          <a:latin typeface="Meiryo UI" panose="020B0604030504040204" pitchFamily="50" charset="-128"/>
                          <a:ea typeface="Meiryo UI" panose="020B0604030504040204" pitchFamily="50" charset="-128"/>
                        </a:rPr>
                        <a:t>％以下</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0345016"/>
                  </a:ext>
                </a:extLst>
              </a:tr>
              <a:tr h="366786">
                <a:tc>
                  <a:txBody>
                    <a:bodyPr/>
                    <a:lstStyle/>
                    <a:p>
                      <a:pPr algn="l" fontAlgn="t"/>
                      <a:r>
                        <a:rPr lang="ja-JP" altLang="en-US" sz="1400" u="none" strike="noStrike">
                          <a:effectLst/>
                          <a:latin typeface="Meiryo UI" panose="020B0604030504040204" pitchFamily="50" charset="-128"/>
                          <a:ea typeface="Meiryo UI" panose="020B0604030504040204" pitchFamily="50" charset="-128"/>
                        </a:rPr>
                        <a:t>気流</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t"/>
                      <a:r>
                        <a:rPr lang="en-US" sz="1400" u="none" strike="noStrike">
                          <a:effectLst/>
                          <a:latin typeface="Meiryo UI" panose="020B0604030504040204" pitchFamily="50" charset="-128"/>
                          <a:ea typeface="Meiryo UI" panose="020B0604030504040204" pitchFamily="50" charset="-128"/>
                        </a:rPr>
                        <a:t>0.5 m/</a:t>
                      </a:r>
                      <a:r>
                        <a:rPr lang="ja-JP" altLang="en-US" sz="1400" u="none" strike="noStrike">
                          <a:effectLst/>
                          <a:latin typeface="Meiryo UI" panose="020B0604030504040204" pitchFamily="50" charset="-128"/>
                          <a:ea typeface="Meiryo UI" panose="020B0604030504040204" pitchFamily="50" charset="-128"/>
                        </a:rPr>
                        <a:t>秒以下</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6260930"/>
                  </a:ext>
                </a:extLst>
              </a:tr>
              <a:tr h="366786">
                <a:tc>
                  <a:txBody>
                    <a:bodyPr/>
                    <a:lstStyle/>
                    <a:p>
                      <a:pPr algn="l" fontAlgn="t"/>
                      <a:r>
                        <a:rPr lang="ja-JP" altLang="en-US" sz="1400" u="none" strike="noStrike">
                          <a:effectLst/>
                          <a:latin typeface="Meiryo UI" panose="020B0604030504040204" pitchFamily="50" charset="-128"/>
                          <a:ea typeface="Meiryo UI" panose="020B0604030504040204" pitchFamily="50" charset="-128"/>
                        </a:rPr>
                        <a:t>ホルムアルデヒドの量</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latin typeface="Meiryo UI" panose="020B0604030504040204" pitchFamily="50" charset="-128"/>
                          <a:ea typeface="Meiryo UI" panose="020B0604030504040204" pitchFamily="50" charset="-128"/>
                        </a:rPr>
                        <a:t>0.08 ppm</a:t>
                      </a:r>
                      <a:r>
                        <a:rPr lang="ja-JP" altLang="en-US" sz="1400" u="none" strike="noStrike" dirty="0">
                          <a:effectLst/>
                          <a:latin typeface="Meiryo UI" panose="020B0604030504040204" pitchFamily="50" charset="-128"/>
                          <a:ea typeface="Meiryo UI" panose="020B0604030504040204" pitchFamily="50" charset="-128"/>
                        </a:rPr>
                        <a:t>以下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796103"/>
                  </a:ext>
                </a:extLst>
              </a:tr>
            </a:tbl>
          </a:graphicData>
        </a:graphic>
      </p:graphicFrame>
      <p:sp>
        <p:nvSpPr>
          <p:cNvPr id="11"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504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１．第５回政策検討部会における主な意見</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健康づくりの視点②</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01992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6696</TotalTime>
  <Words>3346</Words>
  <Application>Microsoft Office PowerPoint</Application>
  <PresentationFormat>画面に合わせる (4:3)</PresentationFormat>
  <Paragraphs>271</Paragraphs>
  <Slides>19</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7" baseType="lpstr">
      <vt:lpstr>Meiryo UI</vt:lpstr>
      <vt:lpstr>游ゴシック</vt:lpstr>
      <vt:lpstr>游ゴシック Light</vt:lpstr>
      <vt:lpstr>Arial</vt:lpstr>
      <vt:lpstr>Calibri</vt:lpstr>
      <vt:lpstr>Calibri Light</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隆史 谷口</dc:creator>
  <cp:lastModifiedBy>西　あかね</cp:lastModifiedBy>
  <cp:revision>522</cp:revision>
  <cp:lastPrinted>2020-10-01T06:50:57Z</cp:lastPrinted>
  <dcterms:created xsi:type="dcterms:W3CDTF">2020-06-09T01:18:29Z</dcterms:created>
  <dcterms:modified xsi:type="dcterms:W3CDTF">2020-10-27T04:17:31Z</dcterms:modified>
</cp:coreProperties>
</file>