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62" r:id="rId2"/>
    <p:sldId id="285" r:id="rId3"/>
    <p:sldId id="282" r:id="rId4"/>
    <p:sldId id="284" r:id="rId5"/>
    <p:sldId id="306" r:id="rId6"/>
    <p:sldId id="307" r:id="rId7"/>
    <p:sldId id="292" r:id="rId8"/>
    <p:sldId id="303" r:id="rId9"/>
    <p:sldId id="287" r:id="rId10"/>
    <p:sldId id="293" r:id="rId11"/>
    <p:sldId id="294" r:id="rId12"/>
    <p:sldId id="296" r:id="rId13"/>
    <p:sldId id="286" r:id="rId14"/>
    <p:sldId id="297" r:id="rId15"/>
    <p:sldId id="299" r:id="rId16"/>
    <p:sldId id="301" r:id="rId17"/>
    <p:sldId id="302" r:id="rId18"/>
    <p:sldId id="288" r:id="rId1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崎 信顕" initials="三崎" lastIdx="1" clrIdx="0">
    <p:extLst>
      <p:ext uri="{19B8F6BF-5375-455C-9EA6-DF929625EA0E}">
        <p15:presenceInfo xmlns:p15="http://schemas.microsoft.com/office/powerpoint/2012/main" userId="f0d2c45c9dbaa3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33" autoAdjust="0"/>
  </p:normalViewPr>
  <p:slideViewPr>
    <p:cSldViewPr snapToGrid="0">
      <p:cViewPr varScale="1">
        <p:scale>
          <a:sx n="66" d="100"/>
          <a:sy n="66" d="100"/>
        </p:scale>
        <p:origin x="14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01%20&#32076;&#28168;&#23550;&#31574;\2020(R2)\03_&#24220;&#29420;&#33258;&#12450;&#12531;&#12465;&#12540;&#12488;&#12398;&#26908;&#35342;\12_&#38599;&#29992;&#12539;&#28040;&#36027;&#12450;&#12531;&#12465;&#12540;&#12488;\06_&#20998;&#26512;\&#26368;&#32066;&#29256;\&#21336;&#32020;&#38598;&#3533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興味関心が高まったものや不安を感じていること（大阪府）</a:t>
            </a:r>
            <a:endParaRPr lang="ja-JP" dirty="0"/>
          </a:p>
        </c:rich>
      </c:tx>
      <c:overlay val="0"/>
    </c:title>
    <c:autoTitleDeleted val="0"/>
    <c:plotArea>
      <c:layout>
        <c:manualLayout>
          <c:layoutTarget val="inner"/>
          <c:xMode val="edge"/>
          <c:yMode val="edge"/>
          <c:x val="0.46169404203901154"/>
          <c:y val="0.11080598396274846"/>
          <c:w val="0.53830595796098857"/>
          <c:h val="0.8626982784176771"/>
        </c:manualLayout>
      </c:layout>
      <c:barChart>
        <c:barDir val="bar"/>
        <c:grouping val="clustered"/>
        <c:varyColors val="0"/>
        <c:ser>
          <c:idx val="0"/>
          <c:order val="0"/>
          <c:tx>
            <c:v>感染拡大前</c:v>
          </c:tx>
          <c:spPr>
            <a:solidFill>
              <a:schemeClr val="accent1">
                <a:lumMod val="60000"/>
                <a:lumOff val="40000"/>
              </a:schemeClr>
            </a:solidFill>
            <a:ln>
              <a:solidFill>
                <a:schemeClr val="accent1">
                  <a:lumMod val="60000"/>
                  <a:lumOff val="40000"/>
                </a:schemeClr>
              </a:solid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'n%表'!$B$412:$B$428</c:f>
              <c:strCache>
                <c:ptCount val="17"/>
                <c:pt idx="0">
                  <c:v>健康について</c:v>
                </c:pt>
                <c:pt idx="1">
                  <c:v>今後の収入や試算の見通しについて</c:v>
                </c:pt>
                <c:pt idx="2">
                  <c:v>現在の収入や試算について</c:v>
                </c:pt>
                <c:pt idx="3">
                  <c:v>老後の生活設計について</c:v>
                </c:pt>
                <c:pt idx="4">
                  <c:v>自分の将来について（進学、就職、結婚など）</c:v>
                </c:pt>
                <c:pt idx="5">
                  <c:v>家族の将来について（進学、就職、結婚など）</c:v>
                </c:pt>
                <c:pt idx="6">
                  <c:v>家庭の生活について（子育て、介護など）</c:v>
                </c:pt>
                <c:pt idx="7">
                  <c:v>副業や兼業について</c:v>
                </c:pt>
                <c:pt idx="8">
                  <c:v>家族、親族間の人間関係について</c:v>
                </c:pt>
                <c:pt idx="9">
                  <c:v>勤務先や通学先での人間関係について</c:v>
                </c:pt>
                <c:pt idx="10">
                  <c:v>環境問題</c:v>
                </c:pt>
                <c:pt idx="11">
                  <c:v>近隣・地域との関係について</c:v>
                </c:pt>
                <c:pt idx="12">
                  <c:v>事業や家賃等の経営上の問題について</c:v>
                </c:pt>
                <c:pt idx="13">
                  <c:v>引っ越し（田舎くらし）</c:v>
                </c:pt>
                <c:pt idx="14">
                  <c:v>社会貢献活動（ボランティア等）</c:v>
                </c:pt>
                <c:pt idx="15">
                  <c:v>その他：</c:v>
                </c:pt>
                <c:pt idx="16">
                  <c:v>特にない</c:v>
                </c:pt>
              </c:strCache>
            </c:strRef>
          </c:cat>
          <c:val>
            <c:numRef>
              <c:f>'n%表'!$D$412:$D$428</c:f>
              <c:numCache>
                <c:formatCode>0.0</c:formatCode>
                <c:ptCount val="17"/>
                <c:pt idx="0">
                  <c:v>43.4</c:v>
                </c:pt>
                <c:pt idx="1">
                  <c:v>22.68</c:v>
                </c:pt>
                <c:pt idx="2">
                  <c:v>25.28</c:v>
                </c:pt>
                <c:pt idx="3">
                  <c:v>19.559999999999999</c:v>
                </c:pt>
                <c:pt idx="4">
                  <c:v>16.48</c:v>
                </c:pt>
                <c:pt idx="5">
                  <c:v>11.24</c:v>
                </c:pt>
                <c:pt idx="6">
                  <c:v>10.36</c:v>
                </c:pt>
                <c:pt idx="7">
                  <c:v>9.16</c:v>
                </c:pt>
                <c:pt idx="8">
                  <c:v>8.52</c:v>
                </c:pt>
                <c:pt idx="9">
                  <c:v>9.32</c:v>
                </c:pt>
                <c:pt idx="10">
                  <c:v>6.32</c:v>
                </c:pt>
                <c:pt idx="11">
                  <c:v>4.8</c:v>
                </c:pt>
                <c:pt idx="12">
                  <c:v>3.44</c:v>
                </c:pt>
                <c:pt idx="13">
                  <c:v>3.6</c:v>
                </c:pt>
                <c:pt idx="14">
                  <c:v>3</c:v>
                </c:pt>
                <c:pt idx="15">
                  <c:v>0.28000000000000003</c:v>
                </c:pt>
                <c:pt idx="16">
                  <c:v>30.76</c:v>
                </c:pt>
              </c:numCache>
            </c:numRef>
          </c:val>
          <c:extLst>
            <c:ext xmlns:c16="http://schemas.microsoft.com/office/drawing/2014/chart" uri="{C3380CC4-5D6E-409C-BE32-E72D297353CC}">
              <c16:uniqueId val="{00000000-8807-4D14-9BC9-E0843FC0C43F}"/>
            </c:ext>
          </c:extLst>
        </c:ser>
        <c:ser>
          <c:idx val="1"/>
          <c:order val="1"/>
          <c:tx>
            <c:v>感染拡大後</c:v>
          </c:tx>
          <c:spPr>
            <a:pattFill prst="dkUpDiag">
              <a:fgClr>
                <a:srgbClr val="0070C0"/>
              </a:fgClr>
              <a:bgClr>
                <a:schemeClr val="bg1"/>
              </a:bgClr>
            </a:pattFill>
            <a:ln>
              <a:solidFill>
                <a:srgbClr val="0070C0"/>
              </a:solid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'n%表'!$B$412:$B$428</c:f>
              <c:strCache>
                <c:ptCount val="17"/>
                <c:pt idx="0">
                  <c:v>健康について</c:v>
                </c:pt>
                <c:pt idx="1">
                  <c:v>今後の収入や試算の見通しについて</c:v>
                </c:pt>
                <c:pt idx="2">
                  <c:v>現在の収入や試算について</c:v>
                </c:pt>
                <c:pt idx="3">
                  <c:v>老後の生活設計について</c:v>
                </c:pt>
                <c:pt idx="4">
                  <c:v>自分の将来について（進学、就職、結婚など）</c:v>
                </c:pt>
                <c:pt idx="5">
                  <c:v>家族の将来について（進学、就職、結婚など）</c:v>
                </c:pt>
                <c:pt idx="6">
                  <c:v>家庭の生活について（子育て、介護など）</c:v>
                </c:pt>
                <c:pt idx="7">
                  <c:v>副業や兼業について</c:v>
                </c:pt>
                <c:pt idx="8">
                  <c:v>家族、親族間の人間関係について</c:v>
                </c:pt>
                <c:pt idx="9">
                  <c:v>勤務先や通学先での人間関係について</c:v>
                </c:pt>
                <c:pt idx="10">
                  <c:v>環境問題</c:v>
                </c:pt>
                <c:pt idx="11">
                  <c:v>近隣・地域との関係について</c:v>
                </c:pt>
                <c:pt idx="12">
                  <c:v>事業や家賃等の経営上の問題について</c:v>
                </c:pt>
                <c:pt idx="13">
                  <c:v>引っ越し（田舎くらし）</c:v>
                </c:pt>
                <c:pt idx="14">
                  <c:v>社会貢献活動（ボランティア等）</c:v>
                </c:pt>
                <c:pt idx="15">
                  <c:v>その他：</c:v>
                </c:pt>
                <c:pt idx="16">
                  <c:v>特にない</c:v>
                </c:pt>
              </c:strCache>
            </c:strRef>
          </c:cat>
          <c:val>
            <c:numRef>
              <c:f>'n%表'!$F$412:$F$428</c:f>
              <c:numCache>
                <c:formatCode>0.0</c:formatCode>
                <c:ptCount val="17"/>
                <c:pt idx="0">
                  <c:v>53.76</c:v>
                </c:pt>
                <c:pt idx="1">
                  <c:v>36.119999999999997</c:v>
                </c:pt>
                <c:pt idx="2">
                  <c:v>33.36</c:v>
                </c:pt>
                <c:pt idx="3">
                  <c:v>23.92</c:v>
                </c:pt>
                <c:pt idx="4">
                  <c:v>20.56</c:v>
                </c:pt>
                <c:pt idx="5">
                  <c:v>15.64</c:v>
                </c:pt>
                <c:pt idx="6">
                  <c:v>15.28</c:v>
                </c:pt>
                <c:pt idx="7">
                  <c:v>14.32</c:v>
                </c:pt>
                <c:pt idx="8">
                  <c:v>12</c:v>
                </c:pt>
                <c:pt idx="9">
                  <c:v>11.04</c:v>
                </c:pt>
                <c:pt idx="10">
                  <c:v>7.92</c:v>
                </c:pt>
                <c:pt idx="11">
                  <c:v>7</c:v>
                </c:pt>
                <c:pt idx="12">
                  <c:v>5.44</c:v>
                </c:pt>
                <c:pt idx="13">
                  <c:v>5.44</c:v>
                </c:pt>
                <c:pt idx="14">
                  <c:v>3</c:v>
                </c:pt>
                <c:pt idx="15">
                  <c:v>0.36</c:v>
                </c:pt>
                <c:pt idx="16">
                  <c:v>23.72</c:v>
                </c:pt>
              </c:numCache>
            </c:numRef>
          </c:val>
          <c:extLst>
            <c:ext xmlns:c16="http://schemas.microsoft.com/office/drawing/2014/chart" uri="{C3380CC4-5D6E-409C-BE32-E72D297353CC}">
              <c16:uniqueId val="{00000001-8807-4D14-9BC9-E0843FC0C43F}"/>
            </c:ext>
          </c:extLst>
        </c:ser>
        <c:dLbls>
          <c:showLegendKey val="0"/>
          <c:showVal val="0"/>
          <c:showCatName val="0"/>
          <c:showSerName val="0"/>
          <c:showPercent val="0"/>
          <c:showBubbleSize val="0"/>
        </c:dLbls>
        <c:gapWidth val="40"/>
        <c:axId val="357653585"/>
        <c:axId val="916958177"/>
      </c:barChart>
      <c:catAx>
        <c:axId val="357653585"/>
        <c:scaling>
          <c:orientation val="maxMin"/>
        </c:scaling>
        <c:delete val="0"/>
        <c:axPos val="l"/>
        <c:numFmt formatCode="General" sourceLinked="1"/>
        <c:majorTickMark val="out"/>
        <c:minorTickMark val="none"/>
        <c:tickLblPos val="nextTo"/>
        <c:crossAx val="916958177"/>
        <c:crosses val="autoZero"/>
        <c:auto val="0"/>
        <c:lblAlgn val="ctr"/>
        <c:lblOffset val="100"/>
        <c:noMultiLvlLbl val="0"/>
      </c:catAx>
      <c:valAx>
        <c:axId val="916958177"/>
        <c:scaling>
          <c:orientation val="minMax"/>
          <c:max val="100"/>
          <c:min val="0"/>
        </c:scaling>
        <c:delete val="1"/>
        <c:axPos val="t"/>
        <c:numFmt formatCode="0&quot;%&quot;" sourceLinked="0"/>
        <c:majorTickMark val="in"/>
        <c:minorTickMark val="none"/>
        <c:tickLblPos val="nextTo"/>
        <c:crossAx val="357653585"/>
        <c:crosses val="autoZero"/>
        <c:crossBetween val="between"/>
        <c:majorUnit val="20"/>
      </c:valAx>
      <c:spPr>
        <a:noFill/>
        <a:ln w="12700">
          <a:noFill/>
        </a:ln>
      </c:spPr>
    </c:plotArea>
    <c:legend>
      <c:legendPos val="b"/>
      <c:layout>
        <c:manualLayout>
          <c:xMode val="edge"/>
          <c:yMode val="edge"/>
          <c:x val="0.7048912105262054"/>
          <c:y val="0.78133069380009634"/>
          <c:w val="0.25304121133256319"/>
          <c:h val="0.11499032386298269"/>
        </c:manualLayout>
      </c:layout>
      <c:overlay val="0"/>
    </c:legend>
    <c:plotVisOnly val="0"/>
    <c:dispBlanksAs val="gap"/>
    <c:showDLblsOverMax val="0"/>
  </c:chart>
  <c:spPr>
    <a:noFill/>
    <a:ln>
      <a:noFill/>
    </a:ln>
  </c:spPr>
  <c:txPr>
    <a:bodyPr rot="0" vert="horz"/>
    <a:lstStyle/>
    <a:p>
      <a:pPr>
        <a:defRPr lang="en-US" sz="1000" u="none" baseline="0">
          <a:latin typeface="Meiryo UI" panose="020B0604030504040204" pitchFamily="50" charset="-128"/>
          <a:ea typeface="Meiryo UI" panose="020B0604030504040204" pitchFamily="50" charset="-128"/>
          <a:cs typeface="Meiryo UI"/>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7A8144C-2A7C-4D8F-B5ED-BA6B71F60F4D}" type="datetimeFigureOut">
              <a:rPr kumimoji="1" lang="ja-JP" altLang="en-US" smtClean="0"/>
              <a:t>2020/9/15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396543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7A8144C-2A7C-4D8F-B5ED-BA6B71F60F4D}" type="datetimeFigureOut">
              <a:rPr kumimoji="1" lang="ja-JP" altLang="en-US" smtClean="0"/>
              <a:t>2020/9/15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159909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7A8144C-2A7C-4D8F-B5ED-BA6B71F60F4D}" type="datetimeFigureOut">
              <a:rPr kumimoji="1" lang="ja-JP" altLang="en-US" smtClean="0"/>
              <a:t>2020/9/15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1655996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3763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7A8144C-2A7C-4D8F-B5ED-BA6B71F60F4D}" type="datetimeFigureOut">
              <a:rPr kumimoji="1" lang="ja-JP" altLang="en-US" smtClean="0"/>
              <a:t>2020/9/15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64593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7A8144C-2A7C-4D8F-B5ED-BA6B71F60F4D}" type="datetimeFigureOut">
              <a:rPr kumimoji="1" lang="ja-JP" altLang="en-US" smtClean="0"/>
              <a:t>2020/9/15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358700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7A8144C-2A7C-4D8F-B5ED-BA6B71F60F4D}" type="datetimeFigureOut">
              <a:rPr kumimoji="1" lang="ja-JP" altLang="en-US" smtClean="0"/>
              <a:t>2020/9/15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32835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7A8144C-2A7C-4D8F-B5ED-BA6B71F60F4D}" type="datetimeFigureOut">
              <a:rPr kumimoji="1" lang="ja-JP" altLang="en-US" smtClean="0"/>
              <a:t>2020/9/15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37536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7A8144C-2A7C-4D8F-B5ED-BA6B71F60F4D}" type="datetimeFigureOut">
              <a:rPr kumimoji="1" lang="ja-JP" altLang="en-US" smtClean="0"/>
              <a:t>2020/9/15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5841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8144C-2A7C-4D8F-B5ED-BA6B71F60F4D}" type="datetimeFigureOut">
              <a:rPr kumimoji="1" lang="ja-JP" altLang="en-US" smtClean="0"/>
              <a:t>2020/9/15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404231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7A8144C-2A7C-4D8F-B5ED-BA6B71F60F4D}" type="datetimeFigureOut">
              <a:rPr kumimoji="1" lang="ja-JP" altLang="en-US" smtClean="0"/>
              <a:t>2020/9/15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25032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7A8144C-2A7C-4D8F-B5ED-BA6B71F60F4D}" type="datetimeFigureOut">
              <a:rPr kumimoji="1" lang="ja-JP" altLang="en-US" smtClean="0"/>
              <a:t>2020/9/15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106001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8144C-2A7C-4D8F-B5ED-BA6B71F60F4D}" type="datetimeFigureOut">
              <a:rPr kumimoji="1" lang="ja-JP" altLang="en-US" smtClean="0"/>
              <a:t>2020/9/15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7736E-F017-45D4-B99D-ABC77C0B3DDF}" type="slidenum">
              <a:rPr kumimoji="1" lang="ja-JP" altLang="en-US" smtClean="0"/>
              <a:t>‹#›</a:t>
            </a:fld>
            <a:endParaRPr kumimoji="1" lang="ja-JP" altLang="en-US"/>
          </a:p>
        </p:txBody>
      </p:sp>
    </p:spTree>
    <p:extLst>
      <p:ext uri="{BB962C8B-B14F-4D97-AF65-F5344CB8AC3E}">
        <p14:creationId xmlns:p14="http://schemas.microsoft.com/office/powerpoint/2010/main" val="1409938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7" y="2565400"/>
            <a:ext cx="9144000" cy="1079624"/>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「新しい生活様式」や「新たな日常」に関する社会情勢の変化</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した住まい・まちづくり</a:t>
            </a:r>
          </a:p>
        </p:txBody>
      </p:sp>
      <p:sp>
        <p:nvSpPr>
          <p:cNvPr id="3" name="Rectangle 79"/>
          <p:cNvSpPr>
            <a:spLocks noChangeArrowheads="1"/>
          </p:cNvSpPr>
          <p:nvPr/>
        </p:nvSpPr>
        <p:spPr bwMode="auto">
          <a:xfrm>
            <a:off x="8818567"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200">
                <a:solidFill>
                  <a:schemeClr val="tx1"/>
                </a:solidFill>
                <a:latin typeface="Meiryo UI" panose="020B0604030504040204" pitchFamily="50" charset="-128"/>
                <a:ea typeface="Meiryo UI" panose="020B0604030504040204" pitchFamily="50" charset="-128"/>
              </a:rPr>
              <a:pPr algn="ctr" eaLnBrk="1" hangingPunct="1">
                <a:spcBef>
                  <a:spcPct val="50000"/>
                </a:spcBef>
                <a:buFontTx/>
                <a:buNone/>
              </a:pPr>
              <a:t>1</a:t>
            </a:fld>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7668344" y="278967"/>
            <a:ext cx="1247464" cy="3693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dirty="0" smtClean="0">
                <a:solidFill>
                  <a:schemeClr val="tx1"/>
                </a:solidFill>
              </a:rPr>
              <a:t>資料 </a:t>
            </a:r>
            <a:r>
              <a:rPr lang="ja-JP" altLang="en-US" dirty="0" smtClean="0">
                <a:solidFill>
                  <a:schemeClr val="tx1"/>
                </a:solidFill>
              </a:rPr>
              <a:t>１</a:t>
            </a:r>
            <a:endParaRPr kumimoji="1" lang="ja-JP" altLang="en-US" dirty="0">
              <a:solidFill>
                <a:schemeClr val="tx1"/>
              </a:solidFill>
            </a:endParaRPr>
          </a:p>
        </p:txBody>
      </p:sp>
      <p:sp>
        <p:nvSpPr>
          <p:cNvPr id="7" name="Rectangle 1"/>
          <p:cNvSpPr>
            <a:spLocks noChangeArrowheads="1"/>
          </p:cNvSpPr>
          <p:nvPr/>
        </p:nvSpPr>
        <p:spPr bwMode="auto">
          <a:xfrm>
            <a:off x="1619672" y="5229200"/>
            <a:ext cx="6048672" cy="792088"/>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50000"/>
              </a:lnSpc>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令和２年９月</a:t>
            </a: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大阪府住宅まちづくり審議会第５回政策検討部会　資料</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611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
            <a:ext cx="9144000" cy="54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３．新型コロナウイルス感染症拡大による影響</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15516" y="696686"/>
            <a:ext cx="8712968" cy="1227648"/>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lnSpc>
                <a:spcPct val="120000"/>
              </a:lnSpc>
              <a:spcBef>
                <a:spcPts val="6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働き方の変化（テレワークの進展等）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テレワークを行う場合、半数以上（</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％）の人はリビングダイニングで行っている。また、</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オンオフの切り替えにくさや仕事用スペースがないなどの不満</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がみられる。</a:t>
            </a:r>
          </a:p>
          <a:p>
            <a:pPr marL="285750" lvl="0" indent="-285750">
              <a:lnSpc>
                <a:spcPct val="12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10</a:t>
            </a:fld>
            <a:endParaRPr lang="ja-JP" altLang="en-US" sz="1400" dirty="0">
              <a:solidFill>
                <a:schemeClr val="tx1"/>
              </a:solidFill>
            </a:endParaRPr>
          </a:p>
        </p:txBody>
      </p:sp>
      <p:pic>
        <p:nvPicPr>
          <p:cNvPr id="7" name="図 6"/>
          <p:cNvPicPr>
            <a:picLocks noChangeAspect="1"/>
          </p:cNvPicPr>
          <p:nvPr/>
        </p:nvPicPr>
        <p:blipFill rotWithShape="1">
          <a:blip r:embed="rId2"/>
          <a:srcRect l="50501" t="23402" b="40702"/>
          <a:stretch/>
        </p:blipFill>
        <p:spPr>
          <a:xfrm>
            <a:off x="97531" y="2666171"/>
            <a:ext cx="4946419" cy="2536389"/>
          </a:xfrm>
          <a:prstGeom prst="rect">
            <a:avLst/>
          </a:prstGeom>
        </p:spPr>
      </p:pic>
      <p:grpSp>
        <p:nvGrpSpPr>
          <p:cNvPr id="3" name="グループ化 2"/>
          <p:cNvGrpSpPr/>
          <p:nvPr/>
        </p:nvGrpSpPr>
        <p:grpSpPr>
          <a:xfrm>
            <a:off x="4488463" y="2666171"/>
            <a:ext cx="5000791" cy="2685995"/>
            <a:chOff x="4325995" y="2228769"/>
            <a:chExt cx="4602489" cy="2542347"/>
          </a:xfrm>
        </p:grpSpPr>
        <p:pic>
          <p:nvPicPr>
            <p:cNvPr id="8" name="図 7"/>
            <p:cNvPicPr>
              <a:picLocks noChangeAspect="1"/>
            </p:cNvPicPr>
            <p:nvPr/>
          </p:nvPicPr>
          <p:blipFill rotWithShape="1">
            <a:blip r:embed="rId2"/>
            <a:srcRect l="50501" t="58558" b="2773"/>
            <a:stretch/>
          </p:blipFill>
          <p:spPr>
            <a:xfrm>
              <a:off x="4325995" y="2228769"/>
              <a:ext cx="4602489" cy="2542347"/>
            </a:xfrm>
            <a:prstGeom prst="rect">
              <a:avLst/>
            </a:prstGeom>
          </p:spPr>
        </p:pic>
        <p:sp>
          <p:nvSpPr>
            <p:cNvPr id="2" name="正方形/長方形 1"/>
            <p:cNvSpPr/>
            <p:nvPr/>
          </p:nvSpPr>
          <p:spPr bwMode="white">
            <a:xfrm>
              <a:off x="8362950" y="4401215"/>
              <a:ext cx="371475"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9B05AA02-DD3A-44A2-9BD7-A7BC998866A2}"/>
              </a:ext>
            </a:extLst>
          </p:cNvPr>
          <p:cNvSpPr txBox="1"/>
          <p:nvPr/>
        </p:nvSpPr>
        <p:spPr>
          <a:xfrm>
            <a:off x="5807241" y="54557"/>
            <a:ext cx="3280443" cy="415498"/>
          </a:xfrm>
          <a:prstGeom prst="rect">
            <a:avLst/>
          </a:prstGeom>
          <a:solidFill>
            <a:schemeClr val="bg1"/>
          </a:solidFill>
          <a:ln>
            <a:solidFill>
              <a:schemeClr val="tx1"/>
            </a:solid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「社会資本整備審議会住宅宅地分科会（第</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交通省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956754" y="5238580"/>
            <a:ext cx="2762758" cy="246221"/>
          </a:xfrm>
          <a:prstGeom prst="rect">
            <a:avLst/>
          </a:prstGeom>
          <a:noFill/>
          <a:ln>
            <a:noFill/>
          </a:ln>
        </p:spPr>
        <p:txBody>
          <a:bodyPr wrap="square" rtlCol="0">
            <a:spAutoFit/>
          </a:bodyPr>
          <a:lstStyle/>
          <a:p>
            <a:pPr marL="450850" indent="-450850"/>
            <a:r>
              <a:rPr lang="ja-JP" altLang="en-US" sz="1000" dirty="0" smtClean="0">
                <a:latin typeface="Meiryo UI" panose="020B0604030504040204" pitchFamily="50" charset="-128"/>
                <a:ea typeface="Meiryo UI" panose="020B0604030504040204" pitchFamily="50" charset="-128"/>
              </a:rPr>
              <a:t>調査実施時期：</a:t>
            </a:r>
            <a:r>
              <a:rPr lang="en-US" altLang="ja-JP" sz="1000" dirty="0" smtClean="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17</a:t>
            </a:r>
            <a:r>
              <a:rPr lang="ja-JP" altLang="en-US" sz="1000" dirty="0" smtClean="0">
                <a:latin typeface="Meiryo UI" panose="020B0604030504040204" pitchFamily="50" charset="-128"/>
                <a:ea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20</a:t>
            </a:r>
            <a:r>
              <a:rPr lang="ja-JP" altLang="en-US" sz="1000" dirty="0" smtClean="0">
                <a:latin typeface="Meiryo UI" panose="020B0604030504040204" pitchFamily="50" charset="-128"/>
                <a:ea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5750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
            <a:ext cx="9144000" cy="54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．新型コロナウイルス感染症拡大による影響</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51850" y="617400"/>
            <a:ext cx="8840299" cy="2002970"/>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lnSpc>
                <a:spcPct val="120000"/>
              </a:lnSpc>
              <a:spcBef>
                <a:spcPts val="6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働き方の変化（テレワークの進展等）</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spcBef>
                <a:spcPts val="600"/>
              </a:spcBef>
              <a:buFont typeface="Meiryo UI" panose="020B0604030504040204" pitchFamily="50" charset="-128"/>
              <a:buChar char="○"/>
            </a:pP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住まい</a:t>
            </a:r>
            <a:r>
              <a:rPr lang="ja-JP" altLang="en-US" u="sng" dirty="0">
                <a:latin typeface="Meiryo UI" panose="020B0604030504040204" pitchFamily="50" charset="-128"/>
                <a:ea typeface="Meiryo UI" panose="020B0604030504040204" pitchFamily="50" charset="-128"/>
                <a:cs typeface="Meiryo UI" panose="020B0604030504040204" pitchFamily="50" charset="-128"/>
              </a:rPr>
              <a:t>選び</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公共交通機関が徒歩圏内にある」や、「職場からのアクセスがよい」を重視する意向</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がコロナ影響前より減少</a:t>
            </a:r>
            <a:r>
              <a:rPr lang="ja-JP" altLang="en-US" dirty="0">
                <a:latin typeface="Meiryo UI" panose="020B0604030504040204" pitchFamily="50" charset="-128"/>
                <a:ea typeface="Meiryo UI" panose="020B0604030504040204" pitchFamily="50" charset="-128"/>
                <a:cs typeface="Meiryo UI" panose="020B0604030504040204" pitchFamily="50" charset="-128"/>
              </a:rPr>
              <a:t>している。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spcBef>
                <a:spcPts val="600"/>
              </a:spcBef>
              <a:buFont typeface="Meiryo UI" panose="020B0604030504040204" pitchFamily="50" charset="-128"/>
              <a:buChar char="○"/>
            </a:pP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テレワーク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実施者</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のうち</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％が現在の家からの住み替えを希望</a:t>
            </a:r>
            <a:r>
              <a:rPr lang="ja-JP" altLang="en-US" dirty="0">
                <a:latin typeface="Meiryo UI" panose="020B0604030504040204" pitchFamily="50" charset="-128"/>
                <a:ea typeface="Meiryo UI" panose="020B0604030504040204" pitchFamily="50" charset="-128"/>
                <a:cs typeface="Meiryo UI" panose="020B0604030504040204" pitchFamily="50" charset="-128"/>
              </a:rPr>
              <a:t>しており、</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そのうち</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％が今より部屋数の多い</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家、</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が通勤利便性より周辺環境重視で住み替えたい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dirty="0">
                <a:latin typeface="Meiryo UI" panose="020B0604030504040204" pitchFamily="50" charset="-128"/>
                <a:ea typeface="Meiryo UI" panose="020B0604030504040204" pitchFamily="50" charset="-128"/>
                <a:cs typeface="Meiryo UI" panose="020B0604030504040204" pitchFamily="50" charset="-128"/>
              </a:rPr>
              <a:t>の意向がある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11</a:t>
            </a:fld>
            <a:endParaRPr lang="ja-JP" altLang="en-US" sz="1400" dirty="0">
              <a:solidFill>
                <a:schemeClr val="tx1"/>
              </a:solidFill>
            </a:endParaRPr>
          </a:p>
        </p:txBody>
      </p:sp>
      <p:pic>
        <p:nvPicPr>
          <p:cNvPr id="8" name="図 7"/>
          <p:cNvPicPr>
            <a:picLocks noChangeAspect="1"/>
          </p:cNvPicPr>
          <p:nvPr/>
        </p:nvPicPr>
        <p:blipFill rotWithShape="1">
          <a:blip r:embed="rId2"/>
          <a:srcRect t="23871"/>
          <a:stretch/>
        </p:blipFill>
        <p:spPr>
          <a:xfrm>
            <a:off x="659821" y="2620370"/>
            <a:ext cx="7824358" cy="4211918"/>
          </a:xfrm>
          <a:prstGeom prst="rect">
            <a:avLst/>
          </a:prstGeom>
        </p:spPr>
      </p:pic>
      <p:sp>
        <p:nvSpPr>
          <p:cNvPr id="2" name="正方形/長方形 1"/>
          <p:cNvSpPr/>
          <p:nvPr/>
        </p:nvSpPr>
        <p:spPr bwMode="white">
          <a:xfrm>
            <a:off x="8010589" y="6361539"/>
            <a:ext cx="345922" cy="313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413828" y="3991429"/>
            <a:ext cx="275772" cy="22787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616646" y="6508963"/>
            <a:ext cx="2762758" cy="246221"/>
          </a:xfrm>
          <a:prstGeom prst="rect">
            <a:avLst/>
          </a:prstGeom>
          <a:noFill/>
          <a:ln>
            <a:noFill/>
          </a:ln>
        </p:spPr>
        <p:txBody>
          <a:bodyPr wrap="square" rtlCol="0">
            <a:spAutoFit/>
          </a:bodyPr>
          <a:lstStyle/>
          <a:p>
            <a:pPr marL="450850" indent="-450850"/>
            <a:r>
              <a:rPr lang="ja-JP" altLang="en-US" sz="1000" dirty="0" smtClean="0">
                <a:latin typeface="Meiryo UI" panose="020B0604030504040204" pitchFamily="50" charset="-128"/>
                <a:ea typeface="Meiryo UI" panose="020B0604030504040204" pitchFamily="50" charset="-128"/>
              </a:rPr>
              <a:t>調査実施時期：</a:t>
            </a:r>
            <a:r>
              <a:rPr lang="en-US" altLang="ja-JP" sz="1000" dirty="0" smtClean="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17</a:t>
            </a:r>
            <a:r>
              <a:rPr lang="ja-JP" altLang="en-US" sz="1000" dirty="0" smtClean="0">
                <a:latin typeface="Meiryo UI" panose="020B0604030504040204" pitchFamily="50" charset="-128"/>
                <a:ea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20</a:t>
            </a:r>
            <a:r>
              <a:rPr lang="ja-JP" altLang="en-US" sz="1000" dirty="0" smtClean="0">
                <a:latin typeface="Meiryo UI" panose="020B0604030504040204" pitchFamily="50" charset="-128"/>
                <a:ea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B05AA02-DD3A-44A2-9BD7-A7BC998866A2}"/>
              </a:ext>
            </a:extLst>
          </p:cNvPr>
          <p:cNvSpPr txBox="1"/>
          <p:nvPr/>
        </p:nvSpPr>
        <p:spPr>
          <a:xfrm>
            <a:off x="5807241" y="54557"/>
            <a:ext cx="3280443" cy="415498"/>
          </a:xfrm>
          <a:prstGeom prst="rect">
            <a:avLst/>
          </a:prstGeom>
          <a:solidFill>
            <a:schemeClr val="bg1"/>
          </a:solidFill>
          <a:ln>
            <a:solidFill>
              <a:schemeClr val="tx1"/>
            </a:solid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「社会資本整備審議会住宅宅地分科会（第</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交通省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4474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
            <a:ext cx="9144000" cy="54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．新型コロナウイルス感染症拡大による影響</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15516" y="619449"/>
            <a:ext cx="8712968" cy="1612721"/>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lnSpc>
                <a:spcPct val="120000"/>
              </a:lnSpc>
              <a:spcBef>
                <a:spcPts val="6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働き方の変化（テレワークの進展等）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三</a:t>
            </a:r>
            <a:r>
              <a:rPr lang="ja-JP" altLang="en-US" dirty="0">
                <a:latin typeface="Meiryo UI" panose="020B0604030504040204" pitchFamily="50" charset="-128"/>
                <a:ea typeface="Meiryo UI" panose="020B0604030504040204" pitchFamily="50" charset="-128"/>
                <a:cs typeface="Meiryo UI" panose="020B0604030504040204" pitchFamily="50" charset="-128"/>
              </a:rPr>
              <a:t>大都市圏居住者に今回の感染症の影響下において、地方移住への関心に変化があったかを質問したところ、</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年齢別では</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代、地域別では東京</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23</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区に住む者の地方移住への関心は高まっている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spcBef>
                <a:spcPts val="600"/>
              </a:spcBef>
              <a:buFont typeface="Meiryo UI" panose="020B0604030504040204" pitchFamily="50" charset="-128"/>
              <a:buChar cha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12</a:t>
            </a:fld>
            <a:endParaRPr lang="ja-JP" altLang="en-US" sz="1400" dirty="0">
              <a:solidFill>
                <a:schemeClr val="tx1"/>
              </a:solidFill>
            </a:endParaRPr>
          </a:p>
        </p:txBody>
      </p:sp>
      <p:pic>
        <p:nvPicPr>
          <p:cNvPr id="7" name="図 6"/>
          <p:cNvPicPr>
            <a:picLocks noChangeAspect="1"/>
          </p:cNvPicPr>
          <p:nvPr/>
        </p:nvPicPr>
        <p:blipFill>
          <a:blip r:embed="rId2"/>
          <a:stretch>
            <a:fillRect/>
          </a:stretch>
        </p:blipFill>
        <p:spPr>
          <a:xfrm>
            <a:off x="1051588" y="2333768"/>
            <a:ext cx="7040824" cy="4022123"/>
          </a:xfrm>
          <a:prstGeom prst="rect">
            <a:avLst/>
          </a:prstGeom>
        </p:spPr>
      </p:pic>
      <p:sp>
        <p:nvSpPr>
          <p:cNvPr id="8" name="テキスト ボックス 7"/>
          <p:cNvSpPr txBox="1"/>
          <p:nvPr/>
        </p:nvSpPr>
        <p:spPr>
          <a:xfrm>
            <a:off x="1897040" y="6536937"/>
            <a:ext cx="6932636" cy="276999"/>
          </a:xfrm>
          <a:prstGeom prst="rect">
            <a:avLst/>
          </a:prstGeom>
          <a:noFill/>
        </p:spPr>
        <p:txBody>
          <a:bodyPr wrap="square" rtlCol="0">
            <a:spAutoFit/>
          </a:bodyPr>
          <a:lstStyle/>
          <a:p>
            <a:r>
              <a:rPr lang="ja-JP" altLang="en-US" sz="1200" dirty="0"/>
              <a:t>出典：内閣府 </a:t>
            </a:r>
            <a:r>
              <a:rPr lang="en-US" altLang="ja-JP" sz="1200" dirty="0"/>
              <a:t>『</a:t>
            </a:r>
            <a:r>
              <a:rPr lang="ja-JP" altLang="en-US" sz="1200" dirty="0"/>
              <a:t>新型コロナウイルス感染症の影響下に</a:t>
            </a:r>
            <a:r>
              <a:rPr lang="ja-JP" altLang="en-US" sz="1200" dirty="0" smtClean="0"/>
              <a:t>おける生活</a:t>
            </a:r>
            <a:r>
              <a:rPr lang="ja-JP" altLang="en-US" sz="1200" dirty="0"/>
              <a:t>意識・行動の変化に関する調査</a:t>
            </a:r>
            <a:r>
              <a:rPr lang="en-US" altLang="ja-JP" sz="1200" dirty="0"/>
              <a:t>』</a:t>
            </a:r>
            <a:endParaRPr lang="ja-JP" altLang="en-US" sz="1200" dirty="0"/>
          </a:p>
        </p:txBody>
      </p:sp>
      <p:sp>
        <p:nvSpPr>
          <p:cNvPr id="2" name="正方形/長方形 1"/>
          <p:cNvSpPr/>
          <p:nvPr/>
        </p:nvSpPr>
        <p:spPr>
          <a:xfrm>
            <a:off x="1051588" y="3916907"/>
            <a:ext cx="3752424" cy="49641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817660" y="2770496"/>
            <a:ext cx="3274752" cy="76840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381242" y="6268685"/>
            <a:ext cx="2762758" cy="246221"/>
          </a:xfrm>
          <a:prstGeom prst="rect">
            <a:avLst/>
          </a:prstGeom>
          <a:noFill/>
          <a:ln>
            <a:noFill/>
          </a:ln>
        </p:spPr>
        <p:txBody>
          <a:bodyPr wrap="square" rtlCol="0">
            <a:spAutoFit/>
          </a:bodyPr>
          <a:lstStyle/>
          <a:p>
            <a:pPr marL="450850" indent="-450850"/>
            <a:r>
              <a:rPr lang="ja-JP" altLang="en-US" sz="1000" dirty="0" smtClean="0">
                <a:latin typeface="Meiryo UI" panose="020B0604030504040204" pitchFamily="50" charset="-128"/>
                <a:ea typeface="Meiryo UI" panose="020B0604030504040204" pitchFamily="50" charset="-128"/>
              </a:rPr>
              <a:t>調査実施時期：</a:t>
            </a:r>
            <a:r>
              <a:rPr lang="en-US" altLang="ja-JP" sz="1000" dirty="0" smtClean="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24</a:t>
            </a:r>
            <a:r>
              <a:rPr lang="ja-JP" altLang="en-US" sz="1000" dirty="0" smtClean="0">
                <a:latin typeface="Meiryo UI" panose="020B0604030504040204" pitchFamily="50" charset="-128"/>
                <a:ea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26</a:t>
            </a:r>
            <a:r>
              <a:rPr lang="ja-JP" altLang="en-US" sz="1000" dirty="0" smtClean="0">
                <a:latin typeface="Meiryo UI" panose="020B0604030504040204" pitchFamily="50" charset="-128"/>
                <a:ea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B05AA02-DD3A-44A2-9BD7-A7BC998866A2}"/>
              </a:ext>
            </a:extLst>
          </p:cNvPr>
          <p:cNvSpPr txBox="1"/>
          <p:nvPr/>
        </p:nvSpPr>
        <p:spPr>
          <a:xfrm>
            <a:off x="6155078" y="40043"/>
            <a:ext cx="2932606" cy="415498"/>
          </a:xfrm>
          <a:prstGeom prst="rect">
            <a:avLst/>
          </a:prstGeom>
          <a:solidFill>
            <a:schemeClr val="bg1"/>
          </a:solidFill>
          <a:ln>
            <a:solidFill>
              <a:schemeClr val="tx1"/>
            </a:solid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回新たな戦略策定に向けた有識者懇話会（令和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日）」（大阪府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697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15516" y="1087691"/>
            <a:ext cx="8712968" cy="773392"/>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lvl="0" indent="-285750">
              <a:lnSpc>
                <a:spcPct val="120000"/>
              </a:lnSpc>
              <a:spcBef>
                <a:spcPts val="600"/>
              </a:spcBef>
              <a:buFont typeface="Meiryo UI" panose="020B0604030504040204" pitchFamily="50" charset="-128"/>
              <a:buChar char="○"/>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54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．新型コロナウイルス感染症拡大による影響</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15516" y="638632"/>
            <a:ext cx="8712968" cy="1222450"/>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lnSpc>
                <a:spcPct val="120000"/>
              </a:lnSpc>
              <a:spcBef>
                <a:spcPts val="600"/>
              </a:spcBef>
            </a:pPr>
            <a:r>
              <a:rPr lang="ja-JP" altLang="en-US" b="1" dirty="0">
                <a:latin typeface="Meiryo UI" panose="020B0604030504040204" pitchFamily="50" charset="-128"/>
                <a:ea typeface="Meiryo UI" panose="020B0604030504040204" pitchFamily="50" charset="-128"/>
                <a:cs typeface="Meiryo UI" panose="020B0604030504040204" pitchFamily="50" charset="-128"/>
              </a:rPr>
              <a:t>健康に関する意識の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変化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コロナ拡大前から府民の健康への関心は高かったが、</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感染拡大後、さらに健康意識への高まりが見られる。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13</a:t>
            </a:fld>
            <a:endParaRPr lang="ja-JP" altLang="en-US" sz="1400" dirty="0">
              <a:solidFill>
                <a:schemeClr val="tx1"/>
              </a:solidFill>
            </a:endParaRPr>
          </a:p>
        </p:txBody>
      </p:sp>
      <p:sp>
        <p:nvSpPr>
          <p:cNvPr id="10" name="テキスト ボックス 9"/>
          <p:cNvSpPr txBox="1"/>
          <p:nvPr/>
        </p:nvSpPr>
        <p:spPr>
          <a:xfrm>
            <a:off x="3232200" y="6546394"/>
            <a:ext cx="626664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出典：大阪府</a:t>
            </a:r>
            <a:r>
              <a:rPr lang="zh-TW"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新型コロナウイルス感染症の影響に関する府民アンケート（速報値）</a:t>
            </a:r>
            <a:r>
              <a:rPr lang="en-US" altLang="ja-JP" sz="1200" dirty="0">
                <a:latin typeface="Meiryo UI" panose="020B0604030504040204" pitchFamily="50" charset="-128"/>
                <a:ea typeface="Meiryo UI" panose="020B0604030504040204" pitchFamily="50" charset="-128"/>
              </a:rPr>
              <a:t>』</a:t>
            </a:r>
          </a:p>
          <a:p>
            <a:endParaRPr lang="en-US" altLang="ja-JP" sz="1200" dirty="0">
              <a:latin typeface="Meiryo UI" panose="020B0604030504040204" pitchFamily="50" charset="-128"/>
              <a:ea typeface="Meiryo UI" panose="020B0604030504040204" pitchFamily="50" charset="-128"/>
            </a:endParaRPr>
          </a:p>
        </p:txBody>
      </p:sp>
      <p:graphicFrame>
        <p:nvGraphicFramePr>
          <p:cNvPr id="11" name="Chart 38"/>
          <p:cNvGraphicFramePr>
            <a:graphicFrameLocks/>
          </p:cNvGraphicFramePr>
          <p:nvPr>
            <p:extLst>
              <p:ext uri="{D42A27DB-BD31-4B8C-83A1-F6EECF244321}">
                <p14:modId xmlns:p14="http://schemas.microsoft.com/office/powerpoint/2010/main" val="3535857187"/>
              </p:ext>
            </p:extLst>
          </p:nvPr>
        </p:nvGraphicFramePr>
        <p:xfrm>
          <a:off x="2019510" y="2059740"/>
          <a:ext cx="5104979" cy="4365712"/>
        </p:xfrm>
        <a:graphic>
          <a:graphicData uri="http://schemas.openxmlformats.org/drawingml/2006/chart">
            <c:chart xmlns:c="http://schemas.openxmlformats.org/drawingml/2006/chart" xmlns:r="http://schemas.openxmlformats.org/officeDocument/2006/relationships" r:id="rId2"/>
          </a:graphicData>
        </a:graphic>
      </p:graphicFrame>
      <p:sp>
        <p:nvSpPr>
          <p:cNvPr id="12" name="角丸四角形 11"/>
          <p:cNvSpPr/>
          <p:nvPr/>
        </p:nvSpPr>
        <p:spPr>
          <a:xfrm>
            <a:off x="3560664" y="2485789"/>
            <a:ext cx="2853784" cy="298354"/>
          </a:xfrm>
          <a:prstGeom prst="roundRect">
            <a:avLst>
              <a:gd name="adj" fmla="val 8939"/>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925"/>
          </a:p>
        </p:txBody>
      </p:sp>
      <p:sp>
        <p:nvSpPr>
          <p:cNvPr id="14" name="テキスト ボックス 13">
            <a:extLst>
              <a:ext uri="{FF2B5EF4-FFF2-40B4-BE49-F238E27FC236}">
                <a16:creationId xmlns:a16="http://schemas.microsoft.com/office/drawing/2014/main" id="{9B05AA02-DD3A-44A2-9BD7-A7BC998866A2}"/>
              </a:ext>
            </a:extLst>
          </p:cNvPr>
          <p:cNvSpPr txBox="1"/>
          <p:nvPr/>
        </p:nvSpPr>
        <p:spPr>
          <a:xfrm>
            <a:off x="6155078" y="40043"/>
            <a:ext cx="2932606" cy="415498"/>
          </a:xfrm>
          <a:prstGeom prst="rect">
            <a:avLst/>
          </a:prstGeom>
          <a:solidFill>
            <a:schemeClr val="bg1"/>
          </a:solidFill>
          <a:ln>
            <a:solidFill>
              <a:schemeClr val="tx1"/>
            </a:solid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回新たな戦略策定に向けた有識者懇話会（令和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日）」（大阪府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6557705" y="6377888"/>
            <a:ext cx="2762758" cy="246221"/>
          </a:xfrm>
          <a:prstGeom prst="rect">
            <a:avLst/>
          </a:prstGeom>
          <a:noFill/>
          <a:ln>
            <a:noFill/>
          </a:ln>
        </p:spPr>
        <p:txBody>
          <a:bodyPr wrap="square" rtlCol="0">
            <a:spAutoFit/>
          </a:bodyPr>
          <a:lstStyle/>
          <a:p>
            <a:pPr marL="450850" indent="-450850"/>
            <a:r>
              <a:rPr lang="ja-JP" altLang="en-US" sz="1000" dirty="0" smtClean="0">
                <a:latin typeface="Meiryo UI" panose="020B0604030504040204" pitchFamily="50" charset="-128"/>
                <a:ea typeface="Meiryo UI" panose="020B0604030504040204" pitchFamily="50" charset="-128"/>
              </a:rPr>
              <a:t>調査実施時期：</a:t>
            </a:r>
            <a:r>
              <a:rPr lang="en-US" altLang="ja-JP" sz="1000" dirty="0" smtClean="0">
                <a:latin typeface="Meiryo UI" panose="020B0604030504040204" pitchFamily="50" charset="-128"/>
                <a:ea typeface="Meiryo UI" panose="020B0604030504040204" pitchFamily="50" charset="-128"/>
              </a:rPr>
              <a:t>6</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29</a:t>
            </a:r>
            <a:r>
              <a:rPr lang="ja-JP" altLang="en-US" sz="1000" dirty="0" smtClean="0">
                <a:latin typeface="Meiryo UI" panose="020B0604030504040204" pitchFamily="50" charset="-128"/>
                <a:ea typeface="Meiryo UI" panose="020B0604030504040204" pitchFamily="50" charset="-128"/>
              </a:rPr>
              <a:t>日－</a:t>
            </a:r>
            <a:r>
              <a:rPr lang="en-US" altLang="ja-JP" sz="1000" dirty="0" smtClean="0">
                <a:latin typeface="Meiryo UI" panose="020B0604030504040204" pitchFamily="50" charset="-128"/>
                <a:ea typeface="Meiryo UI" panose="020B0604030504040204" pitchFamily="50" charset="-128"/>
              </a:rPr>
              <a:t>7</a:t>
            </a:r>
            <a:r>
              <a:rPr lang="ja-JP" altLang="en-US" sz="1000" dirty="0" smtClean="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845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15516" y="1087690"/>
            <a:ext cx="8712968" cy="1068656"/>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lvl="0" indent="-285750">
              <a:lnSpc>
                <a:spcPct val="120000"/>
              </a:lnSpc>
              <a:spcBef>
                <a:spcPts val="600"/>
              </a:spcBef>
              <a:buFont typeface="Meiryo UI" panose="020B0604030504040204" pitchFamily="50" charset="-128"/>
              <a:buChar char="○"/>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54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．新型コロナウイルス感染症拡大による影響</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15516" y="657179"/>
            <a:ext cx="8712968" cy="1958860"/>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defTabSz="495300" eaLnBrk="0">
              <a:lnSpc>
                <a:spcPct val="120000"/>
              </a:lnSpc>
              <a:spcBef>
                <a:spcPts val="600"/>
              </a:spcBef>
            </a:pPr>
            <a:r>
              <a:rPr lang="ja-JP" altLang="en-US" b="1" dirty="0">
                <a:latin typeface="Meiryo UI" panose="020B0604030504040204" pitchFamily="50" charset="-128"/>
                <a:ea typeface="Meiryo UI" panose="020B0604030504040204" pitchFamily="50" charset="-128"/>
                <a:cs typeface="Meiryo UI" panose="020B0604030504040204" pitchFamily="50" charset="-128"/>
              </a:rPr>
              <a:t>健康に関する意識の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変化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defTabSz="495300" eaLnBrk="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感染症対策について、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H30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年と</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年を比較</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すると、「手指用の除菌・消毒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商品を使う</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44</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マスクをする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21%)</a:t>
            </a:r>
            <a:r>
              <a:rPr lang="ja-JP" altLang="en-US" dirty="0">
                <a:latin typeface="Meiryo UI" panose="020B0604030504040204" pitchFamily="50" charset="-128"/>
                <a:ea typeface="Meiryo UI" panose="020B0604030504040204" pitchFamily="50" charset="-128"/>
                <a:cs typeface="Meiryo UI" panose="020B0604030504040204" pitchFamily="50" charset="-128"/>
              </a:rPr>
              <a:t>」、「人混みの回避</a:t>
            </a:r>
            <a:r>
              <a:rPr lang="en-US" altLang="ja-JP" dirty="0">
                <a:latin typeface="Meiryo UI" panose="020B0604030504040204" pitchFamily="50" charset="-128"/>
                <a:ea typeface="Meiryo UI" panose="020B0604030504040204" pitchFamily="50" charset="-128"/>
                <a:cs typeface="Meiryo UI" panose="020B0604030504040204" pitchFamily="50" charset="-128"/>
              </a:rPr>
              <a:t>(+27%)</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換気をする</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23%)</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」が大きく増加</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spcBef>
                <a:spcPts val="6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コロナ禍</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「換気への関心が高くなった」人は</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79.2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と、換気への関心が高まっている。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14</a:t>
            </a:fld>
            <a:endParaRPr lang="ja-JP" altLang="en-US" sz="1400" dirty="0">
              <a:solidFill>
                <a:schemeClr val="tx1"/>
              </a:solidFill>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2847806"/>
            <a:ext cx="5900939" cy="3336567"/>
          </a:xfrm>
          <a:prstGeom prst="rect">
            <a:avLst/>
          </a:prstGeom>
        </p:spPr>
      </p:pic>
      <p:sp>
        <p:nvSpPr>
          <p:cNvPr id="11" name="テキスト ボックス 10"/>
          <p:cNvSpPr txBox="1"/>
          <p:nvPr/>
        </p:nvSpPr>
        <p:spPr>
          <a:xfrm>
            <a:off x="377029" y="6251655"/>
            <a:ext cx="5602083"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出典：（左）花王</a:t>
            </a:r>
            <a:r>
              <a:rPr lang="ja-JP" altLang="en-US" sz="1200" dirty="0">
                <a:latin typeface="Meiryo UI" panose="020B0604030504040204" pitchFamily="50" charset="-128"/>
                <a:ea typeface="Meiryo UI" panose="020B0604030504040204" pitchFamily="50" charset="-128"/>
              </a:rPr>
              <a:t>株式会社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冬のウイルス・感染症に関する調査</a:t>
            </a:r>
            <a:r>
              <a:rPr lang="en-US" altLang="ja-JP" sz="1200"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右）ダイキン工業株式会社コロナ禍における「換気に対する実態調査</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rotWithShape="1">
          <a:blip r:embed="rId3"/>
          <a:srcRect l="11158" t="17675" r="50000" b="61520"/>
          <a:stretch/>
        </p:blipFill>
        <p:spPr>
          <a:xfrm>
            <a:off x="5979112" y="3037554"/>
            <a:ext cx="3164888" cy="2397425"/>
          </a:xfrm>
          <a:prstGeom prst="rect">
            <a:avLst/>
          </a:prstGeom>
        </p:spPr>
      </p:pic>
      <p:sp>
        <p:nvSpPr>
          <p:cNvPr id="2" name="正方形/長方形 1"/>
          <p:cNvSpPr/>
          <p:nvPr/>
        </p:nvSpPr>
        <p:spPr>
          <a:xfrm>
            <a:off x="4142890" y="3768567"/>
            <a:ext cx="354842" cy="1922549"/>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097964" y="4516089"/>
            <a:ext cx="1131636" cy="60134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B05AA02-DD3A-44A2-9BD7-A7BC998866A2}"/>
              </a:ext>
            </a:extLst>
          </p:cNvPr>
          <p:cNvSpPr txBox="1"/>
          <p:nvPr/>
        </p:nvSpPr>
        <p:spPr>
          <a:xfrm>
            <a:off x="5979113" y="56085"/>
            <a:ext cx="3108572" cy="415498"/>
          </a:xfrm>
          <a:prstGeom prst="rect">
            <a:avLst/>
          </a:prstGeom>
          <a:solidFill>
            <a:schemeClr val="bg1"/>
          </a:solidFill>
          <a:ln>
            <a:solidFill>
              <a:schemeClr val="tx1"/>
            </a:solid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回新たな戦略策定に向けた有識者懇話会（令和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日）」（大阪府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）資料等より作成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6734168" y="5713883"/>
            <a:ext cx="2194316" cy="246221"/>
          </a:xfrm>
          <a:prstGeom prst="rect">
            <a:avLst/>
          </a:prstGeom>
          <a:noFill/>
          <a:ln>
            <a:noFill/>
          </a:ln>
        </p:spPr>
        <p:txBody>
          <a:bodyPr wrap="square" rtlCol="0">
            <a:spAutoFit/>
          </a:bodyPr>
          <a:lstStyle/>
          <a:p>
            <a:pPr marL="450850" indent="-450850"/>
            <a:r>
              <a:rPr lang="ja-JP" altLang="en-US" sz="1000" dirty="0" smtClean="0">
                <a:latin typeface="Meiryo UI" panose="020B0604030504040204" pitchFamily="50" charset="-128"/>
                <a:ea typeface="Meiryo UI" panose="020B0604030504040204" pitchFamily="50" charset="-128"/>
              </a:rPr>
              <a:t>調査実施時期：</a:t>
            </a:r>
            <a:r>
              <a:rPr lang="en-US" altLang="ja-JP" sz="1000" dirty="0" smtClean="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24</a:t>
            </a:r>
            <a:r>
              <a:rPr lang="ja-JP" altLang="en-US" sz="1000" dirty="0" smtClean="0">
                <a:latin typeface="Meiryo UI" panose="020B0604030504040204" pitchFamily="50" charset="-128"/>
                <a:ea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26</a:t>
            </a:r>
            <a:r>
              <a:rPr lang="ja-JP" altLang="en-US" sz="1000" dirty="0" smtClean="0">
                <a:latin typeface="Meiryo UI" panose="020B0604030504040204" pitchFamily="50" charset="-128"/>
                <a:ea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386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15516" y="1087690"/>
            <a:ext cx="8712968" cy="905832"/>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lvl="0" indent="-285750">
              <a:lnSpc>
                <a:spcPct val="120000"/>
              </a:lnSpc>
              <a:spcBef>
                <a:spcPts val="600"/>
              </a:spcBef>
              <a:buFont typeface="Meiryo UI" panose="020B0604030504040204" pitchFamily="50" charset="-128"/>
              <a:buChar char="○"/>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54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．新型コロナウイルス感染症拡大による影響</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15516" y="662672"/>
            <a:ext cx="8712968" cy="1249859"/>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lnSpc>
                <a:spcPct val="120000"/>
              </a:lnSpc>
              <a:spcBef>
                <a:spcPts val="600"/>
              </a:spcBef>
            </a:pPr>
            <a:r>
              <a:rPr lang="ja-JP" altLang="en-US" b="1" dirty="0">
                <a:latin typeface="Meiryo UI" panose="020B0604030504040204" pitchFamily="50" charset="-128"/>
                <a:ea typeface="Meiryo UI" panose="020B0604030504040204" pitchFamily="50" charset="-128"/>
                <a:cs typeface="Meiryo UI" panose="020B0604030504040204" pitchFamily="50" charset="-128"/>
              </a:rPr>
              <a:t>健康に関する意識の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変化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コロナ禍で、多くの人が自宅近くで過ごす時間が増え、</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住まいの身近な環境や地域の自然資源の重要性が認識</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されるようになっている。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15</a:t>
            </a:fld>
            <a:endParaRPr lang="ja-JP" altLang="en-US" sz="1400" dirty="0">
              <a:solidFill>
                <a:schemeClr val="tx1"/>
              </a:solidFill>
            </a:endParaRPr>
          </a:p>
        </p:txBody>
      </p:sp>
      <p:pic>
        <p:nvPicPr>
          <p:cNvPr id="3" name="図 2"/>
          <p:cNvPicPr>
            <a:picLocks noChangeAspect="1"/>
          </p:cNvPicPr>
          <p:nvPr/>
        </p:nvPicPr>
        <p:blipFill rotWithShape="1">
          <a:blip r:embed="rId2"/>
          <a:srcRect l="15839" t="73743" r="42939" b="7203"/>
          <a:stretch/>
        </p:blipFill>
        <p:spPr>
          <a:xfrm>
            <a:off x="-138122" y="2433958"/>
            <a:ext cx="4710122" cy="3079030"/>
          </a:xfrm>
          <a:prstGeom prst="rect">
            <a:avLst/>
          </a:prstGeom>
        </p:spPr>
      </p:pic>
      <p:pic>
        <p:nvPicPr>
          <p:cNvPr id="10" name="図 9"/>
          <p:cNvPicPr>
            <a:picLocks noChangeAspect="1"/>
          </p:cNvPicPr>
          <p:nvPr/>
        </p:nvPicPr>
        <p:blipFill rotWithShape="1">
          <a:blip r:embed="rId3"/>
          <a:srcRect l="16264" t="10579" r="47260" b="71867"/>
          <a:stretch/>
        </p:blipFill>
        <p:spPr>
          <a:xfrm>
            <a:off x="4572001" y="2433959"/>
            <a:ext cx="4524114" cy="3079030"/>
          </a:xfrm>
          <a:prstGeom prst="rect">
            <a:avLst/>
          </a:prstGeom>
        </p:spPr>
      </p:pic>
      <p:sp>
        <p:nvSpPr>
          <p:cNvPr id="11" name="正方形/長方形 10"/>
          <p:cNvSpPr/>
          <p:nvPr/>
        </p:nvSpPr>
        <p:spPr bwMode="white">
          <a:xfrm>
            <a:off x="-138123" y="2433958"/>
            <a:ext cx="4710123" cy="389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bwMode="white">
          <a:xfrm>
            <a:off x="4572001" y="2478858"/>
            <a:ext cx="4572000" cy="389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bwMode="white">
          <a:xfrm>
            <a:off x="215516" y="4951259"/>
            <a:ext cx="4468779" cy="561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bwMode="white">
          <a:xfrm>
            <a:off x="4651279" y="4870269"/>
            <a:ext cx="4468779" cy="561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00525" y="2478858"/>
            <a:ext cx="3970421" cy="307777"/>
          </a:xfrm>
          <a:prstGeom prst="rect">
            <a:avLst/>
          </a:prstGeom>
          <a:noFill/>
        </p:spPr>
        <p:txBody>
          <a:bodyPr wrap="square" rtlCol="0">
            <a:spAutoFit/>
          </a:bodyPr>
          <a:lstStyle/>
          <a:p>
            <a:pPr algn="ctr"/>
            <a:r>
              <a:rPr lang="ja-JP" altLang="en-US" sz="1400" b="1" dirty="0"/>
              <a:t>■ </a:t>
            </a:r>
            <a:r>
              <a:rPr lang="en-US" altLang="ja-JP" sz="1400" b="1" dirty="0"/>
              <a:t>3</a:t>
            </a:r>
            <a:r>
              <a:rPr lang="ja-JP" altLang="en-US" sz="1400" b="1" dirty="0" smtClean="0"/>
              <a:t>月の公園利用者の比較（都内</a:t>
            </a:r>
            <a:r>
              <a:rPr lang="en-US" altLang="ja-JP" sz="1400" b="1" dirty="0" smtClean="0"/>
              <a:t>3</a:t>
            </a:r>
            <a:r>
              <a:rPr lang="ja-JP" altLang="en-US" sz="1400" b="1" dirty="0" smtClean="0"/>
              <a:t>公園の平均）</a:t>
            </a:r>
            <a:endParaRPr lang="ja-JP" altLang="en-US" sz="1400" b="1" dirty="0"/>
          </a:p>
        </p:txBody>
      </p:sp>
      <p:sp>
        <p:nvSpPr>
          <p:cNvPr id="16" name="テキスト ボックス 15"/>
          <p:cNvSpPr txBox="1"/>
          <p:nvPr/>
        </p:nvSpPr>
        <p:spPr>
          <a:xfrm>
            <a:off x="4651279" y="2452470"/>
            <a:ext cx="3970421" cy="523220"/>
          </a:xfrm>
          <a:prstGeom prst="rect">
            <a:avLst/>
          </a:prstGeom>
          <a:noFill/>
        </p:spPr>
        <p:txBody>
          <a:bodyPr wrap="square" rtlCol="0">
            <a:spAutoFit/>
          </a:bodyPr>
          <a:lstStyle/>
          <a:p>
            <a:r>
              <a:rPr lang="ja-JP" altLang="en-US" sz="1400" b="1" dirty="0"/>
              <a:t>■ </a:t>
            </a:r>
            <a:r>
              <a:rPr lang="ja-JP" altLang="en-US" sz="1400" b="1" dirty="0" smtClean="0"/>
              <a:t>新型コロナウイルス感染症における</a:t>
            </a:r>
            <a:endParaRPr lang="en-US" altLang="ja-JP" sz="1400" b="1" dirty="0" smtClean="0"/>
          </a:p>
          <a:p>
            <a:pPr marL="176213"/>
            <a:r>
              <a:rPr lang="ja-JP" altLang="en-US" sz="1400" b="1" dirty="0" smtClean="0"/>
              <a:t>都市農業の果たす役割</a:t>
            </a:r>
            <a:endParaRPr lang="ja-JP" altLang="en-US" sz="1400" b="1" dirty="0"/>
          </a:p>
        </p:txBody>
      </p:sp>
      <p:sp>
        <p:nvSpPr>
          <p:cNvPr id="17" name="テキスト ボックス 16"/>
          <p:cNvSpPr txBox="1"/>
          <p:nvPr/>
        </p:nvSpPr>
        <p:spPr>
          <a:xfrm>
            <a:off x="545807" y="5073930"/>
            <a:ext cx="8276975"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出典：（左）都立佐山公園、都立武蔵国分寺公園、都立野川公園の来場者数から国土交通省都市局作成　　　　 　　　　　</a:t>
            </a:r>
            <a:endParaRPr lang="en-US" altLang="ja-JP" sz="1200" dirty="0" smtClean="0">
              <a:latin typeface="Meiryo UI" panose="020B0604030504040204" pitchFamily="50" charset="-128"/>
              <a:ea typeface="Meiryo UI" panose="020B0604030504040204" pitchFamily="50" charset="-128"/>
            </a:endParaRPr>
          </a:p>
          <a:p>
            <a:pPr marL="898525" indent="-898525"/>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右</a:t>
            </a:r>
            <a:r>
              <a:rPr lang="ja-JP" altLang="en-US" sz="1200" dirty="0" smtClean="0">
                <a:latin typeface="Meiryo UI" panose="020B0604030504040204" pitchFamily="50" charset="-128"/>
                <a:ea typeface="Meiryo UI" panose="020B0604030504040204" pitchFamily="50" charset="-128"/>
              </a:rPr>
              <a:t>）「都市農業に関する意向調査」（農林水産省）（三大都市圏特定市の都市住民</a:t>
            </a:r>
            <a:r>
              <a:rPr lang="en-US" altLang="ja-JP" sz="1200" dirty="0" smtClean="0">
                <a:latin typeface="Meiryo UI" panose="020B0604030504040204" pitchFamily="50" charset="-128"/>
                <a:ea typeface="Meiryo UI" panose="020B0604030504040204" pitchFamily="50" charset="-128"/>
              </a:rPr>
              <a:t>2,000</a:t>
            </a:r>
            <a:r>
              <a:rPr lang="ja-JP" altLang="en-US" sz="1200" dirty="0" smtClean="0">
                <a:latin typeface="Meiryo UI" panose="020B0604030504040204" pitchFamily="50" charset="-128"/>
                <a:ea typeface="Meiryo UI" panose="020B0604030504040204" pitchFamily="50" charset="-128"/>
              </a:rPr>
              <a:t>人を対象に令和</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月に実施した</a:t>
            </a:r>
            <a:r>
              <a:rPr lang="en-US" altLang="ja-JP" sz="1200" dirty="0" smtClean="0">
                <a:latin typeface="Meiryo UI" panose="020B0604030504040204" pitchFamily="50" charset="-128"/>
                <a:ea typeface="Meiryo UI" panose="020B0604030504040204" pitchFamily="50" charset="-128"/>
              </a:rPr>
              <a:t>Web</a:t>
            </a:r>
            <a:r>
              <a:rPr lang="ja-JP" altLang="en-US" sz="1200" dirty="0" smtClean="0">
                <a:latin typeface="Meiryo UI" panose="020B0604030504040204" pitchFamily="50" charset="-128"/>
                <a:ea typeface="Meiryo UI" panose="020B0604030504040204" pitchFamily="50" charset="-128"/>
              </a:rPr>
              <a:t>アンケート）</a:t>
            </a:r>
            <a:endParaRPr lang="en-US" altLang="ja-JP" sz="1200" dirty="0" smtClean="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B05AA02-DD3A-44A2-9BD7-A7BC998866A2}"/>
              </a:ext>
            </a:extLst>
          </p:cNvPr>
          <p:cNvSpPr txBox="1"/>
          <p:nvPr/>
        </p:nvSpPr>
        <p:spPr>
          <a:xfrm>
            <a:off x="6155078" y="40043"/>
            <a:ext cx="2932606" cy="415498"/>
          </a:xfrm>
          <a:prstGeom prst="rect">
            <a:avLst/>
          </a:prstGeom>
          <a:solidFill>
            <a:schemeClr val="bg1"/>
          </a:solidFill>
          <a:ln>
            <a:solidFill>
              <a:schemeClr val="tx1"/>
            </a:solid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「新型コロナ危機を契機としたまちづくりの方向性（論点整理）」（国土交通省）資料より作成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290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．新型コロナウイルス感染症拡大による影響</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99631" y="579088"/>
            <a:ext cx="8712968" cy="888871"/>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lvl="0">
              <a:lnSpc>
                <a:spcPct val="120000"/>
              </a:lnSpc>
              <a:spcBef>
                <a:spcPts val="600"/>
              </a:spcBef>
            </a:pPr>
            <a:r>
              <a:rPr lang="ja-JP" altLang="en-US" b="1" dirty="0">
                <a:latin typeface="Meiryo UI" panose="020B0604030504040204" pitchFamily="50" charset="-128"/>
                <a:ea typeface="Meiryo UI" panose="020B0604030504040204" pitchFamily="50" charset="-128"/>
                <a:cs typeface="Meiryo UI" panose="020B0604030504040204" pitchFamily="50" charset="-128"/>
              </a:rPr>
              <a:t>健康に関する意識の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変化</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コロナ感染の危険性への意識の高まりから、</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非接触機器への関心が高まっている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16</a:t>
            </a:fld>
            <a:endParaRPr lang="ja-JP" altLang="en-US" sz="1400" dirty="0">
              <a:solidFill>
                <a:schemeClr val="tx1"/>
              </a:solidFill>
            </a:endParaRPr>
          </a:p>
        </p:txBody>
      </p:sp>
      <p:grpSp>
        <p:nvGrpSpPr>
          <p:cNvPr id="2" name="グループ化 1"/>
          <p:cNvGrpSpPr/>
          <p:nvPr/>
        </p:nvGrpSpPr>
        <p:grpSpPr>
          <a:xfrm>
            <a:off x="1213774" y="1615046"/>
            <a:ext cx="6716452" cy="4945555"/>
            <a:chOff x="1467853" y="1989221"/>
            <a:chExt cx="6208293" cy="4571380"/>
          </a:xfrm>
        </p:grpSpPr>
        <p:pic>
          <p:nvPicPr>
            <p:cNvPr id="10" name="図 9"/>
            <p:cNvPicPr>
              <a:picLocks noChangeAspect="1"/>
            </p:cNvPicPr>
            <p:nvPr/>
          </p:nvPicPr>
          <p:blipFill rotWithShape="1">
            <a:blip r:embed="rId2"/>
            <a:srcRect l="9050" t="38553" r="7988" b="18251"/>
            <a:stretch/>
          </p:blipFill>
          <p:spPr>
            <a:xfrm>
              <a:off x="1467853" y="1989221"/>
              <a:ext cx="6208293" cy="4571380"/>
            </a:xfrm>
            <a:prstGeom prst="rect">
              <a:avLst/>
            </a:prstGeom>
          </p:spPr>
        </p:pic>
        <p:sp>
          <p:nvSpPr>
            <p:cNvPr id="11" name="正方形/長方形 10"/>
            <p:cNvSpPr/>
            <p:nvPr/>
          </p:nvSpPr>
          <p:spPr>
            <a:xfrm>
              <a:off x="1604526" y="2062341"/>
              <a:ext cx="5903179" cy="59810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6431888" y="6495221"/>
            <a:ext cx="222211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rPr>
              <a:t>：厚生労働省ホームページ</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092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．新型コロナウイルス感染症拡大による影響</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15516" y="580572"/>
            <a:ext cx="8712968" cy="1600511"/>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lvl="0">
              <a:lnSpc>
                <a:spcPct val="120000"/>
              </a:lnSpc>
              <a:spcBef>
                <a:spcPts val="600"/>
              </a:spcBef>
            </a:pPr>
            <a:r>
              <a:rPr lang="en-US" altLang="ja-JP" b="1" dirty="0">
                <a:latin typeface="Meiryo UI" panose="020B0604030504040204" pitchFamily="50" charset="-128"/>
                <a:ea typeface="Meiryo UI" panose="020B0604030504040204" pitchFamily="50" charset="-128"/>
                <a:cs typeface="Meiryo UI" panose="020B0604030504040204" pitchFamily="50" charset="-128"/>
              </a:rPr>
              <a:t>DX</a:t>
            </a:r>
            <a:r>
              <a:rPr lang="ja-JP" altLang="en-US" b="1" dirty="0">
                <a:latin typeface="Meiryo UI" panose="020B0604030504040204" pitchFamily="50" charset="-128"/>
                <a:ea typeface="Meiryo UI" panose="020B0604030504040204" pitchFamily="50" charset="-128"/>
                <a:cs typeface="Meiryo UI" panose="020B0604030504040204" pitchFamily="50" charset="-128"/>
              </a:rPr>
              <a:t>（デジタルトランスフォーメーション）の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加速</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スマートシティ戦略において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dirty="0">
                <a:latin typeface="Meiryo UI" panose="020B0604030504040204" pitchFamily="50" charset="-128"/>
                <a:ea typeface="Meiryo UI" panose="020B0604030504040204" pitchFamily="50" charset="-128"/>
                <a:cs typeface="Meiryo UI" panose="020B0604030504040204" pitchFamily="50" charset="-128"/>
              </a:rPr>
              <a:t>全体の</a:t>
            </a:r>
            <a:r>
              <a:rPr lang="en-US" altLang="ja-JP" dirty="0">
                <a:latin typeface="Meiryo UI" panose="020B0604030504040204" pitchFamily="50" charset="-128"/>
                <a:ea typeface="Meiryo UI" panose="020B0604030504040204" pitchFamily="50" charset="-128"/>
                <a:cs typeface="Meiryo UI" panose="020B0604030504040204" pitchFamily="50" charset="-128"/>
              </a:rPr>
              <a:t>DX</a:t>
            </a:r>
            <a:r>
              <a:rPr lang="ja-JP" altLang="en-US" dirty="0" err="1">
                <a:latin typeface="Meiryo UI" panose="020B0604030504040204" pitchFamily="50" charset="-128"/>
                <a:ea typeface="Meiryo UI" panose="020B0604030504040204" pitchFamily="50" charset="-128"/>
                <a:cs typeface="Meiryo UI" panose="020B0604030504040204" pitchFamily="50" charset="-128"/>
              </a:rPr>
              <a:t>へと</a:t>
            </a:r>
            <a:r>
              <a:rPr lang="ja-JP" altLang="en-US" dirty="0">
                <a:latin typeface="Meiryo UI" panose="020B0604030504040204" pitchFamily="50" charset="-128"/>
                <a:ea typeface="Meiryo UI" panose="020B0604030504040204" pitchFamily="50" charset="-128"/>
                <a:cs typeface="Meiryo UI" panose="020B0604030504040204" pitchFamily="50" charset="-128"/>
              </a:rPr>
              <a:t>つなげていくため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、「人間」が中心、「住民」が主役のスマートシティを実現する取組みとして</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先端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技術を活用して「住民の行動変容」をいかに支援するかという視点を踏まえた取組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を進めている</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17</a:t>
            </a:fld>
            <a:endParaRPr lang="ja-JP" altLang="en-US" sz="1400" dirty="0">
              <a:solidFill>
                <a:schemeClr val="tx1"/>
              </a:solidFill>
            </a:endParaRPr>
          </a:p>
        </p:txBody>
      </p:sp>
      <p:pic>
        <p:nvPicPr>
          <p:cNvPr id="4098" name="図 25" descr="イメージ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1" y="2237369"/>
            <a:ext cx="6400800" cy="433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3672115" y="6568258"/>
            <a:ext cx="4981890"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出典：大阪府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大阪スマートシティ戦略 </a:t>
            </a:r>
            <a:r>
              <a:rPr kumimoji="1" lang="en-US" altLang="ja-JP" sz="1200" dirty="0" smtClean="0">
                <a:latin typeface="Meiryo UI" panose="020B0604030504040204" pitchFamily="50" charset="-128"/>
                <a:ea typeface="Meiryo UI" panose="020B0604030504040204" pitchFamily="50" charset="-128"/>
              </a:rPr>
              <a:t>Ver.1.0</a:t>
            </a:r>
            <a:r>
              <a:rPr kumimoji="1" lang="ja-JP" altLang="en-US" sz="1200" dirty="0" smtClean="0">
                <a:latin typeface="Meiryo UI" panose="020B0604030504040204" pitchFamily="50" charset="-128"/>
                <a:ea typeface="Meiryo UI" panose="020B0604030504040204" pitchFamily="50" charset="-128"/>
              </a:rPr>
              <a:t>（令和</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rPr>
              <a:t>日）</a:t>
            </a:r>
            <a:r>
              <a:rPr lang="en-US"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8049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．論点整理（案）</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フローチャート: 代替処理 4"/>
          <p:cNvSpPr/>
          <p:nvPr/>
        </p:nvSpPr>
        <p:spPr>
          <a:xfrm>
            <a:off x="667655" y="587045"/>
            <a:ext cx="3788232" cy="1382014"/>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latin typeface="Meiryo UI" panose="020B0604030504040204" pitchFamily="50" charset="-128"/>
                <a:ea typeface="Meiryo UI" panose="020B0604030504040204" pitchFamily="50" charset="-128"/>
              </a:rPr>
              <a:t>　　・雇用情勢の悪化</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・所得の低下</a:t>
            </a:r>
            <a:endParaRPr kumimoji="1" lang="en-US" altLang="ja-JP" dirty="0" smtClean="0">
              <a:latin typeface="Meiryo UI" panose="020B0604030504040204" pitchFamily="50" charset="-128"/>
              <a:ea typeface="Meiryo UI" panose="020B0604030504040204" pitchFamily="50" charset="-128"/>
            </a:endParaRPr>
          </a:p>
          <a:p>
            <a:pPr marL="449263" indent="-449263"/>
            <a:r>
              <a:rPr kumimoji="1"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・社会的</a:t>
            </a:r>
            <a:r>
              <a:rPr kumimoji="1" lang="ja-JP" altLang="en-US" dirty="0" smtClean="0">
                <a:latin typeface="Meiryo UI" panose="020B0604030504040204" pitchFamily="50" charset="-128"/>
                <a:ea typeface="Meiryo UI" panose="020B0604030504040204" pitchFamily="50" charset="-128"/>
              </a:rPr>
              <a:t>つながりの喪失</a:t>
            </a:r>
            <a:endParaRPr kumimoji="1" lang="en-US" altLang="ja-JP" dirty="0" smtClean="0">
              <a:latin typeface="Meiryo UI" panose="020B0604030504040204" pitchFamily="50" charset="-128"/>
              <a:ea typeface="Meiryo UI" panose="020B0604030504040204" pitchFamily="50" charset="-128"/>
            </a:endParaRPr>
          </a:p>
        </p:txBody>
      </p:sp>
      <p:sp>
        <p:nvSpPr>
          <p:cNvPr id="6" name="角丸四角形 5"/>
          <p:cNvSpPr/>
          <p:nvPr/>
        </p:nvSpPr>
        <p:spPr>
          <a:xfrm>
            <a:off x="694876" y="2070926"/>
            <a:ext cx="3761010" cy="15286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700" b="1" spc="-150" dirty="0" smtClean="0">
                <a:latin typeface="Meiryo UI" panose="020B0604030504040204" pitchFamily="50" charset="-128"/>
                <a:ea typeface="Meiryo UI" panose="020B0604030504040204" pitchFamily="50" charset="-128"/>
              </a:rPr>
              <a:t>■働き方の変化（テレワークの進展等）</a:t>
            </a:r>
            <a:endParaRPr kumimoji="1" lang="en-US" altLang="ja-JP" sz="1700" b="1" spc="-150"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・生活時間の変化</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・住まいニーズの変化</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・住み替えの意向</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・地方移住への関心</a:t>
            </a:r>
            <a:endParaRPr kumimoji="1" lang="ja-JP" altLang="en-US" dirty="0">
              <a:latin typeface="Meiryo UI" panose="020B0604030504040204" pitchFamily="50" charset="-128"/>
              <a:ea typeface="Meiryo UI" panose="020B0604030504040204" pitchFamily="50" charset="-128"/>
            </a:endParaRPr>
          </a:p>
        </p:txBody>
      </p:sp>
      <p:sp>
        <p:nvSpPr>
          <p:cNvPr id="7" name="角丸四角形 6"/>
          <p:cNvSpPr/>
          <p:nvPr/>
        </p:nvSpPr>
        <p:spPr>
          <a:xfrm>
            <a:off x="681265" y="3696527"/>
            <a:ext cx="3788231" cy="14702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■健康に関する意識の変化</a:t>
            </a:r>
            <a:endParaRPr kumimoji="1" lang="en-US" altLang="ja-JP" b="1"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・健康意識の高まり</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換気</a:t>
            </a:r>
            <a:r>
              <a:rPr kumimoji="1" lang="ja-JP" altLang="en-US" dirty="0" smtClean="0">
                <a:latin typeface="Meiryo UI" panose="020B0604030504040204" pitchFamily="50" charset="-128"/>
                <a:ea typeface="Meiryo UI" panose="020B0604030504040204" pitchFamily="50" charset="-128"/>
              </a:rPr>
              <a:t>への関心</a:t>
            </a:r>
            <a:endParaRPr kumimoji="1" lang="en-US" altLang="ja-JP" dirty="0" smtClean="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・オープンスペースの</a:t>
            </a:r>
            <a:r>
              <a:rPr kumimoji="1" lang="ja-JP" altLang="en-US" dirty="0">
                <a:latin typeface="Meiryo UI" panose="020B0604030504040204" pitchFamily="50" charset="-128"/>
                <a:ea typeface="Meiryo UI" panose="020B0604030504040204" pitchFamily="50" charset="-128"/>
              </a:rPr>
              <a:t>再評価</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・非接触機器への関心</a:t>
            </a:r>
            <a:endParaRPr kumimoji="1" lang="ja-JP" altLang="en-US" dirty="0">
              <a:latin typeface="Meiryo UI" panose="020B0604030504040204" pitchFamily="50" charset="-128"/>
              <a:ea typeface="Meiryo UI" panose="020B0604030504040204" pitchFamily="50" charset="-128"/>
            </a:endParaRPr>
          </a:p>
        </p:txBody>
      </p:sp>
      <p:sp>
        <p:nvSpPr>
          <p:cNvPr id="8" name="角丸四角形 7"/>
          <p:cNvSpPr/>
          <p:nvPr/>
        </p:nvSpPr>
        <p:spPr>
          <a:xfrm>
            <a:off x="5057287" y="586463"/>
            <a:ext cx="3962400" cy="5869996"/>
          </a:xfrm>
          <a:prstGeom prst="roundRect">
            <a:avLst>
              <a:gd name="adj" fmla="val 14744"/>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t"/>
          <a:lstStyle/>
          <a:p>
            <a:r>
              <a:rPr kumimoji="1" lang="ja-JP" altLang="en-US" b="1" dirty="0" smtClean="0">
                <a:solidFill>
                  <a:schemeClr val="tx1"/>
                </a:solidFill>
                <a:latin typeface="Meiryo UI" panose="020B0604030504040204" pitchFamily="50" charset="-128"/>
                <a:ea typeface="Meiryo UI" panose="020B0604030504040204" pitchFamily="50" charset="-128"/>
              </a:rPr>
              <a:t>■住まい・まちづくりに関する論点</a:t>
            </a:r>
            <a:endParaRPr kumimoji="1" lang="en-US" altLang="ja-JP" b="1" dirty="0" smtClean="0">
              <a:solidFill>
                <a:schemeClr val="tx1"/>
              </a:solidFill>
              <a:latin typeface="Meiryo UI" panose="020B0604030504040204" pitchFamily="50" charset="-128"/>
              <a:ea typeface="Meiryo UI" panose="020B0604030504040204" pitchFamily="50" charset="-128"/>
            </a:endParaRPr>
          </a:p>
          <a:p>
            <a:r>
              <a:rPr kumimoji="1" lang="ja-JP" altLang="en-US" sz="1400" spc="-150" dirty="0" smtClean="0">
                <a:solidFill>
                  <a:schemeClr val="tx1"/>
                </a:solidFill>
                <a:latin typeface="Meiryo UI" panose="020B0604030504040204" pitchFamily="50" charset="-128"/>
                <a:ea typeface="Meiryo UI" panose="020B0604030504040204" pitchFamily="50" charset="-128"/>
              </a:rPr>
              <a:t>　　</a:t>
            </a:r>
            <a:endParaRPr kumimoji="1" lang="en-US" altLang="ja-JP" b="1" dirty="0" smtClean="0">
              <a:solidFill>
                <a:schemeClr val="tx1"/>
              </a:solidFill>
              <a:latin typeface="Meiryo UI" panose="020B0604030504040204" pitchFamily="50" charset="-128"/>
              <a:ea typeface="Meiryo UI" panose="020B0604030504040204" pitchFamily="50" charset="-128"/>
            </a:endParaRPr>
          </a:p>
          <a:p>
            <a:r>
              <a:rPr kumimoji="1" lang="ja-JP" altLang="en-US" dirty="0" smtClean="0">
                <a:solidFill>
                  <a:schemeClr val="tx1"/>
                </a:solidFill>
                <a:latin typeface="Meiryo UI" panose="020B0604030504040204" pitchFamily="50" charset="-128"/>
                <a:ea typeface="Meiryo UI" panose="020B0604030504040204" pitchFamily="50" charset="-128"/>
              </a:rPr>
              <a:t>〇生活困窮者等への支援</a:t>
            </a:r>
            <a:endParaRPr kumimoji="1" lang="en-US" altLang="ja-JP" dirty="0" smtClean="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・居住支援法人との連携</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363538" indent="-363538"/>
            <a:endParaRPr kumimoji="1" lang="ja-JP" altLang="en-US" sz="1400" dirty="0" smtClean="0">
              <a:solidFill>
                <a:schemeClr val="tx1"/>
              </a:solidFill>
              <a:latin typeface="Meiryo UI" panose="020B0604030504040204" pitchFamily="50" charset="-128"/>
              <a:ea typeface="Meiryo UI" panose="020B0604030504040204" pitchFamily="50" charset="-128"/>
            </a:endParaRPr>
          </a:p>
          <a:p>
            <a:pPr marL="176213" indent="-176213"/>
            <a:r>
              <a:rPr kumimoji="1" lang="ja-JP" altLang="en-US" dirty="0" smtClean="0">
                <a:solidFill>
                  <a:schemeClr val="tx1"/>
                </a:solidFill>
                <a:latin typeface="Meiryo UI" panose="020B0604030504040204" pitchFamily="50" charset="-128"/>
                <a:ea typeface="Meiryo UI" panose="020B0604030504040204" pitchFamily="50" charset="-128"/>
              </a:rPr>
              <a:t>〇新しいライフスタイルへの対応</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363538" indent="-363538"/>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生活圏の</a:t>
            </a:r>
            <a:r>
              <a:rPr kumimoji="1" lang="ja-JP" altLang="en-US" sz="1400" dirty="0" smtClean="0">
                <a:solidFill>
                  <a:schemeClr val="tx1"/>
                </a:solidFill>
                <a:latin typeface="Meiryo UI" panose="020B0604030504040204" pitchFamily="50" charset="-128"/>
                <a:ea typeface="Meiryo UI" panose="020B0604030504040204" pitchFamily="50" charset="-128"/>
              </a:rPr>
              <a:t>変化に伴う住生活の充実</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63538" indent="-363538"/>
            <a:r>
              <a:rPr kumimoji="1" lang="ja-JP" altLang="en-US" sz="1400" dirty="0" smtClean="0">
                <a:solidFill>
                  <a:schemeClr val="tx1"/>
                </a:solidFill>
                <a:latin typeface="Meiryo UI" panose="020B0604030504040204" pitchFamily="50" charset="-128"/>
                <a:ea typeface="Meiryo UI" panose="020B0604030504040204" pitchFamily="50" charset="-128"/>
              </a:rPr>
              <a:t>　　・テレワークやオンライン学習に対応した住まい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363538" indent="-363538"/>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郊外型サテライトオフィスの展開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304800" indent="-304800"/>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大阪</a:t>
            </a:r>
            <a:r>
              <a:rPr kumimoji="1" lang="ja-JP" altLang="en-US" sz="1400" dirty="0" smtClean="0">
                <a:solidFill>
                  <a:schemeClr val="tx1"/>
                </a:solidFill>
                <a:latin typeface="Meiryo UI" panose="020B0604030504040204" pitchFamily="50" charset="-128"/>
                <a:ea typeface="Meiryo UI" panose="020B0604030504040204" pitchFamily="50" charset="-128"/>
              </a:rPr>
              <a:t>移住、多拠点居住の推進</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449263" indent="-449263"/>
            <a:r>
              <a:rPr kumimoji="1" lang="ja-JP" altLang="en-US" sz="1400" dirty="0" smtClean="0">
                <a:solidFill>
                  <a:schemeClr val="tx1"/>
                </a:solidFill>
                <a:latin typeface="Meiryo UI" panose="020B0604030504040204" pitchFamily="50" charset="-128"/>
                <a:ea typeface="Meiryo UI" panose="020B0604030504040204" pitchFamily="50" charset="-128"/>
              </a:rPr>
              <a:t>　　・交流の場、オープンスペースの充実</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449263" indent="-449263"/>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449263" indent="-449263"/>
            <a:r>
              <a:rPr kumimoji="1" lang="ja-JP" altLang="en-US" dirty="0">
                <a:solidFill>
                  <a:schemeClr val="tx1"/>
                </a:solidFill>
                <a:latin typeface="Meiryo UI" panose="020B0604030504040204" pitchFamily="50" charset="-128"/>
                <a:ea typeface="Meiryo UI" panose="020B0604030504040204" pitchFamily="50" charset="-128"/>
              </a:rPr>
              <a:t>〇</a:t>
            </a:r>
            <a:r>
              <a:rPr kumimoji="1" lang="ja-JP" altLang="en-US" dirty="0" smtClean="0">
                <a:solidFill>
                  <a:schemeClr val="tx1"/>
                </a:solidFill>
                <a:latin typeface="Meiryo UI" panose="020B0604030504040204" pitchFamily="50" charset="-128"/>
                <a:ea typeface="Meiryo UI" panose="020B0604030504040204" pitchFamily="50" charset="-128"/>
              </a:rPr>
              <a:t>住まい等に</a:t>
            </a:r>
            <a:r>
              <a:rPr kumimoji="1" lang="ja-JP" altLang="en-US" dirty="0">
                <a:solidFill>
                  <a:schemeClr val="tx1"/>
                </a:solidFill>
                <a:latin typeface="Meiryo UI" panose="020B0604030504040204" pitchFamily="50" charset="-128"/>
                <a:ea typeface="Meiryo UI" panose="020B0604030504040204" pitchFamily="50" charset="-128"/>
              </a:rPr>
              <a:t>おける感染予防対策</a:t>
            </a:r>
            <a:endParaRPr kumimoji="1" lang="en-US" altLang="ja-JP" dirty="0">
              <a:solidFill>
                <a:schemeClr val="tx1"/>
              </a:solidFill>
              <a:latin typeface="Meiryo UI" panose="020B0604030504040204" pitchFamily="50" charset="-128"/>
              <a:ea typeface="Meiryo UI" panose="020B0604030504040204" pitchFamily="50" charset="-128"/>
            </a:endParaRPr>
          </a:p>
          <a:p>
            <a:pPr marL="363538" indent="-363538"/>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・換気</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63538" indent="-363538"/>
            <a:r>
              <a:rPr kumimoji="1" lang="ja-JP" altLang="en-US" sz="1400" dirty="0">
                <a:solidFill>
                  <a:schemeClr val="tx1"/>
                </a:solidFill>
                <a:latin typeface="Meiryo UI" panose="020B0604030504040204" pitchFamily="50" charset="-128"/>
                <a:ea typeface="Meiryo UI" panose="020B0604030504040204" pitchFamily="50" charset="-128"/>
              </a:rPr>
              <a:t>　　・非接触機器</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6213" lvl="0" indent="-176213"/>
            <a:endParaRPr kumimoji="1" lang="en-US" altLang="ja-JP" dirty="0" smtClean="0">
              <a:solidFill>
                <a:schemeClr val="tx1"/>
              </a:solidFill>
              <a:latin typeface="Meiryo UI" panose="020B0604030504040204" pitchFamily="50" charset="-128"/>
              <a:ea typeface="Meiryo UI" panose="020B0604030504040204" pitchFamily="50" charset="-128"/>
            </a:endParaRPr>
          </a:p>
          <a:p>
            <a:pPr marL="176213" lvl="0" indent="-176213"/>
            <a:r>
              <a:rPr kumimoji="1" lang="ja-JP" altLang="en-US" dirty="0" smtClean="0">
                <a:solidFill>
                  <a:schemeClr val="tx1"/>
                </a:solidFill>
                <a:latin typeface="Meiryo UI" panose="020B0604030504040204" pitchFamily="50" charset="-128"/>
                <a:ea typeface="Meiryo UI" panose="020B0604030504040204" pitchFamily="50" charset="-128"/>
              </a:rPr>
              <a:t>〇</a:t>
            </a:r>
            <a:r>
              <a:rPr kumimoji="1" lang="ja-JP" altLang="en-US" spc="-150" dirty="0" smtClean="0">
                <a:solidFill>
                  <a:schemeClr val="tx1"/>
                </a:solidFill>
                <a:latin typeface="Meiryo UI" panose="020B0604030504040204" pitchFamily="50" charset="-128"/>
                <a:ea typeface="Meiryo UI" panose="020B0604030504040204" pitchFamily="50" charset="-128"/>
              </a:rPr>
              <a:t>住まい・まちづくり</a:t>
            </a:r>
            <a:r>
              <a:rPr kumimoji="1" lang="ja-JP" altLang="en-US" spc="-150" dirty="0">
                <a:solidFill>
                  <a:schemeClr val="tx1"/>
                </a:solidFill>
                <a:latin typeface="Meiryo UI" panose="020B0604030504040204" pitchFamily="50" charset="-128"/>
                <a:ea typeface="Meiryo UI" panose="020B0604030504040204" pitchFamily="50" charset="-128"/>
              </a:rPr>
              <a:t>分野</a:t>
            </a:r>
            <a:r>
              <a:rPr kumimoji="1" lang="ja-JP" altLang="en-US" spc="-150" dirty="0" smtClean="0">
                <a:solidFill>
                  <a:schemeClr val="tx1"/>
                </a:solidFill>
                <a:latin typeface="Meiryo UI" panose="020B0604030504040204" pitchFamily="50" charset="-128"/>
                <a:ea typeface="Meiryo UI" panose="020B0604030504040204" pitchFamily="50" charset="-128"/>
              </a:rPr>
              <a:t>のデジタル化の推進</a:t>
            </a:r>
            <a:endParaRPr kumimoji="1" lang="en-US" altLang="ja-JP" spc="-150" dirty="0" smtClean="0">
              <a:solidFill>
                <a:schemeClr val="tx1"/>
              </a:solidFill>
              <a:latin typeface="Meiryo UI" panose="020B0604030504040204" pitchFamily="50" charset="-128"/>
              <a:ea typeface="Meiryo UI" panose="020B0604030504040204" pitchFamily="50" charset="-128"/>
            </a:endParaRPr>
          </a:p>
          <a:p>
            <a:pPr marL="176213" lvl="0" indent="-176213"/>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・スマートシティの具体化</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76213" indent="-176213"/>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対面とオンラインの</a:t>
            </a:r>
            <a:r>
              <a:rPr kumimoji="1" lang="ja-JP" altLang="en-US" sz="1400" dirty="0" smtClean="0">
                <a:solidFill>
                  <a:schemeClr val="tx1"/>
                </a:solidFill>
                <a:latin typeface="Meiryo UI" panose="020B0604030504040204" pitchFamily="50" charset="-128"/>
                <a:ea typeface="Meiryo UI" panose="020B0604030504040204" pitchFamily="50" charset="-128"/>
              </a:rPr>
              <a:t>ハイブリッド化</a:t>
            </a:r>
            <a:r>
              <a:rPr kumimoji="1" lang="ja-JP" altLang="en-US" sz="1400" dirty="0" smtClean="0">
                <a:solidFill>
                  <a:schemeClr val="tx1"/>
                </a:solidFill>
                <a:latin typeface="Meiryo UI" panose="020B0604030504040204" pitchFamily="50" charset="-128"/>
                <a:ea typeface="Meiryo UI" panose="020B0604030504040204" pitchFamily="50" charset="-128"/>
              </a:rPr>
              <a:t>へ</a:t>
            </a:r>
            <a:r>
              <a:rPr kumimoji="1" lang="ja-JP" altLang="en-US" sz="1400" dirty="0">
                <a:solidFill>
                  <a:schemeClr val="tx1"/>
                </a:solidFill>
                <a:latin typeface="Meiryo UI" panose="020B0604030504040204" pitchFamily="50" charset="-128"/>
                <a:ea typeface="Meiryo UI" panose="020B0604030504040204" pitchFamily="50" charset="-128"/>
              </a:rPr>
              <a:t>の</a:t>
            </a:r>
            <a:r>
              <a:rPr kumimoji="1" lang="ja-JP" altLang="en-US" sz="1400" dirty="0" smtClean="0">
                <a:solidFill>
                  <a:schemeClr val="tx1"/>
                </a:solidFill>
                <a:latin typeface="Meiryo UI" panose="020B0604030504040204" pitchFamily="50" charset="-128"/>
                <a:ea typeface="Meiryo UI" panose="020B0604030504040204" pitchFamily="50" charset="-128"/>
              </a:rPr>
              <a:t>対応</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76213" lvl="0" indent="-176213"/>
            <a:endParaRPr kumimoji="1" lang="en-US" altLang="ja-JP" sz="1400" dirty="0">
              <a:solidFill>
                <a:schemeClr val="tx1"/>
              </a:solidFill>
              <a:latin typeface="Meiryo UI" panose="020B0604030504040204" pitchFamily="50" charset="-128"/>
              <a:ea typeface="Meiryo UI" panose="020B0604030504040204" pitchFamily="50" charset="-128"/>
            </a:endParaRPr>
          </a:p>
          <a:p>
            <a:pPr marL="176213" indent="-176213"/>
            <a:r>
              <a:rPr kumimoji="1" lang="en-US" altLang="ja-JP" sz="1400" spc="-150" dirty="0" smtClean="0">
                <a:solidFill>
                  <a:schemeClr val="tx1"/>
                </a:solidFill>
                <a:latin typeface="Meiryo UI" panose="020B0604030504040204" pitchFamily="50" charset="-128"/>
                <a:ea typeface="Meiryo UI" panose="020B0604030504040204" pitchFamily="50" charset="-128"/>
              </a:rPr>
              <a:t>※</a:t>
            </a:r>
            <a:r>
              <a:rPr kumimoji="1" lang="ja-JP" altLang="en-US" sz="1400" spc="-150" dirty="0">
                <a:solidFill>
                  <a:schemeClr val="tx1"/>
                </a:solidFill>
                <a:latin typeface="Meiryo UI" panose="020B0604030504040204" pitchFamily="50" charset="-128"/>
                <a:ea typeface="Meiryo UI" panose="020B0604030504040204" pitchFamily="50" charset="-128"/>
              </a:rPr>
              <a:t>緊急</a:t>
            </a:r>
            <a:r>
              <a:rPr kumimoji="1" lang="ja-JP" altLang="en-US" sz="1400" spc="-150" dirty="0" smtClean="0">
                <a:solidFill>
                  <a:schemeClr val="tx1"/>
                </a:solidFill>
                <a:latin typeface="Meiryo UI" panose="020B0604030504040204" pitchFamily="50" charset="-128"/>
                <a:ea typeface="Meiryo UI" panose="020B0604030504040204" pitchFamily="50" charset="-128"/>
              </a:rPr>
              <a:t>対応と</a:t>
            </a:r>
            <a:r>
              <a:rPr kumimoji="1" lang="ja-JP" altLang="en-US" sz="1400" spc="-150" dirty="0">
                <a:solidFill>
                  <a:schemeClr val="tx1"/>
                </a:solidFill>
                <a:latin typeface="Meiryo UI" panose="020B0604030504040204" pitchFamily="50" charset="-128"/>
                <a:ea typeface="Meiryo UI" panose="020B0604030504040204" pitchFamily="50" charset="-128"/>
              </a:rPr>
              <a:t>中長期的な視点から検討が</a:t>
            </a:r>
            <a:r>
              <a:rPr kumimoji="1" lang="ja-JP" altLang="en-US" sz="1400" spc="-150" dirty="0" smtClean="0">
                <a:solidFill>
                  <a:schemeClr val="tx1"/>
                </a:solidFill>
                <a:latin typeface="Meiryo UI" panose="020B0604030504040204" pitchFamily="50" charset="-128"/>
                <a:ea typeface="Meiryo UI" panose="020B0604030504040204" pitchFamily="50" charset="-128"/>
              </a:rPr>
              <a:t>必要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76213" lvl="0" indent="-176213"/>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9" name="二等辺三角形 8"/>
          <p:cNvSpPr/>
          <p:nvPr/>
        </p:nvSpPr>
        <p:spPr>
          <a:xfrm rot="5400000">
            <a:off x="1816990" y="3330127"/>
            <a:ext cx="5906413" cy="419085"/>
          </a:xfrm>
          <a:prstGeom prst="triangl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5"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18</a:t>
            </a:fld>
            <a:endParaRPr lang="ja-JP" altLang="en-US" sz="1400" dirty="0">
              <a:solidFill>
                <a:schemeClr val="tx1"/>
              </a:solidFill>
            </a:endParaRPr>
          </a:p>
        </p:txBody>
      </p:sp>
      <p:sp>
        <p:nvSpPr>
          <p:cNvPr id="16" name="フローチャート: 代替処理 15"/>
          <p:cNvSpPr/>
          <p:nvPr/>
        </p:nvSpPr>
        <p:spPr>
          <a:xfrm>
            <a:off x="694876" y="5268686"/>
            <a:ext cx="3761010" cy="118835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marL="174625" indent="-174625"/>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DX</a:t>
            </a:r>
            <a:r>
              <a:rPr kumimoji="1" lang="ja-JP" altLang="en-US" b="1" dirty="0" smtClean="0">
                <a:latin typeface="Meiryo UI" panose="020B0604030504040204" pitchFamily="50" charset="-128"/>
                <a:ea typeface="Meiryo UI" panose="020B0604030504040204" pitchFamily="50" charset="-128"/>
              </a:rPr>
              <a:t>（デジタルトランスフォーメーション）の加速</a:t>
            </a:r>
            <a:endParaRPr kumimoji="1"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■東京一極集中の是正</a:t>
            </a:r>
            <a:endParaRPr kumimoji="1" lang="en-US" altLang="ja-JP" dirty="0" smtClean="0">
              <a:latin typeface="Meiryo UI" panose="020B0604030504040204" pitchFamily="50" charset="-128"/>
              <a:ea typeface="Meiryo UI" panose="020B0604030504040204" pitchFamily="50" charset="-128"/>
            </a:endParaRPr>
          </a:p>
        </p:txBody>
      </p:sp>
      <p:sp>
        <p:nvSpPr>
          <p:cNvPr id="17" name="Rectangle 1"/>
          <p:cNvSpPr>
            <a:spLocks noChangeArrowheads="1"/>
          </p:cNvSpPr>
          <p:nvPr/>
        </p:nvSpPr>
        <p:spPr bwMode="auto">
          <a:xfrm>
            <a:off x="200527" y="587045"/>
            <a:ext cx="409073" cy="1382014"/>
          </a:xfrm>
          <a:prstGeom prst="rect">
            <a:avLst/>
          </a:prstGeom>
          <a:ln/>
        </p:spPr>
        <p:style>
          <a:lnRef idx="0">
            <a:schemeClr val="accent1"/>
          </a:lnRef>
          <a:fillRef idx="3">
            <a:schemeClr val="accent1"/>
          </a:fillRef>
          <a:effectRef idx="3">
            <a:schemeClr val="accent1"/>
          </a:effectRef>
          <a:fontRef idx="minor">
            <a:schemeClr val="lt1"/>
          </a:fontRef>
        </p:style>
        <p:txBody>
          <a:bodyPr vert="eaVert"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影響</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1"/>
          <p:cNvSpPr>
            <a:spLocks noChangeArrowheads="1"/>
          </p:cNvSpPr>
          <p:nvPr/>
        </p:nvSpPr>
        <p:spPr bwMode="auto">
          <a:xfrm>
            <a:off x="200527" y="2070926"/>
            <a:ext cx="409073" cy="4421949"/>
          </a:xfrm>
          <a:prstGeom prst="rect">
            <a:avLst/>
          </a:prstGeom>
          <a:ln/>
        </p:spPr>
        <p:style>
          <a:lnRef idx="0">
            <a:schemeClr val="accent1"/>
          </a:lnRef>
          <a:fillRef idx="3">
            <a:schemeClr val="accent1"/>
          </a:fillRef>
          <a:effectRef idx="3">
            <a:schemeClr val="accent1"/>
          </a:effectRef>
          <a:fontRef idx="minor">
            <a:schemeClr val="lt1"/>
          </a:fontRef>
        </p:style>
        <p:txBody>
          <a:bodyPr vert="eaVert"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新たな潮流</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1135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2825087"/>
            <a:ext cx="8253772" cy="3332739"/>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spcBef>
                <a:spcPts val="600"/>
              </a:spcBef>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　次</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回審</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議会における主な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意見</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 3</a:t>
            </a:r>
          </a:p>
          <a:p>
            <a:pPr marL="92075" indent="-92075">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２．国・府における議論</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 5</a:t>
            </a:r>
          </a:p>
          <a:p>
            <a:pPr marL="92075" indent="-92075">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影響</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 7</a:t>
            </a:r>
          </a:p>
          <a:p>
            <a:pPr marL="92075" indent="-92075">
              <a:spcBef>
                <a:spcPts val="600"/>
              </a:spcBef>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・働き方の変化（テレワークの進展等）</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・健康に関する意識の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変化</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（デジタルトランスフォーメーション）の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．論点整理</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8431648" y="6517782"/>
            <a:ext cx="71235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latin typeface="Meiryo UI" panose="020B0604030504040204" pitchFamily="50" charset="-128"/>
                <a:ea typeface="Meiryo UI" panose="020B0604030504040204" pitchFamily="50" charset="-128"/>
              </a:rPr>
              <a:pPr algn="r"/>
              <a:t>2</a:t>
            </a:fld>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91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回審議会における主な意見</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3</a:t>
            </a:fld>
            <a:endParaRPr lang="ja-JP" altLang="en-US" sz="1400" dirty="0">
              <a:solidFill>
                <a:schemeClr val="tx1"/>
              </a:solidFill>
            </a:endParaRPr>
          </a:p>
        </p:txBody>
      </p:sp>
      <p:sp>
        <p:nvSpPr>
          <p:cNvPr id="8" name="正方形/長方形 7"/>
          <p:cNvSpPr/>
          <p:nvPr/>
        </p:nvSpPr>
        <p:spPr>
          <a:xfrm>
            <a:off x="179512" y="982984"/>
            <a:ext cx="8784896" cy="5344925"/>
          </a:xfrm>
          <a:prstGeom prst="rect">
            <a:avLst/>
          </a:prstGeom>
          <a:ln cmpd="sng">
            <a:noFill/>
          </a:ln>
        </p:spPr>
        <p:txBody>
          <a:bodyPr wrap="square">
            <a:spAutoFit/>
          </a:bodyPr>
          <a:lstStyle/>
          <a:p>
            <a:pPr marL="185738"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リモートワーク</a:t>
            </a:r>
            <a:r>
              <a:rPr lang="ja-JP" altLang="en-US" dirty="0">
                <a:latin typeface="Meiryo UI" panose="020B0604030504040204" pitchFamily="50" charset="-128"/>
                <a:ea typeface="Meiryo UI" panose="020B0604030504040204" pitchFamily="50" charset="-128"/>
                <a:cs typeface="Meiryo UI" panose="020B0604030504040204" pitchFamily="50" charset="-128"/>
              </a:rPr>
              <a:t>の中でどのような課題があったの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かは</a:t>
            </a:r>
            <a:r>
              <a:rPr lang="ja-JP" altLang="en-US" dirty="0">
                <a:latin typeface="Meiryo UI" panose="020B0604030504040204" pitchFamily="50" charset="-128"/>
                <a:ea typeface="Meiryo UI" panose="020B0604030504040204" pitchFamily="50" charset="-128"/>
                <a:cs typeface="Meiryo UI" panose="020B0604030504040204" pitchFamily="50" charset="-128"/>
              </a:rPr>
              <a:t>、答申をまとめる上で大きな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課題。空き家</a:t>
            </a:r>
            <a:r>
              <a:rPr lang="ja-JP" altLang="en-US" dirty="0">
                <a:latin typeface="Meiryo UI" panose="020B0604030504040204" pitchFamily="50" charset="-128"/>
                <a:ea typeface="Meiryo UI" panose="020B0604030504040204" pitchFamily="50" charset="-128"/>
                <a:cs typeface="Meiryo UI" panose="020B0604030504040204" pitchFamily="50" charset="-128"/>
              </a:rPr>
              <a:t>のストック状況等を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みて、</a:t>
            </a:r>
            <a:r>
              <a:rPr lang="ja-JP" altLang="en-US" dirty="0">
                <a:latin typeface="Meiryo UI" panose="020B0604030504040204" pitchFamily="50" charset="-128"/>
                <a:ea typeface="Meiryo UI" panose="020B0604030504040204" pitchFamily="50" charset="-128"/>
                <a:cs typeface="Meiryo UI" panose="020B0604030504040204" pitchFamily="50" charset="-128"/>
              </a:rPr>
              <a:t>実はそういう需要があるということも踏まえて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検討いただければ。</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「職住融合」に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関しては、</a:t>
            </a:r>
            <a:r>
              <a:rPr lang="ja-JP" altLang="en-US" dirty="0">
                <a:latin typeface="Meiryo UI" panose="020B0604030504040204" pitchFamily="50" charset="-128"/>
                <a:ea typeface="Meiryo UI" panose="020B0604030504040204" pitchFamily="50" charset="-128"/>
                <a:cs typeface="Meiryo UI" panose="020B0604030504040204" pitchFamily="50" charset="-128"/>
              </a:rPr>
              <a:t>今後の働き方など何がどこまで変わるのか、見定めが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難しい。これ</a:t>
            </a:r>
            <a:r>
              <a:rPr lang="ja-JP" altLang="en-US" dirty="0">
                <a:latin typeface="Meiryo UI" panose="020B0604030504040204" pitchFamily="50" charset="-128"/>
                <a:ea typeface="Meiryo UI" panose="020B0604030504040204" pitchFamily="50" charset="-128"/>
                <a:cs typeface="Meiryo UI" panose="020B0604030504040204" pitchFamily="50" charset="-128"/>
              </a:rPr>
              <a:t>まで同様、都心に出て働き、郊外の家に帰るという機能分担したエリア形成ではなく</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、住</a:t>
            </a:r>
            <a:r>
              <a:rPr lang="ja-JP" altLang="en-US" dirty="0">
                <a:latin typeface="Meiryo UI" panose="020B0604030504040204" pitchFamily="50" charset="-128"/>
                <a:ea typeface="Meiryo UI" panose="020B0604030504040204" pitchFamily="50" charset="-128"/>
                <a:cs typeface="Meiryo UI" panose="020B0604030504040204" pitchFamily="50" charset="-128"/>
              </a:rPr>
              <a:t>宅地でも働く場ができ、都心でも居住環境が充実していくような形になっていくので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はないか。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民間事業者としては、それにどうアジャストして、その場所をつくり提供していくかが課題であるが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、ネット</a:t>
            </a:r>
            <a:r>
              <a:rPr lang="ja-JP" altLang="en-US" dirty="0">
                <a:latin typeface="Meiryo UI" panose="020B0604030504040204" pitchFamily="50" charset="-128"/>
                <a:ea typeface="Meiryo UI" panose="020B0604030504040204" pitchFamily="50" charset="-128"/>
                <a:cs typeface="Meiryo UI" panose="020B0604030504040204" pitchFamily="50" charset="-128"/>
              </a:rPr>
              <a:t>環境の整備が、地域コミュニティにおいて新しい地産地消的な産業を生むという観点から考えて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も重要。</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在宅</a:t>
            </a:r>
            <a:r>
              <a:rPr lang="ja-JP" altLang="en-US" dirty="0">
                <a:latin typeface="Meiryo UI" panose="020B0604030504040204" pitchFamily="50" charset="-128"/>
                <a:ea typeface="Meiryo UI" panose="020B0604030504040204" pitchFamily="50" charset="-128"/>
                <a:cs typeface="Meiryo UI" panose="020B0604030504040204" pitchFamily="50" charset="-128"/>
              </a:rPr>
              <a:t>勤務を考えた場合、現在の住宅スペックについて、単に部屋数を増やすということだけでなく、もっと改善する余地が色々</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あるのでは。</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今後、自宅に近い所でネット環境が充実しセキュリティが守られるところであれば、テレワークやリモートオフィスになり得る。それに対してどのような施策が必要なのか、社会的な格差の拡大を押しとどめることも含めて、官民が連携して考えるべき内容では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
          <p:cNvSpPr>
            <a:spLocks noChangeArrowheads="1"/>
          </p:cNvSpPr>
          <p:nvPr/>
        </p:nvSpPr>
        <p:spPr bwMode="auto">
          <a:xfrm>
            <a:off x="200526" y="587045"/>
            <a:ext cx="4644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テレワークの拡大による</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住</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まい・まちづくりへの影響</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7710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a:extLst>
              <a:ext uri="{FF2B5EF4-FFF2-40B4-BE49-F238E27FC236}">
                <a16:creationId xmlns:a16="http://schemas.microsoft.com/office/drawing/2014/main" id="{8ADA9A0E-EBC2-46BE-B857-F7F1514D1F68}"/>
              </a:ext>
            </a:extLst>
          </p:cNvPr>
          <p:cNvSpPr>
            <a:spLocks noChangeArrowheads="1"/>
          </p:cNvSpPr>
          <p:nvPr/>
        </p:nvSpPr>
        <p:spPr bwMode="auto">
          <a:xfrm>
            <a:off x="0" y="0"/>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１．第</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回審議会における主な意見</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4</a:t>
            </a:fld>
            <a:endParaRPr lang="ja-JP" altLang="en-US" sz="1400">
              <a:solidFill>
                <a:schemeClr val="tx1"/>
              </a:solidFill>
            </a:endParaRPr>
          </a:p>
        </p:txBody>
      </p:sp>
      <p:sp>
        <p:nvSpPr>
          <p:cNvPr id="8" name="正方形/長方形 7"/>
          <p:cNvSpPr/>
          <p:nvPr/>
        </p:nvSpPr>
        <p:spPr>
          <a:xfrm>
            <a:off x="179512" y="953948"/>
            <a:ext cx="8784896" cy="1532727"/>
          </a:xfrm>
          <a:prstGeom prst="rect">
            <a:avLst/>
          </a:prstGeom>
          <a:ln cmpd="sng">
            <a:noFill/>
          </a:ln>
        </p:spPr>
        <p:txBody>
          <a:bodyPr wrap="square">
            <a:spAutoFit/>
          </a:bodyPr>
          <a:lstStyle/>
          <a:p>
            <a:pPr marL="185738"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コロナにより人々がどのような困難に直面しているのか、可能な範囲で実態の把握に努めて欲しい。例えば、大阪の特徴である多くの居住支援法人が、コロナ禍でどのような困難に直面しているのか、どのような新たな取組みをしているのかなどを把握することで、コロナによる影響や今後の目指すべき方向性の背景にある考え方などが充実できるのではない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
          <p:cNvSpPr>
            <a:spLocks noChangeArrowheads="1"/>
          </p:cNvSpPr>
          <p:nvPr/>
        </p:nvSpPr>
        <p:spPr bwMode="auto">
          <a:xfrm>
            <a:off x="200526" y="587045"/>
            <a:ext cx="2880000" cy="345600"/>
          </a:xfrm>
          <a:prstGeom prst="rect">
            <a:avLst/>
          </a:prstGeo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住宅</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確保要配慮者への影響</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1088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p:cNvSpPr txBox="1">
            <a:spLocks/>
          </p:cNvSpPr>
          <p:nvPr/>
        </p:nvSpPr>
        <p:spPr>
          <a:xfrm>
            <a:off x="8319084" y="6517783"/>
            <a:ext cx="824916" cy="3522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pPr algn="r"/>
              <a:t>5</a:t>
            </a:fld>
            <a:endParaRPr lang="ja-JP" altLang="en-US" sz="1600" dirty="0"/>
          </a:p>
        </p:txBody>
      </p:sp>
      <p:pic>
        <p:nvPicPr>
          <p:cNvPr id="7" name="図 6"/>
          <p:cNvPicPr>
            <a:picLocks noChangeAspect="1"/>
          </p:cNvPicPr>
          <p:nvPr/>
        </p:nvPicPr>
        <p:blipFill rotWithShape="1">
          <a:blip r:embed="rId2"/>
          <a:srcRect l="2356" t="2463" r="2489" b="4542"/>
          <a:stretch/>
        </p:blipFill>
        <p:spPr>
          <a:xfrm>
            <a:off x="1018639" y="1457622"/>
            <a:ext cx="7106722" cy="4911093"/>
          </a:xfrm>
          <a:prstGeom prst="rect">
            <a:avLst/>
          </a:prstGeom>
        </p:spPr>
      </p:pic>
      <p:sp>
        <p:nvSpPr>
          <p:cNvPr id="8" name="Rectangle 1"/>
          <p:cNvSpPr>
            <a:spLocks noChangeArrowheads="1"/>
          </p:cNvSpPr>
          <p:nvPr/>
        </p:nvSpPr>
        <p:spPr bwMode="auto">
          <a:xfrm>
            <a:off x="0" y="1"/>
            <a:ext cx="9144000" cy="54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２．国・府における議論</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15516" y="600872"/>
            <a:ext cx="8712968" cy="862037"/>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20000"/>
              </a:lnSpc>
              <a:spcBef>
                <a:spcPts val="6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国では、「新たな日常」を通じた「質」の高い経済社会の実現をめざし、「経済財政運営と改革の基本方針</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en-US" altLang="ja-JP" dirty="0">
                <a:latin typeface="Meiryo UI" panose="020B0604030504040204" pitchFamily="50" charset="-128"/>
                <a:ea typeface="Meiryo UI" panose="020B0604030504040204" pitchFamily="50" charset="-128"/>
                <a:cs typeface="Meiryo UI" panose="020B0604030504040204" pitchFamily="50" charset="-128"/>
              </a:rPr>
              <a:t>R2.7</a:t>
            </a:r>
            <a:r>
              <a:rPr lang="ja-JP" altLang="en-US" dirty="0">
                <a:latin typeface="Meiryo UI" panose="020B0604030504040204" pitchFamily="50" charset="-128"/>
                <a:ea typeface="Meiryo UI" panose="020B0604030504040204" pitchFamily="50" charset="-128"/>
                <a:cs typeface="Meiryo UI" panose="020B0604030504040204" pitchFamily="50" charset="-128"/>
              </a:rPr>
              <a:t>に閣議</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決定。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9B05AA02-DD3A-44A2-9BD7-A7BC998866A2}"/>
              </a:ext>
            </a:extLst>
          </p:cNvPr>
          <p:cNvSpPr txBox="1"/>
          <p:nvPr/>
        </p:nvSpPr>
        <p:spPr>
          <a:xfrm>
            <a:off x="3240506" y="6554555"/>
            <a:ext cx="5903494" cy="253916"/>
          </a:xfrm>
          <a:prstGeom prst="rect">
            <a:avLst/>
          </a:prstGeom>
          <a:noFill/>
          <a:ln>
            <a:no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出典：「社会資本整備審議会住宅宅地分科会（第</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交通省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64884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214531" y="1863809"/>
            <a:ext cx="6714939" cy="5030230"/>
          </a:xfrm>
          <a:prstGeom prst="rect">
            <a:avLst/>
          </a:prstGeom>
        </p:spPr>
      </p:pic>
      <p:sp>
        <p:nvSpPr>
          <p:cNvPr id="16" name="スライド番号プレースホルダー 1"/>
          <p:cNvSpPr txBox="1">
            <a:spLocks/>
          </p:cNvSpPr>
          <p:nvPr/>
        </p:nvSpPr>
        <p:spPr>
          <a:xfrm>
            <a:off x="8319084" y="6517783"/>
            <a:ext cx="824916" cy="3522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EBE85B1-8F12-4F7B-A383-E6CF6791D3DF}" type="slidenum">
              <a:rPr lang="ja-JP" altLang="en-US" sz="1600" smtClean="0"/>
              <a:pPr algn="r"/>
              <a:t>6</a:t>
            </a:fld>
            <a:endParaRPr lang="ja-JP" altLang="en-US" sz="1600" dirty="0"/>
          </a:p>
        </p:txBody>
      </p:sp>
      <p:sp>
        <p:nvSpPr>
          <p:cNvPr id="17" name="テキスト ボックス 1">
            <a:extLst>
              <a:ext uri="{FF2B5EF4-FFF2-40B4-BE49-F238E27FC236}">
                <a16:creationId xmlns:a16="http://schemas.microsoft.com/office/drawing/2014/main" id="{E2A2AD39-461C-4592-934C-B3E231D93C14}"/>
              </a:ext>
            </a:extLst>
          </p:cNvPr>
          <p:cNvSpPr txBox="1"/>
          <p:nvPr/>
        </p:nvSpPr>
        <p:spPr>
          <a:xfrm>
            <a:off x="5035571" y="6606271"/>
            <a:ext cx="3848669" cy="4037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の再生・成長に向けた新戦略（仮称</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）～中間報告～</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1"/>
          <p:cNvSpPr>
            <a:spLocks noChangeArrowheads="1"/>
          </p:cNvSpPr>
          <p:nvPr/>
        </p:nvSpPr>
        <p:spPr bwMode="auto">
          <a:xfrm>
            <a:off x="0" y="1"/>
            <a:ext cx="9144000" cy="54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２．国・府における議論</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215516" y="629901"/>
            <a:ext cx="8712968" cy="855310"/>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nSpc>
                <a:spcPct val="120000"/>
              </a:lnSpc>
              <a:spcBef>
                <a:spcPts val="6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府では、「ウィズコロナ」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dirty="0">
                <a:latin typeface="Meiryo UI" panose="020B0604030504040204" pitchFamily="50" charset="-128"/>
                <a:ea typeface="Meiryo UI" panose="020B0604030504040204" pitchFamily="50" charset="-128"/>
                <a:cs typeface="Meiryo UI" panose="020B0604030504040204" pitchFamily="50" charset="-128"/>
              </a:rPr>
              <a:t>ポストコロナ」において、大阪の再生・成長に向け、取り組むべき方向性を明らかにする新たな戦略を府市</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一体による年内</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策定に向け、</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月に中間報告。</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47177" y="1525254"/>
            <a:ext cx="5809276" cy="338554"/>
          </a:xfrm>
          <a:prstGeom prst="rect">
            <a:avLst/>
          </a:prstGeom>
          <a:noFill/>
        </p:spPr>
        <p:txBody>
          <a:bodyPr wrap="square" rtlCol="0">
            <a:spAutoFit/>
          </a:bodyPr>
          <a:lstStyle/>
          <a:p>
            <a:r>
              <a:rPr lang="ja-JP" altLang="en-US" sz="1600" b="1" dirty="0"/>
              <a:t>■ </a:t>
            </a:r>
            <a:r>
              <a:rPr lang="ja-JP" altLang="en-US" sz="1600" b="1" dirty="0" smtClean="0"/>
              <a:t>中間報告の構成イメージ</a:t>
            </a:r>
            <a:endParaRPr lang="ja-JP" altLang="en-US" sz="1600" b="1" dirty="0"/>
          </a:p>
        </p:txBody>
      </p:sp>
      <p:cxnSp>
        <p:nvCxnSpPr>
          <p:cNvPr id="8" name="直線コネクタ 7"/>
          <p:cNvCxnSpPr/>
          <p:nvPr/>
        </p:nvCxnSpPr>
        <p:spPr>
          <a:xfrm>
            <a:off x="2482432" y="5440890"/>
            <a:ext cx="1265111" cy="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482432" y="5710324"/>
            <a:ext cx="1265111" cy="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390521" y="3897346"/>
            <a:ext cx="811082" cy="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23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
            <a:ext cx="9144000" cy="54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３．新型コロナウイルス感染症拡大による影響</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15516" y="653144"/>
            <a:ext cx="8712968" cy="1307208"/>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lnSpc>
                <a:spcPct val="120000"/>
              </a:lnSpc>
              <a:spcBef>
                <a:spcPts val="6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働き方の変化（テレワークの進展等）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a:t>
            </a:r>
            <a:r>
              <a:rPr lang="ja-JP" altLang="en-US" dirty="0">
                <a:latin typeface="Meiryo UI" panose="020B0604030504040204" pitchFamily="50" charset="-128"/>
                <a:ea typeface="Meiryo UI" panose="020B0604030504040204" pitchFamily="50" charset="-128"/>
                <a:cs typeface="Meiryo UI" panose="020B0604030504040204" pitchFamily="50" charset="-128"/>
              </a:rPr>
              <a:t>事態宣言解除後の</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テレワークの都道府県別の実施率</a:t>
            </a:r>
            <a:r>
              <a:rPr lang="ja-JP" altLang="en-US" dirty="0">
                <a:latin typeface="Meiryo UI" panose="020B0604030504040204" pitchFamily="50" charset="-128"/>
                <a:ea typeface="Meiryo UI" panose="020B0604030504040204" pitchFamily="50" charset="-128"/>
                <a:cs typeface="Meiryo UI" panose="020B0604030504040204" pitchFamily="50" charset="-128"/>
              </a:rPr>
              <a:t>をみると、関東圏の都県が上位を占め、</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大阪府は</a:t>
            </a:r>
            <a:r>
              <a:rPr lang="en-US" altLang="ja-JP" u="sng" dirty="0">
                <a:latin typeface="Meiryo UI" panose="020B0604030504040204" pitchFamily="50" charset="-128"/>
                <a:ea typeface="Meiryo UI" panose="020B0604030504040204" pitchFamily="50" charset="-128"/>
                <a:cs typeface="Meiryo UI" panose="020B0604030504040204" pitchFamily="50" charset="-128"/>
              </a:rPr>
              <a:t>5</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位の</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26.9</a:t>
            </a:r>
            <a:r>
              <a:rPr lang="ja-JP" altLang="en-US"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いずれの都府県も</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月からは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減少。</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7</a:t>
            </a:fld>
            <a:endParaRPr lang="ja-JP" altLang="en-US" sz="1400" dirty="0">
              <a:solidFill>
                <a:schemeClr val="tx1"/>
              </a:solidFill>
            </a:endParaRPr>
          </a:p>
        </p:txBody>
      </p:sp>
      <p:sp>
        <p:nvSpPr>
          <p:cNvPr id="9" name="テキスト ボックス 8"/>
          <p:cNvSpPr txBox="1"/>
          <p:nvPr/>
        </p:nvSpPr>
        <p:spPr>
          <a:xfrm>
            <a:off x="1058248" y="2200496"/>
            <a:ext cx="5809276" cy="338554"/>
          </a:xfrm>
          <a:prstGeom prst="rect">
            <a:avLst/>
          </a:prstGeom>
          <a:noFill/>
        </p:spPr>
        <p:txBody>
          <a:bodyPr wrap="square" rtlCol="0">
            <a:spAutoFit/>
          </a:bodyPr>
          <a:lstStyle/>
          <a:p>
            <a:r>
              <a:rPr lang="ja-JP" altLang="en-US" sz="1600" b="1" dirty="0"/>
              <a:t>■ 都道府県別テレワーク実施率（</a:t>
            </a:r>
            <a:r>
              <a:rPr lang="en-US" altLang="ja-JP" sz="1600" b="1" dirty="0"/>
              <a:t>5/29</a:t>
            </a:r>
            <a:r>
              <a:rPr lang="ja-JP" altLang="en-US" sz="1600" b="1" dirty="0"/>
              <a:t>～</a:t>
            </a:r>
            <a:r>
              <a:rPr lang="en-US" altLang="ja-JP" sz="1600" b="1" dirty="0"/>
              <a:t>6/2</a:t>
            </a:r>
            <a:r>
              <a:rPr lang="ja-JP" altLang="en-US" sz="1600" b="1" dirty="0"/>
              <a:t>）</a:t>
            </a:r>
          </a:p>
        </p:txBody>
      </p:sp>
      <p:grpSp>
        <p:nvGrpSpPr>
          <p:cNvPr id="3" name="グループ化 2"/>
          <p:cNvGrpSpPr>
            <a:grpSpLocks noChangeAspect="1"/>
          </p:cNvGrpSpPr>
          <p:nvPr/>
        </p:nvGrpSpPr>
        <p:grpSpPr>
          <a:xfrm>
            <a:off x="778031" y="2559353"/>
            <a:ext cx="7801547" cy="3354823"/>
            <a:chOff x="1118315" y="2560372"/>
            <a:chExt cx="6859768" cy="2949839"/>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3857386154"/>
                </p:ext>
              </p:extLst>
            </p:nvPr>
          </p:nvGraphicFramePr>
          <p:xfrm>
            <a:off x="1118315" y="2560372"/>
            <a:ext cx="6859768" cy="2949839"/>
          </p:xfrm>
          <a:graphic>
            <a:graphicData uri="http://schemas.openxmlformats.org/presentationml/2006/ole">
              <mc:AlternateContent xmlns:mc="http://schemas.openxmlformats.org/markup-compatibility/2006">
                <mc:Choice xmlns:v="urn:schemas-microsoft-com:vml" Requires="v">
                  <p:oleObj spid="_x0000_s2114" name="ワークシート" r:id="rId3" imgW="4695739" imgH="2019450" progId="Excel.Sheet.12">
                    <p:embed/>
                  </p:oleObj>
                </mc:Choice>
                <mc:Fallback>
                  <p:oleObj name="ワークシート" r:id="rId3" imgW="4695739" imgH="2019450" progId="Excel.Sheet.12">
                    <p:embed/>
                    <p:pic>
                      <p:nvPicPr>
                        <p:cNvPr id="15" name="オブジェクト 14"/>
                        <p:cNvPicPr/>
                        <p:nvPr/>
                      </p:nvPicPr>
                      <p:blipFill>
                        <a:blip r:embed="rId4"/>
                        <a:stretch>
                          <a:fillRect/>
                        </a:stretch>
                      </p:blipFill>
                      <p:spPr>
                        <a:xfrm>
                          <a:off x="1118315" y="2560372"/>
                          <a:ext cx="6859768" cy="2949839"/>
                        </a:xfrm>
                        <a:prstGeom prst="rect">
                          <a:avLst/>
                        </a:prstGeom>
                      </p:spPr>
                    </p:pic>
                  </p:oleObj>
                </mc:Fallback>
              </mc:AlternateContent>
            </a:graphicData>
          </a:graphic>
        </p:graphicFrame>
        <p:sp>
          <p:nvSpPr>
            <p:cNvPr id="13" name="角丸四角形 12"/>
            <p:cNvSpPr/>
            <p:nvPr/>
          </p:nvSpPr>
          <p:spPr>
            <a:xfrm>
              <a:off x="1213862" y="5075648"/>
              <a:ext cx="6524382" cy="344391"/>
            </a:xfrm>
            <a:prstGeom prst="roundRect">
              <a:avLst>
                <a:gd name="adj" fmla="val 6141"/>
              </a:avLst>
            </a:prstGeom>
            <a:noFill/>
            <a:ln w="571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62"/>
            </a:p>
          </p:txBody>
        </p:sp>
      </p:grpSp>
      <p:sp>
        <p:nvSpPr>
          <p:cNvPr id="7" name="テキスト ボックス 6">
            <a:extLst>
              <a:ext uri="{FF2B5EF4-FFF2-40B4-BE49-F238E27FC236}">
                <a16:creationId xmlns:a16="http://schemas.microsoft.com/office/drawing/2014/main" id="{34CF59F8-A367-4EC1-83BF-5D400B8A4CCC}"/>
              </a:ext>
            </a:extLst>
          </p:cNvPr>
          <p:cNvSpPr txBox="1"/>
          <p:nvPr/>
        </p:nvSpPr>
        <p:spPr>
          <a:xfrm>
            <a:off x="2199303" y="6513177"/>
            <a:ext cx="7409692" cy="461665"/>
          </a:xfrm>
          <a:prstGeom prst="rect">
            <a:avLst/>
          </a:prstGeom>
          <a:noFill/>
          <a:ln>
            <a:noFill/>
          </a:ln>
        </p:spPr>
        <p:txBody>
          <a:bodyPr wrap="square" rtlCol="0">
            <a:spAutoFit/>
          </a:bodyPr>
          <a:lstStyle/>
          <a:p>
            <a:pPr marL="900113" indent="-900113"/>
            <a:r>
              <a:rPr lang="ja-JP" altLang="en-US" sz="1200" dirty="0" smtClean="0">
                <a:latin typeface="Meiryo UI" panose="020B0604030504040204" pitchFamily="50" charset="-128"/>
                <a:ea typeface="Meiryo UI" panose="020B0604030504040204" pitchFamily="50" charset="-128"/>
              </a:rPr>
              <a:t>出典：パーソル</a:t>
            </a:r>
            <a:r>
              <a:rPr lang="ja-JP" altLang="en-US" sz="1200" dirty="0">
                <a:latin typeface="Meiryo UI" panose="020B0604030504040204" pitchFamily="50" charset="-128"/>
                <a:ea typeface="Meiryo UI" panose="020B0604030504040204" pitchFamily="50" charset="-128"/>
              </a:rPr>
              <a:t>総合研究所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第三回・新型コロナウイルス</a:t>
            </a:r>
            <a:r>
              <a:rPr lang="ja-JP" altLang="en-US" sz="1200" dirty="0" smtClean="0">
                <a:latin typeface="Meiryo UI" panose="020B0604030504040204" pitchFamily="50" charset="-128"/>
                <a:ea typeface="Meiryo UI" panose="020B0604030504040204" pitchFamily="50" charset="-128"/>
              </a:rPr>
              <a:t>対策に</a:t>
            </a:r>
            <a:r>
              <a:rPr lang="ja-JP" altLang="en-US" sz="1200" dirty="0">
                <a:latin typeface="Meiryo UI" panose="020B0604030504040204" pitchFamily="50" charset="-128"/>
                <a:ea typeface="Meiryo UI" panose="020B0604030504040204" pitchFamily="50" charset="-128"/>
              </a:rPr>
              <a:t>よるテレワークへの影響に関する緊急調査</a:t>
            </a:r>
            <a:r>
              <a:rPr lang="en-US" altLang="ja-JP" sz="1200" dirty="0" smtClean="0">
                <a:latin typeface="Meiryo UI" panose="020B0604030504040204" pitchFamily="50" charset="-128"/>
                <a:ea typeface="Meiryo UI" panose="020B0604030504040204" pitchFamily="50" charset="-128"/>
              </a:rPr>
              <a:t>』</a:t>
            </a:r>
          </a:p>
          <a:p>
            <a:pPr marL="900113" indent="-900113"/>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B05AA02-DD3A-44A2-9BD7-A7BC998866A2}"/>
              </a:ext>
            </a:extLst>
          </p:cNvPr>
          <p:cNvSpPr txBox="1"/>
          <p:nvPr/>
        </p:nvSpPr>
        <p:spPr>
          <a:xfrm>
            <a:off x="6155078" y="40043"/>
            <a:ext cx="2932606" cy="415498"/>
          </a:xfrm>
          <a:prstGeom prst="rect">
            <a:avLst/>
          </a:prstGeom>
          <a:solidFill>
            <a:schemeClr val="bg1"/>
          </a:solidFill>
          <a:ln>
            <a:solidFill>
              <a:schemeClr val="tx1"/>
            </a:solid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回新たな戦略策定に向けた有識者懇話会（令和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日）」（大阪府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78882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
            <a:ext cx="9144000" cy="54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３．新型コロナウイルス感染症拡大による影響</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15516" y="650750"/>
            <a:ext cx="8712968" cy="1554951"/>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lnSpc>
                <a:spcPct val="120000"/>
              </a:lnSpc>
              <a:spcBef>
                <a:spcPts val="6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働き方の変化（テレワークの進展等）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テレワーク</a:t>
            </a:r>
            <a:r>
              <a:rPr lang="ja-JP" altLang="en-US" dirty="0">
                <a:latin typeface="Meiryo UI" panose="020B0604030504040204" pitchFamily="50" charset="-128"/>
                <a:ea typeface="Meiryo UI" panose="020B0604030504040204" pitchFamily="50" charset="-128"/>
                <a:cs typeface="Meiryo UI" panose="020B0604030504040204" pitchFamily="50" charset="-128"/>
              </a:rPr>
              <a:t>の拡大と通勤時間の減少もあり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月における</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平日の就労時間は</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元年</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平均と比較して</a:t>
            </a:r>
            <a:r>
              <a:rPr lang="en-US" altLang="ja-JP"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時間</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23</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分減少。</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一方、余暇</a:t>
            </a:r>
            <a:r>
              <a:rPr lang="ja-JP" altLang="en-US"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a:latin typeface="Meiryo UI" panose="020B0604030504040204" pitchFamily="50" charset="-128"/>
                <a:ea typeface="Meiryo UI" panose="020B0604030504040204" pitchFamily="50" charset="-128"/>
                <a:cs typeface="Meiryo UI" panose="020B0604030504040204" pitchFamily="50" charset="-128"/>
              </a:rPr>
              <a:t>+37</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分）、家事・育児（＋</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28</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分）、自己啓発・学習（＋</a:t>
            </a:r>
            <a:r>
              <a:rPr lang="en-US" altLang="ja-JP" u="sng" dirty="0">
                <a:latin typeface="Meiryo UI" panose="020B0604030504040204" pitchFamily="50" charset="-128"/>
                <a:ea typeface="Meiryo UI" panose="020B0604030504040204" pitchFamily="50" charset="-128"/>
                <a:cs typeface="Meiryo UI" panose="020B0604030504040204" pitchFamily="50" charset="-128"/>
              </a:rPr>
              <a:t>7</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分）の時間が増加</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8</a:t>
            </a:fld>
            <a:endParaRPr lang="ja-JP" altLang="en-US" sz="1400" dirty="0">
              <a:solidFill>
                <a:schemeClr val="tx1"/>
              </a:solidFill>
            </a:endParaRPr>
          </a:p>
        </p:txBody>
      </p:sp>
      <p:sp>
        <p:nvSpPr>
          <p:cNvPr id="2" name="正方形/長方形 1"/>
          <p:cNvSpPr/>
          <p:nvPr/>
        </p:nvSpPr>
        <p:spPr bwMode="white">
          <a:xfrm>
            <a:off x="8928484" y="5841831"/>
            <a:ext cx="205991"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1083058" y="2589815"/>
            <a:ext cx="6421921" cy="3838083"/>
            <a:chOff x="597317" y="2327805"/>
            <a:chExt cx="7300687" cy="4363280"/>
          </a:xfrm>
        </p:grpSpPr>
        <p:pic>
          <p:nvPicPr>
            <p:cNvPr id="14" name="図 13"/>
            <p:cNvPicPr>
              <a:picLocks noChangeAspect="1"/>
            </p:cNvPicPr>
            <p:nvPr/>
          </p:nvPicPr>
          <p:blipFill rotWithShape="1">
            <a:blip r:embed="rId2"/>
            <a:srcRect t="22567" r="14617" b="11210"/>
            <a:stretch/>
          </p:blipFill>
          <p:spPr>
            <a:xfrm>
              <a:off x="597317" y="2405467"/>
              <a:ext cx="7300687" cy="4004107"/>
            </a:xfrm>
            <a:prstGeom prst="rect">
              <a:avLst/>
            </a:prstGeom>
          </p:spPr>
        </p:pic>
        <p:sp>
          <p:nvSpPr>
            <p:cNvPr id="15" name="正方形/長方形 14"/>
            <p:cNvSpPr/>
            <p:nvPr/>
          </p:nvSpPr>
          <p:spPr bwMode="white">
            <a:xfrm>
              <a:off x="3309919" y="2327805"/>
              <a:ext cx="2766832" cy="518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bwMode="white">
            <a:xfrm>
              <a:off x="818277" y="6107592"/>
              <a:ext cx="4116580" cy="583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34CF59F8-A367-4EC1-83BF-5D400B8A4CCC}"/>
              </a:ext>
            </a:extLst>
          </p:cNvPr>
          <p:cNvSpPr txBox="1"/>
          <p:nvPr/>
        </p:nvSpPr>
        <p:spPr>
          <a:xfrm>
            <a:off x="200526" y="6165681"/>
            <a:ext cx="8186986" cy="646331"/>
          </a:xfrm>
          <a:prstGeom prst="rect">
            <a:avLst/>
          </a:prstGeom>
          <a:noFill/>
          <a:ln>
            <a:noFill/>
          </a:ln>
        </p:spPr>
        <p:txBody>
          <a:bodyPr wrap="square" rtlCol="0">
            <a:spAutoFit/>
          </a:bodyPr>
          <a:lstStyle/>
          <a:p>
            <a:pPr marL="900113" indent="-900113"/>
            <a:r>
              <a:rPr lang="ja-JP" altLang="en-US" sz="1200" dirty="0" smtClean="0">
                <a:latin typeface="Meiryo UI" panose="020B0604030504040204" pitchFamily="50" charset="-128"/>
                <a:ea typeface="Meiryo UI" panose="020B0604030504040204" pitchFamily="50" charset="-128"/>
              </a:rPr>
              <a:t>（注）</a:t>
            </a:r>
            <a:r>
              <a:rPr lang="en-US" altLang="ja-JP" sz="1200" dirty="0" smtClean="0">
                <a:latin typeface="Meiryo UI" panose="020B0604030504040204" pitchFamily="50" charset="-128"/>
                <a:ea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14-16</a:t>
            </a:r>
            <a:r>
              <a:rPr lang="ja-JP" altLang="en-US" sz="1200" dirty="0" smtClean="0">
                <a:latin typeface="Meiryo UI" panose="020B0604030504040204" pitchFamily="50" charset="-128"/>
                <a:ea typeface="Meiryo UI" panose="020B0604030504040204" pitchFamily="50" charset="-128"/>
              </a:rPr>
              <a:t>日に就業者に対して実施した調査（回答数</a:t>
            </a:r>
            <a:r>
              <a:rPr lang="en-US" altLang="ja-JP" sz="1200" dirty="0" smtClean="0">
                <a:latin typeface="Meiryo UI" panose="020B0604030504040204" pitchFamily="50" charset="-128"/>
                <a:ea typeface="Meiryo UI" panose="020B0604030504040204" pitchFamily="50" charset="-128"/>
              </a:rPr>
              <a:t>4,363</a:t>
            </a:r>
            <a:r>
              <a:rPr lang="ja-JP" altLang="en-US" sz="1200" dirty="0" smtClean="0">
                <a:latin typeface="Meiryo UI" panose="020B0604030504040204" pitchFamily="50" charset="-128"/>
                <a:ea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endParaRPr>
          </a:p>
          <a:p>
            <a:pPr marL="450850" indent="-450850"/>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江夏幾多郎・神吉直人・高尾義明・服部泰宏・麓 仁美・矢寺顕行「新型コロナウイルス感染症の流行への対応が、就労者の心理・行動に与える</a:t>
            </a:r>
            <a:r>
              <a:rPr lang="ja-JP" altLang="en-US" sz="1200" dirty="0" smtClean="0">
                <a:latin typeface="Meiryo UI" panose="020B0604030504040204" pitchFamily="50" charset="-128"/>
                <a:ea typeface="Meiryo UI" panose="020B0604030504040204" pitchFamily="50" charset="-128"/>
              </a:rPr>
              <a:t>影響」（</a:t>
            </a:r>
            <a:r>
              <a:rPr lang="en-US" altLang="ja-JP" sz="1200" dirty="0" smtClean="0">
                <a:latin typeface="Meiryo UI" panose="020B0604030504040204" pitchFamily="50" charset="-128"/>
                <a:ea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rPr>
              <a:t>日公表）を基に作成。</a:t>
            </a:r>
            <a:endParaRPr lang="ja-JP" altLang="en-US" sz="12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48507" y="2420538"/>
            <a:ext cx="4803320" cy="338554"/>
          </a:xfrm>
          <a:prstGeom prst="rect">
            <a:avLst/>
          </a:prstGeom>
          <a:noFill/>
        </p:spPr>
        <p:txBody>
          <a:bodyPr wrap="square" rtlCol="0">
            <a:spAutoFit/>
          </a:bodyPr>
          <a:lstStyle/>
          <a:p>
            <a:pPr algn="ctr"/>
            <a:r>
              <a:rPr lang="ja-JP" altLang="en-US" sz="1600" b="1" dirty="0"/>
              <a:t>■ 平日</a:t>
            </a:r>
            <a:r>
              <a:rPr lang="ja-JP" altLang="en-US" sz="1600" b="1" dirty="0" smtClean="0"/>
              <a:t>の生活時間の変化</a:t>
            </a:r>
            <a:endParaRPr lang="ja-JP" altLang="en-US" sz="1600" b="1" dirty="0"/>
          </a:p>
        </p:txBody>
      </p:sp>
      <p:sp>
        <p:nvSpPr>
          <p:cNvPr id="13" name="テキスト ボックス 12">
            <a:extLst>
              <a:ext uri="{FF2B5EF4-FFF2-40B4-BE49-F238E27FC236}">
                <a16:creationId xmlns:a16="http://schemas.microsoft.com/office/drawing/2014/main" id="{9B05AA02-DD3A-44A2-9BD7-A7BC998866A2}"/>
              </a:ext>
            </a:extLst>
          </p:cNvPr>
          <p:cNvSpPr txBox="1"/>
          <p:nvPr/>
        </p:nvSpPr>
        <p:spPr>
          <a:xfrm>
            <a:off x="6155078" y="40043"/>
            <a:ext cx="2932606" cy="415498"/>
          </a:xfrm>
          <a:prstGeom prst="rect">
            <a:avLst/>
          </a:prstGeom>
          <a:solidFill>
            <a:schemeClr val="bg1"/>
          </a:solidFill>
          <a:ln>
            <a:solidFill>
              <a:schemeClr val="tx1"/>
            </a:solidFill>
          </a:ln>
        </p:spPr>
        <p:txBody>
          <a:bodyPr wrap="square" rtlCol="0">
            <a:spAutoFit/>
          </a:bodyPr>
          <a:lstStyle/>
          <a:p>
            <a:pP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回未来投資会議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日）」（内閣府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002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
            <a:ext cx="9144000" cy="540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３．新型コロナウイルス感染症拡大による影響</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15516" y="659265"/>
            <a:ext cx="8712968" cy="1278717"/>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a:lnSpc>
                <a:spcPct val="120000"/>
              </a:lnSpc>
              <a:spcBef>
                <a:spcPts val="6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働き方の変化（テレワークの進展等）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コロナ</a:t>
            </a:r>
            <a:r>
              <a:rPr lang="ja-JP" altLang="en-US" dirty="0">
                <a:latin typeface="Meiryo UI" panose="020B0604030504040204" pitchFamily="50" charset="-128"/>
                <a:ea typeface="Meiryo UI" panose="020B0604030504040204" pitchFamily="50" charset="-128"/>
                <a:cs typeface="Meiryo UI" panose="020B0604030504040204" pitchFamily="50" charset="-128"/>
              </a:rPr>
              <a:t>収束後も</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テレワークを「続けたい」「やや続けたい」と回答した割合は</a:t>
            </a:r>
            <a:r>
              <a:rPr lang="en-US" altLang="ja-JP" u="sng" dirty="0">
                <a:latin typeface="Meiryo UI" panose="020B0604030504040204" pitchFamily="50" charset="-128"/>
                <a:ea typeface="Meiryo UI" panose="020B0604030504040204" pitchFamily="50" charset="-128"/>
                <a:cs typeface="Meiryo UI" panose="020B0604030504040204" pitchFamily="50" charset="-128"/>
              </a:rPr>
              <a:t>69.4</a:t>
            </a:r>
            <a:r>
              <a:rPr lang="ja-JP" altLang="en-US"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となり、</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(53.2</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から大きく上昇</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spcBef>
                <a:spcPts val="600"/>
              </a:spcBef>
              <a:buFont typeface="Meiryo UI" panose="020B0604030504040204" pitchFamily="50" charset="-128"/>
              <a:buChar cha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txBox="1">
            <a:spLocks/>
          </p:cNvSpPr>
          <p:nvPr/>
        </p:nvSpPr>
        <p:spPr>
          <a:xfrm>
            <a:off x="8654004" y="6492875"/>
            <a:ext cx="48999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4C7A614-994C-4A24-AF5B-0E0B47F2C510}" type="slidenum">
              <a:rPr lang="ja-JP" altLang="en-US" sz="1400" smtClean="0">
                <a:solidFill>
                  <a:schemeClr val="tx1"/>
                </a:solidFill>
              </a:rPr>
              <a:pPr/>
              <a:t>9</a:t>
            </a:fld>
            <a:endParaRPr lang="ja-JP" altLang="en-US" sz="1400" dirty="0">
              <a:solidFill>
                <a:schemeClr val="tx1"/>
              </a:solidFill>
            </a:endParaRPr>
          </a:p>
        </p:txBody>
      </p:sp>
      <p:pic>
        <p:nvPicPr>
          <p:cNvPr id="7" name="図 6"/>
          <p:cNvPicPr>
            <a:picLocks noChangeAspect="1"/>
          </p:cNvPicPr>
          <p:nvPr/>
        </p:nvPicPr>
        <p:blipFill>
          <a:blip r:embed="rId2"/>
          <a:stretch>
            <a:fillRect/>
          </a:stretch>
        </p:blipFill>
        <p:spPr>
          <a:xfrm>
            <a:off x="0" y="2411928"/>
            <a:ext cx="8928484" cy="3791107"/>
          </a:xfrm>
          <a:prstGeom prst="rect">
            <a:avLst/>
          </a:prstGeom>
        </p:spPr>
      </p:pic>
      <p:sp>
        <p:nvSpPr>
          <p:cNvPr id="8" name="テキスト ボックス 7"/>
          <p:cNvSpPr txBox="1"/>
          <p:nvPr/>
        </p:nvSpPr>
        <p:spPr>
          <a:xfrm>
            <a:off x="2665796" y="2184664"/>
            <a:ext cx="3812405" cy="307777"/>
          </a:xfrm>
          <a:prstGeom prst="rect">
            <a:avLst/>
          </a:prstGeom>
          <a:noFill/>
        </p:spPr>
        <p:txBody>
          <a:bodyPr wrap="square" rtlCol="0">
            <a:spAutoFit/>
          </a:bodyPr>
          <a:lstStyle/>
          <a:p>
            <a:r>
              <a:rPr lang="ja-JP" altLang="en-US" sz="1400" b="1" dirty="0"/>
              <a:t>■ </a:t>
            </a:r>
            <a:r>
              <a:rPr lang="ja-JP" altLang="en-US" sz="1400" b="1" dirty="0" smtClean="0"/>
              <a:t>コロナ</a:t>
            </a:r>
            <a:r>
              <a:rPr lang="ja-JP" altLang="en-US" sz="1400" b="1" dirty="0"/>
              <a:t>収束後のテレワーク継続希望</a:t>
            </a:r>
          </a:p>
        </p:txBody>
      </p:sp>
      <p:sp>
        <p:nvSpPr>
          <p:cNvPr id="11" name="正方形/長方形 10"/>
          <p:cNvSpPr/>
          <p:nvPr/>
        </p:nvSpPr>
        <p:spPr>
          <a:xfrm>
            <a:off x="4308290" y="2818821"/>
            <a:ext cx="1801504" cy="230580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3886651" y="6213772"/>
            <a:ext cx="5041833" cy="461665"/>
          </a:xfrm>
          <a:prstGeom prst="rect">
            <a:avLst/>
          </a:prstGeom>
          <a:noFill/>
          <a:ln>
            <a:noFill/>
          </a:ln>
        </p:spPr>
        <p:txBody>
          <a:bodyPr wrap="square" rtlCol="0">
            <a:spAutoFit/>
          </a:bodyPr>
          <a:lstStyle/>
          <a:p>
            <a:pPr marL="450850" indent="-450850"/>
            <a:r>
              <a:rPr lang="ja-JP" altLang="en-US" sz="1200" smtClean="0"/>
              <a:t>出典：パーソル総合研究所 </a:t>
            </a:r>
            <a:r>
              <a:rPr lang="en-US" altLang="ja-JP" sz="1200" smtClean="0"/>
              <a:t>『</a:t>
            </a:r>
            <a:r>
              <a:rPr lang="ja-JP" altLang="en-US" sz="1200" smtClean="0"/>
              <a:t>第三回・新型コロナウイルス対策によるテレワークへの影響に関する緊急調査</a:t>
            </a:r>
            <a:r>
              <a:rPr lang="en-US" altLang="ja-JP" sz="1200" smtClean="0"/>
              <a:t>』</a:t>
            </a:r>
            <a:endParaRPr lang="en-US" altLang="ja-JP" sz="1200" dirty="0"/>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6324926" y="5754210"/>
            <a:ext cx="2762758" cy="276999"/>
          </a:xfrm>
          <a:prstGeom prst="rect">
            <a:avLst/>
          </a:prstGeom>
          <a:noFill/>
          <a:ln>
            <a:noFill/>
          </a:ln>
        </p:spPr>
        <p:txBody>
          <a:bodyPr wrap="square" rtlCol="0">
            <a:spAutoFit/>
          </a:bodyPr>
          <a:lstStyle/>
          <a:p>
            <a:pPr marL="450850" indent="-450850"/>
            <a:r>
              <a:rPr lang="ja-JP" altLang="en-US" sz="1200" dirty="0" smtClean="0">
                <a:latin typeface="Meiryo UI" panose="020B0604030504040204" pitchFamily="50" charset="-128"/>
                <a:ea typeface="Meiryo UI" panose="020B0604030504040204" pitchFamily="50" charset="-128"/>
              </a:rPr>
              <a:t>調査実施時期：</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rPr>
              <a:t>日－</a:t>
            </a:r>
            <a:r>
              <a:rPr lang="en-US" altLang="ja-JP" sz="1200" dirty="0" smtClean="0">
                <a:latin typeface="Meiryo UI" panose="020B0604030504040204" pitchFamily="50" charset="-128"/>
                <a:ea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日</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9B05AA02-DD3A-44A2-9BD7-A7BC998866A2}"/>
              </a:ext>
            </a:extLst>
          </p:cNvPr>
          <p:cNvSpPr txBox="1"/>
          <p:nvPr/>
        </p:nvSpPr>
        <p:spPr>
          <a:xfrm>
            <a:off x="6155078" y="40043"/>
            <a:ext cx="2932606" cy="415498"/>
          </a:xfrm>
          <a:prstGeom prst="rect">
            <a:avLst/>
          </a:prstGeom>
          <a:solidFill>
            <a:schemeClr val="bg1"/>
          </a:solidFill>
          <a:ln>
            <a:solidFill>
              <a:schemeClr val="tx1"/>
            </a:solidFill>
          </a:ln>
        </p:spPr>
        <p:txBody>
          <a:bodyPr wrap="square" rtlCol="0">
            <a:spAutoFit/>
          </a:bodyPr>
          <a:lstStyle/>
          <a:p>
            <a:pPr fontAlgn="base">
              <a:spcBef>
                <a:spcPct val="50000"/>
              </a:spcBef>
              <a:spcAft>
                <a:spcPct val="0"/>
              </a:spcAf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回新たな戦略策定に向けた有識者懇話会（令和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日）」（大阪府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94910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4356</TotalTime>
  <Words>2428</Words>
  <Application>Microsoft Office PowerPoint</Application>
  <PresentationFormat>画面に合わせる (4:3)</PresentationFormat>
  <Paragraphs>158</Paragraphs>
  <Slides>18</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6" baseType="lpstr">
      <vt:lpstr>Meiryo UI</vt:lpstr>
      <vt:lpstr>游ゴシック</vt:lpstr>
      <vt:lpstr>游ゴシック Light</vt:lpstr>
      <vt:lpstr>Arial</vt:lpstr>
      <vt:lpstr>Calibri</vt:lpstr>
      <vt:lpstr>Calibri Light</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隆史 谷口</dc:creator>
  <cp:lastModifiedBy>西　あかね</cp:lastModifiedBy>
  <cp:revision>361</cp:revision>
  <cp:lastPrinted>2020-09-15T04:51:10Z</cp:lastPrinted>
  <dcterms:created xsi:type="dcterms:W3CDTF">2020-06-09T01:18:29Z</dcterms:created>
  <dcterms:modified xsi:type="dcterms:W3CDTF">2020-09-15T04:51:25Z</dcterms:modified>
</cp:coreProperties>
</file>