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8"/>
  </p:notesMasterIdLst>
  <p:handoutMasterIdLst>
    <p:handoutMasterId r:id="rId29"/>
  </p:handoutMasterIdLst>
  <p:sldIdLst>
    <p:sldId id="257" r:id="rId2"/>
    <p:sldId id="276" r:id="rId3"/>
    <p:sldId id="318" r:id="rId4"/>
    <p:sldId id="258" r:id="rId5"/>
    <p:sldId id="396" r:id="rId6"/>
    <p:sldId id="269" r:id="rId7"/>
    <p:sldId id="317" r:id="rId8"/>
    <p:sldId id="389" r:id="rId9"/>
    <p:sldId id="275" r:id="rId10"/>
    <p:sldId id="393" r:id="rId11"/>
    <p:sldId id="394" r:id="rId12"/>
    <p:sldId id="395" r:id="rId13"/>
    <p:sldId id="388" r:id="rId14"/>
    <p:sldId id="392" r:id="rId15"/>
    <p:sldId id="391" r:id="rId16"/>
    <p:sldId id="356" r:id="rId17"/>
    <p:sldId id="366" r:id="rId18"/>
    <p:sldId id="358" r:id="rId19"/>
    <p:sldId id="377" r:id="rId20"/>
    <p:sldId id="378" r:id="rId21"/>
    <p:sldId id="390" r:id="rId22"/>
    <p:sldId id="360" r:id="rId23"/>
    <p:sldId id="361" r:id="rId24"/>
    <p:sldId id="344" r:id="rId25"/>
    <p:sldId id="376" r:id="rId26"/>
    <p:sldId id="342" r:id="rId27"/>
  </p:sldIdLst>
  <p:sldSz cx="9144000" cy="6858000" type="screen4x3"/>
  <p:notesSz cx="673576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BF6"/>
    <a:srgbClr val="FFF199"/>
    <a:srgbClr val="415120"/>
    <a:srgbClr val="4A7EBB"/>
    <a:srgbClr val="FEB0FA"/>
    <a:srgbClr val="E869A2"/>
    <a:srgbClr val="FB1C25"/>
    <a:srgbClr val="F4EFF4"/>
    <a:srgbClr val="FB4406"/>
    <a:srgbClr val="D7F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3910" autoAdjust="0"/>
  </p:normalViewPr>
  <p:slideViewPr>
    <p:cSldViewPr snapToGrid="0" snapToObjects="1">
      <p:cViewPr varScale="1">
        <p:scale>
          <a:sx n="74" d="100"/>
          <a:sy n="74" d="100"/>
        </p:scale>
        <p:origin x="13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00"/>
    </p:cViewPr>
  </p:sorterViewPr>
  <p:notesViewPr>
    <p:cSldViewPr snapToGrid="0" snapToObjects="1">
      <p:cViewPr varScale="1">
        <p:scale>
          <a:sx n="115" d="100"/>
          <a:sy n="115" d="100"/>
        </p:scale>
        <p:origin x="2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chemeClr val="bg1"/>
            </a:solidFill>
          </c:spPr>
          <c:explosion val="23"/>
          <c:dPt>
            <c:idx val="0"/>
            <c:bubble3D val="0"/>
            <c:spPr>
              <a:solidFill>
                <a:srgbClr val="FF0000"/>
              </a:solidFill>
              <a:ln w="19050">
                <a:solidFill>
                  <a:schemeClr val="lt1"/>
                </a:solidFill>
              </a:ln>
              <a:effectLst/>
            </c:spPr>
            <c:extLst>
              <c:ext xmlns:c16="http://schemas.microsoft.com/office/drawing/2014/chart" uri="{C3380CC4-5D6E-409C-BE32-E72D297353CC}">
                <c16:uniqueId val="{00000001-931D-9E40-8911-3267C1D33117}"/>
              </c:ext>
            </c:extLst>
          </c:dPt>
          <c:cat>
            <c:strRef>
              <c:f>Sheet1!$A$2</c:f>
              <c:strCache>
                <c:ptCount val="1"/>
                <c:pt idx="0">
                  <c:v>そう思う</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931D-9E40-8911-3267C1D331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6" rIns="91434" bIns="45716" rtlCol="0"/>
          <a:lstStyle>
            <a:lvl1pPr algn="r">
              <a:defRPr sz="1200"/>
            </a:lvl1pPr>
          </a:lstStyle>
          <a:p>
            <a:fld id="{44B942DF-96A2-4D7B-996A-F70BD72C239E}" type="datetimeFigureOut">
              <a:rPr kumimoji="1" lang="ja-JP" altLang="en-US" smtClean="0"/>
              <a:pPr/>
              <a:t>2023/7/19</a:t>
            </a:fld>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34" tIns="45716" rIns="91434" bIns="45716"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93633"/>
          </a:xfrm>
          <a:prstGeom prst="rect">
            <a:avLst/>
          </a:prstGeom>
        </p:spPr>
        <p:txBody>
          <a:bodyPr vert="horz" lIns="91434" tIns="45716" rIns="91434" bIns="45716"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4" y="1"/>
            <a:ext cx="2918831" cy="493633"/>
          </a:xfrm>
          <a:prstGeom prst="rect">
            <a:avLst/>
          </a:prstGeom>
        </p:spPr>
        <p:txBody>
          <a:bodyPr vert="horz" wrap="square" lIns="91434" tIns="45716" rIns="91434" bIns="45716" numCol="1" anchor="t" anchorCtr="0" compatLnSpc="1">
            <a:prstTxWarp prst="textNoShape">
              <a:avLst/>
            </a:prstTxWarp>
          </a:bodyPr>
          <a:lstStyle>
            <a:lvl1pPr algn="r">
              <a:defRPr sz="1200"/>
            </a:lvl1pPr>
          </a:lstStyle>
          <a:p>
            <a:fld id="{6C6B6471-3230-441A-B2B9-818A9BD765DB}" type="datetime1">
              <a:rPr lang="ja-JP" altLang="en-US"/>
              <a:pPr/>
              <a:t>2023/7/19</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34" tIns="45716" rIns="91434" bIns="45716" rtlCol="0" anchor="ctr"/>
          <a:lstStyle/>
          <a:p>
            <a:pPr lvl="0"/>
            <a:endParaRPr lang="ja-JP" altLang="en-US" noProof="0"/>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wrap="square" lIns="91434" tIns="45716" rIns="91434" bIns="45716"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7317"/>
            <a:ext cx="2918831" cy="493633"/>
          </a:xfrm>
          <a:prstGeom prst="rect">
            <a:avLst/>
          </a:prstGeom>
        </p:spPr>
        <p:txBody>
          <a:bodyPr vert="horz" lIns="91434" tIns="45716" rIns="91434" bIns="45716"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4" y="9377317"/>
            <a:ext cx="2918831" cy="493633"/>
          </a:xfrm>
          <a:prstGeom prst="rect">
            <a:avLst/>
          </a:prstGeom>
        </p:spPr>
        <p:txBody>
          <a:bodyPr vert="horz" wrap="square" lIns="91434" tIns="45716" rIns="91434" bIns="45716"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7</a:t>
            </a:fld>
            <a:endParaRPr lang="ja-JP" altLang="en-US"/>
          </a:p>
        </p:txBody>
      </p:sp>
    </p:spTree>
    <p:extLst>
      <p:ext uri="{BB962C8B-B14F-4D97-AF65-F5344CB8AC3E}">
        <p14:creationId xmlns:p14="http://schemas.microsoft.com/office/powerpoint/2010/main" val="187942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0923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26</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2023/7/19</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9</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4288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358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80818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7178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50905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72430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2023/7/19</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2023/7/19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2023/7/19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2023/7/19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2023/7/19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2023/7/19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2023/7/19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2023/7/19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2023/7/19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2023/7/19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2023/7/19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2023/7/19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2023/7/19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a:t>
            </a:r>
            <a:r>
              <a:rPr lang="en-US" altLang="ja-JP" sz="3600" b="1" dirty="0">
                <a:latin typeface="+mn-ea"/>
                <a:ea typeface="+mn-ea"/>
                <a:cs typeface="HG丸ｺﾞｼｯｸM-PRO"/>
              </a:rPr>
              <a:t>4</a:t>
            </a:r>
            <a:r>
              <a:rPr lang="ja-JP" altLang="en-US" sz="3600" b="1" dirty="0">
                <a:latin typeface="+mn-ea"/>
                <a:ea typeface="+mn-ea"/>
                <a:cs typeface="HG丸ｺﾞｼｯｸM-PRO"/>
              </a:rPr>
              <a:t>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en-US" altLang="ja-JP" sz="3200" b="1" dirty="0">
                <a:latin typeface="+mn-ea"/>
                <a:ea typeface="+mn-ea"/>
                <a:cs typeface="HG丸ｺﾞｼｯｸM-PRO"/>
              </a:rPr>
              <a:t>5</a:t>
            </a:r>
            <a:r>
              <a:rPr lang="ja-JP" altLang="en-US" sz="3200" b="1" dirty="0">
                <a:latin typeface="+mn-ea"/>
                <a:ea typeface="+mn-ea"/>
                <a:cs typeface="HG丸ｺﾞｼｯｸM-PRO"/>
              </a:rPr>
              <a:t>年</a:t>
            </a:r>
            <a:r>
              <a:rPr lang="en-US" altLang="ja-JP" sz="3200" b="1" dirty="0">
                <a:latin typeface="+mn-ea"/>
                <a:ea typeface="+mn-ea"/>
                <a:cs typeface="HG丸ｺﾞｼｯｸM-PRO"/>
              </a:rPr>
              <a:t>7</a:t>
            </a:r>
            <a:r>
              <a:rPr lang="ja-JP" altLang="en-US" sz="3200" b="1">
                <a:latin typeface="+mn-ea"/>
                <a:ea typeface="+mn-ea"/>
                <a:cs typeface="HG丸ｺﾞｼｯｸM-PRO"/>
              </a:rPr>
              <a:t>月</a:t>
            </a:r>
            <a:r>
              <a:rPr lang="en-US" altLang="ja-JP" sz="3200" b="1" dirty="0">
                <a:latin typeface="+mn-ea"/>
                <a:ea typeface="+mn-ea"/>
                <a:cs typeface="HG丸ｺﾞｼｯｸM-PRO"/>
              </a:rPr>
              <a:t>24</a:t>
            </a:r>
            <a:r>
              <a:rPr lang="ja-JP" altLang="en-US" sz="3200" b="1">
                <a:latin typeface="+mn-ea"/>
                <a:ea typeface="+mn-ea"/>
                <a:cs typeface="HG丸ｺﾞｼｯｸM-PRO"/>
              </a:rPr>
              <a:t>日</a:t>
            </a:r>
            <a:endParaRPr lang="ja-JP" altLang="en-US" sz="3200" b="1" dirty="0">
              <a:latin typeface="+mn-ea"/>
              <a:ea typeface="+mn-ea"/>
              <a:cs typeface="HG丸ｺﾞｼｯｸM-PRO"/>
            </a:endParaRP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a:solidFill>
                  <a:srgbClr val="0070C0"/>
                </a:solidFill>
                <a:latin typeface="Century" panose="02040604050505020304" pitchFamily="18" charset="0"/>
                <a:ea typeface="ＭＳ Ｐゴシック" panose="020B0600070205080204" pitchFamily="50" charset="-128"/>
                <a:cs typeface="Times New Roman" panose="02020603050405020304" pitchFamily="18" charset="0"/>
              </a:rPr>
              <a:t>５</a:t>
            </a:r>
            <a:endParaRPr lang="ja-JP" sz="14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a:t>
            </a:r>
            <a:r>
              <a:rPr lang="ja-JP" altLang="en-US">
                <a:latin typeface="MS PGothic" charset="-128"/>
                <a:ea typeface="MS PGothic" charset="-128"/>
                <a:cs typeface="MS PGothic" charset="-128"/>
              </a:rPr>
              <a:t>法人の事務</a:t>
            </a:r>
            <a:r>
              <a:rPr lang="ja-JP" altLang="en-US" sz="1800">
                <a:latin typeface="MS PGothic" charset="-128"/>
                <a:ea typeface="MS PGothic" charset="-128"/>
                <a:cs typeface="MS PGothic" charset="-128"/>
              </a:rPr>
              <a:t>（人事労務、予算、経理等）</a:t>
            </a:r>
            <a:endParaRPr lang="en-US" altLang="ja-JP" sz="1800"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・研修関連業務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・企画調整、研究管理</a:t>
            </a:r>
            <a:endParaRPr lang="ja-JP" altLang="en-US"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・試験検査</a:t>
            </a:r>
            <a:r>
              <a:rPr lang="ja-JP" altLang="en-US">
                <a:latin typeface="MS PGothic" charset="-128"/>
                <a:ea typeface="MS PGothic" charset="-128"/>
                <a:cs typeface="MS PGothic" charset="-128"/>
              </a:rPr>
              <a:t>の信頼性確保</a:t>
            </a:r>
            <a:endParaRPr lang="en-US" altLang="ja-JP"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・広報関連業務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・健康危機管理対応</a:t>
            </a:r>
            <a:endParaRPr lang="en-US" altLang="ja-JP" dirty="0">
              <a:latin typeface="MS PGothic" charset="-128"/>
              <a:ea typeface="MS PGothic" charset="-128"/>
              <a:cs typeface="MS PGothic" charset="-128"/>
            </a:endParaRPr>
          </a:p>
          <a:p>
            <a:pPr marL="304800" indent="-304800"/>
            <a:r>
              <a:rPr lang="ja-JP" altLang="en-US">
                <a:latin typeface="MS PGothic" charset="-128"/>
                <a:ea typeface="MS PGothic" charset="-128"/>
                <a:cs typeface="MS PGothic" charset="-128"/>
              </a:rPr>
              <a:t>・基幹感染症</a:t>
            </a:r>
            <a:r>
              <a:rPr lang="ja-JP" altLang="en-US" dirty="0">
                <a:latin typeface="MS PGothic" charset="-128"/>
                <a:ea typeface="MS PGothic" charset="-128"/>
                <a:cs typeface="MS PGothic" charset="-128"/>
              </a:rPr>
              <a:t>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a:t>
            </a:r>
            <a:r>
              <a:rPr lang="ja-JP" altLang="en-US">
                <a:latin typeface="MS PGothic" charset="-128"/>
                <a:ea typeface="MS PGothic" charset="-128"/>
                <a:cs typeface="MS PGothic" charset="-128"/>
              </a:rPr>
              <a:t>解析研究業務</a:t>
            </a:r>
            <a:endParaRPr lang="ja-JP" altLang="en-US" dirty="0">
              <a:latin typeface="MS PGothic" charset="-128"/>
              <a:ea typeface="MS PGothic" charset="-128"/>
              <a:cs typeface="MS PGothic" charset="-128"/>
            </a:endParaRP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C9784BC0-CA09-1900-694A-9E3EA408976B}"/>
              </a:ext>
            </a:extLst>
          </p:cNvPr>
          <p:cNvPicPr>
            <a:picLocks noChangeAspect="1"/>
          </p:cNvPicPr>
          <p:nvPr/>
        </p:nvPicPr>
        <p:blipFill>
          <a:blip r:embed="rId3"/>
          <a:stretch>
            <a:fillRect/>
          </a:stretch>
        </p:blipFill>
        <p:spPr>
          <a:xfrm>
            <a:off x="5522976" y="3492177"/>
            <a:ext cx="2743200" cy="1828800"/>
          </a:xfrm>
          <a:prstGeom prst="rect">
            <a:avLst/>
          </a:prstGeom>
        </p:spPr>
      </p:pic>
      <p:pic>
        <p:nvPicPr>
          <p:cNvPr id="10" name="図 9">
            <a:extLst>
              <a:ext uri="{FF2B5EF4-FFF2-40B4-BE49-F238E27FC236}">
                <a16:creationId xmlns:a16="http://schemas.microsoft.com/office/drawing/2014/main" id="{C9DB1C93-6B68-E506-D303-6EC9452E5DE2}"/>
              </a:ext>
            </a:extLst>
          </p:cNvPr>
          <p:cNvPicPr>
            <a:picLocks noChangeAspect="1"/>
          </p:cNvPicPr>
          <p:nvPr/>
        </p:nvPicPr>
        <p:blipFill>
          <a:blip r:embed="rId4"/>
          <a:stretch>
            <a:fillRect/>
          </a:stretch>
        </p:blipFill>
        <p:spPr>
          <a:xfrm>
            <a:off x="5522976" y="1562189"/>
            <a:ext cx="2743200" cy="1828800"/>
          </a:xfrm>
          <a:prstGeom prst="rect">
            <a:avLst/>
          </a:prstGeom>
        </p:spPr>
      </p:pic>
    </p:spTree>
    <p:extLst>
      <p:ext uri="{BB962C8B-B14F-4D97-AF65-F5344CB8AC3E}">
        <p14:creationId xmlns:p14="http://schemas.microsoft.com/office/powerpoint/2010/main" val="71827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355073"/>
            <a:ext cx="809888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u="sng">
                <a:solidFill>
                  <a:srgbClr val="FF0000"/>
                </a:solidFill>
                <a:latin typeface="MS PGothic" panose="020B0600070205080204" pitchFamily="34" charset="-128"/>
                <a:ea typeface="MS PGothic" panose="020B0600070205080204" pitchFamily="34" charset="-128"/>
                <a:cs typeface="HG丸ｺﾞｼｯｸM-PRO"/>
              </a:rPr>
              <a:t>感染症法</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a:solidFill>
                  <a:srgbClr val="FF0000"/>
                </a:solidFill>
                <a:latin typeface="MS PGothic" panose="020B0600070205080204" pitchFamily="34" charset="-128"/>
                <a:ea typeface="MS PGothic" panose="020B0600070205080204" pitchFamily="34" charset="-128"/>
                <a:cs typeface="HG丸ｺﾞｼｯｸM-PRO"/>
              </a:rPr>
              <a:t>予防接種法、食品衛生法に</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基づく</a:t>
            </a:r>
            <a:r>
              <a:rPr lang="ja-JP" altLang="en-US" u="sng">
                <a:solidFill>
                  <a:srgbClr val="FF0000"/>
                </a:solidFill>
                <a:latin typeface="MS PGothic" panose="020B0600070205080204" pitchFamily="34" charset="-128"/>
                <a:ea typeface="MS PGothic" panose="020B0600070205080204" pitchFamily="34" charset="-128"/>
                <a:cs typeface="HG丸ｺﾞｼｯｸM-PRO"/>
              </a:rPr>
              <a:t>検査業務</a:t>
            </a:r>
            <a:endParaRPr lang="en-US" altLang="ja-JP"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endParaRPr lang="ja-JP" altLang="en-US" sz="1000"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・食中毒の原因因子の検索・同定</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食中毒原因微生物や衛生指標菌等の細菌学的検査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食中毒発生時の原因究明</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10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・感染症の原因病原体の検索・解析</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感染症の原因病原体の検査や解析、</a:t>
            </a:r>
            <a:r>
              <a:rPr lang="en-US" altLang="ja-JP" sz="1800" dirty="0">
                <a:latin typeface="MS PGothic" panose="020B0600070205080204" pitchFamily="34" charset="-128"/>
                <a:ea typeface="MS PGothic" panose="020B0600070205080204" pitchFamily="34" charset="-128"/>
                <a:cs typeface="HG丸ｺﾞｼｯｸM-PRO"/>
              </a:rPr>
              <a:t>HIV</a:t>
            </a:r>
            <a:r>
              <a:rPr lang="ja-JP" altLang="en-US" sz="1800">
                <a:latin typeface="MS PGothic" panose="020B0600070205080204" pitchFamily="34" charset="-128"/>
                <a:ea typeface="MS PGothic" panose="020B0600070205080204" pitchFamily="34" charset="-128"/>
                <a:cs typeface="HG丸ｺﾞｼｯｸM-PRO"/>
              </a:rPr>
              <a:t>の感染確認検査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定期接種対象疾病の抗体保有調査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・病原体を媒介する動物、節足動物の調査研究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節足動物の病原ウイルス保有調査、動物の病原ウイルス感染実態調査</a:t>
            </a:r>
            <a:endParaRPr lang="en-US" altLang="ja-JP" sz="1800"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sp>
        <p:nvSpPr>
          <p:cNvPr id="9" name="テキスト ボックス 17"/>
          <p:cNvSpPr txBox="1">
            <a:spLocks noChangeArrowheads="1"/>
          </p:cNvSpPr>
          <p:nvPr/>
        </p:nvSpPr>
        <p:spPr bwMode="auto">
          <a:xfrm>
            <a:off x="273050" y="888899"/>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5" name="図 4">
            <a:extLst>
              <a:ext uri="{FF2B5EF4-FFF2-40B4-BE49-F238E27FC236}">
                <a16:creationId xmlns:a16="http://schemas.microsoft.com/office/drawing/2014/main" id="{935AF5AB-AAC0-ECEB-153F-9B0FC5D5E5E8}"/>
              </a:ext>
            </a:extLst>
          </p:cNvPr>
          <p:cNvPicPr>
            <a:picLocks noChangeAspect="1"/>
          </p:cNvPicPr>
          <p:nvPr/>
        </p:nvPicPr>
        <p:blipFill>
          <a:blip r:embed="rId3"/>
          <a:stretch>
            <a:fillRect/>
          </a:stretch>
        </p:blipFill>
        <p:spPr>
          <a:xfrm>
            <a:off x="1309051" y="4731789"/>
            <a:ext cx="2743200" cy="1828800"/>
          </a:xfrm>
          <a:prstGeom prst="rect">
            <a:avLst/>
          </a:prstGeom>
        </p:spPr>
      </p:pic>
      <p:pic>
        <p:nvPicPr>
          <p:cNvPr id="3" name="図 2">
            <a:extLst>
              <a:ext uri="{FF2B5EF4-FFF2-40B4-BE49-F238E27FC236}">
                <a16:creationId xmlns:a16="http://schemas.microsoft.com/office/drawing/2014/main" id="{C09D8A56-5E15-6E86-31D8-9F28668E45C2}"/>
              </a:ext>
            </a:extLst>
          </p:cNvPr>
          <p:cNvPicPr>
            <a:picLocks noChangeAspect="1"/>
          </p:cNvPicPr>
          <p:nvPr/>
        </p:nvPicPr>
        <p:blipFill>
          <a:blip r:embed="rId4"/>
          <a:stretch>
            <a:fillRect/>
          </a:stretch>
        </p:blipFill>
        <p:spPr>
          <a:xfrm>
            <a:off x="5091749" y="4740615"/>
            <a:ext cx="2743200" cy="1828800"/>
          </a:xfrm>
          <a:prstGeom prst="rect">
            <a:avLst/>
          </a:prstGeom>
        </p:spPr>
      </p:pic>
    </p:spTree>
    <p:extLst>
      <p:ext uri="{BB962C8B-B14F-4D97-AF65-F5344CB8AC3E}">
        <p14:creationId xmlns:p14="http://schemas.microsoft.com/office/powerpoint/2010/main" val="417119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69450" y="1424325"/>
            <a:ext cx="84207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u="sng">
                <a:solidFill>
                  <a:srgbClr val="FF0000"/>
                </a:solidFill>
                <a:latin typeface="MS PGothic" panose="020B0600070205080204" pitchFamily="34" charset="-128"/>
                <a:ea typeface="MS PGothic" panose="020B0600070205080204" pitchFamily="34" charset="-128"/>
                <a:cs typeface="HG丸ｺﾞｼｯｸM-PRO"/>
              </a:rPr>
              <a:t>食品衛生法、薬機法、水道法に</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基づく</a:t>
            </a:r>
            <a:r>
              <a:rPr lang="ja-JP" altLang="en-US" u="sng">
                <a:solidFill>
                  <a:srgbClr val="FF0000"/>
                </a:solidFill>
                <a:latin typeface="MS PGothic" panose="020B0600070205080204" pitchFamily="34" charset="-128"/>
                <a:ea typeface="MS PGothic" panose="020B0600070205080204" pitchFamily="34" charset="-128"/>
                <a:cs typeface="HG丸ｺﾞｼｯｸM-PRO"/>
              </a:rPr>
              <a:t>検査業務</a:t>
            </a:r>
            <a:endParaRPr lang="en-US" altLang="ja-JP"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endParaRPr lang="en-US" altLang="ja-JP" sz="800"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・食品に関する試験検査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食品衛生に関する検査、食品表示に関する検査、特定保健用食品の許可試験</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・医薬品に関する試験検査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医薬品の製品試験、後発医薬品の規格検査、健康食品や危険ドラッグ等の検査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800">
                <a:latin typeface="MS PGothic" panose="020B0600070205080204" pitchFamily="34" charset="-128"/>
                <a:ea typeface="MS PGothic" panose="020B0600070205080204" pitchFamily="34" charset="-128"/>
                <a:cs typeface="HG丸ｺﾞｼｯｸM-PRO"/>
              </a:rPr>
              <a:t>　　</a:t>
            </a:r>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・生活環境に関する試験検査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水道水中の微量有害物質、環境中の微生物や放射線量の検査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繊維製品中のホルムアルデヒドや洗浄剤成分の検査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sp>
        <p:nvSpPr>
          <p:cNvPr id="11" name="テキスト ボックス 17"/>
          <p:cNvSpPr txBox="1">
            <a:spLocks noChangeArrowheads="1"/>
          </p:cNvSpPr>
          <p:nvPr/>
        </p:nvSpPr>
        <p:spPr bwMode="auto">
          <a:xfrm>
            <a:off x="273050" y="899384"/>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j-ea"/>
                <a:ea typeface="+mj-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5" name="図 4">
            <a:extLst>
              <a:ext uri="{FF2B5EF4-FFF2-40B4-BE49-F238E27FC236}">
                <a16:creationId xmlns:a16="http://schemas.microsoft.com/office/drawing/2014/main" id="{F3192890-75F8-D017-5BE1-FB4C39929A23}"/>
              </a:ext>
            </a:extLst>
          </p:cNvPr>
          <p:cNvPicPr>
            <a:picLocks noChangeAspect="1"/>
          </p:cNvPicPr>
          <p:nvPr/>
        </p:nvPicPr>
        <p:blipFill>
          <a:blip r:embed="rId3"/>
          <a:stretch>
            <a:fillRect/>
          </a:stretch>
        </p:blipFill>
        <p:spPr>
          <a:xfrm>
            <a:off x="1269723" y="4630500"/>
            <a:ext cx="2743200" cy="1828800"/>
          </a:xfrm>
          <a:prstGeom prst="rect">
            <a:avLst/>
          </a:prstGeom>
        </p:spPr>
      </p:pic>
      <p:pic>
        <p:nvPicPr>
          <p:cNvPr id="7" name="図 6">
            <a:extLst>
              <a:ext uri="{FF2B5EF4-FFF2-40B4-BE49-F238E27FC236}">
                <a16:creationId xmlns:a16="http://schemas.microsoft.com/office/drawing/2014/main" id="{5E0737CE-2A52-5313-BD5C-706F10CC90B7}"/>
              </a:ext>
            </a:extLst>
          </p:cNvPr>
          <p:cNvPicPr>
            <a:picLocks noChangeAspect="1"/>
          </p:cNvPicPr>
          <p:nvPr/>
        </p:nvPicPr>
        <p:blipFill>
          <a:blip r:embed="rId4"/>
          <a:stretch>
            <a:fillRect/>
          </a:stretch>
        </p:blipFill>
        <p:spPr>
          <a:xfrm>
            <a:off x="5131077" y="4630500"/>
            <a:ext cx="2743200" cy="1828800"/>
          </a:xfrm>
          <a:prstGeom prst="rect">
            <a:avLst/>
          </a:prstGeom>
        </p:spPr>
      </p:pic>
    </p:spTree>
    <p:extLst>
      <p:ext uri="{BB962C8B-B14F-4D97-AF65-F5344CB8AC3E}">
        <p14:creationId xmlns:p14="http://schemas.microsoft.com/office/powerpoint/2010/main" val="100432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a:t>
            </a:r>
            <a:r>
              <a:rPr lang="ja-JP" altLang="en-US" sz="2800">
                <a:solidFill>
                  <a:schemeClr val="bg1"/>
                </a:solidFill>
                <a:latin typeface="+mn-ea"/>
                <a:ea typeface="+mn-ea"/>
                <a:cs typeface="HG丸ｺﾞｼｯｸM-PRO"/>
              </a:rPr>
              <a:t>項目（施設一元化</a:t>
            </a:r>
            <a:r>
              <a:rPr lang="en-US" altLang="ja-JP" sz="2800" dirty="0">
                <a:solidFill>
                  <a:schemeClr val="bg1"/>
                </a:solidFill>
                <a:latin typeface="+mn-ea"/>
                <a:ea typeface="+mn-ea"/>
                <a:cs typeface="HG丸ｺﾞｼｯｸM-PRO"/>
              </a:rPr>
              <a:t>①</a:t>
            </a:r>
            <a:r>
              <a:rPr lang="ja-JP" altLang="en-US" sz="2800">
                <a:solidFill>
                  <a:schemeClr val="bg1"/>
                </a:solidFill>
                <a:latin typeface="+mn-ea"/>
                <a:ea typeface="+mn-ea"/>
                <a:cs typeface="HG丸ｺﾞｼｯｸM-PRO"/>
              </a:rPr>
              <a:t>）</a:t>
            </a:r>
            <a:endParaRPr lang="ja-JP" altLang="en-US" sz="2800" dirty="0">
              <a:solidFill>
                <a:schemeClr val="bg1"/>
              </a:solidFill>
              <a:latin typeface="+mn-ea"/>
              <a:ea typeface="+mn-ea"/>
              <a:cs typeface="HG丸ｺﾞｼｯｸM-PRO"/>
            </a:endParaRPr>
          </a:p>
        </p:txBody>
      </p:sp>
      <p:graphicFrame>
        <p:nvGraphicFramePr>
          <p:cNvPr id="3" name="表 7">
            <a:extLst>
              <a:ext uri="{FF2B5EF4-FFF2-40B4-BE49-F238E27FC236}">
                <a16:creationId xmlns:a16="http://schemas.microsoft.com/office/drawing/2014/main" id="{71F4D82F-A32D-7101-C33D-84C9A0DFD992}"/>
              </a:ext>
            </a:extLst>
          </p:cNvPr>
          <p:cNvGraphicFramePr>
            <a:graphicFrameLocks noGrp="1"/>
          </p:cNvGraphicFramePr>
          <p:nvPr>
            <p:extLst>
              <p:ext uri="{D42A27DB-BD31-4B8C-83A1-F6EECF244321}">
                <p14:modId xmlns:p14="http://schemas.microsoft.com/office/powerpoint/2010/main" val="4222642882"/>
              </p:ext>
            </p:extLst>
          </p:nvPr>
        </p:nvGraphicFramePr>
        <p:xfrm>
          <a:off x="171449" y="886149"/>
          <a:ext cx="8856806" cy="5659794"/>
        </p:xfrm>
        <a:graphic>
          <a:graphicData uri="http://schemas.openxmlformats.org/drawingml/2006/table">
            <a:tbl>
              <a:tblPr firstRow="1" bandRow="1">
                <a:tableStyleId>{5C22544A-7EE6-4342-B048-85BDC9FD1C3A}</a:tableStyleId>
              </a:tblPr>
              <a:tblGrid>
                <a:gridCol w="1265258">
                  <a:extLst>
                    <a:ext uri="{9D8B030D-6E8A-4147-A177-3AD203B41FA5}">
                      <a16:colId xmlns:a16="http://schemas.microsoft.com/office/drawing/2014/main" val="2362613331"/>
                    </a:ext>
                  </a:extLst>
                </a:gridCol>
                <a:gridCol w="1265258">
                  <a:extLst>
                    <a:ext uri="{9D8B030D-6E8A-4147-A177-3AD203B41FA5}">
                      <a16:colId xmlns:a16="http://schemas.microsoft.com/office/drawing/2014/main" val="1188364844"/>
                    </a:ext>
                  </a:extLst>
                </a:gridCol>
                <a:gridCol w="1265258">
                  <a:extLst>
                    <a:ext uri="{9D8B030D-6E8A-4147-A177-3AD203B41FA5}">
                      <a16:colId xmlns:a16="http://schemas.microsoft.com/office/drawing/2014/main" val="1910336228"/>
                    </a:ext>
                  </a:extLst>
                </a:gridCol>
                <a:gridCol w="1265258">
                  <a:extLst>
                    <a:ext uri="{9D8B030D-6E8A-4147-A177-3AD203B41FA5}">
                      <a16:colId xmlns:a16="http://schemas.microsoft.com/office/drawing/2014/main" val="3213742168"/>
                    </a:ext>
                  </a:extLst>
                </a:gridCol>
                <a:gridCol w="1265258">
                  <a:extLst>
                    <a:ext uri="{9D8B030D-6E8A-4147-A177-3AD203B41FA5}">
                      <a16:colId xmlns:a16="http://schemas.microsoft.com/office/drawing/2014/main" val="4294471138"/>
                    </a:ext>
                  </a:extLst>
                </a:gridCol>
                <a:gridCol w="1265258">
                  <a:extLst>
                    <a:ext uri="{9D8B030D-6E8A-4147-A177-3AD203B41FA5}">
                      <a16:colId xmlns:a16="http://schemas.microsoft.com/office/drawing/2014/main" val="3327185589"/>
                    </a:ext>
                  </a:extLst>
                </a:gridCol>
                <a:gridCol w="1265258">
                  <a:extLst>
                    <a:ext uri="{9D8B030D-6E8A-4147-A177-3AD203B41FA5}">
                      <a16:colId xmlns:a16="http://schemas.microsoft.com/office/drawing/2014/main" val="3711108821"/>
                    </a:ext>
                  </a:extLst>
                </a:gridCol>
              </a:tblGrid>
              <a:tr h="3698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9</a:t>
                      </a:r>
                      <a:r>
                        <a:rPr kumimoji="1" lang="ja-JP" altLang="en-US">
                          <a:latin typeface="MS PGothic" panose="020B0600070205080204" pitchFamily="34" charset="-128"/>
                          <a:ea typeface="MS PGothic" panose="020B0600070205080204" pitchFamily="34" charset="-128"/>
                        </a:rPr>
                        <a:t>月</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10</a:t>
                      </a:r>
                      <a:r>
                        <a:rPr kumimoji="1" lang="ja-JP" altLang="en-US">
                          <a:latin typeface="MS PGothic" panose="020B0600070205080204" pitchFamily="34" charset="-128"/>
                          <a:ea typeface="MS PGothic" panose="020B0600070205080204" pitchFamily="34" charset="-128"/>
                        </a:rPr>
                        <a:t>月</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11</a:t>
                      </a:r>
                      <a:r>
                        <a:rPr kumimoji="1" lang="ja-JP" altLang="en-US">
                          <a:latin typeface="MS PGothic" panose="020B0600070205080204" pitchFamily="34" charset="-128"/>
                          <a:ea typeface="MS PGothic" panose="020B0600070205080204" pitchFamily="34" charset="-128"/>
                        </a:rPr>
                        <a:t>月</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12</a:t>
                      </a:r>
                      <a:r>
                        <a:rPr kumimoji="1" lang="ja-JP" altLang="en-US">
                          <a:latin typeface="MS PGothic" panose="020B0600070205080204" pitchFamily="34" charset="-128"/>
                          <a:ea typeface="MS PGothic" panose="020B0600070205080204" pitchFamily="34" charset="-128"/>
                        </a:rPr>
                        <a:t>月</a:t>
                      </a:r>
                    </a:p>
                  </a:txBody>
                  <a:tcPr/>
                </a:tc>
                <a:tc>
                  <a:txBody>
                    <a:bodyPr/>
                    <a:lstStyle/>
                    <a:p>
                      <a:pPr algn="ctr"/>
                      <a:r>
                        <a:rPr kumimoji="1" lang="en-US" altLang="ja-JP" dirty="0">
                          <a:solidFill>
                            <a:srgbClr val="FFFF00"/>
                          </a:solidFill>
                          <a:latin typeface="MS PGothic" panose="020B0600070205080204" pitchFamily="34" charset="-128"/>
                          <a:ea typeface="MS PGothic" panose="020B0600070205080204" pitchFamily="34" charset="-128"/>
                        </a:rPr>
                        <a:t>1</a:t>
                      </a:r>
                      <a:r>
                        <a:rPr kumimoji="1" lang="ja-JP" altLang="en-US">
                          <a:solidFill>
                            <a:srgbClr val="FFFF00"/>
                          </a:solidFill>
                          <a:latin typeface="MS PGothic" panose="020B0600070205080204" pitchFamily="34" charset="-128"/>
                          <a:ea typeface="MS PGothic" panose="020B0600070205080204" pitchFamily="34" charset="-128"/>
                        </a:rPr>
                        <a:t>月</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2</a:t>
                      </a:r>
                      <a:r>
                        <a:rPr kumimoji="1" lang="ja-JP" altLang="en-US">
                          <a:latin typeface="MS PGothic" panose="020B0600070205080204" pitchFamily="34" charset="-128"/>
                          <a:ea typeface="MS PGothic" panose="020B0600070205080204" pitchFamily="34" charset="-128"/>
                        </a:rPr>
                        <a:t>月</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3</a:t>
                      </a:r>
                      <a:r>
                        <a:rPr kumimoji="1" lang="ja-JP" altLang="en-US">
                          <a:latin typeface="MS PGothic" panose="020B0600070205080204" pitchFamily="34" charset="-128"/>
                          <a:ea typeface="MS PGothic" panose="020B0600070205080204" pitchFamily="34" charset="-128"/>
                        </a:rPr>
                        <a:t>月</a:t>
                      </a:r>
                    </a:p>
                  </a:txBody>
                  <a:tcPr/>
                </a:tc>
                <a:extLst>
                  <a:ext uri="{0D108BD9-81ED-4DB2-BD59-A6C34878D82A}">
                    <a16:rowId xmlns:a16="http://schemas.microsoft.com/office/drawing/2014/main" val="1396902716"/>
                  </a:ext>
                </a:extLst>
              </a:tr>
              <a:tr h="396265">
                <a:tc>
                  <a:txBody>
                    <a:bodyPr/>
                    <a:lstStyle/>
                    <a:p>
                      <a:pPr algn="ctr"/>
                      <a:endParaRPr kumimoji="1" lang="ja-JP" altLang="en-US">
                        <a:latin typeface="MS PGothic" panose="020B0600070205080204" pitchFamily="34" charset="-128"/>
                        <a:ea typeface="MS PGothic" panose="020B0600070205080204" pitchFamily="34" charset="-128"/>
                      </a:endParaRPr>
                    </a:p>
                  </a:txBody>
                  <a:tcPr>
                    <a:solidFill>
                      <a:srgbClr val="FECB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0000"/>
                          </a:solidFill>
                          <a:latin typeface="MS PGothic" panose="020B0600070205080204" pitchFamily="34" charset="-128"/>
                          <a:ea typeface="MS PGothic" panose="020B0600070205080204" pitchFamily="34" charset="-128"/>
                        </a:rPr>
                        <a:t>竣工</a:t>
                      </a:r>
                    </a:p>
                  </a:txBody>
                  <a:tcPr>
                    <a:solidFill>
                      <a:srgbClr val="FECBF6"/>
                    </a:solidFill>
                  </a:tcPr>
                </a:tc>
                <a:tc gridSpan="2">
                  <a:txBody>
                    <a:bodyPr/>
                    <a:lstStyle/>
                    <a:p>
                      <a:pPr algn="ctr"/>
                      <a:r>
                        <a:rPr kumimoji="1" lang="ja-JP" altLang="en-US">
                          <a:solidFill>
                            <a:srgbClr val="00B050"/>
                          </a:solidFill>
                          <a:latin typeface="MS PGothic" panose="020B0600070205080204" pitchFamily="34" charset="-128"/>
                          <a:ea typeface="MS PGothic" panose="020B0600070205080204" pitchFamily="34" charset="-128"/>
                        </a:rPr>
                        <a:t>移転</a:t>
                      </a:r>
                    </a:p>
                  </a:txBody>
                  <a:tcPr>
                    <a:solidFill>
                      <a:srgbClr val="FECBF6"/>
                    </a:solidFill>
                  </a:tcPr>
                </a:tc>
                <a:tc hMerge="1">
                  <a:txBody>
                    <a:bodyPr/>
                    <a:lstStyle/>
                    <a:p>
                      <a:pPr algn="ctr"/>
                      <a:endParaRPr kumimoji="1" lang="ja-JP" altLang="en-US">
                        <a:latin typeface="MS PGothic" panose="020B0600070205080204" pitchFamily="34" charset="-128"/>
                        <a:ea typeface="MS PGothic" panose="020B0600070205080204" pitchFamily="34" charset="-128"/>
                      </a:endParaRPr>
                    </a:p>
                  </a:txBody>
                  <a:tcPr>
                    <a:solidFill>
                      <a:srgbClr val="FECB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0000"/>
                          </a:solidFill>
                          <a:latin typeface="MS PGothic" panose="020B0600070205080204" pitchFamily="34" charset="-128"/>
                          <a:ea typeface="MS PGothic" panose="020B0600070205080204" pitchFamily="34" charset="-128"/>
                        </a:rPr>
                        <a:t>開所</a:t>
                      </a:r>
                      <a:endParaRPr kumimoji="1" lang="ja-JP" altLang="en-US">
                        <a:latin typeface="MS PGothic" panose="020B0600070205080204" pitchFamily="34" charset="-128"/>
                        <a:ea typeface="MS PGothic" panose="020B0600070205080204" pitchFamily="34" charset="-128"/>
                      </a:endParaRPr>
                    </a:p>
                  </a:txBody>
                  <a:tcPr>
                    <a:solidFill>
                      <a:srgbClr val="FECBF6"/>
                    </a:solidFill>
                  </a:tcPr>
                </a:tc>
                <a:tc>
                  <a:txBody>
                    <a:bodyPr/>
                    <a:lstStyle/>
                    <a:p>
                      <a:pPr algn="ctr"/>
                      <a:endParaRPr kumimoji="1" lang="ja-JP" altLang="en-US">
                        <a:latin typeface="MS PGothic" panose="020B0600070205080204" pitchFamily="34" charset="-128"/>
                        <a:ea typeface="MS PGothic" panose="020B0600070205080204" pitchFamily="34" charset="-128"/>
                      </a:endParaRPr>
                    </a:p>
                  </a:txBody>
                  <a:tcPr>
                    <a:solidFill>
                      <a:srgbClr val="FECBF6"/>
                    </a:solidFill>
                  </a:tcPr>
                </a:tc>
                <a:tc>
                  <a:txBody>
                    <a:bodyPr/>
                    <a:lstStyle/>
                    <a:p>
                      <a:pPr algn="ctr"/>
                      <a:endParaRPr kumimoji="1" lang="ja-JP" altLang="en-US">
                        <a:latin typeface="MS PGothic" panose="020B0600070205080204" pitchFamily="34" charset="-128"/>
                        <a:ea typeface="MS PGothic" panose="020B0600070205080204" pitchFamily="34" charset="-128"/>
                      </a:endParaRPr>
                    </a:p>
                  </a:txBody>
                  <a:tcPr>
                    <a:solidFill>
                      <a:srgbClr val="FECBF6"/>
                    </a:solidFill>
                  </a:tcPr>
                </a:tc>
                <a:extLst>
                  <a:ext uri="{0D108BD9-81ED-4DB2-BD59-A6C34878D82A}">
                    <a16:rowId xmlns:a16="http://schemas.microsoft.com/office/drawing/2014/main" val="2948991401"/>
                  </a:ext>
                </a:extLst>
              </a:tr>
              <a:tr h="913558">
                <a:tc gridSpan="7">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a:latin typeface="MS PGothic" panose="020B0600070205080204" pitchFamily="34" charset="-128"/>
                        <a:ea typeface="MS PGothic" panose="020B0600070205080204" pitchFamily="34" charset="-128"/>
                      </a:endParaRP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10</a:t>
                      </a:r>
                      <a:r>
                        <a:rPr kumimoji="1" lang="ja-JP" altLang="en-US">
                          <a:latin typeface="MS PGothic" panose="020B0600070205080204" pitchFamily="34" charset="-128"/>
                          <a:ea typeface="MS PGothic" panose="020B0600070205080204" pitchFamily="34" charset="-128"/>
                        </a:rPr>
                        <a:t>月</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11</a:t>
                      </a:r>
                      <a:r>
                        <a:rPr kumimoji="1" lang="ja-JP" altLang="en-US">
                          <a:latin typeface="MS PGothic" panose="020B0600070205080204" pitchFamily="34" charset="-128"/>
                          <a:ea typeface="MS PGothic" panose="020B0600070205080204" pitchFamily="34" charset="-128"/>
                        </a:rPr>
                        <a:t>月</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12</a:t>
                      </a:r>
                      <a:r>
                        <a:rPr kumimoji="1" lang="ja-JP" altLang="en-US">
                          <a:latin typeface="MS PGothic" panose="020B0600070205080204" pitchFamily="34" charset="-128"/>
                          <a:ea typeface="MS PGothic" panose="020B0600070205080204" pitchFamily="34" charset="-128"/>
                        </a:rPr>
                        <a:t>月</a:t>
                      </a:r>
                    </a:p>
                  </a:txBody>
                  <a:tcPr/>
                </a:tc>
                <a:tc hMerge="1">
                  <a:txBody>
                    <a:bodyPr/>
                    <a:lstStyle/>
                    <a:p>
                      <a:pPr algn="ctr"/>
                      <a:r>
                        <a:rPr kumimoji="1" lang="en-US" altLang="ja-JP" dirty="0">
                          <a:latin typeface="MS PGothic" panose="020B0600070205080204" pitchFamily="34" charset="-128"/>
                          <a:ea typeface="MS PGothic" panose="020B0600070205080204" pitchFamily="34" charset="-128"/>
                        </a:rPr>
                        <a:t>1</a:t>
                      </a:r>
                      <a:r>
                        <a:rPr kumimoji="1" lang="ja-JP" altLang="en-US">
                          <a:latin typeface="MS PGothic" panose="020B0600070205080204" pitchFamily="34" charset="-128"/>
                          <a:ea typeface="MS PGothic" panose="020B0600070205080204" pitchFamily="34" charset="-128"/>
                        </a:rPr>
                        <a:t>月</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2</a:t>
                      </a:r>
                      <a:r>
                        <a:rPr kumimoji="1" lang="ja-JP" altLang="en-US">
                          <a:latin typeface="MS PGothic" panose="020B0600070205080204" pitchFamily="34" charset="-128"/>
                          <a:ea typeface="MS PGothic" panose="020B0600070205080204" pitchFamily="34" charset="-128"/>
                        </a:rPr>
                        <a:t>月</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latin typeface="MS PGothic" panose="020B0600070205080204" pitchFamily="34" charset="-128"/>
                          <a:ea typeface="MS PGothic" panose="020B0600070205080204" pitchFamily="34" charset="-128"/>
                        </a:rPr>
                        <a:t>3</a:t>
                      </a:r>
                      <a:r>
                        <a:rPr kumimoji="1" lang="ja-JP" altLang="en-US">
                          <a:latin typeface="MS PGothic" panose="020B0600070205080204" pitchFamily="34" charset="-128"/>
                          <a:ea typeface="MS PGothic" panose="020B0600070205080204" pitchFamily="34" charset="-128"/>
                        </a:rPr>
                        <a:t>月</a:t>
                      </a:r>
                    </a:p>
                  </a:txBody>
                  <a:tcPr/>
                </a:tc>
                <a:extLst>
                  <a:ext uri="{0D108BD9-81ED-4DB2-BD59-A6C34878D82A}">
                    <a16:rowId xmlns:a16="http://schemas.microsoft.com/office/drawing/2014/main" val="1756973168"/>
                  </a:ext>
                </a:extLst>
              </a:tr>
              <a:tr h="3980124">
                <a:tc>
                  <a:txBody>
                    <a:bodyPr/>
                    <a:lstStyle/>
                    <a:p>
                      <a:pPr algn="ctr"/>
                      <a:endParaRPr kumimoji="1" lang="ja-JP" altLang="en-US">
                        <a:latin typeface="MS PGothic" panose="020B0600070205080204" pitchFamily="34" charset="-128"/>
                        <a:ea typeface="MS PGothic" panose="020B0600070205080204" pitchFamily="34" charset="-128"/>
                      </a:endParaRPr>
                    </a:p>
                  </a:txBody>
                  <a:tcPr/>
                </a:tc>
                <a:tc>
                  <a:txBody>
                    <a:bodyPr/>
                    <a:lstStyle/>
                    <a:p>
                      <a:pPr algn="ctr"/>
                      <a:endParaRPr kumimoji="1" lang="ja-JP" altLang="en-US">
                        <a:solidFill>
                          <a:srgbClr val="FF0000"/>
                        </a:solidFill>
                        <a:latin typeface="MS PGothic" panose="020B0600070205080204" pitchFamily="34" charset="-128"/>
                        <a:ea typeface="MS PGothic" panose="020B0600070205080204" pitchFamily="34" charset="-128"/>
                      </a:endParaRPr>
                    </a:p>
                  </a:txBody>
                  <a:tcPr/>
                </a:tc>
                <a:tc>
                  <a:txBody>
                    <a:bodyPr/>
                    <a:lstStyle/>
                    <a:p>
                      <a:pPr algn="ctr"/>
                      <a:endParaRPr kumimoji="1" lang="ja-JP" altLang="en-US">
                        <a:latin typeface="MS PGothic" panose="020B0600070205080204" pitchFamily="34" charset="-128"/>
                        <a:ea typeface="MS PGothic" panose="020B0600070205080204" pitchFamily="34" charset="-128"/>
                      </a:endParaRPr>
                    </a:p>
                  </a:txBody>
                  <a:tcPr/>
                </a:tc>
                <a:tc>
                  <a:txBody>
                    <a:bodyPr/>
                    <a:lstStyle/>
                    <a:p>
                      <a:pPr algn="ctr"/>
                      <a:endParaRPr kumimoji="1" lang="ja-JP" altLang="en-US">
                        <a:latin typeface="MS PGothic" panose="020B0600070205080204" pitchFamily="34" charset="-128"/>
                        <a:ea typeface="MS PGothic" panose="020B0600070205080204" pitchFamily="34" charset="-128"/>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a:latin typeface="MS PGothic" panose="020B0600070205080204" pitchFamily="34" charset="-128"/>
                        <a:ea typeface="MS PGothic" panose="020B0600070205080204" pitchFamily="34" charset="-128"/>
                      </a:endParaRPr>
                    </a:p>
                  </a:txBody>
                  <a:tcPr/>
                </a:tc>
                <a:tc>
                  <a:txBody>
                    <a:bodyPr/>
                    <a:lstStyle/>
                    <a:p>
                      <a:pPr algn="ctr"/>
                      <a:endParaRPr kumimoji="1" lang="ja-JP" altLang="en-US">
                        <a:latin typeface="MS PGothic" panose="020B0600070205080204" pitchFamily="34" charset="-128"/>
                        <a:ea typeface="MS PGothic" panose="020B0600070205080204" pitchFamily="34" charset="-128"/>
                      </a:endParaRPr>
                    </a:p>
                  </a:txBody>
                  <a:tcPr/>
                </a:tc>
                <a:tc>
                  <a:txBody>
                    <a:bodyPr/>
                    <a:lstStyle/>
                    <a:p>
                      <a:pPr algn="ctr"/>
                      <a:endParaRPr kumimoji="1" lang="ja-JP" altLang="en-US"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3370487119"/>
                  </a:ext>
                </a:extLst>
              </a:tr>
            </a:tbl>
          </a:graphicData>
        </a:graphic>
      </p:graphicFrame>
      <p:pic>
        <p:nvPicPr>
          <p:cNvPr id="31" name="図 30">
            <a:extLst>
              <a:ext uri="{FF2B5EF4-FFF2-40B4-BE49-F238E27FC236}">
                <a16:creationId xmlns:a16="http://schemas.microsoft.com/office/drawing/2014/main" id="{26BA8DF4-DA1B-0AB4-FA6B-5337720ECC60}"/>
              </a:ext>
            </a:extLst>
          </p:cNvPr>
          <p:cNvPicPr>
            <a:picLocks noChangeAspect="1"/>
          </p:cNvPicPr>
          <p:nvPr/>
        </p:nvPicPr>
        <p:blipFill>
          <a:blip r:embed="rId3"/>
          <a:stretch>
            <a:fillRect/>
          </a:stretch>
        </p:blipFill>
        <p:spPr>
          <a:xfrm>
            <a:off x="3332802" y="4112589"/>
            <a:ext cx="1092201" cy="723901"/>
          </a:xfrm>
          <a:prstGeom prst="rect">
            <a:avLst/>
          </a:prstGeom>
        </p:spPr>
      </p:pic>
      <p:pic>
        <p:nvPicPr>
          <p:cNvPr id="45" name="図 44">
            <a:extLst>
              <a:ext uri="{FF2B5EF4-FFF2-40B4-BE49-F238E27FC236}">
                <a16:creationId xmlns:a16="http://schemas.microsoft.com/office/drawing/2014/main" id="{33767E78-FBE9-07F0-5B8A-899C30FF8DAE}"/>
              </a:ext>
            </a:extLst>
          </p:cNvPr>
          <p:cNvPicPr>
            <a:picLocks noChangeAspect="1"/>
          </p:cNvPicPr>
          <p:nvPr/>
        </p:nvPicPr>
        <p:blipFill>
          <a:blip r:embed="rId4"/>
          <a:stretch>
            <a:fillRect/>
          </a:stretch>
        </p:blipFill>
        <p:spPr>
          <a:xfrm>
            <a:off x="7242628" y="3053697"/>
            <a:ext cx="1371600" cy="914400"/>
          </a:xfrm>
          <a:prstGeom prst="rect">
            <a:avLst/>
          </a:prstGeom>
        </p:spPr>
      </p:pic>
      <p:pic>
        <p:nvPicPr>
          <p:cNvPr id="51" name="図 50">
            <a:extLst>
              <a:ext uri="{FF2B5EF4-FFF2-40B4-BE49-F238E27FC236}">
                <a16:creationId xmlns:a16="http://schemas.microsoft.com/office/drawing/2014/main" id="{8D24F1F5-C1DF-1261-2129-7E56626C413C}"/>
              </a:ext>
            </a:extLst>
          </p:cNvPr>
          <p:cNvPicPr>
            <a:picLocks noChangeAspect="1"/>
          </p:cNvPicPr>
          <p:nvPr/>
        </p:nvPicPr>
        <p:blipFill>
          <a:blip r:embed="rId5"/>
          <a:stretch>
            <a:fillRect/>
          </a:stretch>
        </p:blipFill>
        <p:spPr>
          <a:xfrm>
            <a:off x="983628" y="2773487"/>
            <a:ext cx="1371600" cy="914400"/>
          </a:xfrm>
          <a:prstGeom prst="rect">
            <a:avLst/>
          </a:prstGeom>
        </p:spPr>
      </p:pic>
      <p:sp>
        <p:nvSpPr>
          <p:cNvPr id="7" name="テキスト ボックス 6">
            <a:extLst>
              <a:ext uri="{FF2B5EF4-FFF2-40B4-BE49-F238E27FC236}">
                <a16:creationId xmlns:a16="http://schemas.microsoft.com/office/drawing/2014/main" id="{380E62FE-8DFB-854C-0876-9B4570654350}"/>
              </a:ext>
            </a:extLst>
          </p:cNvPr>
          <p:cNvSpPr txBox="1"/>
          <p:nvPr/>
        </p:nvSpPr>
        <p:spPr>
          <a:xfrm>
            <a:off x="7247111" y="4099904"/>
            <a:ext cx="1593057" cy="276999"/>
          </a:xfrm>
          <a:prstGeom prst="rect">
            <a:avLst/>
          </a:prstGeom>
          <a:solidFill>
            <a:schemeClr val="accent5">
              <a:lumMod val="20000"/>
              <a:lumOff val="80000"/>
            </a:schemeClr>
          </a:solidFill>
          <a:ln w="19050">
            <a:solidFill>
              <a:schemeClr val="accent1"/>
            </a:solidFill>
          </a:ln>
        </p:spPr>
        <p:txBody>
          <a:bodyPr wrap="square" rtlCol="0">
            <a:spAutoFit/>
          </a:bodyPr>
          <a:lstStyle/>
          <a:p>
            <a:pPr algn="ctr"/>
            <a:r>
              <a:rPr kumimoji="1" lang="ja-JP" altLang="en-US" sz="1200"/>
              <a:t>展示コーナー設置</a:t>
            </a:r>
          </a:p>
        </p:txBody>
      </p:sp>
      <p:pic>
        <p:nvPicPr>
          <p:cNvPr id="57" name="図 56">
            <a:extLst>
              <a:ext uri="{FF2B5EF4-FFF2-40B4-BE49-F238E27FC236}">
                <a16:creationId xmlns:a16="http://schemas.microsoft.com/office/drawing/2014/main" id="{232E2DF2-AA8F-6370-6673-4BA5DE07D0A3}"/>
              </a:ext>
            </a:extLst>
          </p:cNvPr>
          <p:cNvPicPr>
            <a:picLocks noChangeAspect="1"/>
          </p:cNvPicPr>
          <p:nvPr/>
        </p:nvPicPr>
        <p:blipFill>
          <a:blip r:embed="rId6"/>
          <a:stretch>
            <a:fillRect/>
          </a:stretch>
        </p:blipFill>
        <p:spPr>
          <a:xfrm>
            <a:off x="5682456" y="3053697"/>
            <a:ext cx="1371600" cy="914400"/>
          </a:xfrm>
          <a:prstGeom prst="rect">
            <a:avLst/>
          </a:prstGeom>
        </p:spPr>
      </p:pic>
      <p:sp>
        <p:nvSpPr>
          <p:cNvPr id="14" name="テキスト ボックス 13">
            <a:extLst>
              <a:ext uri="{FF2B5EF4-FFF2-40B4-BE49-F238E27FC236}">
                <a16:creationId xmlns:a16="http://schemas.microsoft.com/office/drawing/2014/main" id="{3D580DD0-F379-030E-537F-131C74AF65CE}"/>
              </a:ext>
            </a:extLst>
          </p:cNvPr>
          <p:cNvSpPr txBox="1"/>
          <p:nvPr/>
        </p:nvSpPr>
        <p:spPr>
          <a:xfrm>
            <a:off x="5682456" y="2644892"/>
            <a:ext cx="2916611" cy="276999"/>
          </a:xfrm>
          <a:prstGeom prst="rect">
            <a:avLst/>
          </a:prstGeom>
          <a:solidFill>
            <a:schemeClr val="accent5">
              <a:lumMod val="20000"/>
              <a:lumOff val="80000"/>
            </a:schemeClr>
          </a:solidFill>
          <a:ln w="19050">
            <a:solidFill>
              <a:schemeClr val="accent1"/>
            </a:solidFill>
          </a:ln>
        </p:spPr>
        <p:txBody>
          <a:bodyPr wrap="square" rtlCol="0">
            <a:spAutoFit/>
          </a:bodyPr>
          <a:lstStyle/>
          <a:p>
            <a:pPr algn="ctr"/>
            <a:r>
              <a:rPr kumimoji="1" lang="ja-JP" altLang="en-US" sz="1200"/>
              <a:t>視察・研修</a:t>
            </a:r>
          </a:p>
        </p:txBody>
      </p:sp>
      <p:sp>
        <p:nvSpPr>
          <p:cNvPr id="5" name="テキスト ボックス 4">
            <a:extLst>
              <a:ext uri="{FF2B5EF4-FFF2-40B4-BE49-F238E27FC236}">
                <a16:creationId xmlns:a16="http://schemas.microsoft.com/office/drawing/2014/main" id="{70BA7590-7EDD-21B1-D2A9-977B512FF760}"/>
              </a:ext>
            </a:extLst>
          </p:cNvPr>
          <p:cNvSpPr txBox="1"/>
          <p:nvPr/>
        </p:nvSpPr>
        <p:spPr>
          <a:xfrm>
            <a:off x="4280220" y="3710730"/>
            <a:ext cx="1092201" cy="307777"/>
          </a:xfrm>
          <a:prstGeom prst="rect">
            <a:avLst/>
          </a:prstGeom>
          <a:solidFill>
            <a:schemeClr val="accent5">
              <a:lumMod val="20000"/>
              <a:lumOff val="80000"/>
            </a:schemeClr>
          </a:solidFill>
          <a:ln w="19050">
            <a:solidFill>
              <a:schemeClr val="accent1"/>
            </a:solidFill>
          </a:ln>
        </p:spPr>
        <p:txBody>
          <a:bodyPr wrap="square" rtlCol="0">
            <a:spAutoFit/>
          </a:bodyPr>
          <a:lstStyle/>
          <a:p>
            <a:pPr algn="ctr"/>
            <a:r>
              <a:rPr kumimoji="1" lang="ja-JP" altLang="en-US" sz="1400"/>
              <a:t>地元説明会</a:t>
            </a:r>
          </a:p>
        </p:txBody>
      </p:sp>
      <p:sp>
        <p:nvSpPr>
          <p:cNvPr id="37" name="正方形/長方形 36">
            <a:extLst>
              <a:ext uri="{FF2B5EF4-FFF2-40B4-BE49-F238E27FC236}">
                <a16:creationId xmlns:a16="http://schemas.microsoft.com/office/drawing/2014/main" id="{F68CD371-82A1-EFCF-459A-5D5C1ED64E6E}"/>
              </a:ext>
            </a:extLst>
          </p:cNvPr>
          <p:cNvSpPr/>
          <p:nvPr/>
        </p:nvSpPr>
        <p:spPr>
          <a:xfrm>
            <a:off x="303832" y="3855975"/>
            <a:ext cx="3069065" cy="552108"/>
          </a:xfrm>
          <a:prstGeom prst="rect">
            <a:avLst/>
          </a:prstGeom>
          <a:solidFill>
            <a:schemeClr val="bg1"/>
          </a:solidFill>
          <a:ln w="25400">
            <a:solidFill>
              <a:srgbClr val="E869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sp>
        <p:nvSpPr>
          <p:cNvPr id="32" name="角丸四角形 31">
            <a:extLst>
              <a:ext uri="{FF2B5EF4-FFF2-40B4-BE49-F238E27FC236}">
                <a16:creationId xmlns:a16="http://schemas.microsoft.com/office/drawing/2014/main" id="{D1756EF2-B0FB-83A6-B314-A265682CAEB6}"/>
              </a:ext>
            </a:extLst>
          </p:cNvPr>
          <p:cNvSpPr/>
          <p:nvPr/>
        </p:nvSpPr>
        <p:spPr>
          <a:xfrm>
            <a:off x="4425003" y="4058926"/>
            <a:ext cx="2737797" cy="2487017"/>
          </a:xfrm>
          <a:prstGeom prst="roundRect">
            <a:avLst>
              <a:gd name="adj" fmla="val 5287"/>
            </a:avLst>
          </a:prstGeom>
          <a:solidFill>
            <a:schemeClr val="accent2">
              <a:lumMod val="20000"/>
              <a:lumOff val="80000"/>
            </a:schemeClr>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74F7B10F-18C2-20AB-DB81-261D4FCAD371}"/>
              </a:ext>
            </a:extLst>
          </p:cNvPr>
          <p:cNvPicPr>
            <a:picLocks noChangeAspect="1"/>
          </p:cNvPicPr>
          <p:nvPr/>
        </p:nvPicPr>
        <p:blipFill>
          <a:blip r:embed="rId7"/>
          <a:stretch>
            <a:fillRect/>
          </a:stretch>
        </p:blipFill>
        <p:spPr>
          <a:xfrm>
            <a:off x="5108730" y="5212028"/>
            <a:ext cx="1926116" cy="1284077"/>
          </a:xfrm>
          <a:prstGeom prst="rect">
            <a:avLst/>
          </a:prstGeom>
        </p:spPr>
      </p:pic>
      <p:pic>
        <p:nvPicPr>
          <p:cNvPr id="55" name="図 54">
            <a:extLst>
              <a:ext uri="{FF2B5EF4-FFF2-40B4-BE49-F238E27FC236}">
                <a16:creationId xmlns:a16="http://schemas.microsoft.com/office/drawing/2014/main" id="{FA597767-A3F4-DEC9-F5DE-F5133DE0025E}"/>
              </a:ext>
            </a:extLst>
          </p:cNvPr>
          <p:cNvPicPr>
            <a:picLocks noChangeAspect="1"/>
          </p:cNvPicPr>
          <p:nvPr/>
        </p:nvPicPr>
        <p:blipFill>
          <a:blip r:embed="rId8"/>
          <a:stretch>
            <a:fillRect/>
          </a:stretch>
        </p:blipFill>
        <p:spPr>
          <a:xfrm>
            <a:off x="7493723" y="5568998"/>
            <a:ext cx="1371600" cy="914400"/>
          </a:xfrm>
          <a:prstGeom prst="rect">
            <a:avLst/>
          </a:prstGeom>
        </p:spPr>
      </p:pic>
      <p:pic>
        <p:nvPicPr>
          <p:cNvPr id="13" name="図 12">
            <a:extLst>
              <a:ext uri="{FF2B5EF4-FFF2-40B4-BE49-F238E27FC236}">
                <a16:creationId xmlns:a16="http://schemas.microsoft.com/office/drawing/2014/main" id="{16D82494-5E9A-8CEE-1E4D-68D837D0C0E6}"/>
              </a:ext>
            </a:extLst>
          </p:cNvPr>
          <p:cNvPicPr>
            <a:picLocks noChangeAspect="1"/>
          </p:cNvPicPr>
          <p:nvPr/>
        </p:nvPicPr>
        <p:blipFill>
          <a:blip r:embed="rId9"/>
          <a:stretch>
            <a:fillRect/>
          </a:stretch>
        </p:blipFill>
        <p:spPr>
          <a:xfrm>
            <a:off x="7493723" y="4613347"/>
            <a:ext cx="1371600" cy="914400"/>
          </a:xfrm>
          <a:prstGeom prst="rect">
            <a:avLst/>
          </a:prstGeom>
        </p:spPr>
      </p:pic>
      <p:sp>
        <p:nvSpPr>
          <p:cNvPr id="19" name="テキスト ボックス 18">
            <a:extLst>
              <a:ext uri="{FF2B5EF4-FFF2-40B4-BE49-F238E27FC236}">
                <a16:creationId xmlns:a16="http://schemas.microsoft.com/office/drawing/2014/main" id="{CC4BF1CA-1FE5-A165-89E7-17EE80AB38A9}"/>
              </a:ext>
            </a:extLst>
          </p:cNvPr>
          <p:cNvSpPr txBox="1"/>
          <p:nvPr/>
        </p:nvSpPr>
        <p:spPr>
          <a:xfrm>
            <a:off x="289206" y="3867460"/>
            <a:ext cx="3059200" cy="523220"/>
          </a:xfrm>
          <a:prstGeom prst="rect">
            <a:avLst/>
          </a:prstGeom>
          <a:noFill/>
        </p:spPr>
        <p:txBody>
          <a:bodyPr wrap="square" rtlCol="0">
            <a:spAutoFit/>
          </a:bodyPr>
          <a:lstStyle/>
          <a:p>
            <a:pPr algn="ctr"/>
            <a:r>
              <a:rPr kumimoji="1" lang="ja-JP" altLang="en-US" sz="1400" b="1"/>
              <a:t>一元化施設円滑移行検討連絡協議会</a:t>
            </a:r>
            <a:endParaRPr kumimoji="1" lang="en-US" altLang="ja-JP" sz="1400" b="1" dirty="0"/>
          </a:p>
          <a:p>
            <a:pPr algn="ctr"/>
            <a:r>
              <a:rPr kumimoji="1" lang="ja-JP" altLang="en-US" sz="1400"/>
              <a:t>＜大阪府・大阪市・</a:t>
            </a:r>
            <a:r>
              <a:rPr kumimoji="1" lang="ja-JP" altLang="en-US" sz="1400">
                <a:solidFill>
                  <a:srgbClr val="FF0000"/>
                </a:solidFill>
              </a:rPr>
              <a:t>大安研</a:t>
            </a:r>
            <a:r>
              <a:rPr kumimoji="1" lang="ja-JP" altLang="en-US" sz="1400"/>
              <a:t>＞</a:t>
            </a:r>
          </a:p>
        </p:txBody>
      </p:sp>
      <p:sp>
        <p:nvSpPr>
          <p:cNvPr id="30" name="角丸四角形吹き出し 29">
            <a:extLst>
              <a:ext uri="{FF2B5EF4-FFF2-40B4-BE49-F238E27FC236}">
                <a16:creationId xmlns:a16="http://schemas.microsoft.com/office/drawing/2014/main" id="{72F77997-89AD-A5F3-1094-474585DC1805}"/>
              </a:ext>
            </a:extLst>
          </p:cNvPr>
          <p:cNvSpPr/>
          <p:nvPr/>
        </p:nvSpPr>
        <p:spPr>
          <a:xfrm flipH="1" flipV="1">
            <a:off x="427899" y="4873965"/>
            <a:ext cx="3574424" cy="1652922"/>
          </a:xfrm>
          <a:prstGeom prst="wedgeRoundRectCallout">
            <a:avLst>
              <a:gd name="adj1" fmla="val 68"/>
              <a:gd name="adj2" fmla="val 81423"/>
              <a:gd name="adj3" fmla="val 16667"/>
            </a:avLst>
          </a:prstGeom>
          <a:solidFill>
            <a:schemeClr val="bg1"/>
          </a:solidFill>
          <a:ln>
            <a:solidFill>
              <a:srgbClr val="E869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3949E20-1525-31A2-5262-F2A0999EE348}"/>
              </a:ext>
            </a:extLst>
          </p:cNvPr>
          <p:cNvSpPr txBox="1"/>
          <p:nvPr/>
        </p:nvSpPr>
        <p:spPr>
          <a:xfrm>
            <a:off x="381409" y="4996181"/>
            <a:ext cx="2012184" cy="307777"/>
          </a:xfrm>
          <a:prstGeom prst="rect">
            <a:avLst/>
          </a:prstGeom>
          <a:noFill/>
          <a:ln w="25400">
            <a:noFill/>
          </a:ln>
        </p:spPr>
        <p:txBody>
          <a:bodyPr wrap="square" rtlCol="0">
            <a:spAutoFit/>
          </a:bodyPr>
          <a:lstStyle/>
          <a:p>
            <a:r>
              <a:rPr lang="ja-JP" altLang="en-US" sz="1400" u="sng">
                <a:solidFill>
                  <a:srgbClr val="FF0000"/>
                </a:solidFill>
              </a:rPr>
              <a:t>一元化推進グループ</a:t>
            </a:r>
            <a:endParaRPr lang="en-US" altLang="ja-JP" sz="1400" u="sng" dirty="0">
              <a:solidFill>
                <a:srgbClr val="FF0000"/>
              </a:solidFill>
            </a:endParaRPr>
          </a:p>
        </p:txBody>
      </p:sp>
      <p:sp>
        <p:nvSpPr>
          <p:cNvPr id="25" name="テキスト ボックス 24">
            <a:extLst>
              <a:ext uri="{FF2B5EF4-FFF2-40B4-BE49-F238E27FC236}">
                <a16:creationId xmlns:a16="http://schemas.microsoft.com/office/drawing/2014/main" id="{A51F0436-5B1F-D53C-C931-602AD58FE9CB}"/>
              </a:ext>
            </a:extLst>
          </p:cNvPr>
          <p:cNvSpPr txBox="1"/>
          <p:nvPr/>
        </p:nvSpPr>
        <p:spPr>
          <a:xfrm>
            <a:off x="381409" y="5299410"/>
            <a:ext cx="3653863" cy="1169551"/>
          </a:xfrm>
          <a:prstGeom prst="rect">
            <a:avLst/>
          </a:prstGeom>
          <a:noFill/>
        </p:spPr>
        <p:txBody>
          <a:bodyPr wrap="square" rtlCol="0">
            <a:spAutoFit/>
          </a:bodyPr>
          <a:lstStyle/>
          <a:p>
            <a:r>
              <a:rPr lang="ja-JP" altLang="en-US" sz="1400"/>
              <a:t>一元化プロジェクトチーム</a:t>
            </a:r>
            <a:endParaRPr lang="en-US" altLang="ja-JP" sz="1400" dirty="0"/>
          </a:p>
          <a:p>
            <a:r>
              <a:rPr lang="ja-JP" altLang="en-US" sz="1400"/>
              <a:t>　危険物検討チーム</a:t>
            </a:r>
            <a:endParaRPr lang="en-US" altLang="ja-JP" sz="1400" dirty="0"/>
          </a:p>
          <a:p>
            <a:r>
              <a:rPr lang="ja-JP" altLang="en-US" sz="1400"/>
              <a:t>　管理体制検討チーム</a:t>
            </a:r>
            <a:endParaRPr lang="en-US" altLang="ja-JP" sz="1400" dirty="0"/>
          </a:p>
          <a:p>
            <a:r>
              <a:rPr lang="ja-JP" altLang="en-US" sz="1400"/>
              <a:t>　検査室情報管理システム（</a:t>
            </a:r>
            <a:r>
              <a:rPr lang="en-US" altLang="ja-JP" sz="1400" dirty="0"/>
              <a:t>LIMS</a:t>
            </a:r>
            <a:r>
              <a:rPr lang="ja-JP" altLang="en-US" sz="1400"/>
              <a:t>）検討チーム</a:t>
            </a:r>
            <a:endParaRPr lang="en-US" altLang="ja-JP" sz="1400" dirty="0"/>
          </a:p>
          <a:p>
            <a:r>
              <a:rPr lang="ja-JP" altLang="en-US" sz="1400"/>
              <a:t>　引越し検討チーム　　等</a:t>
            </a:r>
            <a:endParaRPr lang="en-US" altLang="ja-JP" sz="1400" dirty="0"/>
          </a:p>
        </p:txBody>
      </p:sp>
      <p:cxnSp>
        <p:nvCxnSpPr>
          <p:cNvPr id="16" name="直線矢印コネクタ 15">
            <a:extLst>
              <a:ext uri="{FF2B5EF4-FFF2-40B4-BE49-F238E27FC236}">
                <a16:creationId xmlns:a16="http://schemas.microsoft.com/office/drawing/2014/main" id="{824614CA-DE2A-8419-6363-3CB2B9CC887C}"/>
              </a:ext>
            </a:extLst>
          </p:cNvPr>
          <p:cNvCxnSpPr/>
          <p:nvPr/>
        </p:nvCxnSpPr>
        <p:spPr>
          <a:xfrm>
            <a:off x="2393593" y="1963817"/>
            <a:ext cx="954813" cy="0"/>
          </a:xfrm>
          <a:prstGeom prst="straightConnector1">
            <a:avLst/>
          </a:prstGeom>
          <a:ln>
            <a:solidFill>
              <a:srgbClr val="7030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68CF1A4B-96A1-CBA4-18D9-460B1BB8C2C0}"/>
              </a:ext>
            </a:extLst>
          </p:cNvPr>
          <p:cNvCxnSpPr/>
          <p:nvPr/>
        </p:nvCxnSpPr>
        <p:spPr>
          <a:xfrm>
            <a:off x="2723762" y="2440425"/>
            <a:ext cx="954813" cy="0"/>
          </a:xfrm>
          <a:prstGeom prst="straightConnector1">
            <a:avLst/>
          </a:prstGeom>
          <a:ln>
            <a:solidFill>
              <a:srgbClr val="4A7EBB"/>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C90689A4-097F-467C-0B40-FA69C312A648}"/>
              </a:ext>
            </a:extLst>
          </p:cNvPr>
          <p:cNvCxnSpPr/>
          <p:nvPr/>
        </p:nvCxnSpPr>
        <p:spPr>
          <a:xfrm>
            <a:off x="3805230" y="1775520"/>
            <a:ext cx="954813" cy="0"/>
          </a:xfrm>
          <a:prstGeom prst="straightConnector1">
            <a:avLst/>
          </a:prstGeom>
          <a:ln>
            <a:solidFill>
              <a:srgbClr val="7030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EACFACE0-45A8-0828-FDE7-B3E76AA11170}"/>
              </a:ext>
            </a:extLst>
          </p:cNvPr>
          <p:cNvCxnSpPr/>
          <p:nvPr/>
        </p:nvCxnSpPr>
        <p:spPr>
          <a:xfrm>
            <a:off x="4226197" y="2237094"/>
            <a:ext cx="954813" cy="0"/>
          </a:xfrm>
          <a:prstGeom prst="straightConnector1">
            <a:avLst/>
          </a:prstGeom>
          <a:ln>
            <a:solidFill>
              <a:srgbClr val="4A7EBB"/>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9" name="正方形/長方形 38">
            <a:extLst>
              <a:ext uri="{FF2B5EF4-FFF2-40B4-BE49-F238E27FC236}">
                <a16:creationId xmlns:a16="http://schemas.microsoft.com/office/drawing/2014/main" id="{84028924-7CF2-59BE-5722-134A8E2A1B3E}"/>
              </a:ext>
            </a:extLst>
          </p:cNvPr>
          <p:cNvSpPr/>
          <p:nvPr/>
        </p:nvSpPr>
        <p:spPr>
          <a:xfrm>
            <a:off x="212647" y="1882146"/>
            <a:ext cx="2142581" cy="180000"/>
          </a:xfrm>
          <a:prstGeom prst="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a:solidFill>
                  <a:schemeClr val="bg1"/>
                </a:solidFill>
                <a:latin typeface="+mn-ea"/>
              </a:rPr>
              <a:t>天王寺</a:t>
            </a:r>
            <a:r>
              <a:rPr kumimoji="1" lang="en-US" altLang="ja-JP" sz="1200" dirty="0">
                <a:solidFill>
                  <a:schemeClr val="bg1"/>
                </a:solidFill>
                <a:latin typeface="+mn-ea"/>
              </a:rPr>
              <a:t>C</a:t>
            </a:r>
            <a:r>
              <a:rPr kumimoji="1" lang="ja-JP" altLang="en-US" sz="1200">
                <a:solidFill>
                  <a:schemeClr val="bg1"/>
                </a:solidFill>
                <a:latin typeface="+mn-ea"/>
              </a:rPr>
              <a:t>　微生物課</a:t>
            </a:r>
          </a:p>
        </p:txBody>
      </p:sp>
      <p:sp>
        <p:nvSpPr>
          <p:cNvPr id="40" name="正方形/長方形 39">
            <a:extLst>
              <a:ext uri="{FF2B5EF4-FFF2-40B4-BE49-F238E27FC236}">
                <a16:creationId xmlns:a16="http://schemas.microsoft.com/office/drawing/2014/main" id="{6AC74242-7CCD-4E03-DD28-FFFD23B7136B}"/>
              </a:ext>
            </a:extLst>
          </p:cNvPr>
          <p:cNvSpPr/>
          <p:nvPr/>
        </p:nvSpPr>
        <p:spPr>
          <a:xfrm>
            <a:off x="212647" y="1681302"/>
            <a:ext cx="3570340" cy="180000"/>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a:solidFill>
                  <a:schemeClr val="bg1"/>
                </a:solidFill>
                <a:latin typeface="+mn-ea"/>
              </a:rPr>
              <a:t>森ノ宮</a:t>
            </a:r>
            <a:r>
              <a:rPr kumimoji="1" lang="en-US" altLang="ja-JP" sz="1200" dirty="0">
                <a:solidFill>
                  <a:schemeClr val="bg1"/>
                </a:solidFill>
                <a:latin typeface="+mn-ea"/>
              </a:rPr>
              <a:t>C</a:t>
            </a:r>
            <a:r>
              <a:rPr kumimoji="1" lang="ja-JP" altLang="en-US" sz="1200">
                <a:solidFill>
                  <a:schemeClr val="bg1"/>
                </a:solidFill>
                <a:latin typeface="+mn-ea"/>
              </a:rPr>
              <a:t>　</a:t>
            </a:r>
            <a:r>
              <a:rPr kumimoji="1" lang="en-US" altLang="ja-JP" sz="1200" dirty="0">
                <a:solidFill>
                  <a:schemeClr val="bg1"/>
                </a:solidFill>
                <a:latin typeface="+mn-ea"/>
              </a:rPr>
              <a:t> </a:t>
            </a:r>
            <a:r>
              <a:rPr kumimoji="1" lang="ja-JP" altLang="en-US" sz="1200">
                <a:solidFill>
                  <a:schemeClr val="bg1"/>
                </a:solidFill>
                <a:latin typeface="+mn-ea"/>
              </a:rPr>
              <a:t>細菌課・ウイルス課</a:t>
            </a:r>
          </a:p>
        </p:txBody>
      </p:sp>
      <p:sp>
        <p:nvSpPr>
          <p:cNvPr id="42" name="正方形/長方形 41">
            <a:extLst>
              <a:ext uri="{FF2B5EF4-FFF2-40B4-BE49-F238E27FC236}">
                <a16:creationId xmlns:a16="http://schemas.microsoft.com/office/drawing/2014/main" id="{86D851BF-E6F7-1139-AC81-E1FABA04CD5F}"/>
              </a:ext>
            </a:extLst>
          </p:cNvPr>
          <p:cNvSpPr/>
          <p:nvPr/>
        </p:nvSpPr>
        <p:spPr>
          <a:xfrm>
            <a:off x="5253274" y="1882146"/>
            <a:ext cx="3774977" cy="180000"/>
          </a:xfrm>
          <a:prstGeom prst="rect">
            <a:avLst/>
          </a:prstGeom>
          <a:solidFill>
            <a:schemeClr val="accent4">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mn-ea"/>
              </a:rPr>
              <a:t>ウイルス課</a:t>
            </a:r>
          </a:p>
        </p:txBody>
      </p:sp>
      <p:sp>
        <p:nvSpPr>
          <p:cNvPr id="43" name="正方形/長方形 42">
            <a:extLst>
              <a:ext uri="{FF2B5EF4-FFF2-40B4-BE49-F238E27FC236}">
                <a16:creationId xmlns:a16="http://schemas.microsoft.com/office/drawing/2014/main" id="{DF77C0BF-6EC0-549F-DB8E-147BCF90D630}"/>
              </a:ext>
            </a:extLst>
          </p:cNvPr>
          <p:cNvSpPr/>
          <p:nvPr/>
        </p:nvSpPr>
        <p:spPr>
          <a:xfrm>
            <a:off x="5253274" y="1682257"/>
            <a:ext cx="3774977" cy="180000"/>
          </a:xfrm>
          <a:prstGeom prst="rect">
            <a:avLst/>
          </a:prstGeom>
          <a:solidFill>
            <a:schemeClr val="accent5">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mn-ea"/>
              </a:rPr>
              <a:t>細菌課</a:t>
            </a:r>
          </a:p>
        </p:txBody>
      </p:sp>
      <p:sp>
        <p:nvSpPr>
          <p:cNvPr id="46" name="正方形/長方形 45">
            <a:extLst>
              <a:ext uri="{FF2B5EF4-FFF2-40B4-BE49-F238E27FC236}">
                <a16:creationId xmlns:a16="http://schemas.microsoft.com/office/drawing/2014/main" id="{0E80BCFE-0B9E-9E71-5B4F-4B4E900CA775}"/>
              </a:ext>
            </a:extLst>
          </p:cNvPr>
          <p:cNvSpPr/>
          <p:nvPr/>
        </p:nvSpPr>
        <p:spPr>
          <a:xfrm>
            <a:off x="3348406" y="1875843"/>
            <a:ext cx="1863628" cy="180000"/>
          </a:xfrm>
          <a:prstGeom prst="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B85315D7-4FAD-6D9A-5922-F0F8CF0D167D}"/>
              </a:ext>
            </a:extLst>
          </p:cNvPr>
          <p:cNvSpPr/>
          <p:nvPr/>
        </p:nvSpPr>
        <p:spPr>
          <a:xfrm>
            <a:off x="212647" y="2354320"/>
            <a:ext cx="2474386" cy="180000"/>
          </a:xfrm>
          <a:prstGeom prst="rect">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a:solidFill>
                  <a:schemeClr val="bg1"/>
                </a:solidFill>
                <a:latin typeface="+mn-ea"/>
              </a:rPr>
              <a:t>天王寺</a:t>
            </a:r>
            <a:r>
              <a:rPr kumimoji="1" lang="en-US" altLang="ja-JP" sz="1200" dirty="0">
                <a:solidFill>
                  <a:schemeClr val="bg1"/>
                </a:solidFill>
                <a:latin typeface="+mn-ea"/>
              </a:rPr>
              <a:t>C</a:t>
            </a:r>
            <a:r>
              <a:rPr kumimoji="1" lang="ja-JP" altLang="en-US" sz="1200">
                <a:solidFill>
                  <a:schemeClr val="bg1"/>
                </a:solidFill>
                <a:latin typeface="+mn-ea"/>
              </a:rPr>
              <a:t>　食品化学</a:t>
            </a:r>
            <a:r>
              <a:rPr kumimoji="1" lang="en-US" altLang="ja-JP" sz="1200" dirty="0">
                <a:solidFill>
                  <a:schemeClr val="bg1"/>
                </a:solidFill>
                <a:latin typeface="+mn-ea"/>
              </a:rPr>
              <a:t>2</a:t>
            </a:r>
            <a:r>
              <a:rPr kumimoji="1" lang="ja-JP" altLang="en-US" sz="1200">
                <a:solidFill>
                  <a:schemeClr val="bg1"/>
                </a:solidFill>
                <a:latin typeface="+mn-ea"/>
              </a:rPr>
              <a:t>課</a:t>
            </a:r>
          </a:p>
        </p:txBody>
      </p:sp>
      <p:sp>
        <p:nvSpPr>
          <p:cNvPr id="50" name="正方形/長方形 49">
            <a:extLst>
              <a:ext uri="{FF2B5EF4-FFF2-40B4-BE49-F238E27FC236}">
                <a16:creationId xmlns:a16="http://schemas.microsoft.com/office/drawing/2014/main" id="{11A6A19C-B0DC-0202-1BCF-944690B7575F}"/>
              </a:ext>
            </a:extLst>
          </p:cNvPr>
          <p:cNvSpPr/>
          <p:nvPr/>
        </p:nvSpPr>
        <p:spPr>
          <a:xfrm>
            <a:off x="212647" y="2157694"/>
            <a:ext cx="3980460" cy="18000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a:solidFill>
                  <a:schemeClr val="bg1"/>
                </a:solidFill>
                <a:latin typeface="+mn-ea"/>
              </a:rPr>
              <a:t>森ノ宮</a:t>
            </a:r>
            <a:r>
              <a:rPr kumimoji="1" lang="en-US" altLang="ja-JP" sz="1200" dirty="0">
                <a:solidFill>
                  <a:schemeClr val="bg1"/>
                </a:solidFill>
                <a:latin typeface="+mn-ea"/>
              </a:rPr>
              <a:t>C</a:t>
            </a:r>
            <a:r>
              <a:rPr kumimoji="1" lang="ja-JP" altLang="en-US" sz="1200">
                <a:solidFill>
                  <a:schemeClr val="bg1"/>
                </a:solidFill>
                <a:latin typeface="+mn-ea"/>
              </a:rPr>
              <a:t>　</a:t>
            </a:r>
            <a:r>
              <a:rPr kumimoji="1" lang="en-US" altLang="ja-JP" sz="1200" dirty="0">
                <a:solidFill>
                  <a:schemeClr val="bg1"/>
                </a:solidFill>
                <a:latin typeface="+mn-ea"/>
              </a:rPr>
              <a:t> </a:t>
            </a:r>
            <a:r>
              <a:rPr kumimoji="1" lang="ja-JP" altLang="en-US" sz="1200">
                <a:solidFill>
                  <a:schemeClr val="bg1"/>
                </a:solidFill>
                <a:latin typeface="+mn-ea"/>
              </a:rPr>
              <a:t>食品化学</a:t>
            </a:r>
            <a:r>
              <a:rPr kumimoji="1" lang="en-US" altLang="ja-JP" sz="1200" dirty="0">
                <a:solidFill>
                  <a:schemeClr val="bg1"/>
                </a:solidFill>
                <a:latin typeface="+mn-ea"/>
              </a:rPr>
              <a:t>1</a:t>
            </a:r>
            <a:r>
              <a:rPr kumimoji="1" lang="ja-JP" altLang="en-US" sz="1200">
                <a:solidFill>
                  <a:schemeClr val="bg1"/>
                </a:solidFill>
                <a:latin typeface="+mn-ea"/>
              </a:rPr>
              <a:t>課</a:t>
            </a:r>
          </a:p>
        </p:txBody>
      </p:sp>
      <p:sp>
        <p:nvSpPr>
          <p:cNvPr id="52" name="正方形/長方形 51">
            <a:extLst>
              <a:ext uri="{FF2B5EF4-FFF2-40B4-BE49-F238E27FC236}">
                <a16:creationId xmlns:a16="http://schemas.microsoft.com/office/drawing/2014/main" id="{9E9425E9-98C9-775C-E364-6EC86FAFC9FD}"/>
              </a:ext>
            </a:extLst>
          </p:cNvPr>
          <p:cNvSpPr/>
          <p:nvPr/>
        </p:nvSpPr>
        <p:spPr>
          <a:xfrm>
            <a:off x="5253274" y="2354320"/>
            <a:ext cx="3774977" cy="180000"/>
          </a:xfrm>
          <a:prstGeom prst="rect">
            <a:avLst/>
          </a:prstGeom>
          <a:solidFill>
            <a:srgbClr val="FEB0F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a:solidFill>
                  <a:schemeClr val="tx1"/>
                </a:solidFill>
                <a:latin typeface="+mn-ea"/>
              </a:rPr>
              <a:t>食品化学</a:t>
            </a:r>
            <a:r>
              <a:rPr kumimoji="1" lang="ja-JP" altLang="en-US" sz="1200">
                <a:solidFill>
                  <a:schemeClr val="tx1"/>
                </a:solidFill>
                <a:latin typeface="+mn-ea"/>
              </a:rPr>
              <a:t>課</a:t>
            </a:r>
          </a:p>
        </p:txBody>
      </p:sp>
      <p:sp>
        <p:nvSpPr>
          <p:cNvPr id="53" name="正方形/長方形 52">
            <a:extLst>
              <a:ext uri="{FF2B5EF4-FFF2-40B4-BE49-F238E27FC236}">
                <a16:creationId xmlns:a16="http://schemas.microsoft.com/office/drawing/2014/main" id="{C1122C76-5205-7886-75AB-794BF401E112}"/>
              </a:ext>
            </a:extLst>
          </p:cNvPr>
          <p:cNvSpPr/>
          <p:nvPr/>
        </p:nvSpPr>
        <p:spPr>
          <a:xfrm>
            <a:off x="5253274" y="2154431"/>
            <a:ext cx="3774977" cy="180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mn-ea"/>
              </a:rPr>
              <a:t>食品安全課</a:t>
            </a:r>
          </a:p>
        </p:txBody>
      </p:sp>
      <p:sp>
        <p:nvSpPr>
          <p:cNvPr id="54" name="正方形/長方形 53">
            <a:extLst>
              <a:ext uri="{FF2B5EF4-FFF2-40B4-BE49-F238E27FC236}">
                <a16:creationId xmlns:a16="http://schemas.microsoft.com/office/drawing/2014/main" id="{2BEDCF33-992E-FF33-30E1-5014C1896EB5}"/>
              </a:ext>
            </a:extLst>
          </p:cNvPr>
          <p:cNvSpPr/>
          <p:nvPr/>
        </p:nvSpPr>
        <p:spPr>
          <a:xfrm>
            <a:off x="3777220" y="2347590"/>
            <a:ext cx="1434814" cy="180000"/>
          </a:xfrm>
          <a:prstGeom prst="rect">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47FE7FE-6127-F336-7E0D-B6C075150671}"/>
              </a:ext>
            </a:extLst>
          </p:cNvPr>
          <p:cNvSpPr/>
          <p:nvPr/>
        </p:nvSpPr>
        <p:spPr>
          <a:xfrm>
            <a:off x="4897174" y="1677783"/>
            <a:ext cx="314860" cy="180000"/>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sz="1200">
              <a:solidFill>
                <a:schemeClr val="bg1"/>
              </a:solidFill>
              <a:latin typeface="+mn-ea"/>
            </a:endParaRPr>
          </a:p>
        </p:txBody>
      </p:sp>
      <p:sp>
        <p:nvSpPr>
          <p:cNvPr id="11" name="テキスト ボックス 10">
            <a:extLst>
              <a:ext uri="{FF2B5EF4-FFF2-40B4-BE49-F238E27FC236}">
                <a16:creationId xmlns:a16="http://schemas.microsoft.com/office/drawing/2014/main" id="{232FE8A0-F568-60DC-AA66-26EEB91184AC}"/>
              </a:ext>
            </a:extLst>
          </p:cNvPr>
          <p:cNvSpPr txBox="1"/>
          <p:nvPr/>
        </p:nvSpPr>
        <p:spPr>
          <a:xfrm>
            <a:off x="5284298" y="1954400"/>
            <a:ext cx="1178719" cy="307777"/>
          </a:xfrm>
          <a:prstGeom prst="rect">
            <a:avLst/>
          </a:prstGeom>
          <a:solidFill>
            <a:schemeClr val="accent6">
              <a:lumMod val="20000"/>
              <a:lumOff val="80000"/>
            </a:schemeClr>
          </a:solidFill>
          <a:ln w="19050">
            <a:solidFill>
              <a:schemeClr val="accent1"/>
            </a:solidFill>
          </a:ln>
          <a:effectLst/>
        </p:spPr>
        <p:txBody>
          <a:bodyPr wrap="square" rtlCol="0">
            <a:spAutoFit/>
          </a:bodyPr>
          <a:lstStyle/>
          <a:p>
            <a:pPr algn="ctr"/>
            <a:r>
              <a:rPr kumimoji="1" lang="ja-JP" altLang="en-US" sz="1400"/>
              <a:t>組織再編</a:t>
            </a:r>
          </a:p>
        </p:txBody>
      </p:sp>
      <p:pic>
        <p:nvPicPr>
          <p:cNvPr id="26" name="図 25">
            <a:extLst>
              <a:ext uri="{FF2B5EF4-FFF2-40B4-BE49-F238E27FC236}">
                <a16:creationId xmlns:a16="http://schemas.microsoft.com/office/drawing/2014/main" id="{7D416EA1-8418-89A3-C188-4A41129D7293}"/>
              </a:ext>
            </a:extLst>
          </p:cNvPr>
          <p:cNvPicPr>
            <a:picLocks noChangeAspect="1"/>
          </p:cNvPicPr>
          <p:nvPr/>
        </p:nvPicPr>
        <p:blipFill>
          <a:blip r:embed="rId10"/>
          <a:stretch>
            <a:fillRect/>
          </a:stretch>
        </p:blipFill>
        <p:spPr>
          <a:xfrm>
            <a:off x="3830295" y="2780479"/>
            <a:ext cx="1371600" cy="914400"/>
          </a:xfrm>
          <a:prstGeom prst="rect">
            <a:avLst/>
          </a:prstGeom>
        </p:spPr>
      </p:pic>
      <p:pic>
        <p:nvPicPr>
          <p:cNvPr id="29" name="図 28">
            <a:extLst>
              <a:ext uri="{FF2B5EF4-FFF2-40B4-BE49-F238E27FC236}">
                <a16:creationId xmlns:a16="http://schemas.microsoft.com/office/drawing/2014/main" id="{07A0B310-DA8D-5BBF-D7AA-340A8BB28594}"/>
              </a:ext>
            </a:extLst>
          </p:cNvPr>
          <p:cNvPicPr>
            <a:picLocks noChangeAspect="1"/>
          </p:cNvPicPr>
          <p:nvPr/>
        </p:nvPicPr>
        <p:blipFill>
          <a:blip r:embed="rId11"/>
          <a:stretch>
            <a:fillRect/>
          </a:stretch>
        </p:blipFill>
        <p:spPr>
          <a:xfrm>
            <a:off x="2406961" y="2773487"/>
            <a:ext cx="1371600" cy="914400"/>
          </a:xfrm>
          <a:prstGeom prst="rect">
            <a:avLst/>
          </a:prstGeom>
        </p:spPr>
      </p:pic>
      <p:sp>
        <p:nvSpPr>
          <p:cNvPr id="36" name="テキスト ボックス 35">
            <a:extLst>
              <a:ext uri="{FF2B5EF4-FFF2-40B4-BE49-F238E27FC236}">
                <a16:creationId xmlns:a16="http://schemas.microsoft.com/office/drawing/2014/main" id="{F57D8D0B-1C83-2035-D5C3-823DE400CC6E}"/>
              </a:ext>
            </a:extLst>
          </p:cNvPr>
          <p:cNvSpPr txBox="1"/>
          <p:nvPr/>
        </p:nvSpPr>
        <p:spPr>
          <a:xfrm>
            <a:off x="2825625" y="2629441"/>
            <a:ext cx="2147800" cy="307777"/>
          </a:xfrm>
          <a:prstGeom prst="rect">
            <a:avLst/>
          </a:prstGeom>
          <a:solidFill>
            <a:schemeClr val="bg1"/>
          </a:solidFill>
          <a:ln>
            <a:solidFill>
              <a:srgbClr val="FF0000"/>
            </a:solidFill>
          </a:ln>
        </p:spPr>
        <p:txBody>
          <a:bodyPr wrap="square">
            <a:spAutoFit/>
          </a:bodyPr>
          <a:lstStyle/>
          <a:p>
            <a:pPr algn="ctr"/>
            <a:r>
              <a:rPr kumimoji="1" lang="ja-JP" altLang="en-US" sz="1400"/>
              <a:t>検査・健康危機対応継続</a:t>
            </a:r>
          </a:p>
        </p:txBody>
      </p:sp>
      <p:pic>
        <p:nvPicPr>
          <p:cNvPr id="49" name="図 48">
            <a:extLst>
              <a:ext uri="{FF2B5EF4-FFF2-40B4-BE49-F238E27FC236}">
                <a16:creationId xmlns:a16="http://schemas.microsoft.com/office/drawing/2014/main" id="{A5585AA1-D33E-CE5B-9B82-143912BE5519}"/>
              </a:ext>
            </a:extLst>
          </p:cNvPr>
          <p:cNvPicPr>
            <a:picLocks noChangeAspect="1"/>
          </p:cNvPicPr>
          <p:nvPr/>
        </p:nvPicPr>
        <p:blipFill>
          <a:blip r:embed="rId12"/>
          <a:stretch>
            <a:fillRect/>
          </a:stretch>
        </p:blipFill>
        <p:spPr>
          <a:xfrm>
            <a:off x="4475634" y="4112589"/>
            <a:ext cx="1926116" cy="1284077"/>
          </a:xfrm>
          <a:prstGeom prst="rect">
            <a:avLst/>
          </a:prstGeom>
        </p:spPr>
      </p:pic>
      <p:sp>
        <p:nvSpPr>
          <p:cNvPr id="2" name="テキスト ボックス 1">
            <a:extLst>
              <a:ext uri="{FF2B5EF4-FFF2-40B4-BE49-F238E27FC236}">
                <a16:creationId xmlns:a16="http://schemas.microsoft.com/office/drawing/2014/main" id="{01EA6EF7-5B9B-536C-C88A-0082F2F4A41A}"/>
              </a:ext>
            </a:extLst>
          </p:cNvPr>
          <p:cNvSpPr txBox="1"/>
          <p:nvPr/>
        </p:nvSpPr>
        <p:spPr>
          <a:xfrm>
            <a:off x="4508724" y="4058926"/>
            <a:ext cx="985837" cy="369332"/>
          </a:xfrm>
          <a:prstGeom prst="rect">
            <a:avLst/>
          </a:prstGeom>
          <a:solidFill>
            <a:schemeClr val="accent5">
              <a:lumMod val="20000"/>
              <a:lumOff val="80000"/>
            </a:schemeClr>
          </a:solidFill>
          <a:ln w="19050">
            <a:solidFill>
              <a:schemeClr val="accent1"/>
            </a:solidFill>
          </a:ln>
        </p:spPr>
        <p:txBody>
          <a:bodyPr wrap="square" rtlCol="0">
            <a:spAutoFit/>
          </a:bodyPr>
          <a:lstStyle/>
          <a:p>
            <a:pPr algn="ctr"/>
            <a:r>
              <a:rPr kumimoji="1" lang="ja-JP" altLang="en-US"/>
              <a:t>完成式</a:t>
            </a:r>
          </a:p>
        </p:txBody>
      </p:sp>
    </p:spTree>
    <p:extLst>
      <p:ext uri="{BB962C8B-B14F-4D97-AF65-F5344CB8AC3E}">
        <p14:creationId xmlns:p14="http://schemas.microsoft.com/office/powerpoint/2010/main" val="45511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a:t>
            </a:r>
            <a:r>
              <a:rPr lang="ja-JP" altLang="en-US" sz="2800">
                <a:solidFill>
                  <a:schemeClr val="bg1"/>
                </a:solidFill>
                <a:latin typeface="+mn-ea"/>
                <a:ea typeface="+mn-ea"/>
                <a:cs typeface="HG丸ｺﾞｼｯｸM-PRO"/>
              </a:rPr>
              <a:t>項目（施設一元化</a:t>
            </a:r>
            <a:r>
              <a:rPr lang="en-US" altLang="ja-JP" sz="2800" dirty="0">
                <a:solidFill>
                  <a:schemeClr val="bg1"/>
                </a:solidFill>
                <a:latin typeface="+mn-ea"/>
                <a:ea typeface="+mn-ea"/>
                <a:cs typeface="HG丸ｺﾞｼｯｸM-PRO"/>
              </a:rPr>
              <a:t>②</a:t>
            </a:r>
            <a:r>
              <a:rPr lang="ja-JP" altLang="en-US" sz="2800">
                <a:solidFill>
                  <a:schemeClr val="bg1"/>
                </a:solidFill>
                <a:latin typeface="+mn-ea"/>
                <a:ea typeface="+mn-ea"/>
                <a:cs typeface="HG丸ｺﾞｼｯｸM-PRO"/>
              </a:rPr>
              <a:t>）</a:t>
            </a:r>
            <a:endParaRPr lang="ja-JP" altLang="en-US" sz="2800" dirty="0">
              <a:solidFill>
                <a:schemeClr val="bg1"/>
              </a:solidFill>
              <a:latin typeface="+mn-ea"/>
              <a:ea typeface="+mn-ea"/>
              <a:cs typeface="HG丸ｺﾞｼｯｸM-PRO"/>
            </a:endParaRPr>
          </a:p>
        </p:txBody>
      </p:sp>
      <p:graphicFrame>
        <p:nvGraphicFramePr>
          <p:cNvPr id="2" name="表 4">
            <a:extLst>
              <a:ext uri="{FF2B5EF4-FFF2-40B4-BE49-F238E27FC236}">
                <a16:creationId xmlns:a16="http://schemas.microsoft.com/office/drawing/2014/main" id="{62F65713-27A4-840E-A09A-26D1DCB02A49}"/>
              </a:ext>
            </a:extLst>
          </p:cNvPr>
          <p:cNvGraphicFramePr>
            <a:graphicFrameLocks noGrp="1"/>
          </p:cNvGraphicFramePr>
          <p:nvPr>
            <p:extLst>
              <p:ext uri="{D42A27DB-BD31-4B8C-83A1-F6EECF244321}">
                <p14:modId xmlns:p14="http://schemas.microsoft.com/office/powerpoint/2010/main" val="1982750873"/>
              </p:ext>
            </p:extLst>
          </p:nvPr>
        </p:nvGraphicFramePr>
        <p:xfrm>
          <a:off x="535782" y="1282699"/>
          <a:ext cx="8072436" cy="5095240"/>
        </p:xfrm>
        <a:graphic>
          <a:graphicData uri="http://schemas.openxmlformats.org/drawingml/2006/table">
            <a:tbl>
              <a:tblPr firstRow="1" bandRow="1">
                <a:tableStyleId>{5C22544A-7EE6-4342-B048-85BDC9FD1C3A}</a:tableStyleId>
              </a:tblPr>
              <a:tblGrid>
                <a:gridCol w="4036218">
                  <a:extLst>
                    <a:ext uri="{9D8B030D-6E8A-4147-A177-3AD203B41FA5}">
                      <a16:colId xmlns:a16="http://schemas.microsoft.com/office/drawing/2014/main" val="21210805"/>
                    </a:ext>
                  </a:extLst>
                </a:gridCol>
                <a:gridCol w="4036218">
                  <a:extLst>
                    <a:ext uri="{9D8B030D-6E8A-4147-A177-3AD203B41FA5}">
                      <a16:colId xmlns:a16="http://schemas.microsoft.com/office/drawing/2014/main" val="405220009"/>
                    </a:ext>
                  </a:extLst>
                </a:gridCol>
              </a:tblGrid>
              <a:tr h="370840">
                <a:tc>
                  <a:txBody>
                    <a:bodyPr/>
                    <a:lstStyle/>
                    <a:p>
                      <a:pPr algn="ctr"/>
                      <a:r>
                        <a:rPr kumimoji="1" lang="en-US" altLang="ja-JP" dirty="0">
                          <a:solidFill>
                            <a:srgbClr val="FFFF00"/>
                          </a:solidFill>
                          <a:latin typeface="+mj-ea"/>
                          <a:ea typeface="+mj-ea"/>
                        </a:rPr>
                        <a:t>IT</a:t>
                      </a:r>
                      <a:r>
                        <a:rPr kumimoji="1" lang="ja-JP" altLang="en-US">
                          <a:solidFill>
                            <a:srgbClr val="FFFF00"/>
                          </a:solidFill>
                          <a:latin typeface="+mj-ea"/>
                          <a:ea typeface="+mj-ea"/>
                        </a:rPr>
                        <a:t>化の推進</a:t>
                      </a:r>
                    </a:p>
                  </a:txBody>
                  <a:tcPr/>
                </a:tc>
                <a:tc>
                  <a:txBody>
                    <a:bodyPr/>
                    <a:lstStyle/>
                    <a:p>
                      <a:pPr algn="ctr"/>
                      <a:r>
                        <a:rPr kumimoji="1" lang="ja-JP" altLang="en-US">
                          <a:solidFill>
                            <a:srgbClr val="FFFF00"/>
                          </a:solidFill>
                          <a:latin typeface="+mj-ea"/>
                          <a:ea typeface="+mj-ea"/>
                        </a:rPr>
                        <a:t>検査研究機能の強化</a:t>
                      </a:r>
                    </a:p>
                  </a:txBody>
                  <a:tcPr/>
                </a:tc>
                <a:extLst>
                  <a:ext uri="{0D108BD9-81ED-4DB2-BD59-A6C34878D82A}">
                    <a16:rowId xmlns:a16="http://schemas.microsoft.com/office/drawing/2014/main" val="2791567723"/>
                  </a:ext>
                </a:extLst>
              </a:tr>
              <a:tr h="370840">
                <a:tc>
                  <a:txBody>
                    <a:bodyPr/>
                    <a:lstStyle/>
                    <a:p>
                      <a:endParaRPr kumimoji="1" lang="en-US" altLang="ja-JP" sz="1600" b="0" dirty="0">
                        <a:solidFill>
                          <a:srgbClr val="7030A0"/>
                        </a:solidFill>
                        <a:latin typeface="+mj-ea"/>
                        <a:ea typeface="+mj-ea"/>
                      </a:endParaRPr>
                    </a:p>
                    <a:p>
                      <a:endParaRPr kumimoji="1" lang="en-US" altLang="ja-JP" sz="1600" b="0" dirty="0">
                        <a:solidFill>
                          <a:srgbClr val="7030A0"/>
                        </a:solidFill>
                        <a:latin typeface="+mj-ea"/>
                        <a:ea typeface="+mj-ea"/>
                      </a:endParaRPr>
                    </a:p>
                    <a:p>
                      <a:endParaRPr kumimoji="1" lang="en-US" altLang="ja-JP" sz="1600" b="0" dirty="0">
                        <a:solidFill>
                          <a:srgbClr val="7030A0"/>
                        </a:solidFill>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kern="1200">
                          <a:solidFill>
                            <a:srgbClr val="7030A0"/>
                          </a:solidFill>
                          <a:latin typeface="+mj-ea"/>
                          <a:ea typeface="+mn-ea"/>
                          <a:cs typeface="+mn-cs"/>
                        </a:rPr>
                        <a:t>基幹情報システムの最適化</a:t>
                      </a:r>
                      <a:endParaRPr kumimoji="1" lang="en-US" altLang="ja-JP" sz="1600" b="0" kern="1200" dirty="0">
                        <a:solidFill>
                          <a:srgbClr val="7030A0"/>
                        </a:solidFill>
                        <a:latin typeface="+mj-ea"/>
                        <a:ea typeface="+mn-ea"/>
                        <a:cs typeface="+mn-cs"/>
                      </a:endParaRPr>
                    </a:p>
                    <a:p>
                      <a:endParaRPr kumimoji="1" lang="en-US" altLang="ja-JP" sz="1600" b="0" dirty="0">
                        <a:solidFill>
                          <a:srgbClr val="7030A0"/>
                        </a:solidFill>
                        <a:latin typeface="+mj-ea"/>
                        <a:ea typeface="+mj-ea"/>
                      </a:endParaRPr>
                    </a:p>
                    <a:p>
                      <a:r>
                        <a:rPr kumimoji="1" lang="ja-JP" altLang="en-US" sz="1600">
                          <a:latin typeface="+mj-ea"/>
                          <a:ea typeface="+mj-ea"/>
                        </a:rPr>
                        <a:t>　・　無線</a:t>
                      </a:r>
                      <a:r>
                        <a:rPr kumimoji="1" lang="en-US" altLang="ja-JP" sz="1600" dirty="0">
                          <a:latin typeface="+mj-ea"/>
                          <a:ea typeface="+mj-ea"/>
                        </a:rPr>
                        <a:t>LAN</a:t>
                      </a:r>
                      <a:r>
                        <a:rPr kumimoji="1" lang="ja-JP" altLang="en-US" sz="1600">
                          <a:latin typeface="+mj-ea"/>
                          <a:ea typeface="+mj-ea"/>
                        </a:rPr>
                        <a:t>整備</a:t>
                      </a:r>
                      <a:endParaRPr kumimoji="1" lang="en-US" altLang="ja-JP" sz="1600" dirty="0">
                        <a:latin typeface="+mj-ea"/>
                        <a:ea typeface="+mj-ea"/>
                      </a:endParaRPr>
                    </a:p>
                    <a:p>
                      <a:endParaRPr kumimoji="1" lang="en-US" altLang="ja-JP" sz="1600" dirty="0">
                        <a:latin typeface="+mj-ea"/>
                        <a:ea typeface="+mj-ea"/>
                      </a:endParaRPr>
                    </a:p>
                    <a:p>
                      <a:r>
                        <a:rPr kumimoji="1" lang="ja-JP" altLang="en-US" sz="1600">
                          <a:latin typeface="+mj-ea"/>
                          <a:ea typeface="+mj-ea"/>
                        </a:rPr>
                        <a:t>　</a:t>
                      </a:r>
                      <a:r>
                        <a:rPr kumimoji="1" lang="ja-JP" altLang="en-US" sz="1600" kern="1200">
                          <a:solidFill>
                            <a:schemeClr val="dk1"/>
                          </a:solidFill>
                          <a:latin typeface="+mj-ea"/>
                          <a:ea typeface="+mn-ea"/>
                          <a:cs typeface="+mn-cs"/>
                        </a:rPr>
                        <a:t>・　</a:t>
                      </a:r>
                      <a:r>
                        <a:rPr kumimoji="1" lang="ja-JP" altLang="en-US" sz="1600">
                          <a:latin typeface="+mj-ea"/>
                          <a:ea typeface="+mj-ea"/>
                        </a:rPr>
                        <a:t>セキュリティー強化：暗号化ソフト導入</a:t>
                      </a:r>
                      <a:endParaRPr kumimoji="1" lang="en-US" altLang="ja-JP" sz="1600" dirty="0">
                        <a:latin typeface="+mj-ea"/>
                        <a:ea typeface="+mj-ea"/>
                      </a:endParaRPr>
                    </a:p>
                    <a:p>
                      <a:endParaRPr kumimoji="1" lang="en-US" altLang="ja-JP" sz="1600" dirty="0">
                        <a:latin typeface="+mj-ea"/>
                        <a:ea typeface="+mj-ea"/>
                      </a:endParaRPr>
                    </a:p>
                    <a:p>
                      <a:r>
                        <a:rPr kumimoji="1" lang="ja-JP" altLang="en-US" sz="1600">
                          <a:latin typeface="+mj-ea"/>
                          <a:ea typeface="+mj-ea"/>
                        </a:rPr>
                        <a:t>　</a:t>
                      </a:r>
                      <a:r>
                        <a:rPr kumimoji="1" lang="ja-JP" altLang="en-US" sz="1600" kern="1200">
                          <a:solidFill>
                            <a:schemeClr val="dk1"/>
                          </a:solidFill>
                          <a:latin typeface="+mj-ea"/>
                          <a:ea typeface="+mn-ea"/>
                          <a:cs typeface="+mn-cs"/>
                        </a:rPr>
                        <a:t>・　</a:t>
                      </a:r>
                      <a:r>
                        <a:rPr kumimoji="1" lang="ja-JP" altLang="en-US" sz="1600">
                          <a:latin typeface="+mj-ea"/>
                          <a:ea typeface="+mj-ea"/>
                        </a:rPr>
                        <a:t>情報共有の効率化：グループウェア導入</a:t>
                      </a:r>
                      <a:endParaRPr kumimoji="1" lang="en-US" altLang="ja-JP" sz="1600" dirty="0">
                        <a:latin typeface="+mj-ea"/>
                        <a:ea typeface="+mj-ea"/>
                      </a:endParaRPr>
                    </a:p>
                    <a:p>
                      <a:endParaRPr kumimoji="1" lang="en-US" altLang="ja-JP" sz="1600" dirty="0">
                        <a:latin typeface="+mj-ea"/>
                        <a:ea typeface="+mj-ea"/>
                      </a:endParaRPr>
                    </a:p>
                    <a:p>
                      <a:r>
                        <a:rPr kumimoji="1" lang="ja-JP" altLang="en-US" sz="1600">
                          <a:latin typeface="+mj-ea"/>
                          <a:ea typeface="+mj-ea"/>
                        </a:rPr>
                        <a:t>　</a:t>
                      </a:r>
                      <a:r>
                        <a:rPr kumimoji="1" lang="ja-JP" altLang="en-US" sz="1600" kern="1200">
                          <a:solidFill>
                            <a:schemeClr val="dk1"/>
                          </a:solidFill>
                          <a:latin typeface="+mj-ea"/>
                          <a:ea typeface="+mn-ea"/>
                          <a:cs typeface="+mn-cs"/>
                        </a:rPr>
                        <a:t>・　</a:t>
                      </a:r>
                      <a:r>
                        <a:rPr kumimoji="1" lang="ja-JP" altLang="en-US" sz="1600">
                          <a:latin typeface="+mj-ea"/>
                          <a:ea typeface="+mj-ea"/>
                        </a:rPr>
                        <a:t>テレワーク環境整備</a:t>
                      </a:r>
                      <a:endParaRPr kumimoji="1" lang="en-US" altLang="ja-JP" sz="1600" dirty="0">
                        <a:latin typeface="+mj-ea"/>
                        <a:ea typeface="+mj-ea"/>
                      </a:endParaRPr>
                    </a:p>
                    <a:p>
                      <a:endParaRPr kumimoji="1" lang="en-US" altLang="ja-JP" sz="1600" dirty="0">
                        <a:latin typeface="+mj-ea"/>
                        <a:ea typeface="+mj-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kern="1200">
                          <a:solidFill>
                            <a:srgbClr val="7030A0"/>
                          </a:solidFill>
                          <a:latin typeface="+mj-ea"/>
                          <a:ea typeface="+mn-ea"/>
                          <a:cs typeface="+mn-cs"/>
                        </a:rPr>
                        <a:t>検査情報の電子化</a:t>
                      </a:r>
                      <a:endParaRPr kumimoji="1" lang="en-US" altLang="ja-JP" sz="1600" b="0" kern="1200" dirty="0">
                        <a:solidFill>
                          <a:srgbClr val="7030A0"/>
                        </a:solidFill>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dirty="0">
                        <a:latin typeface="+mj-ea"/>
                        <a:ea typeface="+mj-ea"/>
                      </a:endParaRPr>
                    </a:p>
                    <a:p>
                      <a:r>
                        <a:rPr kumimoji="1" lang="ja-JP" altLang="en-US" sz="1600">
                          <a:latin typeface="+mj-ea"/>
                          <a:ea typeface="+mj-ea"/>
                        </a:rPr>
                        <a:t>　・　検査室情報管理システム（</a:t>
                      </a:r>
                      <a:r>
                        <a:rPr kumimoji="1" lang="en-US" altLang="ja-JP" sz="1600" dirty="0">
                          <a:latin typeface="+mj-ea"/>
                          <a:ea typeface="+mj-ea"/>
                        </a:rPr>
                        <a:t>LIMS</a:t>
                      </a:r>
                      <a:r>
                        <a:rPr kumimoji="1" lang="ja-JP" altLang="en-US" sz="1600">
                          <a:latin typeface="+mj-ea"/>
                          <a:ea typeface="+mj-ea"/>
                        </a:rPr>
                        <a:t>）：</a:t>
                      </a:r>
                      <a:endParaRPr kumimoji="1" lang="en-US" altLang="ja-JP" sz="1600" dirty="0">
                        <a:latin typeface="+mj-ea"/>
                        <a:ea typeface="+mj-ea"/>
                      </a:endParaRPr>
                    </a:p>
                    <a:p>
                      <a:r>
                        <a:rPr kumimoji="1" lang="ja-JP" altLang="en-US" sz="1600">
                          <a:latin typeface="+mj-ea"/>
                          <a:ea typeface="+mj-ea"/>
                        </a:rPr>
                        <a:t>　　　システム構築</a:t>
                      </a:r>
                      <a:endParaRPr kumimoji="1" lang="en-US" altLang="ja-JP" sz="1600" dirty="0">
                        <a:latin typeface="+mj-ea"/>
                        <a:ea typeface="+mj-ea"/>
                      </a:endParaRPr>
                    </a:p>
                    <a:p>
                      <a:endParaRPr kumimoji="1" lang="en-US" altLang="ja-JP" sz="1600" dirty="0">
                        <a:latin typeface="+mj-ea"/>
                        <a:ea typeface="+mj-ea"/>
                      </a:endParaRPr>
                    </a:p>
                    <a:p>
                      <a:endParaRPr kumimoji="1" lang="en-US" altLang="ja-JP" sz="1600" dirty="0">
                        <a:latin typeface="+mj-ea"/>
                        <a:ea typeface="+mj-ea"/>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rgbClr val="7030A0"/>
                        </a:solidFill>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rgbClr val="7030A0"/>
                        </a:solidFill>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rgbClr val="7030A0"/>
                        </a:solidFill>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kern="1200" dirty="0">
                          <a:solidFill>
                            <a:srgbClr val="7030A0"/>
                          </a:solidFill>
                          <a:latin typeface="+mj-ea"/>
                          <a:ea typeface="+mn-ea"/>
                          <a:cs typeface="+mn-cs"/>
                        </a:rPr>
                        <a:t>研究環境整備：</a:t>
                      </a:r>
                      <a:r>
                        <a:rPr kumimoji="1" lang="ja-JP" altLang="en-US" sz="1600" kern="1200" dirty="0">
                          <a:solidFill>
                            <a:schemeClr val="dk1"/>
                          </a:solidFill>
                          <a:latin typeface="+mj-ea"/>
                          <a:ea typeface="+mn-ea"/>
                          <a:cs typeface="+mn-cs"/>
                        </a:rPr>
                        <a:t>機器導入（約</a:t>
                      </a:r>
                      <a:r>
                        <a:rPr kumimoji="1" lang="en-US" altLang="ja-JP" sz="1600" kern="1200" dirty="0">
                          <a:solidFill>
                            <a:schemeClr val="dk1"/>
                          </a:solidFill>
                          <a:latin typeface="+mj-ea"/>
                          <a:ea typeface="+mn-ea"/>
                          <a:cs typeface="+mn-cs"/>
                        </a:rPr>
                        <a:t>280</a:t>
                      </a:r>
                      <a:r>
                        <a:rPr kumimoji="1" lang="ja-JP" altLang="en-US" sz="1600" kern="1200" dirty="0">
                          <a:solidFill>
                            <a:schemeClr val="dk1"/>
                          </a:solidFill>
                          <a:latin typeface="+mj-ea"/>
                          <a:ea typeface="+mn-ea"/>
                          <a:cs typeface="+mn-cs"/>
                        </a:rPr>
                        <a:t>件）</a:t>
                      </a:r>
                      <a:endParaRPr kumimoji="1" lang="en-US" altLang="ja-JP" sz="1600" kern="1200" dirty="0">
                        <a:solidFill>
                          <a:schemeClr val="dk1"/>
                        </a:solidFill>
                        <a:latin typeface="+mj-ea"/>
                        <a:ea typeface="+mn-ea"/>
                        <a:cs typeface="+mn-cs"/>
                      </a:endParaRPr>
                    </a:p>
                    <a:p>
                      <a:endParaRPr kumimoji="1" lang="ja-JP" altLang="en-US" sz="1600" dirty="0">
                        <a:latin typeface="+mj-ea"/>
                        <a:ea typeface="+mj-ea"/>
                      </a:endParaRPr>
                    </a:p>
                  </a:txBody>
                  <a:tcPr/>
                </a:tc>
                <a:extLst>
                  <a:ext uri="{0D108BD9-81ED-4DB2-BD59-A6C34878D82A}">
                    <a16:rowId xmlns:a16="http://schemas.microsoft.com/office/drawing/2014/main" val="2177741575"/>
                  </a:ext>
                </a:extLst>
              </a:tr>
            </a:tbl>
          </a:graphicData>
        </a:graphic>
      </p:graphicFrame>
      <p:sp>
        <p:nvSpPr>
          <p:cNvPr id="7" name="テキスト ボックス 6">
            <a:extLst>
              <a:ext uri="{FF2B5EF4-FFF2-40B4-BE49-F238E27FC236}">
                <a16:creationId xmlns:a16="http://schemas.microsoft.com/office/drawing/2014/main" id="{E72D030A-93C2-9A83-4871-83BDD7B13D58}"/>
              </a:ext>
            </a:extLst>
          </p:cNvPr>
          <p:cNvSpPr txBox="1"/>
          <p:nvPr/>
        </p:nvSpPr>
        <p:spPr>
          <a:xfrm>
            <a:off x="6698300" y="2699085"/>
            <a:ext cx="919758" cy="338554"/>
          </a:xfrm>
          <a:prstGeom prst="rect">
            <a:avLst/>
          </a:prstGeom>
          <a:noFill/>
        </p:spPr>
        <p:txBody>
          <a:bodyPr wrap="square">
            <a:spAutoFit/>
          </a:bodyPr>
          <a:lstStyle/>
          <a:p>
            <a:r>
              <a:rPr kumimoji="1" lang="ja-JP" altLang="en-US" sz="1600">
                <a:latin typeface="+mj-ea"/>
                <a:ea typeface="+mj-ea"/>
              </a:rPr>
              <a:t>感染症</a:t>
            </a:r>
            <a:endParaRPr kumimoji="1" lang="en-US" altLang="ja-JP" sz="1600" dirty="0">
              <a:latin typeface="+mj-ea"/>
              <a:ea typeface="+mj-ea"/>
            </a:endParaRPr>
          </a:p>
        </p:txBody>
      </p:sp>
      <p:sp>
        <p:nvSpPr>
          <p:cNvPr id="8" name="テキスト ボックス 7">
            <a:extLst>
              <a:ext uri="{FF2B5EF4-FFF2-40B4-BE49-F238E27FC236}">
                <a16:creationId xmlns:a16="http://schemas.microsoft.com/office/drawing/2014/main" id="{32E04421-6D99-AE25-272F-AB1052EDE59E}"/>
              </a:ext>
            </a:extLst>
          </p:cNvPr>
          <p:cNvSpPr txBox="1"/>
          <p:nvPr/>
        </p:nvSpPr>
        <p:spPr>
          <a:xfrm>
            <a:off x="6698300" y="3071857"/>
            <a:ext cx="2034183" cy="338554"/>
          </a:xfrm>
          <a:prstGeom prst="rect">
            <a:avLst/>
          </a:prstGeom>
          <a:noFill/>
        </p:spPr>
        <p:txBody>
          <a:bodyPr wrap="square">
            <a:spAutoFit/>
          </a:bodyPr>
          <a:lstStyle/>
          <a:p>
            <a:r>
              <a:rPr kumimoji="1" lang="ja-JP" altLang="en-US" sz="1600">
                <a:latin typeface="+mj-ea"/>
                <a:ea typeface="+mj-ea"/>
              </a:rPr>
              <a:t>化学物質汚染監視</a:t>
            </a:r>
            <a:endParaRPr kumimoji="1" lang="en-US" altLang="ja-JP" sz="1600" dirty="0">
              <a:latin typeface="+mj-ea"/>
              <a:ea typeface="+mj-ea"/>
            </a:endParaRPr>
          </a:p>
        </p:txBody>
      </p:sp>
      <p:sp>
        <p:nvSpPr>
          <p:cNvPr id="10" name="テキスト ボックス 9">
            <a:extLst>
              <a:ext uri="{FF2B5EF4-FFF2-40B4-BE49-F238E27FC236}">
                <a16:creationId xmlns:a16="http://schemas.microsoft.com/office/drawing/2014/main" id="{87D5E1DF-8BAE-7426-797E-9F1D1DA421F3}"/>
              </a:ext>
            </a:extLst>
          </p:cNvPr>
          <p:cNvSpPr txBox="1"/>
          <p:nvPr/>
        </p:nvSpPr>
        <p:spPr>
          <a:xfrm>
            <a:off x="4835561" y="2861818"/>
            <a:ext cx="1718073" cy="338554"/>
          </a:xfrm>
          <a:prstGeom prst="rect">
            <a:avLst/>
          </a:prstGeom>
          <a:noFill/>
        </p:spPr>
        <p:txBody>
          <a:bodyPr wrap="square">
            <a:spAutoFit/>
          </a:bodyPr>
          <a:lstStyle/>
          <a:p>
            <a:r>
              <a:rPr kumimoji="1" lang="ja-JP" altLang="en-US" sz="1600">
                <a:latin typeface="+mj-ea"/>
                <a:ea typeface="+mj-ea"/>
              </a:rPr>
              <a:t>・　対応能力強化</a:t>
            </a:r>
            <a:endParaRPr lang="ja-JP" altLang="en-US" sz="1600"/>
          </a:p>
        </p:txBody>
      </p:sp>
      <p:cxnSp>
        <p:nvCxnSpPr>
          <p:cNvPr id="12" name="直線矢印コネクタ 11">
            <a:extLst>
              <a:ext uri="{FF2B5EF4-FFF2-40B4-BE49-F238E27FC236}">
                <a16:creationId xmlns:a16="http://schemas.microsoft.com/office/drawing/2014/main" id="{8C9A0F3E-12DE-EAAE-D4B8-B399BE99AE5D}"/>
              </a:ext>
            </a:extLst>
          </p:cNvPr>
          <p:cNvCxnSpPr>
            <a:cxnSpLocks/>
            <a:endCxn id="7" idx="1"/>
          </p:cNvCxnSpPr>
          <p:nvPr/>
        </p:nvCxnSpPr>
        <p:spPr>
          <a:xfrm flipV="1">
            <a:off x="6460768" y="2868362"/>
            <a:ext cx="237532" cy="169277"/>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BFF14E2E-76E6-23FB-887F-1B17DBCA4A4F}"/>
              </a:ext>
            </a:extLst>
          </p:cNvPr>
          <p:cNvCxnSpPr>
            <a:cxnSpLocks/>
          </p:cNvCxnSpPr>
          <p:nvPr/>
        </p:nvCxnSpPr>
        <p:spPr>
          <a:xfrm>
            <a:off x="6460768" y="3030932"/>
            <a:ext cx="237532" cy="169277"/>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3" name="グループ化 22">
            <a:extLst>
              <a:ext uri="{FF2B5EF4-FFF2-40B4-BE49-F238E27FC236}">
                <a16:creationId xmlns:a16="http://schemas.microsoft.com/office/drawing/2014/main" id="{E659A8EF-C9D4-D977-84DF-1E866FA90F80}"/>
              </a:ext>
            </a:extLst>
          </p:cNvPr>
          <p:cNvGrpSpPr/>
          <p:nvPr/>
        </p:nvGrpSpPr>
        <p:grpSpPr>
          <a:xfrm>
            <a:off x="5832584" y="3726870"/>
            <a:ext cx="2034183" cy="2034183"/>
            <a:chOff x="5336613" y="3379793"/>
            <a:chExt cx="2061867" cy="2061867"/>
          </a:xfrm>
        </p:grpSpPr>
        <p:sp>
          <p:nvSpPr>
            <p:cNvPr id="21" name="円/楕円 20">
              <a:extLst>
                <a:ext uri="{FF2B5EF4-FFF2-40B4-BE49-F238E27FC236}">
                  <a16:creationId xmlns:a16="http://schemas.microsoft.com/office/drawing/2014/main" id="{BC5B803B-E6F5-19A8-BBF2-0F5465BEEE66}"/>
                </a:ext>
              </a:extLst>
            </p:cNvPr>
            <p:cNvSpPr/>
            <p:nvPr/>
          </p:nvSpPr>
          <p:spPr>
            <a:xfrm>
              <a:off x="5336613" y="3379793"/>
              <a:ext cx="2061867" cy="2061867"/>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818342A4-4938-AC2A-B5FB-5F6992B2D162}"/>
                </a:ext>
              </a:extLst>
            </p:cNvPr>
            <p:cNvSpPr/>
            <p:nvPr/>
          </p:nvSpPr>
          <p:spPr>
            <a:xfrm>
              <a:off x="5661290" y="3704470"/>
              <a:ext cx="1412512" cy="1412512"/>
            </a:xfrm>
            <a:prstGeom prst="ellipse">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8E2D6E1E-14B5-0027-8FDB-E0DA599EB60B}"/>
              </a:ext>
            </a:extLst>
          </p:cNvPr>
          <p:cNvSpPr txBox="1"/>
          <p:nvPr/>
        </p:nvSpPr>
        <p:spPr>
          <a:xfrm>
            <a:off x="6036808" y="1731557"/>
            <a:ext cx="2028274" cy="276999"/>
          </a:xfrm>
          <a:prstGeom prst="rect">
            <a:avLst/>
          </a:prstGeom>
          <a:noFill/>
        </p:spPr>
        <p:txBody>
          <a:bodyPr wrap="square">
            <a:spAutoFit/>
          </a:bodyPr>
          <a:lstStyle/>
          <a:p>
            <a:r>
              <a:rPr kumimoji="1" lang="ja-JP" altLang="en-US" sz="1200">
                <a:solidFill>
                  <a:srgbClr val="002060"/>
                </a:solidFill>
                <a:latin typeface="+mj-ea"/>
                <a:ea typeface="+mj-ea"/>
              </a:rPr>
              <a:t>センター間重複機器の整理</a:t>
            </a:r>
            <a:endParaRPr kumimoji="1" lang="en-US" altLang="ja-JP" sz="1200" dirty="0">
              <a:solidFill>
                <a:srgbClr val="002060"/>
              </a:solidFill>
              <a:latin typeface="+mj-ea"/>
              <a:ea typeface="+mj-ea"/>
            </a:endParaRPr>
          </a:p>
        </p:txBody>
      </p:sp>
      <p:sp>
        <p:nvSpPr>
          <p:cNvPr id="17" name="テキスト ボックス 16">
            <a:extLst>
              <a:ext uri="{FF2B5EF4-FFF2-40B4-BE49-F238E27FC236}">
                <a16:creationId xmlns:a16="http://schemas.microsoft.com/office/drawing/2014/main" id="{42401BA6-4325-FE99-18E4-974DF76563EA}"/>
              </a:ext>
            </a:extLst>
          </p:cNvPr>
          <p:cNvSpPr txBox="1"/>
          <p:nvPr/>
        </p:nvSpPr>
        <p:spPr>
          <a:xfrm>
            <a:off x="6036808" y="2001354"/>
            <a:ext cx="2047649" cy="276999"/>
          </a:xfrm>
          <a:prstGeom prst="rect">
            <a:avLst/>
          </a:prstGeom>
          <a:noFill/>
        </p:spPr>
        <p:txBody>
          <a:bodyPr wrap="square">
            <a:spAutoFit/>
          </a:bodyPr>
          <a:lstStyle/>
          <a:p>
            <a:r>
              <a:rPr lang="ja-JP" altLang="en-US" sz="1200">
                <a:solidFill>
                  <a:srgbClr val="002060"/>
                </a:solidFill>
                <a:latin typeface="+mj-ea"/>
                <a:ea typeface="+mj-ea"/>
              </a:rPr>
              <a:t>効率的運用による機器集約</a:t>
            </a:r>
            <a:endParaRPr kumimoji="1" lang="en-US" altLang="ja-JP" sz="1200" dirty="0">
              <a:solidFill>
                <a:srgbClr val="002060"/>
              </a:solidFill>
              <a:latin typeface="+mj-ea"/>
              <a:ea typeface="+mj-ea"/>
            </a:endParaRPr>
          </a:p>
        </p:txBody>
      </p:sp>
      <p:sp>
        <p:nvSpPr>
          <p:cNvPr id="18" name="円/楕円 17">
            <a:extLst>
              <a:ext uri="{FF2B5EF4-FFF2-40B4-BE49-F238E27FC236}">
                <a16:creationId xmlns:a16="http://schemas.microsoft.com/office/drawing/2014/main" id="{8BB630E5-7DE5-1EE0-5A2C-2B6F54F93347}"/>
              </a:ext>
            </a:extLst>
          </p:cNvPr>
          <p:cNvSpPr/>
          <p:nvPr/>
        </p:nvSpPr>
        <p:spPr>
          <a:xfrm>
            <a:off x="5897459" y="1708772"/>
            <a:ext cx="2306972" cy="600827"/>
          </a:xfrm>
          <a:prstGeom prst="ellipse">
            <a:avLst/>
          </a:prstGeom>
          <a:noFill/>
          <a:ln w="1905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03D664EA-BD52-38AB-7253-4F91C7D527C0}"/>
              </a:ext>
            </a:extLst>
          </p:cNvPr>
          <p:cNvCxnSpPr/>
          <p:nvPr/>
        </p:nvCxnSpPr>
        <p:spPr>
          <a:xfrm flipH="1">
            <a:off x="5505920" y="2013043"/>
            <a:ext cx="534548" cy="398978"/>
          </a:xfrm>
          <a:prstGeom prst="straightConnector1">
            <a:avLst/>
          </a:prstGeom>
          <a:ln w="412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EB9FC7A5-2845-9988-D862-34C4BE537FB9}"/>
              </a:ext>
            </a:extLst>
          </p:cNvPr>
          <p:cNvSpPr txBox="1"/>
          <p:nvPr/>
        </p:nvSpPr>
        <p:spPr>
          <a:xfrm>
            <a:off x="6496221" y="5741719"/>
            <a:ext cx="2034183" cy="400110"/>
          </a:xfrm>
          <a:prstGeom prst="rect">
            <a:avLst/>
          </a:prstGeom>
          <a:noFill/>
        </p:spPr>
        <p:txBody>
          <a:bodyPr wrap="square">
            <a:spAutoFit/>
          </a:bodyPr>
          <a:lstStyle/>
          <a:p>
            <a:pPr algn="ctr"/>
            <a:r>
              <a:rPr kumimoji="1" lang="ja-JP" altLang="en-US" sz="1000">
                <a:solidFill>
                  <a:srgbClr val="002060"/>
                </a:solidFill>
                <a:latin typeface="+mj-ea"/>
                <a:ea typeface="+mj-ea"/>
              </a:rPr>
              <a:t>研究所の将来的なあり方を</a:t>
            </a:r>
            <a:endParaRPr kumimoji="1" lang="en-US" altLang="ja-JP" sz="1000" dirty="0">
              <a:solidFill>
                <a:srgbClr val="002060"/>
              </a:solidFill>
              <a:latin typeface="+mj-ea"/>
              <a:ea typeface="+mj-ea"/>
            </a:endParaRPr>
          </a:p>
          <a:p>
            <a:pPr algn="ctr"/>
            <a:r>
              <a:rPr kumimoji="1" lang="ja-JP" altLang="en-US" sz="1000">
                <a:solidFill>
                  <a:srgbClr val="002060"/>
                </a:solidFill>
                <a:latin typeface="+mj-ea"/>
                <a:ea typeface="+mj-ea"/>
              </a:rPr>
              <a:t>見据えた機器購入</a:t>
            </a:r>
            <a:endParaRPr kumimoji="1" lang="en-US" altLang="ja-JP" sz="1000" dirty="0">
              <a:solidFill>
                <a:srgbClr val="002060"/>
              </a:solidFill>
              <a:latin typeface="+mj-ea"/>
              <a:ea typeface="+mj-ea"/>
            </a:endParaRPr>
          </a:p>
        </p:txBody>
      </p:sp>
      <p:pic>
        <p:nvPicPr>
          <p:cNvPr id="20" name="図 19">
            <a:extLst>
              <a:ext uri="{FF2B5EF4-FFF2-40B4-BE49-F238E27FC236}">
                <a16:creationId xmlns:a16="http://schemas.microsoft.com/office/drawing/2014/main" id="{389A6AEA-9887-8E38-67E4-BDB11707E1D4}"/>
              </a:ext>
            </a:extLst>
          </p:cNvPr>
          <p:cNvPicPr>
            <a:picLocks noChangeAspect="1"/>
          </p:cNvPicPr>
          <p:nvPr/>
        </p:nvPicPr>
        <p:blipFill>
          <a:blip r:embed="rId3"/>
          <a:stretch>
            <a:fillRect/>
          </a:stretch>
        </p:blipFill>
        <p:spPr>
          <a:xfrm>
            <a:off x="6989984" y="4364290"/>
            <a:ext cx="1828800" cy="1219200"/>
          </a:xfrm>
          <a:prstGeom prst="rect">
            <a:avLst/>
          </a:prstGeom>
        </p:spPr>
      </p:pic>
      <p:pic>
        <p:nvPicPr>
          <p:cNvPr id="27" name="図 26">
            <a:extLst>
              <a:ext uri="{FF2B5EF4-FFF2-40B4-BE49-F238E27FC236}">
                <a16:creationId xmlns:a16="http://schemas.microsoft.com/office/drawing/2014/main" id="{7ECE4CCD-7D0F-EBE0-866F-C8B70D5E38BC}"/>
              </a:ext>
            </a:extLst>
          </p:cNvPr>
          <p:cNvPicPr>
            <a:picLocks noChangeAspect="1"/>
          </p:cNvPicPr>
          <p:nvPr/>
        </p:nvPicPr>
        <p:blipFill>
          <a:blip r:embed="rId4"/>
          <a:stretch>
            <a:fillRect/>
          </a:stretch>
        </p:blipFill>
        <p:spPr>
          <a:xfrm>
            <a:off x="4628779" y="4890780"/>
            <a:ext cx="1828800" cy="1219200"/>
          </a:xfrm>
          <a:prstGeom prst="rect">
            <a:avLst/>
          </a:prstGeom>
        </p:spPr>
      </p:pic>
      <p:pic>
        <p:nvPicPr>
          <p:cNvPr id="16" name="図 15">
            <a:extLst>
              <a:ext uri="{FF2B5EF4-FFF2-40B4-BE49-F238E27FC236}">
                <a16:creationId xmlns:a16="http://schemas.microsoft.com/office/drawing/2014/main" id="{3EC1F863-3D92-342C-DFC1-F34183F0EE9C}"/>
              </a:ext>
            </a:extLst>
          </p:cNvPr>
          <p:cNvPicPr>
            <a:picLocks noChangeAspect="1"/>
          </p:cNvPicPr>
          <p:nvPr/>
        </p:nvPicPr>
        <p:blipFill>
          <a:blip r:embed="rId5"/>
          <a:stretch>
            <a:fillRect/>
          </a:stretch>
        </p:blipFill>
        <p:spPr>
          <a:xfrm>
            <a:off x="5088851" y="3377943"/>
            <a:ext cx="1828800" cy="1219200"/>
          </a:xfrm>
          <a:prstGeom prst="rect">
            <a:avLst/>
          </a:prstGeom>
        </p:spPr>
      </p:pic>
      <p:pic>
        <p:nvPicPr>
          <p:cNvPr id="35" name="図 34">
            <a:extLst>
              <a:ext uri="{FF2B5EF4-FFF2-40B4-BE49-F238E27FC236}">
                <a16:creationId xmlns:a16="http://schemas.microsoft.com/office/drawing/2014/main" id="{3EFB0F1B-4432-AC34-F0AD-9D37E3E12F58}"/>
              </a:ext>
            </a:extLst>
          </p:cNvPr>
          <p:cNvPicPr>
            <a:picLocks noChangeAspect="1"/>
          </p:cNvPicPr>
          <p:nvPr/>
        </p:nvPicPr>
        <p:blipFill>
          <a:blip r:embed="rId6"/>
          <a:stretch>
            <a:fillRect/>
          </a:stretch>
        </p:blipFill>
        <p:spPr>
          <a:xfrm>
            <a:off x="3528755" y="1699962"/>
            <a:ext cx="1130300" cy="1168400"/>
          </a:xfrm>
          <a:prstGeom prst="rect">
            <a:avLst/>
          </a:prstGeom>
        </p:spPr>
      </p:pic>
    </p:spTree>
    <p:extLst>
      <p:ext uri="{BB962C8B-B14F-4D97-AF65-F5344CB8AC3E}">
        <p14:creationId xmlns:p14="http://schemas.microsoft.com/office/powerpoint/2010/main" val="98959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25403AD-64E3-585F-8B50-00EE9EDD948A}"/>
              </a:ext>
            </a:extLst>
          </p:cNvPr>
          <p:cNvSpPr txBox="1"/>
          <p:nvPr/>
        </p:nvSpPr>
        <p:spPr>
          <a:xfrm>
            <a:off x="355643" y="1000539"/>
            <a:ext cx="8176261" cy="5632311"/>
          </a:xfrm>
          <a:prstGeom prst="rect">
            <a:avLst/>
          </a:prstGeom>
          <a:noFill/>
        </p:spPr>
        <p:txBody>
          <a:bodyPr wrap="square">
            <a:spAutoFit/>
          </a:bodyPr>
          <a:lstStyle/>
          <a:p>
            <a:r>
              <a:rPr lang="ja-JP" altLang="en-US">
                <a:solidFill>
                  <a:srgbClr val="002060"/>
                </a:solidFill>
                <a:latin typeface="+mn-ea"/>
                <a:cs typeface="HG丸ｺﾞｼｯｸM-PRO"/>
              </a:rPr>
              <a:t>　</a:t>
            </a:r>
            <a:r>
              <a:rPr lang="en-US" altLang="ja-JP" dirty="0">
                <a:solidFill>
                  <a:srgbClr val="002060"/>
                </a:solidFill>
                <a:latin typeface="+mn-ea"/>
                <a:cs typeface="HG丸ｺﾞｼｯｸM-PRO"/>
              </a:rPr>
              <a:t>◯</a:t>
            </a:r>
            <a:r>
              <a:rPr lang="ja-JP" altLang="en-US">
                <a:solidFill>
                  <a:srgbClr val="002060"/>
                </a:solidFill>
                <a:latin typeface="+mn-ea"/>
                <a:cs typeface="HG丸ｺﾞｼｯｸM-PRO"/>
              </a:rPr>
              <a:t>新型コロナウイルス感染症：</a:t>
            </a:r>
            <a:r>
              <a:rPr lang="en-US" altLang="ja-JP" dirty="0">
                <a:solidFill>
                  <a:srgbClr val="002060"/>
                </a:solidFill>
                <a:latin typeface="+mn-ea"/>
                <a:cs typeface="HG丸ｺﾞｼｯｸM-PRO"/>
              </a:rPr>
              <a:t>	</a:t>
            </a:r>
            <a:r>
              <a:rPr lang="ja-JP" altLang="en-US">
                <a:solidFill>
                  <a:srgbClr val="002060"/>
                </a:solidFill>
                <a:latin typeface="+mn-ea"/>
                <a:cs typeface="HG丸ｺﾞｼｯｸM-PRO"/>
              </a:rPr>
              <a:t>保健所への疫学調査支援、相談対応（</a:t>
            </a:r>
            <a:r>
              <a:rPr lang="en-US" altLang="ja-JP" dirty="0">
                <a:solidFill>
                  <a:srgbClr val="002060"/>
                </a:solidFill>
                <a:latin typeface="+mn-ea"/>
                <a:cs typeface="HG丸ｺﾞｼｯｸM-PRO"/>
              </a:rPr>
              <a:t>O-FEIT</a:t>
            </a:r>
            <a:r>
              <a:rPr lang="ja-JP" altLang="en-US">
                <a:solidFill>
                  <a:srgbClr val="002060"/>
                </a:solidFill>
                <a:latin typeface="+mn-ea"/>
                <a:cs typeface="HG丸ｺﾞｼｯｸM-PRO"/>
              </a:rPr>
              <a:t>）</a:t>
            </a:r>
            <a:endParaRPr lang="en-US" altLang="ja-JP" dirty="0">
              <a:solidFill>
                <a:srgbClr val="002060"/>
              </a:solidFill>
              <a:latin typeface="+mn-ea"/>
              <a:cs typeface="HG丸ｺﾞｼｯｸM-PRO"/>
            </a:endParaRPr>
          </a:p>
          <a:p>
            <a:r>
              <a:rPr lang="en-US" altLang="ja-JP" sz="1800" dirty="0">
                <a:solidFill>
                  <a:srgbClr val="002060"/>
                </a:solidFill>
                <a:latin typeface="+mn-ea"/>
                <a:cs typeface="HG丸ｺﾞｼｯｸM-PRO"/>
              </a:rPr>
              <a:t>							</a:t>
            </a:r>
            <a:r>
              <a:rPr lang="ja-JP" altLang="en-US" sz="1800">
                <a:solidFill>
                  <a:srgbClr val="002060"/>
                </a:solidFill>
                <a:latin typeface="+mn-ea"/>
                <a:cs typeface="HG丸ｺﾞｼｯｸM-PRO"/>
              </a:rPr>
              <a:t>ゲノム解析レポートを配信（ゲノム解析チーム）</a:t>
            </a:r>
            <a:endParaRPr lang="en-US" altLang="ja-JP" sz="1800"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r>
              <a:rPr lang="ja-JP" altLang="en-US" sz="1800">
                <a:solidFill>
                  <a:srgbClr val="002060"/>
                </a:solidFill>
                <a:latin typeface="+mn-ea"/>
                <a:cs typeface="HG丸ｺﾞｼｯｸM-PRO"/>
              </a:rPr>
              <a:t>　</a:t>
            </a:r>
            <a:r>
              <a:rPr lang="en-US" altLang="ja-JP" sz="1800" dirty="0">
                <a:solidFill>
                  <a:srgbClr val="002060"/>
                </a:solidFill>
                <a:latin typeface="+mn-ea"/>
                <a:cs typeface="HG丸ｺﾞｼｯｸM-PRO"/>
              </a:rPr>
              <a:t>◯</a:t>
            </a:r>
            <a:r>
              <a:rPr lang="ja-JP" altLang="en-US">
                <a:solidFill>
                  <a:srgbClr val="002060"/>
                </a:solidFill>
                <a:latin typeface="+mn-ea"/>
                <a:cs typeface="HG丸ｺﾞｼｯｸM-PRO"/>
              </a:rPr>
              <a:t>腸管出血性大腸菌感染症：</a:t>
            </a:r>
            <a:r>
              <a:rPr lang="en-US" altLang="ja-JP" dirty="0">
                <a:solidFill>
                  <a:srgbClr val="002060"/>
                </a:solidFill>
                <a:latin typeface="+mn-ea"/>
                <a:cs typeface="HG丸ｺﾞｼｯｸM-PRO"/>
              </a:rPr>
              <a:t>	</a:t>
            </a:r>
            <a:r>
              <a:rPr lang="ja-JP" altLang="en-US">
                <a:solidFill>
                  <a:srgbClr val="C00000"/>
                </a:solidFill>
                <a:latin typeface="+mn-ea"/>
                <a:cs typeface="HG丸ｺﾞｼｯｸM-PRO"/>
              </a:rPr>
              <a:t>大阪市保健所</a:t>
            </a:r>
            <a:r>
              <a:rPr lang="ja-JP" altLang="en-US">
                <a:solidFill>
                  <a:srgbClr val="002060"/>
                </a:solidFill>
                <a:latin typeface="+mn-ea"/>
                <a:cs typeface="HG丸ｺﾞｼｯｸM-PRO"/>
              </a:rPr>
              <a:t>の疫学調査支援</a:t>
            </a:r>
            <a:r>
              <a:rPr lang="en-US" altLang="ja-JP" dirty="0">
                <a:solidFill>
                  <a:srgbClr val="002060"/>
                </a:solidFill>
                <a:latin typeface="+mn-ea"/>
                <a:cs typeface="HG丸ｺﾞｼｯｸM-PRO"/>
              </a:rPr>
              <a:t>	</a:t>
            </a:r>
          </a:p>
          <a:p>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r>
              <a:rPr lang="ja-JP" altLang="en-US">
                <a:solidFill>
                  <a:srgbClr val="002060"/>
                </a:solidFill>
                <a:latin typeface="+mn-ea"/>
                <a:cs typeface="HG丸ｺﾞｼｯｸM-PRO"/>
              </a:rPr>
              <a:t>　</a:t>
            </a:r>
            <a:r>
              <a:rPr lang="en-US" altLang="ja-JP" sz="1800" dirty="0">
                <a:solidFill>
                  <a:srgbClr val="002060"/>
                </a:solidFill>
                <a:latin typeface="+mn-ea"/>
                <a:cs typeface="HG丸ｺﾞｼｯｸM-PRO"/>
              </a:rPr>
              <a:t>◯</a:t>
            </a:r>
            <a:r>
              <a:rPr lang="ja-JP" altLang="en-US">
                <a:solidFill>
                  <a:srgbClr val="002060"/>
                </a:solidFill>
                <a:latin typeface="+mn-ea"/>
                <a:cs typeface="HG丸ｺﾞｼｯｸM-PRO"/>
              </a:rPr>
              <a:t>食中毒事例</a:t>
            </a:r>
            <a:r>
              <a:rPr lang="ja-JP" altLang="en-US" sz="1800">
                <a:solidFill>
                  <a:srgbClr val="002060"/>
                </a:solidFill>
                <a:latin typeface="+mn-ea"/>
                <a:cs typeface="HG丸ｺﾞｼｯｸM-PRO"/>
              </a:rPr>
              <a:t>：</a:t>
            </a:r>
            <a:r>
              <a:rPr lang="en-US" altLang="ja-JP" sz="1800" dirty="0">
                <a:solidFill>
                  <a:srgbClr val="002060"/>
                </a:solidFill>
                <a:latin typeface="+mn-ea"/>
                <a:cs typeface="HG丸ｺﾞｼｯｸM-PRO"/>
              </a:rPr>
              <a:t>	</a:t>
            </a:r>
            <a:r>
              <a:rPr lang="ja-JP" altLang="en-US">
                <a:solidFill>
                  <a:srgbClr val="002060"/>
                </a:solidFill>
                <a:latin typeface="+mn-ea"/>
                <a:cs typeface="HG丸ｺﾞｼｯｸM-PRO"/>
              </a:rPr>
              <a:t>兵庫県で発生した食中毒において、</a:t>
            </a:r>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a:t>
            </a:r>
            <a:r>
              <a:rPr lang="ja-JP" altLang="en-US">
                <a:solidFill>
                  <a:srgbClr val="002060"/>
                </a:solidFill>
                <a:latin typeface="+mn-ea"/>
                <a:cs typeface="HG丸ｺﾞｼｯｸM-PRO"/>
              </a:rPr>
              <a:t>患者便から病原大腸菌</a:t>
            </a:r>
            <a:r>
              <a:rPr lang="en-US" altLang="ja-JP" dirty="0">
                <a:solidFill>
                  <a:srgbClr val="002060"/>
                </a:solidFill>
                <a:latin typeface="+mn-ea"/>
                <a:cs typeface="HG丸ｺﾞｼｯｸM-PRO"/>
              </a:rPr>
              <a:t>O45</a:t>
            </a:r>
            <a:r>
              <a:rPr lang="ja-JP" altLang="en-US">
                <a:solidFill>
                  <a:srgbClr val="002060"/>
                </a:solidFill>
                <a:latin typeface="+mn-ea"/>
                <a:cs typeface="HG丸ｺﾞｼｯｸM-PRO"/>
              </a:rPr>
              <a:t>を検出し、原因究明に貢献した。</a:t>
            </a:r>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r>
              <a:rPr lang="ja-JP" altLang="en-US">
                <a:solidFill>
                  <a:srgbClr val="002060"/>
                </a:solidFill>
                <a:latin typeface="+mn-ea"/>
                <a:cs typeface="HG丸ｺﾞｼｯｸM-PRO"/>
              </a:rPr>
              <a:t>　</a:t>
            </a:r>
            <a:r>
              <a:rPr lang="en-US" altLang="ja-JP" dirty="0">
                <a:solidFill>
                  <a:srgbClr val="002060"/>
                </a:solidFill>
                <a:latin typeface="+mn-ea"/>
                <a:cs typeface="HG丸ｺﾞｼｯｸM-PRO"/>
              </a:rPr>
              <a:t>◯</a:t>
            </a:r>
            <a:r>
              <a:rPr lang="ja-JP" altLang="en-US">
                <a:solidFill>
                  <a:srgbClr val="002060"/>
                </a:solidFill>
                <a:latin typeface="+mn-ea"/>
                <a:cs typeface="HG丸ｺﾞｼｯｸM-PRO"/>
              </a:rPr>
              <a:t>疫学研修：</a:t>
            </a:r>
            <a:r>
              <a:rPr lang="en-US" altLang="ja-JP" dirty="0">
                <a:solidFill>
                  <a:srgbClr val="002060"/>
                </a:solidFill>
                <a:latin typeface="+mn-ea"/>
                <a:cs typeface="HG丸ｺﾞｼｯｸM-PRO"/>
              </a:rPr>
              <a:t>	EXPO2025</a:t>
            </a:r>
            <a:r>
              <a:rPr lang="ja-JP" altLang="en-US">
                <a:solidFill>
                  <a:srgbClr val="002060"/>
                </a:solidFill>
                <a:latin typeface="+mn-ea"/>
                <a:cs typeface="HG丸ｺﾞｼｯｸM-PRO"/>
              </a:rPr>
              <a:t>を見据え、ケーススタディー形式による研修を開始</a:t>
            </a:r>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a:t>
            </a:r>
            <a:r>
              <a:rPr lang="ja-JP" altLang="en-US">
                <a:solidFill>
                  <a:srgbClr val="002060"/>
                </a:solidFill>
                <a:latin typeface="+mn-ea"/>
                <a:cs typeface="HG丸ｺﾞｼｯｸM-PRO"/>
              </a:rPr>
              <a:t>テーマ＜侵襲性髄膜炎感染症＞</a:t>
            </a:r>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O-FEIT</a:t>
            </a:r>
            <a:r>
              <a:rPr lang="ja-JP" altLang="en-US">
                <a:solidFill>
                  <a:srgbClr val="002060"/>
                </a:solidFill>
                <a:latin typeface="+mn-ea"/>
                <a:cs typeface="HG丸ｺﾞｼｯｸM-PRO"/>
              </a:rPr>
              <a:t>が国立感染症研究所と連携して開催</a:t>
            </a:r>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a:t>
            </a:r>
            <a:r>
              <a:rPr lang="ja-JP" altLang="en-US">
                <a:solidFill>
                  <a:srgbClr val="002060"/>
                </a:solidFill>
                <a:latin typeface="+mn-ea"/>
                <a:cs typeface="HG丸ｺﾞｼｯｸM-PRO"/>
              </a:rPr>
              <a:t>医師、薬剤師、保健師等</a:t>
            </a:r>
            <a:r>
              <a:rPr lang="en-US" altLang="ja-JP" dirty="0">
                <a:solidFill>
                  <a:srgbClr val="002060"/>
                </a:solidFill>
                <a:latin typeface="+mn-ea"/>
                <a:cs typeface="HG丸ｺﾞｼｯｸM-PRO"/>
              </a:rPr>
              <a:t>26</a:t>
            </a:r>
            <a:r>
              <a:rPr lang="ja-JP" altLang="en-US">
                <a:solidFill>
                  <a:srgbClr val="002060"/>
                </a:solidFill>
                <a:latin typeface="+mn-ea"/>
                <a:cs typeface="HG丸ｺﾞｼｯｸM-PRO"/>
              </a:rPr>
              <a:t>名を対象</a:t>
            </a:r>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a:t>
            </a:r>
            <a:r>
              <a:rPr lang="ja-JP" altLang="en-US">
                <a:solidFill>
                  <a:srgbClr val="002060"/>
                </a:solidFill>
                <a:latin typeface="+mn-ea"/>
                <a:cs typeface="HG丸ｺﾞｼｯｸM-PRO"/>
              </a:rPr>
              <a:t>（保健所・大阪府市・中核市等関係者）</a:t>
            </a:r>
            <a:endParaRPr lang="en-US" altLang="ja-JP" dirty="0">
              <a:solidFill>
                <a:srgbClr val="002060"/>
              </a:solidFill>
              <a:latin typeface="+mn-ea"/>
              <a:cs typeface="HG丸ｺﾞｼｯｸM-PRO"/>
            </a:endParaRPr>
          </a:p>
          <a:p>
            <a:r>
              <a:rPr lang="en-US" altLang="ja-JP" dirty="0">
                <a:solidFill>
                  <a:srgbClr val="002060"/>
                </a:solidFill>
                <a:latin typeface="+mn-ea"/>
                <a:cs typeface="HG丸ｺﾞｼｯｸM-PRO"/>
              </a:rPr>
              <a:t>	</a:t>
            </a:r>
            <a:endParaRPr lang="en-US" altLang="ja-JP" sz="1800" dirty="0">
              <a:solidFill>
                <a:srgbClr val="002060"/>
              </a:solidFill>
              <a:latin typeface="+mn-ea"/>
              <a:cs typeface="HG丸ｺﾞｼｯｸM-PRO"/>
            </a:endParaRPr>
          </a:p>
        </p:txBody>
      </p:sp>
      <p:sp>
        <p:nvSpPr>
          <p:cNvPr id="13" name="角丸四角形 12">
            <a:extLst>
              <a:ext uri="{FF2B5EF4-FFF2-40B4-BE49-F238E27FC236}">
                <a16:creationId xmlns:a16="http://schemas.microsoft.com/office/drawing/2014/main" id="{FE38FE85-2564-01DB-8074-6866B99436F9}"/>
              </a:ext>
            </a:extLst>
          </p:cNvPr>
          <p:cNvSpPr/>
          <p:nvPr/>
        </p:nvSpPr>
        <p:spPr>
          <a:xfrm>
            <a:off x="2708829" y="2307935"/>
            <a:ext cx="4419600" cy="1291620"/>
          </a:xfrm>
          <a:prstGeom prst="roundRect">
            <a:avLst/>
          </a:prstGeom>
          <a:solidFill>
            <a:schemeClr val="accent3">
              <a:lumMod val="20000"/>
              <a:lumOff val="80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a:extLst>
              <a:ext uri="{FF2B5EF4-FFF2-40B4-BE49-F238E27FC236}">
                <a16:creationId xmlns:a16="http://schemas.microsoft.com/office/drawing/2014/main" id="{1C6165A4-E5C2-6E88-AECB-0E11FC9587AF}"/>
              </a:ext>
            </a:extLst>
          </p:cNvPr>
          <p:cNvSpPr/>
          <p:nvPr/>
        </p:nvSpPr>
        <p:spPr>
          <a:xfrm>
            <a:off x="2928652" y="2372751"/>
            <a:ext cx="2137374" cy="73809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1" name="円/楕円 10">
            <a:extLst>
              <a:ext uri="{FF2B5EF4-FFF2-40B4-BE49-F238E27FC236}">
                <a16:creationId xmlns:a16="http://schemas.microsoft.com/office/drawing/2014/main" id="{440893DF-42F9-90D8-94FB-8DCA7632587D}"/>
              </a:ext>
            </a:extLst>
          </p:cNvPr>
          <p:cNvSpPr/>
          <p:nvPr/>
        </p:nvSpPr>
        <p:spPr>
          <a:xfrm>
            <a:off x="4736410" y="2432435"/>
            <a:ext cx="2137374" cy="73809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テキスト ボックス 4">
            <a:extLst>
              <a:ext uri="{FF2B5EF4-FFF2-40B4-BE49-F238E27FC236}">
                <a16:creationId xmlns:a16="http://schemas.microsoft.com/office/drawing/2014/main" id="{C412342B-B3DC-6264-BC7F-BEECB542FC0D}"/>
              </a:ext>
            </a:extLst>
          </p:cNvPr>
          <p:cNvSpPr txBox="1">
            <a:spLocks noChangeArrowheads="1"/>
          </p:cNvSpPr>
          <p:nvPr/>
        </p:nvSpPr>
        <p:spPr bwMode="auto">
          <a:xfrm>
            <a:off x="3012571" y="2490295"/>
            <a:ext cx="1900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1800">
                <a:latin typeface="+mn-ea"/>
                <a:ea typeface="+mn-ea"/>
                <a:cs typeface="HG丸ｺﾞｼｯｸM-PRO"/>
              </a:rPr>
              <a:t>＜</a:t>
            </a:r>
            <a:r>
              <a:rPr lang="en-US" altLang="ja-JP" sz="1800" dirty="0">
                <a:latin typeface="+mn-ea"/>
                <a:ea typeface="+mn-ea"/>
                <a:cs typeface="HG丸ｺﾞｼｯｸM-PRO"/>
              </a:rPr>
              <a:t>O-FEIT</a:t>
            </a:r>
            <a:r>
              <a:rPr lang="ja-JP" altLang="en-US" sz="1800">
                <a:latin typeface="+mn-ea"/>
                <a:ea typeface="+mn-ea"/>
                <a:cs typeface="HG丸ｺﾞｼｯｸM-PRO"/>
              </a:rPr>
              <a:t>＞</a:t>
            </a:r>
            <a:endParaRPr lang="en-US" altLang="ja-JP" sz="1800" dirty="0">
              <a:latin typeface="+mn-ea"/>
              <a:ea typeface="+mn-ea"/>
              <a:cs typeface="HG丸ｺﾞｼｯｸM-PRO"/>
            </a:endParaRPr>
          </a:p>
          <a:p>
            <a:pPr marL="304800" indent="-304800" algn="ctr"/>
            <a:r>
              <a:rPr lang="ja-JP" altLang="en-US" sz="1800">
                <a:latin typeface="+mn-ea"/>
                <a:ea typeface="+mn-ea"/>
                <a:cs typeface="HG丸ｺﾞｼｯｸM-PRO"/>
              </a:rPr>
              <a:t>疫学調査</a:t>
            </a:r>
            <a:endParaRPr lang="en-US" altLang="ja-JP" sz="1800" dirty="0">
              <a:latin typeface="+mn-ea"/>
              <a:ea typeface="+mn-ea"/>
              <a:cs typeface="HG丸ｺﾞｼｯｸM-PRO"/>
            </a:endParaRPr>
          </a:p>
        </p:txBody>
      </p:sp>
      <p:sp>
        <p:nvSpPr>
          <p:cNvPr id="14" name="テキスト ボックス 4">
            <a:extLst>
              <a:ext uri="{FF2B5EF4-FFF2-40B4-BE49-F238E27FC236}">
                <a16:creationId xmlns:a16="http://schemas.microsoft.com/office/drawing/2014/main" id="{12D480B8-8FBB-E429-EB22-38FC3F4553E7}"/>
              </a:ext>
            </a:extLst>
          </p:cNvPr>
          <p:cNvSpPr txBox="1">
            <a:spLocks noChangeArrowheads="1"/>
          </p:cNvSpPr>
          <p:nvPr/>
        </p:nvSpPr>
        <p:spPr bwMode="auto">
          <a:xfrm>
            <a:off x="2882352" y="3135985"/>
            <a:ext cx="4126635" cy="369332"/>
          </a:xfrm>
          <a:prstGeom prst="rect">
            <a:avLst/>
          </a:prstGeom>
          <a:noFill/>
          <a:ln>
            <a:noFill/>
          </a:ln>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1800">
                <a:latin typeface="+mn-ea"/>
                <a:ea typeface="+mn-ea"/>
                <a:cs typeface="HG丸ｺﾞｼｯｸM-PRO"/>
              </a:rPr>
              <a:t>保育園内の感染経路の推定</a:t>
            </a:r>
            <a:endParaRPr lang="en-US" altLang="ja-JP" sz="1800" dirty="0">
              <a:latin typeface="+mn-ea"/>
              <a:ea typeface="+mn-ea"/>
              <a:cs typeface="HG丸ｺﾞｼｯｸM-PRO"/>
            </a:endParaRPr>
          </a:p>
        </p:txBody>
      </p:sp>
      <p:sp>
        <p:nvSpPr>
          <p:cNvPr id="9" name="テキスト ボックス 4">
            <a:extLst>
              <a:ext uri="{FF2B5EF4-FFF2-40B4-BE49-F238E27FC236}">
                <a16:creationId xmlns:a16="http://schemas.microsoft.com/office/drawing/2014/main" id="{AE7895FD-7A56-9A91-CACA-92C6ED3EF857}"/>
              </a:ext>
            </a:extLst>
          </p:cNvPr>
          <p:cNvSpPr txBox="1">
            <a:spLocks noChangeArrowheads="1"/>
          </p:cNvSpPr>
          <p:nvPr/>
        </p:nvSpPr>
        <p:spPr bwMode="auto">
          <a:xfrm>
            <a:off x="4860657" y="2490295"/>
            <a:ext cx="1900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1800">
                <a:latin typeface="+mn-ea"/>
                <a:ea typeface="+mn-ea"/>
                <a:cs typeface="HG丸ｺﾞｼｯｸM-PRO"/>
              </a:rPr>
              <a:t>＜細菌課＞</a:t>
            </a:r>
            <a:endParaRPr lang="en-US" altLang="ja-JP" sz="1800" dirty="0">
              <a:latin typeface="+mn-ea"/>
              <a:ea typeface="+mn-ea"/>
              <a:cs typeface="HG丸ｺﾞｼｯｸM-PRO"/>
            </a:endParaRPr>
          </a:p>
          <a:p>
            <a:pPr marL="304800" indent="-304800" algn="ctr"/>
            <a:r>
              <a:rPr lang="ja-JP" altLang="en-US" sz="1800">
                <a:solidFill>
                  <a:srgbClr val="C00000"/>
                </a:solidFill>
                <a:latin typeface="+mn-ea"/>
                <a:ea typeface="+mn-ea"/>
                <a:cs typeface="HG丸ｺﾞｼｯｸM-PRO"/>
              </a:rPr>
              <a:t>ゲノム解析</a:t>
            </a:r>
            <a:endParaRPr lang="en-US" altLang="ja-JP" sz="1800" dirty="0">
              <a:solidFill>
                <a:srgbClr val="C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15</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S PGothic" panose="020B0600070205080204" pitchFamily="34" charset="-128"/>
                <a:ea typeface="MS PGothic" panose="020B0600070205080204" pitchFamily="34" charset="-128"/>
                <a:cs typeface="HG丸ｺﾞｼｯｸM-PRO"/>
              </a:rPr>
              <a:t>3.</a:t>
            </a:r>
            <a:r>
              <a:rPr lang="ja-JP" altLang="en-US" sz="2800" dirty="0">
                <a:solidFill>
                  <a:schemeClr val="bg1"/>
                </a:solidFill>
                <a:latin typeface="MS PGothic" panose="020B0600070205080204" pitchFamily="34" charset="-128"/>
                <a:ea typeface="MS PGothic" panose="020B0600070205080204" pitchFamily="34" charset="-128"/>
                <a:cs typeface="HG丸ｺﾞｼｯｸM-PRO"/>
              </a:rPr>
              <a:t>　業務実績にかかる重点</a:t>
            </a:r>
            <a:r>
              <a:rPr lang="ja-JP" altLang="en-US" sz="2800">
                <a:solidFill>
                  <a:schemeClr val="bg1"/>
                </a:solidFill>
                <a:latin typeface="MS PGothic" panose="020B0600070205080204" pitchFamily="34" charset="-128"/>
                <a:ea typeface="MS PGothic" panose="020B0600070205080204" pitchFamily="34" charset="-128"/>
                <a:cs typeface="HG丸ｺﾞｼｯｸM-PRO"/>
              </a:rPr>
              <a:t>項目（健康危機管理関係）</a:t>
            </a:r>
            <a:endParaRPr lang="ja-JP" altLang="en-US" sz="2800" dirty="0">
              <a:solidFill>
                <a:schemeClr val="bg1"/>
              </a:solidFill>
              <a:latin typeface="MS PGothic" panose="020B0600070205080204" pitchFamily="34" charset="-128"/>
              <a:ea typeface="MS PGothic" panose="020B0600070205080204" pitchFamily="34" charset="-128"/>
              <a:cs typeface="HG丸ｺﾞｼｯｸM-PRO"/>
            </a:endParaRPr>
          </a:p>
        </p:txBody>
      </p:sp>
      <p:grpSp>
        <p:nvGrpSpPr>
          <p:cNvPr id="24" name="グループ化 23">
            <a:extLst>
              <a:ext uri="{FF2B5EF4-FFF2-40B4-BE49-F238E27FC236}">
                <a16:creationId xmlns:a16="http://schemas.microsoft.com/office/drawing/2014/main" id="{4DD5A2A0-5D67-5BD4-887F-805A0C674DD7}"/>
              </a:ext>
            </a:extLst>
          </p:cNvPr>
          <p:cNvGrpSpPr/>
          <p:nvPr/>
        </p:nvGrpSpPr>
        <p:grpSpPr>
          <a:xfrm>
            <a:off x="6491001" y="4535292"/>
            <a:ext cx="2446151" cy="1919984"/>
            <a:chOff x="5574652" y="4581291"/>
            <a:chExt cx="2446151" cy="1919984"/>
          </a:xfrm>
        </p:grpSpPr>
        <p:graphicFrame>
          <p:nvGraphicFramePr>
            <p:cNvPr id="20" name="グラフ 19">
              <a:extLst>
                <a:ext uri="{FF2B5EF4-FFF2-40B4-BE49-F238E27FC236}">
                  <a16:creationId xmlns:a16="http://schemas.microsoft.com/office/drawing/2014/main" id="{671F0FE7-4688-39C9-A3A5-8846C0CF069C}"/>
                </a:ext>
              </a:extLst>
            </p:cNvPr>
            <p:cNvGraphicFramePr/>
            <p:nvPr>
              <p:extLst>
                <p:ext uri="{D42A27DB-BD31-4B8C-83A1-F6EECF244321}">
                  <p14:modId xmlns:p14="http://schemas.microsoft.com/office/powerpoint/2010/main" val="1315113269"/>
                </p:ext>
              </p:extLst>
            </p:nvPr>
          </p:nvGraphicFramePr>
          <p:xfrm>
            <a:off x="5574652" y="4581291"/>
            <a:ext cx="2446151" cy="1919984"/>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2546DE45-9415-C59B-FDF5-CD54AEF18D8B}"/>
                </a:ext>
              </a:extLst>
            </p:cNvPr>
            <p:cNvSpPr txBox="1"/>
            <p:nvPr/>
          </p:nvSpPr>
          <p:spPr>
            <a:xfrm>
              <a:off x="6301991" y="5729299"/>
              <a:ext cx="1118780" cy="461665"/>
            </a:xfrm>
            <a:prstGeom prst="rect">
              <a:avLst/>
            </a:prstGeom>
            <a:noFill/>
          </p:spPr>
          <p:txBody>
            <a:bodyPr wrap="square">
              <a:spAutoFit/>
            </a:bodyPr>
            <a:lstStyle/>
            <a:p>
              <a:pPr algn="ctr"/>
              <a:r>
                <a:rPr lang="ja-JP" altLang="en-US" sz="1200">
                  <a:solidFill>
                    <a:schemeClr val="bg1"/>
                  </a:solidFill>
                  <a:latin typeface="+mj-ea"/>
                  <a:ea typeface="+mj-ea"/>
                </a:rPr>
                <a:t>保健所業務に</a:t>
              </a:r>
              <a:endParaRPr lang="en-US" altLang="ja-JP" sz="1200" dirty="0">
                <a:solidFill>
                  <a:schemeClr val="bg1"/>
                </a:solidFill>
                <a:latin typeface="+mj-ea"/>
                <a:ea typeface="+mj-ea"/>
              </a:endParaRPr>
            </a:p>
            <a:p>
              <a:pPr algn="ctr"/>
              <a:r>
                <a:rPr lang="ja-JP" altLang="en-US" sz="1200">
                  <a:solidFill>
                    <a:schemeClr val="bg1"/>
                  </a:solidFill>
                  <a:latin typeface="+mj-ea"/>
                  <a:ea typeface="+mj-ea"/>
                </a:rPr>
                <a:t>役立つ</a:t>
              </a:r>
            </a:p>
          </p:txBody>
        </p:sp>
        <p:sp>
          <p:nvSpPr>
            <p:cNvPr id="23" name="テキスト ボックス 22">
              <a:extLst>
                <a:ext uri="{FF2B5EF4-FFF2-40B4-BE49-F238E27FC236}">
                  <a16:creationId xmlns:a16="http://schemas.microsoft.com/office/drawing/2014/main" id="{6EF80D2F-09EA-6B81-0763-8B363A414984}"/>
                </a:ext>
              </a:extLst>
            </p:cNvPr>
            <p:cNvSpPr txBox="1"/>
            <p:nvPr/>
          </p:nvSpPr>
          <p:spPr>
            <a:xfrm>
              <a:off x="6551097" y="5340188"/>
              <a:ext cx="1118780" cy="276999"/>
            </a:xfrm>
            <a:prstGeom prst="rect">
              <a:avLst/>
            </a:prstGeom>
            <a:noFill/>
          </p:spPr>
          <p:txBody>
            <a:bodyPr wrap="square">
              <a:spAutoFit/>
            </a:bodyPr>
            <a:lstStyle/>
            <a:p>
              <a:pPr algn="ctr"/>
              <a:r>
                <a:rPr lang="en-US" altLang="ja-JP" sz="1200" dirty="0">
                  <a:solidFill>
                    <a:schemeClr val="bg1"/>
                  </a:solidFill>
                  <a:latin typeface="+mj-ea"/>
                  <a:ea typeface="+mj-ea"/>
                </a:rPr>
                <a:t>100</a:t>
              </a:r>
              <a:r>
                <a:rPr lang="ja-JP" altLang="en-US" sz="1200">
                  <a:solidFill>
                    <a:schemeClr val="bg1"/>
                  </a:solidFill>
                  <a:latin typeface="+mj-ea"/>
                  <a:ea typeface="+mj-ea"/>
                </a:rPr>
                <a:t>％</a:t>
              </a:r>
            </a:p>
          </p:txBody>
        </p:sp>
      </p:grpSp>
      <p:sp>
        <p:nvSpPr>
          <p:cNvPr id="30" name="テキスト ボックス 29">
            <a:extLst>
              <a:ext uri="{FF2B5EF4-FFF2-40B4-BE49-F238E27FC236}">
                <a16:creationId xmlns:a16="http://schemas.microsoft.com/office/drawing/2014/main" id="{11B776D9-D5A3-1489-7DA3-69051B59BB4E}"/>
              </a:ext>
            </a:extLst>
          </p:cNvPr>
          <p:cNvSpPr txBox="1"/>
          <p:nvPr/>
        </p:nvSpPr>
        <p:spPr>
          <a:xfrm>
            <a:off x="6879279" y="6293752"/>
            <a:ext cx="1654350" cy="276999"/>
          </a:xfrm>
          <a:prstGeom prst="rect">
            <a:avLst/>
          </a:prstGeom>
          <a:noFill/>
        </p:spPr>
        <p:txBody>
          <a:bodyPr wrap="square">
            <a:spAutoFit/>
          </a:bodyPr>
          <a:lstStyle/>
          <a:p>
            <a:pPr algn="ctr"/>
            <a:r>
              <a:rPr lang="ja-JP" altLang="en-US" sz="1200">
                <a:latin typeface="+mj-ea"/>
                <a:ea typeface="+mj-ea"/>
              </a:rPr>
              <a:t>受講者アンケートより</a:t>
            </a:r>
          </a:p>
        </p:txBody>
      </p:sp>
      <p:cxnSp>
        <p:nvCxnSpPr>
          <p:cNvPr id="8" name="直線矢印コネクタ 7">
            <a:extLst>
              <a:ext uri="{FF2B5EF4-FFF2-40B4-BE49-F238E27FC236}">
                <a16:creationId xmlns:a16="http://schemas.microsoft.com/office/drawing/2014/main" id="{4ABD21C9-C04F-7D42-67D7-976F72F8E555}"/>
              </a:ext>
            </a:extLst>
          </p:cNvPr>
          <p:cNvCxnSpPr/>
          <p:nvPr/>
        </p:nvCxnSpPr>
        <p:spPr>
          <a:xfrm flipV="1">
            <a:off x="4466801" y="2825032"/>
            <a:ext cx="613458" cy="11980"/>
          </a:xfrm>
          <a:prstGeom prst="straightConnector1">
            <a:avLst/>
          </a:prstGeom>
          <a:ln w="38100">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94AFFDB1-5046-D864-D351-6518F605323F}"/>
              </a:ext>
            </a:extLst>
          </p:cNvPr>
          <p:cNvCxnSpPr>
            <a:cxnSpLocks/>
          </p:cNvCxnSpPr>
          <p:nvPr/>
        </p:nvCxnSpPr>
        <p:spPr>
          <a:xfrm flipH="1">
            <a:off x="3962852" y="2134473"/>
            <a:ext cx="453747" cy="435107"/>
          </a:xfrm>
          <a:prstGeom prst="straightConnector1">
            <a:avLst/>
          </a:prstGeom>
          <a:ln w="38100">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45717E2D-7493-8555-0AD2-92E1C9F7E0EB}"/>
              </a:ext>
            </a:extLst>
          </p:cNvPr>
          <p:cNvCxnSpPr>
            <a:cxnSpLocks/>
          </p:cNvCxnSpPr>
          <p:nvPr/>
        </p:nvCxnSpPr>
        <p:spPr>
          <a:xfrm>
            <a:off x="4858932" y="2169424"/>
            <a:ext cx="625870" cy="368616"/>
          </a:xfrm>
          <a:prstGeom prst="straightConnector1">
            <a:avLst/>
          </a:prstGeom>
          <a:ln w="38100">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6" name="図 15">
            <a:extLst>
              <a:ext uri="{FF2B5EF4-FFF2-40B4-BE49-F238E27FC236}">
                <a16:creationId xmlns:a16="http://schemas.microsoft.com/office/drawing/2014/main" id="{025D9CE9-8146-4551-F824-E4F2E2843F1E}"/>
              </a:ext>
            </a:extLst>
          </p:cNvPr>
          <p:cNvPicPr>
            <a:picLocks noChangeAspect="1"/>
          </p:cNvPicPr>
          <p:nvPr/>
        </p:nvPicPr>
        <p:blipFill>
          <a:blip r:embed="rId4"/>
          <a:stretch>
            <a:fillRect/>
          </a:stretch>
        </p:blipFill>
        <p:spPr>
          <a:xfrm>
            <a:off x="6925877" y="2365232"/>
            <a:ext cx="1828800" cy="1219200"/>
          </a:xfrm>
          <a:prstGeom prst="rect">
            <a:avLst/>
          </a:prstGeom>
        </p:spPr>
      </p:pic>
      <p:pic>
        <p:nvPicPr>
          <p:cNvPr id="28" name="図 27">
            <a:extLst>
              <a:ext uri="{FF2B5EF4-FFF2-40B4-BE49-F238E27FC236}">
                <a16:creationId xmlns:a16="http://schemas.microsoft.com/office/drawing/2014/main" id="{A75517A4-1236-FED4-293B-241261142FF5}"/>
              </a:ext>
            </a:extLst>
          </p:cNvPr>
          <p:cNvPicPr>
            <a:picLocks noChangeAspect="1"/>
          </p:cNvPicPr>
          <p:nvPr/>
        </p:nvPicPr>
        <p:blipFill>
          <a:blip r:embed="rId5"/>
          <a:stretch>
            <a:fillRect/>
          </a:stretch>
        </p:blipFill>
        <p:spPr>
          <a:xfrm>
            <a:off x="1749791" y="2502017"/>
            <a:ext cx="1117600" cy="1003300"/>
          </a:xfrm>
          <a:prstGeom prst="rect">
            <a:avLst/>
          </a:prstGeom>
        </p:spPr>
      </p:pic>
      <p:pic>
        <p:nvPicPr>
          <p:cNvPr id="31" name="図 30">
            <a:extLst>
              <a:ext uri="{FF2B5EF4-FFF2-40B4-BE49-F238E27FC236}">
                <a16:creationId xmlns:a16="http://schemas.microsoft.com/office/drawing/2014/main" id="{43E4FF48-82C1-B563-58C5-725BE84BAF83}"/>
              </a:ext>
            </a:extLst>
          </p:cNvPr>
          <p:cNvPicPr>
            <a:picLocks noChangeAspect="1"/>
          </p:cNvPicPr>
          <p:nvPr/>
        </p:nvPicPr>
        <p:blipFill>
          <a:blip r:embed="rId6"/>
          <a:stretch>
            <a:fillRect/>
          </a:stretch>
        </p:blipFill>
        <p:spPr>
          <a:xfrm>
            <a:off x="5618220" y="5276551"/>
            <a:ext cx="1143000" cy="1155700"/>
          </a:xfrm>
          <a:prstGeom prst="rect">
            <a:avLst/>
          </a:prstGeom>
        </p:spPr>
      </p:pic>
    </p:spTree>
    <p:extLst>
      <p:ext uri="{BB962C8B-B14F-4D97-AF65-F5344CB8AC3E}">
        <p14:creationId xmlns:p14="http://schemas.microsoft.com/office/powerpoint/2010/main" val="354074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EE5B977-ABD3-933B-8839-621416FEF76C}"/>
              </a:ext>
            </a:extLst>
          </p:cNvPr>
          <p:cNvSpPr txBox="1"/>
          <p:nvPr/>
        </p:nvSpPr>
        <p:spPr>
          <a:xfrm rot="-1800000">
            <a:off x="71219" y="2445817"/>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6" name="テキスト ボックス 15"/>
          <p:cNvSpPr txBox="1"/>
          <p:nvPr/>
        </p:nvSpPr>
        <p:spPr>
          <a:xfrm rot="-1800000">
            <a:off x="71219" y="2818871"/>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1" name="テキスト ボックス 10">
            <a:extLst>
              <a:ext uri="{FF2B5EF4-FFF2-40B4-BE49-F238E27FC236}">
                <a16:creationId xmlns:a16="http://schemas.microsoft.com/office/drawing/2014/main" id="{6FAA13DF-5828-B5DB-7E0C-9F169603B9C6}"/>
              </a:ext>
            </a:extLst>
          </p:cNvPr>
          <p:cNvSpPr txBox="1"/>
          <p:nvPr/>
        </p:nvSpPr>
        <p:spPr>
          <a:xfrm rot="19800000">
            <a:off x="71219" y="3448932"/>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4" name="テキスト ボックス 3"/>
          <p:cNvSpPr txBox="1"/>
          <p:nvPr/>
        </p:nvSpPr>
        <p:spPr>
          <a:xfrm>
            <a:off x="285491" y="2059308"/>
            <a:ext cx="8498510" cy="4218912"/>
          </a:xfrm>
          <a:prstGeom prst="rect">
            <a:avLst/>
          </a:prstGeom>
          <a:noFill/>
        </p:spPr>
        <p:txBody>
          <a:bodyPr wrap="square" rtlCol="0">
            <a:spAutoFit/>
          </a:bodyPr>
          <a:lstStyle/>
          <a:p>
            <a:pPr>
              <a:lnSpc>
                <a:spcPts val="2500"/>
              </a:lnSpc>
            </a:pPr>
            <a:r>
              <a:rPr lang="ja-JP" altLang="en-US">
                <a:latin typeface="ＭＳ Ｐゴシック" panose="020B0600070205080204" pitchFamily="50" charset="-128"/>
                <a:ea typeface="ＭＳ Ｐゴシック" panose="020B0600070205080204" pitchFamily="50" charset="-128"/>
              </a:rPr>
              <a:t>○試験検査</a:t>
            </a:r>
          </a:p>
          <a:p>
            <a:pPr marL="180000" indent="-360000">
              <a:lnSpc>
                <a:spcPts val="2500"/>
              </a:lnSpc>
            </a:pPr>
            <a:r>
              <a:rPr lang="ja-JP" altLang="en-US">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新型コロナウイルスの全ゲノム配列解析に取組み、解析結果を関係行政機関に還元</a:t>
            </a:r>
            <a:endParaRPr lang="en-US" altLang="ja-JP"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・腸管出血性大腸菌</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O157</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の集団感染事例に</a:t>
            </a:r>
            <a:r>
              <a:rPr lang="ja-JP" altLang="en-US">
                <a:latin typeface="ＭＳ Ｐゴシック" panose="020B0600070205080204" pitchFamily="50" charset="-128"/>
                <a:ea typeface="ＭＳ Ｐゴシック" panose="020B0600070205080204" pitchFamily="50" charset="-128"/>
                <a:cs typeface="Times New Roman" panose="02020603050405020304" pitchFamily="18" charset="0"/>
              </a:rPr>
              <a:t>おいて、研究的視点により全ゲノム</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配列解析を行い、保育所内での感染経路の推定に有用な情報を大阪市保健所に提供</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・兵庫県で発生</a:t>
            </a:r>
            <a:r>
              <a:rPr lang="ja-JP" altLang="en-US">
                <a:latin typeface="ＭＳ Ｐゴシック" panose="020B0600070205080204" pitchFamily="50" charset="-128"/>
                <a:ea typeface="ＭＳ Ｐゴシック" panose="020B0600070205080204" pitchFamily="50" charset="-128"/>
                <a:cs typeface="Times New Roman" panose="02020603050405020304" pitchFamily="18" charset="0"/>
              </a:rPr>
              <a:t>した食中毒において、患者便</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から病原大腸菌</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O45</a:t>
            </a:r>
            <a:r>
              <a:rPr lang="ja-JP" altLang="en-US">
                <a:latin typeface="ＭＳ Ｐゴシック" panose="020B0600070205080204" pitchFamily="50" charset="-128"/>
                <a:ea typeface="ＭＳ Ｐゴシック" panose="020B0600070205080204" pitchFamily="50" charset="-128"/>
                <a:cs typeface="Times New Roman" panose="02020603050405020304" pitchFamily="18" charset="0"/>
              </a:rPr>
              <a:t>を検出し、原因</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究明に貢献</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・令和</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年度より新たに栄養成分表示に関する検査を開始</a:t>
            </a:r>
          </a:p>
          <a:p>
            <a:pPr indent="173038">
              <a:lnSpc>
                <a:spcPts val="2500"/>
              </a:lnSpc>
            </a:pP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2500"/>
              </a:lnSpc>
            </a:pPr>
            <a:r>
              <a:rPr lang="ja-JP" altLang="en-US">
                <a:latin typeface="ＭＳ Ｐゴシック" panose="020B0600070205080204" pitchFamily="50" charset="-128"/>
                <a:ea typeface="ＭＳ Ｐゴシック" panose="020B0600070205080204" pitchFamily="50" charset="-128"/>
              </a:rPr>
              <a:t>○精度管理</a:t>
            </a:r>
          </a:p>
          <a:p>
            <a:pPr marL="180000" indent="-360000">
              <a:lnSpc>
                <a:spcPts val="2500"/>
              </a:lnSpc>
            </a:pPr>
            <a:r>
              <a:rPr lang="ja-JP" altLang="en-US">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rPr>
              <a:t>信頼性確保部門が各試験検査部門に対して、内部監査等を実施</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rPr>
              <a:t>外部精度管理調査に参加し、良好な結果を確認</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rPr>
              <a:t>信頼性確保意識の一層の醸成を図るため、試験検査記録に関する研修を実施</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rPr>
              <a:t>外部機関の実施する技術研修に検査部門職員を派遣、技術習得に</a:t>
            </a:r>
            <a:r>
              <a:rPr lang="ja-JP" altLang="en-US">
                <a:latin typeface="ＭＳ Ｐゴシック" panose="020B0600070205080204" pitchFamily="50" charset="-128"/>
                <a:ea typeface="ＭＳ Ｐゴシック" panose="020B0600070205080204" pitchFamily="50" charset="-128"/>
              </a:rPr>
              <a:t>よる人材強化</a:t>
            </a:r>
            <a:endParaRPr lang="ja-JP" altLang="en-US" dirty="0">
              <a:latin typeface="ＭＳ Ｐゴシック" panose="020B0600070205080204" pitchFamily="50" charset="-128"/>
              <a:ea typeface="ＭＳ Ｐゴシック" panose="020B0600070205080204" pitchFamily="50" charset="-128"/>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16</a:t>
            </a:fld>
            <a:endParaRPr lang="ja-JP" altLang="en-US" sz="1200" b="1" dirty="0">
              <a:solidFill>
                <a:schemeClr val="tx1"/>
              </a:solidFill>
              <a:latin typeface="Arial" charset="0"/>
              <a:ea typeface="Arial" charset="0"/>
              <a:cs typeface="Arial" charset="0"/>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令和</a:t>
            </a:r>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2949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03472"/>
            <a:ext cx="8429863" cy="2800767"/>
          </a:xfrm>
          <a:prstGeom prst="rect">
            <a:avLst/>
          </a:prstGeom>
          <a:noFill/>
        </p:spPr>
        <p:txBody>
          <a:bodyPr wrap="square" rtlCol="0">
            <a:spAutoFit/>
          </a:bodyPr>
          <a:lstStyle/>
          <a:p>
            <a:pPr indent="-180000"/>
            <a:r>
              <a:rPr lang="ja-JP" altLang="en-US" sz="1800" dirty="0">
                <a:effectLst/>
                <a:latin typeface="+mj-ea"/>
                <a:ea typeface="+mj-ea"/>
              </a:rPr>
              <a:t>○調査研究</a:t>
            </a:r>
            <a:endParaRPr lang="en-US" altLang="ja-JP" sz="1800" dirty="0">
              <a:effectLst/>
              <a:latin typeface="+mj-ea"/>
              <a:ea typeface="+mj-ea"/>
            </a:endParaRPr>
          </a:p>
          <a:p>
            <a:pPr marL="180000" indent="-360000">
              <a:lnSpc>
                <a:spcPts val="2360"/>
              </a:lnSpc>
            </a:pPr>
            <a:r>
              <a:rPr lang="ja-JP" altLang="ja-JP" sz="1800" dirty="0">
                <a:effectLst/>
                <a:latin typeface="+mj-ea"/>
                <a:ea typeface="+mj-ea"/>
              </a:rPr>
              <a:t>・重点研究課題として「</a:t>
            </a:r>
            <a:r>
              <a:rPr lang="en-US" altLang="ja-JP" sz="1800" dirty="0">
                <a:effectLst/>
                <a:latin typeface="+mj-ea"/>
                <a:ea typeface="+mj-ea"/>
              </a:rPr>
              <a:t>B</a:t>
            </a:r>
            <a:r>
              <a:rPr lang="ja-JP" altLang="ja-JP" sz="1800" dirty="0">
                <a:effectLst/>
                <a:latin typeface="+mj-ea"/>
                <a:ea typeface="+mj-ea"/>
              </a:rPr>
              <a:t>群溶血性レンサ球菌の病原性評価」を選定・推進</a:t>
            </a:r>
          </a:p>
          <a:p>
            <a:pPr marL="180000" indent="-360000">
              <a:lnSpc>
                <a:spcPts val="2360"/>
              </a:lnSpc>
            </a:pPr>
            <a:r>
              <a:rPr lang="ja-JP" altLang="ja-JP" sz="1800" dirty="0">
                <a:effectLst/>
                <a:latin typeface="+mj-ea"/>
                <a:ea typeface="+mj-ea"/>
              </a:rPr>
              <a:t>・外部有識者による調査研究評価</a:t>
            </a:r>
            <a:r>
              <a:rPr lang="ja-JP" altLang="en-US" sz="1800" dirty="0">
                <a:effectLst/>
                <a:latin typeface="+mj-ea"/>
                <a:ea typeface="+mj-ea"/>
              </a:rPr>
              <a:t>：</a:t>
            </a:r>
            <a:r>
              <a:rPr lang="ja-JP" altLang="ja-JP" sz="1800" dirty="0">
                <a:effectLst/>
                <a:latin typeface="+mj-ea"/>
                <a:ea typeface="+mj-ea"/>
              </a:rPr>
              <a:t>対象課題の総合評価は</a:t>
            </a:r>
            <a:r>
              <a:rPr lang="ja-JP" altLang="en-US" sz="1800" dirty="0">
                <a:effectLst/>
                <a:latin typeface="+mj-ea"/>
                <a:ea typeface="+mj-ea"/>
              </a:rPr>
              <a:t>、</a:t>
            </a:r>
            <a:r>
              <a:rPr lang="ja-JP" altLang="ja-JP" sz="1800" dirty="0">
                <a:effectLst/>
                <a:latin typeface="+mj-ea"/>
                <a:ea typeface="+mj-ea"/>
              </a:rPr>
              <a:t>平均</a:t>
            </a:r>
            <a:r>
              <a:rPr lang="en-US" altLang="ja-JP" sz="1800" dirty="0">
                <a:effectLst/>
                <a:latin typeface="+mj-ea"/>
                <a:ea typeface="+mj-ea"/>
              </a:rPr>
              <a:t>4.08</a:t>
            </a:r>
            <a:r>
              <a:rPr lang="ja-JP" altLang="ja-JP" sz="1800" dirty="0">
                <a:effectLst/>
                <a:latin typeface="+mj-ea"/>
                <a:ea typeface="+mj-ea"/>
              </a:rPr>
              <a:t>（</a:t>
            </a:r>
            <a:r>
              <a:rPr lang="ja-JP" altLang="en-US" sz="1800" dirty="0">
                <a:effectLst/>
                <a:latin typeface="+mj-ea"/>
                <a:ea typeface="+mj-ea"/>
              </a:rPr>
              <a:t>過去最高</a:t>
            </a:r>
            <a:r>
              <a:rPr lang="ja-JP" altLang="ja-JP" sz="1800" dirty="0">
                <a:effectLst/>
                <a:latin typeface="+mj-ea"/>
                <a:ea typeface="+mj-ea"/>
              </a:rPr>
              <a:t>）</a:t>
            </a:r>
            <a:endParaRPr lang="en-US" altLang="ja-JP" sz="1800" dirty="0">
              <a:effectLst/>
              <a:latin typeface="+mj-ea"/>
              <a:ea typeface="+mj-ea"/>
            </a:endParaRPr>
          </a:p>
          <a:p>
            <a:pPr marL="180000" indent="-360000">
              <a:lnSpc>
                <a:spcPts val="2360"/>
              </a:lnSpc>
            </a:pPr>
            <a:r>
              <a:rPr lang="ja-JP" altLang="ja-JP" sz="1800" dirty="0">
                <a:effectLst/>
                <a:latin typeface="+mj-ea"/>
                <a:ea typeface="+mj-ea"/>
              </a:rPr>
              <a:t>・募集情報の収集と周知や、ピアレビュー制度の活用等により応募数、採択率</a:t>
            </a:r>
            <a:r>
              <a:rPr lang="ja-JP" altLang="ja-JP" sz="1800">
                <a:effectLst/>
                <a:latin typeface="+mj-ea"/>
                <a:ea typeface="+mj-ea"/>
              </a:rPr>
              <a:t>の向上に</a:t>
            </a:r>
            <a:r>
              <a:rPr lang="ja-JP" altLang="ja-JP" sz="1800" dirty="0">
                <a:effectLst/>
                <a:latin typeface="+mj-ea"/>
                <a:ea typeface="+mj-ea"/>
              </a:rPr>
              <a:t>取り組み、研究員</a:t>
            </a:r>
            <a:r>
              <a:rPr lang="ja-JP" altLang="en-US" sz="1800" dirty="0">
                <a:effectLst/>
                <a:latin typeface="+mj-ea"/>
                <a:ea typeface="+mj-ea"/>
              </a:rPr>
              <a:t>を</a:t>
            </a:r>
            <a:r>
              <a:rPr lang="ja-JP" altLang="ja-JP" sz="1800" dirty="0">
                <a:effectLst/>
                <a:latin typeface="+mj-ea"/>
                <a:ea typeface="+mj-ea"/>
              </a:rPr>
              <a:t>支援</a:t>
            </a:r>
          </a:p>
          <a:p>
            <a:pPr marL="180000" indent="-360000">
              <a:lnSpc>
                <a:spcPts val="2360"/>
              </a:lnSpc>
            </a:pPr>
            <a:r>
              <a:rPr lang="ja-JP" altLang="ja-JP" sz="1800" dirty="0">
                <a:effectLst/>
                <a:latin typeface="+mj-ea"/>
                <a:ea typeface="+mj-ea"/>
              </a:rPr>
              <a:t>・研究環境支援を目的に、新たに科学研究費申請促進事業及び学術論文のオープンアクセス支援事業を整備</a:t>
            </a:r>
          </a:p>
          <a:p>
            <a:pPr marL="180000" indent="-360000">
              <a:lnSpc>
                <a:spcPts val="2360"/>
              </a:lnSpc>
            </a:pPr>
            <a:r>
              <a:rPr lang="ja-JP" altLang="ja-JP" sz="1800" dirty="0">
                <a:effectLst/>
                <a:latin typeface="+mj-ea"/>
                <a:ea typeface="+mj-ea"/>
              </a:rPr>
              <a:t>・学術分野や産業界等との受託研究を</a:t>
            </a:r>
            <a:r>
              <a:rPr lang="en-US" altLang="ja-JP" sz="1800" dirty="0">
                <a:effectLst/>
                <a:latin typeface="+mj-ea"/>
                <a:ea typeface="+mj-ea"/>
              </a:rPr>
              <a:t>10</a:t>
            </a:r>
            <a:r>
              <a:rPr lang="ja-JP" altLang="ja-JP" sz="1800" dirty="0">
                <a:effectLst/>
                <a:latin typeface="+mj-ea"/>
                <a:ea typeface="+mj-ea"/>
              </a:rPr>
              <a:t>件、共同研究を</a:t>
            </a:r>
            <a:r>
              <a:rPr lang="en-US" altLang="ja-JP" sz="1800" dirty="0">
                <a:effectLst/>
                <a:latin typeface="+mj-ea"/>
                <a:ea typeface="+mj-ea"/>
              </a:rPr>
              <a:t>23</a:t>
            </a:r>
            <a:r>
              <a:rPr lang="ja-JP" altLang="ja-JP" sz="1800" dirty="0">
                <a:effectLst/>
                <a:latin typeface="+mj-ea"/>
                <a:ea typeface="+mj-ea"/>
              </a:rPr>
              <a:t>件実施</a:t>
            </a:r>
          </a:p>
          <a:p>
            <a:pPr indent="-180000"/>
            <a:endParaRPr lang="ja-JP" altLang="ja-JP" sz="1800" dirty="0">
              <a:effectLst/>
              <a:latin typeface="ＭＳ Ｐゴシック" panose="020B0600070205080204" pitchFamily="50" charset="-128"/>
              <a:ea typeface="ＭＳ Ｐゴシック" panose="020B0600070205080204" pitchFamily="50" charset="-128"/>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17</a:t>
            </a:fld>
            <a:endParaRPr lang="ja-JP" altLang="en-US" sz="1200" b="1" dirty="0">
              <a:solidFill>
                <a:schemeClr val="tx1"/>
              </a:solidFill>
              <a:latin typeface="Arial" charset="0"/>
              <a:ea typeface="Arial" charset="0"/>
              <a:cs typeface="Arial" charset="0"/>
            </a:endParaRPr>
          </a:p>
        </p:txBody>
      </p:sp>
      <p:sp>
        <p:nvSpPr>
          <p:cNvPr id="11" name="二等辺三角形 3"/>
          <p:cNvSpPr/>
          <p:nvPr/>
        </p:nvSpPr>
        <p:spPr>
          <a:xfrm rot="5400000">
            <a:off x="4221802" y="5856346"/>
            <a:ext cx="1044000" cy="272434"/>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756856157"/>
              </p:ext>
            </p:extLst>
          </p:nvPr>
        </p:nvGraphicFramePr>
        <p:xfrm>
          <a:off x="1379961" y="5385616"/>
          <a:ext cx="2980290" cy="1213895"/>
        </p:xfrm>
        <a:graphic>
          <a:graphicData uri="http://schemas.openxmlformats.org/drawingml/2006/table">
            <a:tbl>
              <a:tblPr bandRow="1">
                <a:tableStyleId>{5C22544A-7EE6-4342-B048-85BDC9FD1C3A}</a:tableStyleId>
              </a:tblPr>
              <a:tblGrid>
                <a:gridCol w="1149519">
                  <a:extLst>
                    <a:ext uri="{9D8B030D-6E8A-4147-A177-3AD203B41FA5}">
                      <a16:colId xmlns:a16="http://schemas.microsoft.com/office/drawing/2014/main" val="20002"/>
                    </a:ext>
                  </a:extLst>
                </a:gridCol>
                <a:gridCol w="902515">
                  <a:extLst>
                    <a:ext uri="{9D8B030D-6E8A-4147-A177-3AD203B41FA5}">
                      <a16:colId xmlns:a16="http://schemas.microsoft.com/office/drawing/2014/main" val="20000"/>
                    </a:ext>
                  </a:extLst>
                </a:gridCol>
                <a:gridCol w="928256">
                  <a:extLst>
                    <a:ext uri="{9D8B030D-6E8A-4147-A177-3AD203B41FA5}">
                      <a16:colId xmlns:a16="http://schemas.microsoft.com/office/drawing/2014/main" val="20001"/>
                    </a:ext>
                  </a:extLst>
                </a:gridCol>
              </a:tblGrid>
              <a:tr h="255825">
                <a:tc gridSpan="3">
                  <a:txBody>
                    <a:bodyPr/>
                    <a:lstStyle/>
                    <a:p>
                      <a:pPr algn="ctr"/>
                      <a:r>
                        <a:rPr kumimoji="1" lang="ja-JP" altLang="en-US" sz="12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200" b="1" dirty="0">
                        <a:latin typeface="+mn-ea"/>
                        <a:ea typeface="+mn-ea"/>
                      </a:endParaRPr>
                    </a:p>
                  </a:txBody>
                  <a:tcPr anchor="ctr"/>
                </a:tc>
                <a:tc>
                  <a:txBody>
                    <a:bodyPr/>
                    <a:lstStyle/>
                    <a:p>
                      <a:pPr algn="ctr"/>
                      <a:r>
                        <a:rPr kumimoji="1" lang="ja-JP" altLang="en-US" sz="1200" b="1" dirty="0">
                          <a:latin typeface="+mn-ea"/>
                          <a:ea typeface="+mn-ea"/>
                        </a:rPr>
                        <a:t>単年度</a:t>
                      </a:r>
                    </a:p>
                  </a:txBody>
                  <a:tcPr anchor="ct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76</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380</a:t>
                      </a:r>
                      <a:r>
                        <a:rPr kumimoji="1" lang="ja-JP" altLang="en-US" sz="12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40</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200</a:t>
                      </a:r>
                      <a:r>
                        <a:rPr kumimoji="1" lang="ja-JP" altLang="en-US" sz="12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63902661"/>
              </p:ext>
            </p:extLst>
          </p:nvPr>
        </p:nvGraphicFramePr>
        <p:xfrm>
          <a:off x="5078456" y="5401917"/>
          <a:ext cx="2572864" cy="1124868"/>
        </p:xfrm>
        <a:graphic>
          <a:graphicData uri="http://schemas.openxmlformats.org/drawingml/2006/table">
            <a:tbl>
              <a:tblPr bandRow="1">
                <a:tableStyleId>{5C22544A-7EE6-4342-B048-85BDC9FD1C3A}</a:tableStyleId>
              </a:tblPr>
              <a:tblGrid>
                <a:gridCol w="1701504">
                  <a:extLst>
                    <a:ext uri="{9D8B030D-6E8A-4147-A177-3AD203B41FA5}">
                      <a16:colId xmlns:a16="http://schemas.microsoft.com/office/drawing/2014/main" val="20003"/>
                    </a:ext>
                  </a:extLst>
                </a:gridCol>
                <a:gridCol w="871360">
                  <a:extLst>
                    <a:ext uri="{9D8B030D-6E8A-4147-A177-3AD203B41FA5}">
                      <a16:colId xmlns:a16="http://schemas.microsoft.com/office/drawing/2014/main" val="20000"/>
                    </a:ext>
                  </a:extLst>
                </a:gridCol>
              </a:tblGrid>
              <a:tr h="406241">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R4</a:t>
                      </a:r>
                      <a:endParaRPr kumimoji="1" lang="ja-JP" altLang="en-US" sz="1200" b="1" dirty="0">
                        <a:latin typeface="+mn-ea"/>
                        <a:ea typeface="+mn-ea"/>
                      </a:endParaRPr>
                    </a:p>
                  </a:txBody>
                  <a:tcPr anchor="ctr"/>
                </a:tc>
                <a:extLst>
                  <a:ext uri="{0D108BD9-81ED-4DB2-BD59-A6C34878D82A}">
                    <a16:rowId xmlns:a16="http://schemas.microsoft.com/office/drawing/2014/main" val="10000"/>
                  </a:ext>
                </a:extLst>
              </a:tr>
              <a:tr h="36764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91</a:t>
                      </a:r>
                      <a:r>
                        <a:rPr kumimoji="1" lang="ja-JP" altLang="en-US" sz="1200" b="1" dirty="0">
                          <a:latin typeface="+mn-ea"/>
                          <a:ea typeface="+mn-ea"/>
                        </a:rPr>
                        <a:t>件</a:t>
                      </a:r>
                    </a:p>
                  </a:txBody>
                  <a:tcPr anchor="ctr"/>
                </a:tc>
                <a:extLst>
                  <a:ext uri="{0D108BD9-81ED-4DB2-BD59-A6C34878D82A}">
                    <a16:rowId xmlns:a16="http://schemas.microsoft.com/office/drawing/2014/main" val="10001"/>
                  </a:ext>
                </a:extLst>
              </a:tr>
              <a:tr h="350982">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36</a:t>
                      </a:r>
                      <a:r>
                        <a:rPr kumimoji="1" lang="ja-JP" altLang="en-US" sz="1200" b="1" dirty="0">
                          <a:latin typeface="+mn-ea"/>
                          <a:ea typeface="+mn-ea"/>
                        </a:rPr>
                        <a:t>件</a:t>
                      </a: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803638" y="4906893"/>
            <a:ext cx="7587323" cy="369332"/>
          </a:xfrm>
          <a:prstGeom prst="rect">
            <a:avLst/>
          </a:prstGeom>
        </p:spPr>
        <p:txBody>
          <a:bodyPr wrap="square">
            <a:spAutoFit/>
          </a:bodyPr>
          <a:lstStyle/>
          <a:p>
            <a:r>
              <a:rPr lang="ja-JP" altLang="en-US" dirty="0"/>
              <a:t>＜</a:t>
            </a:r>
            <a:r>
              <a:rPr lang="ja-JP" altLang="ja-JP" dirty="0"/>
              <a:t>研究の論文発表・著書等による成果発表数</a:t>
            </a:r>
            <a:r>
              <a:rPr lang="ja-JP" altLang="en-US" dirty="0"/>
              <a:t>及び外部資金への応募状況＞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4773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07300"/>
            <a:ext cx="8442327" cy="2569934"/>
          </a:xfrm>
          <a:prstGeom prst="rect">
            <a:avLst/>
          </a:prstGeom>
          <a:noFill/>
        </p:spPr>
        <p:txBody>
          <a:bodyPr wrap="square" rtlCol="0">
            <a:spAutoFit/>
          </a:bodyPr>
          <a:lstStyle/>
          <a:p>
            <a:pPr indent="-360000"/>
            <a:r>
              <a:rPr lang="ja-JP" altLang="en-US" sz="1800" dirty="0">
                <a:effectLst/>
                <a:latin typeface="+mj-ea"/>
                <a:ea typeface="+mj-ea"/>
              </a:rPr>
              <a:t>○情報発信・研修</a:t>
            </a:r>
            <a:endParaRPr lang="en-US" altLang="ja-JP" sz="1800" dirty="0">
              <a:effectLst/>
              <a:latin typeface="+mj-ea"/>
              <a:ea typeface="+mj-ea"/>
            </a:endParaRPr>
          </a:p>
          <a:p>
            <a:pPr marL="180000" indent="-360000">
              <a:lnSpc>
                <a:spcPts val="2460"/>
              </a:lnSpc>
            </a:pPr>
            <a:r>
              <a:rPr lang="ja-JP" altLang="ja-JP" sz="1800" dirty="0">
                <a:effectLst/>
                <a:latin typeface="+mj-ea"/>
                <a:ea typeface="+mj-ea"/>
              </a:rPr>
              <a:t>・新型コロナウイルス感染症の疫学調査支援活動で得られた発生</a:t>
            </a:r>
            <a:r>
              <a:rPr lang="ja-JP" altLang="ja-JP" sz="1800">
                <a:effectLst/>
                <a:latin typeface="+mj-ea"/>
                <a:ea typeface="+mj-ea"/>
              </a:rPr>
              <a:t>状況を</a:t>
            </a:r>
            <a:endParaRPr lang="en-US" altLang="ja-JP" sz="1800" dirty="0">
              <a:effectLst/>
              <a:latin typeface="+mj-ea"/>
              <a:ea typeface="+mj-ea"/>
            </a:endParaRPr>
          </a:p>
          <a:p>
            <a:pPr marL="180000" indent="-360000">
              <a:lnSpc>
                <a:spcPts val="2460"/>
              </a:lnSpc>
            </a:pPr>
            <a:r>
              <a:rPr lang="ja-JP" altLang="en-US">
                <a:latin typeface="+mj-ea"/>
                <a:ea typeface="+mj-ea"/>
              </a:rPr>
              <a:t>　</a:t>
            </a:r>
            <a:r>
              <a:rPr lang="ja-JP" altLang="ja-JP" sz="1800">
                <a:effectLst/>
                <a:latin typeface="+mj-ea"/>
                <a:ea typeface="+mj-ea"/>
              </a:rPr>
              <a:t>府内保健所へ</a:t>
            </a:r>
            <a:r>
              <a:rPr lang="ja-JP" altLang="ja-JP" sz="1800" dirty="0">
                <a:effectLst/>
                <a:latin typeface="+mj-ea"/>
                <a:ea typeface="+mj-ea"/>
              </a:rPr>
              <a:t>毎週発信</a:t>
            </a:r>
          </a:p>
          <a:p>
            <a:pPr marL="180000" indent="-360000">
              <a:lnSpc>
                <a:spcPts val="2460"/>
              </a:lnSpc>
            </a:pPr>
            <a:r>
              <a:rPr lang="ja-JP" altLang="ja-JP" sz="1800" dirty="0">
                <a:effectLst/>
                <a:latin typeface="+mj-ea"/>
                <a:ea typeface="+mj-ea"/>
              </a:rPr>
              <a:t>・報道機関に対する連絡会を毎月開催し、大阪府の感染症情報等について情報提供</a:t>
            </a:r>
            <a:endParaRPr lang="en-US" altLang="ja-JP" sz="1800" dirty="0">
              <a:effectLst/>
              <a:latin typeface="+mj-ea"/>
              <a:ea typeface="+mj-ea"/>
            </a:endParaRPr>
          </a:p>
          <a:p>
            <a:pPr marL="180000" indent="-360000">
              <a:lnSpc>
                <a:spcPts val="2460"/>
              </a:lnSpc>
            </a:pPr>
            <a:r>
              <a:rPr lang="ja-JP" altLang="en-US" sz="1800" dirty="0">
                <a:effectLst/>
                <a:latin typeface="+mj-ea"/>
                <a:ea typeface="+mj-ea"/>
              </a:rPr>
              <a:t>　</a:t>
            </a:r>
            <a:r>
              <a:rPr lang="ja-JP" altLang="ja-JP" sz="1800" dirty="0">
                <a:effectLst/>
                <a:latin typeface="+mj-ea"/>
                <a:ea typeface="+mj-ea"/>
              </a:rPr>
              <a:t>マダニ感染症</a:t>
            </a:r>
            <a:r>
              <a:rPr lang="ja-JP" altLang="en-US" sz="1800" dirty="0">
                <a:effectLst/>
                <a:latin typeface="+mj-ea"/>
                <a:ea typeface="+mj-ea"/>
              </a:rPr>
              <a:t>：</a:t>
            </a:r>
            <a:r>
              <a:rPr lang="ja-JP" altLang="ja-JP" sz="1800" dirty="0">
                <a:effectLst/>
                <a:latin typeface="+mj-ea"/>
                <a:ea typeface="+mj-ea"/>
              </a:rPr>
              <a:t>全国紙</a:t>
            </a:r>
            <a:r>
              <a:rPr lang="ja-JP" altLang="ja-JP" sz="1800">
                <a:effectLst/>
                <a:latin typeface="+mj-ea"/>
                <a:ea typeface="+mj-ea"/>
              </a:rPr>
              <a:t>に掲載</a:t>
            </a:r>
            <a:endParaRPr lang="ja-JP" altLang="ja-JP" sz="1800" dirty="0">
              <a:effectLst/>
              <a:latin typeface="+mj-ea"/>
              <a:ea typeface="+mj-ea"/>
            </a:endParaRPr>
          </a:p>
          <a:p>
            <a:pPr marL="180000" indent="-360000">
              <a:lnSpc>
                <a:spcPts val="2460"/>
              </a:lnSpc>
            </a:pPr>
            <a:r>
              <a:rPr lang="ja-JP" altLang="ja-JP" sz="1800" dirty="0">
                <a:effectLst/>
                <a:latin typeface="+mj-ea"/>
                <a:ea typeface="+mj-ea"/>
              </a:rPr>
              <a:t>・感染症情報センターホームページ</a:t>
            </a:r>
            <a:r>
              <a:rPr lang="ja-JP" altLang="en-US" sz="1800" dirty="0">
                <a:effectLst/>
                <a:latin typeface="+mj-ea"/>
                <a:ea typeface="+mj-ea"/>
              </a:rPr>
              <a:t>：</a:t>
            </a:r>
            <a:r>
              <a:rPr lang="ja-JP" altLang="ja-JP" sz="1800" dirty="0">
                <a:effectLst/>
                <a:latin typeface="+mj-ea"/>
                <a:ea typeface="+mj-ea"/>
              </a:rPr>
              <a:t>新たに流行状況</a:t>
            </a:r>
            <a:r>
              <a:rPr lang="ja-JP" altLang="en-US" sz="1800" dirty="0">
                <a:effectLst/>
                <a:latin typeface="+mj-ea"/>
                <a:ea typeface="+mj-ea"/>
              </a:rPr>
              <a:t>が</a:t>
            </a:r>
            <a:r>
              <a:rPr lang="ja-JP" altLang="ja-JP" sz="1800" dirty="0">
                <a:effectLst/>
                <a:latin typeface="+mj-ea"/>
                <a:ea typeface="+mj-ea"/>
              </a:rPr>
              <a:t>地図上で確認</a:t>
            </a:r>
            <a:r>
              <a:rPr lang="ja-JP" altLang="en-US" sz="1800" dirty="0">
                <a:effectLst/>
                <a:latin typeface="+mj-ea"/>
                <a:ea typeface="+mj-ea"/>
              </a:rPr>
              <a:t>可能</a:t>
            </a:r>
            <a:endParaRPr lang="en-US" altLang="ja-JP" sz="1800" dirty="0">
              <a:effectLst/>
              <a:latin typeface="+mj-ea"/>
              <a:ea typeface="+mj-ea"/>
            </a:endParaRPr>
          </a:p>
          <a:p>
            <a:pPr marL="180000" indent="-360000">
              <a:lnSpc>
                <a:spcPts val="2460"/>
              </a:lnSpc>
            </a:pPr>
            <a:r>
              <a:rPr lang="ja-JP" altLang="ja-JP" sz="1800" dirty="0">
                <a:effectLst/>
                <a:latin typeface="+mj-ea"/>
                <a:ea typeface="+mj-ea"/>
              </a:rPr>
              <a:t>・新たに整備した実習室を活用し、技術研修</a:t>
            </a:r>
            <a:r>
              <a:rPr lang="ja-JP" altLang="en-US" sz="1800" dirty="0">
                <a:effectLst/>
                <a:latin typeface="+mj-ea"/>
                <a:ea typeface="+mj-ea"/>
              </a:rPr>
              <a:t>を開始</a:t>
            </a:r>
            <a:r>
              <a:rPr lang="ja-JP" altLang="en-US" dirty="0">
                <a:latin typeface="+mj-ea"/>
                <a:ea typeface="+mj-ea"/>
              </a:rPr>
              <a:t>。</a:t>
            </a:r>
            <a:r>
              <a:rPr lang="ja-JP" altLang="ja-JP" sz="1800" dirty="0">
                <a:effectLst/>
                <a:latin typeface="+mj-ea"/>
                <a:ea typeface="+mj-ea"/>
              </a:rPr>
              <a:t>公衆衛生分野の人材育成に</a:t>
            </a:r>
            <a:r>
              <a:rPr lang="ja-JP" altLang="en-US" sz="1800" dirty="0">
                <a:effectLst/>
                <a:latin typeface="+mj-ea"/>
                <a:ea typeface="+mj-ea"/>
              </a:rPr>
              <a:t>貢献</a:t>
            </a:r>
            <a:endParaRPr lang="ja-JP" altLang="ja-JP" sz="1800" dirty="0">
              <a:effectLst/>
              <a:latin typeface="+mj-ea"/>
              <a:ea typeface="+mj-ea"/>
            </a:endParaRPr>
          </a:p>
          <a:p>
            <a:pPr marL="95885" indent="-95885"/>
            <a:endParaRPr lang="en-US" altLang="ja-JP" b="1"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18</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sz="1400" b="1" kern="100">
                <a:solidFill>
                  <a:schemeClr val="tx1"/>
                </a:solidFill>
                <a:effectLst/>
                <a:latin typeface="MS PGothic" panose="020B0600070205080204" pitchFamily="34" charset="-128"/>
                <a:ea typeface="MS PGothic" panose="020B0600070205080204" pitchFamily="34" charset="-128"/>
                <a:cs typeface="Times New Roman" charset="0"/>
              </a:rPr>
              <a:t>第１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3500843" y="5270601"/>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009827796"/>
              </p:ext>
            </p:extLst>
          </p:nvPr>
        </p:nvGraphicFramePr>
        <p:xfrm>
          <a:off x="587307" y="4816872"/>
          <a:ext cx="3087244" cy="1209624"/>
        </p:xfrm>
        <a:graphic>
          <a:graphicData uri="http://schemas.openxmlformats.org/drawingml/2006/table">
            <a:tbl>
              <a:tblPr bandRow="1">
                <a:tableStyleId>{5C22544A-7EE6-4342-B048-85BDC9FD1C3A}</a:tableStyleId>
              </a:tblPr>
              <a:tblGrid>
                <a:gridCol w="1036693">
                  <a:extLst>
                    <a:ext uri="{9D8B030D-6E8A-4147-A177-3AD203B41FA5}">
                      <a16:colId xmlns:a16="http://schemas.microsoft.com/office/drawing/2014/main" val="20002"/>
                    </a:ext>
                  </a:extLst>
                </a:gridCol>
                <a:gridCol w="1021470">
                  <a:extLst>
                    <a:ext uri="{9D8B030D-6E8A-4147-A177-3AD203B41FA5}">
                      <a16:colId xmlns:a16="http://schemas.microsoft.com/office/drawing/2014/main" val="20000"/>
                    </a:ext>
                  </a:extLst>
                </a:gridCol>
                <a:gridCol w="1029081">
                  <a:extLst>
                    <a:ext uri="{9D8B030D-6E8A-4147-A177-3AD203B41FA5}">
                      <a16:colId xmlns:a16="http://schemas.microsoft.com/office/drawing/2014/main" val="20001"/>
                    </a:ext>
                  </a:extLst>
                </a:gridCol>
              </a:tblGrid>
              <a:tr h="311768">
                <a:tc gridSpan="3">
                  <a:txBody>
                    <a:bodyPr/>
                    <a:lstStyle/>
                    <a:p>
                      <a:pPr algn="ctr"/>
                      <a:r>
                        <a:rPr kumimoji="1" lang="ja-JP" altLang="en-US" sz="12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200" b="1" dirty="0">
                        <a:latin typeface="+mn-ea"/>
                        <a:ea typeface="+mn-ea"/>
                      </a:endParaRPr>
                    </a:p>
                  </a:txBody>
                  <a:tcPr/>
                </a:tc>
                <a:tc>
                  <a:txBody>
                    <a:bodyPr/>
                    <a:lstStyle/>
                    <a:p>
                      <a:pPr algn="ctr"/>
                      <a:r>
                        <a:rPr kumimoji="1" lang="ja-JP" altLang="en-US" sz="1200" b="1" dirty="0">
                          <a:latin typeface="+mn-ea"/>
                          <a:ea typeface="+mn-ea"/>
                        </a:rPr>
                        <a:t>単年度</a:t>
                      </a:r>
                    </a:p>
                  </a:txBody>
                  <a:tcP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12</a:t>
                      </a:r>
                      <a:r>
                        <a:rPr kumimoji="1" lang="ja-JP" altLang="en-US" sz="1200" b="1" dirty="0">
                          <a:latin typeface="+mn-ea"/>
                          <a:ea typeface="+mn-ea"/>
                        </a:rPr>
                        <a:t>回以上</a:t>
                      </a:r>
                    </a:p>
                  </a:txBody>
                  <a:tcPr/>
                </a:tc>
                <a:tc>
                  <a:txBody>
                    <a:bodyPr/>
                    <a:lstStyle/>
                    <a:p>
                      <a:pPr algn="ctr"/>
                      <a:r>
                        <a:rPr kumimoji="1" lang="en-US" altLang="ja-JP" sz="1200" b="1" dirty="0">
                          <a:latin typeface="+mn-ea"/>
                          <a:ea typeface="+mn-ea"/>
                        </a:rPr>
                        <a:t>60</a:t>
                      </a:r>
                      <a:r>
                        <a:rPr kumimoji="1" lang="ja-JP" altLang="en-US" sz="12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200</a:t>
                      </a:r>
                      <a:r>
                        <a:rPr kumimoji="1" lang="ja-JP" altLang="en-US" sz="1200" b="1" dirty="0">
                          <a:latin typeface="+mn-ea"/>
                          <a:ea typeface="+mn-ea"/>
                        </a:rPr>
                        <a:t>人以上</a:t>
                      </a:r>
                    </a:p>
                  </a:txBody>
                  <a:tcPr/>
                </a:tc>
                <a:tc>
                  <a:txBody>
                    <a:bodyPr/>
                    <a:lstStyle/>
                    <a:p>
                      <a:pPr algn="ctr"/>
                      <a:r>
                        <a:rPr kumimoji="1" lang="en-US" altLang="ja-JP" sz="1200" b="1" dirty="0">
                          <a:latin typeface="+mn-ea"/>
                          <a:ea typeface="+mn-ea"/>
                        </a:rPr>
                        <a:t>1000</a:t>
                      </a:r>
                      <a:r>
                        <a:rPr kumimoji="1" lang="ja-JP" altLang="en-US" sz="12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85958916"/>
              </p:ext>
            </p:extLst>
          </p:nvPr>
        </p:nvGraphicFramePr>
        <p:xfrm>
          <a:off x="4249793" y="4960319"/>
          <a:ext cx="2471154" cy="922729"/>
        </p:xfrm>
        <a:graphic>
          <a:graphicData uri="http://schemas.openxmlformats.org/drawingml/2006/table">
            <a:tbl>
              <a:tblPr bandRow="1">
                <a:tableStyleId>{5C22544A-7EE6-4342-B048-85BDC9FD1C3A}</a:tableStyleId>
              </a:tblPr>
              <a:tblGrid>
                <a:gridCol w="1502373">
                  <a:extLst>
                    <a:ext uri="{9D8B030D-6E8A-4147-A177-3AD203B41FA5}">
                      <a16:colId xmlns:a16="http://schemas.microsoft.com/office/drawing/2014/main" val="20002"/>
                    </a:ext>
                  </a:extLst>
                </a:gridCol>
                <a:gridCol w="968781">
                  <a:extLst>
                    <a:ext uri="{9D8B030D-6E8A-4147-A177-3AD203B41FA5}">
                      <a16:colId xmlns:a16="http://schemas.microsoft.com/office/drawing/2014/main" val="20000"/>
                    </a:ext>
                  </a:extLst>
                </a:gridCol>
              </a:tblGrid>
              <a:tr h="275828">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R4</a:t>
                      </a:r>
                      <a:endParaRPr kumimoji="1" lang="ja-JP" altLang="en-US" sz="1200" b="1" dirty="0">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20</a:t>
                      </a:r>
                      <a:r>
                        <a:rPr kumimoji="1" lang="ja-JP" altLang="en-US" sz="1200" b="1" dirty="0">
                          <a:latin typeface="+mn-ea"/>
                          <a:ea typeface="+mn-ea"/>
                        </a:rPr>
                        <a:t>回</a:t>
                      </a:r>
                    </a:p>
                  </a:txBody>
                  <a:tcPr anchor="ctr"/>
                </a:tc>
                <a:extLst>
                  <a:ext uri="{0D108BD9-81ED-4DB2-BD59-A6C34878D82A}">
                    <a16:rowId xmlns:a16="http://schemas.microsoft.com/office/drawing/2014/main" val="10001"/>
                  </a:ext>
                </a:extLst>
              </a:tr>
              <a:tr h="333316">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317</a:t>
                      </a:r>
                      <a:r>
                        <a:rPr kumimoji="1" lang="ja-JP" altLang="en-US" sz="1200" b="1" dirty="0">
                          <a:latin typeface="+mn-ea"/>
                          <a:ea typeface="+mn-ea"/>
                        </a:rPr>
                        <a:t>人</a:t>
                      </a:r>
                      <a:endParaRPr kumimoji="1" lang="en-US" altLang="ja-JP" sz="1200" b="1" dirty="0">
                        <a:latin typeface="+mn-ea"/>
                        <a:ea typeface="+mn-ea"/>
                      </a:endParaRP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401928" y="4452986"/>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pic>
        <p:nvPicPr>
          <p:cNvPr id="4" name="図 3">
            <a:extLst>
              <a:ext uri="{FF2B5EF4-FFF2-40B4-BE49-F238E27FC236}">
                <a16:creationId xmlns:a16="http://schemas.microsoft.com/office/drawing/2014/main" id="{81903D35-C6AE-07A8-B521-D9CA4277D97A}"/>
              </a:ext>
            </a:extLst>
          </p:cNvPr>
          <p:cNvPicPr>
            <a:picLocks noChangeAspect="1"/>
          </p:cNvPicPr>
          <p:nvPr/>
        </p:nvPicPr>
        <p:blipFill>
          <a:blip r:embed="rId2"/>
          <a:stretch>
            <a:fillRect/>
          </a:stretch>
        </p:blipFill>
        <p:spPr>
          <a:xfrm>
            <a:off x="6796812" y="4960319"/>
            <a:ext cx="1987187" cy="1805028"/>
          </a:xfrm>
          <a:prstGeom prst="rect">
            <a:avLst/>
          </a:prstGeom>
        </p:spPr>
      </p:pic>
    </p:spTree>
    <p:extLst>
      <p:ext uri="{BB962C8B-B14F-4D97-AF65-F5344CB8AC3E}">
        <p14:creationId xmlns:p14="http://schemas.microsoft.com/office/powerpoint/2010/main" val="412542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19</a:t>
            </a:fld>
            <a:endParaRPr lang="ja-JP" altLang="en-US" sz="1200" b="1" dirty="0">
              <a:solidFill>
                <a:schemeClr val="tx1"/>
              </a:solidFill>
              <a:latin typeface="Arial" charset="0"/>
              <a:ea typeface="Arial" charset="0"/>
              <a:cs typeface="Arial" charset="0"/>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1"/>
            <a:ext cx="8280000" cy="1518442"/>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en-US" altLang="ja-JP" sz="1400" b="1" dirty="0">
              <a:solidFill>
                <a:schemeClr val="tx1"/>
              </a:solidFill>
              <a:latin typeface="+mn-ea"/>
            </a:endParaRPr>
          </a:p>
          <a:p>
            <a:endParaRPr lang="en-US" altLang="ja-JP" sz="1400" b="1" dirty="0">
              <a:solidFill>
                <a:schemeClr val="tx1"/>
              </a:solidFill>
            </a:endParaRPr>
          </a:p>
          <a:p>
            <a:endParaRPr lang="en-US" altLang="ja-JP" sz="1400" b="1" dirty="0">
              <a:solidFill>
                <a:schemeClr val="tx1"/>
              </a:solidFill>
            </a:endParaRPr>
          </a:p>
        </p:txBody>
      </p:sp>
      <p:sp>
        <p:nvSpPr>
          <p:cNvPr id="6" name="テキスト ボックス 5"/>
          <p:cNvSpPr txBox="1"/>
          <p:nvPr/>
        </p:nvSpPr>
        <p:spPr>
          <a:xfrm>
            <a:off x="502381" y="2464884"/>
            <a:ext cx="8641618" cy="2381870"/>
          </a:xfrm>
          <a:prstGeom prst="rect">
            <a:avLst/>
          </a:prstGeom>
          <a:noFill/>
        </p:spPr>
        <p:txBody>
          <a:bodyPr wrap="square" rtlCol="0">
            <a:spAutoFit/>
          </a:bodyPr>
          <a:lstStyle/>
          <a:p>
            <a:pPr indent="-360000">
              <a:lnSpc>
                <a:spcPts val="2600"/>
              </a:lnSpc>
            </a:pPr>
            <a:r>
              <a:rPr lang="ja-JP" altLang="en-US" dirty="0">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広域連携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・国立感染症研究所と連携し、</a:t>
            </a:r>
            <a:r>
              <a:rPr lang="en-US" altLang="ja-JP" dirty="0">
                <a:latin typeface="ＭＳ Ｐゴシック" panose="020B0600070205080204" pitchFamily="50" charset="-128"/>
                <a:ea typeface="ＭＳ Ｐゴシック" panose="020B0600070205080204" pitchFamily="50" charset="-128"/>
              </a:rPr>
              <a:t>O-FEIT</a:t>
            </a:r>
            <a:r>
              <a:rPr lang="ja-JP" altLang="en-US" dirty="0">
                <a:latin typeface="ＭＳ Ｐゴシック" panose="020B0600070205080204" pitchFamily="50" charset="-128"/>
                <a:ea typeface="ＭＳ Ｐゴシック" panose="020B0600070205080204" pitchFamily="50" charset="-128"/>
              </a:rPr>
              <a:t>が府内保健所の疫学調査等を支援</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・衛生微生物技術協議会における近畿のレファレンスセンターとして、</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16</a:t>
            </a:r>
            <a:r>
              <a:rPr lang="ja-JP" altLang="en-US" dirty="0">
                <a:latin typeface="ＭＳ Ｐゴシック" panose="020B0600070205080204" pitchFamily="50" charset="-128"/>
                <a:ea typeface="ＭＳ Ｐゴシック" panose="020B0600070205080204" pitchFamily="50" charset="-128"/>
              </a:rPr>
              <a:t>種中</a:t>
            </a:r>
            <a:r>
              <a:rPr lang="en-US" altLang="ja-JP" dirty="0">
                <a:latin typeface="ＭＳ Ｐゴシック" panose="020B0600070205080204" pitchFamily="50" charset="-128"/>
                <a:ea typeface="ＭＳ Ｐゴシック" panose="020B0600070205080204" pitchFamily="50" charset="-128"/>
              </a:rPr>
              <a:t>12</a:t>
            </a:r>
            <a:r>
              <a:rPr lang="ja-JP" altLang="en-US" dirty="0">
                <a:latin typeface="ＭＳ Ｐゴシック" panose="020B0600070205080204" pitchFamily="50" charset="-128"/>
                <a:ea typeface="ＭＳ Ｐゴシック" panose="020B0600070205080204" pitchFamily="50" charset="-128"/>
              </a:rPr>
              <a:t>種の微生物等を担当、近畿の地方衛生研究所からの技術協力依頼に対応</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・他の地方衛生研究所及び大阪市立</a:t>
            </a:r>
            <a:r>
              <a:rPr lang="ja-JP" altLang="en-US">
                <a:latin typeface="ＭＳ Ｐゴシック" panose="020B0600070205080204" pitchFamily="50" charset="-128"/>
                <a:ea typeface="ＭＳ Ｐゴシック" panose="020B0600070205080204" pitchFamily="50" charset="-128"/>
              </a:rPr>
              <a:t>環境科学研究センター</a:t>
            </a:r>
            <a:r>
              <a:rPr lang="ja-JP" altLang="en-US" dirty="0">
                <a:latin typeface="ＭＳ Ｐゴシック" panose="020B0600070205080204" pitchFamily="50" charset="-128"/>
                <a:ea typeface="ＭＳ Ｐゴシック" panose="020B0600070205080204" pitchFamily="50" charset="-128"/>
              </a:rPr>
              <a:t>と共同研究を実施</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・府内保健所等（中核市）から</a:t>
            </a:r>
            <a:r>
              <a:rPr lang="en-US" altLang="ja-JP" dirty="0">
                <a:latin typeface="ＭＳ Ｐゴシック" panose="020B0600070205080204" pitchFamily="50" charset="-128"/>
                <a:ea typeface="ＭＳ Ｐゴシック" panose="020B0600070205080204" pitchFamily="50" charset="-128"/>
              </a:rPr>
              <a:t>2,136</a:t>
            </a:r>
            <a:r>
              <a:rPr lang="ja-JP" altLang="en-US" dirty="0">
                <a:latin typeface="ＭＳ Ｐゴシック" panose="020B0600070205080204" pitchFamily="50" charset="-128"/>
                <a:ea typeface="ＭＳ Ｐゴシック" panose="020B0600070205080204" pitchFamily="50" charset="-128"/>
              </a:rPr>
              <a:t>件の依頼を受け、検査を実施</a:t>
            </a:r>
          </a:p>
          <a:p>
            <a:pPr marL="180000" indent="-360000">
              <a:lnSpc>
                <a:spcPts val="2500"/>
              </a:lnSpc>
            </a:pPr>
            <a:r>
              <a:rPr lang="ja-JP" altLang="en-US" dirty="0">
                <a:latin typeface="ＭＳ Ｐゴシック" panose="020B0600070205080204" pitchFamily="50" charset="-128"/>
                <a:ea typeface="ＭＳ Ｐゴシック" panose="020B0600070205080204" pitchFamily="50" charset="-128"/>
              </a:rPr>
              <a:t>・大阪府の依頼に基づき、新たに排水検査を開始</a:t>
            </a:r>
            <a:endParaRPr lang="en-US" altLang="ja-JP" dirty="0">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1B2CA0CC-3CFC-B85E-BE9D-34FC405A9B0A}"/>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6" name="テキスト ボックス 17">
            <a:extLst>
              <a:ext uri="{FF2B5EF4-FFF2-40B4-BE49-F238E27FC236}">
                <a16:creationId xmlns:a16="http://schemas.microsoft.com/office/drawing/2014/main" id="{D766AB19-E6C9-03F7-B06B-A70117C75E87}"/>
              </a:ext>
            </a:extLst>
          </p:cNvPr>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0046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739571" y="1811846"/>
            <a:ext cx="655218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a:latin typeface="+mn-ea"/>
                <a:cs typeface="HG丸ｺﾞｼｯｸM-PRO"/>
              </a:rPr>
              <a:t>令和</a:t>
            </a:r>
            <a:r>
              <a:rPr lang="en-US" altLang="ja-JP" sz="2800" dirty="0">
                <a:latin typeface="+mn-ea"/>
                <a:cs typeface="HG丸ｺﾞｼｯｸM-PRO"/>
              </a:rPr>
              <a:t>4</a:t>
            </a:r>
            <a:r>
              <a:rPr lang="ja-JP" altLang="en-US" sz="2800">
                <a:latin typeface="+mn-ea"/>
                <a:cs typeface="HG丸ｺﾞｼｯｸM-PRO"/>
              </a:rPr>
              <a:t>事業</a:t>
            </a:r>
            <a:r>
              <a:rPr lang="ja-JP" altLang="en-US" sz="2800" dirty="0">
                <a:latin typeface="+mn-ea"/>
                <a:cs typeface="HG丸ｺﾞｼｯｸM-PRO"/>
              </a:rPr>
              <a:t>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機能強化事業の進捗状況</a:t>
            </a:r>
            <a:r>
              <a:rPr lang="en-US" altLang="ja-JP" sz="2800" dirty="0">
                <a:latin typeface="+mn-ea"/>
                <a:ea typeface="+mn-ea"/>
                <a:cs typeface="HG丸ｺﾞｼｯｸM-PRO"/>
              </a:rPr>
              <a:t>			</a:t>
            </a:r>
            <a:endParaRPr lang="en-US" altLang="ja-JP" sz="2800" dirty="0">
              <a:latin typeface="+mn-ea"/>
              <a:cs typeface="HG丸ｺﾞｼｯｸM-PRO"/>
            </a:endParaRPr>
          </a:p>
          <a:p>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811846"/>
            <a:ext cx="7441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9</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15</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81808" y="248354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3" name="テキスト ボックス 2">
            <a:extLst>
              <a:ext uri="{FF2B5EF4-FFF2-40B4-BE49-F238E27FC236}">
                <a16:creationId xmlns:a16="http://schemas.microsoft.com/office/drawing/2014/main" id="{CFBCCBD4-76EC-EB60-D3E1-3EEC1CE36372}"/>
              </a:ext>
            </a:extLst>
          </p:cNvPr>
          <p:cNvSpPr txBox="1"/>
          <p:nvPr/>
        </p:nvSpPr>
        <p:spPr>
          <a:xfrm rot="-1800000">
            <a:off x="281807" y="3373055"/>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4" name="テキスト ボックス 3">
            <a:extLst>
              <a:ext uri="{FF2B5EF4-FFF2-40B4-BE49-F238E27FC236}">
                <a16:creationId xmlns:a16="http://schemas.microsoft.com/office/drawing/2014/main" id="{CD96BB06-0351-51C8-F564-AE3BB289A2A0}"/>
              </a:ext>
            </a:extLst>
          </p:cNvPr>
          <p:cNvSpPr txBox="1"/>
          <p:nvPr/>
        </p:nvSpPr>
        <p:spPr>
          <a:xfrm rot="-1800000">
            <a:off x="305053" y="368055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20</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018056"/>
            <a:ext cx="8641618" cy="3269934"/>
          </a:xfrm>
          <a:prstGeom prst="rect">
            <a:avLst/>
          </a:prstGeom>
          <a:noFill/>
        </p:spPr>
        <p:txBody>
          <a:bodyPr wrap="square" rtlCol="0">
            <a:spAutoFit/>
          </a:bodyPr>
          <a:lstStyle/>
          <a:p>
            <a:pPr indent="-360000">
              <a:lnSpc>
                <a:spcPts val="2600"/>
              </a:lnSpc>
            </a:pPr>
            <a:r>
              <a:rPr lang="ja-JP" altLang="en-US" dirty="0">
                <a:latin typeface="ＭＳ Ｐゴシック" panose="020B0600070205080204" pitchFamily="50" charset="-128"/>
                <a:ea typeface="ＭＳ Ｐゴシック" panose="020B0600070205080204" pitchFamily="50" charset="-128"/>
              </a:rPr>
              <a:t>○健康危機管理</a:t>
            </a:r>
          </a:p>
          <a:p>
            <a:pPr marL="180000" indent="-360000">
              <a:lnSpc>
                <a:spcPts val="2460"/>
              </a:lnSpc>
            </a:pPr>
            <a:r>
              <a:rPr lang="ja-JP" altLang="en-US" dirty="0">
                <a:latin typeface="ＭＳ Ｐゴシック" panose="020B0600070205080204" pitchFamily="50" charset="-128"/>
                <a:ea typeface="ＭＳ Ｐゴシック" panose="020B0600070205080204" pitchFamily="50" charset="-128"/>
              </a:rPr>
              <a:t>・</a:t>
            </a:r>
            <a:r>
              <a:rPr lang="en-US" altLang="ja-JP" dirty="0">
                <a:effectLst/>
                <a:latin typeface="ＭＳ Ｐゴシック" panose="020B0600070205080204" pitchFamily="50" charset="-128"/>
                <a:ea typeface="ＭＳ Ｐゴシック" panose="020B0600070205080204" pitchFamily="50" charset="-128"/>
              </a:rPr>
              <a:t> O-FEIT</a:t>
            </a:r>
            <a:r>
              <a:rPr lang="ja-JP" altLang="ja-JP" dirty="0">
                <a:effectLst/>
                <a:latin typeface="ＭＳ Ｐゴシック" panose="020B0600070205080204" pitchFamily="50" charset="-128"/>
                <a:ea typeface="ＭＳ Ｐゴシック" panose="020B0600070205080204" pitchFamily="50" charset="-128"/>
              </a:rPr>
              <a:t>による</a:t>
            </a:r>
            <a:r>
              <a:rPr lang="ja-JP" altLang="en-US" dirty="0">
                <a:latin typeface="ＭＳ Ｐゴシック" panose="020B0600070205080204" pitchFamily="50" charset="-128"/>
                <a:ea typeface="ＭＳ Ｐゴシック" panose="020B0600070205080204" pitchFamily="50" charset="-128"/>
              </a:rPr>
              <a:t>活動</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a:effectLst/>
                <a:latin typeface="ＭＳ Ｐゴシック" panose="020B0600070205080204" pitchFamily="50" charset="-128"/>
                <a:ea typeface="ＭＳ Ｐゴシック" panose="020B0600070205080204" pitchFamily="50" charset="-128"/>
              </a:rPr>
              <a:t>　　</a:t>
            </a:r>
            <a:r>
              <a:rPr lang="ja-JP" altLang="ja-JP">
                <a:effectLst/>
                <a:latin typeface="ＭＳ Ｐゴシック" panose="020B0600070205080204" pitchFamily="50" charset="-128"/>
                <a:ea typeface="ＭＳ Ｐゴシック" panose="020B0600070205080204" pitchFamily="50" charset="-128"/>
              </a:rPr>
              <a:t>派遣</a:t>
            </a:r>
            <a:r>
              <a:rPr lang="ja-JP" altLang="ja-JP" dirty="0">
                <a:effectLst/>
                <a:latin typeface="ＭＳ Ｐゴシック" panose="020B0600070205080204" pitchFamily="50" charset="-128"/>
                <a:ea typeface="ＭＳ Ｐゴシック" panose="020B0600070205080204" pitchFamily="50" charset="-128"/>
              </a:rPr>
              <a:t>要請に基づく疫学調査支援（</a:t>
            </a:r>
            <a:r>
              <a:rPr lang="en-US" altLang="ja-JP" dirty="0">
                <a:effectLst/>
                <a:latin typeface="ＭＳ Ｐゴシック" panose="020B0600070205080204" pitchFamily="50" charset="-128"/>
                <a:ea typeface="ＭＳ Ｐゴシック" panose="020B0600070205080204" pitchFamily="50" charset="-128"/>
              </a:rPr>
              <a:t>COVID-19</a:t>
            </a:r>
            <a:r>
              <a:rPr lang="ja-JP" altLang="ja-JP" dirty="0">
                <a:effectLst/>
                <a:latin typeface="ＭＳ Ｐゴシック" panose="020B0600070205080204" pitchFamily="50" charset="-128"/>
                <a:ea typeface="ＭＳ Ｐゴシック" panose="020B0600070205080204" pitchFamily="50" charset="-128"/>
              </a:rPr>
              <a:t>、腸管出血性大腸菌感染症等）</a:t>
            </a:r>
            <a:endParaRPr lang="ja-JP" altLang="en-US"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a:effectLst/>
                <a:latin typeface="ＭＳ Ｐゴシック" panose="020B0600070205080204" pitchFamily="50" charset="-128"/>
                <a:ea typeface="ＭＳ Ｐゴシック" panose="020B0600070205080204" pitchFamily="50" charset="-128"/>
              </a:rPr>
              <a:t>　　相談</a:t>
            </a:r>
            <a:r>
              <a:rPr lang="ja-JP" altLang="en-US" dirty="0">
                <a:effectLst/>
                <a:latin typeface="ＭＳ Ｐゴシック" panose="020B0600070205080204" pitchFamily="50" charset="-128"/>
                <a:ea typeface="ＭＳ Ｐゴシック" panose="020B0600070205080204" pitchFamily="50" charset="-128"/>
              </a:rPr>
              <a:t>対応（</a:t>
            </a:r>
            <a:r>
              <a:rPr lang="en-US" altLang="ja-JP" dirty="0">
                <a:effectLst/>
                <a:latin typeface="ＭＳ Ｐゴシック" panose="020B0600070205080204" pitchFamily="50" charset="-128"/>
                <a:ea typeface="ＭＳ Ｐゴシック" panose="020B0600070205080204" pitchFamily="50" charset="-128"/>
              </a:rPr>
              <a:t>COVID-19</a:t>
            </a:r>
            <a:r>
              <a:rPr lang="ja-JP" altLang="en-US" dirty="0">
                <a:effectLst/>
                <a:latin typeface="ＭＳ Ｐゴシック" panose="020B0600070205080204" pitchFamily="50" charset="-128"/>
                <a:ea typeface="ＭＳ Ｐゴシック" panose="020B0600070205080204" pitchFamily="50" charset="-128"/>
              </a:rPr>
              <a:t>、薬剤耐性菌症例等）を</a:t>
            </a:r>
            <a:r>
              <a:rPr lang="ja-JP" altLang="en-US" dirty="0">
                <a:latin typeface="ＭＳ Ｐゴシック" panose="020B0600070205080204" pitchFamily="50" charset="-128"/>
                <a:ea typeface="ＭＳ Ｐゴシック" panose="020B0600070205080204" pitchFamily="50" charset="-128"/>
              </a:rPr>
              <a:t>実施</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dirty="0">
                <a:effectLst/>
                <a:latin typeface="ＭＳ Ｐゴシック" panose="020B0600070205080204" pitchFamily="50" charset="-128"/>
                <a:ea typeface="ＭＳ Ｐゴシック" panose="020B0600070205080204" pitchFamily="50" charset="-128"/>
              </a:rPr>
              <a:t>・ケーススタディー形式の疫学研修会を開催</a:t>
            </a:r>
            <a:r>
              <a:rPr lang="ja-JP" altLang="en-US" dirty="0">
                <a:latin typeface="ＭＳ Ｐゴシック" panose="020B0600070205080204" pitchFamily="50" charset="-128"/>
                <a:ea typeface="ＭＳ Ｐゴシック" panose="020B0600070205080204" pitchFamily="50" charset="-128"/>
              </a:rPr>
              <a:t>：</a:t>
            </a:r>
            <a:r>
              <a:rPr lang="ja-JP" altLang="ja-JP" dirty="0">
                <a:effectLst/>
                <a:latin typeface="ＭＳ Ｐゴシック" panose="020B0600070205080204" pitchFamily="50" charset="-128"/>
                <a:ea typeface="ＭＳ Ｐゴシック" panose="020B0600070205080204" pitchFamily="50" charset="-128"/>
              </a:rPr>
              <a:t>保健所職員</a:t>
            </a:r>
            <a:r>
              <a:rPr lang="ja-JP" altLang="en-US" dirty="0">
                <a:effectLst/>
                <a:latin typeface="ＭＳ Ｐゴシック" panose="020B0600070205080204" pitchFamily="50" charset="-128"/>
                <a:ea typeface="ＭＳ Ｐゴシック" panose="020B0600070205080204" pitchFamily="50" charset="-128"/>
              </a:rPr>
              <a:t>の</a:t>
            </a:r>
            <a:r>
              <a:rPr lang="ja-JP" altLang="ja-JP" dirty="0">
                <a:effectLst/>
                <a:latin typeface="ＭＳ Ｐゴシック" panose="020B0600070205080204" pitchFamily="50" charset="-128"/>
                <a:ea typeface="ＭＳ Ｐゴシック" panose="020B0600070205080204" pitchFamily="50" charset="-128"/>
              </a:rPr>
              <a:t>現場対応能力向上</a:t>
            </a:r>
            <a:r>
              <a:rPr lang="ja-JP" altLang="en-US" dirty="0">
                <a:effectLst/>
                <a:latin typeface="ＭＳ Ｐゴシック" panose="020B0600070205080204" pitchFamily="50" charset="-128"/>
                <a:ea typeface="ＭＳ Ｐゴシック" panose="020B0600070205080204" pitchFamily="50" charset="-128"/>
              </a:rPr>
              <a:t>に寄与</a:t>
            </a:r>
            <a:endParaRPr lang="ja-JP"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dirty="0">
                <a:effectLst/>
                <a:latin typeface="ＭＳ Ｐゴシック" panose="020B0600070205080204" pitchFamily="50" charset="-128"/>
                <a:ea typeface="ＭＳ Ｐゴシック" panose="020B0600070205080204" pitchFamily="50" charset="-128"/>
              </a:rPr>
              <a:t>・新型コロナウイルスゲノム解析チーム</a:t>
            </a:r>
            <a:r>
              <a:rPr lang="ja-JP" altLang="en-US" dirty="0">
                <a:effectLst/>
                <a:latin typeface="ＭＳ Ｐゴシック" panose="020B0600070205080204" pitchFamily="50" charset="-128"/>
                <a:ea typeface="ＭＳ Ｐゴシック" panose="020B0600070205080204" pitchFamily="50" charset="-128"/>
              </a:rPr>
              <a:t>：</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dirty="0">
                <a:latin typeface="ＭＳ Ｐゴシック" panose="020B0600070205080204" pitchFamily="50" charset="-128"/>
                <a:ea typeface="ＭＳ Ｐゴシック" panose="020B0600070205080204" pitchFamily="50" charset="-128"/>
              </a:rPr>
              <a:t>　</a:t>
            </a:r>
            <a:r>
              <a:rPr lang="ja-JP" altLang="ja-JP" dirty="0">
                <a:effectLst/>
                <a:latin typeface="ＭＳ Ｐゴシック" panose="020B0600070205080204" pitchFamily="50" charset="-128"/>
                <a:ea typeface="ＭＳ Ｐゴシック" panose="020B0600070205080204" pitchFamily="50" charset="-128"/>
              </a:rPr>
              <a:t>ゲノム情報等を軸</a:t>
            </a:r>
            <a:r>
              <a:rPr lang="ja-JP" altLang="en-US" dirty="0">
                <a:effectLst/>
                <a:latin typeface="ＭＳ Ｐゴシック" panose="020B0600070205080204" pitchFamily="50" charset="-128"/>
                <a:ea typeface="ＭＳ Ｐゴシック" panose="020B0600070205080204" pitchFamily="50" charset="-128"/>
              </a:rPr>
              <a:t>とした</a:t>
            </a:r>
            <a:r>
              <a:rPr lang="ja-JP" altLang="ja-JP" dirty="0">
                <a:effectLst/>
                <a:latin typeface="ＭＳ Ｐゴシック" panose="020B0600070205080204" pitchFamily="50" charset="-128"/>
                <a:ea typeface="ＭＳ Ｐゴシック" panose="020B0600070205080204" pitchFamily="50" charset="-128"/>
              </a:rPr>
              <a:t>サーベイランス</a:t>
            </a:r>
            <a:r>
              <a:rPr lang="ja-JP" altLang="en-US" dirty="0">
                <a:effectLst/>
                <a:latin typeface="ＭＳ Ｐゴシック" panose="020B0600070205080204" pitchFamily="50" charset="-128"/>
                <a:ea typeface="ＭＳ Ｐゴシック" panose="020B0600070205080204" pitchFamily="50" charset="-128"/>
              </a:rPr>
              <a:t>により、</a:t>
            </a:r>
            <a:r>
              <a:rPr lang="ja-JP" altLang="ja-JP" dirty="0">
                <a:effectLst/>
                <a:latin typeface="ＭＳ Ｐゴシック" panose="020B0600070205080204" pitchFamily="50" charset="-128"/>
                <a:ea typeface="ＭＳ Ｐゴシック" panose="020B0600070205080204" pitchFamily="50" charset="-128"/>
              </a:rPr>
              <a:t>リスク評価</a:t>
            </a:r>
            <a:r>
              <a:rPr lang="ja-JP" altLang="en-US" dirty="0">
                <a:effectLst/>
                <a:latin typeface="ＭＳ Ｐゴシック" panose="020B0600070205080204" pitchFamily="50" charset="-128"/>
                <a:ea typeface="ＭＳ Ｐゴシック" panose="020B0600070205080204" pitchFamily="50" charset="-128"/>
              </a:rPr>
              <a:t>を実施</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dirty="0">
                <a:effectLst/>
                <a:latin typeface="ＭＳ Ｐゴシック" panose="020B0600070205080204" pitchFamily="50" charset="-128"/>
                <a:ea typeface="ＭＳ Ｐゴシック" panose="020B0600070205080204" pitchFamily="50" charset="-128"/>
              </a:rPr>
              <a:t>　</a:t>
            </a:r>
            <a:r>
              <a:rPr lang="ja-JP" altLang="ja-JP" dirty="0">
                <a:effectLst/>
                <a:latin typeface="ＭＳ Ｐゴシック" panose="020B0600070205080204" pitchFamily="50" charset="-128"/>
                <a:ea typeface="ＭＳ Ｐゴシック" panose="020B0600070205080204" pitchFamily="50" charset="-128"/>
              </a:rPr>
              <a:t>府内のゲノム解析情報を集約・解析し、「ゲノム解析レポート」を配信</a:t>
            </a:r>
          </a:p>
          <a:p>
            <a:pPr marL="180000" indent="-360000">
              <a:lnSpc>
                <a:spcPts val="2460"/>
              </a:lnSpc>
            </a:pPr>
            <a:r>
              <a:rPr lang="ja-JP" altLang="ja-JP" dirty="0">
                <a:effectLst/>
                <a:latin typeface="ＭＳ Ｐゴシック" panose="020B0600070205080204" pitchFamily="50" charset="-128"/>
                <a:ea typeface="ＭＳ Ｐゴシック" panose="020B0600070205080204" pitchFamily="50" charset="-128"/>
              </a:rPr>
              <a:t>・令和</a:t>
            </a:r>
            <a:r>
              <a:rPr lang="en-US" altLang="ja-JP" dirty="0">
                <a:effectLst/>
                <a:latin typeface="ＭＳ Ｐゴシック" panose="020B0600070205080204" pitchFamily="50" charset="-128"/>
                <a:ea typeface="ＭＳ Ｐゴシック" panose="020B0600070205080204" pitchFamily="50" charset="-128"/>
              </a:rPr>
              <a:t>4</a:t>
            </a:r>
            <a:r>
              <a:rPr lang="ja-JP" altLang="ja-JP" dirty="0">
                <a:effectLst/>
                <a:latin typeface="ＭＳ Ｐゴシック" panose="020B0600070205080204" pitchFamily="50" charset="-128"/>
                <a:ea typeface="ＭＳ Ｐゴシック" panose="020B0600070205080204" pitchFamily="50" charset="-128"/>
              </a:rPr>
              <a:t>年</a:t>
            </a:r>
            <a:r>
              <a:rPr lang="en-US" altLang="ja-JP" dirty="0">
                <a:effectLst/>
                <a:latin typeface="ＭＳ Ｐゴシック" panose="020B0600070205080204" pitchFamily="50" charset="-128"/>
                <a:ea typeface="ＭＳ Ｐゴシック" panose="020B0600070205080204" pitchFamily="50" charset="-128"/>
              </a:rPr>
              <a:t>4</a:t>
            </a:r>
            <a:r>
              <a:rPr lang="ja-JP" altLang="ja-JP" dirty="0">
                <a:effectLst/>
                <a:latin typeface="ＭＳ Ｐゴシック" panose="020B0600070205080204" pitchFamily="50" charset="-128"/>
                <a:ea typeface="ＭＳ Ｐゴシック" panose="020B0600070205080204" pitchFamily="50" charset="-128"/>
              </a:rPr>
              <a:t>月から</a:t>
            </a:r>
            <a:r>
              <a:rPr lang="ja-JP" altLang="en-US" dirty="0">
                <a:effectLst/>
                <a:latin typeface="ＭＳ Ｐゴシック" panose="020B0600070205080204" pitchFamily="50" charset="-128"/>
                <a:ea typeface="ＭＳ Ｐゴシック" panose="020B0600070205080204" pitchFamily="50" charset="-128"/>
              </a:rPr>
              <a:t>新たに</a:t>
            </a:r>
            <a:r>
              <a:rPr lang="ja-JP" altLang="ja-JP" dirty="0">
                <a:effectLst/>
                <a:latin typeface="ＭＳ Ｐゴシック" panose="020B0600070205080204" pitchFamily="50" charset="-128"/>
                <a:ea typeface="ＭＳ Ｐゴシック" panose="020B0600070205080204" pitchFamily="50" charset="-128"/>
              </a:rPr>
              <a:t>国立感染症研究所の実地疫学研修に研究員を派遣</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dirty="0">
                <a:latin typeface="ＭＳ Ｐゴシック" panose="020B0600070205080204" pitchFamily="50" charset="-128"/>
                <a:ea typeface="ＭＳ Ｐゴシック" panose="020B0600070205080204" pitchFamily="50" charset="-128"/>
              </a:rPr>
              <a:t>　</a:t>
            </a:r>
            <a:r>
              <a:rPr lang="ja-JP" altLang="ja-JP" dirty="0">
                <a:effectLst/>
                <a:latin typeface="ＭＳ Ｐゴシック" panose="020B0600070205080204" pitchFamily="50" charset="-128"/>
                <a:ea typeface="ＭＳ Ｐゴシック" panose="020B0600070205080204" pitchFamily="50" charset="-128"/>
              </a:rPr>
              <a:t>厚生労働省新型コロナウイルス感染症対策本部クラスター対策班の一員として</a:t>
            </a:r>
            <a:r>
              <a:rPr lang="ja-JP" altLang="en-US" dirty="0">
                <a:effectLst/>
                <a:latin typeface="ＭＳ Ｐゴシック" panose="020B0600070205080204" pitchFamily="50" charset="-128"/>
                <a:ea typeface="ＭＳ Ｐゴシック" panose="020B0600070205080204" pitchFamily="50" charset="-128"/>
              </a:rPr>
              <a:t>活動</a:t>
            </a:r>
            <a:endParaRPr lang="en-US" altLang="ja-JP" dirty="0">
              <a:effectLst/>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012069"/>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a:t>
            </a:r>
            <a:r>
              <a:rPr lang="ja-JP" altLang="en-US" sz="1400" b="1">
                <a:solidFill>
                  <a:schemeClr val="tx1"/>
                </a:solidFill>
                <a:latin typeface="MS PGothic" panose="020B0600070205080204" pitchFamily="34" charset="-128"/>
                <a:ea typeface="MS PGothic" panose="020B0600070205080204" pitchFamily="34" charset="-128"/>
              </a:rPr>
              <a:t>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endParaRPr lang="en-US"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8163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21</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418341"/>
            <a:ext cx="8641618" cy="4042132"/>
          </a:xfrm>
          <a:prstGeom prst="rect">
            <a:avLst/>
          </a:prstGeom>
          <a:noFill/>
        </p:spPr>
        <p:txBody>
          <a:bodyPr wrap="square" rtlCol="0">
            <a:spAutoFit/>
          </a:bodyPr>
          <a:lstStyle/>
          <a:p>
            <a:pPr marL="95885" indent="-95885"/>
            <a:r>
              <a:rPr lang="ja-JP" altLang="en-US" dirty="0">
                <a:latin typeface="ＭＳ Ｐゴシック" panose="020B0600070205080204" pitchFamily="50" charset="-128"/>
                <a:ea typeface="ＭＳ Ｐゴシック" panose="020B0600070205080204" pitchFamily="50" charset="-128"/>
              </a:rPr>
              <a:t>○疫学解析研究</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sz="1800" dirty="0">
                <a:effectLst/>
                <a:latin typeface="ＭＳ Ｐゴシック" panose="020B0600070205080204" pitchFamily="50" charset="-128"/>
                <a:ea typeface="ＭＳ Ｐゴシック" panose="020B0600070205080204" pitchFamily="50" charset="-128"/>
              </a:rPr>
              <a:t>・新型コロナウイルス感染症対策が</a:t>
            </a:r>
            <a:r>
              <a:rPr lang="en-US" altLang="ja-JP" sz="1800" dirty="0">
                <a:effectLst/>
                <a:latin typeface="ＭＳ Ｐゴシック" panose="020B0600070205080204" pitchFamily="50" charset="-128"/>
                <a:ea typeface="ＭＳ Ｐゴシック" panose="020B0600070205080204" pitchFamily="50" charset="-128"/>
              </a:rPr>
              <a:t>RS</a:t>
            </a:r>
            <a:r>
              <a:rPr lang="ja-JP" altLang="ja-JP" sz="1800" dirty="0">
                <a:effectLst/>
                <a:latin typeface="ＭＳ Ｐゴシック" panose="020B0600070205080204" pitchFamily="50" charset="-128"/>
                <a:ea typeface="ＭＳ Ｐゴシック" panose="020B0600070205080204" pitchFamily="50" charset="-128"/>
              </a:rPr>
              <a:t>ウイルス感染症の発生動向に及ぼす影響について、記述疫学解析を</a:t>
            </a:r>
            <a:r>
              <a:rPr lang="ja-JP" altLang="en-US" sz="1800" dirty="0">
                <a:effectLst/>
                <a:latin typeface="ＭＳ Ｐゴシック" panose="020B0600070205080204" pitchFamily="50" charset="-128"/>
                <a:ea typeface="ＭＳ Ｐゴシック" panose="020B0600070205080204" pitchFamily="50" charset="-128"/>
              </a:rPr>
              <a:t>実施</a:t>
            </a:r>
            <a:endParaRPr lang="ja-JP" altLang="ja-JP"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sz="1800" dirty="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RS</a:t>
            </a:r>
            <a:r>
              <a:rPr lang="ja-JP" altLang="ja-JP" sz="1800" dirty="0">
                <a:effectLst/>
                <a:latin typeface="ＭＳ Ｐゴシック" panose="020B0600070205080204" pitchFamily="50" charset="-128"/>
                <a:ea typeface="ＭＳ Ｐゴシック" panose="020B0600070205080204" pitchFamily="50" charset="-128"/>
              </a:rPr>
              <a:t>ウイルス感染症の流行開始の基準値の解析を</a:t>
            </a:r>
            <a:r>
              <a:rPr lang="ja-JP" altLang="en-US" sz="1800" dirty="0">
                <a:effectLst/>
                <a:latin typeface="ＭＳ Ｐゴシック" panose="020B0600070205080204" pitchFamily="50" charset="-128"/>
                <a:ea typeface="ＭＳ Ｐゴシック" panose="020B0600070205080204" pitchFamily="50" charset="-128"/>
              </a:rPr>
              <a:t>実施</a:t>
            </a:r>
            <a:endParaRPr lang="ja-JP" altLang="ja-JP"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sz="1800" dirty="0">
                <a:effectLst/>
                <a:latin typeface="ＭＳ Ｐゴシック" panose="020B0600070205080204" pitchFamily="50" charset="-128"/>
                <a:ea typeface="ＭＳ Ｐゴシック" panose="020B0600070205080204" pitchFamily="50" charset="-128"/>
              </a:rPr>
              <a:t>・新型コロナウイルス感染症に関する致死割合について、年齢別死亡数の解析</a:t>
            </a:r>
            <a:r>
              <a:rPr lang="ja-JP" altLang="en-US" sz="1800" dirty="0">
                <a:effectLst/>
                <a:latin typeface="ＭＳ Ｐゴシック" panose="020B0600070205080204" pitchFamily="50" charset="-128"/>
                <a:ea typeface="ＭＳ Ｐゴシック" panose="020B0600070205080204" pitchFamily="50" charset="-128"/>
              </a:rPr>
              <a:t>を実施</a:t>
            </a:r>
            <a:endParaRPr lang="en-US" altLang="ja-JP" sz="1800" dirty="0">
              <a:effectLst/>
              <a:latin typeface="ＭＳ Ｐゴシック" panose="020B0600070205080204" pitchFamily="50" charset="-128"/>
              <a:ea typeface="ＭＳ Ｐゴシック" panose="020B0600070205080204" pitchFamily="50" charset="-128"/>
            </a:endParaRPr>
          </a:p>
          <a:p>
            <a:pPr marL="95885" indent="-95885"/>
            <a:endParaRPr lang="en-US" altLang="ja-JP" dirty="0">
              <a:latin typeface="ＭＳ Ｐゴシック" panose="020B0600070205080204" pitchFamily="50" charset="-128"/>
              <a:ea typeface="ＭＳ Ｐゴシック" panose="020B0600070205080204" pitchFamily="50" charset="-128"/>
            </a:endParaRPr>
          </a:p>
          <a:p>
            <a:pPr marL="95885" indent="-95885"/>
            <a:r>
              <a:rPr lang="ja-JP" altLang="en-US" dirty="0">
                <a:latin typeface="ＭＳ Ｐゴシック" panose="020B0600070205080204" pitchFamily="50" charset="-128"/>
                <a:ea typeface="ＭＳ Ｐゴシック" panose="020B0600070205080204" pitchFamily="50" charset="-128"/>
              </a:rPr>
              <a:t>○学術産業連携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sz="1800" dirty="0">
                <a:effectLst/>
                <a:latin typeface="ＭＳ Ｐゴシック" panose="020B0600070205080204" pitchFamily="50" charset="-128"/>
                <a:ea typeface="ＭＳ Ｐゴシック" panose="020B0600070205080204" pitchFamily="50" charset="-128"/>
              </a:rPr>
              <a:t>・大阪大学大学院医学系研究科及び薬学研究科との連携大学院を継続して開設し、医学系研究科の大学院生</a:t>
            </a:r>
            <a:r>
              <a:rPr lang="en-US" altLang="ja-JP" sz="1800" dirty="0">
                <a:effectLst/>
                <a:latin typeface="ＭＳ Ｐゴシック" panose="020B0600070205080204" pitchFamily="50" charset="-128"/>
                <a:ea typeface="ＭＳ Ｐゴシック" panose="020B0600070205080204" pitchFamily="50" charset="-128"/>
              </a:rPr>
              <a:t>1</a:t>
            </a:r>
            <a:r>
              <a:rPr lang="ja-JP" altLang="en-US" sz="1800">
                <a:effectLst/>
                <a:latin typeface="ＭＳ Ｐゴシック" panose="020B0600070205080204" pitchFamily="50" charset="-128"/>
                <a:ea typeface="ＭＳ Ｐゴシック" panose="020B0600070205080204" pitchFamily="50" charset="-128"/>
              </a:rPr>
              <a:t>名を受け入れ</a:t>
            </a:r>
            <a:endParaRPr lang="ja-JP" altLang="en-US"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sz="1800" dirty="0">
                <a:effectLst/>
                <a:latin typeface="ＭＳ Ｐゴシック" panose="020B0600070205080204" pitchFamily="50" charset="-128"/>
                <a:ea typeface="ＭＳ Ｐゴシック" panose="020B0600070205080204" pitchFamily="50" charset="-128"/>
              </a:rPr>
              <a:t>・行政又は医薬品製造業者等からの医薬品承認審査や試験法の設定に関わる相談等</a:t>
            </a:r>
            <a:r>
              <a:rPr lang="ja-JP" altLang="en-US" sz="1800">
                <a:effectLst/>
                <a:latin typeface="ＭＳ Ｐゴシック" panose="020B0600070205080204" pitchFamily="50" charset="-128"/>
                <a:ea typeface="ＭＳ Ｐゴシック" panose="020B0600070205080204" pitchFamily="50" charset="-128"/>
              </a:rPr>
              <a:t>に対応</a:t>
            </a:r>
            <a:endParaRPr lang="ja-JP" altLang="en-US" sz="1800" dirty="0">
              <a:effectLst/>
              <a:latin typeface="ＭＳ Ｐゴシック" panose="020B0600070205080204" pitchFamily="50" charset="-128"/>
              <a:ea typeface="ＭＳ Ｐゴシック" panose="020B0600070205080204" pitchFamily="50" charset="-128"/>
            </a:endParaRPr>
          </a:p>
          <a:p>
            <a:pPr marL="95885" indent="-95885"/>
            <a:endParaRPr lang="ja-JP" altLang="ja-JP" sz="1800" dirty="0">
              <a:effectLst/>
              <a:latin typeface="ＭＳ Ｐゴシック" panose="020B0600070205080204" pitchFamily="50" charset="-128"/>
              <a:ea typeface="ＭＳ Ｐゴシック" panose="020B0600070205080204" pitchFamily="50" charset="-128"/>
            </a:endParaRPr>
          </a:p>
          <a:p>
            <a:pPr marL="95885" indent="-95885"/>
            <a:endParaRPr lang="ja-JP" altLang="ja-JP" dirty="0">
              <a:effectLst/>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313905"/>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）疫学解析研究への取り組み</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321469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a:latin typeface="Arial" charset="0"/>
              <a:ea typeface="Arial" charset="0"/>
              <a:cs typeface="Arial" charset="0"/>
            </a:endParaRPr>
          </a:p>
        </p:txBody>
      </p:sp>
      <p:sp>
        <p:nvSpPr>
          <p:cNvPr id="6" name="テキスト ボックス 5"/>
          <p:cNvSpPr txBox="1"/>
          <p:nvPr/>
        </p:nvSpPr>
        <p:spPr>
          <a:xfrm>
            <a:off x="502381" y="1744497"/>
            <a:ext cx="8449114" cy="5086457"/>
          </a:xfrm>
          <a:prstGeom prst="rect">
            <a:avLst/>
          </a:prstGeom>
          <a:noFill/>
        </p:spPr>
        <p:txBody>
          <a:bodyPr wrap="square" rtlCol="0">
            <a:spAutoFit/>
          </a:bodyPr>
          <a:lstStyle/>
          <a:p>
            <a:pPr>
              <a:lnSpc>
                <a:spcPct val="150000"/>
              </a:lnSpc>
            </a:pPr>
            <a:r>
              <a:rPr lang="ja-JP" altLang="en-US">
                <a:latin typeface="ＭＳ Ｐゴシック" panose="020B0600070205080204" pitchFamily="50" charset="-128"/>
                <a:ea typeface="ＭＳ Ｐゴシック" panose="020B0600070205080204" pitchFamily="50" charset="-128"/>
              </a:rPr>
              <a:t>○業務運営・職員能力向上</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360"/>
              </a:lnSpc>
            </a:pPr>
            <a:r>
              <a:rPr lang="ja-JP" altLang="ja-JP">
                <a:latin typeface="+mn-ea"/>
                <a:ea typeface="+mn-ea"/>
              </a:rPr>
              <a:t>・</a:t>
            </a:r>
            <a:r>
              <a:rPr lang="ja-JP" altLang="en-US">
                <a:latin typeface="+mn-ea"/>
                <a:ea typeface="+mn-ea"/>
              </a:rPr>
              <a:t>法人内の</a:t>
            </a:r>
            <a:r>
              <a:rPr lang="en-US" altLang="ja-JP" dirty="0">
                <a:latin typeface="+mn-ea"/>
                <a:ea typeface="+mn-ea"/>
              </a:rPr>
              <a:t>IT</a:t>
            </a:r>
            <a:r>
              <a:rPr lang="ja-JP" altLang="en-US">
                <a:latin typeface="+mn-ea"/>
                <a:ea typeface="+mn-ea"/>
              </a:rPr>
              <a:t>化を推進</a:t>
            </a:r>
            <a:endParaRPr lang="en-US" altLang="ja-JP" dirty="0">
              <a:latin typeface="+mn-ea"/>
              <a:ea typeface="+mn-ea"/>
            </a:endParaRPr>
          </a:p>
          <a:p>
            <a:pPr marL="180000" indent="-360000">
              <a:lnSpc>
                <a:spcPts val="2360"/>
              </a:lnSpc>
            </a:pPr>
            <a:r>
              <a:rPr lang="ja-JP" altLang="en-US">
                <a:latin typeface="+mn-ea"/>
                <a:ea typeface="+mn-ea"/>
              </a:rPr>
              <a:t>　　ペーパレス化（無線</a:t>
            </a:r>
            <a:r>
              <a:rPr lang="ja-JP" altLang="en">
                <a:latin typeface="+mn-ea"/>
                <a:ea typeface="+mn-ea"/>
              </a:rPr>
              <a:t>ＬＡＮ</a:t>
            </a:r>
            <a:r>
              <a:rPr lang="ja-JP" altLang="en-US">
                <a:latin typeface="+mn-ea"/>
                <a:ea typeface="+mn-ea"/>
              </a:rPr>
              <a:t>導入、オンライン会議推進等）</a:t>
            </a:r>
            <a:endParaRPr lang="en-US" altLang="ja-JP" dirty="0">
              <a:latin typeface="+mn-ea"/>
              <a:ea typeface="+mn-ea"/>
            </a:endParaRPr>
          </a:p>
          <a:p>
            <a:pPr marL="180000" indent="-360000">
              <a:lnSpc>
                <a:spcPts val="2360"/>
              </a:lnSpc>
            </a:pPr>
            <a:r>
              <a:rPr lang="ja-JP" altLang="en-US">
                <a:latin typeface="+mn-ea"/>
                <a:ea typeface="+mn-ea"/>
              </a:rPr>
              <a:t>　　テレワーク環境整備（遠隔操作システム）</a:t>
            </a:r>
            <a:endParaRPr lang="en-US" altLang="ja-JP" dirty="0">
              <a:latin typeface="+mn-ea"/>
              <a:ea typeface="+mn-ea"/>
            </a:endParaRPr>
          </a:p>
          <a:p>
            <a:pPr marL="180000" indent="-360000">
              <a:lnSpc>
                <a:spcPts val="2360"/>
              </a:lnSpc>
            </a:pPr>
            <a:r>
              <a:rPr lang="ja-JP" altLang="en-US">
                <a:latin typeface="+mn-ea"/>
                <a:ea typeface="+mn-ea"/>
              </a:rPr>
              <a:t>　　タブレット端末、グループウェアの活用等</a:t>
            </a:r>
            <a:endParaRPr lang="en-US" altLang="ja-JP" dirty="0">
              <a:latin typeface="+mn-ea"/>
              <a:ea typeface="+mn-ea"/>
            </a:endParaRPr>
          </a:p>
          <a:p>
            <a:pPr marL="180000" indent="-360000">
              <a:lnSpc>
                <a:spcPts val="2360"/>
              </a:lnSpc>
            </a:pPr>
            <a:r>
              <a:rPr lang="ja-JP" altLang="en-US">
                <a:latin typeface="+mn-ea"/>
                <a:ea typeface="+mn-ea"/>
              </a:rPr>
              <a:t>・一元化施設への移転</a:t>
            </a:r>
            <a:endParaRPr lang="en-US" altLang="ja-JP" dirty="0">
              <a:latin typeface="+mn-ea"/>
              <a:ea typeface="+mn-ea"/>
            </a:endParaRPr>
          </a:p>
          <a:p>
            <a:pPr marL="180000" indent="-360000">
              <a:lnSpc>
                <a:spcPts val="2360"/>
              </a:lnSpc>
            </a:pPr>
            <a:r>
              <a:rPr lang="ja-JP" altLang="en-US">
                <a:latin typeface="+mn-ea"/>
                <a:ea typeface="+mn-ea"/>
              </a:rPr>
              <a:t>　　機器の更新・導入（約</a:t>
            </a:r>
            <a:r>
              <a:rPr lang="en-US" altLang="ja-JP" dirty="0">
                <a:latin typeface="+mn-ea"/>
                <a:ea typeface="+mn-ea"/>
              </a:rPr>
              <a:t>280</a:t>
            </a:r>
            <a:r>
              <a:rPr lang="ja-JP" altLang="en-US">
                <a:latin typeface="+mn-ea"/>
                <a:ea typeface="+mn-ea"/>
              </a:rPr>
              <a:t>点）：検査・研究部門の強化</a:t>
            </a:r>
            <a:endParaRPr lang="en-US" altLang="ja-JP" dirty="0">
              <a:latin typeface="+mn-ea"/>
              <a:ea typeface="+mn-ea"/>
            </a:endParaRPr>
          </a:p>
          <a:p>
            <a:pPr marL="180000" indent="-360000">
              <a:lnSpc>
                <a:spcPts val="2360"/>
              </a:lnSpc>
            </a:pPr>
            <a:r>
              <a:rPr lang="ja-JP" altLang="en-US">
                <a:latin typeface="+mn-ea"/>
                <a:ea typeface="+mn-ea"/>
              </a:rPr>
              <a:t>　　組織再編案を踏まえ、令和５年１月に組織規程を改正</a:t>
            </a:r>
          </a:p>
          <a:p>
            <a:pPr marL="180000" indent="-360000">
              <a:lnSpc>
                <a:spcPts val="2360"/>
              </a:lnSpc>
            </a:pPr>
            <a:r>
              <a:rPr lang="ja-JP" altLang="en-US">
                <a:latin typeface="+mn-ea"/>
                <a:ea typeface="+mn-ea"/>
              </a:rPr>
              <a:t>　　完成式の実施（府市及び地域の関係者）、視察受け入れ（関係機関）</a:t>
            </a:r>
          </a:p>
          <a:p>
            <a:pPr marL="180000" indent="-360000">
              <a:lnSpc>
                <a:spcPts val="2360"/>
              </a:lnSpc>
            </a:pPr>
            <a:r>
              <a:rPr lang="ja-JP" altLang="en-US">
                <a:latin typeface="+mn-ea"/>
                <a:ea typeface="+mn-ea"/>
              </a:rPr>
              <a:t>　　北館１階に展示コーナーを設置：開かれた研究所</a:t>
            </a:r>
          </a:p>
          <a:p>
            <a:pPr marL="180000" indent="-360000">
              <a:lnSpc>
                <a:spcPts val="2360"/>
              </a:lnSpc>
            </a:pPr>
            <a:r>
              <a:rPr lang="ja-JP" altLang="en-US">
                <a:latin typeface="+mn-ea"/>
                <a:ea typeface="+mn-ea"/>
              </a:rPr>
              <a:t>・検査手数料及び施設使用料等の見直しを進め、諸料金規程を改正</a:t>
            </a:r>
            <a:endParaRPr lang="en-US" altLang="ja-JP" dirty="0">
              <a:latin typeface="+mn-ea"/>
              <a:ea typeface="+mn-ea"/>
            </a:endParaRPr>
          </a:p>
          <a:p>
            <a:pPr marL="180000" indent="-360000">
              <a:lnSpc>
                <a:spcPts val="2360"/>
              </a:lnSpc>
            </a:pPr>
            <a:r>
              <a:rPr lang="ja-JP" altLang="ja-JP" sz="1800">
                <a:effectLst/>
                <a:latin typeface="MS PGothic" panose="020B0600070205080204" pitchFamily="34" charset="-128"/>
                <a:ea typeface="MS PGothic" panose="020B0600070205080204" pitchFamily="34" charset="-128"/>
              </a:rPr>
              <a:t>・研究職職員の採用選考を実施</a:t>
            </a:r>
            <a:r>
              <a:rPr lang="ja-JP" altLang="en-US" sz="1800">
                <a:effectLst/>
                <a:latin typeface="MS PGothic" panose="020B0600070205080204" pitchFamily="34" charset="-128"/>
                <a:ea typeface="MS PGothic" panose="020B0600070205080204" pitchFamily="34" charset="-128"/>
              </a:rPr>
              <a:t>：</a:t>
            </a:r>
            <a:r>
              <a:rPr lang="ja-JP" altLang="ja-JP" sz="1800">
                <a:effectLst/>
                <a:latin typeface="MS PGothic" panose="020B0600070205080204" pitchFamily="34" charset="-128"/>
                <a:ea typeface="MS PGothic" panose="020B0600070205080204" pitchFamily="34" charset="-128"/>
              </a:rPr>
              <a:t>令和</a:t>
            </a:r>
            <a:r>
              <a:rPr lang="en-US" altLang="ja-JP" sz="1800" dirty="0">
                <a:effectLst/>
                <a:latin typeface="MS PGothic" panose="020B0600070205080204" pitchFamily="34" charset="-128"/>
                <a:ea typeface="MS PGothic" panose="020B0600070205080204" pitchFamily="34" charset="-128"/>
              </a:rPr>
              <a:t>5</a:t>
            </a:r>
            <a:r>
              <a:rPr lang="ja-JP" altLang="ja-JP" sz="1800">
                <a:effectLst/>
                <a:latin typeface="MS PGothic" panose="020B0600070205080204" pitchFamily="34" charset="-128"/>
                <a:ea typeface="MS PGothic" panose="020B0600070205080204" pitchFamily="34" charset="-128"/>
              </a:rPr>
              <a:t>年度</a:t>
            </a:r>
            <a:r>
              <a:rPr lang="en-US" altLang="ja-JP" sz="1800" dirty="0">
                <a:effectLst/>
                <a:latin typeface="MS PGothic" panose="020B0600070205080204" pitchFamily="34" charset="-128"/>
                <a:ea typeface="MS PGothic" panose="020B0600070205080204" pitchFamily="34" charset="-128"/>
              </a:rPr>
              <a:t>5</a:t>
            </a:r>
            <a:r>
              <a:rPr lang="ja-JP" altLang="ja-JP" sz="1800">
                <a:effectLst/>
                <a:latin typeface="MS PGothic" panose="020B0600070205080204" pitchFamily="34" charset="-128"/>
                <a:ea typeface="MS PGothic" panose="020B0600070205080204" pitchFamily="34" charset="-128"/>
              </a:rPr>
              <a:t>名の合格者を決定</a:t>
            </a:r>
          </a:p>
          <a:p>
            <a:pPr marL="180000" indent="-360000">
              <a:lnSpc>
                <a:spcPts val="2360"/>
              </a:lnSpc>
            </a:pPr>
            <a:r>
              <a:rPr lang="ja-JP" altLang="ja-JP" sz="1800">
                <a:effectLst/>
                <a:latin typeface="MS PGothic" panose="020B0600070205080204" pitchFamily="34" charset="-128"/>
                <a:ea typeface="MS PGothic" panose="020B0600070205080204" pitchFamily="34" charset="-128"/>
              </a:rPr>
              <a:t>・職階別研修</a:t>
            </a:r>
            <a:r>
              <a:rPr lang="ja-JP" altLang="en-US" sz="1800">
                <a:effectLst/>
                <a:latin typeface="MS PGothic" panose="020B0600070205080204" pitchFamily="34" charset="-128"/>
                <a:ea typeface="MS PGothic" panose="020B0600070205080204" pitchFamily="34" charset="-128"/>
              </a:rPr>
              <a:t>：</a:t>
            </a:r>
            <a:r>
              <a:rPr lang="ja-JP" altLang="ja-JP" sz="1800">
                <a:effectLst/>
                <a:latin typeface="MS PGothic" panose="020B0600070205080204" pitchFamily="34" charset="-128"/>
                <a:ea typeface="MS PGothic" panose="020B0600070205080204" pitchFamily="34" charset="-128"/>
              </a:rPr>
              <a:t>管理職研修</a:t>
            </a:r>
            <a:r>
              <a:rPr lang="ja-JP" altLang="en-US" sz="1800">
                <a:effectLst/>
                <a:latin typeface="MS PGothic" panose="020B0600070205080204" pitchFamily="34" charset="-128"/>
                <a:ea typeface="MS PGothic" panose="020B0600070205080204" pitchFamily="34" charset="-128"/>
              </a:rPr>
              <a:t>・</a:t>
            </a:r>
            <a:r>
              <a:rPr lang="ja-JP" altLang="ja-JP" sz="1800">
                <a:effectLst/>
                <a:latin typeface="MS PGothic" panose="020B0600070205080204" pitchFamily="34" charset="-128"/>
                <a:ea typeface="MS PGothic" panose="020B0600070205080204" pitchFamily="34" charset="-128"/>
              </a:rPr>
              <a:t>新規採用職員研修</a:t>
            </a:r>
            <a:endParaRPr lang="en-US" altLang="ja-JP" sz="1800" dirty="0">
              <a:effectLst/>
              <a:latin typeface="MS PGothic" panose="020B0600070205080204" pitchFamily="34" charset="-128"/>
              <a:ea typeface="MS PGothic" panose="020B0600070205080204" pitchFamily="34" charset="-128"/>
            </a:endParaRPr>
          </a:p>
          <a:p>
            <a:pPr marL="180000" indent="-360000">
              <a:lnSpc>
                <a:spcPts val="2360"/>
              </a:lnSpc>
            </a:pPr>
            <a:r>
              <a:rPr lang="ja-JP" altLang="en-US" sz="1800">
                <a:effectLst/>
                <a:latin typeface="MS PGothic" panose="020B0600070205080204" pitchFamily="34" charset="-128"/>
                <a:ea typeface="MS PGothic" panose="020B0600070205080204" pitchFamily="34" charset="-128"/>
              </a:rPr>
              <a:t>　　</a:t>
            </a:r>
            <a:r>
              <a:rPr lang="ja-JP" altLang="ja-JP" sz="1800">
                <a:effectLst/>
                <a:latin typeface="MS PGothic" panose="020B0600070205080204" pitchFamily="34" charset="-128"/>
                <a:ea typeface="MS PGothic" panose="020B0600070205080204" pitchFamily="34" charset="-128"/>
              </a:rPr>
              <a:t>大阪府立環境農林水産総合研究所及び大阪産業技術研究所と合同で実施</a:t>
            </a:r>
          </a:p>
          <a:p>
            <a:pPr marL="180000" indent="-360000">
              <a:lnSpc>
                <a:spcPts val="2360"/>
              </a:lnSpc>
            </a:pPr>
            <a:r>
              <a:rPr lang="ja-JP" altLang="ja-JP" sz="1800">
                <a:effectLst/>
                <a:latin typeface="MS PGothic" panose="020B0600070205080204" pitchFamily="34" charset="-128"/>
                <a:ea typeface="MS PGothic" panose="020B0600070205080204" pitchFamily="34" charset="-128"/>
              </a:rPr>
              <a:t>・人事評価結果の給与反映を開始</a:t>
            </a:r>
            <a:r>
              <a:rPr lang="ja-JP" altLang="en-US">
                <a:latin typeface="MS PGothic" panose="020B0600070205080204" pitchFamily="34" charset="-128"/>
                <a:ea typeface="MS PGothic" panose="020B0600070205080204" pitchFamily="34" charset="-128"/>
              </a:rPr>
              <a:t>：</a:t>
            </a:r>
            <a:r>
              <a:rPr lang="ja-JP" altLang="ja-JP" sz="1800">
                <a:effectLst/>
                <a:latin typeface="MS PGothic" panose="020B0600070205080204" pitchFamily="34" charset="-128"/>
                <a:ea typeface="MS PGothic" panose="020B0600070205080204" pitchFamily="34" charset="-128"/>
              </a:rPr>
              <a:t>人事評価制度</a:t>
            </a:r>
            <a:r>
              <a:rPr lang="ja-JP" altLang="en-US" sz="1800">
                <a:effectLst/>
                <a:latin typeface="MS PGothic" panose="020B0600070205080204" pitchFamily="34" charset="-128"/>
                <a:ea typeface="MS PGothic" panose="020B0600070205080204" pitchFamily="34" charset="-128"/>
              </a:rPr>
              <a:t>の</a:t>
            </a:r>
            <a:r>
              <a:rPr lang="ja-JP" altLang="ja-JP" sz="1800">
                <a:effectLst/>
                <a:latin typeface="MS PGothic" panose="020B0600070205080204" pitchFamily="34" charset="-128"/>
                <a:ea typeface="MS PGothic" panose="020B0600070205080204" pitchFamily="34" charset="-128"/>
              </a:rPr>
              <a:t>説明会及び研修を実施</a:t>
            </a:r>
          </a:p>
          <a:p>
            <a:pPr marL="180000" indent="-360000">
              <a:lnSpc>
                <a:spcPts val="2360"/>
              </a:lnSpc>
            </a:pPr>
            <a:r>
              <a:rPr lang="ja-JP" altLang="ja-JP" sz="1800">
                <a:effectLst/>
                <a:latin typeface="MS PGothic" panose="020B0600070205080204" pitchFamily="34" charset="-128"/>
                <a:ea typeface="MS PGothic" panose="020B0600070205080204" pitchFamily="34" charset="-128"/>
              </a:rPr>
              <a:t>・職員表彰等規程に基づき、優秀職員等の表彰を実施</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a:latin typeface="Arial" charset="0"/>
              <a:ea typeface="Arial" charset="0"/>
              <a:cs typeface="Arial" charset="0"/>
            </a:endParaRPr>
          </a:p>
        </p:txBody>
      </p:sp>
      <p:sp>
        <p:nvSpPr>
          <p:cNvPr id="6" name="テキスト ボックス 5"/>
          <p:cNvSpPr txBox="1"/>
          <p:nvPr/>
        </p:nvSpPr>
        <p:spPr>
          <a:xfrm>
            <a:off x="502381" y="2383772"/>
            <a:ext cx="8525871" cy="3577711"/>
          </a:xfrm>
          <a:prstGeom prst="rect">
            <a:avLst/>
          </a:prstGeom>
          <a:noFill/>
        </p:spPr>
        <p:txBody>
          <a:bodyPr wrap="square" rtlCol="0">
            <a:spAutoFit/>
          </a:bodyPr>
          <a:lstStyle/>
          <a:p>
            <a:pPr>
              <a:lnSpc>
                <a:spcPts val="2460"/>
              </a:lnSpc>
            </a:pPr>
            <a:r>
              <a:rPr lang="ja-JP" altLang="en-US">
                <a:latin typeface="ＭＳ Ｐゴシック" panose="020B0600070205080204" pitchFamily="50" charset="-128"/>
                <a:ea typeface="ＭＳ Ｐゴシック" panose="020B0600070205080204" pitchFamily="50" charset="-128"/>
              </a:rPr>
              <a:t>○業務運営・施設設備・その他</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健全な財務運営：ホームページを活用した一般競争入札の</a:t>
            </a:r>
            <a:r>
              <a:rPr lang="ja-JP" altLang="en-US">
                <a:latin typeface="MS PGothic" panose="020B0600070205080204" pitchFamily="34" charset="-128"/>
                <a:ea typeface="MS PGothic" panose="020B0600070205080204" pitchFamily="34" charset="-128"/>
              </a:rPr>
              <a:t>実施（</a:t>
            </a:r>
            <a:r>
              <a:rPr lang="en-US" altLang="ja-JP" dirty="0">
                <a:latin typeface="MS PGothic" panose="020B0600070205080204" pitchFamily="34" charset="-128"/>
                <a:ea typeface="MS PGothic" panose="020B0600070205080204" pitchFamily="34" charset="-128"/>
              </a:rPr>
              <a:t>110</a:t>
            </a:r>
            <a:r>
              <a:rPr lang="ja-JP" altLang="en-US">
                <a:latin typeface="MS PGothic" panose="020B0600070205080204" pitchFamily="34" charset="-128"/>
                <a:ea typeface="MS PGothic" panose="020B0600070205080204" pitchFamily="34" charset="-128"/>
              </a:rPr>
              <a:t>件</a:t>
            </a:r>
            <a:r>
              <a:rPr lang="ja-JP" altLang="en-US" dirty="0">
                <a:latin typeface="MS PGothic" panose="020B0600070205080204" pitchFamily="34" charset="-128"/>
                <a:ea typeface="MS PGothic" panose="020B0600070205080204" pitchFamily="34" charset="-128"/>
              </a:rPr>
              <a:t>）</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ja-JP" altLang="en-US">
                <a:latin typeface="MS PGothic" panose="020B0600070205080204" pitchFamily="34" charset="-128"/>
                <a:ea typeface="MS PGothic" panose="020B0600070205080204" pitchFamily="34" charset="-128"/>
              </a:rPr>
              <a:t>・公認会計士による会計研修の実施：経理実務担当職員及び幹部職員対象</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ja-JP" altLang="en-US">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快適な職場環境の形成</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安全衛生委員会</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各種活動</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、産業医</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健康相談</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研修</a:t>
            </a:r>
            <a:r>
              <a:rPr lang="ja-JP" altLang="en-US">
                <a:effectLst/>
                <a:latin typeface="MS PGothic" panose="020B0600070205080204" pitchFamily="34" charset="-128"/>
                <a:ea typeface="MS PGothic" panose="020B0600070205080204" pitchFamily="34" charset="-128"/>
              </a:rPr>
              <a:t>）</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ja-JP" altLang="ja-JP">
                <a:effectLst/>
                <a:latin typeface="MS PGothic" panose="020B0600070205080204" pitchFamily="34" charset="-128"/>
                <a:ea typeface="MS PGothic" panose="020B0600070205080204" pitchFamily="34" charset="-128"/>
              </a:rPr>
              <a:t>・環境への負荷低減</a:t>
            </a:r>
            <a:r>
              <a:rPr lang="ja-JP" altLang="en-US">
                <a:effectLst/>
                <a:latin typeface="MS PGothic" panose="020B0600070205080204" pitchFamily="34" charset="-128"/>
                <a:ea typeface="MS PGothic" panose="020B0600070205080204" pitchFamily="34" charset="-128"/>
              </a:rPr>
              <a:t>：</a:t>
            </a:r>
            <a:r>
              <a:rPr lang="ja-JP" altLang="ja-JP">
                <a:effectLst/>
                <a:latin typeface="MS PGothic" panose="020B0600070205080204" pitchFamily="34" charset="-128"/>
                <a:ea typeface="MS PGothic" panose="020B0600070205080204" pitchFamily="34" charset="-128"/>
              </a:rPr>
              <a:t>法人環境方針に基づき各種数値目標を設定、概ね達成</a:t>
            </a:r>
          </a:p>
          <a:p>
            <a:pPr marL="180000" indent="-360000">
              <a:lnSpc>
                <a:spcPts val="2460"/>
              </a:lnSpc>
            </a:pPr>
            <a:r>
              <a:rPr lang="ja-JP" altLang="ja-JP">
                <a:effectLst/>
                <a:latin typeface="MS PGothic" panose="020B0600070205080204" pitchFamily="34" charset="-128"/>
                <a:ea typeface="MS PGothic" panose="020B0600070205080204" pitchFamily="34" charset="-128"/>
              </a:rPr>
              <a:t>・コンプライアンスや研究活動における不正防止について研修</a:t>
            </a:r>
            <a:r>
              <a:rPr lang="ja-JP" altLang="en-US">
                <a:latin typeface="MS PGothic" panose="020B0600070205080204" pitchFamily="34" charset="-128"/>
                <a:ea typeface="MS PGothic" panose="020B0600070205080204" pitchFamily="34" charset="-128"/>
              </a:rPr>
              <a:t>を</a:t>
            </a:r>
            <a:r>
              <a:rPr lang="ja-JP" altLang="ja-JP">
                <a:effectLst/>
                <a:latin typeface="MS PGothic" panose="020B0600070205080204" pitchFamily="34" charset="-128"/>
                <a:ea typeface="MS PGothic" panose="020B0600070205080204" pitchFamily="34" charset="-128"/>
              </a:rPr>
              <a:t>実施</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ja-JP" altLang="ja-JP" sz="1800">
                <a:effectLst/>
                <a:latin typeface="MS PGothic" panose="020B0600070205080204" pitchFamily="34" charset="-128"/>
                <a:ea typeface="MS PGothic" panose="020B0600070205080204" pitchFamily="34" charset="-128"/>
              </a:rPr>
              <a:t>・一元化施設への円滑な移行</a:t>
            </a:r>
            <a:r>
              <a:rPr lang="ja-JP" altLang="en-US" sz="1800">
                <a:effectLst/>
                <a:latin typeface="MS PGothic" panose="020B0600070205080204" pitchFamily="34" charset="-128"/>
                <a:ea typeface="MS PGothic" panose="020B0600070205080204" pitchFamily="34" charset="-128"/>
              </a:rPr>
              <a:t>：</a:t>
            </a:r>
            <a:r>
              <a:rPr lang="ja-JP" altLang="ja-JP" sz="1800">
                <a:effectLst/>
                <a:latin typeface="MS PGothic" panose="020B0600070205080204" pitchFamily="34" charset="-128"/>
                <a:ea typeface="MS PGothic" panose="020B0600070205080204" pitchFamily="34" charset="-128"/>
              </a:rPr>
              <a:t>令和</a:t>
            </a:r>
            <a:r>
              <a:rPr lang="en-US" altLang="ja-JP" sz="1800" dirty="0">
                <a:effectLst/>
                <a:latin typeface="MS PGothic" panose="020B0600070205080204" pitchFamily="34" charset="-128"/>
                <a:ea typeface="MS PGothic" panose="020B0600070205080204" pitchFamily="34" charset="-128"/>
              </a:rPr>
              <a:t>5</a:t>
            </a:r>
            <a:r>
              <a:rPr lang="ja-JP" altLang="ja-JP" sz="1800">
                <a:effectLst/>
                <a:latin typeface="MS PGothic" panose="020B0600070205080204" pitchFamily="34" charset="-128"/>
                <a:ea typeface="MS PGothic" panose="020B0600070205080204" pitchFamily="34" charset="-128"/>
              </a:rPr>
              <a:t>年</a:t>
            </a:r>
            <a:r>
              <a:rPr lang="en-US" altLang="ja-JP" sz="1800" dirty="0">
                <a:effectLst/>
                <a:latin typeface="MS PGothic" panose="020B0600070205080204" pitchFamily="34" charset="-128"/>
                <a:ea typeface="MS PGothic" panose="020B0600070205080204" pitchFamily="34" charset="-128"/>
              </a:rPr>
              <a:t>1</a:t>
            </a:r>
            <a:r>
              <a:rPr lang="ja-JP" altLang="ja-JP" sz="1800">
                <a:effectLst/>
                <a:latin typeface="MS PGothic" panose="020B0600070205080204" pitchFamily="34" charset="-128"/>
                <a:ea typeface="MS PGothic" panose="020B0600070205080204" pitchFamily="34" charset="-128"/>
              </a:rPr>
              <a:t>月から</a:t>
            </a:r>
            <a:r>
              <a:rPr lang="ja-JP" altLang="en-US" sz="1800">
                <a:effectLst/>
                <a:latin typeface="MS PGothic" panose="020B0600070205080204" pitchFamily="34" charset="-128"/>
                <a:ea typeface="MS PGothic" panose="020B0600070205080204" pitchFamily="34" charset="-128"/>
              </a:rPr>
              <a:t>供</a:t>
            </a:r>
            <a:r>
              <a:rPr lang="ja-JP" altLang="ja-JP" sz="1800">
                <a:effectLst/>
                <a:latin typeface="MS PGothic" panose="020B0600070205080204" pitchFamily="34" charset="-128"/>
                <a:ea typeface="MS PGothic" panose="020B0600070205080204" pitchFamily="34" charset="-128"/>
              </a:rPr>
              <a:t>用を開始</a:t>
            </a:r>
            <a:endParaRPr lang="en-US" altLang="ja-JP" sz="1800" dirty="0">
              <a:effectLst/>
              <a:latin typeface="MS PGothic" panose="020B0600070205080204" pitchFamily="34" charset="-128"/>
              <a:ea typeface="MS PGothic" panose="020B0600070205080204" pitchFamily="34" charset="-128"/>
            </a:endParaRPr>
          </a:p>
          <a:p>
            <a:pPr marL="180000" indent="-360000">
              <a:lnSpc>
                <a:spcPts val="2460"/>
              </a:lnSpc>
            </a:pPr>
            <a:r>
              <a:rPr lang="ja-JP" altLang="en-US">
                <a:latin typeface="MS PGothic" panose="020B0600070205080204" pitchFamily="34" charset="-128"/>
                <a:ea typeface="MS PGothic" panose="020B0600070205080204" pitchFamily="34" charset="-128"/>
              </a:rPr>
              <a:t>　　</a:t>
            </a:r>
            <a:r>
              <a:rPr lang="ja-JP" altLang="ja-JP" sz="1800">
                <a:effectLst/>
                <a:latin typeface="MS PGothic" panose="020B0600070205080204" pitchFamily="34" charset="-128"/>
                <a:ea typeface="MS PGothic" panose="020B0600070205080204" pitchFamily="34" charset="-128"/>
              </a:rPr>
              <a:t>関連業者等と緊密</a:t>
            </a:r>
            <a:r>
              <a:rPr lang="ja-JP" altLang="en-US" sz="1800">
                <a:effectLst/>
                <a:latin typeface="MS PGothic" panose="020B0600070205080204" pitchFamily="34" charset="-128"/>
                <a:ea typeface="MS PGothic" panose="020B0600070205080204" pitchFamily="34" charset="-128"/>
              </a:rPr>
              <a:t>に</a:t>
            </a:r>
            <a:r>
              <a:rPr lang="ja-JP" altLang="ja-JP" sz="1800">
                <a:effectLst/>
                <a:latin typeface="MS PGothic" panose="020B0600070205080204" pitchFamily="34" charset="-128"/>
                <a:ea typeface="MS PGothic" panose="020B0600070205080204" pitchFamily="34" charset="-128"/>
              </a:rPr>
              <a:t>連携</a:t>
            </a:r>
            <a:r>
              <a:rPr lang="ja-JP" altLang="en-US" sz="1800">
                <a:effectLst/>
                <a:latin typeface="MS PGothic" panose="020B0600070205080204" pitchFamily="34" charset="-128"/>
                <a:ea typeface="MS PGothic" panose="020B0600070205080204" pitchFamily="34" charset="-128"/>
              </a:rPr>
              <a:t>し</a:t>
            </a:r>
            <a:r>
              <a:rPr lang="ja-JP" altLang="ja-JP" sz="1800">
                <a:effectLst/>
                <a:latin typeface="MS PGothic" panose="020B0600070205080204" pitchFamily="34" charset="-128"/>
                <a:ea typeface="MS PGothic" panose="020B0600070205080204" pitchFamily="34" charset="-128"/>
              </a:rPr>
              <a:t>、工事の進捗管理、移設各般</a:t>
            </a:r>
            <a:r>
              <a:rPr lang="ja-JP" altLang="en-US" sz="1800">
                <a:effectLst/>
                <a:latin typeface="MS PGothic" panose="020B0600070205080204" pitchFamily="34" charset="-128"/>
                <a:ea typeface="MS PGothic" panose="020B0600070205080204" pitchFamily="34" charset="-128"/>
              </a:rPr>
              <a:t>の</a:t>
            </a:r>
            <a:r>
              <a:rPr lang="ja-JP" altLang="ja-JP" sz="1800">
                <a:effectLst/>
                <a:latin typeface="MS PGothic" panose="020B0600070205080204" pitchFamily="34" charset="-128"/>
                <a:ea typeface="MS PGothic" panose="020B0600070205080204" pitchFamily="34" charset="-128"/>
              </a:rPr>
              <a:t>項目について調整</a:t>
            </a:r>
            <a:endParaRPr lang="en-US" altLang="ja-JP" sz="1800" dirty="0">
              <a:effectLst/>
              <a:latin typeface="MS PGothic" panose="020B0600070205080204" pitchFamily="34" charset="-128"/>
              <a:ea typeface="MS PGothic" panose="020B0600070205080204" pitchFamily="34" charset="-128"/>
            </a:endParaRPr>
          </a:p>
          <a:p>
            <a:pPr marL="180000" indent="-360000">
              <a:lnSpc>
                <a:spcPts val="2460"/>
              </a:lnSpc>
            </a:pPr>
            <a:r>
              <a:rPr lang="ja-JP" altLang="ja-JP" sz="1800">
                <a:effectLst/>
                <a:latin typeface="MS PGothic" panose="020B0600070205080204" pitchFamily="34" charset="-128"/>
                <a:ea typeface="MS PGothic" panose="020B0600070205080204" pitchFamily="34" charset="-128"/>
              </a:rPr>
              <a:t>・大阪市立環境科学</a:t>
            </a:r>
            <a:r>
              <a:rPr lang="ja-JP" altLang="en-US" sz="1800">
                <a:effectLst/>
                <a:latin typeface="MS PGothic" panose="020B0600070205080204" pitchFamily="34" charset="-128"/>
                <a:ea typeface="MS PGothic" panose="020B0600070205080204" pitchFamily="34" charset="-128"/>
              </a:rPr>
              <a:t>研究</a:t>
            </a:r>
            <a:r>
              <a:rPr lang="ja-JP" altLang="ja-JP" sz="1800">
                <a:effectLst/>
                <a:latin typeface="MS PGothic" panose="020B0600070205080204" pitchFamily="34" charset="-128"/>
                <a:ea typeface="MS PGothic" panose="020B0600070205080204" pitchFamily="34" charset="-128"/>
              </a:rPr>
              <a:t>センターと管理運営等に関する協定書を締結</a:t>
            </a:r>
          </a:p>
          <a:p>
            <a:pPr marL="180000" indent="-360000">
              <a:lnSpc>
                <a:spcPts val="2460"/>
              </a:lnSpc>
            </a:pPr>
            <a:r>
              <a:rPr lang="ja-JP" altLang="ja-JP" sz="1800">
                <a:effectLst/>
                <a:latin typeface="MS PGothic" panose="020B0600070205080204" pitchFamily="34" charset="-128"/>
                <a:ea typeface="MS PGothic" panose="020B0600070205080204" pitchFamily="34" charset="-128"/>
              </a:rPr>
              <a:t>・移転後の両センターの返還に向け、廃棄物の収集運搬処分業務等を実施</a:t>
            </a:r>
            <a:endParaRPr lang="ja-JP" altLang="ja-JP" sz="1800">
              <a:effectLst/>
              <a:latin typeface="Times New Roman" panose="02020603050405020304" pitchFamily="18" charset="0"/>
              <a:ea typeface="ＭＳ 明朝" panose="02020609040205080304" pitchFamily="49" charset="-128"/>
            </a:endParaRPr>
          </a:p>
          <a:p>
            <a:pPr marL="180000" indent="-360000">
              <a:lnSpc>
                <a:spcPts val="2460"/>
              </a:lnSpc>
            </a:pPr>
            <a:endParaRPr lang="ja-JP" altLang="ja-JP">
              <a:effectLst/>
              <a:latin typeface="MS PGothic" panose="020B0600070205080204" pitchFamily="34" charset="-128"/>
              <a:ea typeface="MS PGothic" panose="020B0600070205080204" pitchFamily="34"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a:t>
            </a:r>
            <a:r>
              <a:rPr lang="ja-JP" altLang="en-US" sz="1400" b="1">
                <a:solidFill>
                  <a:schemeClr val="tx1"/>
                </a:solidFill>
                <a:latin typeface="MS PGothic" panose="020B0600070205080204" pitchFamily="34" charset="-128"/>
                <a:ea typeface="MS PGothic" panose="020B0600070205080204" pitchFamily="34" charset="-128"/>
              </a:rPr>
              <a:t>に関する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　　　　大阪府</a:t>
            </a:r>
            <a:r>
              <a:rPr lang="ja-JP" altLang="en-US" sz="1400" b="1" dirty="0">
                <a:solidFill>
                  <a:schemeClr val="tx1"/>
                </a:solidFill>
                <a:latin typeface="MS PGothic" panose="020B0600070205080204" pitchFamily="34" charset="-128"/>
                <a:ea typeface="MS PGothic" panose="020B0600070205080204" pitchFamily="34" charset="-128"/>
              </a:rPr>
              <a:t>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4</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grpSp>
        <p:nvGrpSpPr>
          <p:cNvPr id="3" name="図形グループ 2"/>
          <p:cNvGrpSpPr/>
          <p:nvPr/>
        </p:nvGrpSpPr>
        <p:grpSpPr>
          <a:xfrm>
            <a:off x="349242" y="975909"/>
            <a:ext cx="8530541" cy="5786199"/>
            <a:chOff x="349242" y="975909"/>
            <a:chExt cx="8530541" cy="5786199"/>
          </a:xfrm>
        </p:grpSpPr>
        <p:sp>
          <p:nvSpPr>
            <p:cNvPr id="14" name="テキスト ボックス 4"/>
            <p:cNvSpPr txBox="1">
              <a:spLocks noChangeArrowheads="1"/>
            </p:cNvSpPr>
            <p:nvPr/>
          </p:nvSpPr>
          <p:spPr bwMode="auto">
            <a:xfrm>
              <a:off x="349242" y="975909"/>
              <a:ext cx="8530541"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a:solidFill>
                    <a:srgbClr val="0070C0"/>
                  </a:solidFill>
                  <a:latin typeface="+mn-ea"/>
                  <a:ea typeface="+mn-ea"/>
                  <a:cs typeface="HG丸ｺﾞｼｯｸM-PRO"/>
                </a:rPr>
                <a:t>１　健康危機管理対応能力の強化</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1600" dirty="0">
                <a:latin typeface="+mn-ea"/>
                <a:ea typeface="+mn-ea"/>
                <a:cs typeface="HG丸ｺﾞｼｯｸM-PRO"/>
              </a:endParaRPr>
            </a:p>
            <a:p>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疫学調査チーム（</a:t>
              </a:r>
              <a:r>
                <a:rPr lang="en-US" altLang="ja-JP" sz="2000" u="sng" dirty="0">
                  <a:latin typeface="+mn-ea"/>
                </a:rPr>
                <a:t>O-FEIT)</a:t>
              </a:r>
              <a:r>
                <a:rPr lang="ja-JP" altLang="en-US" sz="2000" u="sng" dirty="0">
                  <a:latin typeface="+mn-ea"/>
                </a:rPr>
                <a:t>の活動</a:t>
              </a:r>
              <a:r>
                <a:rPr lang="en-US" altLang="ja-JP" sz="1800" u="sng"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8</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900" dirty="0">
                  <a:latin typeface="+mn-ea"/>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大阪府内保健所で疫学調査支援活動を実施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疫学調査情報からの状況把握、感染拡大のリスク評価を実施し、</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府内保健所、大阪府・大阪市に情報を還元</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900" dirty="0">
                  <a:solidFill>
                    <a:prstClr val="black"/>
                  </a:solidFill>
                  <a:latin typeface="ＭＳ Ｐゴシック" panose="020B0600070205080204" pitchFamily="50" charset="-128"/>
                  <a:ea typeface="ＭＳ Ｐゴシック" panose="020B0600070205080204" pitchFamily="50" charset="-128"/>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府内保健所職員</a:t>
              </a:r>
              <a:r>
                <a:rPr lang="ja-JP" altLang="en-US" sz="2000">
                  <a:solidFill>
                    <a:prstClr val="black"/>
                  </a:solidFill>
                  <a:latin typeface="ＭＳ Ｐゴシック" panose="020B0600070205080204" pitchFamily="50" charset="-128"/>
                  <a:ea typeface="ＭＳ Ｐゴシック" panose="020B0600070205080204" pitchFamily="50" charset="-128"/>
                </a:rPr>
                <a:t>に対してケーススタディー形式の疫学</a:t>
              </a:r>
              <a:r>
                <a:rPr lang="ja-JP" altLang="en-US" sz="2000" dirty="0">
                  <a:solidFill>
                    <a:prstClr val="black"/>
                  </a:solidFill>
                  <a:latin typeface="ＭＳ Ｐゴシック" panose="020B0600070205080204" pitchFamily="50" charset="-128"/>
                  <a:ea typeface="ＭＳ Ｐゴシック" panose="020B0600070205080204" pitchFamily="50" charset="-128"/>
                </a:rPr>
                <a:t>研修の実施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u="sng" dirty="0">
                  <a:latin typeface="+mn-ea"/>
                </a:rPr>
                <a:t>　　　</a:t>
              </a:r>
              <a:endParaRPr lang="en-US" altLang="ja-JP" sz="2000" u="sng" dirty="0">
                <a:latin typeface="+mn-ea"/>
              </a:endParaRPr>
            </a:p>
            <a:p>
              <a:r>
                <a:rPr lang="en-US" altLang="ja-JP" sz="2000" dirty="0">
                  <a:latin typeface="+mn-ea"/>
                </a:rPr>
                <a:t> </a:t>
              </a:r>
              <a:r>
                <a:rPr lang="ja-JP" altLang="en-US" sz="2000" dirty="0">
                  <a:latin typeface="+mn-ea"/>
                </a:rPr>
                <a:t>    </a:t>
              </a:r>
              <a:r>
                <a:rPr lang="ja-JP" altLang="en-US" sz="2000" u="sng" dirty="0">
                  <a:latin typeface="+mn-ea"/>
                </a:rPr>
                <a:t>国立感染症研究所実地研修を受講</a:t>
              </a:r>
              <a:r>
                <a:rPr lang="en-US" altLang="ja-JP"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8</a:t>
              </a:r>
              <a:r>
                <a:rPr lang="ja-JP" altLang="en-US" sz="1700" u="sng" dirty="0">
                  <a:latin typeface="+mn-ea"/>
                  <a:ea typeface="+mn-ea"/>
                  <a:cs typeface="HG丸ｺﾞｼｯｸM-PRO"/>
                </a:rPr>
                <a:t>）</a:t>
              </a:r>
              <a:r>
                <a:rPr lang="en-US" altLang="ja-JP" sz="1700" u="sng" dirty="0">
                  <a:latin typeface="+mn-ea"/>
                  <a:ea typeface="+mn-ea"/>
                  <a:cs typeface="HG丸ｺﾞｼｯｸM-PRO"/>
                </a:rPr>
                <a:t>】</a:t>
              </a:r>
            </a:p>
            <a:p>
              <a:pPr marL="304800" indent="-304800"/>
              <a:r>
                <a:rPr lang="en-US" altLang="ja-JP" sz="900" dirty="0">
                  <a:latin typeface="+mn-ea"/>
                </a:rPr>
                <a:t>		</a:t>
              </a:r>
            </a:p>
            <a:p>
              <a:r>
                <a:rPr lang="ja-JP" altLang="en-US" sz="2000" dirty="0">
                  <a:latin typeface="+mn-ea"/>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実地疫学専門家養成コースの研修：　研究員を</a:t>
              </a:r>
              <a:r>
                <a:rPr lang="ja-JP" altLang="en-US" sz="2000">
                  <a:solidFill>
                    <a:prstClr val="black"/>
                  </a:solidFill>
                  <a:latin typeface="ＭＳ Ｐゴシック" panose="020B0600070205080204" pitchFamily="50" charset="-128"/>
                  <a:ea typeface="ＭＳ Ｐゴシック" panose="020B0600070205080204" pitchFamily="50" charset="-128"/>
                </a:rPr>
                <a:t>派遣（研修期間：</a:t>
              </a:r>
              <a:r>
                <a:rPr lang="en-US" altLang="ja-JP" sz="2000" dirty="0">
                  <a:solidFill>
                    <a:prstClr val="black"/>
                  </a:solidFill>
                  <a:latin typeface="ＭＳ Ｐゴシック" panose="020B0600070205080204" pitchFamily="50" charset="-128"/>
                  <a:ea typeface="ＭＳ Ｐゴシック" panose="020B0600070205080204" pitchFamily="50" charset="-128"/>
                </a:rPr>
                <a:t>2</a:t>
              </a:r>
              <a:r>
                <a:rPr lang="ja-JP" altLang="en-US" sz="2000">
                  <a:solidFill>
                    <a:prstClr val="black"/>
                  </a:solidFill>
                  <a:latin typeface="ＭＳ Ｐゴシック" panose="020B0600070205080204" pitchFamily="50" charset="-128"/>
                  <a:ea typeface="ＭＳ Ｐゴシック" panose="020B0600070205080204" pitchFamily="50" charset="-128"/>
                </a:rPr>
                <a:t>年）</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a:solidFill>
                    <a:prstClr val="black"/>
                  </a:solidFill>
                  <a:latin typeface="ＭＳ Ｐゴシック" panose="020B0600070205080204" pitchFamily="50" charset="-128"/>
                  <a:ea typeface="ＭＳ Ｐゴシック" panose="020B0600070205080204" pitchFamily="50" charset="-128"/>
                </a:rPr>
                <a:t>　　　研修過程に</a:t>
              </a:r>
              <a:r>
                <a:rPr lang="ja-JP" altLang="en-US" sz="2000" dirty="0">
                  <a:solidFill>
                    <a:prstClr val="black"/>
                  </a:solidFill>
                  <a:latin typeface="ＭＳ Ｐゴシック" panose="020B0600070205080204" pitchFamily="50" charset="-128"/>
                  <a:ea typeface="ＭＳ Ｐゴシック" panose="020B0600070205080204" pitchFamily="50" charset="-128"/>
                </a:rPr>
                <a:t>おいて、クラスター対策班の一員として活動し、大阪の感染</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拡大防止に貢献</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304800" indent="-304800"/>
              <a:endParaRPr lang="en-US" altLang="ja-JP" sz="2000" dirty="0">
                <a:latin typeface="+mn-ea"/>
              </a:endParaRPr>
            </a:p>
            <a:p>
              <a:pPr marL="304800" indent="-304800"/>
              <a:endParaRPr lang="en-US" altLang="ja-JP" sz="2000" dirty="0">
                <a:latin typeface="+mn-ea"/>
                <a:ea typeface="+mn-ea"/>
                <a:cs typeface="HG丸ｺﾞｼｯｸM-PRO"/>
              </a:endParaRPr>
            </a:p>
          </p:txBody>
        </p:sp>
        <p:sp>
          <p:nvSpPr>
            <p:cNvPr id="16" name="正方形/長方形 15"/>
            <p:cNvSpPr/>
            <p:nvPr/>
          </p:nvSpPr>
          <p:spPr>
            <a:xfrm>
              <a:off x="626243" y="2047997"/>
              <a:ext cx="8228731" cy="444487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48907" y="2234951"/>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73912" y="4460993"/>
              <a:ext cx="330200" cy="254000"/>
            </a:xfrm>
            <a:prstGeom prst="rect">
              <a:avLst/>
            </a:prstGeom>
          </p:spPr>
        </p:pic>
      </p:grpSp>
    </p:spTree>
    <p:extLst>
      <p:ext uri="{BB962C8B-B14F-4D97-AF65-F5344CB8AC3E}">
        <p14:creationId xmlns:p14="http://schemas.microsoft.com/office/powerpoint/2010/main" val="142299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68694"/>
            <a:ext cx="8530541"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２　疫学</a:t>
            </a:r>
            <a:r>
              <a:rPr lang="ja-JP" altLang="en-US" sz="2000" u="sng">
                <a:solidFill>
                  <a:srgbClr val="0070C0"/>
                </a:solidFill>
                <a:latin typeface="+mn-ea"/>
                <a:ea typeface="+mn-ea"/>
                <a:cs typeface="HG丸ｺﾞｼｯｸM-PRO"/>
              </a:rPr>
              <a:t>解析研究の推進</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a:latin typeface="+mn-ea"/>
                <a:ea typeface="+mn-ea"/>
                <a:cs typeface="HG丸ｺﾞｼｯｸM-PRO"/>
              </a:rPr>
              <a:t>　</a:t>
            </a:r>
            <a:endParaRPr lang="en-US" altLang="ja-JP" sz="1600"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疫学解析研究へ</a:t>
            </a:r>
            <a:r>
              <a:rPr lang="ja-JP" altLang="en-US" sz="2000" u="sng">
                <a:latin typeface="+mn-ea"/>
              </a:rPr>
              <a:t>の取組み　</a:t>
            </a:r>
            <a:r>
              <a:rPr lang="en-US" altLang="ja-JP" sz="1700" u="sng" dirty="0">
                <a:latin typeface="+mn-ea"/>
                <a:ea typeface="+mn-ea"/>
                <a:cs typeface="HG丸ｺﾞｼｯｸM-PRO"/>
              </a:rPr>
              <a:t> 【</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9</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endParaRPr lang="en-US" altLang="ja-JP" sz="900" u="sng" dirty="0">
              <a:latin typeface="+mn-ea"/>
              <a:ea typeface="+mn-ea"/>
              <a:cs typeface="HG丸ｺﾞｼｯｸM-PRO"/>
            </a:endParaRPr>
          </a:p>
          <a:p>
            <a:pPr marL="304800" indent="-304800"/>
            <a:r>
              <a:rPr lang="en-US" altLang="ja-JP" sz="2000" dirty="0">
                <a:latin typeface="+mn-ea"/>
              </a:rPr>
              <a:t>		</a:t>
            </a:r>
            <a:r>
              <a:rPr lang="ja-JP" altLang="en-US" sz="2000" dirty="0">
                <a:latin typeface="+mn-ea"/>
              </a:rPr>
              <a:t>新型</a:t>
            </a:r>
            <a:r>
              <a:rPr lang="ja-JP" altLang="en-US" sz="2000">
                <a:latin typeface="+mn-ea"/>
              </a:rPr>
              <a:t>コロナウイルス感染症や</a:t>
            </a:r>
            <a:r>
              <a:rPr lang="en-US" altLang="ja-JP" sz="2000" dirty="0">
                <a:latin typeface="+mn-ea"/>
              </a:rPr>
              <a:t>RS</a:t>
            </a:r>
            <a:r>
              <a:rPr lang="ja-JP" altLang="en-US" sz="2000">
                <a:latin typeface="+mn-ea"/>
              </a:rPr>
              <a:t>ウイルス感染症等</a:t>
            </a:r>
            <a:r>
              <a:rPr lang="ja-JP" altLang="en-US" sz="2000" dirty="0">
                <a:latin typeface="+mn-ea"/>
              </a:rPr>
              <a:t>に</a:t>
            </a:r>
            <a:r>
              <a:rPr lang="ja-JP" altLang="en-US" sz="2000">
                <a:latin typeface="+mn-ea"/>
              </a:rPr>
              <a:t>ついて、</a:t>
            </a:r>
            <a:endParaRPr lang="en-US" altLang="ja-JP" sz="2000" dirty="0">
              <a:latin typeface="+mn-ea"/>
            </a:endParaRPr>
          </a:p>
          <a:p>
            <a:pPr marL="304800" indent="-304800"/>
            <a:r>
              <a:rPr lang="ja-JP" altLang="en-US" sz="2000">
                <a:latin typeface="+mn-ea"/>
              </a:rPr>
              <a:t>      疫学解析</a:t>
            </a:r>
            <a:r>
              <a:rPr lang="ja-JP" altLang="en-US" sz="2000">
                <a:latin typeface="+mn-ea"/>
                <a:ea typeface="+mn-ea"/>
                <a:cs typeface="HG丸ｺﾞｼｯｸM-PRO"/>
              </a:rPr>
              <a:t>等を実施</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ja-JP" altLang="en-US" sz="2000" u="sng" dirty="0">
                <a:solidFill>
                  <a:srgbClr val="0070C0"/>
                </a:solidFill>
                <a:latin typeface="+mn-ea"/>
                <a:cs typeface="HG丸ｺﾞｼｯｸM-PRO"/>
              </a:rPr>
              <a:t>３　試験検査の</a:t>
            </a:r>
            <a:r>
              <a:rPr lang="ja-JP" altLang="en-US" sz="2000" u="sng">
                <a:solidFill>
                  <a:srgbClr val="0070C0"/>
                </a:solidFill>
                <a:latin typeface="+mn-ea"/>
                <a:cs typeface="HG丸ｺﾞｼｯｸM-PRO"/>
              </a:rPr>
              <a:t>信頼性確保の推進</a:t>
            </a:r>
            <a:endParaRPr lang="en-US" altLang="ja-JP" sz="2000" u="sng" dirty="0">
              <a:solidFill>
                <a:srgbClr val="0070C0"/>
              </a:solidFill>
              <a:latin typeface="+mn-ea"/>
              <a:cs typeface="HG丸ｺﾞｼｯｸM-PRO"/>
            </a:endParaRPr>
          </a:p>
          <a:p>
            <a:pPr marL="304800" indent="-304800"/>
            <a:r>
              <a:rPr lang="ja-JP" altLang="en-US" sz="2000">
                <a:latin typeface="+mn-ea"/>
                <a:cs typeface="HG丸ｺﾞｼｯｸM-PRO"/>
              </a:rPr>
              <a:t>　試験検査部門と独立した信頼性確保部門による内部監査</a:t>
            </a:r>
            <a:endParaRPr lang="en-US" altLang="ja-JP" sz="2000" dirty="0">
              <a:latin typeface="+mn-ea"/>
              <a:cs typeface="HG丸ｺﾞｼｯｸM-PRO"/>
            </a:endParaRPr>
          </a:p>
          <a:p>
            <a:pPr marL="304800" indent="-304800"/>
            <a:endParaRPr lang="en-US" altLang="ja-JP" sz="1600" u="sng" dirty="0">
              <a:latin typeface="+mn-ea"/>
            </a:endParaRPr>
          </a:p>
          <a:p>
            <a:pPr marL="304800" indent="-304800"/>
            <a:r>
              <a:rPr lang="en-US" altLang="ja-JP" sz="2000" dirty="0">
                <a:latin typeface="+mn-ea"/>
              </a:rPr>
              <a:t>	 </a:t>
            </a:r>
            <a:r>
              <a:rPr lang="ja-JP" altLang="en-US" sz="2000" u="sng">
                <a:latin typeface="+mn-ea"/>
                <a:cs typeface="HG丸ｺﾞｼｯｸM-PRO"/>
              </a:rPr>
              <a:t>信頼性確保・保証業務の実施　　</a:t>
            </a:r>
            <a:r>
              <a:rPr lang="en-US" altLang="ja-JP" sz="1700" u="sng" dirty="0">
                <a:latin typeface="+mn-ea"/>
                <a:cs typeface="HG丸ｺﾞｼｯｸM-PRO"/>
              </a:rPr>
              <a:t>【</a:t>
            </a:r>
            <a:r>
              <a:rPr lang="ja-JP" altLang="en-US" sz="1700" u="sng">
                <a:latin typeface="+mn-ea"/>
                <a:cs typeface="HG丸ｺﾞｼｯｸM-PRO"/>
              </a:rPr>
              <a:t>大項目</a:t>
            </a:r>
            <a:r>
              <a:rPr lang="ja-JP" altLang="en-US" sz="1700" u="sng" kern="100">
                <a:latin typeface="+mn-ea"/>
                <a:cs typeface="Times New Roman" charset="0"/>
              </a:rPr>
              <a:t>番号：</a:t>
            </a:r>
            <a:r>
              <a:rPr lang="en-US" altLang="ja-JP" sz="1700" u="sng" kern="100" dirty="0">
                <a:latin typeface="+mn-ea"/>
                <a:cs typeface="Times New Roman" charset="0"/>
              </a:rPr>
              <a:t>1</a:t>
            </a:r>
            <a:r>
              <a:rPr lang="ja-JP" altLang="en-US" sz="1700" u="sng" kern="100">
                <a:latin typeface="+mn-ea"/>
                <a:cs typeface="Times New Roman" charset="0"/>
              </a:rPr>
              <a:t>（</a:t>
            </a:r>
            <a:r>
              <a:rPr lang="ja-JP" altLang="en-US" sz="1700" u="sng">
                <a:latin typeface="+mn-ea"/>
                <a:cs typeface="HG丸ｺﾞｼｯｸM-PRO"/>
              </a:rPr>
              <a:t>小項目番号：</a:t>
            </a:r>
            <a:r>
              <a:rPr lang="en-US" altLang="ja-JP" sz="1700" u="sng" dirty="0">
                <a:latin typeface="+mn-ea"/>
                <a:cs typeface="HG丸ｺﾞｼｯｸM-PRO"/>
              </a:rPr>
              <a:t>2</a:t>
            </a:r>
            <a:r>
              <a:rPr lang="ja-JP" altLang="en-US" sz="1700" u="sng">
                <a:latin typeface="+mn-ea"/>
                <a:cs typeface="HG丸ｺﾞｼｯｸM-PRO"/>
              </a:rPr>
              <a:t>）</a:t>
            </a:r>
            <a:endParaRPr lang="en-US" altLang="ja-JP" sz="1700" u="sng" dirty="0">
              <a:latin typeface="+mn-ea"/>
              <a:cs typeface="HG丸ｺﾞｼｯｸM-PRO"/>
            </a:endParaRPr>
          </a:p>
          <a:p>
            <a:pPr marL="304800" indent="-304800"/>
            <a:endParaRPr lang="en-US" altLang="ja-JP" sz="900" u="sng" dirty="0">
              <a:latin typeface="+mn-ea"/>
              <a:cs typeface="HG丸ｺﾞｼｯｸM-PRO"/>
            </a:endParaRPr>
          </a:p>
          <a:p>
            <a:pPr marL="304800" indent="-304800"/>
            <a:r>
              <a:rPr lang="en-US" altLang="ja-JP" sz="1800" dirty="0">
                <a:latin typeface="+mn-ea"/>
                <a:cs typeface="HG丸ｺﾞｼｯｸM-PRO"/>
              </a:rPr>
              <a:t>       </a:t>
            </a:r>
            <a:r>
              <a:rPr lang="ja-JP" altLang="en-US" sz="2000" dirty="0">
                <a:latin typeface="+mn-ea"/>
                <a:cs typeface="HG丸ｺﾞｼｯｸM-PRO"/>
              </a:rPr>
              <a:t>研究員を対象とした研修を実施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ja-JP" altLang="en-US" sz="2000">
                <a:latin typeface="+mn-ea"/>
                <a:cs typeface="HG丸ｺﾞｼｯｸM-PRO"/>
              </a:rPr>
              <a:t>　　　各種</a:t>
            </a:r>
            <a:r>
              <a:rPr lang="ja-JP" altLang="en-US" sz="2000" dirty="0">
                <a:latin typeface="+mn-ea"/>
                <a:cs typeface="HG丸ｺﾞｼｯｸM-PRO"/>
              </a:rPr>
              <a:t>試験検査</a:t>
            </a:r>
            <a:r>
              <a:rPr lang="ja-JP" altLang="en-US" sz="2000">
                <a:latin typeface="+mn-ea"/>
                <a:cs typeface="HG丸ｺﾞｼｯｸM-PRO"/>
              </a:rPr>
              <a:t>ごとに内部監査等を実施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外部精度管理：食品衛生、感染症等</a:t>
            </a:r>
            <a:r>
              <a:rPr lang="ja-JP" altLang="en-US" sz="2000">
                <a:latin typeface="+mn-ea"/>
                <a:cs typeface="HG丸ｺﾞｼｯｸM-PRO"/>
              </a:rPr>
              <a:t>（計</a:t>
            </a:r>
            <a:r>
              <a:rPr lang="en-US" altLang="ja-JP" sz="2000" dirty="0">
                <a:latin typeface="+mn-ea"/>
                <a:cs typeface="HG丸ｺﾞｼｯｸM-PRO"/>
              </a:rPr>
              <a:t>13</a:t>
            </a:r>
            <a:r>
              <a:rPr lang="ja-JP" altLang="en-US" sz="2000" dirty="0">
                <a:latin typeface="+mn-ea"/>
                <a:cs typeface="HG丸ｺﾞｼｯｸM-PRO"/>
              </a:rPr>
              <a:t>件</a:t>
            </a:r>
            <a:r>
              <a:rPr lang="ja-JP" altLang="en-US" sz="2000">
                <a:latin typeface="+mn-ea"/>
                <a:cs typeface="HG丸ｺﾞｼｯｸM-PRO"/>
              </a:rPr>
              <a:t>）で概ね良好</a:t>
            </a:r>
            <a:r>
              <a:rPr lang="ja-JP" altLang="en-US" sz="2000" dirty="0">
                <a:latin typeface="+mn-ea"/>
                <a:cs typeface="HG丸ｺﾞｼｯｸM-PRO"/>
              </a:rPr>
              <a:t>な結果を確認</a:t>
            </a:r>
            <a:endParaRPr lang="en-US" altLang="ja-JP" sz="2000" dirty="0">
              <a:latin typeface="+mn-ea"/>
              <a:cs typeface="HG丸ｺﾞｼｯｸM-PRO"/>
            </a:endParaRPr>
          </a:p>
          <a:p>
            <a:pPr marL="304800" indent="-304800"/>
            <a:r>
              <a:rPr lang="en-US" altLang="ja-JP" sz="2000" dirty="0">
                <a:latin typeface="+mn-ea"/>
                <a:cs typeface="HG丸ｺﾞｼｯｸM-PRO"/>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sp>
        <p:nvSpPr>
          <p:cNvPr id="16" name="正方形/長方形 15"/>
          <p:cNvSpPr/>
          <p:nvPr/>
        </p:nvSpPr>
        <p:spPr>
          <a:xfrm>
            <a:off x="585898" y="4247604"/>
            <a:ext cx="8228731" cy="191465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85897" y="1825926"/>
            <a:ext cx="8228731" cy="139038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67946" y="1964140"/>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38149" y="4310495"/>
            <a:ext cx="330200" cy="254000"/>
          </a:xfrm>
          <a:prstGeom prst="rect">
            <a:avLst/>
          </a:prstGeom>
        </p:spPr>
      </p:pic>
    </p:spTree>
    <p:extLst>
      <p:ext uri="{BB962C8B-B14F-4D97-AF65-F5344CB8AC3E}">
        <p14:creationId xmlns:p14="http://schemas.microsoft.com/office/powerpoint/2010/main" val="96841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52743" y="890964"/>
            <a:ext cx="875520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４　府内</a:t>
            </a:r>
            <a:r>
              <a:rPr lang="ja-JP" altLang="en-US" sz="2000" u="sng">
                <a:solidFill>
                  <a:srgbClr val="0070C0"/>
                </a:solidFill>
                <a:latin typeface="+mn-ea"/>
                <a:cs typeface="HG丸ｺﾞｼｯｸM-PRO"/>
              </a:rPr>
              <a:t>中核市への支援</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a:t>
            </a:r>
            <a:r>
              <a:rPr lang="ja-JP" altLang="en-US" sz="2000">
                <a:latin typeface="+mn-ea"/>
                <a:cs typeface="HG丸ｺﾞｼｯｸM-PRO"/>
              </a:rPr>
              <a:t>対応困難な高度</a:t>
            </a:r>
            <a:r>
              <a:rPr lang="ja-JP" altLang="en-US" sz="2000" dirty="0">
                <a:latin typeface="+mn-ea"/>
                <a:cs typeface="HG丸ｺﾞｼｯｸM-PRO"/>
              </a:rPr>
              <a:t>な試験検査の受入</a:t>
            </a:r>
            <a:endParaRPr lang="en-US" altLang="ja-JP" sz="1400" dirty="0">
              <a:latin typeface="+mn-ea"/>
              <a:cs typeface="HG丸ｺﾞｼｯｸM-PRO"/>
            </a:endParaRPr>
          </a:p>
          <a:p>
            <a:pPr marL="304800" indent="-304800"/>
            <a:r>
              <a:rPr lang="en-US" altLang="ja-JP" sz="16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a:t>
            </a:r>
            <a:r>
              <a:rPr lang="ja-JP" altLang="en-US" sz="2000" u="sng">
                <a:latin typeface="+mn-ea"/>
                <a:cs typeface="HG丸ｺﾞｼｯｸM-PRO"/>
              </a:rPr>
              <a:t>中核市への支援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7</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r>
              <a:rPr lang="en-US" altLang="ja-JP" sz="900" dirty="0">
                <a:latin typeface="+mn-ea"/>
              </a:rPr>
              <a:t>	</a:t>
            </a:r>
          </a:p>
          <a:p>
            <a:pPr marL="304800" indent="-304800"/>
            <a:r>
              <a:rPr lang="en-US" altLang="ja-JP" sz="2000" dirty="0">
                <a:latin typeface="+mn-ea"/>
              </a:rPr>
              <a:t>     </a:t>
            </a:r>
            <a:r>
              <a:rPr lang="ja-JP" altLang="en-US" sz="2000" dirty="0">
                <a:latin typeface="+mn-ea"/>
              </a:rPr>
              <a:t>依頼検査の</a:t>
            </a:r>
            <a:r>
              <a:rPr lang="ja-JP" altLang="en-US" sz="2000">
                <a:latin typeface="+mn-ea"/>
              </a:rPr>
              <a:t>実施：</a:t>
            </a:r>
            <a:r>
              <a:rPr lang="en-US" altLang="ja-JP" sz="2000" dirty="0">
                <a:latin typeface="+mn-ea"/>
              </a:rPr>
              <a:t>2,136</a:t>
            </a:r>
            <a:r>
              <a:rPr lang="ja-JP" altLang="en-US" sz="2000">
                <a:latin typeface="+mn-ea"/>
              </a:rPr>
              <a:t>件　</a:t>
            </a:r>
            <a:r>
              <a:rPr lang="ja-JP" altLang="en-US" sz="2000" dirty="0">
                <a:latin typeface="+mn-ea"/>
              </a:rPr>
              <a:t>（新型コロナウイルス、感染症、食中毒、食品等）</a:t>
            </a:r>
            <a:endParaRPr lang="en-US" altLang="ja-JP" sz="2000" dirty="0">
              <a:latin typeface="+mn-ea"/>
            </a:endParaRPr>
          </a:p>
          <a:p>
            <a:pPr marL="304800" indent="-304800"/>
            <a:endParaRPr lang="en-US" altLang="ja-JP" sz="2000" dirty="0">
              <a:latin typeface="+mn-ea"/>
            </a:endParaRPr>
          </a:p>
          <a:p>
            <a:pPr marL="304800" indent="-304800"/>
            <a:endParaRPr lang="en-US" altLang="ja-JP" sz="2000" dirty="0">
              <a:latin typeface="+mn-ea"/>
            </a:endParaRPr>
          </a:p>
          <a:p>
            <a:pPr marL="304800" indent="-304800"/>
            <a:endParaRPr lang="en-US" altLang="ja-JP" sz="800" dirty="0">
              <a:latin typeface="+mn-ea"/>
            </a:endParaRPr>
          </a:p>
          <a:p>
            <a:pPr marL="304800" indent="-304800"/>
            <a:endParaRPr lang="en-US" altLang="ja-JP" sz="800" dirty="0">
              <a:latin typeface="+mn-ea"/>
            </a:endParaRPr>
          </a:p>
          <a:p>
            <a:pPr marL="304800" indent="-304800"/>
            <a:r>
              <a:rPr lang="en-US" altLang="ja-JP" sz="2000" dirty="0">
                <a:latin typeface="+mn-ea"/>
              </a:rPr>
              <a:t>		</a:t>
            </a:r>
          </a:p>
          <a:p>
            <a:pPr marL="304800" indent="-304800"/>
            <a:r>
              <a:rPr lang="ja-JP" altLang="en-US" sz="2000" u="sng" dirty="0">
                <a:solidFill>
                  <a:srgbClr val="0070C0"/>
                </a:solidFill>
                <a:latin typeface="+mn-ea"/>
                <a:cs typeface="HG丸ｺﾞｼｯｸM-PRO"/>
              </a:rPr>
              <a:t>５　学術分野・産業界への支援</a:t>
            </a:r>
            <a:r>
              <a:rPr lang="ja-JP" altLang="en-US" sz="2000" u="sng">
                <a:solidFill>
                  <a:srgbClr val="0070C0"/>
                </a:solidFill>
                <a:latin typeface="+mn-ea"/>
                <a:cs typeface="HG丸ｺﾞｼｯｸM-PRO"/>
              </a:rPr>
              <a:t>・連携</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a:t>
            </a:r>
            <a:r>
              <a:rPr lang="ja-JP" altLang="en-US" sz="2000">
                <a:latin typeface="+mn-ea"/>
                <a:cs typeface="HG丸ｺﾞｼｯｸM-PRO"/>
              </a:rPr>
              <a:t>研究所の特性を活かした共同研究の実施や相談</a:t>
            </a:r>
            <a:r>
              <a:rPr lang="ja-JP" altLang="en-US" sz="2000" dirty="0">
                <a:latin typeface="+mn-ea"/>
                <a:cs typeface="HG丸ｺﾞｼｯｸM-PRO"/>
              </a:rPr>
              <a:t>機能の強化</a:t>
            </a:r>
          </a:p>
          <a:p>
            <a:pPr marL="304800" indent="-304800"/>
            <a:endParaRPr lang="en-US" altLang="ja-JP" sz="16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a:t>
            </a:r>
            <a:r>
              <a:rPr lang="ja-JP" altLang="en-US" sz="2000" u="sng">
                <a:latin typeface="+mn-ea"/>
                <a:cs typeface="HG丸ｺﾞｼｯｸM-PRO"/>
              </a:rPr>
              <a:t>・連携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2</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4</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70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10</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800" dirty="0">
                <a:latin typeface="+mn-ea"/>
                <a:cs typeface="HG丸ｺﾞｼｯｸM-PRO"/>
              </a:rPr>
              <a:t>　　　</a:t>
            </a:r>
            <a:r>
              <a:rPr lang="ja-JP" altLang="en-US" sz="2000" dirty="0">
                <a:latin typeface="+mn-ea"/>
              </a:rPr>
              <a:t>受託</a:t>
            </a:r>
            <a:r>
              <a:rPr lang="ja-JP" altLang="en-US" sz="2000">
                <a:latin typeface="+mn-ea"/>
              </a:rPr>
              <a:t>研究</a:t>
            </a:r>
            <a:r>
              <a:rPr lang="en-US" altLang="ja-JP" sz="2000" dirty="0">
                <a:latin typeface="+mn-ea"/>
              </a:rPr>
              <a:t>10</a:t>
            </a:r>
            <a:r>
              <a:rPr lang="ja-JP" altLang="en-US" sz="2000">
                <a:latin typeface="+mn-ea"/>
              </a:rPr>
              <a:t>件</a:t>
            </a:r>
            <a:r>
              <a:rPr lang="ja-JP" altLang="en-US" sz="2000" dirty="0">
                <a:latin typeface="+mn-ea"/>
              </a:rPr>
              <a:t>、共同</a:t>
            </a:r>
            <a:r>
              <a:rPr lang="ja-JP" altLang="en-US" sz="2000">
                <a:latin typeface="+mn-ea"/>
              </a:rPr>
              <a:t>研究</a:t>
            </a:r>
            <a:r>
              <a:rPr lang="en-US" altLang="ja-JP" sz="2000" dirty="0">
                <a:latin typeface="+mn-ea"/>
              </a:rPr>
              <a:t>23</a:t>
            </a:r>
            <a:r>
              <a:rPr lang="ja-JP" altLang="en-US" sz="2000">
                <a:latin typeface="+mn-ea"/>
              </a:rPr>
              <a:t>件の</a:t>
            </a:r>
            <a:r>
              <a:rPr lang="ja-JP" altLang="en-US" sz="2000" dirty="0">
                <a:latin typeface="+mn-ea"/>
              </a:rPr>
              <a:t>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a:latin typeface="+mn-ea"/>
              </a:rPr>
              <a:t>大学生</a:t>
            </a:r>
            <a:r>
              <a:rPr lang="ja-JP" altLang="en-US" sz="2000" dirty="0">
                <a:latin typeface="+mn-ea"/>
              </a:rPr>
              <a:t>に対して研修や講義を実施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行政、医薬品製造業者等からの医薬品承認審査等の相談に対応</a:t>
            </a:r>
            <a:r>
              <a:rPr lang="en-US" altLang="ja-JP" sz="2000" dirty="0">
                <a:latin typeface="+mn-ea"/>
              </a:rPr>
              <a:t>		</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43990" y="1721221"/>
            <a:ext cx="8484262" cy="179351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87022" y="4413589"/>
            <a:ext cx="8441229" cy="2007584"/>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823171"/>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550633"/>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830066717"/>
              </p:ext>
            </p:extLst>
          </p:nvPr>
        </p:nvGraphicFramePr>
        <p:xfrm>
          <a:off x="1710273" y="2617978"/>
          <a:ext cx="5723454" cy="741680"/>
        </p:xfrm>
        <a:graphic>
          <a:graphicData uri="http://schemas.openxmlformats.org/drawingml/2006/table">
            <a:tbl>
              <a:tblPr firstRow="1" bandRow="1">
                <a:tableStyleId>{5C22544A-7EE6-4342-B048-85BDC9FD1C3A}</a:tableStyleId>
              </a:tblPr>
              <a:tblGrid>
                <a:gridCol w="953909">
                  <a:extLst>
                    <a:ext uri="{9D8B030D-6E8A-4147-A177-3AD203B41FA5}">
                      <a16:colId xmlns:a16="http://schemas.microsoft.com/office/drawing/2014/main" val="20000"/>
                    </a:ext>
                  </a:extLst>
                </a:gridCol>
                <a:gridCol w="953909">
                  <a:extLst>
                    <a:ext uri="{9D8B030D-6E8A-4147-A177-3AD203B41FA5}">
                      <a16:colId xmlns:a16="http://schemas.microsoft.com/office/drawing/2014/main" val="20001"/>
                    </a:ext>
                  </a:extLst>
                </a:gridCol>
                <a:gridCol w="953909">
                  <a:extLst>
                    <a:ext uri="{9D8B030D-6E8A-4147-A177-3AD203B41FA5}">
                      <a16:colId xmlns:a16="http://schemas.microsoft.com/office/drawing/2014/main" val="20002"/>
                    </a:ext>
                  </a:extLst>
                </a:gridCol>
                <a:gridCol w="953909">
                  <a:extLst>
                    <a:ext uri="{9D8B030D-6E8A-4147-A177-3AD203B41FA5}">
                      <a16:colId xmlns:a16="http://schemas.microsoft.com/office/drawing/2014/main" val="20003"/>
                    </a:ext>
                  </a:extLst>
                </a:gridCol>
                <a:gridCol w="953909">
                  <a:extLst>
                    <a:ext uri="{9D8B030D-6E8A-4147-A177-3AD203B41FA5}">
                      <a16:colId xmlns:a16="http://schemas.microsoft.com/office/drawing/2014/main" val="232612173"/>
                    </a:ext>
                  </a:extLst>
                </a:gridCol>
                <a:gridCol w="953909">
                  <a:extLst>
                    <a:ext uri="{9D8B030D-6E8A-4147-A177-3AD203B41FA5}">
                      <a16:colId xmlns:a16="http://schemas.microsoft.com/office/drawing/2014/main" val="931615152"/>
                    </a:ext>
                  </a:extLst>
                </a:gridCol>
              </a:tblGrid>
              <a:tr h="370840">
                <a:tc>
                  <a:txBody>
                    <a:bodyPr/>
                    <a:lstStyle/>
                    <a:p>
                      <a:pPr algn="ctr"/>
                      <a:r>
                        <a:rPr kumimoji="1" lang="en-US" altLang="ja-JP" sz="1600" dirty="0">
                          <a:latin typeface="+mn-ea"/>
                          <a:ea typeface="+mn-ea"/>
                        </a:rPr>
                        <a:t>H29</a:t>
                      </a:r>
                      <a:endParaRPr kumimoji="1" lang="ja-JP" altLang="en-US" sz="1600" dirty="0">
                        <a:latin typeface="+mn-ea"/>
                        <a:ea typeface="+mn-ea"/>
                      </a:endParaRPr>
                    </a:p>
                  </a:txBody>
                  <a:tcPr/>
                </a:tc>
                <a:tc>
                  <a:txBody>
                    <a:bodyPr/>
                    <a:lstStyle/>
                    <a:p>
                      <a:pPr algn="ctr"/>
                      <a:r>
                        <a:rPr kumimoji="1" lang="en-US" altLang="ja-JP" sz="1600" dirty="0">
                          <a:latin typeface="+mn-ea"/>
                          <a:ea typeface="+mn-ea"/>
                        </a:rPr>
                        <a:t>H30</a:t>
                      </a:r>
                      <a:endParaRPr kumimoji="1" lang="ja-JP" altLang="en-US" sz="1600" dirty="0">
                        <a:latin typeface="+mn-ea"/>
                        <a:ea typeface="+mn-ea"/>
                      </a:endParaRPr>
                    </a:p>
                  </a:txBody>
                  <a:tcPr/>
                </a:tc>
                <a:tc>
                  <a:txBody>
                    <a:bodyPr/>
                    <a:lstStyle/>
                    <a:p>
                      <a:pPr algn="ctr"/>
                      <a:r>
                        <a:rPr kumimoji="1" lang="en-US" altLang="ja-JP" sz="1600" dirty="0">
                          <a:latin typeface="+mn-ea"/>
                          <a:ea typeface="+mn-ea"/>
                        </a:rPr>
                        <a:t>R1</a:t>
                      </a:r>
                      <a:endParaRPr kumimoji="1" lang="ja-JP" altLang="en-US" sz="1600" dirty="0">
                        <a:latin typeface="+mn-ea"/>
                        <a:ea typeface="+mn-ea"/>
                      </a:endParaRPr>
                    </a:p>
                  </a:txBody>
                  <a:tcPr/>
                </a:tc>
                <a:tc>
                  <a:txBody>
                    <a:bodyPr/>
                    <a:lstStyle/>
                    <a:p>
                      <a:pPr algn="ctr"/>
                      <a:r>
                        <a:rPr kumimoji="1" lang="en-US" altLang="ja-JP" sz="1600" dirty="0">
                          <a:latin typeface="+mn-ea"/>
                          <a:ea typeface="+mn-ea"/>
                        </a:rPr>
                        <a:t>R2</a:t>
                      </a:r>
                      <a:endParaRPr kumimoji="1" lang="ja-JP" altLang="en-US" sz="1600" dirty="0">
                        <a:latin typeface="+mn-ea"/>
                        <a:ea typeface="+mn-ea"/>
                      </a:endParaRPr>
                    </a:p>
                  </a:txBody>
                  <a:tcPr/>
                </a:tc>
                <a:tc>
                  <a:txBody>
                    <a:bodyPr/>
                    <a:lstStyle/>
                    <a:p>
                      <a:pPr algn="ctr"/>
                      <a:r>
                        <a:rPr kumimoji="1" lang="en-US" altLang="ja-JP" sz="1600" dirty="0">
                          <a:latin typeface="+mn-ea"/>
                          <a:ea typeface="+mn-ea"/>
                        </a:rPr>
                        <a:t>R3</a:t>
                      </a:r>
                      <a:endParaRPr kumimoji="1" lang="ja-JP" altLang="en-US" sz="1600" dirty="0">
                        <a:latin typeface="+mn-ea"/>
                        <a:ea typeface="+mn-ea"/>
                      </a:endParaRPr>
                    </a:p>
                  </a:txBody>
                  <a:tcP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n-ea"/>
                          <a:ea typeface="+mn-ea"/>
                        </a:rPr>
                        <a:t>542</a:t>
                      </a:r>
                      <a:endParaRPr kumimoji="1" lang="ja-JP" altLang="en-US" sz="1600" dirty="0">
                        <a:latin typeface="+mn-ea"/>
                        <a:ea typeface="+mn-ea"/>
                      </a:endParaRPr>
                    </a:p>
                  </a:txBody>
                  <a:tcPr/>
                </a:tc>
                <a:tc>
                  <a:txBody>
                    <a:bodyPr/>
                    <a:lstStyle/>
                    <a:p>
                      <a:pPr algn="ctr"/>
                      <a:r>
                        <a:rPr kumimoji="1" lang="en-US" altLang="ja-JP" sz="1600" dirty="0">
                          <a:latin typeface="+mn-ea"/>
                          <a:ea typeface="+mn-ea"/>
                        </a:rPr>
                        <a:t>1,262</a:t>
                      </a:r>
                      <a:endParaRPr kumimoji="1" lang="ja-JP" altLang="en-US" sz="1600" dirty="0">
                        <a:latin typeface="+mn-ea"/>
                        <a:ea typeface="+mn-ea"/>
                      </a:endParaRPr>
                    </a:p>
                  </a:txBody>
                  <a:tcPr/>
                </a:tc>
                <a:tc>
                  <a:txBody>
                    <a:bodyPr/>
                    <a:lstStyle/>
                    <a:p>
                      <a:pPr algn="ctr"/>
                      <a:r>
                        <a:rPr kumimoji="1" lang="en-US" altLang="ja-JP" sz="1600" dirty="0">
                          <a:latin typeface="+mn-ea"/>
                          <a:ea typeface="+mn-ea"/>
                        </a:rPr>
                        <a:t>2,837</a:t>
                      </a:r>
                      <a:endParaRPr kumimoji="1" lang="ja-JP" altLang="en-US" sz="1600" dirty="0">
                        <a:latin typeface="+mn-ea"/>
                        <a:ea typeface="+mn-ea"/>
                      </a:endParaRPr>
                    </a:p>
                  </a:txBody>
                  <a:tcPr/>
                </a:tc>
                <a:tc>
                  <a:txBody>
                    <a:bodyPr/>
                    <a:lstStyle/>
                    <a:p>
                      <a:pPr algn="ctr"/>
                      <a:r>
                        <a:rPr kumimoji="1" lang="en-US" altLang="ja-JP" sz="1600" dirty="0">
                          <a:solidFill>
                            <a:schemeClr val="tx1"/>
                          </a:solidFill>
                          <a:latin typeface="+mn-ea"/>
                          <a:ea typeface="+mn-ea"/>
                        </a:rPr>
                        <a:t>11,799</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5,804</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2,136</a:t>
                      </a:r>
                      <a:endParaRPr kumimoji="1" lang="ja-JP" altLang="en-US" sz="160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7047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97240"/>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515961" y="3695075"/>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sp>
        <p:nvSpPr>
          <p:cNvPr id="27" name="テキスト ボックス 26"/>
          <p:cNvSpPr txBox="1"/>
          <p:nvPr/>
        </p:nvSpPr>
        <p:spPr>
          <a:xfrm>
            <a:off x="5252548"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1203820"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2999247" y="2560430"/>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274863" y="2473662"/>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2" cstate="print">
            <a:extLst>
              <a:ext uri="{28A0092B-C50C-407E-A947-70E740481C1C}">
                <a14:useLocalDpi xmlns:a14="http://schemas.microsoft.com/office/drawing/2010/main" val="0"/>
              </a:ext>
            </a:extLst>
          </a:blip>
          <a:stretch>
            <a:fillRect/>
          </a:stretch>
        </p:blipFill>
        <p:spPr>
          <a:xfrm>
            <a:off x="4063414" y="2434471"/>
            <a:ext cx="881192" cy="1130586"/>
          </a:xfrm>
          <a:prstGeom prst="rect">
            <a:avLst/>
          </a:prstGeom>
        </p:spPr>
      </p:pic>
      <p:sp>
        <p:nvSpPr>
          <p:cNvPr id="7" name="テキスト ボックス 6"/>
          <p:cNvSpPr txBox="1"/>
          <p:nvPr/>
        </p:nvSpPr>
        <p:spPr>
          <a:xfrm>
            <a:off x="683756" y="6243687"/>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5000478"/>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85805"/>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73329"/>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935219"/>
            <a:ext cx="1798890" cy="369332"/>
          </a:xfrm>
          <a:prstGeom prst="rect">
            <a:avLst/>
          </a:prstGeom>
          <a:solidFill>
            <a:schemeClr val="bg1"/>
          </a:solidFill>
        </p:spPr>
        <p:txBody>
          <a:bodyPr wrap="none" rtlCol="0">
            <a:spAutoFit/>
          </a:bodyPr>
          <a:lstStyle/>
          <a:p>
            <a:r>
              <a:rPr kumimoji="1" lang="ja-JP" altLang="en-US" dirty="0"/>
              <a:t>キャッチフレーズ</a:t>
            </a:r>
          </a:p>
        </p:txBody>
      </p:sp>
      <p:sp>
        <p:nvSpPr>
          <p:cNvPr id="6" name="角丸四角形 5">
            <a:extLst>
              <a:ext uri="{FF2B5EF4-FFF2-40B4-BE49-F238E27FC236}">
                <a16:creationId xmlns:a16="http://schemas.microsoft.com/office/drawing/2014/main" id="{6F9522B2-E9FB-6D55-83EF-63D92CADE9E7}"/>
              </a:ext>
            </a:extLst>
          </p:cNvPr>
          <p:cNvSpPr/>
          <p:nvPr/>
        </p:nvSpPr>
        <p:spPr>
          <a:xfrm>
            <a:off x="2515960" y="4236889"/>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2023</a:t>
            </a:r>
            <a:r>
              <a:rPr lang="ja-JP" altLang="en-US" sz="2000" b="1">
                <a:solidFill>
                  <a:schemeClr val="tx1"/>
                </a:solidFill>
                <a:latin typeface="+mn-ea"/>
                <a:cs typeface="HGMaruGothicMPRO" charset="-128"/>
              </a:rPr>
              <a:t>年</a:t>
            </a:r>
            <a:r>
              <a:rPr lang="en-US" altLang="ja-JP" sz="2000" b="1" dirty="0">
                <a:solidFill>
                  <a:schemeClr val="tx1"/>
                </a:solidFill>
                <a:latin typeface="+mn-ea"/>
                <a:cs typeface="HGMaruGothicMPRO" charset="-128"/>
              </a:rPr>
              <a:t>1</a:t>
            </a:r>
            <a:r>
              <a:rPr lang="ja-JP" altLang="en-US" sz="2000" b="1">
                <a:solidFill>
                  <a:schemeClr val="tx1"/>
                </a:solidFill>
                <a:latin typeface="+mn-ea"/>
                <a:cs typeface="HGMaruGothicMPRO" charset="-128"/>
              </a:rPr>
              <a:t>月　移転・組織再編</a:t>
            </a:r>
            <a:endParaRPr lang="ja-JP" altLang="en-US" sz="2000" b="1" dirty="0">
              <a:solidFill>
                <a:schemeClr val="tx1"/>
              </a:solidFill>
              <a:latin typeface="+mn-ea"/>
              <a:cs typeface="HGMaruGothicMPRO" charset="-128"/>
            </a:endParaRP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313414F-10DA-8AA2-F139-77E3737D203D}"/>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8C26B286-920C-A135-4A5D-3369FF46A5DA}"/>
              </a:ext>
            </a:extLst>
          </p:cNvPr>
          <p:cNvPicPr>
            <a:picLocks noChangeAspect="1"/>
          </p:cNvPicPr>
          <p:nvPr/>
        </p:nvPicPr>
        <p:blipFill>
          <a:blip r:embed="rId2"/>
          <a:stretch>
            <a:fillRect/>
          </a:stretch>
        </p:blipFill>
        <p:spPr>
          <a:xfrm>
            <a:off x="2792897" y="-27774"/>
            <a:ext cx="6757646" cy="6757646"/>
          </a:xfrm>
          <a:prstGeom prst="rect">
            <a:avLst/>
          </a:prstGeom>
        </p:spPr>
      </p:pic>
      <p:sp>
        <p:nvSpPr>
          <p:cNvPr id="25" name="テキスト ボックス 4">
            <a:extLst>
              <a:ext uri="{FF2B5EF4-FFF2-40B4-BE49-F238E27FC236}">
                <a16:creationId xmlns:a16="http://schemas.microsoft.com/office/drawing/2014/main" id="{64591CB3-4A7D-78A3-D544-E484E731977A}"/>
              </a:ext>
            </a:extLst>
          </p:cNvPr>
          <p:cNvSpPr txBox="1">
            <a:spLocks noChangeArrowheads="1"/>
          </p:cNvSpPr>
          <p:nvPr/>
        </p:nvSpPr>
        <p:spPr bwMode="auto">
          <a:xfrm>
            <a:off x="500903" y="3522559"/>
            <a:ext cx="4128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a:effectLst/>
                <a:latin typeface="+mn-ea"/>
                <a:ea typeface="+mn-ea"/>
              </a:rPr>
              <a:t>地方衛生研究所等の整備における留意事項</a:t>
            </a:r>
          </a:p>
          <a:p>
            <a:r>
              <a:rPr lang="ja-JP" altLang="en-US" sz="1600">
                <a:latin typeface="+mn-ea"/>
                <a:ea typeface="+mn-ea"/>
                <a:cs typeface="HG丸ｺﾞｼｯｸM-PRO"/>
              </a:rPr>
              <a:t> </a:t>
            </a:r>
            <a:r>
              <a:rPr lang="en-US" altLang="ja-JP" sz="1600" dirty="0">
                <a:latin typeface="+mn-ea"/>
                <a:ea typeface="+mn-ea"/>
                <a:cs typeface="HG丸ｺﾞｼｯｸM-PRO"/>
              </a:rPr>
              <a:t>(</a:t>
            </a:r>
            <a:r>
              <a:rPr lang="ja-JP" altLang="en-US" sz="1600">
                <a:latin typeface="+mn-ea"/>
                <a:ea typeface="+mn-ea"/>
                <a:cs typeface="HG丸ｺﾞｼｯｸM-PRO"/>
              </a:rPr>
              <a:t>令和</a:t>
            </a:r>
            <a:r>
              <a:rPr lang="en-US" altLang="ja-JP" sz="1600" dirty="0">
                <a:latin typeface="+mn-ea"/>
                <a:ea typeface="+mn-ea"/>
                <a:cs typeface="HG丸ｺﾞｼｯｸM-PRO"/>
              </a:rPr>
              <a:t>5</a:t>
            </a:r>
            <a:r>
              <a:rPr lang="ja-JP" altLang="en-US" sz="1600">
                <a:latin typeface="+mn-ea"/>
                <a:ea typeface="+mn-ea"/>
                <a:cs typeface="HG丸ｺﾞｼｯｸM-PRO"/>
              </a:rPr>
              <a:t>年</a:t>
            </a:r>
            <a:r>
              <a:rPr lang="en-US" altLang="ja-JP" sz="1600" dirty="0">
                <a:latin typeface="+mn-ea"/>
                <a:ea typeface="+mn-ea"/>
                <a:cs typeface="HG丸ｺﾞｼｯｸM-PRO"/>
              </a:rPr>
              <a:t>3</a:t>
            </a:r>
            <a:r>
              <a:rPr lang="ja-JP" altLang="en-US" sz="1600">
                <a:latin typeface="+mn-ea"/>
                <a:ea typeface="+mn-ea"/>
                <a:cs typeface="HG丸ｺﾞｼｯｸM-PRO"/>
              </a:rPr>
              <a:t>月 厚生労働省健康局長通知</a:t>
            </a:r>
            <a:r>
              <a:rPr lang="en-US" altLang="ja-JP" sz="1600" dirty="0">
                <a:latin typeface="+mn-ea"/>
                <a:ea typeface="+mn-ea"/>
                <a:cs typeface="HG丸ｺﾞｼｯｸM-PRO"/>
              </a:rPr>
              <a:t>)</a:t>
            </a:r>
          </a:p>
        </p:txBody>
      </p:sp>
      <p:sp>
        <p:nvSpPr>
          <p:cNvPr id="26" name="テキスト ボックス 4">
            <a:extLst>
              <a:ext uri="{FF2B5EF4-FFF2-40B4-BE49-F238E27FC236}">
                <a16:creationId xmlns:a16="http://schemas.microsoft.com/office/drawing/2014/main" id="{F59237E2-4BD1-7F41-41E3-84DEFCE44D71}"/>
              </a:ext>
            </a:extLst>
          </p:cNvPr>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a:t>
            </a:r>
            <a:r>
              <a:rPr lang="ja-JP" altLang="en-US" sz="3200">
                <a:latin typeface="+mn-ea"/>
                <a:ea typeface="+mn-ea"/>
                <a:cs typeface="HG丸ｺﾞｼｯｸM-PRO"/>
              </a:rPr>
              <a:t>衛生研究所等と</a:t>
            </a:r>
            <a:r>
              <a:rPr lang="ja-JP" altLang="en-US" sz="3200" dirty="0">
                <a:latin typeface="+mn-ea"/>
                <a:ea typeface="+mn-ea"/>
                <a:cs typeface="HG丸ｺﾞｼｯｸM-PRO"/>
              </a:rPr>
              <a:t>は</a:t>
            </a:r>
          </a:p>
        </p:txBody>
      </p:sp>
      <p:sp>
        <p:nvSpPr>
          <p:cNvPr id="27" name="スライド番号プレースホルダー 3">
            <a:extLst>
              <a:ext uri="{FF2B5EF4-FFF2-40B4-BE49-F238E27FC236}">
                <a16:creationId xmlns:a16="http://schemas.microsoft.com/office/drawing/2014/main" id="{5E895E39-CBE9-86C7-9563-EF541B90D535}"/>
              </a:ext>
            </a:extLst>
          </p:cNvPr>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28" name="テキスト ボックス 27">
            <a:extLst>
              <a:ext uri="{FF2B5EF4-FFF2-40B4-BE49-F238E27FC236}">
                <a16:creationId xmlns:a16="http://schemas.microsoft.com/office/drawing/2014/main" id="{D0D63CC1-090D-702B-5200-A27226E650A3}"/>
              </a:ext>
            </a:extLst>
          </p:cNvPr>
          <p:cNvSpPr txBox="1"/>
          <p:nvPr/>
        </p:nvSpPr>
        <p:spPr>
          <a:xfrm>
            <a:off x="315913" y="1118822"/>
            <a:ext cx="6217891" cy="2708434"/>
          </a:xfrm>
          <a:prstGeom prst="rect">
            <a:avLst/>
          </a:prstGeom>
          <a:noFill/>
        </p:spPr>
        <p:txBody>
          <a:bodyPr wrap="square" rtlCol="0">
            <a:spAutoFit/>
          </a:bodyPr>
          <a:lstStyle/>
          <a:p>
            <a:pPr>
              <a:spcAft>
                <a:spcPts val="600"/>
              </a:spcAft>
            </a:pPr>
            <a:r>
              <a:rPr lang="ja-JP" altLang="en-US" sz="2000">
                <a:latin typeface="MS PGothic" panose="020B0600070205080204" pitchFamily="34" charset="-128"/>
                <a:ea typeface="MS PGothic" panose="020B0600070205080204" pitchFamily="34" charset="-128"/>
                <a:cs typeface="HG丸ｺﾞｼｯｸM-PRO"/>
              </a:rPr>
              <a:t>保健所設置自治体は、地域保健法に基づき</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a:t>
            </a:r>
            <a:r>
              <a:rPr lang="ja-JP" altLang="en-US" sz="2000" dirty="0">
                <a:latin typeface="MS PGothic" panose="020B0600070205080204" pitchFamily="34" charset="-128"/>
                <a:ea typeface="MS PGothic" panose="020B0600070205080204" pitchFamily="34" charset="-128"/>
                <a:cs typeface="HG丸ｺﾞｼｯｸM-PRO"/>
              </a:rPr>
              <a:t>・調査研究</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dirty="0">
                <a:latin typeface="MS PGothic" panose="020B0600070205080204" pitchFamily="34" charset="-128"/>
                <a:ea typeface="MS PGothic" panose="020B0600070205080204" pitchFamily="34" charset="-128"/>
                <a:cs typeface="HG丸ｺﾞｼｯｸM-PRO"/>
              </a:rPr>
              <a:t>　・試験検査</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・地域保健に関する情報の収集・整理・活用</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・研修指導等</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を実施する機関として、地方衛生研究所等を整備</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endParaRPr lang="en-US" altLang="ja-JP" sz="2000" dirty="0">
              <a:latin typeface="MS PGothic" panose="020B0600070205080204" pitchFamily="34" charset="-128"/>
              <a:ea typeface="MS PGothic" panose="020B0600070205080204" pitchFamily="34" charset="-128"/>
              <a:cs typeface="HG丸ｺﾞｼｯｸM-PRO"/>
            </a:endParaRPr>
          </a:p>
        </p:txBody>
      </p:sp>
      <p:sp>
        <p:nvSpPr>
          <p:cNvPr id="29" name="テキスト ボックス 28">
            <a:extLst>
              <a:ext uri="{FF2B5EF4-FFF2-40B4-BE49-F238E27FC236}">
                <a16:creationId xmlns:a16="http://schemas.microsoft.com/office/drawing/2014/main" id="{31F79F98-B224-FC66-A32A-FD537EE11CF3}"/>
              </a:ext>
            </a:extLst>
          </p:cNvPr>
          <p:cNvSpPr txBox="1"/>
          <p:nvPr/>
        </p:nvSpPr>
        <p:spPr>
          <a:xfrm>
            <a:off x="4651149" y="5735634"/>
            <a:ext cx="2483372" cy="923330"/>
          </a:xfrm>
          <a:prstGeom prst="rect">
            <a:avLst/>
          </a:prstGeom>
          <a:noFill/>
        </p:spPr>
        <p:txBody>
          <a:bodyPr wrap="none" rtlCol="0">
            <a:spAutoFit/>
          </a:bodyPr>
          <a:lstStyle/>
          <a:p>
            <a:r>
              <a:rPr kumimoji="1" lang="ja-JP" altLang="en-US" dirty="0"/>
              <a:t>各都道府県、政令市、</a:t>
            </a:r>
            <a:endParaRPr kumimoji="1" lang="en-US" altLang="ja-JP" dirty="0"/>
          </a:p>
          <a:p>
            <a:r>
              <a:rPr kumimoji="1" lang="ja-JP" altLang="en-US" dirty="0"/>
              <a:t>一部特別区及び中核市</a:t>
            </a:r>
            <a:endParaRPr kumimoji="1" lang="en-US" altLang="ja-JP" dirty="0"/>
          </a:p>
          <a:p>
            <a:r>
              <a:rPr kumimoji="1" lang="ja-JP" altLang="en-US" dirty="0"/>
              <a:t>全国に</a:t>
            </a:r>
            <a:r>
              <a:rPr kumimoji="1" lang="en-US" altLang="ja-JP" dirty="0"/>
              <a:t>85</a:t>
            </a:r>
            <a:r>
              <a:rPr kumimoji="1" lang="ja-JP" altLang="en-US" dirty="0"/>
              <a:t>機関</a:t>
            </a:r>
          </a:p>
        </p:txBody>
      </p:sp>
      <p:sp>
        <p:nvSpPr>
          <p:cNvPr id="30" name="テキスト ボックス 29">
            <a:extLst>
              <a:ext uri="{FF2B5EF4-FFF2-40B4-BE49-F238E27FC236}">
                <a16:creationId xmlns:a16="http://schemas.microsoft.com/office/drawing/2014/main" id="{11C71398-D176-1C3F-365D-6E3B82972C21}"/>
              </a:ext>
            </a:extLst>
          </p:cNvPr>
          <p:cNvSpPr txBox="1"/>
          <p:nvPr/>
        </p:nvSpPr>
        <p:spPr>
          <a:xfrm>
            <a:off x="7673880" y="5800908"/>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grpSp>
        <p:nvGrpSpPr>
          <p:cNvPr id="31" name="グループ化 30">
            <a:extLst>
              <a:ext uri="{FF2B5EF4-FFF2-40B4-BE49-F238E27FC236}">
                <a16:creationId xmlns:a16="http://schemas.microsoft.com/office/drawing/2014/main" id="{D77E6E38-457B-2F96-210D-F0739BCD8FFA}"/>
              </a:ext>
            </a:extLst>
          </p:cNvPr>
          <p:cNvGrpSpPr/>
          <p:nvPr/>
        </p:nvGrpSpPr>
        <p:grpSpPr>
          <a:xfrm>
            <a:off x="7771439" y="4212604"/>
            <a:ext cx="313017" cy="1484450"/>
            <a:chOff x="7935082" y="4299670"/>
            <a:chExt cx="313017" cy="1484450"/>
          </a:xfrm>
        </p:grpSpPr>
        <p:sp>
          <p:nvSpPr>
            <p:cNvPr id="32" name="正方形/長方形 31">
              <a:extLst>
                <a:ext uri="{FF2B5EF4-FFF2-40B4-BE49-F238E27FC236}">
                  <a16:creationId xmlns:a16="http://schemas.microsoft.com/office/drawing/2014/main" id="{6ED43B68-2DF7-828E-FE91-032F2B011A4D}"/>
                </a:ext>
              </a:extLst>
            </p:cNvPr>
            <p:cNvSpPr/>
            <p:nvPr/>
          </p:nvSpPr>
          <p:spPr>
            <a:xfrm>
              <a:off x="7935082" y="4560048"/>
              <a:ext cx="313017" cy="182562"/>
            </a:xfrm>
            <a:prstGeom prst="rect">
              <a:avLst/>
            </a:prstGeom>
            <a:solidFill>
              <a:srgbClr val="0432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FD99E71-97B6-8ABD-A0DE-077B25D51114}"/>
                </a:ext>
              </a:extLst>
            </p:cNvPr>
            <p:cNvSpPr/>
            <p:nvPr/>
          </p:nvSpPr>
          <p:spPr>
            <a:xfrm>
              <a:off x="7935082" y="4820426"/>
              <a:ext cx="313017" cy="182562"/>
            </a:xfrm>
            <a:prstGeom prst="rect">
              <a:avLst/>
            </a:prstGeom>
            <a:solidFill>
              <a:srgbClr val="00905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7849613-3120-C7B6-3BE9-3F6F1F71AFAC}"/>
                </a:ext>
              </a:extLst>
            </p:cNvPr>
            <p:cNvSpPr/>
            <p:nvPr/>
          </p:nvSpPr>
          <p:spPr>
            <a:xfrm>
              <a:off x="7935082" y="5080804"/>
              <a:ext cx="313017" cy="182562"/>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D21BC52-EA56-6C18-3252-282AB0338BDD}"/>
                </a:ext>
              </a:extLst>
            </p:cNvPr>
            <p:cNvSpPr/>
            <p:nvPr/>
          </p:nvSpPr>
          <p:spPr>
            <a:xfrm>
              <a:off x="7935082" y="5341182"/>
              <a:ext cx="313017" cy="182562"/>
            </a:xfrm>
            <a:prstGeom prst="rect">
              <a:avLst/>
            </a:prstGeom>
            <a:solidFill>
              <a:srgbClr val="00FD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1600235-2913-1EFF-E318-4E9488B029BF}"/>
                </a:ext>
              </a:extLst>
            </p:cNvPr>
            <p:cNvSpPr/>
            <p:nvPr/>
          </p:nvSpPr>
          <p:spPr>
            <a:xfrm>
              <a:off x="7935082" y="5601558"/>
              <a:ext cx="313017" cy="1825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E8FA768-0974-2408-5D0F-9C4CE51EA8BB}"/>
                </a:ext>
              </a:extLst>
            </p:cNvPr>
            <p:cNvSpPr/>
            <p:nvPr/>
          </p:nvSpPr>
          <p:spPr>
            <a:xfrm>
              <a:off x="7935082" y="4299670"/>
              <a:ext cx="313017" cy="182562"/>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8" name="テキスト ボックス 37">
            <a:extLst>
              <a:ext uri="{FF2B5EF4-FFF2-40B4-BE49-F238E27FC236}">
                <a16:creationId xmlns:a16="http://schemas.microsoft.com/office/drawing/2014/main" id="{5AE70A7E-3455-9399-B332-199FD5094692}"/>
              </a:ext>
            </a:extLst>
          </p:cNvPr>
          <p:cNvSpPr txBox="1"/>
          <p:nvPr/>
        </p:nvSpPr>
        <p:spPr>
          <a:xfrm>
            <a:off x="8084456" y="4103650"/>
            <a:ext cx="396054" cy="369332"/>
          </a:xfrm>
          <a:prstGeom prst="rect">
            <a:avLst/>
          </a:prstGeom>
          <a:noFill/>
        </p:spPr>
        <p:txBody>
          <a:bodyPr wrap="square">
            <a:spAutoFit/>
          </a:bodyPr>
          <a:lstStyle/>
          <a:p>
            <a:r>
              <a:rPr kumimoji="1" lang="en-US" altLang="ja-JP" sz="1800" dirty="0">
                <a:latin typeface="+mn-ea"/>
                <a:ea typeface="+mn-ea"/>
                <a:cs typeface="HG丸ｺﾞｼｯｸM-PRO"/>
              </a:rPr>
              <a:t>6</a:t>
            </a:r>
            <a:endParaRPr lang="ja-JP" altLang="en-US"/>
          </a:p>
        </p:txBody>
      </p:sp>
      <p:sp>
        <p:nvSpPr>
          <p:cNvPr id="39" name="テキスト ボックス 38">
            <a:extLst>
              <a:ext uri="{FF2B5EF4-FFF2-40B4-BE49-F238E27FC236}">
                <a16:creationId xmlns:a16="http://schemas.microsoft.com/office/drawing/2014/main" id="{A1FEF699-62FA-8D4A-563A-C779CEC42F3A}"/>
              </a:ext>
            </a:extLst>
          </p:cNvPr>
          <p:cNvSpPr txBox="1"/>
          <p:nvPr/>
        </p:nvSpPr>
        <p:spPr>
          <a:xfrm>
            <a:off x="8084456" y="4371539"/>
            <a:ext cx="396054" cy="369332"/>
          </a:xfrm>
          <a:prstGeom prst="rect">
            <a:avLst/>
          </a:prstGeom>
          <a:noFill/>
        </p:spPr>
        <p:txBody>
          <a:bodyPr wrap="square">
            <a:spAutoFit/>
          </a:bodyPr>
          <a:lstStyle/>
          <a:p>
            <a:r>
              <a:rPr kumimoji="1" lang="en-US" altLang="ja-JP" sz="1800" dirty="0">
                <a:latin typeface="+mn-ea"/>
                <a:ea typeface="+mn-ea"/>
                <a:cs typeface="HG丸ｺﾞｼｯｸM-PRO"/>
              </a:rPr>
              <a:t>5</a:t>
            </a:r>
            <a:endParaRPr lang="ja-JP" altLang="en-US"/>
          </a:p>
        </p:txBody>
      </p:sp>
      <p:sp>
        <p:nvSpPr>
          <p:cNvPr id="40" name="テキスト ボックス 39">
            <a:extLst>
              <a:ext uri="{FF2B5EF4-FFF2-40B4-BE49-F238E27FC236}">
                <a16:creationId xmlns:a16="http://schemas.microsoft.com/office/drawing/2014/main" id="{FCC6FF4F-5113-A316-FB97-A5DB1CD825B6}"/>
              </a:ext>
            </a:extLst>
          </p:cNvPr>
          <p:cNvSpPr txBox="1"/>
          <p:nvPr/>
        </p:nvSpPr>
        <p:spPr>
          <a:xfrm>
            <a:off x="8084456" y="4639428"/>
            <a:ext cx="396054" cy="369332"/>
          </a:xfrm>
          <a:prstGeom prst="rect">
            <a:avLst/>
          </a:prstGeom>
          <a:noFill/>
        </p:spPr>
        <p:txBody>
          <a:bodyPr wrap="square">
            <a:spAutoFit/>
          </a:bodyPr>
          <a:lstStyle/>
          <a:p>
            <a:r>
              <a:rPr kumimoji="1" lang="en-US" altLang="ja-JP" sz="1800" dirty="0">
                <a:latin typeface="+mn-ea"/>
                <a:ea typeface="+mn-ea"/>
                <a:cs typeface="HG丸ｺﾞｼｯｸM-PRO"/>
              </a:rPr>
              <a:t>4</a:t>
            </a:r>
            <a:endParaRPr lang="ja-JP" altLang="en-US"/>
          </a:p>
        </p:txBody>
      </p:sp>
      <p:sp>
        <p:nvSpPr>
          <p:cNvPr id="41" name="テキスト ボックス 40">
            <a:extLst>
              <a:ext uri="{FF2B5EF4-FFF2-40B4-BE49-F238E27FC236}">
                <a16:creationId xmlns:a16="http://schemas.microsoft.com/office/drawing/2014/main" id="{7DE30272-669A-627F-E6B7-E9D4D2314A72}"/>
              </a:ext>
            </a:extLst>
          </p:cNvPr>
          <p:cNvSpPr txBox="1"/>
          <p:nvPr/>
        </p:nvSpPr>
        <p:spPr>
          <a:xfrm>
            <a:off x="8084456" y="4907317"/>
            <a:ext cx="396054" cy="369332"/>
          </a:xfrm>
          <a:prstGeom prst="rect">
            <a:avLst/>
          </a:prstGeom>
          <a:noFill/>
        </p:spPr>
        <p:txBody>
          <a:bodyPr wrap="square">
            <a:spAutoFit/>
          </a:bodyPr>
          <a:lstStyle/>
          <a:p>
            <a:r>
              <a:rPr kumimoji="1" lang="en-US" altLang="ja-JP" sz="1800" dirty="0">
                <a:latin typeface="+mn-ea"/>
                <a:ea typeface="+mn-ea"/>
                <a:cs typeface="HG丸ｺﾞｼｯｸM-PRO"/>
              </a:rPr>
              <a:t>3</a:t>
            </a:r>
            <a:endParaRPr lang="ja-JP" altLang="en-US"/>
          </a:p>
        </p:txBody>
      </p:sp>
      <p:sp>
        <p:nvSpPr>
          <p:cNvPr id="42" name="テキスト ボックス 41">
            <a:extLst>
              <a:ext uri="{FF2B5EF4-FFF2-40B4-BE49-F238E27FC236}">
                <a16:creationId xmlns:a16="http://schemas.microsoft.com/office/drawing/2014/main" id="{0C5A6EBB-9800-8EA3-BC96-9A6B575F8A80}"/>
              </a:ext>
            </a:extLst>
          </p:cNvPr>
          <p:cNvSpPr txBox="1"/>
          <p:nvPr/>
        </p:nvSpPr>
        <p:spPr>
          <a:xfrm>
            <a:off x="8084456" y="5175206"/>
            <a:ext cx="396054" cy="369332"/>
          </a:xfrm>
          <a:prstGeom prst="rect">
            <a:avLst/>
          </a:prstGeom>
          <a:noFill/>
        </p:spPr>
        <p:txBody>
          <a:bodyPr wrap="square">
            <a:spAutoFit/>
          </a:bodyPr>
          <a:lstStyle/>
          <a:p>
            <a:r>
              <a:rPr kumimoji="1" lang="en-US" altLang="ja-JP" sz="1800" dirty="0">
                <a:latin typeface="+mn-ea"/>
                <a:ea typeface="+mn-ea"/>
                <a:cs typeface="HG丸ｺﾞｼｯｸM-PRO"/>
              </a:rPr>
              <a:t>2</a:t>
            </a:r>
            <a:endParaRPr lang="ja-JP" altLang="en-US"/>
          </a:p>
        </p:txBody>
      </p:sp>
      <p:sp>
        <p:nvSpPr>
          <p:cNvPr id="43" name="テキスト ボックス 42">
            <a:extLst>
              <a:ext uri="{FF2B5EF4-FFF2-40B4-BE49-F238E27FC236}">
                <a16:creationId xmlns:a16="http://schemas.microsoft.com/office/drawing/2014/main" id="{02526AFA-EB95-4BC3-E3FD-652D180B040D}"/>
              </a:ext>
            </a:extLst>
          </p:cNvPr>
          <p:cNvSpPr txBox="1"/>
          <p:nvPr/>
        </p:nvSpPr>
        <p:spPr>
          <a:xfrm>
            <a:off x="8084456" y="5443094"/>
            <a:ext cx="396054" cy="369332"/>
          </a:xfrm>
          <a:prstGeom prst="rect">
            <a:avLst/>
          </a:prstGeom>
          <a:noFill/>
        </p:spPr>
        <p:txBody>
          <a:bodyPr wrap="square">
            <a:spAutoFit/>
          </a:bodyPr>
          <a:lstStyle/>
          <a:p>
            <a:r>
              <a:rPr kumimoji="1" lang="en-US" altLang="ja-JP" sz="1800" dirty="0">
                <a:latin typeface="+mn-ea"/>
                <a:ea typeface="+mn-ea"/>
                <a:cs typeface="HG丸ｺﾞｼｯｸM-PRO"/>
              </a:rPr>
              <a:t>1</a:t>
            </a:r>
            <a:endParaRPr lang="ja-JP" altLang="en-US" dirty="0"/>
          </a:p>
        </p:txBody>
      </p:sp>
      <p:sp>
        <p:nvSpPr>
          <p:cNvPr id="44" name="テキスト ボックス 4">
            <a:extLst>
              <a:ext uri="{FF2B5EF4-FFF2-40B4-BE49-F238E27FC236}">
                <a16:creationId xmlns:a16="http://schemas.microsoft.com/office/drawing/2014/main" id="{396519CE-A5FD-B540-53E0-E80DF0D5D07B}"/>
              </a:ext>
            </a:extLst>
          </p:cNvPr>
          <p:cNvSpPr txBox="1">
            <a:spLocks noChangeArrowheads="1"/>
          </p:cNvSpPr>
          <p:nvPr/>
        </p:nvSpPr>
        <p:spPr bwMode="auto">
          <a:xfrm>
            <a:off x="111124" y="4252344"/>
            <a:ext cx="4540025" cy="830997"/>
          </a:xfrm>
          <a:prstGeom prst="rect">
            <a:avLst/>
          </a:prstGeom>
          <a:noFill/>
          <a:ln>
            <a:noFill/>
          </a:ln>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a:solidFill>
                  <a:srgbClr val="FF0000"/>
                </a:solidFill>
                <a:latin typeface="+mn-ea"/>
                <a:ea typeface="+mn-ea"/>
                <a:cs typeface="HG丸ｺﾞｼｯｸM-PRO"/>
              </a:rPr>
              <a:t>感染症法等の改正（施行：令和</a:t>
            </a:r>
            <a:r>
              <a:rPr lang="en-US" altLang="ja-JP" sz="1600" dirty="0">
                <a:solidFill>
                  <a:srgbClr val="FF0000"/>
                </a:solidFill>
                <a:latin typeface="+mn-ea"/>
                <a:ea typeface="+mn-ea"/>
                <a:cs typeface="HG丸ｺﾞｼｯｸM-PRO"/>
              </a:rPr>
              <a:t>5</a:t>
            </a:r>
            <a:r>
              <a:rPr lang="ja-JP" altLang="en-US" sz="1600">
                <a:solidFill>
                  <a:srgbClr val="FF0000"/>
                </a:solidFill>
                <a:latin typeface="+mn-ea"/>
                <a:ea typeface="+mn-ea"/>
                <a:cs typeface="HG丸ｺﾞｼｯｸM-PRO"/>
              </a:rPr>
              <a:t>年</a:t>
            </a:r>
            <a:r>
              <a:rPr lang="en-US" altLang="ja-JP" sz="1600" dirty="0">
                <a:solidFill>
                  <a:srgbClr val="FF0000"/>
                </a:solidFill>
                <a:latin typeface="+mn-ea"/>
                <a:ea typeface="+mn-ea"/>
                <a:cs typeface="HG丸ｺﾞｼｯｸM-PRO"/>
              </a:rPr>
              <a:t>4</a:t>
            </a:r>
            <a:r>
              <a:rPr lang="ja-JP" altLang="en-US" sz="1600">
                <a:solidFill>
                  <a:srgbClr val="FF0000"/>
                </a:solidFill>
                <a:latin typeface="+mn-ea"/>
                <a:ea typeface="+mn-ea"/>
                <a:cs typeface="HG丸ｺﾞｼｯｸM-PRO"/>
              </a:rPr>
              <a:t>月</a:t>
            </a:r>
            <a:r>
              <a:rPr lang="en-US" altLang="ja-JP" sz="1600" dirty="0">
                <a:solidFill>
                  <a:srgbClr val="FF0000"/>
                </a:solidFill>
                <a:latin typeface="+mn-ea"/>
                <a:ea typeface="+mn-ea"/>
                <a:cs typeface="HG丸ｺﾞｼｯｸM-PRO"/>
              </a:rPr>
              <a:t>1</a:t>
            </a:r>
            <a:r>
              <a:rPr lang="ja-JP" altLang="en-US" sz="1600">
                <a:solidFill>
                  <a:srgbClr val="FF0000"/>
                </a:solidFill>
                <a:latin typeface="+mn-ea"/>
                <a:ea typeface="+mn-ea"/>
                <a:cs typeface="HG丸ｺﾞｼｯｸM-PRO"/>
              </a:rPr>
              <a:t>日）により、</a:t>
            </a:r>
            <a:endParaRPr lang="en-US" altLang="ja-JP" sz="1600" dirty="0">
              <a:solidFill>
                <a:srgbClr val="FF0000"/>
              </a:solidFill>
              <a:latin typeface="+mn-ea"/>
              <a:ea typeface="+mn-ea"/>
              <a:cs typeface="HG丸ｺﾞｼｯｸM-PRO"/>
            </a:endParaRPr>
          </a:p>
          <a:p>
            <a:r>
              <a:rPr lang="ja-JP" altLang="en-US" sz="1600">
                <a:solidFill>
                  <a:srgbClr val="FF0000"/>
                </a:solidFill>
                <a:latin typeface="+mn-ea"/>
                <a:ea typeface="+mn-ea"/>
                <a:cs typeface="HG丸ｺﾞｼｯｸM-PRO"/>
              </a:rPr>
              <a:t>次の感染症危機に備えた体制強化や</a:t>
            </a:r>
            <a:endParaRPr lang="en-US" altLang="ja-JP" sz="1600" dirty="0">
              <a:solidFill>
                <a:srgbClr val="FF0000"/>
              </a:solidFill>
              <a:latin typeface="+mn-ea"/>
              <a:ea typeface="+mn-ea"/>
              <a:cs typeface="HG丸ｺﾞｼｯｸM-PRO"/>
            </a:endParaRPr>
          </a:p>
          <a:p>
            <a:r>
              <a:rPr lang="ja-JP" altLang="en-US" sz="1600">
                <a:solidFill>
                  <a:srgbClr val="FF0000"/>
                </a:solidFill>
                <a:latin typeface="+mn-ea"/>
                <a:ea typeface="+mn-ea"/>
                <a:cs typeface="HG丸ｺﾞｼｯｸM-PRO"/>
              </a:rPr>
              <a:t>国・保健所等との連携強化が求められている。</a:t>
            </a:r>
            <a:endParaRPr lang="en-US" altLang="ja-JP" sz="1600" dirty="0">
              <a:solidFill>
                <a:srgbClr val="FF0000"/>
              </a:solidFill>
              <a:latin typeface="+mn-ea"/>
              <a:ea typeface="+mn-ea"/>
              <a:cs typeface="HG丸ｺﾞｼｯｸM-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2" name="図 26651">
            <a:extLst>
              <a:ext uri="{FF2B5EF4-FFF2-40B4-BE49-F238E27FC236}">
                <a16:creationId xmlns:a16="http://schemas.microsoft.com/office/drawing/2014/main" id="{485DC33F-A6C4-9941-41B2-AA4EA01C0B27}"/>
              </a:ext>
            </a:extLst>
          </p:cNvPr>
          <p:cNvPicPr>
            <a:picLocks noChangeAspect="1"/>
          </p:cNvPicPr>
          <p:nvPr/>
        </p:nvPicPr>
        <p:blipFill>
          <a:blip r:embed="rId2"/>
          <a:stretch>
            <a:fillRect/>
          </a:stretch>
        </p:blipFill>
        <p:spPr>
          <a:xfrm>
            <a:off x="672874" y="3008930"/>
            <a:ext cx="1358900" cy="800100"/>
          </a:xfrm>
          <a:prstGeom prst="rect">
            <a:avLst/>
          </a:prstGeom>
        </p:spPr>
      </p:pic>
      <p:sp>
        <p:nvSpPr>
          <p:cNvPr id="46" name="円/楕円 45">
            <a:extLst>
              <a:ext uri="{FF2B5EF4-FFF2-40B4-BE49-F238E27FC236}">
                <a16:creationId xmlns:a16="http://schemas.microsoft.com/office/drawing/2014/main" id="{2B25B702-710F-755A-08A3-D7F5765FE295}"/>
              </a:ext>
            </a:extLst>
          </p:cNvPr>
          <p:cNvSpPr/>
          <p:nvPr/>
        </p:nvSpPr>
        <p:spPr>
          <a:xfrm>
            <a:off x="523130" y="3767089"/>
            <a:ext cx="3385512" cy="1738439"/>
          </a:xfrm>
          <a:prstGeom prst="ellipse">
            <a:avLst/>
          </a:prstGeom>
          <a:solidFill>
            <a:schemeClr val="accent3">
              <a:lumMod val="20000"/>
              <a:lumOff val="80000"/>
            </a:schemeClr>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8EF1D62A-B71E-AF02-E6C9-6905A4D2A8F5}"/>
              </a:ext>
            </a:extLst>
          </p:cNvPr>
          <p:cNvSpPr/>
          <p:nvPr/>
        </p:nvSpPr>
        <p:spPr>
          <a:xfrm>
            <a:off x="2152624" y="1491124"/>
            <a:ext cx="4800600" cy="1435685"/>
          </a:xfrm>
          <a:prstGeom prst="ellipse">
            <a:avLst/>
          </a:prstGeom>
          <a:solidFill>
            <a:schemeClr val="accent3">
              <a:lumMod val="20000"/>
              <a:lumOff val="80000"/>
            </a:schemeClr>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BFE530CB-C488-3027-8C9B-466810EE3B63}"/>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30" name="テキスト ボックス 29">
            <a:extLst>
              <a:ext uri="{FF2B5EF4-FFF2-40B4-BE49-F238E27FC236}">
                <a16:creationId xmlns:a16="http://schemas.microsoft.com/office/drawing/2014/main" id="{0F6C75AE-F097-F8A3-F0AB-19A02C831AC3}"/>
              </a:ext>
            </a:extLst>
          </p:cNvPr>
          <p:cNvSpPr txBox="1"/>
          <p:nvPr/>
        </p:nvSpPr>
        <p:spPr>
          <a:xfrm>
            <a:off x="2491848" y="1387646"/>
            <a:ext cx="1723549"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医療関係者</a:t>
            </a:r>
            <a:endParaRPr kumimoji="1" lang="ja-JP" altLang="en-US" sz="2400" dirty="0">
              <a:solidFill>
                <a:schemeClr val="bg1"/>
              </a:solidFill>
            </a:endParaRPr>
          </a:p>
        </p:txBody>
      </p:sp>
      <p:sp>
        <p:nvSpPr>
          <p:cNvPr id="31" name="テキスト ボックス 30">
            <a:extLst>
              <a:ext uri="{FF2B5EF4-FFF2-40B4-BE49-F238E27FC236}">
                <a16:creationId xmlns:a16="http://schemas.microsoft.com/office/drawing/2014/main" id="{8A7B5F6E-3BBF-D9AA-096D-668580C8C162}"/>
              </a:ext>
            </a:extLst>
          </p:cNvPr>
          <p:cNvSpPr txBox="1"/>
          <p:nvPr/>
        </p:nvSpPr>
        <p:spPr>
          <a:xfrm>
            <a:off x="4879776" y="1387646"/>
            <a:ext cx="1415772"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消防機関</a:t>
            </a:r>
            <a:endParaRPr kumimoji="1" lang="ja-JP" altLang="en-US" sz="2400" dirty="0">
              <a:solidFill>
                <a:schemeClr val="bg1"/>
              </a:solidFill>
            </a:endParaRPr>
          </a:p>
        </p:txBody>
      </p:sp>
      <p:cxnSp>
        <p:nvCxnSpPr>
          <p:cNvPr id="34" name="直線矢印コネクタ 33">
            <a:extLst>
              <a:ext uri="{FF2B5EF4-FFF2-40B4-BE49-F238E27FC236}">
                <a16:creationId xmlns:a16="http://schemas.microsoft.com/office/drawing/2014/main" id="{DD216205-0F72-CB2F-5F8B-F2D57C06FF50}"/>
              </a:ext>
            </a:extLst>
          </p:cNvPr>
          <p:cNvCxnSpPr>
            <a:cxnSpLocks/>
          </p:cNvCxnSpPr>
          <p:nvPr/>
        </p:nvCxnSpPr>
        <p:spPr>
          <a:xfrm flipH="1">
            <a:off x="2869398" y="2950741"/>
            <a:ext cx="617013" cy="420811"/>
          </a:xfrm>
          <a:prstGeom prst="straightConnector1">
            <a:avLst/>
          </a:prstGeom>
          <a:ln w="69850">
            <a:solidFill>
              <a:schemeClr val="accent3">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99AA2394-62B9-054E-A93B-8F50FD45F9FB}"/>
              </a:ext>
            </a:extLst>
          </p:cNvPr>
          <p:cNvCxnSpPr>
            <a:cxnSpLocks/>
          </p:cNvCxnSpPr>
          <p:nvPr/>
        </p:nvCxnSpPr>
        <p:spPr>
          <a:xfrm flipH="1">
            <a:off x="3985260" y="3620328"/>
            <a:ext cx="1553716" cy="0"/>
          </a:xfrm>
          <a:prstGeom prst="straightConnector1">
            <a:avLst/>
          </a:prstGeom>
          <a:ln w="69850">
            <a:solidFill>
              <a:schemeClr val="accent3">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a:extLst>
              <a:ext uri="{FF2B5EF4-FFF2-40B4-BE49-F238E27FC236}">
                <a16:creationId xmlns:a16="http://schemas.microsoft.com/office/drawing/2014/main" id="{41238E5C-F3B7-81FC-980E-497C132E49D7}"/>
              </a:ext>
            </a:extLst>
          </p:cNvPr>
          <p:cNvSpPr txBox="1"/>
          <p:nvPr/>
        </p:nvSpPr>
        <p:spPr>
          <a:xfrm>
            <a:off x="3612469" y="1966079"/>
            <a:ext cx="1723549" cy="400110"/>
          </a:xfrm>
          <a:prstGeom prst="rect">
            <a:avLst/>
          </a:prstGeom>
          <a:noFill/>
        </p:spPr>
        <p:txBody>
          <a:bodyPr wrap="square">
            <a:spAutoFit/>
          </a:bodyPr>
          <a:lstStyle/>
          <a:p>
            <a:pPr algn="ctr"/>
            <a:r>
              <a:rPr lang="ja-JP" altLang="en-US" sz="2000">
                <a:solidFill>
                  <a:srgbClr val="415120"/>
                </a:solidFill>
                <a:latin typeface="+mn-ea"/>
                <a:ea typeface="+mn-ea"/>
                <a:cs typeface="HG丸ｺﾞｼｯｸM-PRO"/>
              </a:rPr>
              <a:t>連携協議会</a:t>
            </a:r>
            <a:endParaRPr lang="ja-JP" altLang="en-US" sz="2000">
              <a:solidFill>
                <a:srgbClr val="415120"/>
              </a:solidFill>
            </a:endParaRPr>
          </a:p>
        </p:txBody>
      </p:sp>
      <p:sp>
        <p:nvSpPr>
          <p:cNvPr id="43" name="テキスト ボックス 42">
            <a:extLst>
              <a:ext uri="{FF2B5EF4-FFF2-40B4-BE49-F238E27FC236}">
                <a16:creationId xmlns:a16="http://schemas.microsoft.com/office/drawing/2014/main" id="{7C83BD84-0B20-BCFB-9F24-7EC0A66FE039}"/>
              </a:ext>
            </a:extLst>
          </p:cNvPr>
          <p:cNvSpPr txBox="1"/>
          <p:nvPr/>
        </p:nvSpPr>
        <p:spPr>
          <a:xfrm>
            <a:off x="797911" y="4144445"/>
            <a:ext cx="2960722" cy="1061829"/>
          </a:xfrm>
          <a:prstGeom prst="rect">
            <a:avLst/>
          </a:prstGeom>
          <a:noFill/>
        </p:spPr>
        <p:txBody>
          <a:bodyPr wrap="square">
            <a:spAutoFit/>
          </a:bodyPr>
          <a:lstStyle/>
          <a:p>
            <a:r>
              <a:rPr lang="en-US" altLang="ja-JP" sz="1800" dirty="0">
                <a:latin typeface="+mn-ea"/>
                <a:ea typeface="+mn-ea"/>
                <a:cs typeface="HG丸ｺﾞｼｯｸM-PRO"/>
              </a:rPr>
              <a:t>●</a:t>
            </a:r>
            <a:r>
              <a:rPr lang="ja-JP" altLang="en-US" sz="1800">
                <a:latin typeface="+mn-ea"/>
                <a:ea typeface="+mn-ea"/>
                <a:cs typeface="HG丸ｺﾞｼｯｸM-PRO"/>
              </a:rPr>
              <a:t>健康危機管理体制の強化</a:t>
            </a:r>
            <a:endParaRPr lang="en-US" altLang="ja-JP" dirty="0">
              <a:latin typeface="+mn-ea"/>
              <a:ea typeface="+mn-ea"/>
            </a:endParaRPr>
          </a:p>
          <a:p>
            <a:endParaRPr lang="en-US" altLang="ja-JP" sz="300" dirty="0">
              <a:latin typeface="+mn-ea"/>
              <a:ea typeface="+mn-ea"/>
            </a:endParaRPr>
          </a:p>
          <a:p>
            <a:r>
              <a:rPr lang="en-US" altLang="ja-JP" sz="1800" dirty="0">
                <a:latin typeface="+mn-ea"/>
                <a:ea typeface="+mn-ea"/>
                <a:cs typeface="HG丸ｺﾞｼｯｸM-PRO"/>
              </a:rPr>
              <a:t>●</a:t>
            </a:r>
            <a:r>
              <a:rPr lang="ja-JP" altLang="en-US">
                <a:latin typeface="+mn-ea"/>
                <a:ea typeface="+mn-ea"/>
              </a:rPr>
              <a:t>連携の強化</a:t>
            </a:r>
            <a:endParaRPr lang="en-US" altLang="ja-JP" dirty="0">
              <a:latin typeface="+mn-ea"/>
              <a:ea typeface="+mn-ea"/>
            </a:endParaRPr>
          </a:p>
          <a:p>
            <a:endParaRPr lang="en-US" altLang="ja-JP" sz="300" dirty="0">
              <a:latin typeface="+mn-ea"/>
              <a:ea typeface="+mn-ea"/>
              <a:cs typeface="HG丸ｺﾞｼｯｸM-PRO"/>
            </a:endParaRPr>
          </a:p>
          <a:p>
            <a:r>
              <a:rPr lang="en-US" altLang="ja-JP" sz="1800" dirty="0">
                <a:latin typeface="+mn-ea"/>
                <a:ea typeface="+mn-ea"/>
                <a:cs typeface="HG丸ｺﾞｼｯｸM-PRO"/>
              </a:rPr>
              <a:t>●</a:t>
            </a:r>
            <a:r>
              <a:rPr lang="ja-JP" altLang="en-US">
                <a:latin typeface="+mn-ea"/>
                <a:ea typeface="+mn-ea"/>
              </a:rPr>
              <a:t>人材育成</a:t>
            </a:r>
            <a:endParaRPr lang="en-US" altLang="ja-JP" dirty="0">
              <a:latin typeface="+mn-ea"/>
              <a:ea typeface="+mn-ea"/>
            </a:endParaRPr>
          </a:p>
          <a:p>
            <a:endParaRPr lang="en-US" altLang="ja-JP" sz="300" dirty="0">
              <a:latin typeface="+mn-ea"/>
              <a:ea typeface="+mn-ea"/>
            </a:endParaRPr>
          </a:p>
        </p:txBody>
      </p:sp>
      <p:sp>
        <p:nvSpPr>
          <p:cNvPr id="45" name="テキスト ボックス 44">
            <a:extLst>
              <a:ext uri="{FF2B5EF4-FFF2-40B4-BE49-F238E27FC236}">
                <a16:creationId xmlns:a16="http://schemas.microsoft.com/office/drawing/2014/main" id="{21BB046A-9F24-7FC8-DF5C-46E397FF283B}"/>
              </a:ext>
            </a:extLst>
          </p:cNvPr>
          <p:cNvSpPr txBox="1"/>
          <p:nvPr/>
        </p:nvSpPr>
        <p:spPr>
          <a:xfrm>
            <a:off x="5415074" y="4644837"/>
            <a:ext cx="3726462" cy="2154436"/>
          </a:xfrm>
          <a:prstGeom prst="rect">
            <a:avLst/>
          </a:prstGeom>
          <a:noFill/>
        </p:spPr>
        <p:txBody>
          <a:bodyPr wrap="square">
            <a:spAutoFit/>
          </a:bodyPr>
          <a:lstStyle/>
          <a:p>
            <a:r>
              <a:rPr lang="ja-JP" altLang="en-US" sz="1400">
                <a:latin typeface="+mn-ea"/>
                <a:ea typeface="+mn-ea"/>
                <a:cs typeface="HG丸ｺﾞｼｯｸM-PRO"/>
              </a:rPr>
              <a:t>研修（小項目</a:t>
            </a:r>
            <a:r>
              <a:rPr lang="en-US" altLang="ja-JP" sz="1400" dirty="0">
                <a:latin typeface="+mn-ea"/>
                <a:ea typeface="+mn-ea"/>
                <a:cs typeface="HG丸ｺﾞｼｯｸM-PRO"/>
              </a:rPr>
              <a:t>6</a:t>
            </a:r>
            <a:r>
              <a:rPr lang="ja-JP" altLang="en-US" sz="1400">
                <a:latin typeface="+mn-ea"/>
                <a:ea typeface="+mn-ea"/>
                <a:cs typeface="HG丸ｺﾞｼｯｸM-PRO"/>
              </a:rPr>
              <a:t>）</a:t>
            </a:r>
            <a:endParaRPr lang="en-US" altLang="ja-JP" sz="1400" dirty="0">
              <a:latin typeface="+mn-ea"/>
              <a:ea typeface="+mn-ea"/>
              <a:cs typeface="HG丸ｺﾞｼｯｸM-PRO"/>
            </a:endParaRPr>
          </a:p>
          <a:p>
            <a:r>
              <a:rPr lang="ja-JP" altLang="en-US" sz="1200">
                <a:latin typeface="+mn-ea"/>
                <a:ea typeface="+mn-ea"/>
                <a:cs typeface="HG丸ｺﾞｼｯｸM-PRO"/>
              </a:rPr>
              <a:t>　　府内保健所職員等への技術研修</a:t>
            </a:r>
            <a:endParaRPr lang="en-US" altLang="ja-JP" sz="1200" dirty="0">
              <a:latin typeface="+mn-ea"/>
              <a:ea typeface="+mn-ea"/>
              <a:cs typeface="HG丸ｺﾞｼｯｸM-PRO"/>
            </a:endParaRPr>
          </a:p>
          <a:p>
            <a:r>
              <a:rPr lang="ja-JP" altLang="en-US" sz="1200">
                <a:latin typeface="+mn-ea"/>
                <a:ea typeface="+mn-ea"/>
              </a:rPr>
              <a:t>　　公衆衛生関係者への研修</a:t>
            </a:r>
            <a:endParaRPr lang="en-US" altLang="ja-JP" sz="1200" dirty="0">
              <a:latin typeface="+mn-ea"/>
              <a:ea typeface="+mn-ea"/>
            </a:endParaRPr>
          </a:p>
          <a:p>
            <a:endParaRPr lang="en-US" altLang="ja-JP" sz="300" dirty="0">
              <a:latin typeface="+mn-ea"/>
              <a:ea typeface="+mn-ea"/>
            </a:endParaRPr>
          </a:p>
          <a:p>
            <a:r>
              <a:rPr lang="ja-JP" altLang="en-US" sz="1400">
                <a:latin typeface="+mn-ea"/>
                <a:ea typeface="+mn-ea"/>
              </a:rPr>
              <a:t>広域連携（小項目</a:t>
            </a:r>
            <a:r>
              <a:rPr lang="en-US" altLang="ja-JP" sz="1400" dirty="0">
                <a:latin typeface="+mn-ea"/>
                <a:ea typeface="+mn-ea"/>
              </a:rPr>
              <a:t>7</a:t>
            </a:r>
            <a:r>
              <a:rPr lang="ja-JP" altLang="en-US" sz="1400">
                <a:latin typeface="+mn-ea"/>
                <a:ea typeface="+mn-ea"/>
              </a:rPr>
              <a:t>）</a:t>
            </a:r>
            <a:endParaRPr lang="en-US" altLang="ja-JP" sz="1400" dirty="0">
              <a:latin typeface="+mn-ea"/>
              <a:ea typeface="+mn-ea"/>
            </a:endParaRPr>
          </a:p>
          <a:p>
            <a:r>
              <a:rPr lang="ja-JP" altLang="en-US" sz="1200">
                <a:latin typeface="+mn-ea"/>
                <a:ea typeface="+mn-ea"/>
              </a:rPr>
              <a:t>　　全国ネットワーク、国立研究機関との連携</a:t>
            </a:r>
            <a:endParaRPr lang="en-US" altLang="ja-JP" sz="1200" dirty="0">
              <a:latin typeface="+mn-ea"/>
              <a:ea typeface="+mn-ea"/>
            </a:endParaRPr>
          </a:p>
          <a:p>
            <a:r>
              <a:rPr lang="ja-JP" altLang="en-US" sz="1200">
                <a:latin typeface="+mn-ea"/>
                <a:ea typeface="+mn-ea"/>
              </a:rPr>
              <a:t>　　行政機関との連携、中核市支援　</a:t>
            </a:r>
            <a:endParaRPr lang="en-US" altLang="ja-JP" sz="1200" dirty="0">
              <a:latin typeface="+mn-ea"/>
              <a:ea typeface="+mn-ea"/>
            </a:endParaRPr>
          </a:p>
          <a:p>
            <a:endParaRPr lang="en-US" altLang="ja-JP" sz="300" dirty="0">
              <a:latin typeface="+mn-ea"/>
              <a:ea typeface="+mn-ea"/>
            </a:endParaRPr>
          </a:p>
          <a:p>
            <a:r>
              <a:rPr lang="ja-JP" altLang="en-US" sz="1400">
                <a:latin typeface="+mn-ea"/>
                <a:ea typeface="+mn-ea"/>
              </a:rPr>
              <a:t>健康危機管理（小項目</a:t>
            </a:r>
            <a:r>
              <a:rPr lang="en-US" altLang="ja-JP" sz="1400" dirty="0">
                <a:latin typeface="+mn-ea"/>
                <a:ea typeface="+mn-ea"/>
              </a:rPr>
              <a:t>8</a:t>
            </a:r>
            <a:r>
              <a:rPr lang="ja-JP" altLang="en-US" sz="1400">
                <a:latin typeface="+mn-ea"/>
                <a:ea typeface="+mn-ea"/>
              </a:rPr>
              <a:t>）</a:t>
            </a:r>
            <a:endParaRPr lang="en-US" altLang="ja-JP" sz="1400" dirty="0">
              <a:latin typeface="+mn-ea"/>
              <a:ea typeface="+mn-ea"/>
            </a:endParaRPr>
          </a:p>
          <a:p>
            <a:r>
              <a:rPr lang="ja-JP" altLang="en-US" sz="1400">
                <a:latin typeface="+mn-ea"/>
                <a:ea typeface="+mn-ea"/>
              </a:rPr>
              <a:t>　　</a:t>
            </a:r>
            <a:r>
              <a:rPr lang="ja-JP" altLang="en-US" sz="1200">
                <a:latin typeface="+mn-ea"/>
                <a:ea typeface="+mn-ea"/>
              </a:rPr>
              <a:t>健康危機管理部門による情報一元管理</a:t>
            </a:r>
            <a:endParaRPr lang="en-US" altLang="ja-JP" sz="1200" dirty="0">
              <a:latin typeface="+mn-ea"/>
              <a:ea typeface="+mn-ea"/>
            </a:endParaRPr>
          </a:p>
          <a:p>
            <a:r>
              <a:rPr lang="ja-JP" altLang="en-US" sz="1200">
                <a:latin typeface="+mn-ea"/>
                <a:ea typeface="+mn-ea"/>
              </a:rPr>
              <a:t>　　</a:t>
            </a:r>
            <a:r>
              <a:rPr lang="en-US" altLang="ja-JP" sz="1200" dirty="0">
                <a:latin typeface="+mn-ea"/>
                <a:ea typeface="+mn-ea"/>
              </a:rPr>
              <a:t> O-FEIT</a:t>
            </a:r>
            <a:r>
              <a:rPr lang="ja-JP" altLang="en-US" sz="1200">
                <a:latin typeface="+mn-ea"/>
                <a:ea typeface="+mn-ea"/>
              </a:rPr>
              <a:t>による疫学調査支援</a:t>
            </a:r>
            <a:endParaRPr lang="en-US" altLang="ja-JP" sz="1200" dirty="0">
              <a:latin typeface="+mn-ea"/>
              <a:ea typeface="+mn-ea"/>
            </a:endParaRPr>
          </a:p>
          <a:p>
            <a:r>
              <a:rPr lang="ja-JP" altLang="en-US" sz="1200">
                <a:latin typeface="+mn-ea"/>
                <a:ea typeface="+mn-ea"/>
              </a:rPr>
              <a:t>　　</a:t>
            </a:r>
            <a:r>
              <a:rPr lang="en-US" altLang="ja-JP" sz="1200" dirty="0">
                <a:latin typeface="+mn-ea"/>
                <a:ea typeface="+mn-ea"/>
              </a:rPr>
              <a:t> </a:t>
            </a:r>
            <a:r>
              <a:rPr lang="ja-JP" altLang="en-US" sz="1200">
                <a:latin typeface="+mn-ea"/>
                <a:ea typeface="+mn-ea"/>
              </a:rPr>
              <a:t>ゲノム解析チーム、疫学研修</a:t>
            </a:r>
            <a:endParaRPr lang="en-US" altLang="ja-JP" sz="1200" dirty="0">
              <a:latin typeface="+mn-ea"/>
              <a:ea typeface="+mn-ea"/>
            </a:endParaRPr>
          </a:p>
        </p:txBody>
      </p:sp>
      <p:sp>
        <p:nvSpPr>
          <p:cNvPr id="47" name="テキスト ボックス 46">
            <a:extLst>
              <a:ext uri="{FF2B5EF4-FFF2-40B4-BE49-F238E27FC236}">
                <a16:creationId xmlns:a16="http://schemas.microsoft.com/office/drawing/2014/main" id="{02E28C71-B4F6-62A1-389C-A1D0938B56FC}"/>
              </a:ext>
            </a:extLst>
          </p:cNvPr>
          <p:cNvSpPr txBox="1"/>
          <p:nvPr/>
        </p:nvSpPr>
        <p:spPr>
          <a:xfrm>
            <a:off x="4853154" y="4332333"/>
            <a:ext cx="4012247" cy="338554"/>
          </a:xfrm>
          <a:prstGeom prst="rect">
            <a:avLst/>
          </a:prstGeom>
          <a:solidFill>
            <a:schemeClr val="accent5">
              <a:lumMod val="20000"/>
              <a:lumOff val="80000"/>
            </a:schemeClr>
          </a:solidFill>
        </p:spPr>
        <p:txBody>
          <a:bodyPr wrap="square">
            <a:spAutoFit/>
          </a:bodyPr>
          <a:lstStyle/>
          <a:p>
            <a:pPr algn="ctr"/>
            <a:r>
              <a:rPr lang="ja-JP" altLang="en-US" sz="1600">
                <a:solidFill>
                  <a:srgbClr val="002060"/>
                </a:solidFill>
                <a:latin typeface="+mn-ea"/>
                <a:ea typeface="+mn-ea"/>
              </a:rPr>
              <a:t>大安研　小項目区分</a:t>
            </a:r>
            <a:endParaRPr lang="ja-JP" altLang="en-US" sz="1600">
              <a:solidFill>
                <a:srgbClr val="002060"/>
              </a:solidFill>
            </a:endParaRPr>
          </a:p>
        </p:txBody>
      </p:sp>
      <p:sp>
        <p:nvSpPr>
          <p:cNvPr id="44" name="正方形/長方形 43">
            <a:extLst>
              <a:ext uri="{FF2B5EF4-FFF2-40B4-BE49-F238E27FC236}">
                <a16:creationId xmlns:a16="http://schemas.microsoft.com/office/drawing/2014/main" id="{B1314DEB-E15E-3459-95A8-62DDCF699F84}"/>
              </a:ext>
            </a:extLst>
          </p:cNvPr>
          <p:cNvSpPr/>
          <p:nvPr/>
        </p:nvSpPr>
        <p:spPr>
          <a:xfrm>
            <a:off x="4865607" y="4313174"/>
            <a:ext cx="3995530" cy="2466221"/>
          </a:xfrm>
          <a:prstGeom prst="rect">
            <a:avLst/>
          </a:prstGeom>
          <a:noFill/>
          <a:ln w="25400">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6634" name="図 26633">
            <a:extLst>
              <a:ext uri="{FF2B5EF4-FFF2-40B4-BE49-F238E27FC236}">
                <a16:creationId xmlns:a16="http://schemas.microsoft.com/office/drawing/2014/main" id="{3FA35E0A-E5B7-A978-A2B5-1CD93A5E13C1}"/>
              </a:ext>
            </a:extLst>
          </p:cNvPr>
          <p:cNvPicPr>
            <a:picLocks noChangeAspect="1"/>
          </p:cNvPicPr>
          <p:nvPr/>
        </p:nvPicPr>
        <p:blipFill>
          <a:blip r:embed="rId3"/>
          <a:stretch>
            <a:fillRect/>
          </a:stretch>
        </p:blipFill>
        <p:spPr>
          <a:xfrm>
            <a:off x="8029528" y="4388213"/>
            <a:ext cx="742075" cy="966946"/>
          </a:xfrm>
          <a:prstGeom prst="rect">
            <a:avLst/>
          </a:prstGeom>
        </p:spPr>
      </p:pic>
      <p:pic>
        <p:nvPicPr>
          <p:cNvPr id="26640" name="図 26639">
            <a:extLst>
              <a:ext uri="{FF2B5EF4-FFF2-40B4-BE49-F238E27FC236}">
                <a16:creationId xmlns:a16="http://schemas.microsoft.com/office/drawing/2014/main" id="{7219966E-007F-775F-F1D4-179B8DD06DB1}"/>
              </a:ext>
            </a:extLst>
          </p:cNvPr>
          <p:cNvPicPr>
            <a:picLocks noChangeAspect="1"/>
          </p:cNvPicPr>
          <p:nvPr/>
        </p:nvPicPr>
        <p:blipFill>
          <a:blip r:embed="rId4"/>
          <a:stretch>
            <a:fillRect/>
          </a:stretch>
        </p:blipFill>
        <p:spPr>
          <a:xfrm>
            <a:off x="5205640" y="4712662"/>
            <a:ext cx="247322" cy="190248"/>
          </a:xfrm>
          <a:prstGeom prst="rect">
            <a:avLst/>
          </a:prstGeom>
        </p:spPr>
      </p:pic>
      <p:pic>
        <p:nvPicPr>
          <p:cNvPr id="26641" name="図 26640">
            <a:extLst>
              <a:ext uri="{FF2B5EF4-FFF2-40B4-BE49-F238E27FC236}">
                <a16:creationId xmlns:a16="http://schemas.microsoft.com/office/drawing/2014/main" id="{D75A3DDD-AA4A-BA2E-E27B-16C1741DF40B}"/>
              </a:ext>
            </a:extLst>
          </p:cNvPr>
          <p:cNvPicPr>
            <a:picLocks noChangeAspect="1"/>
          </p:cNvPicPr>
          <p:nvPr/>
        </p:nvPicPr>
        <p:blipFill>
          <a:blip r:embed="rId4"/>
          <a:stretch>
            <a:fillRect/>
          </a:stretch>
        </p:blipFill>
        <p:spPr>
          <a:xfrm>
            <a:off x="5205640" y="5353645"/>
            <a:ext cx="247322" cy="190248"/>
          </a:xfrm>
          <a:prstGeom prst="rect">
            <a:avLst/>
          </a:prstGeom>
        </p:spPr>
      </p:pic>
      <p:sp>
        <p:nvSpPr>
          <p:cNvPr id="26660" name="テキスト ボックス 4">
            <a:extLst>
              <a:ext uri="{FF2B5EF4-FFF2-40B4-BE49-F238E27FC236}">
                <a16:creationId xmlns:a16="http://schemas.microsoft.com/office/drawing/2014/main" id="{F4C0A023-08CE-81A0-68F1-0358BADFEBA0}"/>
              </a:ext>
            </a:extLst>
          </p:cNvPr>
          <p:cNvSpPr txBox="1">
            <a:spLocks noChangeArrowheads="1"/>
          </p:cNvSpPr>
          <p:nvPr/>
        </p:nvSpPr>
        <p:spPr bwMode="auto">
          <a:xfrm>
            <a:off x="315912" y="157421"/>
            <a:ext cx="8585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latin typeface="+mn-ea"/>
                <a:ea typeface="+mn-ea"/>
                <a:cs typeface="HG丸ｺﾞｼｯｸM-PRO"/>
              </a:rPr>
              <a:t>※</a:t>
            </a:r>
            <a:r>
              <a:rPr lang="ja-JP" altLang="en-US" sz="2800">
                <a:latin typeface="+mn-ea"/>
                <a:ea typeface="+mn-ea"/>
                <a:cs typeface="HG丸ｺﾞｼｯｸM-PRO"/>
              </a:rPr>
              <a:t>健康危機管理体制の強化：次の感染症に備えた準備</a:t>
            </a:r>
            <a:endParaRPr lang="ja-JP" altLang="en-US" sz="2800" dirty="0">
              <a:latin typeface="+mn-ea"/>
              <a:ea typeface="+mn-ea"/>
              <a:cs typeface="HG丸ｺﾞｼｯｸM-PRO"/>
            </a:endParaRPr>
          </a:p>
        </p:txBody>
      </p:sp>
      <p:pic>
        <p:nvPicPr>
          <p:cNvPr id="3" name="図 2">
            <a:extLst>
              <a:ext uri="{FF2B5EF4-FFF2-40B4-BE49-F238E27FC236}">
                <a16:creationId xmlns:a16="http://schemas.microsoft.com/office/drawing/2014/main" id="{DF9E32B3-8C01-73DE-0C32-12D98A425EF6}"/>
              </a:ext>
            </a:extLst>
          </p:cNvPr>
          <p:cNvPicPr>
            <a:picLocks noChangeAspect="1"/>
          </p:cNvPicPr>
          <p:nvPr/>
        </p:nvPicPr>
        <p:blipFill>
          <a:blip r:embed="rId4"/>
          <a:stretch>
            <a:fillRect/>
          </a:stretch>
        </p:blipFill>
        <p:spPr>
          <a:xfrm>
            <a:off x="5205640" y="5971965"/>
            <a:ext cx="247322" cy="190248"/>
          </a:xfrm>
          <a:prstGeom prst="rect">
            <a:avLst/>
          </a:prstGeom>
        </p:spPr>
      </p:pic>
      <p:sp>
        <p:nvSpPr>
          <p:cNvPr id="5" name="テキスト ボックス 4">
            <a:extLst>
              <a:ext uri="{FF2B5EF4-FFF2-40B4-BE49-F238E27FC236}">
                <a16:creationId xmlns:a16="http://schemas.microsoft.com/office/drawing/2014/main" id="{09F4C8FD-B29C-2B29-2CA9-B361D7A0DD37}"/>
              </a:ext>
            </a:extLst>
          </p:cNvPr>
          <p:cNvSpPr txBox="1"/>
          <p:nvPr/>
        </p:nvSpPr>
        <p:spPr>
          <a:xfrm>
            <a:off x="267835" y="5829864"/>
            <a:ext cx="4586908" cy="523220"/>
          </a:xfrm>
          <a:prstGeom prst="rect">
            <a:avLst/>
          </a:prstGeom>
          <a:noFill/>
        </p:spPr>
        <p:txBody>
          <a:bodyPr wrap="square">
            <a:spAutoFit/>
          </a:bodyPr>
          <a:lstStyle/>
          <a:p>
            <a:r>
              <a:rPr lang="en-US" altLang="ja-JP" sz="1400" dirty="0">
                <a:latin typeface="+mn-ea"/>
                <a:ea typeface="+mn-ea"/>
                <a:cs typeface="HG丸ｺﾞｼｯｸM-PRO"/>
              </a:rPr>
              <a:t>※</a:t>
            </a:r>
            <a:r>
              <a:rPr lang="ja-JP" altLang="en-US" sz="1400">
                <a:latin typeface="+mn-ea"/>
                <a:ea typeface="+mn-ea"/>
                <a:cs typeface="HG丸ｺﾞｼｯｸM-PRO"/>
              </a:rPr>
              <a:t> 地域保健対策の推進に関する基本的な指針の改正</a:t>
            </a:r>
            <a:endParaRPr lang="en-US" altLang="ja-JP" sz="1400" dirty="0">
              <a:latin typeface="+mn-ea"/>
              <a:ea typeface="+mn-ea"/>
              <a:cs typeface="HG丸ｺﾞｼｯｸM-PRO"/>
            </a:endParaRPr>
          </a:p>
          <a:p>
            <a:r>
              <a:rPr lang="ja-JP" altLang="en-US" sz="1400">
                <a:latin typeface="+mn-ea"/>
                <a:ea typeface="+mn-ea"/>
              </a:rPr>
              <a:t>　　地方衛生研究所等の健康危機管理体制の強化</a:t>
            </a:r>
            <a:endParaRPr lang="ja-JP" altLang="en-US" sz="1400"/>
          </a:p>
        </p:txBody>
      </p:sp>
      <p:sp>
        <p:nvSpPr>
          <p:cNvPr id="26" name="テキスト ボックス 25">
            <a:extLst>
              <a:ext uri="{FF2B5EF4-FFF2-40B4-BE49-F238E27FC236}">
                <a16:creationId xmlns:a16="http://schemas.microsoft.com/office/drawing/2014/main" id="{4AE2F131-A879-04EB-F187-15BD406F1D44}"/>
              </a:ext>
            </a:extLst>
          </p:cNvPr>
          <p:cNvSpPr txBox="1"/>
          <p:nvPr/>
        </p:nvSpPr>
        <p:spPr>
          <a:xfrm>
            <a:off x="5928019" y="343090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cxnSp>
        <p:nvCxnSpPr>
          <p:cNvPr id="17" name="直線矢印コネクタ 16">
            <a:extLst>
              <a:ext uri="{FF2B5EF4-FFF2-40B4-BE49-F238E27FC236}">
                <a16:creationId xmlns:a16="http://schemas.microsoft.com/office/drawing/2014/main" id="{DCD6C020-BD97-8863-AFAD-F07FF433DCC5}"/>
              </a:ext>
            </a:extLst>
          </p:cNvPr>
          <p:cNvCxnSpPr>
            <a:cxnSpLocks/>
          </p:cNvCxnSpPr>
          <p:nvPr/>
        </p:nvCxnSpPr>
        <p:spPr>
          <a:xfrm>
            <a:off x="5770757" y="2950741"/>
            <a:ext cx="617013" cy="420811"/>
          </a:xfrm>
          <a:prstGeom prst="straightConnector1">
            <a:avLst/>
          </a:prstGeom>
          <a:ln w="69850">
            <a:solidFill>
              <a:schemeClr val="accent3">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右矢印 22">
            <a:extLst>
              <a:ext uri="{FF2B5EF4-FFF2-40B4-BE49-F238E27FC236}">
                <a16:creationId xmlns:a16="http://schemas.microsoft.com/office/drawing/2014/main" id="{7729F6EE-4033-225F-B124-0032023065BE}"/>
              </a:ext>
            </a:extLst>
          </p:cNvPr>
          <p:cNvSpPr/>
          <p:nvPr/>
        </p:nvSpPr>
        <p:spPr>
          <a:xfrm rot="1299821">
            <a:off x="3331445" y="4714222"/>
            <a:ext cx="1542341" cy="1008683"/>
          </a:xfrm>
          <a:prstGeom prst="rightArrow">
            <a:avLst/>
          </a:prstGeom>
          <a:solidFill>
            <a:srgbClr val="FECBF6"/>
          </a:solidFill>
          <a:ln w="190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4E612F90-8CC8-9BC3-7E9B-97BA6826DD28}"/>
              </a:ext>
            </a:extLst>
          </p:cNvPr>
          <p:cNvPicPr>
            <a:picLocks noChangeAspect="1"/>
          </p:cNvPicPr>
          <p:nvPr/>
        </p:nvPicPr>
        <p:blipFill>
          <a:blip r:embed="rId5"/>
          <a:stretch>
            <a:fillRect/>
          </a:stretch>
        </p:blipFill>
        <p:spPr>
          <a:xfrm>
            <a:off x="5123056" y="850781"/>
            <a:ext cx="984243" cy="566352"/>
          </a:xfrm>
          <a:prstGeom prst="rect">
            <a:avLst/>
          </a:prstGeom>
        </p:spPr>
      </p:pic>
      <p:pic>
        <p:nvPicPr>
          <p:cNvPr id="26626" name="図 26625">
            <a:extLst>
              <a:ext uri="{FF2B5EF4-FFF2-40B4-BE49-F238E27FC236}">
                <a16:creationId xmlns:a16="http://schemas.microsoft.com/office/drawing/2014/main" id="{A3425DB8-D75F-BF69-D26D-997C3A64371B}"/>
              </a:ext>
            </a:extLst>
          </p:cNvPr>
          <p:cNvPicPr>
            <a:picLocks noChangeAspect="1"/>
          </p:cNvPicPr>
          <p:nvPr/>
        </p:nvPicPr>
        <p:blipFill>
          <a:blip r:embed="rId6"/>
          <a:stretch>
            <a:fillRect/>
          </a:stretch>
        </p:blipFill>
        <p:spPr>
          <a:xfrm>
            <a:off x="2888557" y="789695"/>
            <a:ext cx="1022797" cy="645401"/>
          </a:xfrm>
          <a:prstGeom prst="rect">
            <a:avLst/>
          </a:prstGeom>
        </p:spPr>
      </p:pic>
      <p:sp>
        <p:nvSpPr>
          <p:cNvPr id="29" name="テキスト ボックス 28">
            <a:extLst>
              <a:ext uri="{FF2B5EF4-FFF2-40B4-BE49-F238E27FC236}">
                <a16:creationId xmlns:a16="http://schemas.microsoft.com/office/drawing/2014/main" id="{823961C1-F7A4-E822-3DEE-1B5BB8826FB6}"/>
              </a:ext>
            </a:extLst>
          </p:cNvPr>
          <p:cNvSpPr txBox="1"/>
          <p:nvPr/>
        </p:nvSpPr>
        <p:spPr>
          <a:xfrm>
            <a:off x="2799625" y="2441336"/>
            <a:ext cx="1415772"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都道府県</a:t>
            </a:r>
            <a:endParaRPr kumimoji="1" lang="ja-JP" altLang="en-US" sz="2400" dirty="0">
              <a:solidFill>
                <a:schemeClr val="bg1"/>
              </a:solidFill>
            </a:endParaRPr>
          </a:p>
        </p:txBody>
      </p:sp>
      <p:grpSp>
        <p:nvGrpSpPr>
          <p:cNvPr id="59" name="グループ化 58">
            <a:extLst>
              <a:ext uri="{FF2B5EF4-FFF2-40B4-BE49-F238E27FC236}">
                <a16:creationId xmlns:a16="http://schemas.microsoft.com/office/drawing/2014/main" id="{B9EFD307-AA17-0417-E38D-F6D610C0A24D}"/>
              </a:ext>
            </a:extLst>
          </p:cNvPr>
          <p:cNvGrpSpPr/>
          <p:nvPr/>
        </p:nvGrpSpPr>
        <p:grpSpPr>
          <a:xfrm>
            <a:off x="2236758" y="2061715"/>
            <a:ext cx="701303" cy="746915"/>
            <a:chOff x="682095" y="2331313"/>
            <a:chExt cx="701303" cy="746915"/>
          </a:xfrm>
        </p:grpSpPr>
        <p:pic>
          <p:nvPicPr>
            <p:cNvPr id="35" name="図 34">
              <a:extLst>
                <a:ext uri="{FF2B5EF4-FFF2-40B4-BE49-F238E27FC236}">
                  <a16:creationId xmlns:a16="http://schemas.microsoft.com/office/drawing/2014/main" id="{4FC7ACFE-904C-C1C4-C90C-BEF00973ED03}"/>
                </a:ext>
              </a:extLst>
            </p:cNvPr>
            <p:cNvPicPr>
              <a:picLocks noChangeAspect="1"/>
            </p:cNvPicPr>
            <p:nvPr/>
          </p:nvPicPr>
          <p:blipFill>
            <a:blip r:embed="rId7"/>
            <a:stretch>
              <a:fillRect/>
            </a:stretch>
          </p:blipFill>
          <p:spPr>
            <a:xfrm>
              <a:off x="682096" y="2331313"/>
              <a:ext cx="701302" cy="746915"/>
            </a:xfrm>
            <a:prstGeom prst="rect">
              <a:avLst/>
            </a:prstGeom>
          </p:spPr>
        </p:pic>
        <p:sp>
          <p:nvSpPr>
            <p:cNvPr id="55" name="テキスト ボックス 54">
              <a:extLst>
                <a:ext uri="{FF2B5EF4-FFF2-40B4-BE49-F238E27FC236}">
                  <a16:creationId xmlns:a16="http://schemas.microsoft.com/office/drawing/2014/main" id="{457EA267-BB23-6EC1-A8CC-80CDBC1E6EBC}"/>
                </a:ext>
              </a:extLst>
            </p:cNvPr>
            <p:cNvSpPr txBox="1"/>
            <p:nvPr/>
          </p:nvSpPr>
          <p:spPr>
            <a:xfrm rot="377964">
              <a:off x="682095" y="2504871"/>
              <a:ext cx="701303" cy="248150"/>
            </a:xfrm>
            <a:prstGeom prst="rect">
              <a:avLst/>
            </a:prstGeom>
            <a:noFill/>
            <a:ln>
              <a:noFill/>
            </a:ln>
          </p:spPr>
          <p:txBody>
            <a:bodyPr wrap="square">
              <a:spAutoFit/>
            </a:bodyPr>
            <a:lstStyle/>
            <a:p>
              <a:pPr algn="ctr"/>
              <a:r>
                <a:rPr lang="ja-JP" altLang="en-US" sz="1000">
                  <a:latin typeface="+mn-ea"/>
                  <a:ea typeface="+mn-ea"/>
                  <a:cs typeface="HG丸ｺﾞｼｯｸM-PRO"/>
                </a:rPr>
                <a:t>予防計画</a:t>
              </a:r>
              <a:endParaRPr lang="en-US" altLang="ja-JP" sz="1000" dirty="0">
                <a:latin typeface="+mn-ea"/>
                <a:ea typeface="+mn-ea"/>
                <a:cs typeface="HG丸ｺﾞｼｯｸM-PRO"/>
              </a:endParaRPr>
            </a:p>
          </p:txBody>
        </p:sp>
      </p:grpSp>
      <p:pic>
        <p:nvPicPr>
          <p:cNvPr id="26632" name="図 26631">
            <a:extLst>
              <a:ext uri="{FF2B5EF4-FFF2-40B4-BE49-F238E27FC236}">
                <a16:creationId xmlns:a16="http://schemas.microsoft.com/office/drawing/2014/main" id="{6E5DEC10-194F-75D3-B0A1-5EAA6AE79464}"/>
              </a:ext>
            </a:extLst>
          </p:cNvPr>
          <p:cNvPicPr>
            <a:picLocks noChangeAspect="1"/>
          </p:cNvPicPr>
          <p:nvPr/>
        </p:nvPicPr>
        <p:blipFill>
          <a:blip r:embed="rId8"/>
          <a:stretch>
            <a:fillRect/>
          </a:stretch>
        </p:blipFill>
        <p:spPr>
          <a:xfrm>
            <a:off x="7056693" y="3265893"/>
            <a:ext cx="596854" cy="543137"/>
          </a:xfrm>
          <a:prstGeom prst="rect">
            <a:avLst/>
          </a:prstGeom>
        </p:spPr>
      </p:pic>
      <p:sp>
        <p:nvSpPr>
          <p:cNvPr id="28" name="テキスト ボックス 27">
            <a:extLst>
              <a:ext uri="{FF2B5EF4-FFF2-40B4-BE49-F238E27FC236}">
                <a16:creationId xmlns:a16="http://schemas.microsoft.com/office/drawing/2014/main" id="{86A2C9AC-0955-63ED-5E97-8B2D9AA7C6A0}"/>
              </a:ext>
            </a:extLst>
          </p:cNvPr>
          <p:cNvSpPr txBox="1"/>
          <p:nvPr/>
        </p:nvSpPr>
        <p:spPr>
          <a:xfrm>
            <a:off x="4879776" y="2441336"/>
            <a:ext cx="2031325"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保健所設置市</a:t>
            </a:r>
            <a:endParaRPr kumimoji="1" lang="ja-JP" altLang="en-US" sz="2400" dirty="0">
              <a:solidFill>
                <a:schemeClr val="bg1"/>
              </a:solidFill>
            </a:endParaRPr>
          </a:p>
        </p:txBody>
      </p:sp>
      <p:sp>
        <p:nvSpPr>
          <p:cNvPr id="26637" name="テキスト ボックス 26636">
            <a:extLst>
              <a:ext uri="{FF2B5EF4-FFF2-40B4-BE49-F238E27FC236}">
                <a16:creationId xmlns:a16="http://schemas.microsoft.com/office/drawing/2014/main" id="{5DDA19CD-D7A7-B7BF-5967-092C158A9BF1}"/>
              </a:ext>
            </a:extLst>
          </p:cNvPr>
          <p:cNvSpPr txBox="1"/>
          <p:nvPr/>
        </p:nvSpPr>
        <p:spPr>
          <a:xfrm>
            <a:off x="1568518" y="3434706"/>
            <a:ext cx="2339102"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地方衛生研究所</a:t>
            </a:r>
            <a:endParaRPr kumimoji="1" lang="ja-JP" altLang="en-US" sz="2400" dirty="0">
              <a:solidFill>
                <a:schemeClr val="bg1"/>
              </a:solidFill>
            </a:endParaRPr>
          </a:p>
        </p:txBody>
      </p:sp>
      <p:grpSp>
        <p:nvGrpSpPr>
          <p:cNvPr id="38" name="グループ化 37">
            <a:extLst>
              <a:ext uri="{FF2B5EF4-FFF2-40B4-BE49-F238E27FC236}">
                <a16:creationId xmlns:a16="http://schemas.microsoft.com/office/drawing/2014/main" id="{A80DEEE2-1229-4520-54F0-5E04838BB5BB}"/>
              </a:ext>
            </a:extLst>
          </p:cNvPr>
          <p:cNvGrpSpPr/>
          <p:nvPr/>
        </p:nvGrpSpPr>
        <p:grpSpPr>
          <a:xfrm>
            <a:off x="1436575" y="2732328"/>
            <a:ext cx="701302" cy="746915"/>
            <a:chOff x="463807" y="3547574"/>
            <a:chExt cx="701302" cy="746915"/>
          </a:xfrm>
        </p:grpSpPr>
        <p:pic>
          <p:nvPicPr>
            <p:cNvPr id="24" name="図 23">
              <a:extLst>
                <a:ext uri="{FF2B5EF4-FFF2-40B4-BE49-F238E27FC236}">
                  <a16:creationId xmlns:a16="http://schemas.microsoft.com/office/drawing/2014/main" id="{CA8846B9-68A7-4F9F-3E1B-D9A47A020A0D}"/>
                </a:ext>
              </a:extLst>
            </p:cNvPr>
            <p:cNvPicPr>
              <a:picLocks noChangeAspect="1"/>
            </p:cNvPicPr>
            <p:nvPr/>
          </p:nvPicPr>
          <p:blipFill>
            <a:blip r:embed="rId7"/>
            <a:stretch>
              <a:fillRect/>
            </a:stretch>
          </p:blipFill>
          <p:spPr>
            <a:xfrm>
              <a:off x="463807" y="3547574"/>
              <a:ext cx="701302" cy="746915"/>
            </a:xfrm>
            <a:prstGeom prst="rect">
              <a:avLst/>
            </a:prstGeom>
          </p:spPr>
        </p:pic>
        <p:sp>
          <p:nvSpPr>
            <p:cNvPr id="10" name="テキスト ボックス 9">
              <a:extLst>
                <a:ext uri="{FF2B5EF4-FFF2-40B4-BE49-F238E27FC236}">
                  <a16:creationId xmlns:a16="http://schemas.microsoft.com/office/drawing/2014/main" id="{2D6FA8BB-DEC2-D397-E16C-A700F1FADF26}"/>
                </a:ext>
              </a:extLst>
            </p:cNvPr>
            <p:cNvSpPr txBox="1"/>
            <p:nvPr/>
          </p:nvSpPr>
          <p:spPr>
            <a:xfrm rot="499007">
              <a:off x="463807" y="3716635"/>
              <a:ext cx="701301" cy="400110"/>
            </a:xfrm>
            <a:prstGeom prst="rect">
              <a:avLst/>
            </a:prstGeom>
            <a:noFill/>
            <a:ln>
              <a:noFill/>
            </a:ln>
          </p:spPr>
          <p:txBody>
            <a:bodyPr wrap="square">
              <a:spAutoFit/>
            </a:bodyPr>
            <a:lstStyle/>
            <a:p>
              <a:pPr algn="ctr"/>
              <a:r>
                <a:rPr lang="ja-JP" altLang="en-US" sz="1000">
                  <a:latin typeface="+mn-ea"/>
                  <a:ea typeface="+mn-ea"/>
                  <a:cs typeface="HG丸ｺﾞｼｯｸM-PRO"/>
                </a:rPr>
                <a:t>健康危機</a:t>
              </a:r>
              <a:endParaRPr lang="en-US" altLang="ja-JP" sz="1000" dirty="0">
                <a:latin typeface="+mn-ea"/>
                <a:ea typeface="+mn-ea"/>
                <a:cs typeface="HG丸ｺﾞｼｯｸM-PRO"/>
              </a:endParaRPr>
            </a:p>
            <a:p>
              <a:pPr algn="ctr"/>
              <a:r>
                <a:rPr lang="ja-JP" altLang="en-US" sz="1000">
                  <a:latin typeface="+mn-ea"/>
                  <a:ea typeface="+mn-ea"/>
                  <a:cs typeface="HG丸ｺﾞｼｯｸM-PRO"/>
                </a:rPr>
                <a:t>対処計画</a:t>
              </a:r>
              <a:endParaRPr lang="en-US" altLang="ja-JP" sz="1000" dirty="0">
                <a:latin typeface="+mn-ea"/>
                <a:ea typeface="+mn-ea"/>
                <a:cs typeface="HG丸ｺﾞｼｯｸM-PRO"/>
              </a:endParaRPr>
            </a:p>
          </p:txBody>
        </p:sp>
      </p:grpSp>
      <p:grpSp>
        <p:nvGrpSpPr>
          <p:cNvPr id="61" name="グループ化 60">
            <a:extLst>
              <a:ext uri="{FF2B5EF4-FFF2-40B4-BE49-F238E27FC236}">
                <a16:creationId xmlns:a16="http://schemas.microsoft.com/office/drawing/2014/main" id="{197F8FC0-41FF-7520-87CD-9A62C550BFE8}"/>
              </a:ext>
            </a:extLst>
          </p:cNvPr>
          <p:cNvGrpSpPr/>
          <p:nvPr/>
        </p:nvGrpSpPr>
        <p:grpSpPr>
          <a:xfrm>
            <a:off x="6799060" y="2061715"/>
            <a:ext cx="701303" cy="746915"/>
            <a:chOff x="682095" y="2331313"/>
            <a:chExt cx="701303" cy="746915"/>
          </a:xfrm>
        </p:grpSpPr>
        <p:pic>
          <p:nvPicPr>
            <p:cNvPr id="63" name="図 62">
              <a:extLst>
                <a:ext uri="{FF2B5EF4-FFF2-40B4-BE49-F238E27FC236}">
                  <a16:creationId xmlns:a16="http://schemas.microsoft.com/office/drawing/2014/main" id="{CDF6BB4A-F2EE-9A1F-B790-08210078F104}"/>
                </a:ext>
              </a:extLst>
            </p:cNvPr>
            <p:cNvPicPr>
              <a:picLocks noChangeAspect="1"/>
            </p:cNvPicPr>
            <p:nvPr/>
          </p:nvPicPr>
          <p:blipFill>
            <a:blip r:embed="rId7"/>
            <a:stretch>
              <a:fillRect/>
            </a:stretch>
          </p:blipFill>
          <p:spPr>
            <a:xfrm>
              <a:off x="682096" y="2331313"/>
              <a:ext cx="701302" cy="746915"/>
            </a:xfrm>
            <a:prstGeom prst="rect">
              <a:avLst/>
            </a:prstGeom>
          </p:spPr>
        </p:pic>
        <p:sp>
          <p:nvSpPr>
            <p:cNvPr id="26624" name="テキスト ボックス 26623">
              <a:extLst>
                <a:ext uri="{FF2B5EF4-FFF2-40B4-BE49-F238E27FC236}">
                  <a16:creationId xmlns:a16="http://schemas.microsoft.com/office/drawing/2014/main" id="{EFA582CD-9961-7DB7-6EFD-4BCBB6D1253C}"/>
                </a:ext>
              </a:extLst>
            </p:cNvPr>
            <p:cNvSpPr txBox="1"/>
            <p:nvPr/>
          </p:nvSpPr>
          <p:spPr>
            <a:xfrm rot="377964">
              <a:off x="682095" y="2504871"/>
              <a:ext cx="701303" cy="248150"/>
            </a:xfrm>
            <a:prstGeom prst="rect">
              <a:avLst/>
            </a:prstGeom>
            <a:noFill/>
            <a:ln>
              <a:noFill/>
            </a:ln>
          </p:spPr>
          <p:txBody>
            <a:bodyPr wrap="square">
              <a:spAutoFit/>
            </a:bodyPr>
            <a:lstStyle/>
            <a:p>
              <a:pPr algn="ctr"/>
              <a:r>
                <a:rPr lang="ja-JP" altLang="en-US" sz="1000">
                  <a:latin typeface="+mn-ea"/>
                  <a:ea typeface="+mn-ea"/>
                  <a:cs typeface="HG丸ｺﾞｼｯｸM-PRO"/>
                </a:rPr>
                <a:t>予防計画</a:t>
              </a:r>
              <a:endParaRPr lang="en-US" altLang="ja-JP" sz="1000" dirty="0">
                <a:latin typeface="+mn-ea"/>
                <a:ea typeface="+mn-ea"/>
                <a:cs typeface="HG丸ｺﾞｼｯｸM-PRO"/>
              </a:endParaRPr>
            </a:p>
          </p:txBody>
        </p:sp>
      </p:grpSp>
      <p:grpSp>
        <p:nvGrpSpPr>
          <p:cNvPr id="39" name="グループ化 38">
            <a:extLst>
              <a:ext uri="{FF2B5EF4-FFF2-40B4-BE49-F238E27FC236}">
                <a16:creationId xmlns:a16="http://schemas.microsoft.com/office/drawing/2014/main" id="{B2FB62EA-55C2-FE9A-3D4F-2E09603DE3EF}"/>
              </a:ext>
            </a:extLst>
          </p:cNvPr>
          <p:cNvGrpSpPr/>
          <p:nvPr/>
        </p:nvGrpSpPr>
        <p:grpSpPr>
          <a:xfrm>
            <a:off x="7582736" y="2790546"/>
            <a:ext cx="701302" cy="746915"/>
            <a:chOff x="463807" y="3547574"/>
            <a:chExt cx="701302" cy="746915"/>
          </a:xfrm>
        </p:grpSpPr>
        <p:pic>
          <p:nvPicPr>
            <p:cNvPr id="40" name="図 39">
              <a:extLst>
                <a:ext uri="{FF2B5EF4-FFF2-40B4-BE49-F238E27FC236}">
                  <a16:creationId xmlns:a16="http://schemas.microsoft.com/office/drawing/2014/main" id="{6CA29D6C-D6D4-A194-3114-986C7CF8E6BB}"/>
                </a:ext>
              </a:extLst>
            </p:cNvPr>
            <p:cNvPicPr>
              <a:picLocks noChangeAspect="1"/>
            </p:cNvPicPr>
            <p:nvPr/>
          </p:nvPicPr>
          <p:blipFill>
            <a:blip r:embed="rId7"/>
            <a:stretch>
              <a:fillRect/>
            </a:stretch>
          </p:blipFill>
          <p:spPr>
            <a:xfrm>
              <a:off x="463807" y="3547574"/>
              <a:ext cx="701302" cy="746915"/>
            </a:xfrm>
            <a:prstGeom prst="rect">
              <a:avLst/>
            </a:prstGeom>
          </p:spPr>
        </p:pic>
        <p:sp>
          <p:nvSpPr>
            <p:cNvPr id="56" name="テキスト ボックス 55">
              <a:extLst>
                <a:ext uri="{FF2B5EF4-FFF2-40B4-BE49-F238E27FC236}">
                  <a16:creationId xmlns:a16="http://schemas.microsoft.com/office/drawing/2014/main" id="{EAA4D816-A93F-88F6-595E-BE4291060491}"/>
                </a:ext>
              </a:extLst>
            </p:cNvPr>
            <p:cNvSpPr txBox="1"/>
            <p:nvPr/>
          </p:nvSpPr>
          <p:spPr>
            <a:xfrm rot="499007">
              <a:off x="463807" y="3716635"/>
              <a:ext cx="701301" cy="400110"/>
            </a:xfrm>
            <a:prstGeom prst="rect">
              <a:avLst/>
            </a:prstGeom>
            <a:noFill/>
            <a:ln>
              <a:noFill/>
            </a:ln>
          </p:spPr>
          <p:txBody>
            <a:bodyPr wrap="square">
              <a:spAutoFit/>
            </a:bodyPr>
            <a:lstStyle/>
            <a:p>
              <a:pPr algn="ctr"/>
              <a:r>
                <a:rPr lang="ja-JP" altLang="en-US" sz="1000">
                  <a:latin typeface="+mn-ea"/>
                  <a:ea typeface="+mn-ea"/>
                  <a:cs typeface="HG丸ｺﾞｼｯｸM-PRO"/>
                </a:rPr>
                <a:t>健康危機</a:t>
              </a:r>
              <a:endParaRPr lang="en-US" altLang="ja-JP" sz="1000" dirty="0">
                <a:latin typeface="+mn-ea"/>
                <a:ea typeface="+mn-ea"/>
                <a:cs typeface="HG丸ｺﾞｼｯｸM-PRO"/>
              </a:endParaRPr>
            </a:p>
            <a:p>
              <a:pPr algn="ctr"/>
              <a:r>
                <a:rPr lang="ja-JP" altLang="en-US" sz="1000">
                  <a:latin typeface="+mn-ea"/>
                  <a:ea typeface="+mn-ea"/>
                  <a:cs typeface="HG丸ｺﾞｼｯｸM-PRO"/>
                </a:rPr>
                <a:t>対処計画</a:t>
              </a:r>
              <a:endParaRPr lang="en-US" altLang="ja-JP" sz="1000" dirty="0">
                <a:latin typeface="+mn-ea"/>
                <a:ea typeface="+mn-ea"/>
                <a:cs typeface="HG丸ｺﾞｼｯｸM-PRO"/>
              </a:endParaRPr>
            </a:p>
          </p:txBody>
        </p:sp>
      </p:grpSp>
    </p:spTree>
    <p:extLst>
      <p:ext uri="{BB962C8B-B14F-4D97-AF65-F5344CB8AC3E}">
        <p14:creationId xmlns:p14="http://schemas.microsoft.com/office/powerpoint/2010/main" val="223553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DAE8F2-20F7-4F4C-B048-D520F779D2B3}"/>
              </a:ext>
            </a:extLst>
          </p:cNvPr>
          <p:cNvPicPr>
            <a:picLocks noChangeAspect="1"/>
          </p:cNvPicPr>
          <p:nvPr/>
        </p:nvPicPr>
        <p:blipFill>
          <a:blip r:embed="rId2"/>
          <a:stretch>
            <a:fillRect/>
          </a:stretch>
        </p:blipFill>
        <p:spPr>
          <a:xfrm>
            <a:off x="3547711" y="71142"/>
            <a:ext cx="4320837" cy="6220615"/>
          </a:xfrm>
          <a:prstGeom prst="rect">
            <a:avLst/>
          </a:prstGeom>
        </p:spPr>
      </p:pic>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6" y="5969431"/>
            <a:ext cx="8501421" cy="553998"/>
          </a:xfrm>
          <a:prstGeom prst="rect">
            <a:avLst/>
          </a:prstGeom>
          <a:noFill/>
        </p:spPr>
        <p:txBody>
          <a:bodyPr wrap="square" rtlCol="0">
            <a:spAutoFit/>
          </a:bodyPr>
          <a:lstStyle/>
          <a:p>
            <a:r>
              <a:rPr kumimoji="1" lang="ja-JP" altLang="en-US" sz="1500" dirty="0">
                <a:latin typeface="+mn-ea"/>
                <a:ea typeface="+mn-ea"/>
              </a:rPr>
              <a:t>地方衛生研究所</a:t>
            </a:r>
            <a:endParaRPr kumimoji="1" lang="en-US" altLang="ja-JP" sz="1500" dirty="0">
              <a:latin typeface="+mn-ea"/>
              <a:ea typeface="+mn-ea"/>
            </a:endParaRPr>
          </a:p>
          <a:p>
            <a:r>
              <a:rPr kumimoji="1" lang="ja-JP" altLang="en-US" sz="1500" dirty="0">
                <a:latin typeface="+mn-ea"/>
                <a:ea typeface="+mn-ea"/>
              </a:rPr>
              <a:t>保健所（大阪市、堺市、東大阪市、</a:t>
            </a:r>
            <a:r>
              <a:rPr lang="ja-JP" altLang="en-US" sz="1500" dirty="0">
                <a:latin typeface="+mn-ea"/>
                <a:ea typeface="+mn-ea"/>
              </a:rPr>
              <a:t>高槻市、豊中市、枚方市、八尾市、寝屋川市、吹田市、</a:t>
            </a:r>
            <a:r>
              <a:rPr kumimoji="1" lang="ja-JP" altLang="en-US" sz="1500" dirty="0">
                <a:latin typeface="+mn-ea"/>
                <a:ea typeface="+mn-ea"/>
              </a:rPr>
              <a:t>府内</a:t>
            </a:r>
            <a:r>
              <a:rPr kumimoji="1" lang="en-US" altLang="ja-JP" sz="1500" dirty="0">
                <a:latin typeface="+mn-ea"/>
                <a:ea typeface="+mn-ea"/>
              </a:rPr>
              <a:t>9</a:t>
            </a:r>
            <a:r>
              <a:rPr kumimoji="1" lang="ja-JP" altLang="en-US" sz="15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保健所等との連携</a:t>
            </a: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6</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2262158"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7" y="2336537"/>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3"/>
          <a:stretch>
            <a:fillRect/>
          </a:stretch>
        </p:blipFill>
        <p:spPr>
          <a:xfrm>
            <a:off x="394655" y="6280145"/>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4"/>
          <a:stretch>
            <a:fillRect/>
          </a:stretch>
        </p:blipFill>
        <p:spPr>
          <a:xfrm>
            <a:off x="394439" y="6049477"/>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7868548" y="3563287"/>
            <a:ext cx="1107997" cy="323165"/>
          </a:xfrm>
          <a:prstGeom prst="rect">
            <a:avLst/>
          </a:prstGeom>
          <a:noFill/>
        </p:spPr>
        <p:txBody>
          <a:bodyPr wrap="square" rtlCol="0">
            <a:spAutoFit/>
          </a:bodyPr>
          <a:lstStyle/>
          <a:p>
            <a:r>
              <a:rPr kumimoji="1" lang="ja-JP" altLang="en-US" sz="1500">
                <a:latin typeface="+mn-ea"/>
                <a:ea typeface="+mn-ea"/>
              </a:rPr>
              <a:t>大阪府・市</a:t>
            </a:r>
            <a:endParaRPr kumimoji="1" lang="en-US" altLang="ja-JP" sz="15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7868548" y="4087388"/>
            <a:ext cx="788213" cy="323165"/>
          </a:xfrm>
          <a:prstGeom prst="rect">
            <a:avLst/>
          </a:prstGeom>
        </p:spPr>
        <p:txBody>
          <a:bodyPr wrap="square">
            <a:spAutoFit/>
          </a:bodyPr>
          <a:lstStyle/>
          <a:p>
            <a:r>
              <a:rPr lang="ja-JP" altLang="en-US" sz="1500">
                <a:latin typeface="+mn-ea"/>
              </a:rPr>
              <a:t>中核市</a:t>
            </a:r>
            <a:endParaRPr lang="ja-JP" altLang="en-US" sz="1500"/>
          </a:p>
        </p:txBody>
      </p:sp>
      <p:sp>
        <p:nvSpPr>
          <p:cNvPr id="17" name="正方形/長方形 16">
            <a:extLst>
              <a:ext uri="{FF2B5EF4-FFF2-40B4-BE49-F238E27FC236}">
                <a16:creationId xmlns:a16="http://schemas.microsoft.com/office/drawing/2014/main" id="{D8A178C4-4A10-774B-8206-2F7F422DB0F2}"/>
              </a:ext>
            </a:extLst>
          </p:cNvPr>
          <p:cNvSpPr/>
          <p:nvPr/>
        </p:nvSpPr>
        <p:spPr>
          <a:xfrm>
            <a:off x="7868548" y="3825338"/>
            <a:ext cx="569387" cy="323165"/>
          </a:xfrm>
          <a:prstGeom prst="rect">
            <a:avLst/>
          </a:prstGeom>
        </p:spPr>
        <p:txBody>
          <a:bodyPr wrap="none">
            <a:spAutoFit/>
          </a:bodyPr>
          <a:lstStyle/>
          <a:p>
            <a:r>
              <a:rPr lang="ja-JP" altLang="en-US" sz="1500">
                <a:latin typeface="+mn-ea"/>
              </a:rPr>
              <a:t>堺市</a:t>
            </a:r>
            <a:endParaRPr lang="en-US" altLang="ja-JP" sz="15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561653" y="3181449"/>
            <a:ext cx="1183176" cy="323165"/>
          </a:xfrm>
          <a:prstGeom prst="rect">
            <a:avLst/>
          </a:prstGeom>
        </p:spPr>
        <p:txBody>
          <a:bodyPr wrap="square">
            <a:spAutoFit/>
          </a:bodyPr>
          <a:lstStyle/>
          <a:p>
            <a:r>
              <a:rPr lang="ja-JP" altLang="en-US" sz="1500">
                <a:latin typeface="+mn-ea"/>
              </a:rPr>
              <a:t>保健所管轄</a:t>
            </a:r>
            <a:endParaRPr lang="ja-JP" altLang="en-US"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7</a:t>
            </a:fld>
            <a:endParaRPr kumimoji="1" lang="ja-JP" altLang="en-US" b="1" dirty="0">
              <a:latin typeface="Arial" charset="0"/>
              <a:ea typeface="Arial" charset="0"/>
              <a:cs typeface="Arial" charset="0"/>
            </a:endParaRPr>
          </a:p>
        </p:txBody>
      </p:sp>
      <p:sp>
        <p:nvSpPr>
          <p:cNvPr id="21" name="タイトル 1"/>
          <p:cNvSpPr txBox="1">
            <a:spLocks/>
          </p:cNvSpPr>
          <p:nvPr/>
        </p:nvSpPr>
        <p:spPr bwMode="auto">
          <a:xfrm>
            <a:off x="372140" y="908620"/>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graphicFrame>
        <p:nvGraphicFramePr>
          <p:cNvPr id="5" name="表 4">
            <a:extLst>
              <a:ext uri="{FF2B5EF4-FFF2-40B4-BE49-F238E27FC236}">
                <a16:creationId xmlns:a16="http://schemas.microsoft.com/office/drawing/2014/main" id="{77AE6D50-F98B-6F61-EFB1-F1F1D752DB56}"/>
              </a:ext>
            </a:extLst>
          </p:cNvPr>
          <p:cNvGraphicFramePr>
            <a:graphicFrameLocks noGrp="1"/>
          </p:cNvGraphicFramePr>
          <p:nvPr>
            <p:extLst>
              <p:ext uri="{D42A27DB-BD31-4B8C-83A1-F6EECF244321}">
                <p14:modId xmlns:p14="http://schemas.microsoft.com/office/powerpoint/2010/main" val="2535087371"/>
              </p:ext>
            </p:extLst>
          </p:nvPr>
        </p:nvGraphicFramePr>
        <p:xfrm>
          <a:off x="767141" y="4253947"/>
          <a:ext cx="8004719" cy="2238928"/>
        </p:xfrm>
        <a:graphic>
          <a:graphicData uri="http://schemas.openxmlformats.org/drawingml/2006/table">
            <a:tbl>
              <a:tblPr/>
              <a:tblGrid>
                <a:gridCol w="1350417">
                  <a:extLst>
                    <a:ext uri="{9D8B030D-6E8A-4147-A177-3AD203B41FA5}">
                      <a16:colId xmlns:a16="http://schemas.microsoft.com/office/drawing/2014/main" val="3925808978"/>
                    </a:ext>
                  </a:extLst>
                </a:gridCol>
                <a:gridCol w="6654302">
                  <a:extLst>
                    <a:ext uri="{9D8B030D-6E8A-4147-A177-3AD203B41FA5}">
                      <a16:colId xmlns:a16="http://schemas.microsoft.com/office/drawing/2014/main" val="3714730327"/>
                    </a:ext>
                  </a:extLst>
                </a:gridCol>
              </a:tblGrid>
              <a:tr h="36943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所在地​</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大阪市東成区中道</a:t>
                      </a:r>
                      <a:r>
                        <a:rPr lang="en-US" altLang="ja-JP" sz="1400" b="0" i="0" dirty="0">
                          <a:solidFill>
                            <a:srgbClr val="000000"/>
                          </a:solidFill>
                          <a:effectLst/>
                          <a:latin typeface="MS PGothic" panose="020B0600070205080204" pitchFamily="34" charset="-128"/>
                          <a:ea typeface="MS PGothic" panose="020B0600070205080204" pitchFamily="34" charset="-128"/>
                        </a:rPr>
                        <a:t>1</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526946"/>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最寄駅​</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森ノ宮（</a:t>
                      </a:r>
                      <a:r>
                        <a:rPr lang="en-US" sz="1400" b="0" i="0" dirty="0">
                          <a:solidFill>
                            <a:srgbClr val="000000"/>
                          </a:solidFill>
                          <a:effectLst/>
                          <a:latin typeface="MS PGothic" panose="020B0600070205080204" pitchFamily="34" charset="-128"/>
                          <a:ea typeface="MS PGothic" panose="020B0600070205080204" pitchFamily="34" charset="-128"/>
                        </a:rPr>
                        <a:t>JR</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Osaka Metro</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a:t>
                      </a:r>
                      <a:endParaRPr 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49595"/>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竣工</a:t>
                      </a: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ja-JP" sz="1400" b="0" i="0" dirty="0">
                          <a:solidFill>
                            <a:srgbClr val="000000"/>
                          </a:solidFill>
                          <a:effectLst/>
                          <a:latin typeface="MS PGothic" panose="020B0600070205080204" pitchFamily="34" charset="-128"/>
                          <a:ea typeface="MS PGothic" panose="020B0600070205080204" pitchFamily="34" charset="-128"/>
                        </a:rPr>
                        <a:t>2022</a:t>
                      </a:r>
                      <a:r>
                        <a:rPr lang="ja-JP" altLang="en-US" sz="1400" b="0" i="0" dirty="0">
                          <a:solidFill>
                            <a:srgbClr val="000000"/>
                          </a:solidFill>
                          <a:effectLst/>
                          <a:latin typeface="MS PGothic" panose="020B0600070205080204" pitchFamily="34" charset="-128"/>
                          <a:ea typeface="MS PGothic" panose="020B0600070205080204" pitchFamily="34" charset="-128"/>
                        </a:rPr>
                        <a:t>年（令和</a:t>
                      </a:r>
                      <a:r>
                        <a:rPr lang="en-US" altLang="ja-JP" sz="1400" b="0" i="0" dirty="0">
                          <a:solidFill>
                            <a:srgbClr val="000000"/>
                          </a:solidFill>
                          <a:effectLst/>
                          <a:latin typeface="MS PGothic" panose="020B0600070205080204" pitchFamily="34" charset="-128"/>
                          <a:ea typeface="MS PGothic" panose="020B0600070205080204" pitchFamily="34" charset="-128"/>
                        </a:rPr>
                        <a:t>4</a:t>
                      </a:r>
                      <a:r>
                        <a:rPr lang="ja-JP" altLang="en-US" sz="1400" b="0" i="0" dirty="0">
                          <a:solidFill>
                            <a:srgbClr val="000000"/>
                          </a:solidFill>
                          <a:effectLst/>
                          <a:latin typeface="MS PGothic" panose="020B0600070205080204" pitchFamily="34" charset="-128"/>
                          <a:ea typeface="MS PGothic" panose="020B0600070205080204" pitchFamily="34" charset="-128"/>
                        </a:rPr>
                        <a:t>年）</a:t>
                      </a:r>
                      <a:endParaRPr lang="en-US"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229378"/>
                  </a:ext>
                </a:extLst>
              </a:tr>
              <a:tr h="1015935">
                <a:tc>
                  <a:txBody>
                    <a:bodyPr/>
                    <a:lstStyle/>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敷地面積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（内訳）</a:t>
                      </a:r>
                      <a:endParaRPr lang="en-US" altLang="ja-JP" sz="1400" b="0" i="0" dirty="0">
                        <a:solidFill>
                          <a:srgbClr val="000000"/>
                        </a:solidFill>
                        <a:effectLst/>
                        <a:latin typeface="MS PGothic" panose="020B0600070205080204" pitchFamily="34" charset="-128"/>
                        <a:ea typeface="MS PGothic" panose="020B0600070205080204" pitchFamily="34" charset="-128"/>
                      </a:endParaRPr>
                    </a:p>
                    <a:p>
                      <a:pPr algn="ctr" rtl="0" fontAlgn="base"/>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延床面積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6,449.62 </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1421.06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（鉄骨鉄筋コンクリート造　地上</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1310.33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（プレキャスト・プレストレストコンクリート造　地上８階）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21,025.73</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87043"/>
                  </a:ext>
                </a:extLst>
              </a:tr>
            </a:tbl>
          </a:graphicData>
        </a:graphic>
      </p:graphicFrame>
      <p:pic>
        <p:nvPicPr>
          <p:cNvPr id="6" name="図 5">
            <a:extLst>
              <a:ext uri="{FF2B5EF4-FFF2-40B4-BE49-F238E27FC236}">
                <a16:creationId xmlns:a16="http://schemas.microsoft.com/office/drawing/2014/main" id="{24EAB8A0-7799-30F4-26B2-48AF587384A2}"/>
              </a:ext>
            </a:extLst>
          </p:cNvPr>
          <p:cNvPicPr>
            <a:picLocks noChangeAspect="1"/>
          </p:cNvPicPr>
          <p:nvPr/>
        </p:nvPicPr>
        <p:blipFill>
          <a:blip r:embed="rId3"/>
          <a:stretch>
            <a:fillRect/>
          </a:stretch>
        </p:blipFill>
        <p:spPr>
          <a:xfrm>
            <a:off x="4816991" y="1201008"/>
            <a:ext cx="3559868" cy="2887618"/>
          </a:xfrm>
          <a:prstGeom prst="rect">
            <a:avLst/>
          </a:prstGeom>
        </p:spPr>
      </p:pic>
      <p:pic>
        <p:nvPicPr>
          <p:cNvPr id="9" name="図 8">
            <a:extLst>
              <a:ext uri="{FF2B5EF4-FFF2-40B4-BE49-F238E27FC236}">
                <a16:creationId xmlns:a16="http://schemas.microsoft.com/office/drawing/2014/main" id="{DC1AA6E1-9D00-B6B2-65F1-C3E66710F97E}"/>
              </a:ext>
            </a:extLst>
          </p:cNvPr>
          <p:cNvPicPr>
            <a:picLocks noChangeAspect="1"/>
          </p:cNvPicPr>
          <p:nvPr/>
        </p:nvPicPr>
        <p:blipFill>
          <a:blip r:embed="rId4"/>
          <a:stretch>
            <a:fillRect/>
          </a:stretch>
        </p:blipFill>
        <p:spPr>
          <a:xfrm>
            <a:off x="767141" y="1444627"/>
            <a:ext cx="3657600" cy="2438400"/>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061766D-842D-87EE-C52E-D1C8D1345EB9}"/>
              </a:ext>
            </a:extLst>
          </p:cNvPr>
          <p:cNvPicPr>
            <a:picLocks noChangeAspect="1"/>
          </p:cNvPicPr>
          <p:nvPr/>
        </p:nvPicPr>
        <p:blipFill>
          <a:blip r:embed="rId2"/>
          <a:stretch>
            <a:fillRect/>
          </a:stretch>
        </p:blipFill>
        <p:spPr>
          <a:xfrm>
            <a:off x="6944283" y="2463304"/>
            <a:ext cx="1828800" cy="1219200"/>
          </a:xfrm>
          <a:prstGeom prst="rect">
            <a:avLst/>
          </a:prstGeom>
        </p:spPr>
      </p:pic>
      <p:pic>
        <p:nvPicPr>
          <p:cNvPr id="10" name="図 9">
            <a:extLst>
              <a:ext uri="{FF2B5EF4-FFF2-40B4-BE49-F238E27FC236}">
                <a16:creationId xmlns:a16="http://schemas.microsoft.com/office/drawing/2014/main" id="{25F28DB4-7AE9-F200-7112-02F2B7BF1AE3}"/>
              </a:ext>
            </a:extLst>
          </p:cNvPr>
          <p:cNvPicPr>
            <a:picLocks noChangeAspect="1"/>
          </p:cNvPicPr>
          <p:nvPr/>
        </p:nvPicPr>
        <p:blipFill>
          <a:blip r:embed="rId3"/>
          <a:stretch>
            <a:fillRect/>
          </a:stretch>
        </p:blipFill>
        <p:spPr>
          <a:xfrm>
            <a:off x="413790" y="1907825"/>
            <a:ext cx="1828800" cy="1219200"/>
          </a:xfrm>
          <a:prstGeom prst="rect">
            <a:avLst/>
          </a:prstGeom>
        </p:spPr>
      </p:pic>
      <p:pic>
        <p:nvPicPr>
          <p:cNvPr id="40" name="図 39">
            <a:extLst>
              <a:ext uri="{FF2B5EF4-FFF2-40B4-BE49-F238E27FC236}">
                <a16:creationId xmlns:a16="http://schemas.microsoft.com/office/drawing/2014/main" id="{D4D5C5C5-60B3-C377-0718-B4875C220854}"/>
              </a:ext>
            </a:extLst>
          </p:cNvPr>
          <p:cNvPicPr>
            <a:picLocks noChangeAspect="1"/>
          </p:cNvPicPr>
          <p:nvPr/>
        </p:nvPicPr>
        <p:blipFill>
          <a:blip r:embed="rId4"/>
          <a:stretch>
            <a:fillRect/>
          </a:stretch>
        </p:blipFill>
        <p:spPr>
          <a:xfrm>
            <a:off x="618808" y="5337858"/>
            <a:ext cx="1828800" cy="1219200"/>
          </a:xfrm>
          <a:prstGeom prst="rect">
            <a:avLst/>
          </a:prstGeom>
        </p:spPr>
      </p:pic>
      <p:pic>
        <p:nvPicPr>
          <p:cNvPr id="42" name="図 41">
            <a:extLst>
              <a:ext uri="{FF2B5EF4-FFF2-40B4-BE49-F238E27FC236}">
                <a16:creationId xmlns:a16="http://schemas.microsoft.com/office/drawing/2014/main" id="{0FAE82BC-32B2-8CA3-63D6-E6BCC3E889CC}"/>
              </a:ext>
            </a:extLst>
          </p:cNvPr>
          <p:cNvPicPr>
            <a:picLocks noChangeAspect="1"/>
          </p:cNvPicPr>
          <p:nvPr/>
        </p:nvPicPr>
        <p:blipFill>
          <a:blip r:embed="rId5"/>
          <a:stretch>
            <a:fillRect/>
          </a:stretch>
        </p:blipFill>
        <p:spPr>
          <a:xfrm>
            <a:off x="6187554" y="5337858"/>
            <a:ext cx="1828800" cy="1219200"/>
          </a:xfrm>
          <a:prstGeom prst="rect">
            <a:avLst/>
          </a:prstGeom>
        </p:spPr>
      </p:pic>
      <p:pic>
        <p:nvPicPr>
          <p:cNvPr id="31" name="図 30">
            <a:extLst>
              <a:ext uri="{FF2B5EF4-FFF2-40B4-BE49-F238E27FC236}">
                <a16:creationId xmlns:a16="http://schemas.microsoft.com/office/drawing/2014/main" id="{C951D62D-7EDE-31A7-B48E-F99C16049ABD}"/>
              </a:ext>
            </a:extLst>
          </p:cNvPr>
          <p:cNvPicPr>
            <a:picLocks noChangeAspect="1"/>
          </p:cNvPicPr>
          <p:nvPr/>
        </p:nvPicPr>
        <p:blipFill>
          <a:blip r:embed="rId6"/>
          <a:stretch>
            <a:fillRect/>
          </a:stretch>
        </p:blipFill>
        <p:spPr>
          <a:xfrm>
            <a:off x="3679463" y="5337858"/>
            <a:ext cx="1828800" cy="1219200"/>
          </a:xfrm>
          <a:prstGeom prst="rect">
            <a:avLst/>
          </a:prstGeom>
        </p:spPr>
      </p:pic>
      <p:pic>
        <p:nvPicPr>
          <p:cNvPr id="41" name="図 40">
            <a:extLst>
              <a:ext uri="{FF2B5EF4-FFF2-40B4-BE49-F238E27FC236}">
                <a16:creationId xmlns:a16="http://schemas.microsoft.com/office/drawing/2014/main" id="{499CBD91-BE55-8CC6-81C6-991862276913}"/>
              </a:ext>
            </a:extLst>
          </p:cNvPr>
          <p:cNvPicPr>
            <a:picLocks noChangeAspect="1"/>
          </p:cNvPicPr>
          <p:nvPr/>
        </p:nvPicPr>
        <p:blipFill>
          <a:blip r:embed="rId7"/>
          <a:stretch>
            <a:fillRect/>
          </a:stretch>
        </p:blipFill>
        <p:spPr>
          <a:xfrm>
            <a:off x="2872405" y="1690007"/>
            <a:ext cx="1828800" cy="1219200"/>
          </a:xfrm>
          <a:prstGeom prst="rect">
            <a:avLst/>
          </a:prstGeom>
        </p:spPr>
      </p:pic>
      <p:pic>
        <p:nvPicPr>
          <p:cNvPr id="44" name="図 43">
            <a:extLst>
              <a:ext uri="{FF2B5EF4-FFF2-40B4-BE49-F238E27FC236}">
                <a16:creationId xmlns:a16="http://schemas.microsoft.com/office/drawing/2014/main" id="{B1139BB4-A4F0-9680-D909-80BF220ED838}"/>
              </a:ext>
            </a:extLst>
          </p:cNvPr>
          <p:cNvPicPr>
            <a:picLocks noChangeAspect="1"/>
          </p:cNvPicPr>
          <p:nvPr/>
        </p:nvPicPr>
        <p:blipFill>
          <a:blip r:embed="rId8"/>
          <a:stretch>
            <a:fillRect/>
          </a:stretch>
        </p:blipFill>
        <p:spPr>
          <a:xfrm>
            <a:off x="5025503" y="1518979"/>
            <a:ext cx="1828800" cy="1219200"/>
          </a:xfrm>
          <a:prstGeom prst="rect">
            <a:avLst/>
          </a:prstGeom>
        </p:spPr>
      </p:pic>
      <p:sp>
        <p:nvSpPr>
          <p:cNvPr id="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5" name="正方形/長方形 4"/>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sp>
        <p:nvSpPr>
          <p:cNvPr id="11" name="タイトル 1">
            <a:extLst>
              <a:ext uri="{FF2B5EF4-FFF2-40B4-BE49-F238E27FC236}">
                <a16:creationId xmlns:a16="http://schemas.microsoft.com/office/drawing/2014/main" id="{5641692A-D42F-C9EB-27A1-34C6E3E6E0C2}"/>
              </a:ext>
            </a:extLst>
          </p:cNvPr>
          <p:cNvSpPr txBox="1">
            <a:spLocks/>
          </p:cNvSpPr>
          <p:nvPr/>
        </p:nvSpPr>
        <p:spPr bwMode="auto">
          <a:xfrm>
            <a:off x="372140" y="908620"/>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dirty="0">
                <a:latin typeface="+mn-ea"/>
                <a:ea typeface="+mn-ea"/>
                <a:cs typeface="HG丸ｺﾞｼｯｸM-PRO"/>
              </a:rPr>
              <a:t>施設概要</a:t>
            </a:r>
          </a:p>
        </p:txBody>
      </p:sp>
      <p:grpSp>
        <p:nvGrpSpPr>
          <p:cNvPr id="37" name="グループ化 36">
            <a:extLst>
              <a:ext uri="{FF2B5EF4-FFF2-40B4-BE49-F238E27FC236}">
                <a16:creationId xmlns:a16="http://schemas.microsoft.com/office/drawing/2014/main" id="{44D49580-8025-1DD8-1FBD-01C5A738D91A}"/>
              </a:ext>
            </a:extLst>
          </p:cNvPr>
          <p:cNvGrpSpPr/>
          <p:nvPr/>
        </p:nvGrpSpPr>
        <p:grpSpPr>
          <a:xfrm>
            <a:off x="3611091" y="2631148"/>
            <a:ext cx="3153232" cy="1082040"/>
            <a:chOff x="667472" y="2953547"/>
            <a:chExt cx="3153232" cy="1082040"/>
          </a:xfrm>
        </p:grpSpPr>
        <p:sp>
          <p:nvSpPr>
            <p:cNvPr id="14" name="円/楕円 13">
              <a:extLst>
                <a:ext uri="{FF2B5EF4-FFF2-40B4-BE49-F238E27FC236}">
                  <a16:creationId xmlns:a16="http://schemas.microsoft.com/office/drawing/2014/main" id="{E29D640B-54B6-FED8-7D1F-E3597307F429}"/>
                </a:ext>
              </a:extLst>
            </p:cNvPr>
            <p:cNvSpPr/>
            <p:nvPr/>
          </p:nvSpPr>
          <p:spPr>
            <a:xfrm>
              <a:off x="667472" y="2953547"/>
              <a:ext cx="3153232" cy="108204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5" name="テキスト ボックス 4">
              <a:extLst>
                <a:ext uri="{FF2B5EF4-FFF2-40B4-BE49-F238E27FC236}">
                  <a16:creationId xmlns:a16="http://schemas.microsoft.com/office/drawing/2014/main" id="{4F00AB9B-F895-60E5-752C-88F85B101150}"/>
                </a:ext>
              </a:extLst>
            </p:cNvPr>
            <p:cNvSpPr txBox="1">
              <a:spLocks noChangeArrowheads="1"/>
            </p:cNvSpPr>
            <p:nvPr/>
          </p:nvSpPr>
          <p:spPr bwMode="auto">
            <a:xfrm>
              <a:off x="962353" y="3161272"/>
              <a:ext cx="2665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latin typeface="+mn-ea"/>
                  <a:ea typeface="+mn-ea"/>
                  <a:cs typeface="HG丸ｺﾞｼｯｸM-PRO"/>
                </a:rPr>
                <a:t>＜安全な建物構造＞</a:t>
              </a:r>
              <a:endParaRPr lang="en-US" altLang="ja-JP" sz="2000" dirty="0">
                <a:latin typeface="+mn-ea"/>
                <a:ea typeface="+mn-ea"/>
                <a:cs typeface="HG丸ｺﾞｼｯｸM-PRO"/>
              </a:endParaRPr>
            </a:p>
            <a:p>
              <a:pPr marL="304800" indent="-304800" algn="ctr"/>
              <a:r>
                <a:rPr lang="ja-JP" altLang="en-US" sz="2000">
                  <a:latin typeface="+mn-ea"/>
                  <a:ea typeface="+mn-ea"/>
                  <a:cs typeface="HG丸ｺﾞｼｯｸM-PRO"/>
                </a:rPr>
                <a:t>耐震性・免震性</a:t>
              </a:r>
              <a:endParaRPr lang="en-US" altLang="ja-JP" sz="2000" dirty="0">
                <a:latin typeface="+mn-ea"/>
                <a:ea typeface="+mn-ea"/>
                <a:cs typeface="HG丸ｺﾞｼｯｸM-PRO"/>
              </a:endParaRPr>
            </a:p>
          </p:txBody>
        </p:sp>
      </p:grpSp>
      <p:grpSp>
        <p:nvGrpSpPr>
          <p:cNvPr id="20" name="グループ化 19">
            <a:extLst>
              <a:ext uri="{FF2B5EF4-FFF2-40B4-BE49-F238E27FC236}">
                <a16:creationId xmlns:a16="http://schemas.microsoft.com/office/drawing/2014/main" id="{93A3356D-BB4E-3436-D5D1-DF0A8E09EAEF}"/>
              </a:ext>
            </a:extLst>
          </p:cNvPr>
          <p:cNvGrpSpPr/>
          <p:nvPr/>
        </p:nvGrpSpPr>
        <p:grpSpPr>
          <a:xfrm>
            <a:off x="607070" y="3072904"/>
            <a:ext cx="3153232" cy="1082040"/>
            <a:chOff x="4398104" y="2113391"/>
            <a:chExt cx="3153232" cy="1082040"/>
          </a:xfrm>
        </p:grpSpPr>
        <p:sp>
          <p:nvSpPr>
            <p:cNvPr id="16" name="円/楕円 15">
              <a:extLst>
                <a:ext uri="{FF2B5EF4-FFF2-40B4-BE49-F238E27FC236}">
                  <a16:creationId xmlns:a16="http://schemas.microsoft.com/office/drawing/2014/main" id="{08B97326-279F-E842-00AD-BF3B561B5DA4}"/>
                </a:ext>
              </a:extLst>
            </p:cNvPr>
            <p:cNvSpPr/>
            <p:nvPr/>
          </p:nvSpPr>
          <p:spPr>
            <a:xfrm>
              <a:off x="4398104" y="2113391"/>
              <a:ext cx="3153232" cy="108204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4">
              <a:extLst>
                <a:ext uri="{FF2B5EF4-FFF2-40B4-BE49-F238E27FC236}">
                  <a16:creationId xmlns:a16="http://schemas.microsoft.com/office/drawing/2014/main" id="{3DAE07E2-5406-D40C-9E3C-BB3161C4C506}"/>
                </a:ext>
              </a:extLst>
            </p:cNvPr>
            <p:cNvSpPr txBox="1">
              <a:spLocks noChangeArrowheads="1"/>
            </p:cNvSpPr>
            <p:nvPr/>
          </p:nvSpPr>
          <p:spPr bwMode="auto">
            <a:xfrm>
              <a:off x="4534983" y="2318335"/>
              <a:ext cx="2879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latin typeface="+mn-ea"/>
                  <a:ea typeface="+mn-ea"/>
                  <a:cs typeface="HG丸ｺﾞｼｯｸM-PRO"/>
                </a:rPr>
                <a:t>＜セキュリティー対策＞</a:t>
              </a:r>
              <a:endParaRPr lang="en-US" altLang="ja-JP" sz="2000" dirty="0">
                <a:latin typeface="+mn-ea"/>
                <a:ea typeface="+mn-ea"/>
                <a:cs typeface="HG丸ｺﾞｼｯｸM-PRO"/>
              </a:endParaRPr>
            </a:p>
            <a:p>
              <a:pPr marL="304800" indent="-304800" algn="ctr"/>
              <a:r>
                <a:rPr lang="ja-JP" altLang="en-US" sz="2000">
                  <a:latin typeface="+mn-ea"/>
                  <a:ea typeface="+mn-ea"/>
                  <a:cs typeface="HG丸ｺﾞｼｯｸM-PRO"/>
                </a:rPr>
                <a:t>電子鍵システム</a:t>
              </a:r>
              <a:endParaRPr lang="en-US" altLang="ja-JP" sz="2000" dirty="0">
                <a:latin typeface="+mn-ea"/>
                <a:ea typeface="+mn-ea"/>
                <a:cs typeface="HG丸ｺﾞｼｯｸM-PRO"/>
              </a:endParaRPr>
            </a:p>
          </p:txBody>
        </p:sp>
      </p:grpSp>
      <p:grpSp>
        <p:nvGrpSpPr>
          <p:cNvPr id="22" name="グループ化 21">
            <a:extLst>
              <a:ext uri="{FF2B5EF4-FFF2-40B4-BE49-F238E27FC236}">
                <a16:creationId xmlns:a16="http://schemas.microsoft.com/office/drawing/2014/main" id="{654CA8DD-C4DB-5913-6CC6-3AAC5C2298F9}"/>
              </a:ext>
            </a:extLst>
          </p:cNvPr>
          <p:cNvGrpSpPr/>
          <p:nvPr/>
        </p:nvGrpSpPr>
        <p:grpSpPr>
          <a:xfrm>
            <a:off x="5645082" y="3549952"/>
            <a:ext cx="3153232" cy="1082040"/>
            <a:chOff x="4825539" y="3637059"/>
            <a:chExt cx="3153232" cy="1082040"/>
          </a:xfrm>
        </p:grpSpPr>
        <p:sp>
          <p:nvSpPr>
            <p:cNvPr id="18" name="円/楕円 17">
              <a:extLst>
                <a:ext uri="{FF2B5EF4-FFF2-40B4-BE49-F238E27FC236}">
                  <a16:creationId xmlns:a16="http://schemas.microsoft.com/office/drawing/2014/main" id="{94C4D87B-1291-C75B-FC96-94CDBD021619}"/>
                </a:ext>
              </a:extLst>
            </p:cNvPr>
            <p:cNvSpPr/>
            <p:nvPr/>
          </p:nvSpPr>
          <p:spPr>
            <a:xfrm>
              <a:off x="4825539" y="3637059"/>
              <a:ext cx="3153232" cy="108204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19" name="テキスト ボックス 4">
              <a:extLst>
                <a:ext uri="{FF2B5EF4-FFF2-40B4-BE49-F238E27FC236}">
                  <a16:creationId xmlns:a16="http://schemas.microsoft.com/office/drawing/2014/main" id="{EDBF9BA5-D239-EC4E-9BDE-1B7E3E56F2A1}"/>
                </a:ext>
              </a:extLst>
            </p:cNvPr>
            <p:cNvSpPr txBox="1">
              <a:spLocks noChangeArrowheads="1"/>
            </p:cNvSpPr>
            <p:nvPr/>
          </p:nvSpPr>
          <p:spPr bwMode="auto">
            <a:xfrm>
              <a:off x="5069619" y="3788314"/>
              <a:ext cx="2665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latin typeface="+mn-ea"/>
                  <a:ea typeface="+mn-ea"/>
                  <a:cs typeface="HG丸ｺﾞｼｯｸM-PRO"/>
                </a:rPr>
                <a:t>＜人材育成＞</a:t>
              </a:r>
              <a:endParaRPr lang="en-US" altLang="ja-JP" sz="2000" dirty="0">
                <a:latin typeface="+mn-ea"/>
                <a:ea typeface="+mn-ea"/>
                <a:cs typeface="HG丸ｺﾞｼｯｸM-PRO"/>
              </a:endParaRPr>
            </a:p>
            <a:p>
              <a:pPr marL="304800" indent="-304800" algn="ctr"/>
              <a:r>
                <a:rPr lang="ja-JP" altLang="en-US" sz="2000">
                  <a:latin typeface="+mn-ea"/>
                  <a:ea typeface="+mn-ea"/>
                  <a:cs typeface="HG丸ｺﾞｼｯｸM-PRO"/>
                </a:rPr>
                <a:t>研修機能強化</a:t>
              </a:r>
              <a:endParaRPr lang="en-US" altLang="ja-JP" sz="2000" dirty="0">
                <a:latin typeface="+mn-ea"/>
                <a:ea typeface="+mn-ea"/>
                <a:cs typeface="HG丸ｺﾞｼｯｸM-PRO"/>
              </a:endParaRPr>
            </a:p>
          </p:txBody>
        </p:sp>
      </p:grpSp>
      <p:grpSp>
        <p:nvGrpSpPr>
          <p:cNvPr id="30" name="グループ化 29">
            <a:extLst>
              <a:ext uri="{FF2B5EF4-FFF2-40B4-BE49-F238E27FC236}">
                <a16:creationId xmlns:a16="http://schemas.microsoft.com/office/drawing/2014/main" id="{AADA8848-1C8B-8AC0-127A-075F61AFBE57}"/>
              </a:ext>
            </a:extLst>
          </p:cNvPr>
          <p:cNvGrpSpPr/>
          <p:nvPr/>
        </p:nvGrpSpPr>
        <p:grpSpPr>
          <a:xfrm>
            <a:off x="4007149" y="4541134"/>
            <a:ext cx="3153232" cy="1082040"/>
            <a:chOff x="4778102" y="3669283"/>
            <a:chExt cx="3153232" cy="1082040"/>
          </a:xfrm>
        </p:grpSpPr>
        <p:sp>
          <p:nvSpPr>
            <p:cNvPr id="32" name="円/楕円 31">
              <a:extLst>
                <a:ext uri="{FF2B5EF4-FFF2-40B4-BE49-F238E27FC236}">
                  <a16:creationId xmlns:a16="http://schemas.microsoft.com/office/drawing/2014/main" id="{DD63D5EB-CD84-DCF4-72C0-B76786AC6BBB}"/>
                </a:ext>
              </a:extLst>
            </p:cNvPr>
            <p:cNvSpPr/>
            <p:nvPr/>
          </p:nvSpPr>
          <p:spPr>
            <a:xfrm>
              <a:off x="4778102" y="3669283"/>
              <a:ext cx="3153232" cy="108204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33" name="テキスト ボックス 4">
              <a:extLst>
                <a:ext uri="{FF2B5EF4-FFF2-40B4-BE49-F238E27FC236}">
                  <a16:creationId xmlns:a16="http://schemas.microsoft.com/office/drawing/2014/main" id="{3A8CB027-A98A-A085-6923-BA95B3B8D4D0}"/>
                </a:ext>
              </a:extLst>
            </p:cNvPr>
            <p:cNvSpPr txBox="1">
              <a:spLocks noChangeArrowheads="1"/>
            </p:cNvSpPr>
            <p:nvPr/>
          </p:nvSpPr>
          <p:spPr bwMode="auto">
            <a:xfrm>
              <a:off x="5069619" y="3788314"/>
              <a:ext cx="2665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latin typeface="+mn-ea"/>
                  <a:ea typeface="+mn-ea"/>
                  <a:cs typeface="HG丸ｺﾞｼｯｸM-PRO"/>
                </a:rPr>
                <a:t>＜機能的部門配置＞</a:t>
              </a:r>
              <a:endParaRPr lang="en-US" altLang="ja-JP" sz="2000" dirty="0">
                <a:latin typeface="+mn-ea"/>
                <a:ea typeface="+mn-ea"/>
                <a:cs typeface="HG丸ｺﾞｼｯｸM-PRO"/>
              </a:endParaRPr>
            </a:p>
            <a:p>
              <a:pPr marL="304800" indent="-304800" algn="ctr"/>
              <a:r>
                <a:rPr lang="ja-JP" altLang="en-US" sz="2000">
                  <a:latin typeface="+mn-ea"/>
                  <a:ea typeface="+mn-ea"/>
                  <a:cs typeface="HG丸ｺﾞｼｯｸM-PRO"/>
                </a:rPr>
                <a:t>実験室等のゾーニング</a:t>
              </a:r>
              <a:endParaRPr lang="en-US" altLang="ja-JP" sz="2000" dirty="0">
                <a:latin typeface="+mn-ea"/>
                <a:ea typeface="+mn-ea"/>
                <a:cs typeface="HG丸ｺﾞｼｯｸM-PRO"/>
              </a:endParaRPr>
            </a:p>
          </p:txBody>
        </p:sp>
      </p:grpSp>
      <p:grpSp>
        <p:nvGrpSpPr>
          <p:cNvPr id="34" name="グループ化 33">
            <a:extLst>
              <a:ext uri="{FF2B5EF4-FFF2-40B4-BE49-F238E27FC236}">
                <a16:creationId xmlns:a16="http://schemas.microsoft.com/office/drawing/2014/main" id="{F17E063B-EA3A-3C9E-680B-EAAE2CCD66AA}"/>
              </a:ext>
            </a:extLst>
          </p:cNvPr>
          <p:cNvGrpSpPr/>
          <p:nvPr/>
        </p:nvGrpSpPr>
        <p:grpSpPr>
          <a:xfrm>
            <a:off x="888067" y="4288845"/>
            <a:ext cx="3153232" cy="1082040"/>
            <a:chOff x="4778102" y="3669283"/>
            <a:chExt cx="3153232" cy="1082040"/>
          </a:xfrm>
        </p:grpSpPr>
        <p:sp>
          <p:nvSpPr>
            <p:cNvPr id="35" name="円/楕円 34">
              <a:extLst>
                <a:ext uri="{FF2B5EF4-FFF2-40B4-BE49-F238E27FC236}">
                  <a16:creationId xmlns:a16="http://schemas.microsoft.com/office/drawing/2014/main" id="{246833B3-E37F-79C3-9961-065B366B0A05}"/>
                </a:ext>
              </a:extLst>
            </p:cNvPr>
            <p:cNvSpPr/>
            <p:nvPr/>
          </p:nvSpPr>
          <p:spPr>
            <a:xfrm>
              <a:off x="4778102" y="3669283"/>
              <a:ext cx="3153232" cy="1082040"/>
            </a:xfrm>
            <a:prstGeom prst="ellipse">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36" name="テキスト ボックス 4">
              <a:extLst>
                <a:ext uri="{FF2B5EF4-FFF2-40B4-BE49-F238E27FC236}">
                  <a16:creationId xmlns:a16="http://schemas.microsoft.com/office/drawing/2014/main" id="{2DFDF603-FF8C-2B2C-A3AE-DC379B10F4BF}"/>
                </a:ext>
              </a:extLst>
            </p:cNvPr>
            <p:cNvSpPr txBox="1">
              <a:spLocks noChangeArrowheads="1"/>
            </p:cNvSpPr>
            <p:nvPr/>
          </p:nvSpPr>
          <p:spPr bwMode="auto">
            <a:xfrm>
              <a:off x="5069619" y="3788314"/>
              <a:ext cx="2665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latin typeface="+mn-ea"/>
                  <a:ea typeface="+mn-ea"/>
                  <a:cs typeface="HG丸ｺﾞｼｯｸM-PRO"/>
                </a:rPr>
                <a:t>＜開かれた研究所＞</a:t>
              </a:r>
              <a:endParaRPr lang="en-US" altLang="ja-JP" sz="2000" dirty="0">
                <a:latin typeface="+mn-ea"/>
                <a:ea typeface="+mn-ea"/>
                <a:cs typeface="HG丸ｺﾞｼｯｸM-PRO"/>
              </a:endParaRPr>
            </a:p>
            <a:p>
              <a:pPr marL="304800" indent="-304800" algn="ctr"/>
              <a:r>
                <a:rPr lang="ja-JP" altLang="en-US" sz="2000">
                  <a:latin typeface="+mn-ea"/>
                  <a:ea typeface="+mn-ea"/>
                  <a:cs typeface="HG丸ｺﾞｼｯｸM-PRO"/>
                </a:rPr>
                <a:t>開放エリアの整備</a:t>
              </a:r>
              <a:endParaRPr lang="en-US" altLang="ja-JP" sz="2000" dirty="0">
                <a:latin typeface="+mn-ea"/>
                <a:ea typeface="+mn-ea"/>
                <a:cs typeface="HG丸ｺﾞｼｯｸM-PRO"/>
              </a:endParaRPr>
            </a:p>
          </p:txBody>
        </p:sp>
      </p:grpSp>
      <p:grpSp>
        <p:nvGrpSpPr>
          <p:cNvPr id="26" name="グループ化 25">
            <a:extLst>
              <a:ext uri="{FF2B5EF4-FFF2-40B4-BE49-F238E27FC236}">
                <a16:creationId xmlns:a16="http://schemas.microsoft.com/office/drawing/2014/main" id="{F405386E-F8E2-C31D-5A27-72951F2873DF}"/>
              </a:ext>
            </a:extLst>
          </p:cNvPr>
          <p:cNvGrpSpPr/>
          <p:nvPr/>
        </p:nvGrpSpPr>
        <p:grpSpPr>
          <a:xfrm>
            <a:off x="3023234" y="3578078"/>
            <a:ext cx="3153232" cy="1082040"/>
            <a:chOff x="3023234" y="2937998"/>
            <a:chExt cx="3153232" cy="1082040"/>
          </a:xfrm>
        </p:grpSpPr>
        <p:sp>
          <p:nvSpPr>
            <p:cNvPr id="12" name="円/楕円 11">
              <a:extLst>
                <a:ext uri="{FF2B5EF4-FFF2-40B4-BE49-F238E27FC236}">
                  <a16:creationId xmlns:a16="http://schemas.microsoft.com/office/drawing/2014/main" id="{AAB570C3-8194-0FF6-D03C-7893DF1315BA}"/>
                </a:ext>
              </a:extLst>
            </p:cNvPr>
            <p:cNvSpPr/>
            <p:nvPr/>
          </p:nvSpPr>
          <p:spPr>
            <a:xfrm>
              <a:off x="3023234" y="2937998"/>
              <a:ext cx="3153232" cy="1082040"/>
            </a:xfrm>
            <a:prstGeom prst="ellipse">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テキスト ボックス 4"/>
            <p:cNvSpPr txBox="1">
              <a:spLocks noChangeArrowheads="1"/>
            </p:cNvSpPr>
            <p:nvPr/>
          </p:nvSpPr>
          <p:spPr bwMode="auto">
            <a:xfrm>
              <a:off x="3318115" y="3140554"/>
              <a:ext cx="2665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ctr"/>
              <a:r>
                <a:rPr lang="ja-JP" altLang="en-US" sz="2000">
                  <a:solidFill>
                    <a:schemeClr val="bg1"/>
                  </a:solidFill>
                  <a:latin typeface="+mn-ea"/>
                  <a:ea typeface="+mn-ea"/>
                  <a:cs typeface="HG丸ｺﾞｼｯｸM-PRO"/>
                </a:rPr>
                <a:t>健康で安全な暮らしを</a:t>
              </a:r>
              <a:endParaRPr lang="en-US" altLang="ja-JP" sz="2000" dirty="0">
                <a:solidFill>
                  <a:schemeClr val="bg1"/>
                </a:solidFill>
                <a:latin typeface="+mn-ea"/>
                <a:ea typeface="+mn-ea"/>
                <a:cs typeface="HG丸ｺﾞｼｯｸM-PRO"/>
              </a:endParaRPr>
            </a:p>
            <a:p>
              <a:pPr marL="304800" indent="-304800" algn="ctr"/>
              <a:r>
                <a:rPr lang="ja-JP" altLang="en-US" sz="2000">
                  <a:solidFill>
                    <a:schemeClr val="bg1"/>
                  </a:solidFill>
                  <a:latin typeface="+mn-ea"/>
                  <a:ea typeface="+mn-ea"/>
                  <a:cs typeface="HG丸ｺﾞｼｯｸM-PRO"/>
                </a:rPr>
                <a:t>守る拠点</a:t>
              </a:r>
              <a:endParaRPr lang="en-US" altLang="ja-JP" sz="2000" dirty="0">
                <a:solidFill>
                  <a:schemeClr val="bg1"/>
                </a:solidFill>
                <a:latin typeface="+mn-ea"/>
                <a:ea typeface="+mn-ea"/>
                <a:cs typeface="HG丸ｺﾞｼｯｸM-PRO"/>
              </a:endParaRPr>
            </a:p>
          </p:txBody>
        </p:sp>
      </p:grpSp>
    </p:spTree>
    <p:extLst>
      <p:ext uri="{BB962C8B-B14F-4D97-AF65-F5344CB8AC3E}">
        <p14:creationId xmlns:p14="http://schemas.microsoft.com/office/powerpoint/2010/main" val="5443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CBCA0752-3774-DD58-0556-E51167E9E1B5}"/>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569787" y="4384970"/>
            <a:ext cx="3202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solidFill>
                  <a:srgbClr val="000000"/>
                </a:solidFill>
                <a:latin typeface="+mn-ea"/>
                <a:ea typeface="+mn-ea"/>
                <a:cs typeface="HGMaruGothicMPRO" charset="-128"/>
              </a:rPr>
              <a:t>役職員数　</a:t>
            </a:r>
            <a:r>
              <a:rPr lang="en-US" altLang="ja-JP" sz="1200" dirty="0">
                <a:solidFill>
                  <a:srgbClr val="000000"/>
                </a:solidFill>
                <a:latin typeface="+mn-ea"/>
                <a:ea typeface="+mn-ea"/>
                <a:cs typeface="HGMaruGothicMPRO" charset="-128"/>
              </a:rPr>
              <a:t>159</a:t>
            </a:r>
            <a:r>
              <a:rPr lang="ja-JP" altLang="en-US" sz="1200" dirty="0">
                <a:solidFill>
                  <a:srgbClr val="000000"/>
                </a:solidFill>
                <a:latin typeface="+mn-ea"/>
                <a:ea typeface="+mn-ea"/>
                <a:cs typeface="HGMaruGothicMPRO" charset="-128"/>
              </a:rPr>
              <a:t>人</a:t>
            </a:r>
            <a:endParaRPr lang="en-US" altLang="ja-JP" sz="1200" dirty="0">
              <a:solidFill>
                <a:srgbClr val="000000"/>
              </a:solidFill>
              <a:latin typeface="+mn-ea"/>
              <a:ea typeface="+mn-ea"/>
              <a:cs typeface="HGMaruGothicMPRO" charset="-128"/>
            </a:endParaRPr>
          </a:p>
          <a:p>
            <a:r>
              <a:rPr lang="ja-JP" altLang="en-US" sz="1200" dirty="0">
                <a:solidFill>
                  <a:srgbClr val="000000"/>
                </a:solidFill>
                <a:latin typeface="+mn-ea"/>
                <a:ea typeface="+mn-ea"/>
                <a:cs typeface="HGMaruGothicMPRO" charset="-128"/>
              </a:rPr>
              <a:t>（令和</a:t>
            </a:r>
            <a:r>
              <a:rPr lang="en-US" altLang="ja-JP" sz="1200" dirty="0">
                <a:solidFill>
                  <a:srgbClr val="000000"/>
                </a:solidFill>
                <a:latin typeface="+mn-ea"/>
                <a:ea typeface="+mn-ea"/>
                <a:cs typeface="HGMaruGothicMPRO" charset="-128"/>
              </a:rPr>
              <a:t>5</a:t>
            </a:r>
            <a:r>
              <a:rPr lang="ja-JP" altLang="en-US" sz="1200" dirty="0">
                <a:solidFill>
                  <a:srgbClr val="000000"/>
                </a:solidFill>
                <a:latin typeface="+mn-ea"/>
                <a:ea typeface="+mn-ea"/>
                <a:cs typeface="HGMaruGothicMPRO" charset="-128"/>
              </a:rPr>
              <a:t>年</a:t>
            </a:r>
            <a:r>
              <a:rPr lang="en-US" altLang="ja-JP" sz="1200" dirty="0">
                <a:solidFill>
                  <a:srgbClr val="000000"/>
                </a:solidFill>
                <a:latin typeface="+mn-ea"/>
                <a:ea typeface="+mn-ea"/>
                <a:cs typeface="HGMaruGothicMPRO" charset="-128"/>
              </a:rPr>
              <a:t>3</a:t>
            </a:r>
            <a:r>
              <a:rPr lang="ja-JP" altLang="en-US" sz="1200" dirty="0">
                <a:solidFill>
                  <a:srgbClr val="000000"/>
                </a:solidFill>
                <a:latin typeface="+mn-ea"/>
                <a:ea typeface="+mn-ea"/>
                <a:cs typeface="HGMaruGothicMPRO" charset="-128"/>
              </a:rPr>
              <a:t>月</a:t>
            </a:r>
            <a:r>
              <a:rPr lang="en-US" altLang="ja-JP" sz="1200" dirty="0">
                <a:solidFill>
                  <a:srgbClr val="000000"/>
                </a:solidFill>
                <a:latin typeface="+mn-ea"/>
                <a:ea typeface="+mn-ea"/>
                <a:cs typeface="HGMaruGothicMPRO" charset="-128"/>
              </a:rPr>
              <a:t>31</a:t>
            </a:r>
            <a:r>
              <a:rPr lang="ja-JP" altLang="en-US" sz="1200" dirty="0">
                <a:solidFill>
                  <a:srgbClr val="000000"/>
                </a:solidFill>
                <a:latin typeface="+mn-ea"/>
                <a:ea typeface="+mn-ea"/>
                <a:cs typeface="HGMaruGothicMPRO" charset="-128"/>
              </a:rPr>
              <a:t>日</a:t>
            </a:r>
            <a:r>
              <a:rPr lang="ja-JP" altLang="en-US" sz="1200">
                <a:solidFill>
                  <a:srgbClr val="000000"/>
                </a:solidFill>
                <a:latin typeface="+mn-ea"/>
                <a:ea typeface="+mn-ea"/>
                <a:cs typeface="HGMaruGothicMPRO" charset="-128"/>
              </a:rPr>
              <a:t>現在　非常勤を除く</a:t>
            </a:r>
            <a:r>
              <a:rPr lang="ja-JP" altLang="en-US" sz="1200" dirty="0">
                <a:solidFill>
                  <a:srgbClr val="000000"/>
                </a:solidFill>
                <a:latin typeface="+mn-ea"/>
                <a:ea typeface="+mn-ea"/>
                <a:cs typeface="HGMaruGothicMPRO" charset="-128"/>
              </a:rPr>
              <a:t>）</a:t>
            </a:r>
          </a:p>
        </p:txBody>
      </p:sp>
      <p:sp>
        <p:nvSpPr>
          <p:cNvPr id="6" name="角丸四角形 5"/>
          <p:cNvSpPr/>
          <p:nvPr/>
        </p:nvSpPr>
        <p:spPr>
          <a:xfrm>
            <a:off x="470494" y="4369269"/>
            <a:ext cx="2855984"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cxnSp>
        <p:nvCxnSpPr>
          <p:cNvPr id="3" name="直線コネクタ 2">
            <a:extLst>
              <a:ext uri="{FF2B5EF4-FFF2-40B4-BE49-F238E27FC236}">
                <a16:creationId xmlns:a16="http://schemas.microsoft.com/office/drawing/2014/main" id="{30CBEF1F-47A7-DC41-CF59-AAF3F414A095}"/>
              </a:ext>
            </a:extLst>
          </p:cNvPr>
          <p:cNvCxnSpPr>
            <a:cxnSpLocks/>
          </p:cNvCxnSpPr>
          <p:nvPr/>
        </p:nvCxnSpPr>
        <p:spPr>
          <a:xfrm>
            <a:off x="3766301" y="577802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C2865CCA-0F45-B26B-59AB-A749C890FE4A}"/>
              </a:ext>
            </a:extLst>
          </p:cNvPr>
          <p:cNvCxnSpPr>
            <a:cxnSpLocks/>
          </p:cNvCxnSpPr>
          <p:nvPr/>
        </p:nvCxnSpPr>
        <p:spPr>
          <a:xfrm>
            <a:off x="3772239" y="4347870"/>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AFF0D383-C509-8CC5-2E46-3D95A589148D}"/>
              </a:ext>
            </a:extLst>
          </p:cNvPr>
          <p:cNvCxnSpPr>
            <a:cxnSpLocks/>
          </p:cNvCxnSpPr>
          <p:nvPr/>
        </p:nvCxnSpPr>
        <p:spPr>
          <a:xfrm>
            <a:off x="3772239" y="1513909"/>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2622570E-44B6-F564-E662-9E1C9648D662}"/>
              </a:ext>
            </a:extLst>
          </p:cNvPr>
          <p:cNvCxnSpPr>
            <a:cxnSpLocks/>
          </p:cNvCxnSpPr>
          <p:nvPr/>
        </p:nvCxnSpPr>
        <p:spPr>
          <a:xfrm>
            <a:off x="3772239" y="247584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D6632B37-DB84-7C9F-AA31-59F6DA5833E4}"/>
              </a:ext>
            </a:extLst>
          </p:cNvPr>
          <p:cNvCxnSpPr>
            <a:cxnSpLocks/>
          </p:cNvCxnSpPr>
          <p:nvPr/>
        </p:nvCxnSpPr>
        <p:spPr>
          <a:xfrm>
            <a:off x="2253087" y="3403707"/>
            <a:ext cx="349707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1" name="Rectangle 12">
            <a:extLst>
              <a:ext uri="{FF2B5EF4-FFF2-40B4-BE49-F238E27FC236}">
                <a16:creationId xmlns:a16="http://schemas.microsoft.com/office/drawing/2014/main" id="{DCE75F60-A524-DFF2-4C32-F8C61D47912D}"/>
              </a:ext>
            </a:extLst>
          </p:cNvPr>
          <p:cNvSpPr>
            <a:spLocks noChangeArrowheads="1"/>
          </p:cNvSpPr>
          <p:nvPr/>
        </p:nvSpPr>
        <p:spPr bwMode="auto">
          <a:xfrm>
            <a:off x="5964177" y="4901174"/>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食品安全課　</a:t>
            </a:r>
            <a:r>
              <a:rPr lang="en-US" altLang="ja-JP" sz="1400" dirty="0">
                <a:solidFill>
                  <a:srgbClr val="000000"/>
                </a:solidFill>
                <a:latin typeface="+mn-ea"/>
                <a:ea typeface="+mn-ea"/>
                <a:cs typeface="HG丸ｺﾞｼｯｸM-PRO"/>
              </a:rPr>
              <a:t>19</a:t>
            </a:r>
            <a:r>
              <a:rPr lang="ja-JP" altLang="en-US" sz="1400" dirty="0">
                <a:solidFill>
                  <a:srgbClr val="000000"/>
                </a:solidFill>
                <a:latin typeface="+mn-ea"/>
                <a:ea typeface="+mn-ea"/>
                <a:cs typeface="HG丸ｺﾞｼｯｸM-PRO"/>
              </a:rPr>
              <a:t>名</a:t>
            </a:r>
          </a:p>
        </p:txBody>
      </p:sp>
      <p:sp>
        <p:nvSpPr>
          <p:cNvPr id="12" name="Rectangle 13">
            <a:extLst>
              <a:ext uri="{FF2B5EF4-FFF2-40B4-BE49-F238E27FC236}">
                <a16:creationId xmlns:a16="http://schemas.microsoft.com/office/drawing/2014/main" id="{F62E0626-0B05-7A62-1545-E5C42A413886}"/>
              </a:ext>
            </a:extLst>
          </p:cNvPr>
          <p:cNvSpPr>
            <a:spLocks noChangeArrowheads="1"/>
          </p:cNvSpPr>
          <p:nvPr/>
        </p:nvSpPr>
        <p:spPr bwMode="auto">
          <a:xfrm>
            <a:off x="5964177" y="5844806"/>
            <a:ext cx="184791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ea typeface="+mn-ea"/>
                <a:cs typeface="HG丸ｺﾞｼｯｸM-PRO"/>
              </a:rPr>
              <a:t>名</a:t>
            </a:r>
          </a:p>
        </p:txBody>
      </p:sp>
      <p:sp>
        <p:nvSpPr>
          <p:cNvPr id="14" name="Rectangle 14">
            <a:extLst>
              <a:ext uri="{FF2B5EF4-FFF2-40B4-BE49-F238E27FC236}">
                <a16:creationId xmlns:a16="http://schemas.microsoft.com/office/drawing/2014/main" id="{83420EA3-4017-6355-BD68-76619A34C260}"/>
              </a:ext>
            </a:extLst>
          </p:cNvPr>
          <p:cNvSpPr>
            <a:spLocks noChangeArrowheads="1"/>
          </p:cNvSpPr>
          <p:nvPr/>
        </p:nvSpPr>
        <p:spPr bwMode="auto">
          <a:xfrm>
            <a:off x="5964177" y="6316620"/>
            <a:ext cx="184791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名</a:t>
            </a:r>
          </a:p>
        </p:txBody>
      </p:sp>
      <p:sp>
        <p:nvSpPr>
          <p:cNvPr id="16" name="Rectangle 7">
            <a:extLst>
              <a:ext uri="{FF2B5EF4-FFF2-40B4-BE49-F238E27FC236}">
                <a16:creationId xmlns:a16="http://schemas.microsoft.com/office/drawing/2014/main" id="{AEBE7B46-47E9-7A6A-8B4B-26DE4DC38351}"/>
              </a:ext>
            </a:extLst>
          </p:cNvPr>
          <p:cNvSpPr>
            <a:spLocks noChangeArrowheads="1"/>
          </p:cNvSpPr>
          <p:nvPr/>
        </p:nvSpPr>
        <p:spPr bwMode="auto">
          <a:xfrm>
            <a:off x="3984575" y="5608898"/>
            <a:ext cx="155156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a:t>
            </a:r>
            <a:r>
              <a:rPr lang="ja-JP" altLang="en-US" sz="1400">
                <a:solidFill>
                  <a:srgbClr val="000000"/>
                </a:solidFill>
                <a:latin typeface="+mn-ea"/>
                <a:ea typeface="+mn-ea"/>
                <a:cs typeface="HG丸ｺﾞｼｯｸM-PRO"/>
              </a:rPr>
              <a:t>学部　</a:t>
            </a:r>
            <a:r>
              <a:rPr lang="en-US" altLang="ja-JP" sz="1400" dirty="0">
                <a:solidFill>
                  <a:srgbClr val="000000"/>
                </a:solidFill>
                <a:latin typeface="+mn-ea"/>
                <a:ea typeface="+mn-ea"/>
                <a:cs typeface="HG丸ｺﾞｼｯｸM-PRO"/>
              </a:rPr>
              <a:t>59</a:t>
            </a:r>
            <a:r>
              <a:rPr lang="ja-JP" altLang="en-US" sz="1400">
                <a:solidFill>
                  <a:srgbClr val="000000"/>
                </a:solidFill>
                <a:latin typeface="+mn-ea"/>
                <a:ea typeface="+mn-ea"/>
                <a:cs typeface="HG丸ｺﾞｼｯｸM-PRO"/>
              </a:rPr>
              <a:t>名</a:t>
            </a:r>
            <a:endParaRPr lang="ja-JP" altLang="en-US" sz="1400" dirty="0">
              <a:solidFill>
                <a:srgbClr val="000000"/>
              </a:solidFill>
              <a:latin typeface="+mn-ea"/>
              <a:ea typeface="+mn-ea"/>
              <a:cs typeface="HG丸ｺﾞｼｯｸM-PRO"/>
            </a:endParaRPr>
          </a:p>
        </p:txBody>
      </p:sp>
      <p:sp>
        <p:nvSpPr>
          <p:cNvPr id="17" name="Rectangle 10">
            <a:extLst>
              <a:ext uri="{FF2B5EF4-FFF2-40B4-BE49-F238E27FC236}">
                <a16:creationId xmlns:a16="http://schemas.microsoft.com/office/drawing/2014/main" id="{2CB015C1-8E5B-7EFF-BF7E-EECCA7A441CF}"/>
              </a:ext>
            </a:extLst>
          </p:cNvPr>
          <p:cNvSpPr>
            <a:spLocks noChangeArrowheads="1"/>
          </p:cNvSpPr>
          <p:nvPr/>
        </p:nvSpPr>
        <p:spPr bwMode="auto">
          <a:xfrm>
            <a:off x="5964177" y="3957542"/>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22</a:t>
            </a:r>
            <a:r>
              <a:rPr lang="ja-JP" altLang="en-US" sz="1400" dirty="0">
                <a:solidFill>
                  <a:srgbClr val="000000"/>
                </a:solidFill>
                <a:latin typeface="+mn-ea"/>
                <a:ea typeface="+mn-ea"/>
                <a:cs typeface="HG丸ｺﾞｼｯｸM-PRO"/>
              </a:rPr>
              <a:t>名</a:t>
            </a:r>
          </a:p>
        </p:txBody>
      </p:sp>
      <p:sp>
        <p:nvSpPr>
          <p:cNvPr id="18" name="Rectangle 11">
            <a:extLst>
              <a:ext uri="{FF2B5EF4-FFF2-40B4-BE49-F238E27FC236}">
                <a16:creationId xmlns:a16="http://schemas.microsoft.com/office/drawing/2014/main" id="{CA33E972-FE15-8A88-5838-D19B5ED10A45}"/>
              </a:ext>
            </a:extLst>
          </p:cNvPr>
          <p:cNvSpPr>
            <a:spLocks noChangeArrowheads="1"/>
          </p:cNvSpPr>
          <p:nvPr/>
        </p:nvSpPr>
        <p:spPr bwMode="auto">
          <a:xfrm>
            <a:off x="5964177" y="4429358"/>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28</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p:txBody>
      </p:sp>
      <p:sp>
        <p:nvSpPr>
          <p:cNvPr id="19" name="Rectangle 6">
            <a:extLst>
              <a:ext uri="{FF2B5EF4-FFF2-40B4-BE49-F238E27FC236}">
                <a16:creationId xmlns:a16="http://schemas.microsoft.com/office/drawing/2014/main" id="{5374E428-601A-2359-AF2C-F4082BAAB701}"/>
              </a:ext>
            </a:extLst>
          </p:cNvPr>
          <p:cNvSpPr>
            <a:spLocks noChangeArrowheads="1"/>
          </p:cNvSpPr>
          <p:nvPr/>
        </p:nvSpPr>
        <p:spPr bwMode="auto">
          <a:xfrm>
            <a:off x="3984575" y="4193450"/>
            <a:ext cx="1393822"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微生物部　</a:t>
            </a:r>
            <a:r>
              <a:rPr lang="en-US" altLang="ja-JP" sz="1400" dirty="0">
                <a:solidFill>
                  <a:srgbClr val="000000"/>
                </a:solidFill>
                <a:latin typeface="+mn-ea"/>
                <a:ea typeface="+mn-ea"/>
                <a:cs typeface="HG丸ｺﾞｼｯｸM-PRO"/>
              </a:rPr>
              <a:t>50</a:t>
            </a:r>
            <a:r>
              <a:rPr lang="ja-JP" altLang="en-US" sz="1400">
                <a:solidFill>
                  <a:srgbClr val="000000"/>
                </a:solidFill>
                <a:latin typeface="+mn-ea"/>
                <a:ea typeface="+mn-ea"/>
                <a:cs typeface="HG丸ｺﾞｼｯｸM-PRO"/>
              </a:rPr>
              <a:t>名</a:t>
            </a:r>
            <a:endParaRPr lang="ja-JP" altLang="en-US" sz="1400" dirty="0">
              <a:solidFill>
                <a:srgbClr val="000000"/>
              </a:solidFill>
              <a:latin typeface="+mn-ea"/>
              <a:ea typeface="+mn-ea"/>
              <a:cs typeface="HG丸ｺﾞｼｯｸM-PRO"/>
            </a:endParaRPr>
          </a:p>
        </p:txBody>
      </p:sp>
      <p:sp>
        <p:nvSpPr>
          <p:cNvPr id="21" name="Rectangle 8">
            <a:extLst>
              <a:ext uri="{FF2B5EF4-FFF2-40B4-BE49-F238E27FC236}">
                <a16:creationId xmlns:a16="http://schemas.microsoft.com/office/drawing/2014/main" id="{3DD2D5EF-630B-4A7F-6765-44C6DB033AF0}"/>
              </a:ext>
            </a:extLst>
          </p:cNvPr>
          <p:cNvSpPr>
            <a:spLocks noChangeArrowheads="1"/>
          </p:cNvSpPr>
          <p:nvPr/>
        </p:nvSpPr>
        <p:spPr bwMode="auto">
          <a:xfrm>
            <a:off x="5964177" y="1126646"/>
            <a:ext cx="182827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ea typeface="+mn-ea"/>
                <a:cs typeface="HG丸ｺﾞｼｯｸM-PRO"/>
              </a:rPr>
              <a:t>名</a:t>
            </a:r>
          </a:p>
        </p:txBody>
      </p:sp>
      <p:sp>
        <p:nvSpPr>
          <p:cNvPr id="23" name="Rectangle 9">
            <a:extLst>
              <a:ext uri="{FF2B5EF4-FFF2-40B4-BE49-F238E27FC236}">
                <a16:creationId xmlns:a16="http://schemas.microsoft.com/office/drawing/2014/main" id="{F8108B40-3E4D-D7CC-D2D9-FBE6AC2881BF}"/>
              </a:ext>
            </a:extLst>
          </p:cNvPr>
          <p:cNvSpPr>
            <a:spLocks noChangeArrowheads="1"/>
          </p:cNvSpPr>
          <p:nvPr/>
        </p:nvSpPr>
        <p:spPr bwMode="auto">
          <a:xfrm>
            <a:off x="5964177" y="1598462"/>
            <a:ext cx="1828269"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ea typeface="+mn-ea"/>
                <a:cs typeface="HG丸ｺﾞｼｯｸM-PRO"/>
              </a:rPr>
              <a:t>名</a:t>
            </a:r>
          </a:p>
        </p:txBody>
      </p:sp>
      <p:sp>
        <p:nvSpPr>
          <p:cNvPr id="24" name="Rectangle 5">
            <a:extLst>
              <a:ext uri="{FF2B5EF4-FFF2-40B4-BE49-F238E27FC236}">
                <a16:creationId xmlns:a16="http://schemas.microsoft.com/office/drawing/2014/main" id="{C060FA34-AA7F-5F50-9D30-FCCD6409D4BD}"/>
              </a:ext>
            </a:extLst>
          </p:cNvPr>
          <p:cNvSpPr>
            <a:spLocks noChangeArrowheads="1"/>
          </p:cNvSpPr>
          <p:nvPr/>
        </p:nvSpPr>
        <p:spPr bwMode="auto">
          <a:xfrm>
            <a:off x="3984575" y="1362554"/>
            <a:ext cx="129942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 </a:t>
            </a:r>
            <a:r>
              <a:rPr lang="en-US" altLang="ja-JP" sz="1400" dirty="0">
                <a:solidFill>
                  <a:srgbClr val="000000"/>
                </a:solidFill>
                <a:latin typeface="+mn-ea"/>
                <a:ea typeface="+mn-ea"/>
                <a:cs typeface="HG丸ｺﾞｼｯｸM-PRO"/>
              </a:rPr>
              <a:t>  32</a:t>
            </a:r>
            <a:r>
              <a:rPr lang="ja-JP" altLang="en-US" sz="1400" dirty="0">
                <a:solidFill>
                  <a:srgbClr val="000000"/>
                </a:solidFill>
                <a:latin typeface="+mn-ea"/>
                <a:ea typeface="+mn-ea"/>
                <a:cs typeface="HG丸ｺﾞｼｯｸM-PRO"/>
              </a:rPr>
              <a:t>名</a:t>
            </a:r>
          </a:p>
        </p:txBody>
      </p:sp>
      <p:sp>
        <p:nvSpPr>
          <p:cNvPr id="25" name="Rectangle 9">
            <a:extLst>
              <a:ext uri="{FF2B5EF4-FFF2-40B4-BE49-F238E27FC236}">
                <a16:creationId xmlns:a16="http://schemas.microsoft.com/office/drawing/2014/main" id="{740A9D59-79BB-9F62-4DA4-BC1730353CC5}"/>
              </a:ext>
            </a:extLst>
          </p:cNvPr>
          <p:cNvSpPr>
            <a:spLocks noChangeArrowheads="1"/>
          </p:cNvSpPr>
          <p:nvPr/>
        </p:nvSpPr>
        <p:spPr bwMode="auto">
          <a:xfrm>
            <a:off x="5964177" y="2070278"/>
            <a:ext cx="1801958"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ea typeface="+mn-ea"/>
                <a:cs typeface="HG丸ｺﾞｼｯｸM-PRO"/>
              </a:rPr>
              <a:t>名</a:t>
            </a:r>
          </a:p>
        </p:txBody>
      </p:sp>
      <p:sp>
        <p:nvSpPr>
          <p:cNvPr id="26" name="Rectangle 9">
            <a:extLst>
              <a:ext uri="{FF2B5EF4-FFF2-40B4-BE49-F238E27FC236}">
                <a16:creationId xmlns:a16="http://schemas.microsoft.com/office/drawing/2014/main" id="{27CEAC9C-51D8-237F-1212-232656A46644}"/>
              </a:ext>
            </a:extLst>
          </p:cNvPr>
          <p:cNvSpPr>
            <a:spLocks noChangeArrowheads="1"/>
          </p:cNvSpPr>
          <p:nvPr/>
        </p:nvSpPr>
        <p:spPr bwMode="auto">
          <a:xfrm>
            <a:off x="5964177" y="3485726"/>
            <a:ext cx="1850233"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　</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p>
        </p:txBody>
      </p:sp>
      <p:sp>
        <p:nvSpPr>
          <p:cNvPr id="28" name="Rectangle 9">
            <a:extLst>
              <a:ext uri="{FF2B5EF4-FFF2-40B4-BE49-F238E27FC236}">
                <a16:creationId xmlns:a16="http://schemas.microsoft.com/office/drawing/2014/main" id="{2ABA65A7-6E1F-655D-7C5C-8A6AC1E8795B}"/>
              </a:ext>
            </a:extLst>
          </p:cNvPr>
          <p:cNvSpPr>
            <a:spLocks noChangeArrowheads="1"/>
          </p:cNvSpPr>
          <p:nvPr/>
        </p:nvSpPr>
        <p:spPr bwMode="auto">
          <a:xfrm>
            <a:off x="5964177" y="3013910"/>
            <a:ext cx="185074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6</a:t>
            </a:r>
            <a:r>
              <a:rPr lang="ja-JP" altLang="en-US" sz="1400" dirty="0">
                <a:solidFill>
                  <a:srgbClr val="000000"/>
                </a:solidFill>
                <a:latin typeface="+mn-ea"/>
                <a:ea typeface="+mn-ea"/>
                <a:cs typeface="HG丸ｺﾞｼｯｸM-PRO"/>
              </a:rPr>
              <a:t>名</a:t>
            </a:r>
          </a:p>
        </p:txBody>
      </p:sp>
      <p:sp>
        <p:nvSpPr>
          <p:cNvPr id="29" name="Rectangle 5">
            <a:extLst>
              <a:ext uri="{FF2B5EF4-FFF2-40B4-BE49-F238E27FC236}">
                <a16:creationId xmlns:a16="http://schemas.microsoft.com/office/drawing/2014/main" id="{400F352E-9C65-5765-C5A7-6D82DBA804C9}"/>
              </a:ext>
            </a:extLst>
          </p:cNvPr>
          <p:cNvSpPr>
            <a:spLocks noChangeArrowheads="1"/>
          </p:cNvSpPr>
          <p:nvPr/>
        </p:nvSpPr>
        <p:spPr bwMode="auto">
          <a:xfrm>
            <a:off x="3984575" y="2306186"/>
            <a:ext cx="129354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　　</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ea typeface="+mn-ea"/>
                <a:cs typeface="HG丸ｺﾞｼｯｸM-PRO"/>
              </a:rPr>
              <a:t>名</a:t>
            </a:r>
          </a:p>
        </p:txBody>
      </p:sp>
      <p:sp>
        <p:nvSpPr>
          <p:cNvPr id="30" name="Rectangle 9">
            <a:extLst>
              <a:ext uri="{FF2B5EF4-FFF2-40B4-BE49-F238E27FC236}">
                <a16:creationId xmlns:a16="http://schemas.microsoft.com/office/drawing/2014/main" id="{C436D433-2596-762B-F86E-2DC1D1D467CB}"/>
              </a:ext>
            </a:extLst>
          </p:cNvPr>
          <p:cNvSpPr>
            <a:spLocks noChangeArrowheads="1"/>
          </p:cNvSpPr>
          <p:nvPr/>
        </p:nvSpPr>
        <p:spPr bwMode="auto">
          <a:xfrm>
            <a:off x="5964177" y="2542094"/>
            <a:ext cx="18064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信頼性保証室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名</a:t>
            </a:r>
          </a:p>
        </p:txBody>
      </p:sp>
      <p:sp>
        <p:nvSpPr>
          <p:cNvPr id="31" name="Rectangle 5">
            <a:extLst>
              <a:ext uri="{FF2B5EF4-FFF2-40B4-BE49-F238E27FC236}">
                <a16:creationId xmlns:a16="http://schemas.microsoft.com/office/drawing/2014/main" id="{6675C690-667E-43DF-5351-5484FDD38B42}"/>
              </a:ext>
            </a:extLst>
          </p:cNvPr>
          <p:cNvSpPr>
            <a:spLocks noChangeArrowheads="1"/>
          </p:cNvSpPr>
          <p:nvPr/>
        </p:nvSpPr>
        <p:spPr bwMode="auto">
          <a:xfrm>
            <a:off x="3984574" y="3249818"/>
            <a:ext cx="15515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ea typeface="+mn-ea"/>
                <a:cs typeface="HG丸ｺﾞｼｯｸM-PRO"/>
              </a:rPr>
              <a:t>名</a:t>
            </a:r>
          </a:p>
        </p:txBody>
      </p:sp>
      <p:sp>
        <p:nvSpPr>
          <p:cNvPr id="33" name="Rectangle 12">
            <a:extLst>
              <a:ext uri="{FF2B5EF4-FFF2-40B4-BE49-F238E27FC236}">
                <a16:creationId xmlns:a16="http://schemas.microsoft.com/office/drawing/2014/main" id="{6FCF82EF-D22E-6728-8B05-707E23317186}"/>
              </a:ext>
            </a:extLst>
          </p:cNvPr>
          <p:cNvSpPr>
            <a:spLocks noChangeArrowheads="1"/>
          </p:cNvSpPr>
          <p:nvPr/>
        </p:nvSpPr>
        <p:spPr bwMode="auto">
          <a:xfrm>
            <a:off x="5964177" y="5372990"/>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食品化学課　</a:t>
            </a:r>
            <a:r>
              <a:rPr lang="en-US" altLang="ja-JP" sz="1400" dirty="0">
                <a:solidFill>
                  <a:srgbClr val="000000"/>
                </a:solidFill>
                <a:latin typeface="+mn-ea"/>
                <a:ea typeface="+mn-ea"/>
                <a:cs typeface="HG丸ｺﾞｼｯｸM-PRO"/>
              </a:rPr>
              <a:t>17</a:t>
            </a:r>
            <a:r>
              <a:rPr lang="ja-JP" altLang="en-US" sz="1400" dirty="0">
                <a:solidFill>
                  <a:srgbClr val="000000"/>
                </a:solidFill>
                <a:latin typeface="+mn-ea"/>
                <a:ea typeface="+mn-ea"/>
                <a:cs typeface="HG丸ｺﾞｼｯｸM-PRO"/>
              </a:rPr>
              <a:t>名</a:t>
            </a:r>
          </a:p>
        </p:txBody>
      </p:sp>
      <p:cxnSp>
        <p:nvCxnSpPr>
          <p:cNvPr id="34" name="直線コネクタ 33">
            <a:extLst>
              <a:ext uri="{FF2B5EF4-FFF2-40B4-BE49-F238E27FC236}">
                <a16:creationId xmlns:a16="http://schemas.microsoft.com/office/drawing/2014/main" id="{F1D1488A-2200-766F-C96C-7C0218FD73C3}"/>
              </a:ext>
            </a:extLst>
          </p:cNvPr>
          <p:cNvCxnSpPr>
            <a:cxnSpLocks/>
          </p:cNvCxnSpPr>
          <p:nvPr/>
        </p:nvCxnSpPr>
        <p:spPr>
          <a:xfrm>
            <a:off x="3765603" y="1500350"/>
            <a:ext cx="0" cy="428400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35" name="グループ化 34">
            <a:extLst>
              <a:ext uri="{FF2B5EF4-FFF2-40B4-BE49-F238E27FC236}">
                <a16:creationId xmlns:a16="http://schemas.microsoft.com/office/drawing/2014/main" id="{48B63ED8-79E2-D3C1-93A9-051EF357DCE1}"/>
              </a:ext>
            </a:extLst>
          </p:cNvPr>
          <p:cNvGrpSpPr/>
          <p:nvPr/>
        </p:nvGrpSpPr>
        <p:grpSpPr>
          <a:xfrm>
            <a:off x="5750159" y="1275263"/>
            <a:ext cx="214018" cy="482813"/>
            <a:chOff x="3751139" y="1255406"/>
            <a:chExt cx="214018" cy="482813"/>
          </a:xfrm>
        </p:grpSpPr>
        <p:cxnSp>
          <p:nvCxnSpPr>
            <p:cNvPr id="36" name="直線コネクタ 35">
              <a:extLst>
                <a:ext uri="{FF2B5EF4-FFF2-40B4-BE49-F238E27FC236}">
                  <a16:creationId xmlns:a16="http://schemas.microsoft.com/office/drawing/2014/main" id="{F33E53FF-C7DB-702B-5B41-DD29D063087D}"/>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5A4D4062-8089-EBD0-3A97-2EAD468B6DFD}"/>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6DABAA0A-D776-08A5-5ACC-C54AF93DBF4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39" name="グループ化 38">
            <a:extLst>
              <a:ext uri="{FF2B5EF4-FFF2-40B4-BE49-F238E27FC236}">
                <a16:creationId xmlns:a16="http://schemas.microsoft.com/office/drawing/2014/main" id="{CC64FA9B-31BE-69BC-35C4-F8B88644926B}"/>
              </a:ext>
            </a:extLst>
          </p:cNvPr>
          <p:cNvGrpSpPr/>
          <p:nvPr/>
        </p:nvGrpSpPr>
        <p:grpSpPr>
          <a:xfrm>
            <a:off x="5750159" y="2213168"/>
            <a:ext cx="214018" cy="482813"/>
            <a:chOff x="3751139" y="1255406"/>
            <a:chExt cx="214018" cy="482813"/>
          </a:xfrm>
        </p:grpSpPr>
        <p:cxnSp>
          <p:nvCxnSpPr>
            <p:cNvPr id="40" name="直線コネクタ 39">
              <a:extLst>
                <a:ext uri="{FF2B5EF4-FFF2-40B4-BE49-F238E27FC236}">
                  <a16:creationId xmlns:a16="http://schemas.microsoft.com/office/drawing/2014/main" id="{D8EA809A-0D33-B48B-32E4-797A72DDCF7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F1BC776B-CE17-EDC7-5790-BF216E5737C6}"/>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93598933-175F-0BB4-EED8-02D4F151690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3" name="グループ化 42">
            <a:extLst>
              <a:ext uri="{FF2B5EF4-FFF2-40B4-BE49-F238E27FC236}">
                <a16:creationId xmlns:a16="http://schemas.microsoft.com/office/drawing/2014/main" id="{303838B1-0779-26E6-0DE1-58E011F689D8}"/>
              </a:ext>
            </a:extLst>
          </p:cNvPr>
          <p:cNvGrpSpPr/>
          <p:nvPr/>
        </p:nvGrpSpPr>
        <p:grpSpPr>
          <a:xfrm>
            <a:off x="5750159" y="3165475"/>
            <a:ext cx="214018" cy="482813"/>
            <a:chOff x="3751139" y="1255406"/>
            <a:chExt cx="214018" cy="482813"/>
          </a:xfrm>
        </p:grpSpPr>
        <p:cxnSp>
          <p:nvCxnSpPr>
            <p:cNvPr id="44" name="直線コネクタ 43">
              <a:extLst>
                <a:ext uri="{FF2B5EF4-FFF2-40B4-BE49-F238E27FC236}">
                  <a16:creationId xmlns:a16="http://schemas.microsoft.com/office/drawing/2014/main" id="{C167FA49-6C14-14E0-461E-4417C5D8AD1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38592F3E-7A26-0C96-1B76-73387E7AA3B3}"/>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0E81D-9A80-D7AC-ABB9-148175F889A6}"/>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7" name="グループ化 46">
            <a:extLst>
              <a:ext uri="{FF2B5EF4-FFF2-40B4-BE49-F238E27FC236}">
                <a16:creationId xmlns:a16="http://schemas.microsoft.com/office/drawing/2014/main" id="{34BCC35C-D16F-6B27-5FE1-93E1D64A11F8}"/>
              </a:ext>
            </a:extLst>
          </p:cNvPr>
          <p:cNvGrpSpPr/>
          <p:nvPr/>
        </p:nvGrpSpPr>
        <p:grpSpPr>
          <a:xfrm>
            <a:off x="5750159" y="4100432"/>
            <a:ext cx="214018" cy="482813"/>
            <a:chOff x="3751139" y="1255406"/>
            <a:chExt cx="214018" cy="482813"/>
          </a:xfrm>
        </p:grpSpPr>
        <p:cxnSp>
          <p:nvCxnSpPr>
            <p:cNvPr id="48" name="直線コネクタ 47">
              <a:extLst>
                <a:ext uri="{FF2B5EF4-FFF2-40B4-BE49-F238E27FC236}">
                  <a16:creationId xmlns:a16="http://schemas.microsoft.com/office/drawing/2014/main" id="{43882073-9387-9C4B-7194-5CC41FB1412C}"/>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FA971194-968E-EAEE-3F0F-9C5D41458C0B}"/>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0" name="直線コネクタ 49">
              <a:extLst>
                <a:ext uri="{FF2B5EF4-FFF2-40B4-BE49-F238E27FC236}">
                  <a16:creationId xmlns:a16="http://schemas.microsoft.com/office/drawing/2014/main" id="{61046089-4E6B-4C71-1F7F-AE9825886812}"/>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1" name="グループ化 50">
            <a:extLst>
              <a:ext uri="{FF2B5EF4-FFF2-40B4-BE49-F238E27FC236}">
                <a16:creationId xmlns:a16="http://schemas.microsoft.com/office/drawing/2014/main" id="{A2C1DE21-D43E-1C80-68E7-BE9831B99F82}"/>
              </a:ext>
            </a:extLst>
          </p:cNvPr>
          <p:cNvGrpSpPr/>
          <p:nvPr/>
        </p:nvGrpSpPr>
        <p:grpSpPr>
          <a:xfrm>
            <a:off x="5750159" y="5049563"/>
            <a:ext cx="214018" cy="482813"/>
            <a:chOff x="3751139" y="1255406"/>
            <a:chExt cx="214018" cy="482813"/>
          </a:xfrm>
        </p:grpSpPr>
        <p:cxnSp>
          <p:nvCxnSpPr>
            <p:cNvPr id="52" name="直線コネクタ 51">
              <a:extLst>
                <a:ext uri="{FF2B5EF4-FFF2-40B4-BE49-F238E27FC236}">
                  <a16:creationId xmlns:a16="http://schemas.microsoft.com/office/drawing/2014/main" id="{F66545C1-5020-2173-B201-622979781F86}"/>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8922AABA-372D-5DE0-6442-FF40200A0198}"/>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4" name="グループ化 53">
            <a:extLst>
              <a:ext uri="{FF2B5EF4-FFF2-40B4-BE49-F238E27FC236}">
                <a16:creationId xmlns:a16="http://schemas.microsoft.com/office/drawing/2014/main" id="{4B25B5FB-45D4-1998-EA05-DB71C467EE9B}"/>
              </a:ext>
            </a:extLst>
          </p:cNvPr>
          <p:cNvGrpSpPr/>
          <p:nvPr/>
        </p:nvGrpSpPr>
        <p:grpSpPr>
          <a:xfrm>
            <a:off x="5750159" y="5049563"/>
            <a:ext cx="214018" cy="1448439"/>
            <a:chOff x="3751139" y="289780"/>
            <a:chExt cx="214018" cy="1448439"/>
          </a:xfrm>
        </p:grpSpPr>
        <p:cxnSp>
          <p:nvCxnSpPr>
            <p:cNvPr id="58" name="直線コネクタ 57">
              <a:extLst>
                <a:ext uri="{FF2B5EF4-FFF2-40B4-BE49-F238E27FC236}">
                  <a16:creationId xmlns:a16="http://schemas.microsoft.com/office/drawing/2014/main" id="{41615A7E-BE52-4E78-A3E5-6F7923D897B7}"/>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CE7886B6-A625-8D2F-A831-6A455AD6E6AF}"/>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3" name="直線コネクタ 62">
              <a:extLst>
                <a:ext uri="{FF2B5EF4-FFF2-40B4-BE49-F238E27FC236}">
                  <a16:creationId xmlns:a16="http://schemas.microsoft.com/office/drawing/2014/main" id="{290C073E-0E51-BDB9-59F3-E19971BC998F}"/>
                </a:ext>
              </a:extLst>
            </p:cNvPr>
            <p:cNvCxnSpPr>
              <a:cxnSpLocks/>
            </p:cNvCxnSpPr>
            <p:nvPr/>
          </p:nvCxnSpPr>
          <p:spPr>
            <a:xfrm>
              <a:off x="3751139" y="289780"/>
              <a:ext cx="0" cy="1442713"/>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sp>
        <p:nvSpPr>
          <p:cNvPr id="76" name="Rectangle 5">
            <a:extLst>
              <a:ext uri="{FF2B5EF4-FFF2-40B4-BE49-F238E27FC236}">
                <a16:creationId xmlns:a16="http://schemas.microsoft.com/office/drawing/2014/main" id="{99329AC4-7544-43B0-87B7-4C3CC074D08E}"/>
              </a:ext>
            </a:extLst>
          </p:cNvPr>
          <p:cNvSpPr>
            <a:spLocks noChangeArrowheads="1"/>
          </p:cNvSpPr>
          <p:nvPr/>
        </p:nvSpPr>
        <p:spPr bwMode="auto">
          <a:xfrm>
            <a:off x="953663" y="1871099"/>
            <a:ext cx="1572968" cy="2246769"/>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p>
        </p:txBody>
      </p:sp>
      <p:sp>
        <p:nvSpPr>
          <p:cNvPr id="77" name="テキスト ボックス 76">
            <a:extLst>
              <a:ext uri="{FF2B5EF4-FFF2-40B4-BE49-F238E27FC236}">
                <a16:creationId xmlns:a16="http://schemas.microsoft.com/office/drawing/2014/main" id="{D060C7BD-0EE9-E2B2-07ED-E7731FD19989}"/>
              </a:ext>
            </a:extLst>
          </p:cNvPr>
          <p:cNvSpPr txBox="1"/>
          <p:nvPr/>
        </p:nvSpPr>
        <p:spPr>
          <a:xfrm rot="1200000">
            <a:off x="7556404" y="1222446"/>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57" name="テキスト ボックス 56">
            <a:extLst>
              <a:ext uri="{FF2B5EF4-FFF2-40B4-BE49-F238E27FC236}">
                <a16:creationId xmlns:a16="http://schemas.microsoft.com/office/drawing/2014/main" id="{649C16C5-0054-A68F-14E1-315849D99DB3}"/>
              </a:ext>
            </a:extLst>
          </p:cNvPr>
          <p:cNvSpPr txBox="1"/>
          <p:nvPr/>
        </p:nvSpPr>
        <p:spPr>
          <a:xfrm rot="1200000">
            <a:off x="7556404" y="1697543"/>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59" name="テキスト ボックス 58">
            <a:extLst>
              <a:ext uri="{FF2B5EF4-FFF2-40B4-BE49-F238E27FC236}">
                <a16:creationId xmlns:a16="http://schemas.microsoft.com/office/drawing/2014/main" id="{79110A09-8933-F5A4-DDE9-BB6ABD45EEB4}"/>
              </a:ext>
            </a:extLst>
          </p:cNvPr>
          <p:cNvSpPr txBox="1"/>
          <p:nvPr/>
        </p:nvSpPr>
        <p:spPr>
          <a:xfrm rot="1200000">
            <a:off x="7556404" y="4054949"/>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60" name="テキスト ボックス 59">
            <a:extLst>
              <a:ext uri="{FF2B5EF4-FFF2-40B4-BE49-F238E27FC236}">
                <a16:creationId xmlns:a16="http://schemas.microsoft.com/office/drawing/2014/main" id="{433D567A-5E36-D894-6CAF-897850244536}"/>
              </a:ext>
            </a:extLst>
          </p:cNvPr>
          <p:cNvSpPr txBox="1"/>
          <p:nvPr/>
        </p:nvSpPr>
        <p:spPr>
          <a:xfrm rot="1200000">
            <a:off x="7556404" y="4522399"/>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61" name="テキスト ボックス 60">
            <a:extLst>
              <a:ext uri="{FF2B5EF4-FFF2-40B4-BE49-F238E27FC236}">
                <a16:creationId xmlns:a16="http://schemas.microsoft.com/office/drawing/2014/main" id="{50954930-3096-42B0-436F-6C609CC584FE}"/>
              </a:ext>
            </a:extLst>
          </p:cNvPr>
          <p:cNvSpPr txBox="1"/>
          <p:nvPr/>
        </p:nvSpPr>
        <p:spPr>
          <a:xfrm rot="1200000">
            <a:off x="7556404" y="4995836"/>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64" name="テキスト ボックス 63">
            <a:extLst>
              <a:ext uri="{FF2B5EF4-FFF2-40B4-BE49-F238E27FC236}">
                <a16:creationId xmlns:a16="http://schemas.microsoft.com/office/drawing/2014/main" id="{1A6E3743-FEB7-425A-6EE0-0DC96D8BC98D}"/>
              </a:ext>
            </a:extLst>
          </p:cNvPr>
          <p:cNvSpPr txBox="1"/>
          <p:nvPr/>
        </p:nvSpPr>
        <p:spPr>
          <a:xfrm rot="1200000">
            <a:off x="7556404" y="5463286"/>
            <a:ext cx="944286" cy="276999"/>
          </a:xfrm>
          <a:prstGeom prst="rect">
            <a:avLst/>
          </a:prstGeom>
          <a:solidFill>
            <a:srgbClr val="FFFF00"/>
          </a:solidFill>
          <a:ln>
            <a:solidFill>
              <a:srgbClr val="00B050"/>
            </a:solidFill>
          </a:ln>
        </p:spPr>
        <p:txBody>
          <a:bodyPr wrap="square" rtlCol="0">
            <a:spAutoFit/>
          </a:bodyPr>
          <a:lstStyle/>
          <a:p>
            <a:r>
              <a:rPr kumimoji="1" lang="en-US" altLang="ja-JP" sz="1200" dirty="0"/>
              <a:t>R5.1</a:t>
            </a:r>
            <a:r>
              <a:rPr kumimoji="1" lang="ja-JP" altLang="en-US" sz="1200"/>
              <a:t>　再編</a:t>
            </a:r>
          </a:p>
        </p:txBody>
      </p:sp>
      <p:sp>
        <p:nvSpPr>
          <p:cNvPr id="2" name="タイトル 1">
            <a:extLst>
              <a:ext uri="{FF2B5EF4-FFF2-40B4-BE49-F238E27FC236}">
                <a16:creationId xmlns:a16="http://schemas.microsoft.com/office/drawing/2014/main" id="{895E824A-DA5D-1C8C-7551-A302D3AB1A17}"/>
              </a:ext>
            </a:extLst>
          </p:cNvPr>
          <p:cNvSpPr txBox="1">
            <a:spLocks/>
          </p:cNvSpPr>
          <p:nvPr/>
        </p:nvSpPr>
        <p:spPr bwMode="auto">
          <a:xfrm>
            <a:off x="187888" y="964866"/>
            <a:ext cx="3577715"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a:latin typeface="+mn-ea"/>
                <a:ea typeface="+mn-ea"/>
                <a:cs typeface="HG丸ｺﾞｼｯｸM-PRO"/>
              </a:rPr>
              <a:t>役員及び組織体制</a:t>
            </a:r>
            <a:endParaRPr lang="ja-JP" altLang="en-US" sz="2400" dirty="0">
              <a:latin typeface="+mn-ea"/>
              <a:ea typeface="+mn-ea"/>
              <a:cs typeface="HG丸ｺﾞｼｯｸM-PRO"/>
            </a:endParaRPr>
          </a:p>
        </p:txBody>
      </p:sp>
      <p:grpSp>
        <p:nvGrpSpPr>
          <p:cNvPr id="27" name="グループ化 26">
            <a:extLst>
              <a:ext uri="{FF2B5EF4-FFF2-40B4-BE49-F238E27FC236}">
                <a16:creationId xmlns:a16="http://schemas.microsoft.com/office/drawing/2014/main" id="{2B9C2D5A-59A0-5DF6-DE47-EEAAC0E071B8}"/>
              </a:ext>
            </a:extLst>
          </p:cNvPr>
          <p:cNvGrpSpPr/>
          <p:nvPr/>
        </p:nvGrpSpPr>
        <p:grpSpPr>
          <a:xfrm>
            <a:off x="528442" y="5425965"/>
            <a:ext cx="2778500" cy="800219"/>
            <a:chOff x="408829" y="5280086"/>
            <a:chExt cx="2778500" cy="800219"/>
          </a:xfrm>
        </p:grpSpPr>
        <p:sp>
          <p:nvSpPr>
            <p:cNvPr id="4" name="Text Box 186">
              <a:extLst>
                <a:ext uri="{FF2B5EF4-FFF2-40B4-BE49-F238E27FC236}">
                  <a16:creationId xmlns:a16="http://schemas.microsoft.com/office/drawing/2014/main" id="{25360F70-1350-D8BB-9EAC-6556E32CE25B}"/>
                </a:ext>
              </a:extLst>
            </p:cNvPr>
            <p:cNvSpPr txBox="1">
              <a:spLocks noChangeArrowheads="1"/>
            </p:cNvSpPr>
            <p:nvPr/>
          </p:nvSpPr>
          <p:spPr bwMode="auto">
            <a:xfrm>
              <a:off x="408829" y="5280086"/>
              <a:ext cx="2778500" cy="800219"/>
            </a:xfrm>
            <a:prstGeom prst="rect">
              <a:avLst/>
            </a:prstGeom>
            <a:solidFill>
              <a:srgbClr val="FFFF00"/>
            </a:solidFill>
            <a:ln w="38100">
              <a:solidFill>
                <a:srgbClr val="00B050"/>
              </a:solidFill>
              <a:miter lim="800000"/>
              <a:headEnd/>
              <a:tailEnd/>
            </a:ln>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algn="ctr"/>
              <a:r>
                <a:rPr lang="ja-JP" altLang="en-US" sz="1400">
                  <a:solidFill>
                    <a:srgbClr val="000000"/>
                  </a:solidFill>
                  <a:latin typeface="+mn-ea"/>
                  <a:ea typeface="+mn-ea"/>
                  <a:cs typeface="HGMaruGothicMPRO" charset="-128"/>
                </a:rPr>
                <a:t>組織再編に関する基本方針</a:t>
              </a:r>
              <a:endParaRPr lang="en-US" altLang="ja-JP" sz="1400" dirty="0">
                <a:solidFill>
                  <a:srgbClr val="000000"/>
                </a:solidFill>
                <a:latin typeface="+mn-ea"/>
                <a:ea typeface="+mn-ea"/>
                <a:cs typeface="HGMaruGothicMPRO" charset="-128"/>
              </a:endParaRPr>
            </a:p>
            <a:p>
              <a:pPr marL="360000" indent="-385200"/>
              <a:endParaRPr lang="en-US" altLang="ja-JP" sz="800" dirty="0">
                <a:solidFill>
                  <a:srgbClr val="000000"/>
                </a:solidFill>
                <a:latin typeface="+mn-ea"/>
                <a:ea typeface="+mn-ea"/>
                <a:cs typeface="HGMaruGothicMPRO" charset="-128"/>
              </a:endParaRPr>
            </a:p>
            <a:p>
              <a:pPr marL="360000" indent="-385200"/>
              <a:r>
                <a:rPr lang="ja-JP" altLang="en-US" sz="1200">
                  <a:solidFill>
                    <a:srgbClr val="000000"/>
                  </a:solidFill>
                  <a:latin typeface="+mn-ea"/>
                  <a:ea typeface="+mn-ea"/>
                  <a:cs typeface="HGMaruGothicMPRO" charset="-128"/>
                </a:rPr>
                <a:t>　　・課の数を増やさない</a:t>
              </a:r>
              <a:endParaRPr lang="en-US" altLang="ja-JP" sz="1200" dirty="0">
                <a:solidFill>
                  <a:srgbClr val="000000"/>
                </a:solidFill>
                <a:latin typeface="+mn-ea"/>
                <a:ea typeface="+mn-ea"/>
                <a:cs typeface="HGMaruGothicMPRO" charset="-128"/>
              </a:endParaRPr>
            </a:p>
            <a:p>
              <a:pPr marL="360000" indent="-385200"/>
              <a:r>
                <a:rPr lang="ja-JP" altLang="en-US" sz="1200">
                  <a:solidFill>
                    <a:srgbClr val="000000"/>
                  </a:solidFill>
                  <a:latin typeface="+mn-ea"/>
                  <a:ea typeface="+mn-ea"/>
                  <a:cs typeface="HGMaruGothicMPRO" charset="-128"/>
                </a:rPr>
                <a:t>　　・検査項目区分を基本に課を再編</a:t>
              </a:r>
              <a:endParaRPr lang="ja-JP" altLang="en-US" sz="1200" dirty="0">
                <a:solidFill>
                  <a:srgbClr val="000000"/>
                </a:solidFill>
                <a:latin typeface="+mn-ea"/>
                <a:ea typeface="+mn-ea"/>
                <a:cs typeface="HGMaruGothicMPRO" charset="-128"/>
              </a:endParaRPr>
            </a:p>
          </p:txBody>
        </p:sp>
        <p:cxnSp>
          <p:nvCxnSpPr>
            <p:cNvPr id="13" name="直線コネクタ 12">
              <a:extLst>
                <a:ext uri="{FF2B5EF4-FFF2-40B4-BE49-F238E27FC236}">
                  <a16:creationId xmlns:a16="http://schemas.microsoft.com/office/drawing/2014/main" id="{49E3610D-CCE5-0BB8-B56E-F6CE50C954D4}"/>
                </a:ext>
              </a:extLst>
            </p:cNvPr>
            <p:cNvCxnSpPr>
              <a:cxnSpLocks/>
            </p:cNvCxnSpPr>
            <p:nvPr/>
          </p:nvCxnSpPr>
          <p:spPr>
            <a:xfrm>
              <a:off x="408829" y="5590646"/>
              <a:ext cx="2778500"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83016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4253</Words>
  <Application>Microsoft Office PowerPoint</Application>
  <PresentationFormat>画面に合わせる (4:3)</PresentationFormat>
  <Paragraphs>603</Paragraphs>
  <Slides>26</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HG丸ｺﾞｼｯｸM-PRO</vt:lpstr>
      <vt:lpstr>HG丸ｺﾞｼｯｸM-PRO</vt:lpstr>
      <vt:lpstr>Hiragino Kaku Gothic Std W8</vt:lpstr>
      <vt:lpstr>MS PGothic</vt:lpstr>
      <vt:lpstr>MS PGothic</vt:lpstr>
      <vt:lpstr>ＭＳ 明朝</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2023-07-19T11:18:02Z</dcterms:created>
  <dcterms:modified xsi:type="dcterms:W3CDTF">2023-07-19T11:18:07Z</dcterms:modified>
</cp:coreProperties>
</file>