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tiff" ContentType="image/tiff"/>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257" r:id="rId2"/>
    <p:sldId id="276" r:id="rId3"/>
    <p:sldId id="318" r:id="rId4"/>
    <p:sldId id="258" r:id="rId5"/>
    <p:sldId id="269" r:id="rId6"/>
    <p:sldId id="317" r:id="rId7"/>
    <p:sldId id="275" r:id="rId8"/>
    <p:sldId id="324" r:id="rId9"/>
    <p:sldId id="283" r:id="rId10"/>
    <p:sldId id="278" r:id="rId11"/>
    <p:sldId id="374" r:id="rId12"/>
    <p:sldId id="370" r:id="rId13"/>
    <p:sldId id="382" r:id="rId14"/>
    <p:sldId id="379" r:id="rId15"/>
    <p:sldId id="381" r:id="rId16"/>
    <p:sldId id="356" r:id="rId17"/>
    <p:sldId id="366" r:id="rId18"/>
    <p:sldId id="358" r:id="rId19"/>
    <p:sldId id="377" r:id="rId20"/>
    <p:sldId id="378" r:id="rId21"/>
    <p:sldId id="360" r:id="rId22"/>
    <p:sldId id="361" r:id="rId23"/>
    <p:sldId id="344" r:id="rId24"/>
    <p:sldId id="376" r:id="rId25"/>
    <p:sldId id="342" r:id="rId26"/>
    <p:sldId id="340" r:id="rId27"/>
    <p:sldId id="365" r:id="rId28"/>
  </p:sldIdLst>
  <p:sldSz cx="9144000" cy="6858000" type="screen4x3"/>
  <p:notesSz cx="6735763" cy="9872663"/>
  <p:defaultTextStyle>
    <a:defPPr>
      <a:defRPr lang="ja-JP"/>
    </a:defPPr>
    <a:lvl1pPr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1pPr>
    <a:lvl2pPr marL="4572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2pPr>
    <a:lvl3pPr marL="9144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3pPr>
    <a:lvl4pPr marL="13716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4pPr>
    <a:lvl5pPr marL="1828800" algn="l" defTabSz="457200" rtl="0" fontAlgn="base">
      <a:spcBef>
        <a:spcPct val="0"/>
      </a:spcBef>
      <a:spcAft>
        <a:spcPct val="0"/>
      </a:spcAft>
      <a:defRPr kumimoji="1" kern="1200">
        <a:solidFill>
          <a:schemeClr val="tx1"/>
        </a:solidFill>
        <a:latin typeface="Arial" charset="0"/>
        <a:ea typeface="ＭＳ Ｐゴシック" pitchFamily="4" charset="-128"/>
        <a:cs typeface="+mn-cs"/>
      </a:defRPr>
    </a:lvl5pPr>
    <a:lvl6pPr marL="2286000" algn="l" defTabSz="914400" rtl="0" eaLnBrk="1" latinLnBrk="0" hangingPunct="1">
      <a:defRPr kumimoji="1" kern="1200">
        <a:solidFill>
          <a:schemeClr val="tx1"/>
        </a:solidFill>
        <a:latin typeface="Arial" charset="0"/>
        <a:ea typeface="ＭＳ Ｐゴシック" pitchFamily="4" charset="-128"/>
        <a:cs typeface="+mn-cs"/>
      </a:defRPr>
    </a:lvl6pPr>
    <a:lvl7pPr marL="2743200" algn="l" defTabSz="914400" rtl="0" eaLnBrk="1" latinLnBrk="0" hangingPunct="1">
      <a:defRPr kumimoji="1" kern="1200">
        <a:solidFill>
          <a:schemeClr val="tx1"/>
        </a:solidFill>
        <a:latin typeface="Arial" charset="0"/>
        <a:ea typeface="ＭＳ Ｐゴシック" pitchFamily="4" charset="-128"/>
        <a:cs typeface="+mn-cs"/>
      </a:defRPr>
    </a:lvl7pPr>
    <a:lvl8pPr marL="3200400" algn="l" defTabSz="914400" rtl="0" eaLnBrk="1" latinLnBrk="0" hangingPunct="1">
      <a:defRPr kumimoji="1" kern="1200">
        <a:solidFill>
          <a:schemeClr val="tx1"/>
        </a:solidFill>
        <a:latin typeface="Arial" charset="0"/>
        <a:ea typeface="ＭＳ Ｐゴシック" pitchFamily="4" charset="-128"/>
        <a:cs typeface="+mn-cs"/>
      </a:defRPr>
    </a:lvl8pPr>
    <a:lvl9pPr marL="3657600" algn="l" defTabSz="914400" rtl="0" eaLnBrk="1" latinLnBrk="0" hangingPunct="1">
      <a:defRPr kumimoji="1" kern="1200">
        <a:solidFill>
          <a:schemeClr val="tx1"/>
        </a:solidFill>
        <a:latin typeface="Arial" charset="0"/>
        <a:ea typeface="ＭＳ Ｐゴシック" pitchFamily="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EBB"/>
    <a:srgbClr val="FB1C25"/>
    <a:srgbClr val="E869A2"/>
    <a:srgbClr val="FECBF6"/>
    <a:srgbClr val="D7FFAA"/>
    <a:srgbClr val="FFF199"/>
    <a:srgbClr val="D438CD"/>
    <a:srgbClr val="FEB0FA"/>
    <a:srgbClr val="FE75F8"/>
    <a:srgbClr val="DE67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22" autoAdjust="0"/>
    <p:restoredTop sz="96324" autoAdjust="0"/>
  </p:normalViewPr>
  <p:slideViewPr>
    <p:cSldViewPr snapToGrid="0" snapToObjects="1">
      <p:cViewPr varScale="1">
        <p:scale>
          <a:sx n="131" d="100"/>
          <a:sy n="131" d="100"/>
        </p:scale>
        <p:origin x="216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2800"/>
    </p:cViewPr>
  </p:sorterViewPr>
  <p:notesViewPr>
    <p:cSldViewPr snapToGrid="0" snapToObjects="1">
      <p:cViewPr varScale="1">
        <p:scale>
          <a:sx n="115" d="100"/>
          <a:sy n="115" d="100"/>
        </p:scale>
        <p:origin x="2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ウイルス検査</c:v>
                </c:pt>
              </c:strCache>
            </c:strRef>
          </c:tx>
          <c:spPr>
            <a:solidFill>
              <a:schemeClr val="accent1"/>
            </a:solidFill>
            <a:ln>
              <a:noFill/>
            </a:ln>
            <a:effectLst/>
          </c:spPr>
          <c:invertIfNegative val="0"/>
          <c:dPt>
            <c:idx val="2"/>
            <c:invertIfNegative val="0"/>
            <c:bubble3D val="0"/>
            <c:spPr>
              <a:solidFill>
                <a:srgbClr val="C00000"/>
              </a:solidFill>
              <a:ln>
                <a:noFill/>
              </a:ln>
              <a:effectLst/>
            </c:spPr>
            <c:extLst>
              <c:ext xmlns:c16="http://schemas.microsoft.com/office/drawing/2014/chart" uri="{C3380CC4-5D6E-409C-BE32-E72D297353CC}">
                <c16:uniqueId val="{00000001-78E3-7C49-8063-53A6375E9B4A}"/>
              </c:ext>
            </c:extLst>
          </c:dPt>
          <c:dPt>
            <c:idx val="3"/>
            <c:invertIfNegative val="0"/>
            <c:bubble3D val="0"/>
            <c:spPr>
              <a:solidFill>
                <a:srgbClr val="C00000"/>
              </a:solidFill>
              <a:ln>
                <a:noFill/>
              </a:ln>
              <a:effectLst/>
            </c:spPr>
            <c:extLst>
              <c:ext xmlns:c16="http://schemas.microsoft.com/office/drawing/2014/chart" uri="{C3380CC4-5D6E-409C-BE32-E72D297353CC}">
                <c16:uniqueId val="{00000003-78E3-7C49-8063-53A6375E9B4A}"/>
              </c:ext>
            </c:extLst>
          </c:dPt>
          <c:cat>
            <c:strRef>
              <c:f>Sheet1!$A$2:$A$5</c:f>
              <c:strCache>
                <c:ptCount val="4"/>
                <c:pt idx="0">
                  <c:v>H29</c:v>
                </c:pt>
                <c:pt idx="1">
                  <c:v>H30</c:v>
                </c:pt>
                <c:pt idx="2">
                  <c:v>R1</c:v>
                </c:pt>
                <c:pt idx="3">
                  <c:v>R2</c:v>
                </c:pt>
              </c:strCache>
            </c:strRef>
          </c:cat>
          <c:val>
            <c:numRef>
              <c:f>Sheet1!$B$2:$B$5</c:f>
              <c:numCache>
                <c:formatCode>General</c:formatCode>
                <c:ptCount val="4"/>
                <c:pt idx="0">
                  <c:v>0.44130000000000003</c:v>
                </c:pt>
                <c:pt idx="1">
                  <c:v>0.4138</c:v>
                </c:pt>
                <c:pt idx="2">
                  <c:v>0.76739999999999997</c:v>
                </c:pt>
                <c:pt idx="3">
                  <c:v>6.1383000000000001</c:v>
                </c:pt>
              </c:numCache>
            </c:numRef>
          </c:val>
          <c:extLst>
            <c:ext xmlns:c16="http://schemas.microsoft.com/office/drawing/2014/chart" uri="{C3380CC4-5D6E-409C-BE32-E72D297353CC}">
              <c16:uniqueId val="{00000004-78E3-7C49-8063-53A6375E9B4A}"/>
            </c:ext>
          </c:extLst>
        </c:ser>
        <c:dLbls>
          <c:showLegendKey val="0"/>
          <c:showVal val="0"/>
          <c:showCatName val="0"/>
          <c:showSerName val="0"/>
          <c:showPercent val="0"/>
          <c:showBubbleSize val="0"/>
        </c:dLbls>
        <c:gapWidth val="219"/>
        <c:overlap val="-27"/>
        <c:axId val="-1655675872"/>
        <c:axId val="-1655675344"/>
      </c:barChart>
      <c:catAx>
        <c:axId val="-165567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ea"/>
                <a:ea typeface="+mn-ea"/>
                <a:cs typeface="+mn-cs"/>
              </a:defRPr>
            </a:pPr>
            <a:endParaRPr lang="ja-JP"/>
          </a:p>
        </c:txPr>
        <c:crossAx val="-1655675344"/>
        <c:crosses val="autoZero"/>
        <c:auto val="1"/>
        <c:lblAlgn val="ctr"/>
        <c:lblOffset val="100"/>
        <c:noMultiLvlLbl val="0"/>
      </c:catAx>
      <c:valAx>
        <c:axId val="-165567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ea"/>
                <a:ea typeface="+mn-ea"/>
                <a:cs typeface="+mn-cs"/>
              </a:defRPr>
            </a:pPr>
            <a:endParaRPr lang="ja-JP"/>
          </a:p>
        </c:txPr>
        <c:crossAx val="-1655675872"/>
        <c:crosses val="autoZero"/>
        <c:crossBetween val="between"/>
      </c:valAx>
      <c:spPr>
        <a:noFill/>
        <a:ln>
          <a:noFill/>
        </a:ln>
        <a:effectLst/>
      </c:spPr>
    </c:plotArea>
    <c:plotVisOnly val="1"/>
    <c:dispBlanksAs val="gap"/>
    <c:showDLblsOverMax val="0"/>
  </c:chart>
  <c:spPr>
    <a:noFill/>
    <a:ln w="12700">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大安研</c:v>
                </c:pt>
              </c:strCache>
            </c:strRef>
          </c:tx>
          <c:spPr>
            <a:solidFill>
              <a:schemeClr val="accent1"/>
            </a:solidFill>
            <a:ln>
              <a:noFill/>
            </a:ln>
            <a:effectLst/>
          </c:spPr>
          <c:invertIfNegative val="0"/>
          <c:dPt>
            <c:idx val="2"/>
            <c:invertIfNegative val="0"/>
            <c:bubble3D val="0"/>
            <c:spPr>
              <a:solidFill>
                <a:srgbClr val="C00000"/>
              </a:solidFill>
              <a:ln>
                <a:noFill/>
              </a:ln>
              <a:effectLst/>
            </c:spPr>
            <c:extLst>
              <c:ext xmlns:c16="http://schemas.microsoft.com/office/drawing/2014/chart" uri="{C3380CC4-5D6E-409C-BE32-E72D297353CC}">
                <c16:uniqueId val="{00000001-2B25-CA49-A4B9-208A20704DD9}"/>
              </c:ext>
            </c:extLst>
          </c:dPt>
          <c:cat>
            <c:strRef>
              <c:f>Sheet1!$A$2:$A$4</c:f>
              <c:strCache>
                <c:ptCount val="3"/>
                <c:pt idx="0">
                  <c:v>H30</c:v>
                </c:pt>
                <c:pt idx="1">
                  <c:v>R1</c:v>
                </c:pt>
                <c:pt idx="2">
                  <c:v>R2</c:v>
                </c:pt>
              </c:strCache>
            </c:strRef>
          </c:cat>
          <c:val>
            <c:numRef>
              <c:f>Sheet1!$B$2:$B$4</c:f>
              <c:numCache>
                <c:formatCode>General</c:formatCode>
                <c:ptCount val="3"/>
                <c:pt idx="0">
                  <c:v>42.799100000000003</c:v>
                </c:pt>
                <c:pt idx="1">
                  <c:v>84.656999999999982</c:v>
                </c:pt>
                <c:pt idx="2">
                  <c:v>167.44929999999999</c:v>
                </c:pt>
              </c:numCache>
            </c:numRef>
          </c:val>
          <c:extLst>
            <c:ext xmlns:c16="http://schemas.microsoft.com/office/drawing/2014/chart" uri="{C3380CC4-5D6E-409C-BE32-E72D297353CC}">
              <c16:uniqueId val="{00000002-2B25-CA49-A4B9-208A20704DD9}"/>
            </c:ext>
          </c:extLst>
        </c:ser>
        <c:dLbls>
          <c:showLegendKey val="0"/>
          <c:showVal val="0"/>
          <c:showCatName val="0"/>
          <c:showSerName val="0"/>
          <c:showPercent val="0"/>
          <c:showBubbleSize val="0"/>
        </c:dLbls>
        <c:gapWidth val="219"/>
        <c:overlap val="-27"/>
        <c:axId val="-1655656720"/>
        <c:axId val="-1655654944"/>
      </c:barChart>
      <c:catAx>
        <c:axId val="-165565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ea"/>
                <a:ea typeface="+mn-ea"/>
                <a:cs typeface="+mn-cs"/>
              </a:defRPr>
            </a:pPr>
            <a:endParaRPr lang="ja-JP"/>
          </a:p>
        </c:txPr>
        <c:crossAx val="-1655654944"/>
        <c:crosses val="autoZero"/>
        <c:auto val="1"/>
        <c:lblAlgn val="ctr"/>
        <c:lblOffset val="100"/>
        <c:noMultiLvlLbl val="0"/>
      </c:catAx>
      <c:valAx>
        <c:axId val="-165565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ea"/>
                <a:ea typeface="+mn-ea"/>
                <a:cs typeface="+mn-cs"/>
              </a:defRPr>
            </a:pPr>
            <a:endParaRPr lang="ja-JP"/>
          </a:p>
        </c:txPr>
        <c:crossAx val="-1655656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3713"/>
          </a:xfrm>
          <a:prstGeom prst="rect">
            <a:avLst/>
          </a:prstGeom>
        </p:spPr>
        <p:txBody>
          <a:bodyPr vert="horz" lIns="91434" tIns="45716" rIns="91434"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1"/>
            <a:ext cx="2919412" cy="493713"/>
          </a:xfrm>
          <a:prstGeom prst="rect">
            <a:avLst/>
          </a:prstGeom>
        </p:spPr>
        <p:txBody>
          <a:bodyPr vert="horz" lIns="91434" tIns="45716" rIns="91434" bIns="45716" rtlCol="0"/>
          <a:lstStyle>
            <a:lvl1pPr algn="r">
              <a:defRPr sz="1200"/>
            </a:lvl1pPr>
          </a:lstStyle>
          <a:p>
            <a:fld id="{44B942DF-96A2-4D7B-996A-F70BD72C239E}" type="datetimeFigureOut">
              <a:rPr kumimoji="1" lang="ja-JP" altLang="en-US" smtClean="0"/>
              <a:pPr/>
              <a:t>2021/7/14</a:t>
            </a:fld>
            <a:endParaRPr kumimoji="1" lang="ja-JP" altLang="en-US"/>
          </a:p>
        </p:txBody>
      </p:sp>
      <p:sp>
        <p:nvSpPr>
          <p:cNvPr id="4" name="フッター プレースホルダー 3"/>
          <p:cNvSpPr>
            <a:spLocks noGrp="1"/>
          </p:cNvSpPr>
          <p:nvPr>
            <p:ph type="ftr" sz="quarter" idx="2"/>
          </p:nvPr>
        </p:nvSpPr>
        <p:spPr>
          <a:xfrm>
            <a:off x="1" y="9377363"/>
            <a:ext cx="2919413" cy="493712"/>
          </a:xfrm>
          <a:prstGeom prst="rect">
            <a:avLst/>
          </a:prstGeom>
        </p:spPr>
        <p:txBody>
          <a:bodyPr vert="horz" lIns="91434" tIns="45716" rIns="91434"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7363"/>
            <a:ext cx="2919412" cy="493712"/>
          </a:xfrm>
          <a:prstGeom prst="rect">
            <a:avLst/>
          </a:prstGeom>
        </p:spPr>
        <p:txBody>
          <a:bodyPr vert="horz" lIns="91434" tIns="45716" rIns="91434" bIns="45716" rtlCol="0" anchor="b"/>
          <a:lstStyle>
            <a:lvl1pPr algn="r">
              <a:defRPr sz="1200"/>
            </a:lvl1pPr>
          </a:lstStyle>
          <a:p>
            <a:fld id="{2C7CB65A-EA44-4AD2-9EA9-F375898F3DAC}" type="slidenum">
              <a:rPr kumimoji="1" lang="ja-JP" altLang="en-US" smtClean="0"/>
              <a:pPr/>
              <a:t>‹#›</a:t>
            </a:fld>
            <a:endParaRPr kumimoji="1" lang="ja-JP" altLang="en-US"/>
          </a:p>
        </p:txBody>
      </p:sp>
    </p:spTree>
    <p:extLst>
      <p:ext uri="{BB962C8B-B14F-4D97-AF65-F5344CB8AC3E}">
        <p14:creationId xmlns:p14="http://schemas.microsoft.com/office/powerpoint/2010/main" val="841384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18831" cy="493633"/>
          </a:xfrm>
          <a:prstGeom prst="rect">
            <a:avLst/>
          </a:prstGeom>
        </p:spPr>
        <p:txBody>
          <a:bodyPr vert="horz" lIns="91434" tIns="45716" rIns="91434" bIns="45716" rtlCol="0"/>
          <a:lstStyle>
            <a:lvl1pPr algn="l">
              <a:defRPr sz="1200">
                <a:latin typeface="Arial" pitchFamily="4" charset="0"/>
                <a:cs typeface="ＭＳ Ｐゴシック" pitchFamily="4" charset="-128"/>
              </a:defRPr>
            </a:lvl1pPr>
          </a:lstStyle>
          <a:p>
            <a:pPr>
              <a:defRPr/>
            </a:pPr>
            <a:endParaRPr lang="ja-JP" altLang="en-US"/>
          </a:p>
        </p:txBody>
      </p:sp>
      <p:sp>
        <p:nvSpPr>
          <p:cNvPr id="3" name="日付プレースホルダ 2"/>
          <p:cNvSpPr>
            <a:spLocks noGrp="1"/>
          </p:cNvSpPr>
          <p:nvPr>
            <p:ph type="dt" idx="1"/>
          </p:nvPr>
        </p:nvSpPr>
        <p:spPr>
          <a:xfrm>
            <a:off x="3815374" y="1"/>
            <a:ext cx="2918831" cy="493633"/>
          </a:xfrm>
          <a:prstGeom prst="rect">
            <a:avLst/>
          </a:prstGeom>
        </p:spPr>
        <p:txBody>
          <a:bodyPr vert="horz" wrap="square" lIns="91434" tIns="45716" rIns="91434" bIns="45716" numCol="1" anchor="t" anchorCtr="0" compatLnSpc="1">
            <a:prstTxWarp prst="textNoShape">
              <a:avLst/>
            </a:prstTxWarp>
          </a:bodyPr>
          <a:lstStyle>
            <a:lvl1pPr algn="r">
              <a:defRPr sz="1200"/>
            </a:lvl1pPr>
          </a:lstStyle>
          <a:p>
            <a:fld id="{6C6B6471-3230-441A-B2B9-818A9BD765DB}" type="datetime1">
              <a:rPr lang="ja-JP" altLang="en-US"/>
              <a:pPr/>
              <a:t>2021/7/14</a:t>
            </a:fld>
            <a:endParaRPr lang="ja-JP" altLang="en-US"/>
          </a:p>
        </p:txBody>
      </p:sp>
      <p:sp>
        <p:nvSpPr>
          <p:cNvPr id="4" name="スライド イメージ プレースホルダ 3"/>
          <p:cNvSpPr>
            <a:spLocks noGrp="1" noRot="1" noChangeAspect="1"/>
          </p:cNvSpPr>
          <p:nvPr>
            <p:ph type="sldImg" idx="2"/>
          </p:nvPr>
        </p:nvSpPr>
        <p:spPr>
          <a:xfrm>
            <a:off x="900113" y="739775"/>
            <a:ext cx="4935537" cy="3703638"/>
          </a:xfrm>
          <a:prstGeom prst="rect">
            <a:avLst/>
          </a:prstGeom>
          <a:noFill/>
          <a:ln w="12700">
            <a:solidFill>
              <a:prstClr val="black"/>
            </a:solidFill>
          </a:ln>
        </p:spPr>
        <p:txBody>
          <a:bodyPr vert="horz" lIns="91434" tIns="45716" rIns="91434" bIns="45716" rtlCol="0" anchor="ctr"/>
          <a:lstStyle/>
          <a:p>
            <a:pPr lvl="0"/>
            <a:endParaRPr lang="ja-JP" altLang="en-US" noProof="0"/>
          </a:p>
        </p:txBody>
      </p:sp>
      <p:sp>
        <p:nvSpPr>
          <p:cNvPr id="5" name="ノート プレースホルダ 4"/>
          <p:cNvSpPr>
            <a:spLocks noGrp="1"/>
          </p:cNvSpPr>
          <p:nvPr>
            <p:ph type="body" sz="quarter" idx="3"/>
          </p:nvPr>
        </p:nvSpPr>
        <p:spPr>
          <a:xfrm>
            <a:off x="673577" y="4689515"/>
            <a:ext cx="5388610" cy="4442698"/>
          </a:xfrm>
          <a:prstGeom prst="rect">
            <a:avLst/>
          </a:prstGeom>
        </p:spPr>
        <p:txBody>
          <a:bodyPr vert="horz" wrap="square" lIns="91434" tIns="45716" rIns="91434" bIns="45716" numCol="1" anchor="t" anchorCtr="0" compatLnSpc="1">
            <a:prstTxWarp prst="textNoShape">
              <a:avLst/>
            </a:prstTxWarp>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 5"/>
          <p:cNvSpPr>
            <a:spLocks noGrp="1"/>
          </p:cNvSpPr>
          <p:nvPr>
            <p:ph type="ftr" sz="quarter" idx="4"/>
          </p:nvPr>
        </p:nvSpPr>
        <p:spPr>
          <a:xfrm>
            <a:off x="1" y="9377317"/>
            <a:ext cx="2918831" cy="493633"/>
          </a:xfrm>
          <a:prstGeom prst="rect">
            <a:avLst/>
          </a:prstGeom>
        </p:spPr>
        <p:txBody>
          <a:bodyPr vert="horz" lIns="91434" tIns="45716" rIns="91434" bIns="45716" rtlCol="0" anchor="b"/>
          <a:lstStyle>
            <a:lvl1pPr algn="l">
              <a:defRPr sz="1200">
                <a:latin typeface="Arial" pitchFamily="4" charset="0"/>
                <a:cs typeface="ＭＳ Ｐゴシック" pitchFamily="4"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5374" y="9377317"/>
            <a:ext cx="2918831" cy="493633"/>
          </a:xfrm>
          <a:prstGeom prst="rect">
            <a:avLst/>
          </a:prstGeom>
        </p:spPr>
        <p:txBody>
          <a:bodyPr vert="horz" wrap="square" lIns="91434" tIns="45716" rIns="91434" bIns="45716" numCol="1" anchor="b" anchorCtr="0" compatLnSpc="1">
            <a:prstTxWarp prst="textNoShape">
              <a:avLst/>
            </a:prstTxWarp>
          </a:bodyPr>
          <a:lstStyle>
            <a:lvl1pPr algn="r">
              <a:defRPr sz="1200"/>
            </a:lvl1pPr>
          </a:lstStyle>
          <a:p>
            <a:fld id="{9ADD32E2-EC3E-41E6-93FA-2C430CEA6CE0}" type="slidenum">
              <a:rPr lang="ja-JP" altLang="en-US"/>
              <a:pPr/>
              <a:t>‹#›</a:t>
            </a:fld>
            <a:endParaRPr lang="ja-JP" altLang="en-US"/>
          </a:p>
        </p:txBody>
      </p:sp>
    </p:spTree>
    <p:extLst>
      <p:ext uri="{BB962C8B-B14F-4D97-AF65-F5344CB8AC3E}">
        <p14:creationId xmlns:p14="http://schemas.microsoft.com/office/powerpoint/2010/main" val="381014400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kumimoji="1" sz="1200" kern="1200">
        <a:solidFill>
          <a:schemeClr val="tx1"/>
        </a:solidFill>
        <a:latin typeface="+mn-lt"/>
        <a:ea typeface="+mn-ea"/>
        <a:cs typeface="ＭＳ Ｐゴシック" pitchFamily="4" charset="-128"/>
      </a:defRPr>
    </a:lvl1pPr>
    <a:lvl2pPr marL="457200" algn="l" defTabSz="457200" rtl="0" fontAlgn="base">
      <a:spcBef>
        <a:spcPct val="30000"/>
      </a:spcBef>
      <a:spcAft>
        <a:spcPct val="0"/>
      </a:spcAft>
      <a:defRPr kumimoji="1" sz="1200" kern="1200">
        <a:solidFill>
          <a:schemeClr val="tx1"/>
        </a:solidFill>
        <a:latin typeface="+mn-lt"/>
        <a:ea typeface="+mn-ea"/>
        <a:cs typeface="+mn-cs"/>
      </a:defRPr>
    </a:lvl2pPr>
    <a:lvl3pPr marL="914400" algn="l" defTabSz="457200" rtl="0" fontAlgn="base">
      <a:spcBef>
        <a:spcPct val="30000"/>
      </a:spcBef>
      <a:spcAft>
        <a:spcPct val="0"/>
      </a:spcAft>
      <a:defRPr kumimoji="1" sz="1200" kern="1200">
        <a:solidFill>
          <a:schemeClr val="tx1"/>
        </a:solidFill>
        <a:latin typeface="+mn-lt"/>
        <a:ea typeface="+mn-ea"/>
        <a:cs typeface="+mn-cs"/>
      </a:defRPr>
    </a:lvl3pPr>
    <a:lvl4pPr marL="1371600" algn="l" defTabSz="457200" rtl="0" fontAlgn="base">
      <a:spcBef>
        <a:spcPct val="30000"/>
      </a:spcBef>
      <a:spcAft>
        <a:spcPct val="0"/>
      </a:spcAft>
      <a:defRPr kumimoji="1" sz="1200" kern="1200">
        <a:solidFill>
          <a:schemeClr val="tx1"/>
        </a:solidFill>
        <a:latin typeface="+mn-lt"/>
        <a:ea typeface="+mn-ea"/>
        <a:cs typeface="+mn-cs"/>
      </a:defRPr>
    </a:lvl4pPr>
    <a:lvl5pPr marL="1828800" algn="l" defTabSz="457200" rtl="0" fontAlgn="base">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16388"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DC4838CE-1452-4BD2-B2E1-E635147265E6}" type="datetime1">
              <a:rPr lang="ja-JP" altLang="en-US" sz="1200"/>
              <a:pPr/>
              <a:t>2021/7/14</a:t>
            </a:fld>
            <a:endParaRPr lang="en-US" altLang="ja-JP" sz="1200" dirty="0"/>
          </a:p>
        </p:txBody>
      </p:sp>
      <p:sp>
        <p:nvSpPr>
          <p:cNvPr id="16389"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A0C2CBD5-D4EC-4119-A784-CB2ECE974A70}" type="slidenum">
              <a:rPr lang="en-US" altLang="ja-JP" sz="1200"/>
              <a:pPr/>
              <a:t>7</a:t>
            </a:fld>
            <a:endParaRPr lang="en-US" altLang="ja-JP" sz="1200" dirty="0"/>
          </a:p>
        </p:txBody>
      </p:sp>
      <p:sp>
        <p:nvSpPr>
          <p:cNvPr id="16390"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16391"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96078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2021/7/14</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23</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877407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2021/7/14</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24</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409235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2021/7/14</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25</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081023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2021/7/14</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26</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230742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2021/7/14</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8</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72589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2021/7/14</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9</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2423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2021/7/14</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10</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974349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2021/7/14</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11</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941373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2021/7/14</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12</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628863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2021/7/14</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13</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824376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2021/7/14</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14</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118961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903288" y="742950"/>
            <a:ext cx="4929187" cy="36972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dirty="0"/>
          </a:p>
        </p:txBody>
      </p:sp>
      <p:sp>
        <p:nvSpPr>
          <p:cNvPr id="20484" name="日付プレースホル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50D4EF4C-C891-4C13-AFB8-4176E592C375}" type="datetime1">
              <a:rPr lang="ja-JP" altLang="en-US" sz="1200"/>
              <a:pPr/>
              <a:t>2021/7/14</a:t>
            </a:fld>
            <a:endParaRPr lang="en-US" altLang="ja-JP" sz="1200" dirty="0"/>
          </a:p>
        </p:txBody>
      </p:sp>
      <p:sp>
        <p:nvSpPr>
          <p:cNvPr id="20485"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fld id="{2A5D397A-9AE2-4A5F-B4DB-7FD379243C75}" type="slidenum">
              <a:rPr lang="en-US" altLang="ja-JP" sz="1200"/>
              <a:pPr/>
              <a:t>15</a:t>
            </a:fld>
            <a:endParaRPr lang="en-US" altLang="ja-JP" sz="1200" dirty="0"/>
          </a:p>
        </p:txBody>
      </p:sp>
      <p:sp>
        <p:nvSpPr>
          <p:cNvPr id="20486" name="フッター プレースホルダー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endParaRPr lang="en-US" altLang="ja-JP" sz="1200" dirty="0"/>
          </a:p>
        </p:txBody>
      </p:sp>
      <p:sp>
        <p:nvSpPr>
          <p:cNvPr id="20487" name="ヘッダー プレースホルダー 5"/>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sz="2400">
                <a:solidFill>
                  <a:schemeClr val="tx1"/>
                </a:solidFill>
                <a:latin typeface="Arial" charset="0"/>
                <a:ea typeface="ＭＳ Ｐゴシック" pitchFamily="4" charset="-128"/>
              </a:defRPr>
            </a:lvl1pPr>
            <a:lvl2pPr marL="37929112" indent="-37471944">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169" fontAlgn="base">
              <a:spcBef>
                <a:spcPct val="0"/>
              </a:spcBef>
              <a:spcAft>
                <a:spcPct val="0"/>
              </a:spcAft>
              <a:defRPr kumimoji="1" sz="2400">
                <a:solidFill>
                  <a:schemeClr val="tx1"/>
                </a:solidFill>
                <a:latin typeface="Arial" charset="0"/>
                <a:ea typeface="ＭＳ Ｐゴシック" pitchFamily="4" charset="-128"/>
              </a:defRPr>
            </a:lvl6pPr>
            <a:lvl7pPr marL="914337" fontAlgn="base">
              <a:spcBef>
                <a:spcPct val="0"/>
              </a:spcBef>
              <a:spcAft>
                <a:spcPct val="0"/>
              </a:spcAft>
              <a:defRPr kumimoji="1" sz="2400">
                <a:solidFill>
                  <a:schemeClr val="tx1"/>
                </a:solidFill>
                <a:latin typeface="Arial" charset="0"/>
                <a:ea typeface="ＭＳ Ｐゴシック" pitchFamily="4" charset="-128"/>
              </a:defRPr>
            </a:lvl7pPr>
            <a:lvl8pPr marL="1371505" fontAlgn="base">
              <a:spcBef>
                <a:spcPct val="0"/>
              </a:spcBef>
              <a:spcAft>
                <a:spcPct val="0"/>
              </a:spcAft>
              <a:defRPr kumimoji="1" sz="2400">
                <a:solidFill>
                  <a:schemeClr val="tx1"/>
                </a:solidFill>
                <a:latin typeface="Arial" charset="0"/>
                <a:ea typeface="ＭＳ Ｐゴシック" pitchFamily="4" charset="-128"/>
              </a:defRPr>
            </a:lvl8pPr>
            <a:lvl9pPr marL="1828674"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200" dirty="0"/>
              <a:t>公衆衛生研究所の業務について</a:t>
            </a:r>
            <a:endParaRPr lang="en-US" altLang="ja-JP" sz="1200" dirty="0"/>
          </a:p>
        </p:txBody>
      </p:sp>
    </p:spTree>
    <p:extLst>
      <p:ext uri="{BB962C8B-B14F-4D97-AF65-F5344CB8AC3E}">
        <p14:creationId xmlns:p14="http://schemas.microsoft.com/office/powerpoint/2010/main" val="1176669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fld id="{9CFB4FFA-1983-6B4D-8CBA-7173DB2DB42A}" type="datetime1">
              <a:t>2021/7/14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27DB70FD-E3E1-44CF-9A76-B9D3A13A8DAD}" type="slidenum">
              <a:rPr lang="ja-JP" altLang="en-US"/>
              <a:pPr/>
              <a:t>‹#›</a:t>
            </a:fld>
            <a:endParaRPr lang="ja-JP" altLang="en-US"/>
          </a:p>
        </p:txBody>
      </p:sp>
    </p:spTree>
    <p:extLst>
      <p:ext uri="{BB962C8B-B14F-4D97-AF65-F5344CB8AC3E}">
        <p14:creationId xmlns:p14="http://schemas.microsoft.com/office/powerpoint/2010/main" val="1000973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25D04238-5548-EB41-9096-D394C41B0FF2}" type="datetime1">
              <a:t>2021/7/14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8D8798FC-FF0F-4631-A0D1-CCFC37A4070A}" type="slidenum">
              <a:rPr lang="ja-JP" altLang="en-US"/>
              <a:pPr/>
              <a:t>‹#›</a:t>
            </a:fld>
            <a:endParaRPr lang="ja-JP" altLang="en-US"/>
          </a:p>
        </p:txBody>
      </p:sp>
    </p:spTree>
    <p:extLst>
      <p:ext uri="{BB962C8B-B14F-4D97-AF65-F5344CB8AC3E}">
        <p14:creationId xmlns:p14="http://schemas.microsoft.com/office/powerpoint/2010/main" val="424007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3E8C4BFF-DBCD-F143-BD9B-8BC8AFF6B409}" type="datetime1">
              <a:t>2021/7/14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6812B777-E8CE-4B9A-9672-23B743AE992E}" type="slidenum">
              <a:rPr lang="ja-JP" altLang="en-US"/>
              <a:pPr/>
              <a:t>‹#›</a:t>
            </a:fld>
            <a:endParaRPr lang="ja-JP" altLang="en-US"/>
          </a:p>
        </p:txBody>
      </p:sp>
    </p:spTree>
    <p:extLst>
      <p:ext uri="{BB962C8B-B14F-4D97-AF65-F5344CB8AC3E}">
        <p14:creationId xmlns:p14="http://schemas.microsoft.com/office/powerpoint/2010/main" val="120661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fld id="{47E70F00-CDF8-0449-BA71-E13A29708656}" type="datetime1">
              <a:t>2021/7/14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1F54E126-4F8F-449A-A58C-7EBF651448B1}" type="slidenum">
              <a:rPr lang="ja-JP" altLang="en-US"/>
              <a:pPr/>
              <a:t>‹#›</a:t>
            </a:fld>
            <a:endParaRPr lang="ja-JP" altLang="en-US"/>
          </a:p>
        </p:txBody>
      </p:sp>
    </p:spTree>
    <p:extLst>
      <p:ext uri="{BB962C8B-B14F-4D97-AF65-F5344CB8AC3E}">
        <p14:creationId xmlns:p14="http://schemas.microsoft.com/office/powerpoint/2010/main" val="3003761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fld id="{608A319D-2C0E-2E47-8019-506B16D16107}" type="datetime1">
              <a:t>2021/7/14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C957F1C7-5230-489B-BBA3-3BBC06462165}" type="slidenum">
              <a:rPr lang="ja-JP" altLang="en-US"/>
              <a:pPr/>
              <a:t>‹#›</a:t>
            </a:fld>
            <a:endParaRPr lang="ja-JP" altLang="en-US"/>
          </a:p>
        </p:txBody>
      </p:sp>
    </p:spTree>
    <p:extLst>
      <p:ext uri="{BB962C8B-B14F-4D97-AF65-F5344CB8AC3E}">
        <p14:creationId xmlns:p14="http://schemas.microsoft.com/office/powerpoint/2010/main" val="9160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fld id="{7C970F7F-74E4-5741-A2A2-97EF3F9B6FE7}" type="datetime1">
              <a:t>2021/7/14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AEEAC076-84E8-4651-8D67-738B7806EF4D}" type="slidenum">
              <a:rPr lang="ja-JP" altLang="en-US"/>
              <a:pPr/>
              <a:t>‹#›</a:t>
            </a:fld>
            <a:endParaRPr lang="ja-JP" altLang="en-US"/>
          </a:p>
        </p:txBody>
      </p:sp>
    </p:spTree>
    <p:extLst>
      <p:ext uri="{BB962C8B-B14F-4D97-AF65-F5344CB8AC3E}">
        <p14:creationId xmlns:p14="http://schemas.microsoft.com/office/powerpoint/2010/main" val="2704952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fld id="{16A939CF-E1E9-554D-8C53-AC42A25983F7}" type="datetime1">
              <a:t>2021/7/14</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34DD2A35-4312-4EF0-BA55-BA7D94D4B8A7}" type="slidenum">
              <a:rPr lang="ja-JP" altLang="en-US"/>
              <a:pPr/>
              <a:t>‹#›</a:t>
            </a:fld>
            <a:endParaRPr lang="ja-JP" altLang="en-US"/>
          </a:p>
        </p:txBody>
      </p:sp>
    </p:spTree>
    <p:extLst>
      <p:ext uri="{BB962C8B-B14F-4D97-AF65-F5344CB8AC3E}">
        <p14:creationId xmlns:p14="http://schemas.microsoft.com/office/powerpoint/2010/main" val="2487158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fld id="{2834FDFE-82CC-2849-9744-0502C91CC582}" type="datetime1">
              <a:t>2021/7/14</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B3CB1273-2CC3-4034-9C76-85AF918D5904}" type="slidenum">
              <a:rPr lang="ja-JP" altLang="en-US"/>
              <a:pPr/>
              <a:t>‹#›</a:t>
            </a:fld>
            <a:endParaRPr lang="ja-JP" altLang="en-US"/>
          </a:p>
        </p:txBody>
      </p:sp>
    </p:spTree>
    <p:extLst>
      <p:ext uri="{BB962C8B-B14F-4D97-AF65-F5344CB8AC3E}">
        <p14:creationId xmlns:p14="http://schemas.microsoft.com/office/powerpoint/2010/main" val="410333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fld id="{ED7E0901-FBD1-7045-A1D9-81474EDE50C1}" type="datetime1">
              <a:t>2021/7/14</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a:xfrm>
            <a:off x="8084456" y="6492875"/>
            <a:ext cx="1059543" cy="365125"/>
          </a:xfrm>
        </p:spPr>
        <p:txBody>
          <a:bodyPr/>
          <a:lstStyle>
            <a:lvl1pPr>
              <a:defRPr sz="1800">
                <a:latin typeface="HG丸ｺﾞｼｯｸM-PRO" panose="020F0600000000000000" pitchFamily="50" charset="-128"/>
                <a:ea typeface="HG丸ｺﾞｼｯｸM-PRO" panose="020F0600000000000000" pitchFamily="50" charset="-128"/>
              </a:defRPr>
            </a:lvl1pPr>
          </a:lstStyle>
          <a:p>
            <a:fld id="{31574B80-8BAD-423D-BC4E-1B412F5C32AE}" type="slidenum">
              <a:rPr lang="ja-JP" altLang="en-US" smtClean="0"/>
              <a:pPr/>
              <a:t>‹#›</a:t>
            </a:fld>
            <a:endParaRPr lang="ja-JP" altLang="en-US"/>
          </a:p>
        </p:txBody>
      </p:sp>
    </p:spTree>
    <p:extLst>
      <p:ext uri="{BB962C8B-B14F-4D97-AF65-F5344CB8AC3E}">
        <p14:creationId xmlns:p14="http://schemas.microsoft.com/office/powerpoint/2010/main" val="336822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fld id="{505070ED-F4B6-2949-9266-B187FDF3BB3B}" type="datetime1">
              <a:t>2021/7/14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7F3D11F3-2DD3-45AD-85F1-2F3EFE020300}" type="slidenum">
              <a:rPr lang="ja-JP" altLang="en-US"/>
              <a:pPr/>
              <a:t>‹#›</a:t>
            </a:fld>
            <a:endParaRPr lang="ja-JP" altLang="en-US"/>
          </a:p>
        </p:txBody>
      </p:sp>
    </p:spTree>
    <p:extLst>
      <p:ext uri="{BB962C8B-B14F-4D97-AF65-F5344CB8AC3E}">
        <p14:creationId xmlns:p14="http://schemas.microsoft.com/office/powerpoint/2010/main" val="344310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fld id="{840C28CB-6BF7-104B-BE50-AAA7CEFF66C7}" type="datetime1">
              <a:t>2021/7/14</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1AF50F60-58D6-42B2-BE2E-38543404C49A}" type="slidenum">
              <a:rPr lang="ja-JP" altLang="en-US"/>
              <a:pPr/>
              <a:t>‹#›</a:t>
            </a:fld>
            <a:endParaRPr lang="ja-JP" altLang="en-US"/>
          </a:p>
        </p:txBody>
      </p:sp>
    </p:spTree>
    <p:extLst>
      <p:ext uri="{BB962C8B-B14F-4D97-AF65-F5344CB8AC3E}">
        <p14:creationId xmlns:p14="http://schemas.microsoft.com/office/powerpoint/2010/main" val="722168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4" charset="0"/>
              </a:defRPr>
            </a:lvl1pPr>
          </a:lstStyle>
          <a:p>
            <a:fld id="{8796D0E4-BEAF-9B43-9266-54E50694165E}" type="datetime1">
              <a:t>2021/7/14</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4" charset="0"/>
              </a:defRPr>
            </a:lvl1pPr>
          </a:lstStyle>
          <a:p>
            <a:fld id="{5D35EB2A-1763-44B7-9F91-BE933D80264A}"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p:titleStyle>
    <p:bodyStyle>
      <a:lvl1pPr marL="342900" indent="-342900" algn="l" defTabSz="457200" rtl="0" fontAlgn="base">
        <a:spcBef>
          <a:spcPct val="20000"/>
        </a:spcBef>
        <a:spcAft>
          <a:spcPct val="0"/>
        </a:spcAft>
        <a:buFont typeface="Arial" charset="0"/>
        <a:buChar char="•"/>
        <a:defRPr kumimoji="1" sz="3200" kern="1200">
          <a:solidFill>
            <a:schemeClr val="tx1"/>
          </a:solidFill>
          <a:latin typeface="+mn-lt"/>
          <a:ea typeface="+mn-ea"/>
          <a:cs typeface="ＭＳ Ｐゴシック" pitchFamily="4" charset="-128"/>
        </a:defRPr>
      </a:lvl1pPr>
      <a:lvl2pPr marL="742950" indent="-285750" algn="l" defTabSz="457200"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tiff"/></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chart" Target="../charts/char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2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2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w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7010400" y="6492875"/>
            <a:ext cx="2133600" cy="365125"/>
          </a:xfrm>
        </p:spPr>
        <p:txBody>
          <a:bodyPr/>
          <a:lstStyle/>
          <a:p>
            <a:fld id="{1F54E126-4F8F-449A-A58C-7EBF651448B1}" type="slidenum">
              <a:rPr lang="ja-JP" altLang="en-US" b="1" smtClean="0">
                <a:latin typeface="Arial" panose="020B0604020202020204" pitchFamily="34" charset="0"/>
                <a:ea typeface="+mn-ea"/>
                <a:cs typeface="Arial" panose="020B0604020202020204" pitchFamily="34" charset="0"/>
              </a:rPr>
              <a:pPr/>
              <a:t>1</a:t>
            </a:fld>
            <a:endParaRPr lang="ja-JP" altLang="en-US" b="1" dirty="0">
              <a:latin typeface="Arial" panose="020B0604020202020204" pitchFamily="34" charset="0"/>
              <a:ea typeface="+mn-ea"/>
              <a:cs typeface="Arial" panose="020B0604020202020204" pitchFamily="34" charset="0"/>
            </a:endParaRPr>
          </a:p>
        </p:txBody>
      </p:sp>
      <p:sp>
        <p:nvSpPr>
          <p:cNvPr id="9" name="タイトル 1"/>
          <p:cNvSpPr txBox="1">
            <a:spLocks/>
          </p:cNvSpPr>
          <p:nvPr/>
        </p:nvSpPr>
        <p:spPr bwMode="auto">
          <a:xfrm>
            <a:off x="1031147" y="1150678"/>
            <a:ext cx="7431271" cy="7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600" b="1" dirty="0">
                <a:latin typeface="+mn-ea"/>
                <a:ea typeface="+mn-ea"/>
                <a:cs typeface="HG丸ｺﾞｼｯｸM-PRO"/>
              </a:rPr>
              <a:t>令和</a:t>
            </a:r>
            <a:r>
              <a:rPr lang="en-US" altLang="ja-JP" sz="3600" b="1" dirty="0">
                <a:latin typeface="+mn-ea"/>
                <a:ea typeface="+mn-ea"/>
                <a:cs typeface="HG丸ｺﾞｼｯｸM-PRO"/>
              </a:rPr>
              <a:t>2</a:t>
            </a:r>
            <a:r>
              <a:rPr lang="ja-JP" altLang="en-US" sz="3600" b="1" dirty="0">
                <a:latin typeface="+mn-ea"/>
                <a:ea typeface="+mn-ea"/>
                <a:cs typeface="HG丸ｺﾞｼｯｸM-PRO"/>
              </a:rPr>
              <a:t>年度　法人業務実績について</a:t>
            </a:r>
          </a:p>
        </p:txBody>
      </p:sp>
      <p:sp>
        <p:nvSpPr>
          <p:cNvPr id="10" name="タイトル 1"/>
          <p:cNvSpPr txBox="1">
            <a:spLocks/>
          </p:cNvSpPr>
          <p:nvPr/>
        </p:nvSpPr>
        <p:spPr bwMode="auto">
          <a:xfrm>
            <a:off x="1175569" y="3179782"/>
            <a:ext cx="6899564" cy="7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b="1" dirty="0">
                <a:latin typeface="+mn-ea"/>
                <a:ea typeface="+mn-ea"/>
                <a:cs typeface="HG丸ｺﾞｼｯｸM-PRO"/>
              </a:rPr>
              <a:t>令和</a:t>
            </a:r>
            <a:r>
              <a:rPr lang="en-US" altLang="ja-JP" sz="3200" b="1" dirty="0">
                <a:latin typeface="+mn-ea"/>
                <a:ea typeface="+mn-ea"/>
                <a:cs typeface="HG丸ｺﾞｼｯｸM-PRO"/>
              </a:rPr>
              <a:t>3</a:t>
            </a:r>
            <a:r>
              <a:rPr lang="ja-JP" altLang="en-US" sz="3200" b="1" dirty="0">
                <a:latin typeface="+mn-ea"/>
                <a:ea typeface="+mn-ea"/>
                <a:cs typeface="HG丸ｺﾞｼｯｸM-PRO"/>
              </a:rPr>
              <a:t>年</a:t>
            </a:r>
            <a:r>
              <a:rPr lang="en-US" altLang="ja-JP" sz="3200" b="1" dirty="0">
                <a:latin typeface="+mn-ea"/>
                <a:ea typeface="+mn-ea"/>
                <a:cs typeface="HG丸ｺﾞｼｯｸM-PRO"/>
              </a:rPr>
              <a:t>7</a:t>
            </a:r>
            <a:r>
              <a:rPr lang="ja-JP" altLang="en-US" sz="3200" b="1">
                <a:latin typeface="+mn-ea"/>
                <a:ea typeface="+mn-ea"/>
                <a:cs typeface="HG丸ｺﾞｼｯｸM-PRO"/>
              </a:rPr>
              <a:t>月</a:t>
            </a:r>
            <a:r>
              <a:rPr lang="en-US" altLang="ja-JP" sz="3200" b="1" dirty="0">
                <a:latin typeface="+mn-ea"/>
                <a:ea typeface="+mn-ea"/>
                <a:cs typeface="HG丸ｺﾞｼｯｸM-PRO"/>
              </a:rPr>
              <a:t>29</a:t>
            </a:r>
            <a:r>
              <a:rPr lang="ja-JP" altLang="en-US" sz="3200" b="1">
                <a:latin typeface="+mn-ea"/>
                <a:ea typeface="+mn-ea"/>
                <a:cs typeface="HG丸ｺﾞｼｯｸM-PRO"/>
              </a:rPr>
              <a:t>日</a:t>
            </a:r>
            <a:endParaRPr lang="ja-JP" altLang="en-US" sz="3200" b="1" dirty="0">
              <a:latin typeface="+mn-ea"/>
              <a:ea typeface="+mn-ea"/>
              <a:cs typeface="HG丸ｺﾞｼｯｸM-PRO"/>
            </a:endParaRPr>
          </a:p>
        </p:txBody>
      </p:sp>
      <p:pic>
        <p:nvPicPr>
          <p:cNvPr id="4" name="図 3">
            <a:extLst>
              <a:ext uri="{FF2B5EF4-FFF2-40B4-BE49-F238E27FC236}">
                <a16:creationId xmlns:a16="http://schemas.microsoft.com/office/drawing/2014/main" id="{618F630E-E416-CF4A-8D94-C6293B55C327}"/>
              </a:ext>
            </a:extLst>
          </p:cNvPr>
          <p:cNvPicPr>
            <a:picLocks noChangeAspect="1"/>
          </p:cNvPicPr>
          <p:nvPr/>
        </p:nvPicPr>
        <p:blipFill>
          <a:blip r:embed="rId2"/>
          <a:stretch>
            <a:fillRect/>
          </a:stretch>
        </p:blipFill>
        <p:spPr>
          <a:xfrm>
            <a:off x="2201742" y="5223542"/>
            <a:ext cx="4847217" cy="855391"/>
          </a:xfrm>
          <a:prstGeom prst="rect">
            <a:avLst/>
          </a:prstGeom>
        </p:spPr>
      </p:pic>
      <p:sp>
        <p:nvSpPr>
          <p:cNvPr id="7" name="テキスト ボックス 2"/>
          <p:cNvSpPr txBox="1">
            <a:spLocks noChangeArrowheads="1"/>
          </p:cNvSpPr>
          <p:nvPr/>
        </p:nvSpPr>
        <p:spPr bwMode="auto">
          <a:xfrm>
            <a:off x="7572779" y="8295"/>
            <a:ext cx="1555200" cy="554400"/>
          </a:xfrm>
          <a:prstGeom prst="rect">
            <a:avLst/>
          </a:prstGeom>
          <a:solidFill>
            <a:srgbClr val="FFFFFF"/>
          </a:solidFill>
          <a:ln w="6350">
            <a:solidFill>
              <a:srgbClr val="000000"/>
            </a:solidFill>
            <a:miter lim="800000"/>
            <a:headEnd/>
            <a:tailEnd/>
          </a:ln>
        </p:spPr>
        <p:txBody>
          <a:bodyPr rot="0" vert="horz" wrap="square" lIns="74295" tIns="8890" rIns="74295" bIns="8890" anchor="t" anchorCtr="0" upright="1">
            <a:noAutofit/>
          </a:bodyPr>
          <a:lstStyle/>
          <a:p>
            <a:pPr algn="ctr">
              <a:spcBef>
                <a:spcPts val="180"/>
              </a:spcBef>
              <a:spcAft>
                <a:spcPts val="0"/>
              </a:spcAft>
            </a:pPr>
            <a:r>
              <a:rPr lang="ja-JP" sz="3200" kern="100">
                <a:solidFill>
                  <a:srgbClr val="0070C0"/>
                </a:solidFill>
                <a:effectLst/>
                <a:latin typeface="Century" panose="02040604050505020304" pitchFamily="18" charset="0"/>
                <a:ea typeface="ＭＳ Ｐゴシック" panose="020B0600070205080204" pitchFamily="50" charset="-128"/>
                <a:cs typeface="Times New Roman" panose="02020603050405020304" pitchFamily="18" charset="0"/>
              </a:rPr>
              <a:t>資料</a:t>
            </a:r>
            <a:r>
              <a:rPr lang="en-US" altLang="ja-JP" sz="3200" kern="100" dirty="0">
                <a:solidFill>
                  <a:srgbClr val="0070C0"/>
                </a:solidFill>
                <a:effectLst/>
                <a:latin typeface="Century" panose="02040604050505020304" pitchFamily="18" charset="0"/>
                <a:ea typeface="ＭＳ Ｐゴシック" panose="020B0600070205080204" pitchFamily="50" charset="-128"/>
                <a:cs typeface="Times New Roman" panose="02020603050405020304" pitchFamily="18" charset="0"/>
              </a:rPr>
              <a:t>5</a:t>
            </a:r>
            <a:endParaRPr lang="ja-JP" sz="1400"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769450" y="1682739"/>
            <a:ext cx="8420791"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dirty="0">
                <a:latin typeface="+mn-ea"/>
                <a:ea typeface="+mn-ea"/>
                <a:cs typeface="HG丸ｺﾞｼｯｸM-PRO"/>
              </a:rPr>
              <a:t>食品衛生分野</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食品衛生法に基づく検査業務</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endParaRPr lang="en-US" altLang="ja-JP" dirty="0">
              <a:latin typeface="+mn-ea"/>
              <a:ea typeface="+mn-ea"/>
              <a:cs typeface="HG丸ｺﾞｼｯｸM-PRO"/>
            </a:endParaRPr>
          </a:p>
          <a:p>
            <a:pPr marL="304800" indent="-304800"/>
            <a:r>
              <a:rPr lang="ja-JP" altLang="en-US" dirty="0">
                <a:latin typeface="+mn-ea"/>
                <a:ea typeface="+mn-ea"/>
                <a:cs typeface="HG丸ｺﾞｼｯｸM-PRO"/>
              </a:rPr>
              <a:t>・食品添加物、残留農薬、アレルギー物質、遺伝子組換え食品、重金属、カビ毒、汚染物等の検査・研究</a:t>
            </a:r>
            <a:endParaRPr lang="en-US" altLang="ja-JP" dirty="0">
              <a:latin typeface="+mn-ea"/>
              <a:ea typeface="+mn-ea"/>
              <a:cs typeface="HG丸ｺﾞｼｯｸM-PRO"/>
            </a:endParaRPr>
          </a:p>
          <a:p>
            <a:pPr marL="304800" indent="-304800"/>
            <a:r>
              <a:rPr lang="ja-JP" altLang="en-US" dirty="0">
                <a:latin typeface="+mn-ea"/>
                <a:ea typeface="+mn-ea"/>
                <a:cs typeface="HG丸ｺﾞｼｯｸM-PRO"/>
              </a:rPr>
              <a:t>・栄養成分の試験検査</a:t>
            </a:r>
            <a:endParaRPr lang="en-US" altLang="ja-JP" dirty="0">
              <a:latin typeface="+mn-ea"/>
              <a:ea typeface="+mn-ea"/>
              <a:cs typeface="HG丸ｺﾞｼｯｸM-PRO"/>
            </a:endParaRPr>
          </a:p>
          <a:p>
            <a:pPr marL="304800" indent="-304800"/>
            <a:endParaRPr lang="en-US" altLang="ja-JP" dirty="0">
              <a:latin typeface="+mn-ea"/>
              <a:ea typeface="+mn-ea"/>
              <a:cs typeface="HG丸ｺﾞｼｯｸM-PRO"/>
            </a:endParaRPr>
          </a:p>
          <a:p>
            <a:pPr marL="304800" indent="-304800"/>
            <a:r>
              <a:rPr lang="ja-JP" altLang="en-US" dirty="0">
                <a:latin typeface="+mn-ea"/>
                <a:ea typeface="+mn-ea"/>
                <a:cs typeface="HG丸ｺﾞｼｯｸM-PRO"/>
              </a:rPr>
              <a:t>医薬品分野</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薬機法に基づく検査業務</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endParaRPr lang="ja-JP" altLang="en-US" dirty="0">
              <a:latin typeface="+mn-ea"/>
              <a:ea typeface="+mn-ea"/>
              <a:cs typeface="HG丸ｺﾞｼｯｸM-PRO"/>
            </a:endParaRPr>
          </a:p>
          <a:p>
            <a:pPr marL="304800" indent="-304800"/>
            <a:r>
              <a:rPr lang="ja-JP" altLang="en-US" dirty="0">
                <a:latin typeface="+mn-ea"/>
                <a:ea typeface="+mn-ea"/>
                <a:cs typeface="HG丸ｺﾞｼｯｸM-PRO"/>
              </a:rPr>
              <a:t>・医薬品等の品質確保及び健康被害防止に関する検査・研究</a:t>
            </a:r>
            <a:endParaRPr lang="en-US" altLang="ja-JP" dirty="0">
              <a:latin typeface="+mn-ea"/>
              <a:ea typeface="+mn-ea"/>
              <a:cs typeface="HG丸ｺﾞｼｯｸM-PRO"/>
            </a:endParaRPr>
          </a:p>
          <a:p>
            <a:pPr marL="304800" indent="-304800"/>
            <a:r>
              <a:rPr lang="ja-JP" altLang="en-US" dirty="0">
                <a:latin typeface="+mn-ea"/>
                <a:ea typeface="+mn-ea"/>
                <a:cs typeface="HG丸ｺﾞｼｯｸM-PRO"/>
              </a:rPr>
              <a:t>・危険ドラッグに関する試験・研究</a:t>
            </a:r>
            <a:endParaRPr lang="en-US" altLang="ja-JP" dirty="0">
              <a:latin typeface="+mn-ea"/>
              <a:ea typeface="+mn-ea"/>
              <a:cs typeface="HG丸ｺﾞｼｯｸM-PRO"/>
            </a:endParaRPr>
          </a:p>
          <a:p>
            <a:pPr marL="304800" indent="-304800"/>
            <a:endParaRPr lang="en-US" altLang="ja-JP" dirty="0">
              <a:latin typeface="+mn-ea"/>
              <a:ea typeface="+mn-ea"/>
              <a:cs typeface="HG丸ｺﾞｼｯｸM-PRO"/>
            </a:endParaRPr>
          </a:p>
          <a:p>
            <a:pPr marL="304800" indent="-304800"/>
            <a:r>
              <a:rPr lang="ja-JP" altLang="en-US" dirty="0">
                <a:latin typeface="+mn-ea"/>
                <a:ea typeface="+mn-ea"/>
                <a:cs typeface="HG丸ｺﾞｼｯｸM-PRO"/>
              </a:rPr>
              <a:t>生活環境分野</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水道法に基づく検査業務</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endParaRPr lang="en-US" altLang="ja-JP" dirty="0">
              <a:latin typeface="+mn-ea"/>
              <a:ea typeface="+mn-ea"/>
              <a:cs typeface="HG丸ｺﾞｼｯｸM-PRO"/>
            </a:endParaRPr>
          </a:p>
          <a:p>
            <a:pPr marL="342000" indent="-342000"/>
            <a:r>
              <a:rPr lang="ja-JP" altLang="en-US" dirty="0">
                <a:latin typeface="+mn-ea"/>
                <a:ea typeface="+mn-ea"/>
                <a:cs typeface="HG丸ｺﾞｼｯｸM-PRO"/>
              </a:rPr>
              <a:t>・</a:t>
            </a:r>
            <a:r>
              <a:rPr lang="ja-JP" altLang="en-US" dirty="0">
                <a:solidFill>
                  <a:srgbClr val="000000"/>
                </a:solidFill>
                <a:latin typeface="+mn-ea"/>
                <a:ea typeface="+mn-ea"/>
                <a:cs typeface="HG丸ｺﾞｼｯｸM-PRO"/>
              </a:rPr>
              <a:t>水道水等の微量有害物質の検査・研究</a:t>
            </a:r>
            <a:endParaRPr lang="en-US" altLang="ja-JP" dirty="0">
              <a:solidFill>
                <a:srgbClr val="000000"/>
              </a:solidFill>
              <a:latin typeface="+mn-ea"/>
              <a:ea typeface="+mn-ea"/>
              <a:cs typeface="HG丸ｺﾞｼｯｸM-PRO"/>
            </a:endParaRPr>
          </a:p>
          <a:p>
            <a:pPr marL="342000" indent="-342000"/>
            <a:r>
              <a:rPr lang="ja-JP" altLang="en-US" dirty="0">
                <a:latin typeface="+mn-ea"/>
                <a:ea typeface="+mn-ea"/>
                <a:cs typeface="HG丸ｺﾞｼｯｸM-PRO"/>
              </a:rPr>
              <a:t>・</a:t>
            </a:r>
            <a:r>
              <a:rPr lang="ja-JP" altLang="en-US" dirty="0">
                <a:solidFill>
                  <a:srgbClr val="000000"/>
                </a:solidFill>
                <a:latin typeface="+mn-ea"/>
                <a:ea typeface="+mn-ea"/>
                <a:cs typeface="HG丸ｺﾞｼｯｸM-PRO"/>
              </a:rPr>
              <a:t>環境中の放射能調査</a:t>
            </a:r>
            <a:endParaRPr lang="en-US" altLang="ja-JP" dirty="0">
              <a:solidFill>
                <a:srgbClr val="000000"/>
              </a:solidFill>
              <a:latin typeface="+mn-ea"/>
              <a:ea typeface="+mn-ea"/>
              <a:cs typeface="HG丸ｺﾞｼｯｸM-PRO"/>
            </a:endParaRPr>
          </a:p>
          <a:p>
            <a:pPr marL="342000" indent="-342000"/>
            <a:r>
              <a:rPr lang="ja-JP" altLang="en-US" dirty="0">
                <a:solidFill>
                  <a:srgbClr val="000000"/>
                </a:solidFill>
                <a:latin typeface="+mn-ea"/>
                <a:ea typeface="+mn-ea"/>
                <a:cs typeface="HG丸ｺﾞｼｯｸM-PRO"/>
              </a:rPr>
              <a:t>・環境微生物の検査、研究</a:t>
            </a:r>
            <a:endParaRPr lang="en-US" altLang="ja-JP" dirty="0">
              <a:solidFill>
                <a:srgbClr val="000000"/>
              </a:solidFill>
              <a:latin typeface="+mn-ea"/>
              <a:ea typeface="+mn-ea"/>
              <a:cs typeface="HG丸ｺﾞｼｯｸM-PRO"/>
            </a:endParaRP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10</a:t>
            </a:fld>
            <a:endParaRPr lang="ja-JP" altLang="en-US" sz="1200" b="1" dirty="0">
              <a:latin typeface="Arial" charset="0"/>
              <a:ea typeface="Arial" charset="0"/>
              <a:cs typeface="Arial" charset="0"/>
            </a:endParaRPr>
          </a:p>
        </p:txBody>
      </p:sp>
      <p:pic>
        <p:nvPicPr>
          <p:cNvPr id="5" name="図 4"/>
          <p:cNvPicPr>
            <a:picLocks noChangeAspect="1"/>
          </p:cNvPicPr>
          <p:nvPr/>
        </p:nvPicPr>
        <p:blipFill>
          <a:blip r:embed="rId3"/>
          <a:stretch>
            <a:fillRect/>
          </a:stretch>
        </p:blipFill>
        <p:spPr>
          <a:xfrm>
            <a:off x="6467780" y="2689412"/>
            <a:ext cx="2230905" cy="1098968"/>
          </a:xfrm>
          <a:prstGeom prst="rect">
            <a:avLst/>
          </a:prstGeom>
        </p:spPr>
      </p:pic>
      <p:pic>
        <p:nvPicPr>
          <p:cNvPr id="6" name="図 5"/>
          <p:cNvPicPr>
            <a:picLocks noChangeAspect="1"/>
          </p:cNvPicPr>
          <p:nvPr/>
        </p:nvPicPr>
        <p:blipFill>
          <a:blip r:embed="rId4"/>
          <a:stretch>
            <a:fillRect/>
          </a:stretch>
        </p:blipFill>
        <p:spPr>
          <a:xfrm>
            <a:off x="6433905" y="4795053"/>
            <a:ext cx="2264781" cy="1492697"/>
          </a:xfrm>
          <a:prstGeom prst="rect">
            <a:avLst/>
          </a:prstGeom>
        </p:spPr>
      </p:pic>
      <p:sp>
        <p:nvSpPr>
          <p:cNvPr id="11" name="テキスト ボックス 17"/>
          <p:cNvSpPr txBox="1">
            <a:spLocks noChangeArrowheads="1"/>
          </p:cNvSpPr>
          <p:nvPr/>
        </p:nvSpPr>
        <p:spPr bwMode="auto">
          <a:xfrm>
            <a:off x="273050" y="1018652"/>
            <a:ext cx="4437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j-ea"/>
                <a:ea typeface="+mj-ea"/>
                <a:cs typeface="HG丸ｺﾞｼｯｸM-PRO"/>
              </a:rPr>
              <a:t>衛生化学部の主な業務</a:t>
            </a: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2.</a:t>
            </a:r>
            <a:r>
              <a:rPr lang="ja-JP" altLang="en-US" sz="2800" dirty="0">
                <a:solidFill>
                  <a:schemeClr val="bg1"/>
                </a:solidFill>
                <a:latin typeface="+mn-ea"/>
                <a:ea typeface="+mn-ea"/>
                <a:cs typeface="HG丸ｺﾞｼｯｸM-PRO"/>
              </a:rPr>
              <a:t>　業務概要</a:t>
            </a:r>
          </a:p>
        </p:txBody>
      </p:sp>
    </p:spTree>
    <p:extLst>
      <p:ext uri="{BB962C8B-B14F-4D97-AF65-F5344CB8AC3E}">
        <p14:creationId xmlns:p14="http://schemas.microsoft.com/office/powerpoint/2010/main" val="60595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7"/>
          <p:cNvSpPr txBox="1">
            <a:spLocks noChangeArrowheads="1"/>
          </p:cNvSpPr>
          <p:nvPr/>
        </p:nvSpPr>
        <p:spPr bwMode="auto">
          <a:xfrm>
            <a:off x="171447" y="1155020"/>
            <a:ext cx="8420692"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dirty="0">
                <a:latin typeface="+mn-ea"/>
                <a:ea typeface="+mn-ea"/>
                <a:cs typeface="HG丸ｺﾞｼｯｸM-PRO"/>
              </a:rPr>
              <a:t>　</a:t>
            </a:r>
            <a:r>
              <a:rPr lang="ja-JP" altLang="en-US" dirty="0">
                <a:latin typeface="+mn-ea"/>
                <a:cs typeface="HG丸ｺﾞｼｯｸM-PRO"/>
              </a:rPr>
              <a:t>●</a:t>
            </a:r>
            <a:r>
              <a:rPr lang="ja-JP" altLang="en-US" dirty="0">
                <a:latin typeface="+mn-ea"/>
              </a:rPr>
              <a:t>新型コロナウイルス検査への対応</a:t>
            </a:r>
            <a:endParaRPr lang="en-US" altLang="ja-JP" dirty="0">
              <a:latin typeface="+mn-ea"/>
            </a:endParaRPr>
          </a:p>
          <a:p>
            <a:endParaRPr lang="en-US" altLang="ja-JP" sz="1800" dirty="0">
              <a:latin typeface="+mn-ea"/>
              <a:ea typeface="+mn-ea"/>
            </a:endParaRPr>
          </a:p>
          <a:p>
            <a:r>
              <a:rPr lang="ja-JP" altLang="en-US" sz="1800" dirty="0">
                <a:latin typeface="+mn-ea"/>
                <a:ea typeface="+mn-ea"/>
                <a:cs typeface="HG丸ｺﾞｼｯｸM-PRO"/>
              </a:rPr>
              <a:t>　　　　　・行政検査急増への対応：</a:t>
            </a:r>
            <a:r>
              <a:rPr lang="ja-JP" altLang="en-US" sz="1800" dirty="0">
                <a:solidFill>
                  <a:srgbClr val="C00000"/>
                </a:solidFill>
                <a:latin typeface="+mn-ea"/>
                <a:ea typeface="+mn-ea"/>
                <a:cs typeface="HG丸ｺﾞｼｯｸM-PRO"/>
              </a:rPr>
              <a:t>約</a:t>
            </a:r>
            <a:r>
              <a:rPr lang="en-US" altLang="ja-JP" sz="1800" dirty="0">
                <a:solidFill>
                  <a:srgbClr val="C00000"/>
                </a:solidFill>
                <a:latin typeface="+mn-ea"/>
                <a:ea typeface="+mn-ea"/>
                <a:cs typeface="HG丸ｺﾞｼｯｸM-PRO"/>
              </a:rPr>
              <a:t>6</a:t>
            </a:r>
            <a:r>
              <a:rPr lang="ja-JP" altLang="en-US" sz="1800" dirty="0">
                <a:solidFill>
                  <a:srgbClr val="C00000"/>
                </a:solidFill>
                <a:latin typeface="+mn-ea"/>
                <a:ea typeface="+mn-ea"/>
                <a:cs typeface="HG丸ｺﾞｼｯｸM-PRO"/>
              </a:rPr>
              <a:t>万件</a:t>
            </a:r>
            <a:endParaRPr lang="en-US" altLang="ja-JP" sz="1800" dirty="0">
              <a:solidFill>
                <a:srgbClr val="C00000"/>
              </a:solidFill>
              <a:latin typeface="+mn-ea"/>
              <a:ea typeface="+mn-ea"/>
              <a:cs typeface="HG丸ｺﾞｼｯｸM-PRO"/>
            </a:endParaRPr>
          </a:p>
          <a:p>
            <a:r>
              <a:rPr lang="ja-JP" altLang="en-US" sz="1800" dirty="0">
                <a:latin typeface="+mn-ea"/>
                <a:ea typeface="+mn-ea"/>
                <a:cs typeface="HG丸ｺﾞｼｯｸM-PRO"/>
              </a:rPr>
              <a:t>　　　　　　　（</a:t>
            </a:r>
            <a:r>
              <a:rPr lang="en-US" altLang="ja-JP" sz="1800" dirty="0">
                <a:latin typeface="+mn-ea"/>
                <a:ea typeface="+mn-ea"/>
                <a:cs typeface="HG丸ｺﾞｼｯｸM-PRO"/>
              </a:rPr>
              <a:t>H29〜H30</a:t>
            </a:r>
            <a:r>
              <a:rPr lang="ja-JP" altLang="en-US" sz="1800" dirty="0">
                <a:latin typeface="+mn-ea"/>
                <a:ea typeface="+mn-ea"/>
                <a:cs typeface="HG丸ｺﾞｼｯｸM-PRO"/>
              </a:rPr>
              <a:t>年度の約</a:t>
            </a:r>
            <a:r>
              <a:rPr lang="en-US" altLang="ja-JP" sz="1800" dirty="0">
                <a:latin typeface="+mn-ea"/>
                <a:ea typeface="+mn-ea"/>
                <a:cs typeface="HG丸ｺﾞｼｯｸM-PRO"/>
              </a:rPr>
              <a:t>14</a:t>
            </a:r>
            <a:r>
              <a:rPr lang="ja-JP" altLang="en-US" sz="1800" dirty="0">
                <a:latin typeface="+mn-ea"/>
                <a:ea typeface="+mn-ea"/>
                <a:cs typeface="HG丸ｺﾞｼｯｸM-PRO"/>
              </a:rPr>
              <a:t>倍）</a:t>
            </a:r>
            <a:endParaRPr lang="en-US" altLang="ja-JP" sz="1800" dirty="0">
              <a:latin typeface="+mn-ea"/>
              <a:ea typeface="+mn-ea"/>
              <a:cs typeface="HG丸ｺﾞｼｯｸM-PRO"/>
            </a:endParaRPr>
          </a:p>
          <a:p>
            <a:endParaRPr lang="en-US" altLang="ja-JP" sz="1800" dirty="0">
              <a:latin typeface="+mn-ea"/>
              <a:ea typeface="+mn-ea"/>
            </a:endParaRPr>
          </a:p>
          <a:p>
            <a:r>
              <a:rPr lang="ja-JP" altLang="en-US" sz="1800" dirty="0">
                <a:latin typeface="+mn-ea"/>
                <a:ea typeface="+mn-ea"/>
                <a:cs typeface="HG丸ｺﾞｼｯｸM-PRO"/>
              </a:rPr>
              <a:t>　　　　　・</a:t>
            </a:r>
            <a:r>
              <a:rPr lang="ja-JP" altLang="en-US" sz="1800" dirty="0">
                <a:latin typeface="+mn-ea"/>
                <a:ea typeface="+mn-ea"/>
              </a:rPr>
              <a:t>各種</a:t>
            </a:r>
            <a:r>
              <a:rPr lang="ja-JP" altLang="en-US" sz="1800" dirty="0">
                <a:solidFill>
                  <a:srgbClr val="C00000"/>
                </a:solidFill>
                <a:latin typeface="+mn-ea"/>
                <a:ea typeface="+mn-ea"/>
              </a:rPr>
              <a:t>検査機器</a:t>
            </a:r>
            <a:r>
              <a:rPr lang="ja-JP" altLang="en-US" sz="1800" dirty="0">
                <a:latin typeface="+mn-ea"/>
                <a:ea typeface="+mn-ea"/>
              </a:rPr>
              <a:t>を追加整備</a:t>
            </a:r>
            <a:endParaRPr lang="en-US" altLang="ja-JP" sz="1800" dirty="0">
              <a:latin typeface="+mn-ea"/>
              <a:ea typeface="+mn-ea"/>
            </a:endParaRPr>
          </a:p>
          <a:p>
            <a:r>
              <a:rPr lang="ja-JP" altLang="en-US" sz="1800" dirty="0">
                <a:latin typeface="+mn-ea"/>
                <a:ea typeface="+mn-ea"/>
              </a:rPr>
              <a:t>　　　　　　　（リアルタイム</a:t>
            </a:r>
            <a:r>
              <a:rPr lang="en-US" altLang="ja-JP" sz="1800" dirty="0">
                <a:latin typeface="+mn-ea"/>
                <a:ea typeface="+mn-ea"/>
              </a:rPr>
              <a:t>PCR</a:t>
            </a:r>
            <a:r>
              <a:rPr lang="ja-JP" altLang="en-US" sz="1800" dirty="0">
                <a:latin typeface="+mn-ea"/>
                <a:ea typeface="+mn-ea"/>
              </a:rPr>
              <a:t>、核酸抽出装置等）</a:t>
            </a:r>
            <a:endParaRPr lang="en-US" altLang="ja-JP" sz="1800" dirty="0">
              <a:latin typeface="+mn-ea"/>
              <a:ea typeface="+mn-ea"/>
            </a:endParaRPr>
          </a:p>
          <a:p>
            <a:endParaRPr lang="en-US" altLang="ja-JP" sz="1800" dirty="0">
              <a:latin typeface="+mn-ea"/>
              <a:ea typeface="+mn-ea"/>
            </a:endParaRPr>
          </a:p>
          <a:p>
            <a:r>
              <a:rPr lang="ja-JP" altLang="en-US" sz="1800" dirty="0">
                <a:latin typeface="+mn-ea"/>
                <a:ea typeface="+mn-ea"/>
              </a:rPr>
              <a:t>　　　　　・法人内での</a:t>
            </a:r>
            <a:r>
              <a:rPr lang="ja-JP" altLang="en-US" sz="1800" dirty="0">
                <a:solidFill>
                  <a:srgbClr val="C00000"/>
                </a:solidFill>
                <a:latin typeface="+mn-ea"/>
                <a:ea typeface="+mn-ea"/>
              </a:rPr>
              <a:t>応援体制</a:t>
            </a:r>
            <a:r>
              <a:rPr lang="ja-JP" altLang="en-US" sz="1800" dirty="0">
                <a:latin typeface="+mn-ea"/>
                <a:ea typeface="+mn-ea"/>
              </a:rPr>
              <a:t>の整備</a:t>
            </a:r>
            <a:endParaRPr lang="en-US" altLang="ja-JP" sz="1800" dirty="0">
              <a:latin typeface="+mn-ea"/>
              <a:ea typeface="+mn-ea"/>
            </a:endParaRPr>
          </a:p>
          <a:p>
            <a:r>
              <a:rPr lang="ja-JP" altLang="en-US" sz="1800" dirty="0">
                <a:latin typeface="+mn-ea"/>
                <a:ea typeface="+mn-ea"/>
              </a:rPr>
              <a:t>　　　　　　　全所的な協力体制（検査、受付等）</a:t>
            </a:r>
            <a:endParaRPr lang="en-US" altLang="ja-JP" sz="1800" dirty="0">
              <a:latin typeface="+mn-ea"/>
              <a:ea typeface="+mn-ea"/>
            </a:endParaRPr>
          </a:p>
          <a:p>
            <a:r>
              <a:rPr lang="ja-JP" altLang="en-US" sz="1800" dirty="0">
                <a:latin typeface="+mn-ea"/>
                <a:ea typeface="+mn-ea"/>
              </a:rPr>
              <a:t>　　　　　　　非常勤職員の採用</a:t>
            </a:r>
            <a:endParaRPr lang="en-US" altLang="ja-JP" sz="1800" dirty="0">
              <a:latin typeface="+mn-ea"/>
              <a:ea typeface="+mn-ea"/>
            </a:endParaRPr>
          </a:p>
          <a:p>
            <a:endParaRPr lang="en-US" altLang="ja-JP" sz="1800" dirty="0">
              <a:latin typeface="+mn-ea"/>
              <a:ea typeface="+mn-ea"/>
            </a:endParaRPr>
          </a:p>
          <a:p>
            <a:r>
              <a:rPr lang="ja-JP" altLang="en-US" sz="1800" dirty="0">
                <a:latin typeface="+mn-ea"/>
                <a:ea typeface="+mn-ea"/>
              </a:rPr>
              <a:t>　　　　　・変異株検査の実施：森ノ宮</a:t>
            </a:r>
            <a:r>
              <a:rPr lang="en-US" altLang="ja-JP" sz="1800" dirty="0">
                <a:latin typeface="+mn-ea"/>
                <a:ea typeface="+mn-ea"/>
              </a:rPr>
              <a:t>C</a:t>
            </a:r>
            <a:r>
              <a:rPr lang="ja-JP" altLang="en-US" sz="1800" dirty="0">
                <a:latin typeface="+mn-ea"/>
                <a:ea typeface="+mn-ea"/>
              </a:rPr>
              <a:t>にて</a:t>
            </a:r>
            <a:r>
              <a:rPr lang="ja-JP" altLang="en-US" sz="1800" dirty="0">
                <a:solidFill>
                  <a:srgbClr val="C00000"/>
                </a:solidFill>
                <a:latin typeface="+mn-ea"/>
                <a:ea typeface="+mn-ea"/>
              </a:rPr>
              <a:t>一元的に対応</a:t>
            </a:r>
            <a:endParaRPr lang="en-US" altLang="ja-JP" sz="1800" dirty="0">
              <a:solidFill>
                <a:srgbClr val="C00000"/>
              </a:solidFill>
              <a:latin typeface="+mn-ea"/>
              <a:ea typeface="+mn-ea"/>
            </a:endParaRPr>
          </a:p>
          <a:p>
            <a:r>
              <a:rPr lang="ja-JP" altLang="en-US" sz="1800" dirty="0">
                <a:latin typeface="+mn-ea"/>
                <a:ea typeface="+mn-ea"/>
              </a:rPr>
              <a:t>　　　　　　　特徴的なアミノ酸変異を検出できる</a:t>
            </a:r>
            <a:r>
              <a:rPr lang="en-US" altLang="ja-JP" sz="1800" dirty="0">
                <a:latin typeface="+mn-ea"/>
                <a:ea typeface="+mn-ea"/>
              </a:rPr>
              <a:t>PCR</a:t>
            </a:r>
            <a:r>
              <a:rPr lang="ja-JP" altLang="en-US" sz="1800" dirty="0">
                <a:latin typeface="+mn-ea"/>
                <a:ea typeface="+mn-ea"/>
              </a:rPr>
              <a:t>法を用いた検出法を作成</a:t>
            </a:r>
            <a:endParaRPr lang="en-US" altLang="ja-JP" sz="1800" dirty="0">
              <a:latin typeface="+mn-ea"/>
              <a:ea typeface="+mn-ea"/>
            </a:endParaRPr>
          </a:p>
        </p:txBody>
      </p:sp>
      <p:pic>
        <p:nvPicPr>
          <p:cNvPr id="11" name="図 10">
            <a:extLst>
              <a:ext uri="{FF2B5EF4-FFF2-40B4-BE49-F238E27FC236}">
                <a16:creationId xmlns:a16="http://schemas.microsoft.com/office/drawing/2014/main" id="{B884B04E-8414-B548-9F95-301D62B0298F}"/>
              </a:ext>
            </a:extLst>
          </p:cNvPr>
          <p:cNvPicPr>
            <a:picLocks noChangeAspect="1"/>
          </p:cNvPicPr>
          <p:nvPr/>
        </p:nvPicPr>
        <p:blipFill>
          <a:blip r:embed="rId3"/>
          <a:stretch>
            <a:fillRect/>
          </a:stretch>
        </p:blipFill>
        <p:spPr>
          <a:xfrm rot="-1800000">
            <a:off x="206504" y="2601756"/>
            <a:ext cx="934151" cy="390531"/>
          </a:xfrm>
          <a:prstGeom prst="rect">
            <a:avLst/>
          </a:prstGeom>
        </p:spPr>
      </p:pic>
      <p:pic>
        <p:nvPicPr>
          <p:cNvPr id="25" name="図 24">
            <a:extLst>
              <a:ext uri="{FF2B5EF4-FFF2-40B4-BE49-F238E27FC236}">
                <a16:creationId xmlns:a16="http://schemas.microsoft.com/office/drawing/2014/main" id="{B884B04E-8414-B548-9F95-301D62B0298F}"/>
              </a:ext>
            </a:extLst>
          </p:cNvPr>
          <p:cNvPicPr>
            <a:picLocks noChangeAspect="1"/>
          </p:cNvPicPr>
          <p:nvPr/>
        </p:nvPicPr>
        <p:blipFill>
          <a:blip r:embed="rId3"/>
          <a:stretch>
            <a:fillRect/>
          </a:stretch>
        </p:blipFill>
        <p:spPr>
          <a:xfrm rot="-1800000">
            <a:off x="302879" y="3358918"/>
            <a:ext cx="934151" cy="390531"/>
          </a:xfrm>
          <a:prstGeom prst="rect">
            <a:avLst/>
          </a:prstGeom>
        </p:spPr>
      </p:pic>
      <p:pic>
        <p:nvPicPr>
          <p:cNvPr id="26" name="図 25">
            <a:extLst>
              <a:ext uri="{FF2B5EF4-FFF2-40B4-BE49-F238E27FC236}">
                <a16:creationId xmlns:a16="http://schemas.microsoft.com/office/drawing/2014/main" id="{B884B04E-8414-B548-9F95-301D62B0298F}"/>
              </a:ext>
            </a:extLst>
          </p:cNvPr>
          <p:cNvPicPr>
            <a:picLocks noChangeAspect="1"/>
          </p:cNvPicPr>
          <p:nvPr/>
        </p:nvPicPr>
        <p:blipFill>
          <a:blip r:embed="rId3"/>
          <a:stretch>
            <a:fillRect/>
          </a:stretch>
        </p:blipFill>
        <p:spPr>
          <a:xfrm rot="-1800000">
            <a:off x="296116" y="4450297"/>
            <a:ext cx="934151" cy="390531"/>
          </a:xfrm>
          <a:prstGeom prst="rect">
            <a:avLst/>
          </a:prstGeom>
        </p:spPr>
      </p:pic>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11</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業務実績にかかる重点項目</a:t>
            </a:r>
            <a:r>
              <a:rPr lang="ja-JP" altLang="en-US" sz="2700" dirty="0">
                <a:solidFill>
                  <a:schemeClr val="bg1"/>
                </a:solidFill>
                <a:latin typeface="+mn-ea"/>
                <a:cs typeface="HG丸ｺﾞｼｯｸM-PRO"/>
              </a:rPr>
              <a:t>（</a:t>
            </a:r>
            <a:r>
              <a:rPr lang="ja-JP" altLang="en-US" dirty="0">
                <a:solidFill>
                  <a:schemeClr val="bg1"/>
                </a:solidFill>
                <a:latin typeface="+mn-ea"/>
                <a:cs typeface="HG丸ｺﾞｼｯｸM-PRO"/>
              </a:rPr>
              <a:t>新型コロナウイルス検査</a:t>
            </a:r>
            <a:r>
              <a:rPr lang="ja-JP" altLang="en-US" sz="2700" dirty="0">
                <a:solidFill>
                  <a:schemeClr val="bg1"/>
                </a:solidFill>
                <a:latin typeface="+mn-ea"/>
                <a:cs typeface="HG丸ｺﾞｼｯｸM-PRO"/>
              </a:rPr>
              <a:t>）</a:t>
            </a:r>
          </a:p>
        </p:txBody>
      </p:sp>
      <p:pic>
        <p:nvPicPr>
          <p:cNvPr id="27" name="図 26">
            <a:extLst>
              <a:ext uri="{FF2B5EF4-FFF2-40B4-BE49-F238E27FC236}">
                <a16:creationId xmlns:a16="http://schemas.microsoft.com/office/drawing/2014/main" id="{ADBB8EE0-EBAA-1245-B35F-C8DF7EAB0EE0}"/>
              </a:ext>
            </a:extLst>
          </p:cNvPr>
          <p:cNvPicPr>
            <a:picLocks noChangeAspect="1"/>
          </p:cNvPicPr>
          <p:nvPr/>
        </p:nvPicPr>
        <p:blipFill>
          <a:blip r:embed="rId4"/>
          <a:stretch>
            <a:fillRect/>
          </a:stretch>
        </p:blipFill>
        <p:spPr>
          <a:xfrm>
            <a:off x="6957482" y="5201881"/>
            <a:ext cx="1211906" cy="1018628"/>
          </a:xfrm>
          <a:prstGeom prst="rect">
            <a:avLst/>
          </a:prstGeom>
        </p:spPr>
      </p:pic>
      <p:grpSp>
        <p:nvGrpSpPr>
          <p:cNvPr id="32" name="図形グループ 31"/>
          <p:cNvGrpSpPr/>
          <p:nvPr/>
        </p:nvGrpSpPr>
        <p:grpSpPr>
          <a:xfrm>
            <a:off x="5530106" y="1300584"/>
            <a:ext cx="3442447" cy="2830675"/>
            <a:chOff x="5303520" y="877391"/>
            <a:chExt cx="3550574" cy="2830675"/>
          </a:xfrm>
        </p:grpSpPr>
        <p:grpSp>
          <p:nvGrpSpPr>
            <p:cNvPr id="24" name="図形グループ 23"/>
            <p:cNvGrpSpPr/>
            <p:nvPr/>
          </p:nvGrpSpPr>
          <p:grpSpPr>
            <a:xfrm>
              <a:off x="5303520" y="877391"/>
              <a:ext cx="3550574" cy="2830675"/>
              <a:chOff x="5453126" y="3768666"/>
              <a:chExt cx="3472501" cy="2564128"/>
            </a:xfrm>
          </p:grpSpPr>
          <p:grpSp>
            <p:nvGrpSpPr>
              <p:cNvPr id="8" name="図形グループ 7"/>
              <p:cNvGrpSpPr/>
              <p:nvPr/>
            </p:nvGrpSpPr>
            <p:grpSpPr>
              <a:xfrm>
                <a:off x="5453126" y="3768666"/>
                <a:ext cx="3472501" cy="2564127"/>
                <a:chOff x="5598642" y="762253"/>
                <a:chExt cx="3472501" cy="2564127"/>
              </a:xfrm>
            </p:grpSpPr>
            <p:grpSp>
              <p:nvGrpSpPr>
                <p:cNvPr id="18" name="図形グループ 17"/>
                <p:cNvGrpSpPr/>
                <p:nvPr/>
              </p:nvGrpSpPr>
              <p:grpSpPr>
                <a:xfrm>
                  <a:off x="5598642" y="762253"/>
                  <a:ext cx="3111144" cy="2509340"/>
                  <a:chOff x="4580325" y="1631532"/>
                  <a:chExt cx="3111144" cy="2509340"/>
                </a:xfrm>
              </p:grpSpPr>
              <p:grpSp>
                <p:nvGrpSpPr>
                  <p:cNvPr id="17" name="図形グループ 16"/>
                  <p:cNvGrpSpPr/>
                  <p:nvPr/>
                </p:nvGrpSpPr>
                <p:grpSpPr>
                  <a:xfrm>
                    <a:off x="4580325" y="1959897"/>
                    <a:ext cx="3111144" cy="2180975"/>
                    <a:chOff x="1190692" y="1840307"/>
                    <a:chExt cx="3111144" cy="2180975"/>
                  </a:xfrm>
                </p:grpSpPr>
                <p:graphicFrame>
                  <p:nvGraphicFramePr>
                    <p:cNvPr id="2" name="グラフ 1"/>
                    <p:cNvGraphicFramePr/>
                    <p:nvPr>
                      <p:extLst>
                        <p:ext uri="{D42A27DB-BD31-4B8C-83A1-F6EECF244321}">
                          <p14:modId xmlns:p14="http://schemas.microsoft.com/office/powerpoint/2010/main" val="1113953525"/>
                        </p:ext>
                      </p:extLst>
                    </p:nvPr>
                  </p:nvGraphicFramePr>
                  <p:xfrm>
                    <a:off x="1261018" y="1943649"/>
                    <a:ext cx="3040818" cy="2077633"/>
                  </p:xfrm>
                  <a:graphic>
                    <a:graphicData uri="http://schemas.openxmlformats.org/drawingml/2006/chart">
                      <c:chart xmlns:c="http://schemas.openxmlformats.org/drawingml/2006/chart" xmlns:r="http://schemas.openxmlformats.org/officeDocument/2006/relationships" r:id="rId5"/>
                    </a:graphicData>
                  </a:graphic>
                </p:graphicFrame>
                <p:sp>
                  <p:nvSpPr>
                    <p:cNvPr id="13" name="テキスト ボックス 12"/>
                    <p:cNvSpPr txBox="1"/>
                    <p:nvPr/>
                  </p:nvSpPr>
                  <p:spPr>
                    <a:xfrm>
                      <a:off x="1190692" y="1840307"/>
                      <a:ext cx="419355" cy="243337"/>
                    </a:xfrm>
                    <a:prstGeom prst="rect">
                      <a:avLst/>
                    </a:prstGeom>
                    <a:noFill/>
                  </p:spPr>
                  <p:txBody>
                    <a:bodyPr wrap="none" rtlCol="0">
                      <a:spAutoFit/>
                    </a:bodyPr>
                    <a:lstStyle/>
                    <a:p>
                      <a:r>
                        <a:rPr kumimoji="1" lang="ja-JP" altLang="en-US" sz="800" b="1" dirty="0"/>
                        <a:t>（万）</a:t>
                      </a:r>
                    </a:p>
                  </p:txBody>
                </p:sp>
              </p:grpSp>
              <p:sp>
                <p:nvSpPr>
                  <p:cNvPr id="5" name="テキスト ボックス 4"/>
                  <p:cNvSpPr txBox="1"/>
                  <p:nvPr/>
                </p:nvSpPr>
                <p:spPr>
                  <a:xfrm>
                    <a:off x="5096168" y="1631532"/>
                    <a:ext cx="2440814" cy="278795"/>
                  </a:xfrm>
                  <a:prstGeom prst="rect">
                    <a:avLst/>
                  </a:prstGeom>
                  <a:solidFill>
                    <a:schemeClr val="accent1">
                      <a:lumMod val="40000"/>
                      <a:lumOff val="60000"/>
                    </a:schemeClr>
                  </a:solidFill>
                </p:spPr>
                <p:txBody>
                  <a:bodyPr wrap="square" rtlCol="0">
                    <a:spAutoFit/>
                  </a:bodyPr>
                  <a:lstStyle/>
                  <a:p>
                    <a:pPr algn="ctr"/>
                    <a:r>
                      <a:rPr kumimoji="1" lang="ja-JP" altLang="en-US" sz="1400" dirty="0"/>
                      <a:t>大安研：ウイルス検査件数</a:t>
                    </a:r>
                  </a:p>
                </p:txBody>
              </p:sp>
            </p:grpSp>
            <p:sp>
              <p:nvSpPr>
                <p:cNvPr id="7" name="正方形/長方形 6"/>
                <p:cNvSpPr/>
                <p:nvPr/>
              </p:nvSpPr>
              <p:spPr>
                <a:xfrm>
                  <a:off x="8024061" y="3126325"/>
                  <a:ext cx="1047082" cy="200055"/>
                </a:xfrm>
                <a:prstGeom prst="rect">
                  <a:avLst/>
                </a:prstGeom>
              </p:spPr>
              <p:txBody>
                <a:bodyPr wrap="none">
                  <a:spAutoFit/>
                </a:bodyPr>
                <a:lstStyle/>
                <a:p>
                  <a:r>
                    <a:rPr lang="ja-JP" altLang="en-US" sz="700" dirty="0"/>
                    <a:t>衛生</a:t>
                  </a:r>
                  <a:r>
                    <a:rPr lang="ja-JP" altLang="en-US" sz="700"/>
                    <a:t>検査実施件数より</a:t>
                  </a:r>
                  <a:endParaRPr lang="ja-JP" altLang="en-US" sz="700" dirty="0"/>
                </a:p>
              </p:txBody>
            </p:sp>
          </p:grpSp>
          <p:sp>
            <p:nvSpPr>
              <p:cNvPr id="14" name="正方形/長方形 13"/>
              <p:cNvSpPr/>
              <p:nvPr/>
            </p:nvSpPr>
            <p:spPr>
              <a:xfrm>
                <a:off x="5474572" y="4049395"/>
                <a:ext cx="3429610" cy="2283399"/>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5570170" y="3004386"/>
              <a:ext cx="613725" cy="246221"/>
            </a:xfrm>
            <a:prstGeom prst="rect">
              <a:avLst/>
            </a:prstGeom>
            <a:noFill/>
          </p:spPr>
          <p:txBody>
            <a:bodyPr wrap="none" rtlCol="0">
              <a:spAutoFit/>
            </a:bodyPr>
            <a:lstStyle/>
            <a:p>
              <a:r>
                <a:rPr kumimoji="1" lang="ja-JP" altLang="en-US" sz="1000" b="1" dirty="0">
                  <a:latin typeface="+mj-ea"/>
                  <a:ea typeface="+mj-ea"/>
                </a:rPr>
                <a:t>約</a:t>
              </a:r>
              <a:r>
                <a:rPr kumimoji="1" lang="en-US" altLang="ja-JP" sz="1000" b="1" dirty="0">
                  <a:latin typeface="+mj-ea"/>
                  <a:ea typeface="+mj-ea"/>
                </a:rPr>
                <a:t>4.4</a:t>
              </a:r>
              <a:r>
                <a:rPr kumimoji="1" lang="ja-JP" altLang="en-US" sz="1000" b="1" dirty="0">
                  <a:latin typeface="+mj-ea"/>
                  <a:ea typeface="+mj-ea"/>
                </a:rPr>
                <a:t>千</a:t>
              </a:r>
            </a:p>
          </p:txBody>
        </p:sp>
        <p:sp>
          <p:nvSpPr>
            <p:cNvPr id="22" name="テキスト ボックス 21"/>
            <p:cNvSpPr txBox="1"/>
            <p:nvPr/>
          </p:nvSpPr>
          <p:spPr>
            <a:xfrm>
              <a:off x="6269416" y="3004386"/>
              <a:ext cx="613725" cy="246221"/>
            </a:xfrm>
            <a:prstGeom prst="rect">
              <a:avLst/>
            </a:prstGeom>
            <a:noFill/>
          </p:spPr>
          <p:txBody>
            <a:bodyPr wrap="none" rtlCol="0">
              <a:spAutoFit/>
            </a:bodyPr>
            <a:lstStyle/>
            <a:p>
              <a:r>
                <a:rPr kumimoji="1" lang="ja-JP" altLang="en-US" sz="1000" b="1" dirty="0">
                  <a:latin typeface="+mj-ea"/>
                  <a:ea typeface="+mj-ea"/>
                </a:rPr>
                <a:t>約</a:t>
              </a:r>
              <a:r>
                <a:rPr kumimoji="1" lang="en-US" altLang="ja-JP" sz="1000" b="1" dirty="0">
                  <a:latin typeface="+mj-ea"/>
                  <a:ea typeface="+mj-ea"/>
                </a:rPr>
                <a:t>4.1</a:t>
              </a:r>
              <a:r>
                <a:rPr lang="ja-JP" altLang="en-US" sz="1000" b="1" dirty="0">
                  <a:latin typeface="+mj-ea"/>
                  <a:ea typeface="+mj-ea"/>
                </a:rPr>
                <a:t>千</a:t>
              </a:r>
              <a:endParaRPr kumimoji="1" lang="ja-JP" altLang="en-US" sz="1000" b="1" dirty="0">
                <a:latin typeface="+mj-ea"/>
                <a:ea typeface="+mj-ea"/>
              </a:endParaRPr>
            </a:p>
          </p:txBody>
        </p:sp>
        <p:sp>
          <p:nvSpPr>
            <p:cNvPr id="23" name="テキスト ボックス 22"/>
            <p:cNvSpPr txBox="1"/>
            <p:nvPr/>
          </p:nvSpPr>
          <p:spPr>
            <a:xfrm>
              <a:off x="6728229" y="2767068"/>
              <a:ext cx="1156025" cy="400110"/>
            </a:xfrm>
            <a:prstGeom prst="rect">
              <a:avLst/>
            </a:prstGeom>
            <a:noFill/>
          </p:spPr>
          <p:txBody>
            <a:bodyPr wrap="none" rtlCol="0">
              <a:spAutoFit/>
            </a:bodyPr>
            <a:lstStyle/>
            <a:p>
              <a:pPr algn="ctr"/>
              <a:r>
                <a:rPr kumimoji="1" lang="ja-JP" altLang="en-US" sz="1000" b="1" dirty="0">
                  <a:latin typeface="+mj-ea"/>
                  <a:ea typeface="+mj-ea"/>
                </a:rPr>
                <a:t>約</a:t>
              </a:r>
              <a:r>
                <a:rPr kumimoji="1" lang="en-US" altLang="ja-JP" sz="1000" b="1" dirty="0">
                  <a:latin typeface="+mj-ea"/>
                  <a:ea typeface="+mj-ea"/>
                </a:rPr>
                <a:t>7.7</a:t>
              </a:r>
              <a:r>
                <a:rPr kumimoji="1" lang="ja-JP" altLang="en-US" sz="1000" b="1" dirty="0">
                  <a:latin typeface="+mj-ea"/>
                  <a:ea typeface="+mj-ea"/>
                </a:rPr>
                <a:t>千</a:t>
              </a:r>
              <a:endParaRPr kumimoji="1" lang="en-US" altLang="ja-JP" sz="1000" b="1" dirty="0">
                <a:latin typeface="+mj-ea"/>
                <a:ea typeface="+mj-ea"/>
              </a:endParaRPr>
            </a:p>
            <a:p>
              <a:pPr algn="ctr"/>
              <a:r>
                <a:rPr lang="ja-JP" altLang="en-US" sz="1000" b="1" dirty="0">
                  <a:latin typeface="+mj-ea"/>
                  <a:ea typeface="+mj-ea"/>
                </a:rPr>
                <a:t>（コロナ：約</a:t>
              </a:r>
              <a:r>
                <a:rPr lang="en-US" altLang="ja-JP" sz="1000" b="1" dirty="0">
                  <a:latin typeface="+mj-ea"/>
                  <a:ea typeface="+mj-ea"/>
                </a:rPr>
                <a:t>5.0</a:t>
              </a:r>
              <a:r>
                <a:rPr lang="ja-JP" altLang="en-US" sz="1000" b="1" dirty="0">
                  <a:latin typeface="+mj-ea"/>
                  <a:ea typeface="+mj-ea"/>
                </a:rPr>
                <a:t>千）</a:t>
              </a:r>
              <a:endParaRPr kumimoji="1" lang="ja-JP" altLang="en-US" sz="1000" b="1" dirty="0">
                <a:latin typeface="+mj-ea"/>
                <a:ea typeface="+mj-ea"/>
              </a:endParaRPr>
            </a:p>
          </p:txBody>
        </p:sp>
        <p:sp>
          <p:nvSpPr>
            <p:cNvPr id="28" name="テキスト ボックス 27"/>
            <p:cNvSpPr txBox="1"/>
            <p:nvPr/>
          </p:nvSpPr>
          <p:spPr>
            <a:xfrm>
              <a:off x="7302713" y="1310524"/>
              <a:ext cx="1288293" cy="400110"/>
            </a:xfrm>
            <a:prstGeom prst="rect">
              <a:avLst/>
            </a:prstGeom>
            <a:noFill/>
          </p:spPr>
          <p:txBody>
            <a:bodyPr wrap="none" rtlCol="0">
              <a:spAutoFit/>
            </a:bodyPr>
            <a:lstStyle/>
            <a:p>
              <a:pPr algn="ctr"/>
              <a:r>
                <a:rPr kumimoji="1" lang="ja-JP" altLang="en-US" sz="1000" b="1">
                  <a:latin typeface="+mj-ea"/>
                  <a:ea typeface="+mj-ea"/>
                </a:rPr>
                <a:t>約</a:t>
              </a:r>
              <a:r>
                <a:rPr kumimoji="1" lang="en-US" altLang="ja-JP" sz="1000" b="1" dirty="0">
                  <a:latin typeface="+mj-ea"/>
                  <a:ea typeface="+mj-ea"/>
                </a:rPr>
                <a:t>6.1</a:t>
              </a:r>
              <a:r>
                <a:rPr kumimoji="1" lang="ja-JP" altLang="en-US" sz="1000" b="1">
                  <a:latin typeface="+mj-ea"/>
                  <a:ea typeface="+mj-ea"/>
                </a:rPr>
                <a:t>万</a:t>
              </a:r>
              <a:endParaRPr kumimoji="1" lang="en-US" altLang="ja-JP" sz="1000" b="1" dirty="0">
                <a:latin typeface="+mj-ea"/>
                <a:ea typeface="+mj-ea"/>
              </a:endParaRPr>
            </a:p>
            <a:p>
              <a:pPr algn="ctr"/>
              <a:r>
                <a:rPr kumimoji="1" lang="ja-JP" altLang="en-US" sz="1000" b="1" dirty="0">
                  <a:latin typeface="+mj-ea"/>
                  <a:ea typeface="+mj-ea"/>
                </a:rPr>
                <a:t>（内コロナ：約</a:t>
              </a:r>
              <a:r>
                <a:rPr kumimoji="1" lang="en-US" altLang="ja-JP" sz="1000" b="1" dirty="0">
                  <a:latin typeface="+mj-ea"/>
                  <a:ea typeface="+mj-ea"/>
                </a:rPr>
                <a:t>6.0</a:t>
              </a:r>
              <a:r>
                <a:rPr kumimoji="1" lang="ja-JP" altLang="en-US" sz="1000" b="1" dirty="0">
                  <a:latin typeface="+mj-ea"/>
                  <a:ea typeface="+mj-ea"/>
                </a:rPr>
                <a:t>万）</a:t>
              </a:r>
            </a:p>
          </p:txBody>
        </p:sp>
        <p:cxnSp>
          <p:nvCxnSpPr>
            <p:cNvPr id="20" name="直線矢印コネクタ 19"/>
            <p:cNvCxnSpPr/>
            <p:nvPr/>
          </p:nvCxnSpPr>
          <p:spPr>
            <a:xfrm>
              <a:off x="6191517" y="1770214"/>
              <a:ext cx="0" cy="1618445"/>
            </a:xfrm>
            <a:prstGeom prst="straightConnector1">
              <a:avLst/>
            </a:prstGeom>
            <a:ln w="63500">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30" name="直線コネクタ 29"/>
            <p:cNvCxnSpPr/>
            <p:nvPr/>
          </p:nvCxnSpPr>
          <p:spPr>
            <a:xfrm>
              <a:off x="5561701" y="1748698"/>
              <a:ext cx="2977588" cy="0"/>
            </a:xfrm>
            <a:prstGeom prst="line">
              <a:avLst/>
            </a:prstGeom>
            <a:ln w="19050">
              <a:prstDash val="sysDash"/>
            </a:ln>
            <a:effectLst/>
          </p:spPr>
          <p:style>
            <a:lnRef idx="2">
              <a:schemeClr val="accent1"/>
            </a:lnRef>
            <a:fillRef idx="0">
              <a:schemeClr val="accent1"/>
            </a:fillRef>
            <a:effectRef idx="1">
              <a:schemeClr val="accent1"/>
            </a:effectRef>
            <a:fontRef idx="minor">
              <a:schemeClr val="tx1"/>
            </a:fontRef>
          </p:style>
        </p:cxnSp>
        <p:sp>
          <p:nvSpPr>
            <p:cNvPr id="31" name="テキスト ボックス 30"/>
            <p:cNvSpPr txBox="1"/>
            <p:nvPr/>
          </p:nvSpPr>
          <p:spPr>
            <a:xfrm>
              <a:off x="6186191" y="2155230"/>
              <a:ext cx="1268453" cy="461665"/>
            </a:xfrm>
            <a:prstGeom prst="rect">
              <a:avLst/>
            </a:prstGeom>
            <a:noFill/>
          </p:spPr>
          <p:txBody>
            <a:bodyPr wrap="none" rtlCol="0">
              <a:spAutoFit/>
            </a:bodyPr>
            <a:lstStyle/>
            <a:p>
              <a:r>
                <a:rPr kumimoji="1" lang="en-US" altLang="ja-JP" sz="1200" b="1" dirty="0">
                  <a:solidFill>
                    <a:srgbClr val="002060"/>
                  </a:solidFill>
                  <a:latin typeface="+mj-ea"/>
                  <a:ea typeface="+mj-ea"/>
                </a:rPr>
                <a:t>H29</a:t>
              </a:r>
              <a:r>
                <a:rPr kumimoji="1" lang="ja-JP" altLang="en-US" sz="1200" b="1" dirty="0">
                  <a:solidFill>
                    <a:srgbClr val="002060"/>
                  </a:solidFill>
                  <a:latin typeface="+mj-ea"/>
                  <a:ea typeface="+mj-ea"/>
                </a:rPr>
                <a:t>・</a:t>
              </a:r>
              <a:r>
                <a:rPr kumimoji="1" lang="en-US" altLang="ja-JP" sz="1200" b="1" dirty="0">
                  <a:solidFill>
                    <a:srgbClr val="002060"/>
                  </a:solidFill>
                  <a:latin typeface="+mj-ea"/>
                  <a:ea typeface="+mj-ea"/>
                </a:rPr>
                <a:t>H30</a:t>
              </a:r>
              <a:r>
                <a:rPr kumimoji="1" lang="ja-JP" altLang="en-US" sz="1200" b="1" dirty="0">
                  <a:solidFill>
                    <a:srgbClr val="002060"/>
                  </a:solidFill>
                  <a:latin typeface="+mj-ea"/>
                  <a:ea typeface="+mj-ea"/>
                </a:rPr>
                <a:t>平均の</a:t>
              </a:r>
              <a:endParaRPr kumimoji="1" lang="en-US" altLang="ja-JP" sz="1200" b="1" dirty="0">
                <a:solidFill>
                  <a:srgbClr val="002060"/>
                </a:solidFill>
                <a:latin typeface="+mj-ea"/>
                <a:ea typeface="+mj-ea"/>
              </a:endParaRPr>
            </a:p>
            <a:p>
              <a:r>
                <a:rPr kumimoji="1" lang="ja-JP" altLang="en-US" sz="1200" b="1" dirty="0">
                  <a:solidFill>
                    <a:srgbClr val="002060"/>
                  </a:solidFill>
                  <a:latin typeface="+mj-ea"/>
                  <a:ea typeface="+mj-ea"/>
                </a:rPr>
                <a:t>約</a:t>
              </a:r>
              <a:r>
                <a:rPr kumimoji="1" lang="en-US" altLang="ja-JP" sz="1200" b="1" dirty="0">
                  <a:solidFill>
                    <a:srgbClr val="002060"/>
                  </a:solidFill>
                  <a:latin typeface="+mj-ea"/>
                  <a:ea typeface="+mj-ea"/>
                </a:rPr>
                <a:t>14</a:t>
              </a:r>
              <a:r>
                <a:rPr kumimoji="1" lang="ja-JP" altLang="en-US" sz="1200" b="1" dirty="0">
                  <a:solidFill>
                    <a:srgbClr val="002060"/>
                  </a:solidFill>
                  <a:latin typeface="+mj-ea"/>
                  <a:ea typeface="+mj-ea"/>
                </a:rPr>
                <a:t>倍</a:t>
              </a:r>
            </a:p>
          </p:txBody>
        </p:sp>
      </p:grpSp>
      <p:pic>
        <p:nvPicPr>
          <p:cNvPr id="21" name="図 20">
            <a:extLst>
              <a:ext uri="{FF2B5EF4-FFF2-40B4-BE49-F238E27FC236}">
                <a16:creationId xmlns:a16="http://schemas.microsoft.com/office/drawing/2014/main" id="{5FB99D0E-73CA-6B44-9801-5E2D3EE06C85}"/>
              </a:ext>
            </a:extLst>
          </p:cNvPr>
          <p:cNvPicPr>
            <a:picLocks noChangeAspect="1"/>
          </p:cNvPicPr>
          <p:nvPr/>
        </p:nvPicPr>
        <p:blipFill>
          <a:blip r:embed="rId6"/>
          <a:stretch>
            <a:fillRect/>
          </a:stretch>
        </p:blipFill>
        <p:spPr>
          <a:xfrm>
            <a:off x="1531431" y="5302930"/>
            <a:ext cx="1917700" cy="800100"/>
          </a:xfrm>
          <a:prstGeom prst="rect">
            <a:avLst/>
          </a:prstGeom>
        </p:spPr>
      </p:pic>
    </p:spTree>
    <p:extLst>
      <p:ext uri="{BB962C8B-B14F-4D97-AF65-F5344CB8AC3E}">
        <p14:creationId xmlns:p14="http://schemas.microsoft.com/office/powerpoint/2010/main" val="1194411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2A0B52FE-8D67-CC4B-8814-078BEA03B87B}"/>
              </a:ext>
            </a:extLst>
          </p:cNvPr>
          <p:cNvPicPr>
            <a:picLocks noChangeAspect="1"/>
          </p:cNvPicPr>
          <p:nvPr/>
        </p:nvPicPr>
        <p:blipFill>
          <a:blip r:embed="rId3"/>
          <a:stretch>
            <a:fillRect/>
          </a:stretch>
        </p:blipFill>
        <p:spPr>
          <a:xfrm>
            <a:off x="6391883" y="1213483"/>
            <a:ext cx="1905000" cy="1651000"/>
          </a:xfrm>
          <a:prstGeom prst="rect">
            <a:avLst/>
          </a:prstGeom>
        </p:spPr>
      </p:pic>
      <p:sp>
        <p:nvSpPr>
          <p:cNvPr id="12" name="テキスト ボックス 17"/>
          <p:cNvSpPr txBox="1">
            <a:spLocks noChangeArrowheads="1"/>
          </p:cNvSpPr>
          <p:nvPr/>
        </p:nvSpPr>
        <p:spPr bwMode="auto">
          <a:xfrm>
            <a:off x="136524" y="1086238"/>
            <a:ext cx="8870952"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dirty="0">
                <a:latin typeface="+mn-ea"/>
                <a:cs typeface="HG丸ｺﾞｼｯｸM-PRO"/>
              </a:rPr>
              <a:t>　●疫学調査チーム（</a:t>
            </a:r>
            <a:r>
              <a:rPr lang="en-US" altLang="ja-JP" dirty="0">
                <a:latin typeface="+mn-ea"/>
                <a:cs typeface="HG丸ｺﾞｼｯｸM-PRO"/>
              </a:rPr>
              <a:t>O-FEIT</a:t>
            </a:r>
            <a:r>
              <a:rPr lang="ja-JP" altLang="en-US" dirty="0">
                <a:latin typeface="+mn-ea"/>
                <a:cs typeface="HG丸ｺﾞｼｯｸM-PRO"/>
              </a:rPr>
              <a:t>）の設置</a:t>
            </a:r>
            <a:endParaRPr lang="en-US" altLang="ja-JP" dirty="0">
              <a:latin typeface="+mn-ea"/>
            </a:endParaRPr>
          </a:p>
          <a:p>
            <a:endParaRPr lang="en-US" altLang="ja-JP" sz="900" dirty="0">
              <a:latin typeface="+mj-ea"/>
            </a:endParaRPr>
          </a:p>
          <a:p>
            <a:r>
              <a:rPr lang="ja-JP" altLang="en-US" sz="1800" dirty="0">
                <a:latin typeface="+mn-ea"/>
                <a:cs typeface="HG丸ｺﾞｼｯｸM-PRO"/>
              </a:rPr>
              <a:t>　　　　</a:t>
            </a:r>
            <a:r>
              <a:rPr lang="en-US" altLang="ja-JP" sz="1800" dirty="0">
                <a:latin typeface="+mn-ea"/>
                <a:cs typeface="HG丸ｺﾞｼｯｸM-PRO"/>
              </a:rPr>
              <a:t> ※</a:t>
            </a:r>
            <a:r>
              <a:rPr lang="en-US" altLang="ja-JP" sz="1800" dirty="0">
                <a:solidFill>
                  <a:srgbClr val="FF0000"/>
                </a:solidFill>
                <a:latin typeface="+mn-ea"/>
                <a:cs typeface="HG丸ｺﾞｼｯｸM-PRO"/>
              </a:rPr>
              <a:t>O-FEIT</a:t>
            </a:r>
            <a:r>
              <a:rPr lang="ja-JP" altLang="en-US" sz="1800">
                <a:latin typeface="+mn-ea"/>
                <a:cs typeface="HG丸ｺﾞｼｯｸM-PRO"/>
              </a:rPr>
              <a:t> ：</a:t>
            </a:r>
            <a:r>
              <a:rPr lang="en-US" altLang="ja-JP" sz="1800" dirty="0">
                <a:latin typeface="+mn-ea"/>
                <a:cs typeface="HG丸ｺﾞｼｯｸM-PRO"/>
              </a:rPr>
              <a:t> </a:t>
            </a:r>
            <a:r>
              <a:rPr lang="en-US" altLang="ja-JP" sz="1800" u="sng" dirty="0">
                <a:solidFill>
                  <a:srgbClr val="FF0000"/>
                </a:solidFill>
                <a:latin typeface="+mn-ea"/>
                <a:cs typeface="HG丸ｺﾞｼｯｸM-PRO"/>
              </a:rPr>
              <a:t>O</a:t>
            </a:r>
            <a:r>
              <a:rPr lang="en-US" altLang="ja-JP" sz="1800" dirty="0">
                <a:latin typeface="+mn-ea"/>
                <a:cs typeface="HG丸ｺﾞｼｯｸM-PRO"/>
              </a:rPr>
              <a:t>saka</a:t>
            </a:r>
            <a:r>
              <a:rPr lang="en-US" altLang="ja-JP" sz="1800" dirty="0">
                <a:solidFill>
                  <a:srgbClr val="FF0000"/>
                </a:solidFill>
                <a:latin typeface="+mn-ea"/>
                <a:cs typeface="HG丸ｺﾞｼｯｸM-PRO"/>
              </a:rPr>
              <a:t>-</a:t>
            </a:r>
            <a:r>
              <a:rPr lang="en-US" altLang="ja-JP" sz="1800" u="sng" dirty="0">
                <a:solidFill>
                  <a:srgbClr val="FF0000"/>
                </a:solidFill>
                <a:latin typeface="+mn-ea"/>
                <a:cs typeface="HG丸ｺﾞｼｯｸM-PRO"/>
              </a:rPr>
              <a:t>F</a:t>
            </a:r>
            <a:r>
              <a:rPr lang="en-US" altLang="ja-JP" sz="1800" dirty="0">
                <a:latin typeface="+mn-ea"/>
                <a:cs typeface="HG丸ｺﾞｼｯｸM-PRO"/>
              </a:rPr>
              <a:t>ield </a:t>
            </a:r>
            <a:r>
              <a:rPr lang="en-US" altLang="ja-JP" sz="1800" u="sng" dirty="0">
                <a:solidFill>
                  <a:srgbClr val="FF0000"/>
                </a:solidFill>
                <a:latin typeface="+mn-ea"/>
                <a:cs typeface="HG丸ｺﾞｼｯｸM-PRO"/>
              </a:rPr>
              <a:t>E</a:t>
            </a:r>
            <a:r>
              <a:rPr lang="en-US" altLang="ja-JP" sz="1800" dirty="0">
                <a:latin typeface="+mn-ea"/>
                <a:cs typeface="HG丸ｺﾞｼｯｸM-PRO"/>
              </a:rPr>
              <a:t>pidemiologic </a:t>
            </a:r>
            <a:r>
              <a:rPr lang="en-US" altLang="ja-JP" sz="1800" u="sng" dirty="0">
                <a:solidFill>
                  <a:srgbClr val="FF0000"/>
                </a:solidFill>
                <a:latin typeface="+mn-ea"/>
                <a:cs typeface="HG丸ｺﾞｼｯｸM-PRO"/>
              </a:rPr>
              <a:t>I</a:t>
            </a:r>
            <a:r>
              <a:rPr lang="en-US" altLang="ja-JP" sz="1800" dirty="0">
                <a:latin typeface="+mn-ea"/>
                <a:cs typeface="HG丸ｺﾞｼｯｸM-PRO"/>
              </a:rPr>
              <a:t>nvestigation </a:t>
            </a:r>
            <a:r>
              <a:rPr lang="en-US" altLang="ja-JP" sz="1800" u="sng" dirty="0">
                <a:solidFill>
                  <a:srgbClr val="FF0000"/>
                </a:solidFill>
                <a:latin typeface="+mn-ea"/>
                <a:cs typeface="HG丸ｺﾞｼｯｸM-PRO"/>
              </a:rPr>
              <a:t>T</a:t>
            </a:r>
            <a:r>
              <a:rPr lang="en-US" altLang="ja-JP" sz="1800" dirty="0">
                <a:latin typeface="+mn-ea"/>
                <a:cs typeface="HG丸ｺﾞｼｯｸM-PRO"/>
              </a:rPr>
              <a:t>eam</a:t>
            </a:r>
          </a:p>
          <a:p>
            <a:endParaRPr lang="en-US" altLang="ja-JP" sz="1800" dirty="0">
              <a:latin typeface="+mn-ea"/>
              <a:cs typeface="HG丸ｺﾞｼｯｸM-PRO"/>
            </a:endParaRPr>
          </a:p>
          <a:p>
            <a:r>
              <a:rPr lang="ja-JP" altLang="en-US" sz="1800" dirty="0">
                <a:latin typeface="+mn-ea"/>
                <a:cs typeface="HG丸ｺﾞｼｯｸM-PRO"/>
              </a:rPr>
              <a:t>　　　　・疫学調査チーム設置要綱の整備</a:t>
            </a:r>
            <a:endParaRPr lang="en-US" altLang="ja-JP" sz="1800" dirty="0">
              <a:latin typeface="+mn-ea"/>
              <a:cs typeface="HG丸ｺﾞｼｯｸM-PRO"/>
            </a:endParaRPr>
          </a:p>
          <a:p>
            <a:endParaRPr lang="en-US" altLang="ja-JP" sz="900" dirty="0">
              <a:latin typeface="+mn-ea"/>
              <a:cs typeface="HG丸ｺﾞｼｯｸM-PRO"/>
            </a:endParaRPr>
          </a:p>
          <a:p>
            <a:r>
              <a:rPr lang="ja-JP" altLang="en-US" sz="1800" dirty="0">
                <a:latin typeface="+mn-ea"/>
                <a:cs typeface="HG丸ｺﾞｼｯｸM-PRO"/>
              </a:rPr>
              <a:t>　　　　・疫学調査の常設専門家チーム（</a:t>
            </a:r>
            <a:r>
              <a:rPr lang="en-US" altLang="ja-JP" sz="1800" dirty="0">
                <a:latin typeface="+mn-ea"/>
                <a:cs typeface="HG丸ｺﾞｼｯｸM-PRO"/>
              </a:rPr>
              <a:t>O-FEIT</a:t>
            </a:r>
            <a:r>
              <a:rPr lang="ja-JP" altLang="en-US" sz="1800" dirty="0">
                <a:latin typeface="+mn-ea"/>
                <a:cs typeface="HG丸ｺﾞｼｯｸM-PRO"/>
              </a:rPr>
              <a:t>）の始動</a:t>
            </a:r>
            <a:r>
              <a:rPr lang="ja-JP" altLang="en-US" sz="1800" dirty="0">
                <a:latin typeface="+mj-ea"/>
                <a:ea typeface="+mj-ea"/>
                <a:cs typeface="HG丸ｺﾞｼｯｸM-PRO"/>
              </a:rPr>
              <a:t>　</a:t>
            </a:r>
            <a:endParaRPr lang="en-US" altLang="ja-JP" sz="2000" dirty="0">
              <a:latin typeface="+mn-ea"/>
              <a:ea typeface="+mn-ea"/>
            </a:endParaRP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12</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業務実績にかかる重点項目</a:t>
            </a:r>
            <a:r>
              <a:rPr lang="ja-JP" altLang="en-US" sz="2700" dirty="0">
                <a:solidFill>
                  <a:schemeClr val="bg1"/>
                </a:solidFill>
                <a:latin typeface="+mn-ea"/>
                <a:cs typeface="HG丸ｺﾞｼｯｸM-PRO"/>
              </a:rPr>
              <a:t>（</a:t>
            </a:r>
            <a:r>
              <a:rPr lang="ja-JP" altLang="en-US" dirty="0">
                <a:solidFill>
                  <a:schemeClr val="bg1"/>
                </a:solidFill>
                <a:latin typeface="+mn-ea"/>
                <a:cs typeface="HG丸ｺﾞｼｯｸM-PRO"/>
              </a:rPr>
              <a:t>感染症拡大防止</a:t>
            </a:r>
            <a:r>
              <a:rPr lang="ja-JP" altLang="en-US" sz="2700" dirty="0">
                <a:solidFill>
                  <a:schemeClr val="bg1"/>
                </a:solidFill>
                <a:latin typeface="+mn-ea"/>
                <a:cs typeface="HG丸ｺﾞｼｯｸM-PRO"/>
              </a:rPr>
              <a:t>）</a:t>
            </a:r>
          </a:p>
        </p:txBody>
      </p:sp>
      <p:pic>
        <p:nvPicPr>
          <p:cNvPr id="19" name="図 18">
            <a:extLst>
              <a:ext uri="{FF2B5EF4-FFF2-40B4-BE49-F238E27FC236}">
                <a16:creationId xmlns:a16="http://schemas.microsoft.com/office/drawing/2014/main" id="{B884B04E-8414-B548-9F95-301D62B0298F}"/>
              </a:ext>
            </a:extLst>
          </p:cNvPr>
          <p:cNvPicPr>
            <a:picLocks noChangeAspect="1"/>
          </p:cNvPicPr>
          <p:nvPr/>
        </p:nvPicPr>
        <p:blipFill>
          <a:blip r:embed="rId4"/>
          <a:stretch>
            <a:fillRect/>
          </a:stretch>
        </p:blipFill>
        <p:spPr>
          <a:xfrm rot="-1800000">
            <a:off x="35056" y="957167"/>
            <a:ext cx="934151" cy="390531"/>
          </a:xfrm>
          <a:prstGeom prst="rect">
            <a:avLst/>
          </a:prstGeom>
        </p:spPr>
      </p:pic>
      <p:graphicFrame>
        <p:nvGraphicFramePr>
          <p:cNvPr id="8" name="表 7"/>
          <p:cNvGraphicFramePr>
            <a:graphicFrameLocks noGrp="1"/>
          </p:cNvGraphicFramePr>
          <p:nvPr>
            <p:extLst>
              <p:ext uri="{D42A27DB-BD31-4B8C-83A1-F6EECF244321}">
                <p14:modId xmlns:p14="http://schemas.microsoft.com/office/powerpoint/2010/main" val="1561715699"/>
              </p:ext>
            </p:extLst>
          </p:nvPr>
        </p:nvGraphicFramePr>
        <p:xfrm>
          <a:off x="690155" y="4351213"/>
          <a:ext cx="7924072" cy="1483360"/>
        </p:xfrm>
        <a:graphic>
          <a:graphicData uri="http://schemas.openxmlformats.org/drawingml/2006/table">
            <a:tbl>
              <a:tblPr firstRow="1" bandRow="1">
                <a:tableStyleId>{00A15C55-8517-42AA-B614-E9B94910E393}</a:tableStyleId>
              </a:tblPr>
              <a:tblGrid>
                <a:gridCol w="3324660">
                  <a:extLst>
                    <a:ext uri="{9D8B030D-6E8A-4147-A177-3AD203B41FA5}">
                      <a16:colId xmlns:a16="http://schemas.microsoft.com/office/drawing/2014/main" val="20000"/>
                    </a:ext>
                  </a:extLst>
                </a:gridCol>
                <a:gridCol w="4599412">
                  <a:extLst>
                    <a:ext uri="{9D8B030D-6E8A-4147-A177-3AD203B41FA5}">
                      <a16:colId xmlns:a16="http://schemas.microsoft.com/office/drawing/2014/main" val="20001"/>
                    </a:ext>
                  </a:extLst>
                </a:gridCol>
              </a:tblGrid>
              <a:tr h="370840">
                <a:tc>
                  <a:txBody>
                    <a:bodyPr/>
                    <a:lstStyle/>
                    <a:p>
                      <a:pPr algn="ctr"/>
                      <a:r>
                        <a:rPr kumimoji="1" lang="ja-JP" altLang="en-US" dirty="0"/>
                        <a:t>平常時</a:t>
                      </a:r>
                      <a:endParaRPr kumimoji="1" lang="ja-JP" altLang="en-US" dirty="0">
                        <a:latin typeface="+mj-ea"/>
                        <a:ea typeface="+mj-ea"/>
                      </a:endParaRPr>
                    </a:p>
                  </a:txBody>
                  <a:tcPr/>
                </a:tc>
                <a:tc>
                  <a:txBody>
                    <a:bodyPr/>
                    <a:lstStyle/>
                    <a:p>
                      <a:pPr algn="ctr"/>
                      <a:r>
                        <a:rPr kumimoji="1" lang="ja-JP" altLang="en-US" dirty="0"/>
                        <a:t>健康危機事象発生時</a:t>
                      </a:r>
                      <a:endParaRPr kumimoji="1" lang="ja-JP" altLang="en-US" dirty="0">
                        <a:latin typeface="+mj-ea"/>
                        <a:ea typeface="+mj-ea"/>
                      </a:endParaRPr>
                    </a:p>
                  </a:txBody>
                  <a:tcPr/>
                </a:tc>
                <a:extLst>
                  <a:ext uri="{0D108BD9-81ED-4DB2-BD59-A6C34878D82A}">
                    <a16:rowId xmlns:a16="http://schemas.microsoft.com/office/drawing/2014/main" val="10000"/>
                  </a:ext>
                </a:extLst>
              </a:tr>
              <a:tr h="370840">
                <a:tc>
                  <a:txBody>
                    <a:bodyPr/>
                    <a:lstStyle/>
                    <a:p>
                      <a:r>
                        <a:rPr kumimoji="1" lang="ja-JP" altLang="en-US" dirty="0"/>
                        <a:t>・　疫学研修</a:t>
                      </a:r>
                      <a:endParaRPr kumimoji="1" lang="ja-JP" altLang="en-US" dirty="0">
                        <a:latin typeface="+mj-ea"/>
                        <a:ea typeface="+mj-ea"/>
                      </a:endParaRPr>
                    </a:p>
                  </a:txBody>
                  <a:tcPr/>
                </a:tc>
                <a:tc rowSpan="2">
                  <a:txBody>
                    <a:bodyPr/>
                    <a:lstStyle/>
                    <a:p>
                      <a:r>
                        <a:rPr kumimoji="1" lang="ja-JP" altLang="en-US" sz="1800" kern="1200" dirty="0"/>
                        <a:t>・　保健所</a:t>
                      </a:r>
                      <a:r>
                        <a:rPr kumimoji="1" lang="ja-JP" altLang="en-US" dirty="0"/>
                        <a:t>支援</a:t>
                      </a:r>
                    </a:p>
                    <a:p>
                      <a:r>
                        <a:rPr kumimoji="1" lang="ja-JP" altLang="en-US" dirty="0"/>
                        <a:t>　　　（積極的疫学調査：データ整理・解析等）</a:t>
                      </a:r>
                      <a:endParaRPr kumimoji="1" lang="ja-JP" altLang="en-US" dirty="0">
                        <a:latin typeface="+mj-ea"/>
                        <a:ea typeface="+mj-ea"/>
                      </a:endParaRPr>
                    </a:p>
                  </a:txBody>
                  <a:tcPr/>
                </a:tc>
                <a:extLst>
                  <a:ext uri="{0D108BD9-81ED-4DB2-BD59-A6C34878D82A}">
                    <a16:rowId xmlns:a16="http://schemas.microsoft.com/office/drawing/2014/main" val="10001"/>
                  </a:ext>
                </a:extLst>
              </a:tr>
              <a:tr h="370840">
                <a:tc>
                  <a:txBody>
                    <a:bodyPr/>
                    <a:lstStyle/>
                    <a:p>
                      <a:r>
                        <a:rPr kumimoji="1" lang="ja-JP" altLang="en-US" sz="1800" kern="1200" dirty="0"/>
                        <a:t>・　</a:t>
                      </a:r>
                      <a:r>
                        <a:rPr kumimoji="1" lang="ja-JP" altLang="en-US" dirty="0"/>
                        <a:t>相談対応（健康危機事象）</a:t>
                      </a:r>
                      <a:endParaRPr kumimoji="1" lang="ja-JP" altLang="en-US" dirty="0">
                        <a:latin typeface="+mj-ea"/>
                        <a:ea typeface="+mj-ea"/>
                      </a:endParaRPr>
                    </a:p>
                  </a:txBody>
                  <a:tcPr/>
                </a:tc>
                <a:tc vMerge="1">
                  <a:txBody>
                    <a:bodyPr/>
                    <a:lstStyle/>
                    <a:p>
                      <a:endParaRPr kumimoji="1" lang="ja-JP" altLang="en-US" dirty="0">
                        <a:latin typeface="+mj-ea"/>
                        <a:ea typeface="+mj-ea"/>
                      </a:endParaRPr>
                    </a:p>
                  </a:txBody>
                  <a:tcPr/>
                </a:tc>
                <a:extLst>
                  <a:ext uri="{0D108BD9-81ED-4DB2-BD59-A6C34878D82A}">
                    <a16:rowId xmlns:a16="http://schemas.microsoft.com/office/drawing/2014/main" val="10002"/>
                  </a:ext>
                </a:extLst>
              </a:tr>
              <a:tr h="370840">
                <a:tc>
                  <a:txBody>
                    <a:bodyPr/>
                    <a:lstStyle/>
                    <a:p>
                      <a:r>
                        <a:rPr kumimoji="1" lang="ja-JP" altLang="en-US" sz="1800" kern="1200" dirty="0"/>
                        <a:t>・　</a:t>
                      </a:r>
                      <a:r>
                        <a:rPr kumimoji="1" lang="ja-JP" altLang="en-US" dirty="0"/>
                        <a:t>感染症</a:t>
                      </a:r>
                      <a:r>
                        <a:rPr kumimoji="1" lang="ja-JP" altLang="en-US"/>
                        <a:t>情報センターの運営</a:t>
                      </a:r>
                      <a:endParaRPr kumimoji="1" lang="ja-JP" altLang="en-US" dirty="0">
                        <a:latin typeface="+mj-ea"/>
                        <a:ea typeface="+mj-ea"/>
                      </a:endParaRPr>
                    </a:p>
                  </a:txBody>
                  <a:tcPr/>
                </a:tc>
                <a:tc>
                  <a:txBody>
                    <a:bodyPr/>
                    <a:lstStyle/>
                    <a:p>
                      <a:r>
                        <a:rPr kumimoji="1" lang="ja-JP" altLang="en-US" sz="1800" kern="1200" dirty="0"/>
                        <a:t>・　健康危機事象収束に向けた対策への助言</a:t>
                      </a:r>
                      <a:endParaRPr kumimoji="1" lang="ja-JP" altLang="en-US" dirty="0">
                        <a:latin typeface="+mj-ea"/>
                        <a:ea typeface="+mj-ea"/>
                      </a:endParaRPr>
                    </a:p>
                  </a:txBody>
                  <a:tcPr/>
                </a:tc>
                <a:extLst>
                  <a:ext uri="{0D108BD9-81ED-4DB2-BD59-A6C34878D82A}">
                    <a16:rowId xmlns:a16="http://schemas.microsoft.com/office/drawing/2014/main" val="10003"/>
                  </a:ext>
                </a:extLst>
              </a:tr>
            </a:tbl>
          </a:graphicData>
        </a:graphic>
      </p:graphicFrame>
      <p:sp>
        <p:nvSpPr>
          <p:cNvPr id="11" name="正方形/長方形 10"/>
          <p:cNvSpPr/>
          <p:nvPr/>
        </p:nvSpPr>
        <p:spPr>
          <a:xfrm>
            <a:off x="3089179" y="3951103"/>
            <a:ext cx="2763898" cy="400110"/>
          </a:xfrm>
          <a:prstGeom prst="rect">
            <a:avLst/>
          </a:prstGeom>
        </p:spPr>
        <p:txBody>
          <a:bodyPr wrap="none">
            <a:spAutoFit/>
          </a:bodyPr>
          <a:lstStyle/>
          <a:p>
            <a:r>
              <a:rPr lang="ja-JP" altLang="en-US" sz="2000" b="1" dirty="0">
                <a:solidFill>
                  <a:srgbClr val="7030A0"/>
                </a:solidFill>
                <a:latin typeface="+mn-ea"/>
                <a:ea typeface="+mn-ea"/>
                <a:cs typeface="HG丸ｺﾞｼｯｸM-PRO"/>
              </a:rPr>
              <a:t>＜</a:t>
            </a:r>
            <a:r>
              <a:rPr lang="en-US" altLang="ja-JP" sz="2000" b="1" dirty="0">
                <a:solidFill>
                  <a:srgbClr val="7030A0"/>
                </a:solidFill>
                <a:latin typeface="+mn-ea"/>
                <a:ea typeface="+mn-ea"/>
                <a:cs typeface="HG丸ｺﾞｼｯｸM-PRO"/>
              </a:rPr>
              <a:t>O-FEIT</a:t>
            </a:r>
            <a:r>
              <a:rPr lang="ja-JP" altLang="en-US" sz="2000" b="1" dirty="0">
                <a:solidFill>
                  <a:srgbClr val="7030A0"/>
                </a:solidFill>
                <a:latin typeface="+mn-ea"/>
                <a:ea typeface="+mn-ea"/>
                <a:cs typeface="HG丸ｺﾞｼｯｸM-PRO"/>
              </a:rPr>
              <a:t>の主な業務＞</a:t>
            </a:r>
            <a:endParaRPr lang="ja-JP" altLang="en-US" sz="2000" b="1" dirty="0">
              <a:solidFill>
                <a:srgbClr val="7030A0"/>
              </a:solidFill>
              <a:latin typeface="+mn-ea"/>
              <a:ea typeface="+mn-ea"/>
            </a:endParaRPr>
          </a:p>
        </p:txBody>
      </p:sp>
      <p:pic>
        <p:nvPicPr>
          <p:cNvPr id="24" name="図 23">
            <a:extLst>
              <a:ext uri="{FF2B5EF4-FFF2-40B4-BE49-F238E27FC236}">
                <a16:creationId xmlns:a16="http://schemas.microsoft.com/office/drawing/2014/main" id="{D1758A5C-A643-5945-9A69-592C5B201282}"/>
              </a:ext>
            </a:extLst>
          </p:cNvPr>
          <p:cNvPicPr>
            <a:picLocks noChangeAspect="1"/>
          </p:cNvPicPr>
          <p:nvPr/>
        </p:nvPicPr>
        <p:blipFill>
          <a:blip r:embed="rId5"/>
          <a:stretch>
            <a:fillRect/>
          </a:stretch>
        </p:blipFill>
        <p:spPr>
          <a:xfrm>
            <a:off x="6749141" y="1380591"/>
            <a:ext cx="898979" cy="671690"/>
          </a:xfrm>
          <a:prstGeom prst="rect">
            <a:avLst/>
          </a:prstGeom>
        </p:spPr>
      </p:pic>
      <p:pic>
        <p:nvPicPr>
          <p:cNvPr id="17" name="図 16">
            <a:extLst>
              <a:ext uri="{FF2B5EF4-FFF2-40B4-BE49-F238E27FC236}">
                <a16:creationId xmlns:a16="http://schemas.microsoft.com/office/drawing/2014/main" id="{A525F2EA-267E-7547-A9DB-8161C385E942}"/>
              </a:ext>
            </a:extLst>
          </p:cNvPr>
          <p:cNvPicPr>
            <a:picLocks noChangeAspect="1"/>
          </p:cNvPicPr>
          <p:nvPr/>
        </p:nvPicPr>
        <p:blipFill>
          <a:blip r:embed="rId6"/>
          <a:stretch>
            <a:fillRect/>
          </a:stretch>
        </p:blipFill>
        <p:spPr>
          <a:xfrm>
            <a:off x="7271656" y="2991728"/>
            <a:ext cx="1625600" cy="1625600"/>
          </a:xfrm>
          <a:prstGeom prst="rect">
            <a:avLst/>
          </a:prstGeom>
        </p:spPr>
      </p:pic>
    </p:spTree>
    <p:extLst>
      <p:ext uri="{BB962C8B-B14F-4D97-AF65-F5344CB8AC3E}">
        <p14:creationId xmlns:p14="http://schemas.microsoft.com/office/powerpoint/2010/main" val="3167963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正方形/長方形 70"/>
          <p:cNvSpPr/>
          <p:nvPr/>
        </p:nvSpPr>
        <p:spPr>
          <a:xfrm>
            <a:off x="649764" y="4018066"/>
            <a:ext cx="7011123" cy="2031325"/>
          </a:xfrm>
          <a:prstGeom prst="rect">
            <a:avLst/>
          </a:prstGeom>
          <a:solidFill>
            <a:schemeClr val="bg1"/>
          </a:solidFill>
        </p:spPr>
        <p:txBody>
          <a:bodyPr wrap="square">
            <a:spAutoFit/>
          </a:bodyPr>
          <a:lstStyle/>
          <a:p>
            <a:r>
              <a:rPr lang="ja-JP" altLang="en-US" dirty="0">
                <a:solidFill>
                  <a:srgbClr val="002060"/>
                </a:solidFill>
                <a:latin typeface="+mn-ea"/>
                <a:ea typeface="+mn-ea"/>
                <a:cs typeface="HG丸ｺﾞｼｯｸM-PRO"/>
              </a:rPr>
              <a:t>①情報収集（</a:t>
            </a:r>
            <a:r>
              <a:rPr lang="en-US" altLang="ja-JP" dirty="0">
                <a:solidFill>
                  <a:srgbClr val="002060"/>
                </a:solidFill>
                <a:latin typeface="+mn-ea"/>
                <a:ea typeface="+mn-ea"/>
                <a:cs typeface="HG丸ｺﾞｼｯｸM-PRO"/>
              </a:rPr>
              <a:t>HC</a:t>
            </a:r>
            <a:r>
              <a:rPr lang="ja-JP" altLang="en-US" dirty="0">
                <a:solidFill>
                  <a:srgbClr val="002060"/>
                </a:solidFill>
                <a:latin typeface="+mn-ea"/>
                <a:ea typeface="+mn-ea"/>
                <a:cs typeface="HG丸ｺﾞｼｯｸM-PRO"/>
              </a:rPr>
              <a:t>）</a:t>
            </a:r>
            <a:endParaRPr lang="en-US" altLang="ja-JP" dirty="0">
              <a:solidFill>
                <a:srgbClr val="002060"/>
              </a:solidFill>
              <a:latin typeface="+mn-ea"/>
              <a:ea typeface="+mn-ea"/>
              <a:cs typeface="HG丸ｺﾞｼｯｸM-PRO"/>
            </a:endParaRPr>
          </a:p>
          <a:p>
            <a:r>
              <a:rPr lang="ja-JP" altLang="en-US" dirty="0">
                <a:solidFill>
                  <a:srgbClr val="002060"/>
                </a:solidFill>
                <a:latin typeface="+mn-ea"/>
                <a:ea typeface="+mn-ea"/>
                <a:cs typeface="HG丸ｺﾞｼｯｸM-PRO"/>
              </a:rPr>
              <a:t>　　</a:t>
            </a:r>
            <a:r>
              <a:rPr lang="ja-JP" altLang="en-US" dirty="0">
                <a:latin typeface="+mn-ea"/>
                <a:ea typeface="+mn-ea"/>
                <a:cs typeface="HG丸ｺﾞｼｯｸM-PRO"/>
              </a:rPr>
              <a:t>氏名、年齢、性別、住所、職業、基礎疾患、行動歴　</a:t>
            </a:r>
            <a:r>
              <a:rPr lang="en-US" altLang="ja-JP" dirty="0">
                <a:latin typeface="+mn-ea"/>
                <a:ea typeface="+mn-ea"/>
                <a:cs typeface="HG丸ｺﾞｼｯｸM-PRO"/>
              </a:rPr>
              <a:t> </a:t>
            </a:r>
            <a:r>
              <a:rPr lang="ja-JP" altLang="en-US" dirty="0">
                <a:latin typeface="+mn-ea"/>
                <a:ea typeface="+mn-ea"/>
                <a:cs typeface="HG丸ｺﾞｼｯｸM-PRO"/>
              </a:rPr>
              <a:t>等</a:t>
            </a:r>
            <a:endParaRPr lang="en-US" altLang="ja-JP" dirty="0">
              <a:latin typeface="+mn-ea"/>
              <a:ea typeface="+mn-ea"/>
              <a:cs typeface="HG丸ｺﾞｼｯｸM-PRO"/>
            </a:endParaRPr>
          </a:p>
          <a:p>
            <a:endParaRPr lang="en-US" altLang="ja-JP" sz="900" dirty="0">
              <a:solidFill>
                <a:srgbClr val="002060"/>
              </a:solidFill>
              <a:latin typeface="+mn-ea"/>
              <a:ea typeface="+mn-ea"/>
              <a:cs typeface="HG丸ｺﾞｼｯｸM-PRO"/>
            </a:endParaRPr>
          </a:p>
          <a:p>
            <a:endParaRPr lang="en-US" altLang="ja-JP" sz="900" dirty="0">
              <a:solidFill>
                <a:srgbClr val="002060"/>
              </a:solidFill>
              <a:latin typeface="+mn-ea"/>
              <a:ea typeface="+mn-ea"/>
              <a:cs typeface="HG丸ｺﾞｼｯｸM-PRO"/>
            </a:endParaRPr>
          </a:p>
          <a:p>
            <a:r>
              <a:rPr lang="ja-JP" altLang="en-US" dirty="0">
                <a:solidFill>
                  <a:srgbClr val="002060"/>
                </a:solidFill>
                <a:latin typeface="+mn-ea"/>
                <a:ea typeface="+mn-ea"/>
                <a:cs typeface="HG丸ｺﾞｼｯｸM-PRO"/>
              </a:rPr>
              <a:t>②データ整理と解析（</a:t>
            </a:r>
            <a:r>
              <a:rPr lang="en-US" altLang="ja-JP" dirty="0">
                <a:solidFill>
                  <a:srgbClr val="002060"/>
                </a:solidFill>
                <a:latin typeface="+mn-ea"/>
                <a:ea typeface="+mn-ea"/>
                <a:cs typeface="HG丸ｺﾞｼｯｸM-PRO"/>
              </a:rPr>
              <a:t>HC</a:t>
            </a:r>
            <a:r>
              <a:rPr lang="ja-JP" altLang="en-US" dirty="0">
                <a:solidFill>
                  <a:srgbClr val="002060"/>
                </a:solidFill>
                <a:latin typeface="+mn-ea"/>
                <a:ea typeface="+mn-ea"/>
                <a:cs typeface="HG丸ｺﾞｼｯｸM-PRO"/>
              </a:rPr>
              <a:t> </a:t>
            </a:r>
            <a:r>
              <a:rPr lang="en-US" altLang="ja-JP" dirty="0">
                <a:solidFill>
                  <a:srgbClr val="002060"/>
                </a:solidFill>
                <a:latin typeface="+mn-ea"/>
                <a:ea typeface="+mn-ea"/>
                <a:cs typeface="HG丸ｺﾞｼｯｸM-PRO"/>
              </a:rPr>
              <a:t>+</a:t>
            </a:r>
            <a:r>
              <a:rPr lang="ja-JP" altLang="en-US" dirty="0">
                <a:solidFill>
                  <a:srgbClr val="002060"/>
                </a:solidFill>
                <a:latin typeface="+mn-ea"/>
                <a:ea typeface="+mn-ea"/>
                <a:cs typeface="HG丸ｺﾞｼｯｸM-PRO"/>
              </a:rPr>
              <a:t> </a:t>
            </a:r>
            <a:r>
              <a:rPr lang="en-US" altLang="ja-JP" b="1" u="sng" dirty="0">
                <a:solidFill>
                  <a:srgbClr val="7030A0"/>
                </a:solidFill>
                <a:latin typeface="+mn-ea"/>
                <a:ea typeface="+mn-ea"/>
                <a:cs typeface="HG丸ｺﾞｼｯｸM-PRO"/>
              </a:rPr>
              <a:t>O-FEIT</a:t>
            </a:r>
            <a:r>
              <a:rPr lang="ja-JP" altLang="en-US" dirty="0">
                <a:solidFill>
                  <a:srgbClr val="002060"/>
                </a:solidFill>
                <a:latin typeface="+mn-ea"/>
                <a:ea typeface="+mn-ea"/>
                <a:cs typeface="HG丸ｺﾞｼｯｸM-PRO"/>
              </a:rPr>
              <a:t>）</a:t>
            </a:r>
            <a:endParaRPr lang="en-US" altLang="ja-JP" dirty="0">
              <a:solidFill>
                <a:srgbClr val="002060"/>
              </a:solidFill>
              <a:latin typeface="+mn-ea"/>
              <a:ea typeface="+mn-ea"/>
              <a:cs typeface="HG丸ｺﾞｼｯｸM-PRO"/>
            </a:endParaRPr>
          </a:p>
          <a:p>
            <a:endParaRPr lang="en-US" altLang="ja-JP" sz="900" dirty="0">
              <a:solidFill>
                <a:srgbClr val="002060"/>
              </a:solidFill>
              <a:latin typeface="+mn-ea"/>
              <a:ea typeface="+mn-ea"/>
              <a:cs typeface="HG丸ｺﾞｼｯｸM-PRO"/>
            </a:endParaRPr>
          </a:p>
          <a:p>
            <a:endParaRPr lang="en-US" altLang="ja-JP" sz="900" dirty="0">
              <a:solidFill>
                <a:srgbClr val="002060"/>
              </a:solidFill>
              <a:latin typeface="+mn-ea"/>
              <a:ea typeface="+mn-ea"/>
              <a:cs typeface="HG丸ｺﾞｼｯｸM-PRO"/>
            </a:endParaRPr>
          </a:p>
          <a:p>
            <a:r>
              <a:rPr lang="ja-JP" altLang="en-US" dirty="0">
                <a:solidFill>
                  <a:srgbClr val="002060"/>
                </a:solidFill>
                <a:latin typeface="+mn-ea"/>
                <a:ea typeface="+mn-ea"/>
                <a:cs typeface="HG丸ｺﾞｼｯｸM-PRO"/>
              </a:rPr>
              <a:t>③リスク評価（</a:t>
            </a:r>
            <a:r>
              <a:rPr lang="en-US" altLang="ja-JP" dirty="0">
                <a:solidFill>
                  <a:srgbClr val="002060"/>
                </a:solidFill>
                <a:latin typeface="+mn-ea"/>
                <a:ea typeface="+mn-ea"/>
                <a:cs typeface="HG丸ｺﾞｼｯｸM-PRO"/>
              </a:rPr>
              <a:t>HC</a:t>
            </a:r>
            <a:r>
              <a:rPr lang="ja-JP" altLang="en-US" dirty="0">
                <a:solidFill>
                  <a:srgbClr val="002060"/>
                </a:solidFill>
                <a:latin typeface="+mn-ea"/>
                <a:ea typeface="+mn-ea"/>
                <a:cs typeface="HG丸ｺﾞｼｯｸM-PRO"/>
              </a:rPr>
              <a:t> </a:t>
            </a:r>
            <a:r>
              <a:rPr lang="en-US" altLang="ja-JP" dirty="0">
                <a:solidFill>
                  <a:srgbClr val="002060"/>
                </a:solidFill>
                <a:latin typeface="+mn-ea"/>
                <a:ea typeface="+mn-ea"/>
                <a:cs typeface="HG丸ｺﾞｼｯｸM-PRO"/>
              </a:rPr>
              <a:t>+</a:t>
            </a:r>
            <a:r>
              <a:rPr lang="ja-JP" altLang="en-US" dirty="0">
                <a:solidFill>
                  <a:srgbClr val="002060"/>
                </a:solidFill>
                <a:latin typeface="+mn-ea"/>
                <a:ea typeface="+mn-ea"/>
                <a:cs typeface="HG丸ｺﾞｼｯｸM-PRO"/>
              </a:rPr>
              <a:t> </a:t>
            </a:r>
            <a:r>
              <a:rPr lang="en-US" altLang="ja-JP" b="1" u="sng" dirty="0">
                <a:solidFill>
                  <a:srgbClr val="7030A0"/>
                </a:solidFill>
                <a:latin typeface="+mn-ea"/>
                <a:ea typeface="+mn-ea"/>
                <a:cs typeface="HG丸ｺﾞｼｯｸM-PRO"/>
              </a:rPr>
              <a:t>O-FEIT</a:t>
            </a:r>
            <a:r>
              <a:rPr lang="ja-JP" altLang="en-US" dirty="0">
                <a:solidFill>
                  <a:srgbClr val="002060"/>
                </a:solidFill>
                <a:latin typeface="+mn-ea"/>
                <a:ea typeface="+mn-ea"/>
                <a:cs typeface="HG丸ｺﾞｼｯｸM-PRO"/>
              </a:rPr>
              <a:t>）</a:t>
            </a:r>
            <a:endParaRPr lang="en-US" altLang="ja-JP" dirty="0">
              <a:solidFill>
                <a:srgbClr val="002060"/>
              </a:solidFill>
              <a:latin typeface="+mn-ea"/>
              <a:ea typeface="+mn-ea"/>
              <a:cs typeface="HG丸ｺﾞｼｯｸM-PRO"/>
            </a:endParaRPr>
          </a:p>
          <a:p>
            <a:r>
              <a:rPr lang="ja-JP" altLang="en-US" dirty="0">
                <a:latin typeface="+mn-ea"/>
                <a:ea typeface="+mn-ea"/>
                <a:cs typeface="HG丸ｺﾞｼｯｸM-PRO"/>
              </a:rPr>
              <a:t>　　感染症事象に対し、抑制・予防を目的とする活動</a:t>
            </a:r>
            <a:endParaRPr lang="en-US" altLang="ja-JP" dirty="0">
              <a:latin typeface="+mn-ea"/>
              <a:ea typeface="+mn-ea"/>
              <a:cs typeface="HG丸ｺﾞｼｯｸM-PRO"/>
            </a:endParaRPr>
          </a:p>
        </p:txBody>
      </p:sp>
      <p:pic>
        <p:nvPicPr>
          <p:cNvPr id="26" name="図 25">
            <a:extLst>
              <a:ext uri="{FF2B5EF4-FFF2-40B4-BE49-F238E27FC236}">
                <a16:creationId xmlns:a16="http://schemas.microsoft.com/office/drawing/2014/main" id="{D40B67B4-1445-CD42-9234-5BEC3D386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4433" y="964085"/>
            <a:ext cx="3833857" cy="5517014"/>
          </a:xfrm>
          <a:prstGeom prst="rect">
            <a:avLst/>
          </a:prstGeom>
        </p:spPr>
      </p:pic>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13</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業務実績にかかる重点項目</a:t>
            </a:r>
            <a:r>
              <a:rPr lang="ja-JP" altLang="en-US" sz="2700" dirty="0">
                <a:solidFill>
                  <a:schemeClr val="bg1"/>
                </a:solidFill>
                <a:latin typeface="+mn-ea"/>
                <a:cs typeface="HG丸ｺﾞｼｯｸM-PRO"/>
              </a:rPr>
              <a:t>（</a:t>
            </a:r>
            <a:r>
              <a:rPr lang="ja-JP" altLang="en-US" dirty="0">
                <a:solidFill>
                  <a:schemeClr val="bg1"/>
                </a:solidFill>
                <a:latin typeface="+mn-ea"/>
                <a:cs typeface="HG丸ｺﾞｼｯｸM-PRO"/>
              </a:rPr>
              <a:t>感染症拡大防止</a:t>
            </a:r>
            <a:r>
              <a:rPr lang="ja-JP" altLang="en-US" sz="2700" dirty="0">
                <a:solidFill>
                  <a:schemeClr val="bg1"/>
                </a:solidFill>
                <a:latin typeface="+mn-ea"/>
                <a:cs typeface="HG丸ｺﾞｼｯｸM-PRO"/>
              </a:rPr>
              <a:t>）</a:t>
            </a:r>
          </a:p>
        </p:txBody>
      </p:sp>
      <p:pic>
        <p:nvPicPr>
          <p:cNvPr id="13" name="図 12"/>
          <p:cNvPicPr/>
          <p:nvPr/>
        </p:nvPicPr>
        <p:blipFill>
          <a:blip r:embed="rId4" cstate="print">
            <a:extLst>
              <a:ext uri="{28A0092B-C50C-407E-A947-70E740481C1C}">
                <a14:useLocalDpi xmlns:a14="http://schemas.microsoft.com/office/drawing/2010/main" val="0"/>
              </a:ext>
            </a:extLst>
          </a:blip>
          <a:stretch>
            <a:fillRect/>
          </a:stretch>
        </p:blipFill>
        <p:spPr>
          <a:xfrm>
            <a:off x="3826176" y="1826757"/>
            <a:ext cx="881192" cy="1130586"/>
          </a:xfrm>
          <a:prstGeom prst="rect">
            <a:avLst/>
          </a:prstGeom>
        </p:spPr>
      </p:pic>
      <p:sp>
        <p:nvSpPr>
          <p:cNvPr id="21" name="テキスト ボックス 17"/>
          <p:cNvSpPr txBox="1">
            <a:spLocks noChangeArrowheads="1"/>
          </p:cNvSpPr>
          <p:nvPr/>
        </p:nvSpPr>
        <p:spPr bwMode="auto">
          <a:xfrm>
            <a:off x="157300" y="1111796"/>
            <a:ext cx="887095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dirty="0">
                <a:latin typeface="+mn-ea"/>
                <a:cs typeface="HG丸ｺﾞｼｯｸM-PRO"/>
              </a:rPr>
              <a:t>　●</a:t>
            </a:r>
            <a:r>
              <a:rPr lang="en-US" altLang="ja-JP" dirty="0">
                <a:latin typeface="+mn-ea"/>
                <a:cs typeface="HG丸ｺﾞｼｯｸM-PRO"/>
              </a:rPr>
              <a:t>O-FEIT</a:t>
            </a:r>
            <a:r>
              <a:rPr lang="ja-JP" altLang="en-US" dirty="0">
                <a:latin typeface="+mn-ea"/>
                <a:cs typeface="HG丸ｺﾞｼｯｸM-PRO"/>
              </a:rPr>
              <a:t>活動　①保健所支援</a:t>
            </a:r>
            <a:endParaRPr lang="en-US" altLang="ja-JP" sz="900" dirty="0">
              <a:latin typeface="+mj-ea"/>
            </a:endParaRPr>
          </a:p>
          <a:p>
            <a:r>
              <a:rPr lang="ja-JP" altLang="en-US" sz="900" dirty="0">
                <a:latin typeface="+mj-ea"/>
              </a:rPr>
              <a:t>　</a:t>
            </a:r>
            <a:r>
              <a:rPr lang="ja-JP" altLang="en-US" sz="1600" dirty="0">
                <a:latin typeface="+mn-ea"/>
                <a:ea typeface="+mn-ea"/>
              </a:rPr>
              <a:t>　　</a:t>
            </a:r>
            <a:r>
              <a:rPr lang="ja-JP" altLang="en-US" sz="1800" dirty="0">
                <a:latin typeface="+mn-ea"/>
                <a:cs typeface="HG丸ｺﾞｼｯｸM-PRO"/>
              </a:rPr>
              <a:t>　　　　</a:t>
            </a:r>
            <a:endParaRPr lang="en-US" altLang="ja-JP" sz="2000" dirty="0">
              <a:latin typeface="+mn-ea"/>
              <a:ea typeface="+mn-ea"/>
            </a:endParaRPr>
          </a:p>
        </p:txBody>
      </p:sp>
      <p:sp>
        <p:nvSpPr>
          <p:cNvPr id="24" name="正方形/長方形 23"/>
          <p:cNvSpPr/>
          <p:nvPr/>
        </p:nvSpPr>
        <p:spPr>
          <a:xfrm>
            <a:off x="2568379" y="2051660"/>
            <a:ext cx="1107996" cy="369332"/>
          </a:xfrm>
          <a:prstGeom prst="rect">
            <a:avLst/>
          </a:prstGeom>
        </p:spPr>
        <p:txBody>
          <a:bodyPr wrap="none">
            <a:spAutoFit/>
          </a:bodyPr>
          <a:lstStyle/>
          <a:p>
            <a:r>
              <a:rPr lang="ja-JP" altLang="en-US" dirty="0">
                <a:solidFill>
                  <a:srgbClr val="002060"/>
                </a:solidFill>
                <a:latin typeface="+mn-ea"/>
                <a:cs typeface="HG丸ｺﾞｼｯｸM-PRO"/>
              </a:rPr>
              <a:t>派遣要請</a:t>
            </a:r>
            <a:endParaRPr lang="ja-JP" altLang="en-US" dirty="0">
              <a:solidFill>
                <a:srgbClr val="002060"/>
              </a:solidFill>
            </a:endParaRPr>
          </a:p>
        </p:txBody>
      </p:sp>
      <p:sp>
        <p:nvSpPr>
          <p:cNvPr id="23" name="正方形/長方形 22"/>
          <p:cNvSpPr/>
          <p:nvPr/>
        </p:nvSpPr>
        <p:spPr>
          <a:xfrm>
            <a:off x="587944" y="3231801"/>
            <a:ext cx="1980029" cy="400110"/>
          </a:xfrm>
          <a:prstGeom prst="rect">
            <a:avLst/>
          </a:prstGeom>
        </p:spPr>
        <p:txBody>
          <a:bodyPr wrap="none">
            <a:spAutoFit/>
          </a:bodyPr>
          <a:lstStyle/>
          <a:p>
            <a:r>
              <a:rPr lang="ja-JP" altLang="en-US" sz="2000" b="1" dirty="0">
                <a:solidFill>
                  <a:srgbClr val="C00000"/>
                </a:solidFill>
                <a:latin typeface="+mn-ea"/>
                <a:cs typeface="HG丸ｺﾞｼｯｸM-PRO"/>
              </a:rPr>
              <a:t>積極的疫学調査</a:t>
            </a:r>
            <a:endParaRPr lang="ja-JP" altLang="en-US" sz="2000" b="1" dirty="0">
              <a:solidFill>
                <a:srgbClr val="C00000"/>
              </a:solidFill>
            </a:endParaRPr>
          </a:p>
        </p:txBody>
      </p:sp>
      <p:cxnSp>
        <p:nvCxnSpPr>
          <p:cNvPr id="94" name="直線矢印コネクタ 93"/>
          <p:cNvCxnSpPr/>
          <p:nvPr/>
        </p:nvCxnSpPr>
        <p:spPr>
          <a:xfrm>
            <a:off x="4962569" y="2552436"/>
            <a:ext cx="802609" cy="0"/>
          </a:xfrm>
          <a:prstGeom prst="straightConnector1">
            <a:avLst/>
          </a:prstGeom>
          <a:ln w="63500">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6" name="直線矢印コネクタ 105"/>
          <p:cNvCxnSpPr/>
          <p:nvPr/>
        </p:nvCxnSpPr>
        <p:spPr>
          <a:xfrm>
            <a:off x="2782064" y="2552435"/>
            <a:ext cx="802609" cy="0"/>
          </a:xfrm>
          <a:prstGeom prst="straightConnector1">
            <a:avLst/>
          </a:prstGeom>
          <a:ln w="63500">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1" name="直線コネクタ 110"/>
          <p:cNvCxnSpPr/>
          <p:nvPr/>
        </p:nvCxnSpPr>
        <p:spPr>
          <a:xfrm flipV="1">
            <a:off x="6371473" y="992459"/>
            <a:ext cx="2482596" cy="3182"/>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12" name="直線コネクタ 111"/>
          <p:cNvCxnSpPr/>
          <p:nvPr/>
        </p:nvCxnSpPr>
        <p:spPr>
          <a:xfrm>
            <a:off x="541948" y="6358958"/>
            <a:ext cx="8351805" cy="14905"/>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14" name="直線コネクタ 113"/>
          <p:cNvCxnSpPr/>
          <p:nvPr/>
        </p:nvCxnSpPr>
        <p:spPr>
          <a:xfrm flipH="1" flipV="1">
            <a:off x="8838684" y="1003612"/>
            <a:ext cx="55069" cy="5370251"/>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18" name="直線コネクタ 117"/>
          <p:cNvCxnSpPr>
            <a:cxnSpLocks/>
          </p:cNvCxnSpPr>
          <p:nvPr/>
        </p:nvCxnSpPr>
        <p:spPr>
          <a:xfrm flipV="1">
            <a:off x="6375663" y="988294"/>
            <a:ext cx="0" cy="2243507"/>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20" name="直線コネクタ 119"/>
          <p:cNvCxnSpPr/>
          <p:nvPr/>
        </p:nvCxnSpPr>
        <p:spPr>
          <a:xfrm>
            <a:off x="544858" y="3209465"/>
            <a:ext cx="5826615" cy="8889"/>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122" name="直線コネクタ 121"/>
          <p:cNvCxnSpPr>
            <a:cxnSpLocks/>
          </p:cNvCxnSpPr>
          <p:nvPr/>
        </p:nvCxnSpPr>
        <p:spPr>
          <a:xfrm flipV="1">
            <a:off x="525164" y="3209465"/>
            <a:ext cx="16784" cy="3157141"/>
          </a:xfrm>
          <a:prstGeom prst="lin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129" name="正方形/長方形 128"/>
          <p:cNvSpPr/>
          <p:nvPr/>
        </p:nvSpPr>
        <p:spPr>
          <a:xfrm>
            <a:off x="4737406" y="2051660"/>
            <a:ext cx="1338828" cy="369332"/>
          </a:xfrm>
          <a:prstGeom prst="rect">
            <a:avLst/>
          </a:prstGeom>
        </p:spPr>
        <p:txBody>
          <a:bodyPr wrap="none">
            <a:spAutoFit/>
          </a:bodyPr>
          <a:lstStyle/>
          <a:p>
            <a:r>
              <a:rPr lang="ja-JP" altLang="en-US" dirty="0">
                <a:solidFill>
                  <a:srgbClr val="002060"/>
                </a:solidFill>
                <a:latin typeface="+mn-ea"/>
                <a:cs typeface="HG丸ｺﾞｼｯｸM-PRO"/>
              </a:rPr>
              <a:t>保健所支援</a:t>
            </a:r>
            <a:endParaRPr lang="ja-JP" altLang="en-US" dirty="0">
              <a:solidFill>
                <a:srgbClr val="002060"/>
              </a:solidFill>
            </a:endParaRPr>
          </a:p>
        </p:txBody>
      </p:sp>
      <p:pic>
        <p:nvPicPr>
          <p:cNvPr id="22" name="図 21"/>
          <p:cNvPicPr/>
          <p:nvPr/>
        </p:nvPicPr>
        <p:blipFill>
          <a:blip r:embed="rId4" cstate="print">
            <a:extLst>
              <a:ext uri="{28A0092B-C50C-407E-A947-70E740481C1C}">
                <a14:useLocalDpi xmlns:a14="http://schemas.microsoft.com/office/drawing/2010/main" val="0"/>
              </a:ext>
            </a:extLst>
          </a:blip>
          <a:stretch>
            <a:fillRect/>
          </a:stretch>
        </p:blipFill>
        <p:spPr>
          <a:xfrm>
            <a:off x="4166721" y="4854751"/>
            <a:ext cx="268851" cy="344941"/>
          </a:xfrm>
          <a:prstGeom prst="rect">
            <a:avLst/>
          </a:prstGeom>
        </p:spPr>
      </p:pic>
      <p:pic>
        <p:nvPicPr>
          <p:cNvPr id="25" name="図 24"/>
          <p:cNvPicPr/>
          <p:nvPr/>
        </p:nvPicPr>
        <p:blipFill>
          <a:blip r:embed="rId4" cstate="print">
            <a:extLst>
              <a:ext uri="{28A0092B-C50C-407E-A947-70E740481C1C}">
                <a14:useLocalDpi xmlns:a14="http://schemas.microsoft.com/office/drawing/2010/main" val="0"/>
              </a:ext>
            </a:extLst>
          </a:blip>
          <a:stretch>
            <a:fillRect/>
          </a:stretch>
        </p:blipFill>
        <p:spPr>
          <a:xfrm>
            <a:off x="3487068" y="5358497"/>
            <a:ext cx="268851" cy="344941"/>
          </a:xfrm>
          <a:prstGeom prst="rect">
            <a:avLst/>
          </a:prstGeom>
        </p:spPr>
      </p:pic>
      <p:pic>
        <p:nvPicPr>
          <p:cNvPr id="7" name="図 6">
            <a:extLst>
              <a:ext uri="{FF2B5EF4-FFF2-40B4-BE49-F238E27FC236}">
                <a16:creationId xmlns:a16="http://schemas.microsoft.com/office/drawing/2014/main" id="{9E10F38E-804A-8A49-87AC-22960B032B45}"/>
              </a:ext>
            </a:extLst>
          </p:cNvPr>
          <p:cNvPicPr>
            <a:picLocks noChangeAspect="1"/>
          </p:cNvPicPr>
          <p:nvPr/>
        </p:nvPicPr>
        <p:blipFill>
          <a:blip r:embed="rId5"/>
          <a:stretch>
            <a:fillRect/>
          </a:stretch>
        </p:blipFill>
        <p:spPr>
          <a:xfrm>
            <a:off x="607249" y="1609079"/>
            <a:ext cx="1892300" cy="1384300"/>
          </a:xfrm>
          <a:prstGeom prst="rect">
            <a:avLst/>
          </a:prstGeom>
        </p:spPr>
      </p:pic>
      <p:pic>
        <p:nvPicPr>
          <p:cNvPr id="9" name="図 8">
            <a:extLst>
              <a:ext uri="{FF2B5EF4-FFF2-40B4-BE49-F238E27FC236}">
                <a16:creationId xmlns:a16="http://schemas.microsoft.com/office/drawing/2014/main" id="{A369F27F-047A-4E4B-9057-0BE8C8788016}"/>
              </a:ext>
            </a:extLst>
          </p:cNvPr>
          <p:cNvPicPr>
            <a:picLocks noChangeAspect="1"/>
          </p:cNvPicPr>
          <p:nvPr/>
        </p:nvPicPr>
        <p:blipFill>
          <a:blip r:embed="rId6"/>
          <a:stretch>
            <a:fillRect/>
          </a:stretch>
        </p:blipFill>
        <p:spPr>
          <a:xfrm>
            <a:off x="2439164" y="3490509"/>
            <a:ext cx="685800" cy="850900"/>
          </a:xfrm>
          <a:prstGeom prst="rect">
            <a:avLst/>
          </a:prstGeom>
        </p:spPr>
      </p:pic>
      <p:pic>
        <p:nvPicPr>
          <p:cNvPr id="11" name="図 10">
            <a:extLst>
              <a:ext uri="{FF2B5EF4-FFF2-40B4-BE49-F238E27FC236}">
                <a16:creationId xmlns:a16="http://schemas.microsoft.com/office/drawing/2014/main" id="{8F0EA507-8C41-7A41-B955-4ED939AD0E70}"/>
              </a:ext>
            </a:extLst>
          </p:cNvPr>
          <p:cNvPicPr>
            <a:picLocks noChangeAspect="1"/>
          </p:cNvPicPr>
          <p:nvPr/>
        </p:nvPicPr>
        <p:blipFill>
          <a:blip r:embed="rId7"/>
          <a:stretch>
            <a:fillRect/>
          </a:stretch>
        </p:blipFill>
        <p:spPr>
          <a:xfrm>
            <a:off x="4529170" y="4704392"/>
            <a:ext cx="990600" cy="990600"/>
          </a:xfrm>
          <a:prstGeom prst="rect">
            <a:avLst/>
          </a:prstGeom>
        </p:spPr>
      </p:pic>
    </p:spTree>
    <p:extLst>
      <p:ext uri="{BB962C8B-B14F-4D97-AF65-F5344CB8AC3E}">
        <p14:creationId xmlns:p14="http://schemas.microsoft.com/office/powerpoint/2010/main" val="981023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4433" y="964085"/>
            <a:ext cx="3833857" cy="5517014"/>
          </a:xfrm>
          <a:prstGeom prst="rect">
            <a:avLst/>
          </a:prstGeom>
        </p:spPr>
      </p:pic>
      <p:sp>
        <p:nvSpPr>
          <p:cNvPr id="2" name="円形吹き出し 1"/>
          <p:cNvSpPr/>
          <p:nvPr/>
        </p:nvSpPr>
        <p:spPr>
          <a:xfrm flipV="1">
            <a:off x="3645274" y="4128183"/>
            <a:ext cx="2727881" cy="885091"/>
          </a:xfrm>
          <a:prstGeom prst="wedgeEllipseCallout">
            <a:avLst>
              <a:gd name="adj1" fmla="val -22156"/>
              <a:gd name="adj2" fmla="val 64140"/>
            </a:avLst>
          </a:prstGeom>
          <a:solidFill>
            <a:schemeClr val="accent5">
              <a:lumMod val="20000"/>
              <a:lumOff val="80000"/>
            </a:schemeClr>
          </a:solid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14</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業務実績にかかる重点項目</a:t>
            </a:r>
            <a:r>
              <a:rPr lang="ja-JP" altLang="en-US" sz="2700" dirty="0">
                <a:solidFill>
                  <a:schemeClr val="bg1"/>
                </a:solidFill>
                <a:latin typeface="+mn-ea"/>
                <a:cs typeface="HG丸ｺﾞｼｯｸM-PRO"/>
              </a:rPr>
              <a:t>（</a:t>
            </a:r>
            <a:r>
              <a:rPr lang="ja-JP" altLang="en-US" dirty="0">
                <a:solidFill>
                  <a:schemeClr val="bg1"/>
                </a:solidFill>
                <a:latin typeface="+mn-ea"/>
                <a:cs typeface="HG丸ｺﾞｼｯｸM-PRO"/>
              </a:rPr>
              <a:t>感染症拡大防止</a:t>
            </a:r>
            <a:r>
              <a:rPr lang="ja-JP" altLang="en-US" sz="2700" dirty="0">
                <a:solidFill>
                  <a:schemeClr val="bg1"/>
                </a:solidFill>
                <a:latin typeface="+mn-ea"/>
                <a:cs typeface="HG丸ｺﾞｼｯｸM-PRO"/>
              </a:rPr>
              <a:t>）</a:t>
            </a:r>
          </a:p>
        </p:txBody>
      </p:sp>
      <p:pic>
        <p:nvPicPr>
          <p:cNvPr id="13" name="図 12"/>
          <p:cNvPicPr/>
          <p:nvPr/>
        </p:nvPicPr>
        <p:blipFill>
          <a:blip r:embed="rId4" cstate="print">
            <a:extLst>
              <a:ext uri="{28A0092B-C50C-407E-A947-70E740481C1C}">
                <a14:useLocalDpi xmlns:a14="http://schemas.microsoft.com/office/drawing/2010/main" val="0"/>
              </a:ext>
            </a:extLst>
          </a:blip>
          <a:stretch>
            <a:fillRect/>
          </a:stretch>
        </p:blipFill>
        <p:spPr>
          <a:xfrm>
            <a:off x="3906102" y="2781756"/>
            <a:ext cx="881192" cy="1130586"/>
          </a:xfrm>
          <a:prstGeom prst="rect">
            <a:avLst/>
          </a:prstGeom>
        </p:spPr>
      </p:pic>
      <p:sp>
        <p:nvSpPr>
          <p:cNvPr id="21" name="テキスト ボックス 17"/>
          <p:cNvSpPr txBox="1">
            <a:spLocks noChangeArrowheads="1"/>
          </p:cNvSpPr>
          <p:nvPr/>
        </p:nvSpPr>
        <p:spPr bwMode="auto">
          <a:xfrm>
            <a:off x="157300" y="1111796"/>
            <a:ext cx="88709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dirty="0">
                <a:latin typeface="+mn-ea"/>
                <a:cs typeface="HG丸ｺﾞｼｯｸM-PRO"/>
              </a:rPr>
              <a:t>　●</a:t>
            </a:r>
            <a:r>
              <a:rPr lang="en-US" altLang="ja-JP" dirty="0">
                <a:latin typeface="+mn-ea"/>
                <a:cs typeface="HG丸ｺﾞｼｯｸM-PRO"/>
              </a:rPr>
              <a:t>O-FEIT</a:t>
            </a:r>
            <a:r>
              <a:rPr lang="ja-JP" altLang="en-US">
                <a:latin typeface="+mn-ea"/>
                <a:cs typeface="HG丸ｺﾞｼｯｸM-PRO"/>
              </a:rPr>
              <a:t>活動　②行政</a:t>
            </a:r>
            <a:r>
              <a:rPr lang="ja-JP" altLang="en-US" dirty="0">
                <a:latin typeface="+mn-ea"/>
                <a:cs typeface="HG丸ｺﾞｼｯｸM-PRO"/>
              </a:rPr>
              <a:t>への助言</a:t>
            </a:r>
            <a:r>
              <a:rPr lang="ja-JP" altLang="en-US" sz="900" dirty="0">
                <a:latin typeface="+mj-ea"/>
              </a:rPr>
              <a:t>　</a:t>
            </a:r>
            <a:r>
              <a:rPr lang="ja-JP" altLang="en-US" sz="1600" dirty="0">
                <a:latin typeface="+mn-ea"/>
                <a:ea typeface="+mn-ea"/>
              </a:rPr>
              <a:t>　　</a:t>
            </a:r>
            <a:r>
              <a:rPr lang="ja-JP" altLang="en-US" sz="1800" dirty="0">
                <a:latin typeface="+mn-ea"/>
                <a:cs typeface="HG丸ｺﾞｼｯｸM-PRO"/>
              </a:rPr>
              <a:t>　　　　</a:t>
            </a:r>
            <a:endParaRPr lang="en-US" altLang="ja-JP" sz="2000" dirty="0">
              <a:latin typeface="+mn-ea"/>
              <a:ea typeface="+mn-ea"/>
            </a:endParaRPr>
          </a:p>
        </p:txBody>
      </p:sp>
      <p:cxnSp>
        <p:nvCxnSpPr>
          <p:cNvPr id="94" name="直線矢印コネクタ 93"/>
          <p:cNvCxnSpPr/>
          <p:nvPr/>
        </p:nvCxnSpPr>
        <p:spPr>
          <a:xfrm flipV="1">
            <a:off x="4902563" y="2901312"/>
            <a:ext cx="1871216" cy="445738"/>
          </a:xfrm>
          <a:prstGeom prst="straightConnector1">
            <a:avLst/>
          </a:prstGeom>
          <a:ln w="6350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6" name="直線矢印コネクタ 105"/>
          <p:cNvCxnSpPr/>
          <p:nvPr/>
        </p:nvCxnSpPr>
        <p:spPr>
          <a:xfrm flipH="1" flipV="1">
            <a:off x="2547889" y="2385167"/>
            <a:ext cx="1098560" cy="516145"/>
          </a:xfrm>
          <a:prstGeom prst="straightConnector1">
            <a:avLst/>
          </a:prstGeom>
          <a:ln w="6350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132" name="正方形/長方形 131"/>
          <p:cNvSpPr/>
          <p:nvPr/>
        </p:nvSpPr>
        <p:spPr>
          <a:xfrm>
            <a:off x="1549016" y="3287189"/>
            <a:ext cx="2408543" cy="584775"/>
          </a:xfrm>
          <a:prstGeom prst="rect">
            <a:avLst/>
          </a:prstGeom>
        </p:spPr>
        <p:txBody>
          <a:bodyPr wrap="square">
            <a:spAutoFit/>
          </a:bodyPr>
          <a:lstStyle/>
          <a:p>
            <a:r>
              <a:rPr lang="ja-JP" altLang="en-US" sz="1600" dirty="0">
                <a:solidFill>
                  <a:srgbClr val="7030A0"/>
                </a:solidFill>
                <a:latin typeface="+mn-ea"/>
                <a:ea typeface="+mn-ea"/>
              </a:rPr>
              <a:t>健康危機事象収束に</a:t>
            </a:r>
            <a:endParaRPr lang="en-US" altLang="ja-JP" sz="1600" dirty="0">
              <a:solidFill>
                <a:srgbClr val="7030A0"/>
              </a:solidFill>
              <a:latin typeface="+mn-ea"/>
              <a:ea typeface="+mn-ea"/>
            </a:endParaRPr>
          </a:p>
          <a:p>
            <a:r>
              <a:rPr lang="ja-JP" altLang="en-US" sz="1600" dirty="0">
                <a:solidFill>
                  <a:srgbClr val="7030A0"/>
                </a:solidFill>
                <a:latin typeface="+mn-ea"/>
                <a:ea typeface="+mn-ea"/>
              </a:rPr>
              <a:t>向けた対策に関する助言</a:t>
            </a:r>
            <a:endParaRPr lang="en-US" altLang="ja-JP" sz="1600" dirty="0">
              <a:solidFill>
                <a:srgbClr val="7030A0"/>
              </a:solidFill>
              <a:latin typeface="+mn-ea"/>
              <a:ea typeface="+mn-ea"/>
            </a:endParaRPr>
          </a:p>
        </p:txBody>
      </p:sp>
      <p:sp>
        <p:nvSpPr>
          <p:cNvPr id="136" name="正方形/長方形 135"/>
          <p:cNvSpPr/>
          <p:nvPr/>
        </p:nvSpPr>
        <p:spPr>
          <a:xfrm>
            <a:off x="3951507" y="4235441"/>
            <a:ext cx="2421648" cy="646331"/>
          </a:xfrm>
          <a:prstGeom prst="rect">
            <a:avLst/>
          </a:prstGeom>
        </p:spPr>
        <p:txBody>
          <a:bodyPr wrap="square">
            <a:spAutoFit/>
          </a:bodyPr>
          <a:lstStyle/>
          <a:p>
            <a:r>
              <a:rPr lang="ja-JP" altLang="en-US" dirty="0">
                <a:solidFill>
                  <a:srgbClr val="002060"/>
                </a:solidFill>
                <a:latin typeface="+mn-ea"/>
                <a:cs typeface="HG丸ｺﾞｼｯｸM-PRO"/>
              </a:rPr>
              <a:t>積極的疫学調査から</a:t>
            </a:r>
            <a:endParaRPr lang="en-US" altLang="ja-JP" dirty="0">
              <a:solidFill>
                <a:srgbClr val="002060"/>
              </a:solidFill>
              <a:latin typeface="+mn-ea"/>
              <a:cs typeface="HG丸ｺﾞｼｯｸM-PRO"/>
            </a:endParaRPr>
          </a:p>
          <a:p>
            <a:r>
              <a:rPr lang="ja-JP" altLang="en-US" dirty="0">
                <a:solidFill>
                  <a:srgbClr val="002060"/>
                </a:solidFill>
              </a:rPr>
              <a:t>得られた情報</a:t>
            </a:r>
            <a:endParaRPr lang="en-US" altLang="ja-JP" dirty="0">
              <a:solidFill>
                <a:srgbClr val="002060"/>
              </a:solidFill>
            </a:endParaRPr>
          </a:p>
        </p:txBody>
      </p:sp>
      <p:cxnSp>
        <p:nvCxnSpPr>
          <p:cNvPr id="139" name="直線矢印コネクタ 138"/>
          <p:cNvCxnSpPr/>
          <p:nvPr/>
        </p:nvCxnSpPr>
        <p:spPr>
          <a:xfrm>
            <a:off x="4902563" y="3535566"/>
            <a:ext cx="1871216" cy="457732"/>
          </a:xfrm>
          <a:prstGeom prst="straightConnector1">
            <a:avLst/>
          </a:prstGeom>
          <a:ln w="6350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1" name="直線矢印コネクタ 140"/>
          <p:cNvCxnSpPr/>
          <p:nvPr/>
        </p:nvCxnSpPr>
        <p:spPr>
          <a:xfrm>
            <a:off x="4914850" y="3438399"/>
            <a:ext cx="1858929" cy="2633"/>
          </a:xfrm>
          <a:prstGeom prst="straightConnector1">
            <a:avLst/>
          </a:prstGeom>
          <a:ln w="63500">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p:nvPr/>
        </p:nvCxnSpPr>
        <p:spPr>
          <a:xfrm flipH="1">
            <a:off x="2564512" y="3993298"/>
            <a:ext cx="1194117" cy="732032"/>
          </a:xfrm>
          <a:prstGeom prst="straightConnector1">
            <a:avLst/>
          </a:prstGeom>
          <a:ln w="38100">
            <a:solidFill>
              <a:srgbClr val="7030A0"/>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22" name="正方形/長方形 21"/>
          <p:cNvSpPr/>
          <p:nvPr/>
        </p:nvSpPr>
        <p:spPr>
          <a:xfrm>
            <a:off x="231989" y="2829884"/>
            <a:ext cx="2787943" cy="369332"/>
          </a:xfrm>
          <a:prstGeom prst="rect">
            <a:avLst/>
          </a:prstGeom>
        </p:spPr>
        <p:txBody>
          <a:bodyPr wrap="none">
            <a:spAutoFit/>
          </a:bodyPr>
          <a:lstStyle/>
          <a:p>
            <a:r>
              <a:rPr lang="ja-JP" altLang="en-US" dirty="0">
                <a:solidFill>
                  <a:srgbClr val="002060"/>
                </a:solidFill>
              </a:rPr>
              <a:t>＜大阪府＞ （中間報告書）</a:t>
            </a:r>
            <a:endParaRPr lang="en-US" altLang="ja-JP" dirty="0">
              <a:solidFill>
                <a:srgbClr val="002060"/>
              </a:solidFill>
              <a:latin typeface="+mn-ea"/>
              <a:cs typeface="HG丸ｺﾞｼｯｸM-PRO"/>
            </a:endParaRPr>
          </a:p>
        </p:txBody>
      </p:sp>
      <p:sp>
        <p:nvSpPr>
          <p:cNvPr id="23" name="正方形/長方形 22"/>
          <p:cNvSpPr/>
          <p:nvPr/>
        </p:nvSpPr>
        <p:spPr>
          <a:xfrm>
            <a:off x="86368" y="6144867"/>
            <a:ext cx="4634602" cy="923330"/>
          </a:xfrm>
          <a:prstGeom prst="rect">
            <a:avLst/>
          </a:prstGeom>
        </p:spPr>
        <p:txBody>
          <a:bodyPr wrap="none">
            <a:spAutoFit/>
          </a:bodyPr>
          <a:lstStyle/>
          <a:p>
            <a:r>
              <a:rPr lang="ja-JP" altLang="en-US" dirty="0">
                <a:solidFill>
                  <a:srgbClr val="002060"/>
                </a:solidFill>
              </a:rPr>
              <a:t>＜大阪府新型コロナウイルス対策本部会議＞</a:t>
            </a:r>
            <a:endParaRPr lang="en-US" altLang="ja-JP" dirty="0">
              <a:solidFill>
                <a:srgbClr val="002060"/>
              </a:solidFill>
            </a:endParaRPr>
          </a:p>
          <a:p>
            <a:r>
              <a:rPr lang="ja-JP" altLang="en-US" dirty="0">
                <a:solidFill>
                  <a:srgbClr val="002060"/>
                </a:solidFill>
              </a:rPr>
              <a:t>＜専門家会議＞ </a:t>
            </a:r>
            <a:endParaRPr lang="en-US" altLang="ja-JP" dirty="0">
              <a:solidFill>
                <a:srgbClr val="002060"/>
              </a:solidFill>
              <a:latin typeface="+mn-ea"/>
              <a:cs typeface="HG丸ｺﾞｼｯｸM-PRO"/>
            </a:endParaRPr>
          </a:p>
          <a:p>
            <a:endParaRPr lang="en-US" altLang="ja-JP" dirty="0">
              <a:solidFill>
                <a:srgbClr val="002060"/>
              </a:solidFill>
              <a:latin typeface="+mn-ea"/>
              <a:cs typeface="HG丸ｺﾞｼｯｸM-PRO"/>
            </a:endParaRPr>
          </a:p>
        </p:txBody>
      </p:sp>
      <p:sp>
        <p:nvSpPr>
          <p:cNvPr id="11" name="正方形/長方形 10"/>
          <p:cNvSpPr/>
          <p:nvPr/>
        </p:nvSpPr>
        <p:spPr>
          <a:xfrm>
            <a:off x="5224433" y="1652647"/>
            <a:ext cx="4572000" cy="369332"/>
          </a:xfrm>
          <a:prstGeom prst="rect">
            <a:avLst/>
          </a:prstGeom>
        </p:spPr>
        <p:txBody>
          <a:bodyPr>
            <a:spAutoFit/>
          </a:bodyPr>
          <a:lstStyle/>
          <a:p>
            <a:r>
              <a:rPr lang="ja-JP" altLang="en-US" dirty="0">
                <a:solidFill>
                  <a:srgbClr val="002060"/>
                </a:solidFill>
              </a:rPr>
              <a:t>＜府内</a:t>
            </a:r>
            <a:r>
              <a:rPr lang="ja-JP" altLang="en-US">
                <a:solidFill>
                  <a:srgbClr val="002060"/>
                </a:solidFill>
              </a:rPr>
              <a:t>保健所＞</a:t>
            </a:r>
            <a:endParaRPr lang="en-US" altLang="ja-JP" dirty="0">
              <a:solidFill>
                <a:srgbClr val="002060"/>
              </a:solidFill>
            </a:endParaRPr>
          </a:p>
        </p:txBody>
      </p:sp>
      <p:sp>
        <p:nvSpPr>
          <p:cNvPr id="5" name="正方形/長方形 4"/>
          <p:cNvSpPr/>
          <p:nvPr/>
        </p:nvSpPr>
        <p:spPr>
          <a:xfrm>
            <a:off x="5145433" y="2468619"/>
            <a:ext cx="1005403" cy="584775"/>
          </a:xfrm>
          <a:prstGeom prst="rect">
            <a:avLst/>
          </a:prstGeom>
        </p:spPr>
        <p:txBody>
          <a:bodyPr wrap="none">
            <a:spAutoFit/>
          </a:bodyPr>
          <a:lstStyle/>
          <a:p>
            <a:pPr algn="ctr"/>
            <a:r>
              <a:rPr lang="ja-JP" altLang="en-US" sz="1600" dirty="0">
                <a:solidFill>
                  <a:srgbClr val="7030A0"/>
                </a:solidFill>
                <a:latin typeface="+mn-ea"/>
                <a:ea typeface="+mn-ea"/>
                <a:cs typeface="HG丸ｺﾞｼｯｸM-PRO"/>
              </a:rPr>
              <a:t>発生状況</a:t>
            </a:r>
            <a:endParaRPr lang="en-US" altLang="ja-JP" sz="1600" dirty="0">
              <a:solidFill>
                <a:srgbClr val="7030A0"/>
              </a:solidFill>
              <a:latin typeface="+mn-ea"/>
              <a:ea typeface="+mn-ea"/>
              <a:cs typeface="HG丸ｺﾞｼｯｸM-PRO"/>
            </a:endParaRPr>
          </a:p>
          <a:p>
            <a:pPr algn="ctr"/>
            <a:r>
              <a:rPr lang="ja-JP" altLang="en-US" sz="1600" dirty="0">
                <a:solidFill>
                  <a:srgbClr val="7030A0"/>
                </a:solidFill>
                <a:latin typeface="+mn-ea"/>
                <a:ea typeface="+mn-ea"/>
                <a:cs typeface="HG丸ｺﾞｼｯｸM-PRO"/>
              </a:rPr>
              <a:t>（毎週）</a:t>
            </a:r>
            <a:endParaRPr lang="en-US" altLang="ja-JP" sz="1600" dirty="0">
              <a:solidFill>
                <a:srgbClr val="7030A0"/>
              </a:solidFill>
              <a:latin typeface="+mn-ea"/>
              <a:ea typeface="+mn-ea"/>
              <a:cs typeface="HG丸ｺﾞｼｯｸM-PRO"/>
            </a:endParaRPr>
          </a:p>
        </p:txBody>
      </p:sp>
      <p:pic>
        <p:nvPicPr>
          <p:cNvPr id="25" name="図 24">
            <a:extLst>
              <a:ext uri="{FF2B5EF4-FFF2-40B4-BE49-F238E27FC236}">
                <a16:creationId xmlns:a16="http://schemas.microsoft.com/office/drawing/2014/main" id="{4DA762AF-2748-1B46-9114-CD9CC7E19FD8}"/>
              </a:ext>
            </a:extLst>
          </p:cNvPr>
          <p:cNvPicPr>
            <a:picLocks noChangeAspect="1"/>
          </p:cNvPicPr>
          <p:nvPr/>
        </p:nvPicPr>
        <p:blipFill>
          <a:blip r:embed="rId5"/>
          <a:stretch>
            <a:fillRect/>
          </a:stretch>
        </p:blipFill>
        <p:spPr>
          <a:xfrm>
            <a:off x="607249" y="1609079"/>
            <a:ext cx="1892300" cy="1384300"/>
          </a:xfrm>
          <a:prstGeom prst="rect">
            <a:avLst/>
          </a:prstGeom>
        </p:spPr>
      </p:pic>
      <p:pic>
        <p:nvPicPr>
          <p:cNvPr id="8" name="図 7">
            <a:extLst>
              <a:ext uri="{FF2B5EF4-FFF2-40B4-BE49-F238E27FC236}">
                <a16:creationId xmlns:a16="http://schemas.microsoft.com/office/drawing/2014/main" id="{6EEE7745-E409-D74E-990D-0E291AB92FE3}"/>
              </a:ext>
            </a:extLst>
          </p:cNvPr>
          <p:cNvPicPr>
            <a:picLocks noChangeAspect="1"/>
          </p:cNvPicPr>
          <p:nvPr/>
        </p:nvPicPr>
        <p:blipFill>
          <a:blip r:embed="rId6"/>
          <a:stretch>
            <a:fillRect/>
          </a:stretch>
        </p:blipFill>
        <p:spPr>
          <a:xfrm>
            <a:off x="607865" y="4132200"/>
            <a:ext cx="1981200" cy="1981200"/>
          </a:xfrm>
          <a:prstGeom prst="rect">
            <a:avLst/>
          </a:prstGeom>
        </p:spPr>
      </p:pic>
    </p:spTree>
    <p:extLst>
      <p:ext uri="{BB962C8B-B14F-4D97-AF65-F5344CB8AC3E}">
        <p14:creationId xmlns:p14="http://schemas.microsoft.com/office/powerpoint/2010/main" val="1556854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7"/>
          <p:cNvSpPr txBox="1">
            <a:spLocks noChangeArrowheads="1"/>
          </p:cNvSpPr>
          <p:nvPr/>
        </p:nvSpPr>
        <p:spPr bwMode="auto">
          <a:xfrm>
            <a:off x="136524" y="1086238"/>
            <a:ext cx="8870952" cy="406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800" dirty="0">
                <a:latin typeface="+mn-ea"/>
                <a:ea typeface="+mn-ea"/>
                <a:cs typeface="HG丸ｺﾞｼｯｸM-PRO"/>
              </a:rPr>
              <a:t>　　</a:t>
            </a:r>
            <a:r>
              <a:rPr lang="ja-JP" altLang="en-US" dirty="0">
                <a:latin typeface="+mn-ea"/>
                <a:ea typeface="+mn-ea"/>
                <a:cs typeface="HG丸ｺﾞｼｯｸM-PRO"/>
              </a:rPr>
              <a:t>●実地疫学専門家の養成</a:t>
            </a:r>
            <a:endParaRPr lang="en-US" altLang="ja-JP" dirty="0">
              <a:latin typeface="+mn-ea"/>
              <a:ea typeface="+mn-ea"/>
              <a:cs typeface="HG丸ｺﾞｼｯｸM-PRO"/>
            </a:endParaRPr>
          </a:p>
          <a:p>
            <a:endParaRPr lang="en-US" altLang="ja-JP" sz="1800" dirty="0">
              <a:latin typeface="+mn-ea"/>
              <a:ea typeface="+mn-ea"/>
            </a:endParaRPr>
          </a:p>
          <a:p>
            <a:pPr>
              <a:lnSpc>
                <a:spcPts val="2500"/>
              </a:lnSpc>
            </a:pPr>
            <a:r>
              <a:rPr lang="ja-JP" altLang="en-US" sz="1800" dirty="0">
                <a:latin typeface="+mn-ea"/>
                <a:ea typeface="+mn-ea"/>
                <a:cs typeface="HG丸ｺﾞｼｯｸM-PRO"/>
              </a:rPr>
              <a:t>　　　　・</a:t>
            </a:r>
            <a:r>
              <a:rPr lang="ja-JP" altLang="en-US" sz="1800" dirty="0">
                <a:latin typeface="+mn-ea"/>
                <a:ea typeface="+mn-ea"/>
              </a:rPr>
              <a:t>実地疫学研修（国立感染症研究所）に研究員を新たに派遣（</a:t>
            </a:r>
            <a:r>
              <a:rPr lang="en-US" altLang="ja-JP" sz="1800" dirty="0">
                <a:latin typeface="+mn-ea"/>
                <a:ea typeface="+mn-ea"/>
              </a:rPr>
              <a:t>2</a:t>
            </a:r>
            <a:r>
              <a:rPr lang="ja-JP" altLang="en-US" sz="1800" dirty="0">
                <a:latin typeface="+mn-ea"/>
                <a:ea typeface="+mn-ea"/>
              </a:rPr>
              <a:t>年間）</a:t>
            </a:r>
            <a:endParaRPr lang="en-US" altLang="ja-JP" sz="1800" dirty="0">
              <a:latin typeface="+mn-ea"/>
              <a:ea typeface="+mn-ea"/>
            </a:endParaRPr>
          </a:p>
          <a:p>
            <a:pPr>
              <a:lnSpc>
                <a:spcPts val="2500"/>
              </a:lnSpc>
            </a:pPr>
            <a:r>
              <a:rPr lang="ja-JP" altLang="en-US" sz="1800" dirty="0">
                <a:latin typeface="+mn-ea"/>
                <a:ea typeface="+mn-ea"/>
              </a:rPr>
              <a:t>　　　　　　　研修課程において、新型コロナウイルス感染症クラスター対策班の一員として</a:t>
            </a:r>
            <a:endParaRPr lang="en-US" altLang="ja-JP" sz="1800" dirty="0">
              <a:latin typeface="+mn-ea"/>
              <a:ea typeface="+mn-ea"/>
            </a:endParaRPr>
          </a:p>
          <a:p>
            <a:pPr>
              <a:lnSpc>
                <a:spcPts val="2500"/>
              </a:lnSpc>
            </a:pPr>
            <a:r>
              <a:rPr lang="ja-JP" altLang="en-US" sz="1800" dirty="0">
                <a:latin typeface="+mn-ea"/>
                <a:ea typeface="+mn-ea"/>
              </a:rPr>
              <a:t>　　　　　　　活動（大阪集団発生事案）</a:t>
            </a:r>
            <a:endParaRPr lang="en-US" altLang="ja-JP" sz="1800" dirty="0">
              <a:latin typeface="+mn-ea"/>
              <a:ea typeface="+mn-ea"/>
            </a:endParaRPr>
          </a:p>
          <a:p>
            <a:endParaRPr lang="en-US" altLang="ja-JP" sz="1800" dirty="0">
              <a:latin typeface="+mn-ea"/>
              <a:ea typeface="+mn-ea"/>
              <a:cs typeface="HG丸ｺﾞｼｯｸM-PRO"/>
            </a:endParaRPr>
          </a:p>
          <a:p>
            <a:endParaRPr lang="en-US" altLang="ja-JP" sz="1800" dirty="0">
              <a:latin typeface="+mn-ea"/>
              <a:ea typeface="+mn-ea"/>
              <a:cs typeface="HG丸ｺﾞｼｯｸM-PRO"/>
            </a:endParaRPr>
          </a:p>
          <a:p>
            <a:endParaRPr lang="en-US" altLang="ja-JP" sz="2000" dirty="0">
              <a:latin typeface="+mn-ea"/>
              <a:ea typeface="+mn-ea"/>
            </a:endParaRPr>
          </a:p>
          <a:p>
            <a:r>
              <a:rPr lang="ja-JP" altLang="en-US" sz="2800" dirty="0">
                <a:latin typeface="+mn-ea"/>
                <a:ea typeface="+mn-ea"/>
                <a:cs typeface="HG丸ｺﾞｼｯｸM-PRO"/>
              </a:rPr>
              <a:t>　</a:t>
            </a:r>
            <a:r>
              <a:rPr lang="ja-JP" altLang="en-US" dirty="0">
                <a:latin typeface="+mn-ea"/>
                <a:ea typeface="+mn-ea"/>
                <a:cs typeface="HG丸ｺﾞｼｯｸM-PRO"/>
              </a:rPr>
              <a:t>●最新情報の発信</a:t>
            </a:r>
            <a:endParaRPr lang="en-US" altLang="ja-JP" dirty="0">
              <a:latin typeface="+mn-ea"/>
              <a:ea typeface="+mn-ea"/>
              <a:cs typeface="HG丸ｺﾞｼｯｸM-PRO"/>
            </a:endParaRPr>
          </a:p>
          <a:p>
            <a:endParaRPr lang="en-US" altLang="ja-JP" sz="1000" dirty="0">
              <a:latin typeface="+mn-ea"/>
              <a:ea typeface="+mn-ea"/>
              <a:cs typeface="HG丸ｺﾞｼｯｸM-PRO"/>
            </a:endParaRPr>
          </a:p>
          <a:p>
            <a:pPr>
              <a:lnSpc>
                <a:spcPts val="2500"/>
              </a:lnSpc>
            </a:pPr>
            <a:r>
              <a:rPr lang="ja-JP" altLang="en-US" sz="2000" dirty="0">
                <a:latin typeface="+mn-ea"/>
                <a:ea typeface="+mn-ea"/>
                <a:cs typeface="HG丸ｺﾞｼｯｸM-PRO"/>
              </a:rPr>
              <a:t>　　　</a:t>
            </a:r>
            <a:r>
              <a:rPr lang="ja-JP" altLang="en-US" sz="1800" dirty="0">
                <a:latin typeface="+mn-ea"/>
                <a:ea typeface="+mn-ea"/>
                <a:cs typeface="HG丸ｺﾞｼｯｸM-PRO"/>
              </a:rPr>
              <a:t>　・</a:t>
            </a:r>
            <a:r>
              <a:rPr lang="ja-JP" altLang="en-US" sz="1800" dirty="0">
                <a:latin typeface="+mn-ea"/>
                <a:ea typeface="+mn-ea"/>
              </a:rPr>
              <a:t>新型コロナウイルス感染症等に関する最新情報を適時発信：</a:t>
            </a:r>
            <a:endParaRPr lang="en-US" altLang="ja-JP" sz="1800" dirty="0">
              <a:latin typeface="+mn-ea"/>
              <a:ea typeface="+mn-ea"/>
            </a:endParaRPr>
          </a:p>
          <a:p>
            <a:pPr>
              <a:lnSpc>
                <a:spcPts val="2500"/>
              </a:lnSpc>
            </a:pPr>
            <a:r>
              <a:rPr lang="ja-JP" altLang="en-US" sz="1800" dirty="0">
                <a:latin typeface="+mn-ea"/>
                <a:ea typeface="+mn-ea"/>
              </a:rPr>
              <a:t>　　　　　　　　　　　　　　　　　　　　　　　　　　　ホームページアクセス数の大幅な増加</a:t>
            </a:r>
            <a:endParaRPr lang="en-US" altLang="ja-JP" sz="1800" dirty="0">
              <a:latin typeface="+mn-ea"/>
              <a:ea typeface="+mn-ea"/>
            </a:endParaRPr>
          </a:p>
          <a:p>
            <a:pPr>
              <a:lnSpc>
                <a:spcPts val="2500"/>
              </a:lnSpc>
            </a:pPr>
            <a:r>
              <a:rPr lang="ja-JP" altLang="en-US" sz="1800" dirty="0">
                <a:latin typeface="+mn-ea"/>
                <a:ea typeface="+mn-ea"/>
              </a:rPr>
              <a:t>　　　　　　　　　　　　　　　　　　　　　　　　　　　　（過去最</a:t>
            </a:r>
            <a:r>
              <a:rPr lang="ja-JP" altLang="en-US" sz="1800">
                <a:latin typeface="+mn-ea"/>
                <a:ea typeface="+mn-ea"/>
              </a:rPr>
              <a:t>高アクセス数）</a:t>
            </a:r>
            <a:endParaRPr lang="en-US" altLang="ja-JP" sz="1800" dirty="0">
              <a:latin typeface="+mn-ea"/>
              <a:ea typeface="+mn-ea"/>
            </a:endParaRP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15</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3.</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業務実績にかかる重点項目</a:t>
            </a:r>
            <a:r>
              <a:rPr lang="ja-JP" altLang="en-US" sz="2700" dirty="0">
                <a:solidFill>
                  <a:schemeClr val="bg1"/>
                </a:solidFill>
                <a:latin typeface="+mn-ea"/>
                <a:cs typeface="HG丸ｺﾞｼｯｸM-PRO"/>
              </a:rPr>
              <a:t>（</a:t>
            </a:r>
            <a:r>
              <a:rPr lang="ja-JP" altLang="en-US" dirty="0">
                <a:solidFill>
                  <a:schemeClr val="bg1"/>
                </a:solidFill>
                <a:latin typeface="+mn-ea"/>
                <a:cs typeface="HG丸ｺﾞｼｯｸM-PRO"/>
              </a:rPr>
              <a:t>感染症拡大防止</a:t>
            </a:r>
            <a:r>
              <a:rPr lang="ja-JP" altLang="en-US" sz="2700" dirty="0">
                <a:solidFill>
                  <a:schemeClr val="bg1"/>
                </a:solidFill>
                <a:latin typeface="+mn-ea"/>
                <a:cs typeface="HG丸ｺﾞｼｯｸM-PRO"/>
              </a:rPr>
              <a:t>）</a:t>
            </a:r>
          </a:p>
        </p:txBody>
      </p:sp>
      <p:pic>
        <p:nvPicPr>
          <p:cNvPr id="8" name="図 7">
            <a:extLst>
              <a:ext uri="{FF2B5EF4-FFF2-40B4-BE49-F238E27FC236}">
                <a16:creationId xmlns:a16="http://schemas.microsoft.com/office/drawing/2014/main" id="{D129030B-F542-4F57-9B1D-37B60AF8F5C6}"/>
              </a:ext>
            </a:extLst>
          </p:cNvPr>
          <p:cNvPicPr>
            <a:picLocks noChangeAspect="1"/>
          </p:cNvPicPr>
          <p:nvPr/>
        </p:nvPicPr>
        <p:blipFill>
          <a:blip r:embed="rId3"/>
          <a:stretch>
            <a:fillRect/>
          </a:stretch>
        </p:blipFill>
        <p:spPr>
          <a:xfrm rot="-1800000">
            <a:off x="171579" y="3313328"/>
            <a:ext cx="934151" cy="390531"/>
          </a:xfrm>
          <a:prstGeom prst="rect">
            <a:avLst/>
          </a:prstGeom>
        </p:spPr>
      </p:pic>
      <p:pic>
        <p:nvPicPr>
          <p:cNvPr id="19" name="図 18">
            <a:extLst>
              <a:ext uri="{FF2B5EF4-FFF2-40B4-BE49-F238E27FC236}">
                <a16:creationId xmlns:a16="http://schemas.microsoft.com/office/drawing/2014/main" id="{B884B04E-8414-B548-9F95-301D62B0298F}"/>
              </a:ext>
            </a:extLst>
          </p:cNvPr>
          <p:cNvPicPr>
            <a:picLocks noChangeAspect="1"/>
          </p:cNvPicPr>
          <p:nvPr/>
        </p:nvPicPr>
        <p:blipFill>
          <a:blip r:embed="rId3"/>
          <a:stretch>
            <a:fillRect/>
          </a:stretch>
        </p:blipFill>
        <p:spPr>
          <a:xfrm rot="-1800000">
            <a:off x="35056" y="957167"/>
            <a:ext cx="934151" cy="390531"/>
          </a:xfrm>
          <a:prstGeom prst="rect">
            <a:avLst/>
          </a:prstGeom>
        </p:spPr>
      </p:pic>
      <p:grpSp>
        <p:nvGrpSpPr>
          <p:cNvPr id="9" name="図形グループ 8"/>
          <p:cNvGrpSpPr/>
          <p:nvPr/>
        </p:nvGrpSpPr>
        <p:grpSpPr>
          <a:xfrm>
            <a:off x="1140787" y="4706436"/>
            <a:ext cx="2912184" cy="1969001"/>
            <a:chOff x="5598642" y="5025054"/>
            <a:chExt cx="3111144" cy="1786883"/>
          </a:xfrm>
        </p:grpSpPr>
        <p:graphicFrame>
          <p:nvGraphicFramePr>
            <p:cNvPr id="10" name="グラフ 9"/>
            <p:cNvGraphicFramePr/>
            <p:nvPr>
              <p:extLst>
                <p:ext uri="{D42A27DB-BD31-4B8C-83A1-F6EECF244321}">
                  <p14:modId xmlns:p14="http://schemas.microsoft.com/office/powerpoint/2010/main" val="1746642140"/>
                </p:ext>
              </p:extLst>
            </p:nvPr>
          </p:nvGraphicFramePr>
          <p:xfrm>
            <a:off x="5668968" y="5268420"/>
            <a:ext cx="2860262" cy="154351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図形グループ 10"/>
            <p:cNvGrpSpPr/>
            <p:nvPr/>
          </p:nvGrpSpPr>
          <p:grpSpPr>
            <a:xfrm>
              <a:off x="5598642" y="5025054"/>
              <a:ext cx="3111144" cy="1709234"/>
              <a:chOff x="5598642" y="5025054"/>
              <a:chExt cx="3111144" cy="1709234"/>
            </a:xfrm>
          </p:grpSpPr>
          <p:sp>
            <p:nvSpPr>
              <p:cNvPr id="13" name="テキスト ボックス 12"/>
              <p:cNvSpPr txBox="1"/>
              <p:nvPr/>
            </p:nvSpPr>
            <p:spPr>
              <a:xfrm>
                <a:off x="5670992" y="5192119"/>
                <a:ext cx="416484" cy="259772"/>
              </a:xfrm>
              <a:prstGeom prst="rect">
                <a:avLst/>
              </a:prstGeom>
              <a:noFill/>
            </p:spPr>
            <p:txBody>
              <a:bodyPr wrap="none" rtlCol="0">
                <a:spAutoFit/>
              </a:bodyPr>
              <a:lstStyle/>
              <a:p>
                <a:r>
                  <a:rPr kumimoji="1" lang="ja-JP" altLang="en-US" sz="800" b="1"/>
                  <a:t>（万）</a:t>
                </a:r>
                <a:endParaRPr kumimoji="1" lang="ja-JP" altLang="en-US" sz="800" b="1" dirty="0"/>
              </a:p>
            </p:txBody>
          </p:sp>
          <p:sp>
            <p:nvSpPr>
              <p:cNvPr id="14" name="正方形/長方形 13"/>
              <p:cNvSpPr/>
              <p:nvPr/>
            </p:nvSpPr>
            <p:spPr>
              <a:xfrm>
                <a:off x="5598642" y="5025054"/>
                <a:ext cx="3111144" cy="1709234"/>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6025392" y="5038230"/>
                <a:ext cx="2396474" cy="333992"/>
              </a:xfrm>
              <a:prstGeom prst="rect">
                <a:avLst/>
              </a:prstGeom>
              <a:solidFill>
                <a:schemeClr val="accent1">
                  <a:lumMod val="40000"/>
                  <a:lumOff val="60000"/>
                </a:schemeClr>
              </a:solidFill>
            </p:spPr>
            <p:txBody>
              <a:bodyPr wrap="square" rtlCol="0">
                <a:spAutoFit/>
              </a:bodyPr>
              <a:lstStyle/>
              <a:p>
                <a:r>
                  <a:rPr kumimoji="1" lang="ja-JP" altLang="en-US" sz="1200" dirty="0"/>
                  <a:t>大安研ホームページアクセス数</a:t>
                </a:r>
              </a:p>
            </p:txBody>
          </p:sp>
        </p:grpSp>
      </p:grpSp>
      <p:grpSp>
        <p:nvGrpSpPr>
          <p:cNvPr id="17" name="図形グループ 16"/>
          <p:cNvGrpSpPr/>
          <p:nvPr/>
        </p:nvGrpSpPr>
        <p:grpSpPr>
          <a:xfrm>
            <a:off x="3681266" y="5255394"/>
            <a:ext cx="1942604" cy="639583"/>
            <a:chOff x="3619100" y="5454128"/>
            <a:chExt cx="1942604" cy="344244"/>
          </a:xfrm>
        </p:grpSpPr>
        <p:cxnSp>
          <p:nvCxnSpPr>
            <p:cNvPr id="18" name="直線コネクタ 17"/>
            <p:cNvCxnSpPr/>
            <p:nvPr/>
          </p:nvCxnSpPr>
          <p:spPr>
            <a:xfrm>
              <a:off x="3619100" y="5776856"/>
              <a:ext cx="1942604" cy="0"/>
            </a:xfrm>
            <a:prstGeom prst="line">
              <a:avLst/>
            </a:prstGeom>
            <a:ln w="63500">
              <a:solidFill>
                <a:srgbClr val="C00000"/>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flipV="1">
              <a:off x="5540188" y="5454128"/>
              <a:ext cx="0" cy="344244"/>
            </a:xfrm>
            <a:prstGeom prst="line">
              <a:avLst/>
            </a:prstGeom>
            <a:ln w="63500">
              <a:solidFill>
                <a:srgbClr val="C00000"/>
              </a:solidFill>
            </a:ln>
            <a:effectLst/>
          </p:spPr>
          <p:style>
            <a:lnRef idx="2">
              <a:schemeClr val="accent1"/>
            </a:lnRef>
            <a:fillRef idx="0">
              <a:schemeClr val="accent1"/>
            </a:fillRef>
            <a:effectRef idx="1">
              <a:schemeClr val="accent1"/>
            </a:effectRef>
            <a:fontRef idx="minor">
              <a:schemeClr val="tx1"/>
            </a:fontRef>
          </p:style>
        </p:cxnSp>
      </p:grpSp>
      <p:pic>
        <p:nvPicPr>
          <p:cNvPr id="5" name="図 4">
            <a:extLst>
              <a:ext uri="{FF2B5EF4-FFF2-40B4-BE49-F238E27FC236}">
                <a16:creationId xmlns:a16="http://schemas.microsoft.com/office/drawing/2014/main" id="{721D8E30-7DA7-3C4B-ADA6-0E424E0909B3}"/>
              </a:ext>
            </a:extLst>
          </p:cNvPr>
          <p:cNvPicPr>
            <a:picLocks noChangeAspect="1"/>
          </p:cNvPicPr>
          <p:nvPr/>
        </p:nvPicPr>
        <p:blipFill>
          <a:blip r:embed="rId5"/>
          <a:stretch>
            <a:fillRect/>
          </a:stretch>
        </p:blipFill>
        <p:spPr>
          <a:xfrm>
            <a:off x="5122018" y="2415182"/>
            <a:ext cx="1409700" cy="1409700"/>
          </a:xfrm>
          <a:prstGeom prst="rect">
            <a:avLst/>
          </a:prstGeom>
        </p:spPr>
      </p:pic>
    </p:spTree>
    <p:extLst>
      <p:ext uri="{BB962C8B-B14F-4D97-AF65-F5344CB8AC3E}">
        <p14:creationId xmlns:p14="http://schemas.microsoft.com/office/powerpoint/2010/main" val="1427679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rot="-1800000">
            <a:off x="221244" y="2454617"/>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4" name="テキスト ボックス 3"/>
          <p:cNvSpPr txBox="1"/>
          <p:nvPr/>
        </p:nvSpPr>
        <p:spPr>
          <a:xfrm>
            <a:off x="285490" y="2071340"/>
            <a:ext cx="8773556" cy="4580741"/>
          </a:xfrm>
          <a:prstGeom prst="rect">
            <a:avLst/>
          </a:prstGeom>
          <a:noFill/>
        </p:spPr>
        <p:txBody>
          <a:bodyPr wrap="none" rtlCol="0">
            <a:spAutoFit/>
          </a:bodyPr>
          <a:lstStyle/>
          <a:p>
            <a:pPr>
              <a:lnSpc>
                <a:spcPts val="2500"/>
              </a:lnSpc>
            </a:pPr>
            <a:r>
              <a:rPr lang="ja-JP" altLang="en-US" dirty="0">
                <a:latin typeface="+mn-ea"/>
                <a:ea typeface="+mn-ea"/>
              </a:rPr>
              <a:t>○迅速かつ正確な検査の実施：</a:t>
            </a:r>
          </a:p>
          <a:p>
            <a:pPr marL="9525" indent="173038">
              <a:lnSpc>
                <a:spcPts val="2500"/>
              </a:lnSpc>
            </a:pPr>
            <a:r>
              <a:rPr lang="ja-JP" altLang="en-US" dirty="0">
                <a:latin typeface="+mn-ea"/>
                <a:ea typeface="+mn-ea"/>
              </a:rPr>
              <a:t>・急増する新型コロナウイルス検査需要への対応（約</a:t>
            </a:r>
            <a:r>
              <a:rPr lang="en-US" altLang="ja-JP" dirty="0">
                <a:latin typeface="+mn-ea"/>
                <a:ea typeface="+mn-ea"/>
              </a:rPr>
              <a:t>6</a:t>
            </a:r>
            <a:r>
              <a:rPr lang="ja-JP" altLang="en-US" dirty="0">
                <a:latin typeface="+mn-ea"/>
                <a:ea typeface="+mn-ea"/>
              </a:rPr>
              <a:t>万件）</a:t>
            </a:r>
            <a:endParaRPr lang="en-US" altLang="ja-JP" dirty="0">
              <a:latin typeface="+mn-ea"/>
              <a:ea typeface="+mn-ea"/>
            </a:endParaRPr>
          </a:p>
          <a:p>
            <a:pPr marL="9525" indent="173038">
              <a:lnSpc>
                <a:spcPts val="2500"/>
              </a:lnSpc>
            </a:pPr>
            <a:r>
              <a:rPr lang="ja-JP" altLang="en-US" dirty="0">
                <a:latin typeface="+mn-ea"/>
                <a:ea typeface="+mn-ea"/>
              </a:rPr>
              <a:t>　　　民間検査機関参入開始まで一手に管内依頼に対応</a:t>
            </a:r>
            <a:endParaRPr lang="en-US" altLang="ja-JP" dirty="0">
              <a:latin typeface="+mn-ea"/>
              <a:ea typeface="+mn-ea"/>
            </a:endParaRPr>
          </a:p>
          <a:p>
            <a:pPr marL="9525" indent="173038">
              <a:lnSpc>
                <a:spcPts val="2500"/>
              </a:lnSpc>
            </a:pPr>
            <a:r>
              <a:rPr lang="ja-JP" altLang="en-US" dirty="0">
                <a:latin typeface="+mn-ea"/>
                <a:ea typeface="+mn-ea"/>
              </a:rPr>
              <a:t>　　　検査機器の追加整備・法人内での応援体制整備</a:t>
            </a:r>
            <a:endParaRPr lang="en-US" altLang="ja-JP" dirty="0">
              <a:latin typeface="+mn-ea"/>
              <a:ea typeface="+mn-ea"/>
            </a:endParaRPr>
          </a:p>
          <a:p>
            <a:pPr marL="9525" indent="173038">
              <a:lnSpc>
                <a:spcPts val="2500"/>
              </a:lnSpc>
            </a:pPr>
            <a:r>
              <a:rPr lang="ja-JP" altLang="en-US" dirty="0">
                <a:latin typeface="+mn-ea"/>
                <a:ea typeface="+mn-ea"/>
              </a:rPr>
              <a:t>　　　変異株検査（独自に開発した方法を含む）の実施</a:t>
            </a:r>
            <a:endParaRPr lang="en-US" altLang="ja-JP" dirty="0">
              <a:latin typeface="+mn-ea"/>
              <a:ea typeface="+mn-ea"/>
            </a:endParaRPr>
          </a:p>
          <a:p>
            <a:pPr marL="9525" indent="173038">
              <a:lnSpc>
                <a:spcPts val="2500"/>
              </a:lnSpc>
            </a:pPr>
            <a:r>
              <a:rPr lang="ja-JP" altLang="en-US" dirty="0">
                <a:latin typeface="+mn-ea"/>
                <a:ea typeface="+mn-ea"/>
              </a:rPr>
              <a:t>・食品化学分野における機器標準作業書の統一、運用の開始</a:t>
            </a:r>
            <a:endParaRPr lang="en-US" altLang="ja-JP" dirty="0">
              <a:latin typeface="+mn-ea"/>
              <a:ea typeface="+mn-ea"/>
            </a:endParaRPr>
          </a:p>
          <a:p>
            <a:pPr marL="9525" indent="173038">
              <a:lnSpc>
                <a:spcPts val="2500"/>
              </a:lnSpc>
            </a:pPr>
            <a:r>
              <a:rPr lang="ja-JP" altLang="en-US" dirty="0">
                <a:latin typeface="+mn-ea"/>
                <a:ea typeface="+mn-ea"/>
              </a:rPr>
              <a:t>・収去検査業務の進捗管理：全て標準処理期間内に完了</a:t>
            </a:r>
            <a:endParaRPr lang="en-US" altLang="ja-JP" dirty="0">
              <a:latin typeface="+mn-ea"/>
              <a:ea typeface="+mn-ea"/>
            </a:endParaRPr>
          </a:p>
          <a:p>
            <a:pPr marL="9525" indent="173038">
              <a:lnSpc>
                <a:spcPts val="2500"/>
              </a:lnSpc>
            </a:pPr>
            <a:endParaRPr lang="en-US" altLang="ja-JP" sz="900" dirty="0">
              <a:latin typeface="+mn-ea"/>
              <a:ea typeface="+mn-ea"/>
            </a:endParaRPr>
          </a:p>
          <a:p>
            <a:pPr marL="9525" indent="1588">
              <a:lnSpc>
                <a:spcPts val="2500"/>
              </a:lnSpc>
            </a:pPr>
            <a:r>
              <a:rPr lang="ja-JP" altLang="en-US" dirty="0">
                <a:latin typeface="+mn-ea"/>
                <a:ea typeface="+mn-ea"/>
              </a:rPr>
              <a:t>○信頼性確保・保証業務の実施：</a:t>
            </a:r>
          </a:p>
          <a:p>
            <a:pPr>
              <a:lnSpc>
                <a:spcPts val="2500"/>
              </a:lnSpc>
            </a:pPr>
            <a:r>
              <a:rPr lang="ja-JP" altLang="en-US" dirty="0">
                <a:latin typeface="+mn-ea"/>
                <a:ea typeface="+mn-ea"/>
              </a:rPr>
              <a:t>　・教育訓練マニュアルを一本化し、信頼性確保部門において教育訓練実施要領を作成</a:t>
            </a:r>
            <a:endParaRPr lang="en-US" altLang="ja-JP" dirty="0">
              <a:latin typeface="+mn-ea"/>
              <a:ea typeface="+mn-ea"/>
            </a:endParaRPr>
          </a:p>
          <a:p>
            <a:pPr>
              <a:lnSpc>
                <a:spcPts val="2500"/>
              </a:lnSpc>
            </a:pPr>
            <a:r>
              <a:rPr lang="ja-JP" altLang="en-US" dirty="0">
                <a:latin typeface="+mn-ea"/>
                <a:ea typeface="+mn-ea"/>
              </a:rPr>
              <a:t>　・新型コロナウイルス検査での誤報告をうけ、検査工程についてダブルチェックが有効に</a:t>
            </a:r>
            <a:endParaRPr lang="en-US" altLang="ja-JP" dirty="0">
              <a:latin typeface="+mn-ea"/>
              <a:ea typeface="+mn-ea"/>
            </a:endParaRPr>
          </a:p>
          <a:p>
            <a:pPr>
              <a:lnSpc>
                <a:spcPts val="2500"/>
              </a:lnSpc>
            </a:pPr>
            <a:r>
              <a:rPr lang="ja-JP" altLang="en-US" dirty="0">
                <a:latin typeface="+mn-ea"/>
                <a:ea typeface="+mn-ea"/>
              </a:rPr>
              <a:t>　</a:t>
            </a:r>
            <a:r>
              <a:rPr lang="en-US" altLang="ja-JP" dirty="0">
                <a:latin typeface="+mn-ea"/>
                <a:ea typeface="+mn-ea"/>
              </a:rPr>
              <a:t> </a:t>
            </a:r>
            <a:r>
              <a:rPr lang="ja-JP" altLang="en-US" dirty="0">
                <a:latin typeface="+mn-ea"/>
                <a:ea typeface="+mn-ea"/>
              </a:rPr>
              <a:t>機能するよう必要な改善措置を実施</a:t>
            </a:r>
            <a:endParaRPr lang="en-US" altLang="ja-JP" dirty="0">
              <a:latin typeface="+mn-ea"/>
              <a:ea typeface="+mn-ea"/>
            </a:endParaRPr>
          </a:p>
          <a:p>
            <a:pPr>
              <a:lnSpc>
                <a:spcPts val="2500"/>
              </a:lnSpc>
            </a:pPr>
            <a:r>
              <a:rPr lang="ja-JP" altLang="en-US" dirty="0">
                <a:latin typeface="+mn-ea"/>
                <a:ea typeface="+mn-ea"/>
              </a:rPr>
              <a:t>　・食品衛生検査等業務疑義指摘対応マニュアルの作成</a:t>
            </a:r>
            <a:endParaRPr lang="en-US" altLang="ja-JP" dirty="0">
              <a:latin typeface="+mn-ea"/>
              <a:ea typeface="+mn-ea"/>
            </a:endParaRPr>
          </a:p>
          <a:p>
            <a:pPr>
              <a:lnSpc>
                <a:spcPts val="2500"/>
              </a:lnSpc>
            </a:pPr>
            <a:r>
              <a:rPr lang="ja-JP" altLang="en-US" dirty="0">
                <a:latin typeface="+mn-ea"/>
                <a:ea typeface="+mn-ea"/>
              </a:rPr>
              <a:t>　・外部精度管理調査：理化学分野</a:t>
            </a:r>
            <a:r>
              <a:rPr lang="en-US" altLang="ja-JP" dirty="0">
                <a:latin typeface="+mn-ea"/>
                <a:ea typeface="+mn-ea"/>
              </a:rPr>
              <a:t>12</a:t>
            </a:r>
            <a:r>
              <a:rPr lang="ja-JP" altLang="en-US" dirty="0">
                <a:latin typeface="+mn-ea"/>
                <a:ea typeface="+mn-ea"/>
              </a:rPr>
              <a:t>件、微生物分野</a:t>
            </a:r>
            <a:r>
              <a:rPr lang="en-US" altLang="ja-JP" dirty="0">
                <a:latin typeface="+mn-ea"/>
                <a:ea typeface="+mn-ea"/>
              </a:rPr>
              <a:t>13</a:t>
            </a:r>
            <a:r>
              <a:rPr lang="ja-JP" altLang="en-US" dirty="0">
                <a:latin typeface="+mn-ea"/>
                <a:ea typeface="+mn-ea"/>
              </a:rPr>
              <a:t>件に参加</a:t>
            </a:r>
          </a:p>
        </p:txBody>
      </p:sp>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solidFill>
                  <a:schemeClr val="tx1"/>
                </a:solidFill>
                <a:latin typeface="Arial" charset="0"/>
                <a:ea typeface="Arial" charset="0"/>
                <a:cs typeface="Arial" charset="0"/>
              </a:rPr>
              <a:pPr/>
              <a:t>16</a:t>
            </a:fld>
            <a:endParaRPr lang="ja-JP" altLang="en-US" sz="1200" b="1" dirty="0">
              <a:solidFill>
                <a:schemeClr val="tx1"/>
              </a:solidFill>
              <a:latin typeface="Arial" charset="0"/>
              <a:ea typeface="Arial" charset="0"/>
              <a:cs typeface="Arial" charset="0"/>
            </a:endParaRPr>
          </a:p>
        </p:txBody>
      </p:sp>
      <p:sp>
        <p:nvSpPr>
          <p:cNvPr id="3" name="正方形/長方形 2"/>
          <p:cNvSpPr/>
          <p:nvPr/>
        </p:nvSpPr>
        <p:spPr>
          <a:xfrm>
            <a:off x="504000" y="936000"/>
            <a:ext cx="8280000" cy="973947"/>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l">
              <a:spcAft>
                <a:spcPts val="0"/>
              </a:spcAft>
            </a:pPr>
            <a:r>
              <a:rPr lang="ja-JP" altLang="en-US" sz="1400" b="1" kern="100" dirty="0">
                <a:solidFill>
                  <a:schemeClr val="tx1"/>
                </a:solidFill>
                <a:effectLst/>
                <a:latin typeface="MS PGothic" panose="020B0600070205080204" pitchFamily="34" charset="-128"/>
                <a:ea typeface="MS PGothic" panose="020B0600070205080204" pitchFamily="34" charset="-128"/>
                <a:cs typeface="Times New Roman" charset="0"/>
              </a:rPr>
              <a:t>大項目番号</a:t>
            </a: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1</a:t>
            </a: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　</a:t>
            </a:r>
            <a:r>
              <a:rPr lang="ja-JP" altLang="en-US" sz="1400" b="1" dirty="0">
                <a:solidFill>
                  <a:schemeClr val="tx1"/>
                </a:solidFill>
                <a:latin typeface="MS PGothic" panose="020B0600070205080204" pitchFamily="34" charset="-128"/>
                <a:ea typeface="MS PGothic" panose="020B0600070205080204" pitchFamily="34" charset="-128"/>
              </a:rPr>
              <a:t>１．行政及び住民に対して果たすべき役割の維持と強化</a:t>
            </a:r>
          </a:p>
          <a:p>
            <a:pPr>
              <a:spcAft>
                <a:spcPts val="0"/>
              </a:spcAft>
            </a:pPr>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(3) </a:t>
            </a:r>
            <a:r>
              <a:rPr lang="ja-JP" altLang="en-US" sz="1400" b="1" dirty="0">
                <a:solidFill>
                  <a:schemeClr val="tx1"/>
                </a:solidFill>
                <a:latin typeface="MS PGothic" panose="020B0600070205080204" pitchFamily="34" charset="-128"/>
                <a:ea typeface="MS PGothic" panose="020B0600070205080204" pitchFamily="34" charset="-128"/>
              </a:rPr>
              <a:t>試験検査機能の充実</a:t>
            </a:r>
          </a:p>
        </p:txBody>
      </p:sp>
      <p:sp>
        <p:nvSpPr>
          <p:cNvPr id="8" name="正方形/長方形 7"/>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sp>
        <p:nvSpPr>
          <p:cNvPr id="10"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令和</a:t>
            </a:r>
            <a:r>
              <a:rPr lang="en-US" altLang="ja-JP" sz="2800" dirty="0">
                <a:solidFill>
                  <a:schemeClr val="bg1"/>
                </a:solidFill>
                <a:latin typeface="+mn-ea"/>
                <a:ea typeface="+mn-ea"/>
                <a:cs typeface="HG丸ｺﾞｼｯｸM-PRO"/>
              </a:rPr>
              <a:t>2</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29493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rot="-1800000">
            <a:off x="221244" y="2165858"/>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6" name="テキスト ボックス 5"/>
          <p:cNvSpPr txBox="1"/>
          <p:nvPr/>
        </p:nvSpPr>
        <p:spPr>
          <a:xfrm>
            <a:off x="502381" y="2103472"/>
            <a:ext cx="8429863" cy="2336537"/>
          </a:xfrm>
          <a:prstGeom prst="rect">
            <a:avLst/>
          </a:prstGeom>
          <a:noFill/>
        </p:spPr>
        <p:txBody>
          <a:bodyPr wrap="square" rtlCol="0">
            <a:spAutoFit/>
          </a:bodyPr>
          <a:lstStyle/>
          <a:p>
            <a:pPr>
              <a:lnSpc>
                <a:spcPts val="2500"/>
              </a:lnSpc>
            </a:pPr>
            <a:r>
              <a:rPr lang="ja-JP" altLang="en-US" dirty="0">
                <a:latin typeface="+mn-ea"/>
                <a:ea typeface="+mn-ea"/>
              </a:rPr>
              <a:t>・新型コロナウイルス変異株：</a:t>
            </a:r>
            <a:r>
              <a:rPr lang="en-US" altLang="ja-JP" dirty="0">
                <a:latin typeface="+mn-ea"/>
                <a:ea typeface="+mn-ea"/>
              </a:rPr>
              <a:t>PCR</a:t>
            </a:r>
            <a:r>
              <a:rPr lang="ja-JP" altLang="en-US" dirty="0">
                <a:latin typeface="+mn-ea"/>
                <a:ea typeface="+mn-ea"/>
              </a:rPr>
              <a:t>法を用いた検出法を作成</a:t>
            </a:r>
            <a:endParaRPr lang="en-US" altLang="ja-JP" dirty="0">
              <a:latin typeface="+mn-ea"/>
              <a:ea typeface="+mn-ea"/>
            </a:endParaRPr>
          </a:p>
          <a:p>
            <a:pPr>
              <a:lnSpc>
                <a:spcPts val="2500"/>
              </a:lnSpc>
            </a:pPr>
            <a:r>
              <a:rPr lang="ja-JP" altLang="ja-JP" dirty="0">
                <a:latin typeface="+mn-ea"/>
                <a:ea typeface="+mn-ea"/>
              </a:rPr>
              <a:t>・重点研究課題</a:t>
            </a:r>
            <a:r>
              <a:rPr lang="ja-JP" altLang="en-US" dirty="0">
                <a:latin typeface="+mn-ea"/>
                <a:ea typeface="+mn-ea"/>
              </a:rPr>
              <a:t>の選定、推進：次世代シークエンサーの分子疫学への活用</a:t>
            </a:r>
            <a:endParaRPr lang="en-US" altLang="ja-JP" dirty="0">
              <a:latin typeface="+mn-ea"/>
              <a:ea typeface="+mn-ea"/>
            </a:endParaRPr>
          </a:p>
          <a:p>
            <a:pPr>
              <a:lnSpc>
                <a:spcPts val="2500"/>
              </a:lnSpc>
            </a:pPr>
            <a:r>
              <a:rPr lang="en-US" altLang="ja-JP" dirty="0">
                <a:latin typeface="+mn-ea"/>
                <a:ea typeface="+mn-ea"/>
              </a:rPr>
              <a:t>						</a:t>
            </a:r>
            <a:r>
              <a:rPr lang="ja-JP" altLang="en-US" dirty="0">
                <a:latin typeface="+mn-ea"/>
                <a:ea typeface="+mn-ea"/>
              </a:rPr>
              <a:t>　乱用薬物に関する研究</a:t>
            </a:r>
            <a:endParaRPr lang="en-US" altLang="ja-JP" dirty="0">
              <a:latin typeface="+mn-ea"/>
              <a:ea typeface="+mn-ea"/>
            </a:endParaRPr>
          </a:p>
          <a:p>
            <a:pPr>
              <a:lnSpc>
                <a:spcPts val="2500"/>
              </a:lnSpc>
            </a:pPr>
            <a:r>
              <a:rPr lang="ja-JP" altLang="ja-JP" dirty="0">
                <a:latin typeface="+mn-ea"/>
                <a:ea typeface="+mn-ea"/>
              </a:rPr>
              <a:t>・外部有識者による調査研究評価</a:t>
            </a:r>
            <a:r>
              <a:rPr lang="ja-JP" altLang="en-US" dirty="0">
                <a:latin typeface="+mn-ea"/>
                <a:ea typeface="+mn-ea"/>
              </a:rPr>
              <a:t>：</a:t>
            </a:r>
            <a:r>
              <a:rPr lang="ja-JP" altLang="ja-JP" dirty="0">
                <a:latin typeface="+mn-ea"/>
                <a:ea typeface="+mn-ea"/>
              </a:rPr>
              <a:t>総合評価は平均</a:t>
            </a:r>
            <a:r>
              <a:rPr lang="en-US" altLang="ja-JP" dirty="0">
                <a:latin typeface="+mn-ea"/>
                <a:ea typeface="+mn-ea"/>
              </a:rPr>
              <a:t>3.85</a:t>
            </a:r>
            <a:r>
              <a:rPr lang="ja-JP" altLang="ja-JP" dirty="0">
                <a:latin typeface="+mn-ea"/>
                <a:ea typeface="+mn-ea"/>
              </a:rPr>
              <a:t>（</a:t>
            </a:r>
            <a:r>
              <a:rPr lang="en-US" altLang="ja-JP" dirty="0">
                <a:latin typeface="+mn-ea"/>
                <a:ea typeface="+mn-ea"/>
              </a:rPr>
              <a:t>5</a:t>
            </a:r>
            <a:r>
              <a:rPr lang="ja-JP" altLang="ja-JP" dirty="0">
                <a:latin typeface="+mn-ea"/>
                <a:ea typeface="+mn-ea"/>
              </a:rPr>
              <a:t>段階評価</a:t>
            </a:r>
            <a:r>
              <a:rPr lang="ja-JP" altLang="en-US" dirty="0">
                <a:latin typeface="+mn-ea"/>
                <a:ea typeface="+mn-ea"/>
              </a:rPr>
              <a:t>）</a:t>
            </a:r>
            <a:endParaRPr lang="en-US" altLang="ja-JP" dirty="0">
              <a:latin typeface="+mn-ea"/>
              <a:ea typeface="+mn-ea"/>
            </a:endParaRPr>
          </a:p>
          <a:p>
            <a:pPr>
              <a:lnSpc>
                <a:spcPts val="2500"/>
              </a:lnSpc>
            </a:pPr>
            <a:r>
              <a:rPr lang="ja-JP" altLang="ja-JP" dirty="0">
                <a:latin typeface="+mn-ea"/>
                <a:ea typeface="+mn-ea"/>
              </a:rPr>
              <a:t>・外部</a:t>
            </a:r>
            <a:r>
              <a:rPr lang="ja-JP" altLang="en-US" dirty="0">
                <a:latin typeface="+mn-ea"/>
                <a:ea typeface="+mn-ea"/>
              </a:rPr>
              <a:t>研究資金獲得</a:t>
            </a:r>
            <a:r>
              <a:rPr lang="ja-JP" altLang="en-US">
                <a:latin typeface="+mn-ea"/>
                <a:ea typeface="+mn-ea"/>
              </a:rPr>
              <a:t>支援：募集情報</a:t>
            </a:r>
            <a:r>
              <a:rPr lang="ja-JP" altLang="en-US" dirty="0">
                <a:latin typeface="+mn-ea"/>
                <a:ea typeface="+mn-ea"/>
              </a:rPr>
              <a:t>の収集・周知</a:t>
            </a:r>
            <a:endParaRPr lang="en-US" altLang="ja-JP" dirty="0">
              <a:latin typeface="+mn-ea"/>
              <a:ea typeface="+mn-ea"/>
            </a:endParaRPr>
          </a:p>
          <a:p>
            <a:pPr>
              <a:lnSpc>
                <a:spcPts val="2500"/>
              </a:lnSpc>
            </a:pPr>
            <a:r>
              <a:rPr lang="ja-JP" altLang="en-US" dirty="0">
                <a:latin typeface="+mn-ea"/>
                <a:ea typeface="+mn-ea"/>
              </a:rPr>
              <a:t>　　　　　　　　　　　　　　　　</a:t>
            </a:r>
            <a:r>
              <a:rPr lang="en-US" altLang="ja-JP" dirty="0">
                <a:latin typeface="+mn-ea"/>
                <a:ea typeface="+mn-ea"/>
              </a:rPr>
              <a:t> </a:t>
            </a:r>
            <a:r>
              <a:rPr lang="ja-JP" altLang="en-US" dirty="0">
                <a:latin typeface="+mn-ea"/>
                <a:ea typeface="+mn-ea"/>
              </a:rPr>
              <a:t>法人内で採択実績のある研究計画書の公表</a:t>
            </a:r>
            <a:endParaRPr lang="ja-JP" altLang="ja-JP" dirty="0">
              <a:solidFill>
                <a:srgbClr val="FF0000"/>
              </a:solidFill>
              <a:latin typeface="+mn-ea"/>
              <a:ea typeface="+mn-ea"/>
            </a:endParaRPr>
          </a:p>
          <a:p>
            <a:pPr>
              <a:lnSpc>
                <a:spcPts val="2500"/>
              </a:lnSpc>
            </a:pPr>
            <a:r>
              <a:rPr lang="ja-JP" altLang="ja-JP" dirty="0">
                <a:latin typeface="+mn-ea"/>
                <a:ea typeface="+mn-ea"/>
              </a:rPr>
              <a:t>・学術分野</a:t>
            </a:r>
            <a:r>
              <a:rPr lang="ja-JP" altLang="en-US" dirty="0">
                <a:latin typeface="+mn-ea"/>
                <a:ea typeface="+mn-ea"/>
              </a:rPr>
              <a:t>、</a:t>
            </a:r>
            <a:r>
              <a:rPr lang="ja-JP" altLang="ja-JP" dirty="0">
                <a:latin typeface="+mn-ea"/>
                <a:ea typeface="+mn-ea"/>
              </a:rPr>
              <a:t>産業界等</a:t>
            </a:r>
            <a:r>
              <a:rPr lang="ja-JP" altLang="en-US" dirty="0">
                <a:latin typeface="+mn-ea"/>
                <a:ea typeface="+mn-ea"/>
              </a:rPr>
              <a:t>連携：</a:t>
            </a:r>
            <a:r>
              <a:rPr lang="ja-JP" altLang="ja-JP" dirty="0">
                <a:latin typeface="+mn-ea"/>
                <a:ea typeface="+mn-ea"/>
              </a:rPr>
              <a:t>受託研究</a:t>
            </a:r>
            <a:r>
              <a:rPr lang="ja-JP" altLang="en-US" dirty="0">
                <a:latin typeface="+mn-ea"/>
                <a:ea typeface="+mn-ea"/>
              </a:rPr>
              <a:t>（</a:t>
            </a:r>
            <a:r>
              <a:rPr lang="en-US" altLang="ja-JP" dirty="0">
                <a:latin typeface="+mn-ea"/>
                <a:ea typeface="+mn-ea"/>
              </a:rPr>
              <a:t>12</a:t>
            </a:r>
            <a:r>
              <a:rPr lang="ja-JP" altLang="ja-JP" dirty="0">
                <a:latin typeface="+mn-ea"/>
                <a:ea typeface="+mn-ea"/>
              </a:rPr>
              <a:t>件</a:t>
            </a:r>
            <a:r>
              <a:rPr lang="ja-JP" altLang="en-US" dirty="0">
                <a:latin typeface="+mn-ea"/>
                <a:ea typeface="+mn-ea"/>
              </a:rPr>
              <a:t>）</a:t>
            </a:r>
            <a:r>
              <a:rPr lang="ja-JP" altLang="ja-JP" dirty="0">
                <a:latin typeface="+mn-ea"/>
                <a:ea typeface="+mn-ea"/>
              </a:rPr>
              <a:t>、共同研究</a:t>
            </a:r>
            <a:r>
              <a:rPr lang="ja-JP" altLang="en-US" dirty="0">
                <a:latin typeface="+mn-ea"/>
                <a:ea typeface="+mn-ea"/>
              </a:rPr>
              <a:t>（</a:t>
            </a:r>
            <a:r>
              <a:rPr lang="en-US" altLang="ja-JP" dirty="0">
                <a:latin typeface="+mn-ea"/>
                <a:ea typeface="+mn-ea"/>
              </a:rPr>
              <a:t>27</a:t>
            </a:r>
            <a:r>
              <a:rPr lang="ja-JP" altLang="ja-JP" dirty="0">
                <a:latin typeface="+mn-ea"/>
                <a:ea typeface="+mn-ea"/>
              </a:rPr>
              <a:t>件</a:t>
            </a:r>
            <a:r>
              <a:rPr lang="ja-JP" altLang="en-US" dirty="0">
                <a:latin typeface="+mn-ea"/>
                <a:ea typeface="+mn-ea"/>
              </a:rPr>
              <a:t>）の</a:t>
            </a:r>
            <a:r>
              <a:rPr lang="ja-JP" altLang="ja-JP" dirty="0">
                <a:latin typeface="+mn-ea"/>
                <a:ea typeface="+mn-ea"/>
              </a:rPr>
              <a:t>実施</a:t>
            </a:r>
          </a:p>
        </p:txBody>
      </p:sp>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solidFill>
                  <a:schemeClr val="tx1"/>
                </a:solidFill>
                <a:latin typeface="Arial" charset="0"/>
                <a:ea typeface="Arial" charset="0"/>
                <a:cs typeface="Arial" charset="0"/>
              </a:rPr>
              <a:pPr/>
              <a:t>17</a:t>
            </a:fld>
            <a:endParaRPr lang="ja-JP" altLang="en-US" sz="1200" b="1" dirty="0">
              <a:solidFill>
                <a:schemeClr val="tx1"/>
              </a:solidFill>
              <a:latin typeface="Arial" charset="0"/>
              <a:ea typeface="Arial" charset="0"/>
              <a:cs typeface="Arial" charset="0"/>
            </a:endParaRPr>
          </a:p>
        </p:txBody>
      </p:sp>
      <p:sp>
        <p:nvSpPr>
          <p:cNvPr id="11" name="二等辺三角形 3"/>
          <p:cNvSpPr/>
          <p:nvPr/>
        </p:nvSpPr>
        <p:spPr>
          <a:xfrm rot="5400000">
            <a:off x="3560576" y="5616168"/>
            <a:ext cx="1044000" cy="272434"/>
          </a:xfrm>
          <a:prstGeom prst="triangle">
            <a:avLst/>
          </a:prstGeom>
          <a:solidFill>
            <a:srgbClr val="4A7EB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graphicFrame>
        <p:nvGraphicFramePr>
          <p:cNvPr id="3" name="表 2"/>
          <p:cNvGraphicFramePr>
            <a:graphicFrameLocks noGrp="1"/>
          </p:cNvGraphicFramePr>
          <p:nvPr>
            <p:extLst>
              <p:ext uri="{D42A27DB-BD31-4B8C-83A1-F6EECF244321}">
                <p14:modId xmlns:p14="http://schemas.microsoft.com/office/powerpoint/2010/main" val="437706678"/>
              </p:ext>
            </p:extLst>
          </p:nvPr>
        </p:nvGraphicFramePr>
        <p:xfrm>
          <a:off x="309955" y="5000457"/>
          <a:ext cx="3534881" cy="1305335"/>
        </p:xfrm>
        <a:graphic>
          <a:graphicData uri="http://schemas.openxmlformats.org/drawingml/2006/table">
            <a:tbl>
              <a:tblPr bandRow="1">
                <a:tableStyleId>{5C22544A-7EE6-4342-B048-85BDC9FD1C3A}</a:tableStyleId>
              </a:tblPr>
              <a:tblGrid>
                <a:gridCol w="1363429">
                  <a:extLst>
                    <a:ext uri="{9D8B030D-6E8A-4147-A177-3AD203B41FA5}">
                      <a16:colId xmlns:a16="http://schemas.microsoft.com/office/drawing/2014/main" val="20002"/>
                    </a:ext>
                  </a:extLst>
                </a:gridCol>
                <a:gridCol w="1070460">
                  <a:extLst>
                    <a:ext uri="{9D8B030D-6E8A-4147-A177-3AD203B41FA5}">
                      <a16:colId xmlns:a16="http://schemas.microsoft.com/office/drawing/2014/main" val="20000"/>
                    </a:ext>
                  </a:extLst>
                </a:gridCol>
                <a:gridCol w="1100992">
                  <a:extLst>
                    <a:ext uri="{9D8B030D-6E8A-4147-A177-3AD203B41FA5}">
                      <a16:colId xmlns:a16="http://schemas.microsoft.com/office/drawing/2014/main" val="20001"/>
                    </a:ext>
                  </a:extLst>
                </a:gridCol>
              </a:tblGrid>
              <a:tr h="255825">
                <a:tc gridSpan="3">
                  <a:txBody>
                    <a:bodyPr/>
                    <a:lstStyle/>
                    <a:p>
                      <a:pPr algn="ctr"/>
                      <a:r>
                        <a:rPr kumimoji="1" lang="ja-JP" altLang="en-US" sz="1400" b="1" dirty="0">
                          <a:latin typeface="+mn-ea"/>
                          <a:ea typeface="+mn-ea"/>
                        </a:rPr>
                        <a:t>数値目標</a:t>
                      </a:r>
                    </a:p>
                  </a:txBody>
                  <a:tcPr anchor="ctr"/>
                </a:tc>
                <a:tc hMerge="1">
                  <a:txBody>
                    <a:bodyPr/>
                    <a:lstStyle/>
                    <a:p>
                      <a:pPr algn="ctr"/>
                      <a:endParaRPr kumimoji="1" lang="ja-JP" altLang="en-US" dirty="0">
                        <a:latin typeface="+mn-ea"/>
                        <a:ea typeface="+mn-ea"/>
                      </a:endParaRPr>
                    </a:p>
                  </a:txBody>
                  <a:tcPr/>
                </a:tc>
                <a:tc hMerge="1">
                  <a:txBody>
                    <a:bodyPr/>
                    <a:lstStyle/>
                    <a:p>
                      <a:endParaRPr kumimoji="1" lang="ja-JP" altLang="en-US" dirty="0"/>
                    </a:p>
                  </a:txBody>
                  <a:tcPr/>
                </a:tc>
                <a:extLst>
                  <a:ext uri="{0D108BD9-81ED-4DB2-BD59-A6C34878D82A}">
                    <a16:rowId xmlns:a16="http://schemas.microsoft.com/office/drawing/2014/main" val="10000"/>
                  </a:ext>
                </a:extLst>
              </a:tr>
              <a:tr h="255825">
                <a:tc>
                  <a:txBody>
                    <a:bodyPr/>
                    <a:lstStyle/>
                    <a:p>
                      <a:pPr algn="ctr"/>
                      <a:endParaRPr kumimoji="1" lang="ja-JP" altLang="en-US" sz="1400" b="1" dirty="0">
                        <a:latin typeface="+mn-ea"/>
                        <a:ea typeface="+mn-ea"/>
                      </a:endParaRPr>
                    </a:p>
                  </a:txBody>
                  <a:tcPr anchor="ctr"/>
                </a:tc>
                <a:tc>
                  <a:txBody>
                    <a:bodyPr/>
                    <a:lstStyle/>
                    <a:p>
                      <a:pPr algn="ctr"/>
                      <a:r>
                        <a:rPr kumimoji="1" lang="ja-JP" altLang="en-US" sz="1400" b="1" dirty="0">
                          <a:latin typeface="+mn-ea"/>
                          <a:ea typeface="+mn-ea"/>
                        </a:rPr>
                        <a:t>単年度</a:t>
                      </a:r>
                    </a:p>
                  </a:txBody>
                  <a:tcPr anchor="ctr"/>
                </a:tc>
                <a:tc>
                  <a:txBody>
                    <a:bodyPr/>
                    <a:lstStyle/>
                    <a:p>
                      <a:pPr algn="ctr"/>
                      <a:r>
                        <a:rPr kumimoji="1" lang="en-US" altLang="ja-JP" sz="1400" b="1" dirty="0">
                          <a:latin typeface="+mn-ea"/>
                          <a:ea typeface="+mn-ea"/>
                        </a:rPr>
                        <a:t>5</a:t>
                      </a:r>
                      <a:r>
                        <a:rPr kumimoji="1" lang="ja-JP" altLang="en-US" sz="1400" b="1" dirty="0">
                          <a:latin typeface="+mn-ea"/>
                          <a:ea typeface="+mn-ea"/>
                        </a:rPr>
                        <a:t>か年</a:t>
                      </a:r>
                    </a:p>
                  </a:txBody>
                  <a:tcPr anchor="ctr"/>
                </a:tc>
                <a:extLst>
                  <a:ext uri="{0D108BD9-81ED-4DB2-BD59-A6C34878D82A}">
                    <a16:rowId xmlns:a16="http://schemas.microsoft.com/office/drawing/2014/main" val="10001"/>
                  </a:ext>
                </a:extLst>
              </a:tr>
              <a:tr h="390935">
                <a:tc>
                  <a:txBody>
                    <a:bodyPr/>
                    <a:lstStyle/>
                    <a:p>
                      <a:pPr algn="ctr"/>
                      <a:r>
                        <a:rPr kumimoji="1" lang="ja-JP" altLang="en-US" sz="1400" b="1" dirty="0">
                          <a:latin typeface="+mn-ea"/>
                          <a:ea typeface="+mn-ea"/>
                        </a:rPr>
                        <a:t>成果発表</a:t>
                      </a:r>
                    </a:p>
                  </a:txBody>
                  <a:tcPr anchor="ctr"/>
                </a:tc>
                <a:tc>
                  <a:txBody>
                    <a:bodyPr/>
                    <a:lstStyle/>
                    <a:p>
                      <a:pPr algn="ctr"/>
                      <a:r>
                        <a:rPr kumimoji="1" lang="en-US" altLang="ja-JP" sz="1400" b="1" dirty="0">
                          <a:latin typeface="+mn-ea"/>
                          <a:ea typeface="+mn-ea"/>
                        </a:rPr>
                        <a:t>76</a:t>
                      </a:r>
                      <a:r>
                        <a:rPr kumimoji="1" lang="ja-JP" altLang="en-US" sz="1400" b="1" dirty="0">
                          <a:latin typeface="+mn-ea"/>
                          <a:ea typeface="+mn-ea"/>
                        </a:rPr>
                        <a:t>件以上</a:t>
                      </a:r>
                    </a:p>
                  </a:txBody>
                  <a:tcPr anchor="ctr"/>
                </a:tc>
                <a:tc>
                  <a:txBody>
                    <a:bodyPr/>
                    <a:lstStyle/>
                    <a:p>
                      <a:pPr algn="ctr"/>
                      <a:r>
                        <a:rPr kumimoji="1" lang="en-US" altLang="ja-JP" sz="1400" b="1" dirty="0">
                          <a:latin typeface="+mn-ea"/>
                          <a:ea typeface="+mn-ea"/>
                        </a:rPr>
                        <a:t>380</a:t>
                      </a:r>
                      <a:r>
                        <a:rPr kumimoji="1" lang="ja-JP" altLang="en-US" sz="1400" b="1" dirty="0">
                          <a:latin typeface="+mn-ea"/>
                          <a:ea typeface="+mn-ea"/>
                        </a:rPr>
                        <a:t>件以上</a:t>
                      </a:r>
                    </a:p>
                  </a:txBody>
                  <a:tcPr anchor="ctr"/>
                </a:tc>
                <a:extLst>
                  <a:ext uri="{0D108BD9-81ED-4DB2-BD59-A6C34878D82A}">
                    <a16:rowId xmlns:a16="http://schemas.microsoft.com/office/drawing/2014/main" val="10002"/>
                  </a:ext>
                </a:extLst>
              </a:tr>
              <a:tr h="255825">
                <a:tc>
                  <a:txBody>
                    <a:bodyPr/>
                    <a:lstStyle/>
                    <a:p>
                      <a:pPr algn="ctr"/>
                      <a:r>
                        <a:rPr kumimoji="1" lang="ja-JP" altLang="en-US" sz="1400" b="1" dirty="0">
                          <a:latin typeface="+mn-ea"/>
                          <a:ea typeface="+mn-ea"/>
                        </a:rPr>
                        <a:t>外部資金応募</a:t>
                      </a:r>
                    </a:p>
                  </a:txBody>
                  <a:tcPr anchor="ctr"/>
                </a:tc>
                <a:tc>
                  <a:txBody>
                    <a:bodyPr/>
                    <a:lstStyle/>
                    <a:p>
                      <a:pPr algn="ctr"/>
                      <a:r>
                        <a:rPr kumimoji="1" lang="en-US" altLang="ja-JP" sz="1400" b="1" dirty="0">
                          <a:latin typeface="+mn-ea"/>
                          <a:ea typeface="+mn-ea"/>
                        </a:rPr>
                        <a:t>40</a:t>
                      </a:r>
                      <a:r>
                        <a:rPr kumimoji="1" lang="ja-JP" altLang="en-US" sz="1400" b="1" dirty="0">
                          <a:latin typeface="+mn-ea"/>
                          <a:ea typeface="+mn-ea"/>
                        </a:rPr>
                        <a:t>件以上</a:t>
                      </a:r>
                    </a:p>
                  </a:txBody>
                  <a:tcPr anchor="ctr"/>
                </a:tc>
                <a:tc>
                  <a:txBody>
                    <a:bodyPr/>
                    <a:lstStyle/>
                    <a:p>
                      <a:pPr algn="ctr"/>
                      <a:r>
                        <a:rPr kumimoji="1" lang="en-US" altLang="ja-JP" sz="1400" b="1" dirty="0">
                          <a:latin typeface="+mn-ea"/>
                          <a:ea typeface="+mn-ea"/>
                        </a:rPr>
                        <a:t>200</a:t>
                      </a:r>
                      <a:r>
                        <a:rPr kumimoji="1" lang="ja-JP" altLang="en-US" sz="1400" b="1" dirty="0">
                          <a:latin typeface="+mn-ea"/>
                          <a:ea typeface="+mn-ea"/>
                        </a:rPr>
                        <a:t>件以上</a:t>
                      </a:r>
                    </a:p>
                  </a:txBody>
                  <a:tcPr anchor="ctr"/>
                </a:tc>
                <a:extLst>
                  <a:ext uri="{0D108BD9-81ED-4DB2-BD59-A6C34878D82A}">
                    <a16:rowId xmlns:a16="http://schemas.microsoft.com/office/drawing/2014/main" val="1000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669366928"/>
              </p:ext>
            </p:extLst>
          </p:nvPr>
        </p:nvGraphicFramePr>
        <p:xfrm>
          <a:off x="4292877" y="5202191"/>
          <a:ext cx="4489505" cy="1072193"/>
        </p:xfrm>
        <a:graphic>
          <a:graphicData uri="http://schemas.openxmlformats.org/drawingml/2006/table">
            <a:tbl>
              <a:tblPr bandRow="1">
                <a:tableStyleId>{5C22544A-7EE6-4342-B048-85BDC9FD1C3A}</a:tableStyleId>
              </a:tblPr>
              <a:tblGrid>
                <a:gridCol w="1260900">
                  <a:extLst>
                    <a:ext uri="{9D8B030D-6E8A-4147-A177-3AD203B41FA5}">
                      <a16:colId xmlns:a16="http://schemas.microsoft.com/office/drawing/2014/main" val="20003"/>
                    </a:ext>
                  </a:extLst>
                </a:gridCol>
                <a:gridCol w="645721">
                  <a:extLst>
                    <a:ext uri="{9D8B030D-6E8A-4147-A177-3AD203B41FA5}">
                      <a16:colId xmlns:a16="http://schemas.microsoft.com/office/drawing/2014/main" val="20000"/>
                    </a:ext>
                  </a:extLst>
                </a:gridCol>
                <a:gridCol w="645721">
                  <a:extLst>
                    <a:ext uri="{9D8B030D-6E8A-4147-A177-3AD203B41FA5}">
                      <a16:colId xmlns:a16="http://schemas.microsoft.com/office/drawing/2014/main" val="20001"/>
                    </a:ext>
                  </a:extLst>
                </a:gridCol>
                <a:gridCol w="645721">
                  <a:extLst>
                    <a:ext uri="{9D8B030D-6E8A-4147-A177-3AD203B41FA5}">
                      <a16:colId xmlns:a16="http://schemas.microsoft.com/office/drawing/2014/main" val="20004"/>
                    </a:ext>
                  </a:extLst>
                </a:gridCol>
                <a:gridCol w="645721">
                  <a:extLst>
                    <a:ext uri="{9D8B030D-6E8A-4147-A177-3AD203B41FA5}">
                      <a16:colId xmlns:a16="http://schemas.microsoft.com/office/drawing/2014/main" val="20005"/>
                    </a:ext>
                  </a:extLst>
                </a:gridCol>
                <a:gridCol w="645721">
                  <a:extLst>
                    <a:ext uri="{9D8B030D-6E8A-4147-A177-3AD203B41FA5}">
                      <a16:colId xmlns:a16="http://schemas.microsoft.com/office/drawing/2014/main" val="20002"/>
                    </a:ext>
                  </a:extLst>
                </a:gridCol>
              </a:tblGrid>
              <a:tr h="353566">
                <a:tc>
                  <a:txBody>
                    <a:bodyPr/>
                    <a:lstStyle/>
                    <a:p>
                      <a:pPr algn="ctr"/>
                      <a:endParaRPr kumimoji="1" lang="ja-JP" altLang="en-US" sz="1400" b="1" dirty="0">
                        <a:latin typeface="+mn-ea"/>
                        <a:ea typeface="+mn-ea"/>
                      </a:endParaRPr>
                    </a:p>
                  </a:txBody>
                  <a:tcPr anchor="ctr"/>
                </a:tc>
                <a:tc>
                  <a:txBody>
                    <a:bodyPr/>
                    <a:lstStyle/>
                    <a:p>
                      <a:pPr algn="ctr"/>
                      <a:r>
                        <a:rPr kumimoji="1" lang="en-US" altLang="ja-JP" sz="1400" b="1" dirty="0">
                          <a:latin typeface="+mn-ea"/>
                          <a:ea typeface="+mn-ea"/>
                        </a:rPr>
                        <a:t>H29</a:t>
                      </a:r>
                      <a:endParaRPr kumimoji="1" lang="ja-JP" altLang="en-US" sz="1400" b="1" dirty="0">
                        <a:latin typeface="+mn-ea"/>
                        <a:ea typeface="+mn-ea"/>
                      </a:endParaRPr>
                    </a:p>
                  </a:txBody>
                  <a:tcPr anchor="ctr"/>
                </a:tc>
                <a:tc>
                  <a:txBody>
                    <a:bodyPr/>
                    <a:lstStyle/>
                    <a:p>
                      <a:pPr algn="ctr"/>
                      <a:r>
                        <a:rPr kumimoji="1" lang="en-US" altLang="ja-JP" sz="1400" b="1" dirty="0">
                          <a:latin typeface="+mn-ea"/>
                          <a:ea typeface="+mn-ea"/>
                        </a:rPr>
                        <a:t>H30</a:t>
                      </a:r>
                      <a:endParaRPr kumimoji="1" lang="ja-JP" altLang="en-US" sz="1400" b="1" dirty="0">
                        <a:latin typeface="+mn-ea"/>
                        <a:ea typeface="+mn-ea"/>
                      </a:endParaRPr>
                    </a:p>
                  </a:txBody>
                  <a:tcPr anchor="ctr"/>
                </a:tc>
                <a:tc>
                  <a:txBody>
                    <a:bodyPr/>
                    <a:lstStyle/>
                    <a:p>
                      <a:pPr algn="ctr"/>
                      <a:r>
                        <a:rPr kumimoji="1" lang="en-US" altLang="ja-JP" sz="1400" b="1" dirty="0">
                          <a:latin typeface="+mn-ea"/>
                          <a:ea typeface="+mn-ea"/>
                        </a:rPr>
                        <a:t>R1</a:t>
                      </a:r>
                      <a:endParaRPr kumimoji="1" lang="ja-JP" altLang="en-US" sz="1400" b="1" dirty="0">
                        <a:latin typeface="+mn-ea"/>
                        <a:ea typeface="+mn-ea"/>
                      </a:endParaRPr>
                    </a:p>
                  </a:txBody>
                  <a:tcPr anchor="ctr"/>
                </a:tc>
                <a:tc>
                  <a:txBody>
                    <a:bodyPr/>
                    <a:lstStyle/>
                    <a:p>
                      <a:pPr algn="ctr"/>
                      <a:r>
                        <a:rPr kumimoji="1" lang="en-US" altLang="ja-JP" sz="1400" b="1" dirty="0">
                          <a:latin typeface="+mn-ea"/>
                          <a:ea typeface="+mn-ea"/>
                        </a:rPr>
                        <a:t>R2</a:t>
                      </a:r>
                      <a:endParaRPr kumimoji="1" lang="ja-JP" altLang="en-US" sz="1400" b="1" dirty="0">
                        <a:latin typeface="+mn-ea"/>
                        <a:ea typeface="+mn-ea"/>
                      </a:endParaRPr>
                    </a:p>
                  </a:txBody>
                  <a:tcPr anchor="ctr"/>
                </a:tc>
                <a:tc>
                  <a:txBody>
                    <a:bodyPr/>
                    <a:lstStyle/>
                    <a:p>
                      <a:pPr algn="ctr"/>
                      <a:r>
                        <a:rPr kumimoji="1" lang="ja-JP" altLang="en-US" sz="1400" b="1" dirty="0">
                          <a:latin typeface="+mn-ea"/>
                          <a:ea typeface="+mn-ea"/>
                        </a:rPr>
                        <a:t>合計</a:t>
                      </a:r>
                    </a:p>
                  </a:txBody>
                  <a:tcPr anchor="ctr"/>
                </a:tc>
                <a:extLst>
                  <a:ext uri="{0D108BD9-81ED-4DB2-BD59-A6C34878D82A}">
                    <a16:rowId xmlns:a16="http://schemas.microsoft.com/office/drawing/2014/main" val="10000"/>
                  </a:ext>
                </a:extLst>
              </a:tr>
              <a:tr h="367645">
                <a:tc>
                  <a:txBody>
                    <a:bodyPr/>
                    <a:lstStyle/>
                    <a:p>
                      <a:pPr algn="ctr"/>
                      <a:r>
                        <a:rPr kumimoji="1" lang="ja-JP" altLang="en-US" sz="1400" b="1" dirty="0">
                          <a:latin typeface="+mn-ea"/>
                          <a:ea typeface="+mn-ea"/>
                        </a:rPr>
                        <a:t>成果発表</a:t>
                      </a:r>
                    </a:p>
                  </a:txBody>
                  <a:tcPr anchor="ctr"/>
                </a:tc>
                <a:tc>
                  <a:txBody>
                    <a:bodyPr/>
                    <a:lstStyle/>
                    <a:p>
                      <a:pPr algn="ctr"/>
                      <a:r>
                        <a:rPr kumimoji="1" lang="en-US" altLang="ja-JP" sz="1400" b="1" dirty="0">
                          <a:latin typeface="+mn-ea"/>
                          <a:ea typeface="+mn-ea"/>
                        </a:rPr>
                        <a:t>102</a:t>
                      </a:r>
                      <a:r>
                        <a:rPr kumimoji="1" lang="ja-JP" altLang="en-US" sz="1400" b="1" dirty="0">
                          <a:latin typeface="+mn-ea"/>
                          <a:ea typeface="+mn-ea"/>
                        </a:rPr>
                        <a:t>件</a:t>
                      </a:r>
                    </a:p>
                  </a:txBody>
                  <a:tcPr anchor="ctr"/>
                </a:tc>
                <a:tc>
                  <a:txBody>
                    <a:bodyPr/>
                    <a:lstStyle/>
                    <a:p>
                      <a:pPr algn="ctr"/>
                      <a:r>
                        <a:rPr kumimoji="1" lang="en-US" altLang="ja-JP" sz="1400" b="1" dirty="0">
                          <a:latin typeface="+mn-ea"/>
                          <a:ea typeface="+mn-ea"/>
                        </a:rPr>
                        <a:t>79</a:t>
                      </a:r>
                      <a:r>
                        <a:rPr kumimoji="1" lang="ja-JP" altLang="en-US" sz="1400" b="1" dirty="0">
                          <a:latin typeface="+mn-ea"/>
                          <a:ea typeface="+mn-ea"/>
                        </a:rPr>
                        <a:t>件</a:t>
                      </a:r>
                    </a:p>
                  </a:txBody>
                  <a:tcPr anchor="ctr"/>
                </a:tc>
                <a:tc>
                  <a:txBody>
                    <a:bodyPr/>
                    <a:lstStyle/>
                    <a:p>
                      <a:pPr algn="ctr"/>
                      <a:r>
                        <a:rPr kumimoji="1" lang="en-US" altLang="ja-JP" sz="1400" b="1" dirty="0">
                          <a:latin typeface="+mn-ea"/>
                          <a:ea typeface="+mn-ea"/>
                        </a:rPr>
                        <a:t>121</a:t>
                      </a:r>
                      <a:r>
                        <a:rPr kumimoji="1" lang="ja-JP" altLang="en-US" sz="1400" b="1" dirty="0">
                          <a:latin typeface="+mn-ea"/>
                          <a:ea typeface="+mn-ea"/>
                        </a:rPr>
                        <a:t>件</a:t>
                      </a:r>
                      <a:endParaRPr kumimoji="1" lang="en-US" altLang="ja-JP" sz="1400" b="1" dirty="0">
                        <a:latin typeface="+mn-ea"/>
                        <a:ea typeface="+mn-ea"/>
                      </a:endParaRPr>
                    </a:p>
                  </a:txBody>
                  <a:tcPr anchor="ctr"/>
                </a:tc>
                <a:tc>
                  <a:txBody>
                    <a:bodyPr/>
                    <a:lstStyle/>
                    <a:p>
                      <a:pPr algn="ctr"/>
                      <a:r>
                        <a:rPr kumimoji="1" lang="en-US" altLang="ja-JP" sz="1400" b="1" dirty="0">
                          <a:latin typeface="+mn-ea"/>
                          <a:ea typeface="+mn-ea"/>
                        </a:rPr>
                        <a:t>90</a:t>
                      </a:r>
                      <a:r>
                        <a:rPr kumimoji="1" lang="ja-JP" altLang="en-US" sz="1400" b="1" dirty="0">
                          <a:latin typeface="+mn-ea"/>
                          <a:ea typeface="+mn-ea"/>
                        </a:rPr>
                        <a:t>件</a:t>
                      </a:r>
                      <a:endParaRPr kumimoji="1" lang="en-US" altLang="ja-JP" sz="1400" b="1" dirty="0">
                        <a:latin typeface="+mn-ea"/>
                        <a:ea typeface="+mn-ea"/>
                      </a:endParaRPr>
                    </a:p>
                  </a:txBody>
                  <a:tcPr anchor="ctr"/>
                </a:tc>
                <a:tc>
                  <a:txBody>
                    <a:bodyPr/>
                    <a:lstStyle/>
                    <a:p>
                      <a:pPr algn="ctr"/>
                      <a:r>
                        <a:rPr kumimoji="1" lang="en-US" altLang="ja-JP" sz="1400" b="1" dirty="0">
                          <a:latin typeface="+mn-ea"/>
                          <a:ea typeface="+mn-ea"/>
                        </a:rPr>
                        <a:t>392</a:t>
                      </a:r>
                      <a:r>
                        <a:rPr kumimoji="1" lang="ja-JP" altLang="en-US" sz="1400" b="1" dirty="0">
                          <a:latin typeface="+mn-ea"/>
                          <a:ea typeface="+mn-ea"/>
                        </a:rPr>
                        <a:t>件</a:t>
                      </a:r>
                    </a:p>
                  </a:txBody>
                  <a:tcPr anchor="ctr"/>
                </a:tc>
                <a:extLst>
                  <a:ext uri="{0D108BD9-81ED-4DB2-BD59-A6C34878D82A}">
                    <a16:rowId xmlns:a16="http://schemas.microsoft.com/office/drawing/2014/main" val="10001"/>
                  </a:ext>
                </a:extLst>
              </a:tr>
              <a:tr h="350982">
                <a:tc>
                  <a:txBody>
                    <a:bodyPr/>
                    <a:lstStyle/>
                    <a:p>
                      <a:pPr algn="ctr"/>
                      <a:r>
                        <a:rPr kumimoji="1" lang="ja-JP" altLang="en-US" sz="1400" b="1" dirty="0">
                          <a:latin typeface="+mn-ea"/>
                          <a:ea typeface="+mn-ea"/>
                        </a:rPr>
                        <a:t>外部資金応募</a:t>
                      </a:r>
                    </a:p>
                  </a:txBody>
                  <a:tcPr anchor="ctr"/>
                </a:tc>
                <a:tc>
                  <a:txBody>
                    <a:bodyPr/>
                    <a:lstStyle/>
                    <a:p>
                      <a:pPr algn="ctr"/>
                      <a:r>
                        <a:rPr kumimoji="1" lang="en-US" altLang="ja-JP" sz="1400" b="1" dirty="0">
                          <a:latin typeface="+mn-ea"/>
                          <a:ea typeface="+mn-ea"/>
                        </a:rPr>
                        <a:t>72</a:t>
                      </a:r>
                      <a:r>
                        <a:rPr kumimoji="1" lang="ja-JP" altLang="en-US" sz="1400" b="1" dirty="0">
                          <a:latin typeface="+mn-ea"/>
                          <a:ea typeface="+mn-ea"/>
                        </a:rPr>
                        <a:t>件</a:t>
                      </a:r>
                    </a:p>
                  </a:txBody>
                  <a:tcPr anchor="ctr"/>
                </a:tc>
                <a:tc>
                  <a:txBody>
                    <a:bodyPr/>
                    <a:lstStyle/>
                    <a:p>
                      <a:pPr algn="ctr"/>
                      <a:r>
                        <a:rPr kumimoji="1" lang="en-US" altLang="ja-JP" sz="1400" b="1" dirty="0">
                          <a:latin typeface="+mn-ea"/>
                          <a:ea typeface="+mn-ea"/>
                        </a:rPr>
                        <a:t>67</a:t>
                      </a:r>
                      <a:r>
                        <a:rPr kumimoji="1" lang="ja-JP" altLang="en-US" sz="1400" b="1" dirty="0">
                          <a:latin typeface="+mn-ea"/>
                          <a:ea typeface="+mn-ea"/>
                        </a:rPr>
                        <a:t>件</a:t>
                      </a:r>
                    </a:p>
                  </a:txBody>
                  <a:tcPr anchor="ctr"/>
                </a:tc>
                <a:tc>
                  <a:txBody>
                    <a:bodyPr/>
                    <a:lstStyle/>
                    <a:p>
                      <a:pPr algn="ctr"/>
                      <a:r>
                        <a:rPr kumimoji="1" lang="en-US" altLang="ja-JP" sz="1400" b="1" dirty="0">
                          <a:latin typeface="+mn-ea"/>
                          <a:ea typeface="+mn-ea"/>
                        </a:rPr>
                        <a:t>63</a:t>
                      </a:r>
                      <a:r>
                        <a:rPr kumimoji="1" lang="ja-JP" altLang="en-US" sz="1400" b="1" dirty="0">
                          <a:latin typeface="+mn-ea"/>
                          <a:ea typeface="+mn-ea"/>
                        </a:rPr>
                        <a:t>件</a:t>
                      </a:r>
                    </a:p>
                  </a:txBody>
                  <a:tcPr anchor="ctr"/>
                </a:tc>
                <a:tc>
                  <a:txBody>
                    <a:bodyPr/>
                    <a:lstStyle/>
                    <a:p>
                      <a:pPr algn="ctr"/>
                      <a:r>
                        <a:rPr kumimoji="1" lang="en-US" altLang="ja-JP" sz="1400" b="1" dirty="0">
                          <a:latin typeface="+mn-ea"/>
                          <a:ea typeface="+mn-ea"/>
                        </a:rPr>
                        <a:t>48</a:t>
                      </a:r>
                      <a:r>
                        <a:rPr kumimoji="1" lang="ja-JP" altLang="en-US" sz="1400" b="1" dirty="0">
                          <a:latin typeface="+mn-ea"/>
                          <a:ea typeface="+mn-ea"/>
                        </a:rPr>
                        <a:t>件</a:t>
                      </a:r>
                    </a:p>
                  </a:txBody>
                  <a:tcPr anchor="ctr"/>
                </a:tc>
                <a:tc>
                  <a:txBody>
                    <a:bodyPr/>
                    <a:lstStyle/>
                    <a:p>
                      <a:pPr algn="ctr"/>
                      <a:r>
                        <a:rPr kumimoji="1" lang="en-US" altLang="ja-JP" sz="1400" b="1" dirty="0">
                          <a:latin typeface="+mn-ea"/>
                          <a:ea typeface="+mn-ea"/>
                        </a:rPr>
                        <a:t>250</a:t>
                      </a:r>
                      <a:r>
                        <a:rPr kumimoji="1" lang="ja-JP" altLang="en-US" sz="1400" b="1" dirty="0">
                          <a:latin typeface="+mn-ea"/>
                          <a:ea typeface="+mn-ea"/>
                        </a:rPr>
                        <a:t>件</a:t>
                      </a:r>
                    </a:p>
                  </a:txBody>
                  <a:tcPr anchor="ctr"/>
                </a:tc>
                <a:extLst>
                  <a:ext uri="{0D108BD9-81ED-4DB2-BD59-A6C34878D82A}">
                    <a16:rowId xmlns:a16="http://schemas.microsoft.com/office/drawing/2014/main" val="10002"/>
                  </a:ext>
                </a:extLst>
              </a:tr>
            </a:tbl>
          </a:graphicData>
        </a:graphic>
      </p:graphicFrame>
      <p:sp>
        <p:nvSpPr>
          <p:cNvPr id="10" name="正方形/長方形 9">
            <a:extLst>
              <a:ext uri="{FF2B5EF4-FFF2-40B4-BE49-F238E27FC236}">
                <a16:creationId xmlns:a16="http://schemas.microsoft.com/office/drawing/2014/main" id="{82780903-B460-3245-84BB-ABE8E4A76ADD}"/>
              </a:ext>
            </a:extLst>
          </p:cNvPr>
          <p:cNvSpPr/>
          <p:nvPr/>
        </p:nvSpPr>
        <p:spPr>
          <a:xfrm>
            <a:off x="502380" y="936000"/>
            <a:ext cx="8280000" cy="973947"/>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a:t>
            </a:r>
            <a:r>
              <a:rPr lang="en-US" altLang="ja-JP" sz="1400" b="1" kern="100" dirty="0">
                <a:solidFill>
                  <a:schemeClr val="tx1"/>
                </a:solidFill>
                <a:latin typeface="MS PGothic" panose="020B0600070205080204" pitchFamily="34" charset="-128"/>
                <a:ea typeface="MS PGothic" panose="020B0600070205080204" pitchFamily="34" charset="-128"/>
                <a:cs typeface="Times New Roman" charset="0"/>
              </a:rPr>
              <a:t>2</a:t>
            </a:r>
            <a:r>
              <a:rPr lang="ja-JP" altLang="en-US" sz="1400" b="1" kern="100" dirty="0">
                <a:solidFill>
                  <a:schemeClr val="tx1"/>
                </a:solidFill>
                <a:effectLst/>
                <a:latin typeface="MS PGothic" panose="020B0600070205080204" pitchFamily="34" charset="-128"/>
                <a:ea typeface="MS PGothic" panose="020B0600070205080204" pitchFamily="34" charset="-128"/>
                <a:cs typeface="Times New Roman" charset="0"/>
              </a:rPr>
              <a:t>　</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　</a:t>
            </a:r>
            <a:r>
              <a:rPr lang="ja-JP" altLang="en-US" sz="1400" b="1" dirty="0">
                <a:solidFill>
                  <a:schemeClr val="tx1"/>
                </a:solidFill>
                <a:latin typeface="MS PGothic" panose="020B0600070205080204" pitchFamily="34" charset="-128"/>
                <a:ea typeface="MS PGothic" panose="020B0600070205080204" pitchFamily="34" charset="-128"/>
              </a:rPr>
              <a:t>１．行政及び住民に対して果たすべき役割の維持と強化</a:t>
            </a:r>
          </a:p>
          <a:p>
            <a:pPr>
              <a:spcAft>
                <a:spcPts val="0"/>
              </a:spcAft>
            </a:pPr>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(4) </a:t>
            </a:r>
            <a:r>
              <a:rPr lang="ja-JP" altLang="en-US" sz="1400" b="1" dirty="0">
                <a:solidFill>
                  <a:schemeClr val="tx1"/>
                </a:solidFill>
                <a:latin typeface="MS PGothic" panose="020B0600070205080204" pitchFamily="34" charset="-128"/>
                <a:ea typeface="MS PGothic" panose="020B0600070205080204" pitchFamily="34" charset="-128"/>
              </a:rPr>
              <a:t>調査研究機能の充実</a:t>
            </a:r>
          </a:p>
        </p:txBody>
      </p:sp>
      <p:sp>
        <p:nvSpPr>
          <p:cNvPr id="4" name="正方形/長方形 3"/>
          <p:cNvSpPr/>
          <p:nvPr/>
        </p:nvSpPr>
        <p:spPr>
          <a:xfrm>
            <a:off x="803638" y="4642203"/>
            <a:ext cx="7587323" cy="369332"/>
          </a:xfrm>
          <a:prstGeom prst="rect">
            <a:avLst/>
          </a:prstGeom>
        </p:spPr>
        <p:txBody>
          <a:bodyPr wrap="square">
            <a:spAutoFit/>
          </a:bodyPr>
          <a:lstStyle/>
          <a:p>
            <a:r>
              <a:rPr lang="ja-JP" altLang="en-US"/>
              <a:t>＜</a:t>
            </a:r>
            <a:r>
              <a:rPr lang="ja-JP" altLang="ja-JP"/>
              <a:t>研究</a:t>
            </a:r>
            <a:r>
              <a:rPr lang="ja-JP" altLang="ja-JP" dirty="0"/>
              <a:t>の論文発表・著書等による成果発表数</a:t>
            </a:r>
            <a:r>
              <a:rPr lang="ja-JP" altLang="en-US" dirty="0"/>
              <a:t>及び外部資金への</a:t>
            </a:r>
            <a:r>
              <a:rPr lang="ja-JP" altLang="en-US"/>
              <a:t>応募状況＞</a:t>
            </a:r>
            <a:endParaRPr lang="ja-JP" altLang="ja-JP" dirty="0"/>
          </a:p>
        </p:txBody>
      </p:sp>
      <p:sp>
        <p:nvSpPr>
          <p:cNvPr id="14"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a:t>
            </a:r>
            <a:r>
              <a:rPr lang="en-US" altLang="ja-JP" sz="2800" dirty="0">
                <a:solidFill>
                  <a:schemeClr val="bg1"/>
                </a:solidFill>
                <a:latin typeface="+mn-ea"/>
                <a:cs typeface="HG丸ｺﾞｼｯｸM-PRO"/>
              </a:rPr>
              <a:t>2</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647734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rot="-1800000">
            <a:off x="256928" y="3649818"/>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17" name="テキスト ボックス 16"/>
          <p:cNvSpPr txBox="1"/>
          <p:nvPr/>
        </p:nvSpPr>
        <p:spPr>
          <a:xfrm rot="-1800000">
            <a:off x="233682" y="2383119"/>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20" name="テキスト ボックス 19"/>
          <p:cNvSpPr txBox="1"/>
          <p:nvPr/>
        </p:nvSpPr>
        <p:spPr>
          <a:xfrm rot="-1800000">
            <a:off x="256928" y="3043195"/>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6" name="テキスト ボックス 5"/>
          <p:cNvSpPr txBox="1"/>
          <p:nvPr/>
        </p:nvSpPr>
        <p:spPr>
          <a:xfrm>
            <a:off x="502381" y="2318638"/>
            <a:ext cx="8442327" cy="2336537"/>
          </a:xfrm>
          <a:prstGeom prst="rect">
            <a:avLst/>
          </a:prstGeom>
          <a:noFill/>
        </p:spPr>
        <p:txBody>
          <a:bodyPr wrap="square" rtlCol="0">
            <a:spAutoFit/>
          </a:bodyPr>
          <a:lstStyle/>
          <a:p>
            <a:pPr>
              <a:lnSpc>
                <a:spcPts val="2500"/>
              </a:lnSpc>
            </a:pPr>
            <a:r>
              <a:rPr lang="ja-JP" altLang="ja-JP" dirty="0">
                <a:latin typeface="+mn-ea"/>
                <a:ea typeface="+mn-ea"/>
              </a:rPr>
              <a:t>・</a:t>
            </a:r>
            <a:r>
              <a:rPr lang="ja-JP" altLang="en-US" dirty="0">
                <a:latin typeface="+mn-ea"/>
                <a:ea typeface="+mn-ea"/>
              </a:rPr>
              <a:t>新型コロナウイルス感染症の疫学調査支援活動で得られた発生状況を府内保健所</a:t>
            </a:r>
            <a:endParaRPr lang="en-US" altLang="ja-JP" dirty="0">
              <a:latin typeface="+mn-ea"/>
              <a:ea typeface="+mn-ea"/>
            </a:endParaRPr>
          </a:p>
          <a:p>
            <a:pPr>
              <a:lnSpc>
                <a:spcPts val="2500"/>
              </a:lnSpc>
            </a:pPr>
            <a:r>
              <a:rPr lang="ja-JP" altLang="en-US" dirty="0">
                <a:latin typeface="+mn-ea"/>
                <a:ea typeface="+mn-ea"/>
              </a:rPr>
              <a:t>　に発信（週</a:t>
            </a:r>
            <a:r>
              <a:rPr lang="en-US" altLang="ja-JP" dirty="0">
                <a:latin typeface="+mn-ea"/>
                <a:ea typeface="+mn-ea"/>
              </a:rPr>
              <a:t>1</a:t>
            </a:r>
            <a:r>
              <a:rPr lang="ja-JP" altLang="en-US" dirty="0">
                <a:latin typeface="+mn-ea"/>
                <a:ea typeface="+mn-ea"/>
              </a:rPr>
              <a:t>回）、解析結果を大阪府に適宜提出</a:t>
            </a:r>
            <a:endParaRPr lang="en-US" altLang="ja-JP" dirty="0">
              <a:latin typeface="+mn-ea"/>
              <a:ea typeface="+mn-ea"/>
            </a:endParaRPr>
          </a:p>
          <a:p>
            <a:pPr>
              <a:lnSpc>
                <a:spcPts val="2500"/>
              </a:lnSpc>
            </a:pPr>
            <a:r>
              <a:rPr lang="ja-JP" altLang="ja-JP" dirty="0">
                <a:latin typeface="+mn-ea"/>
                <a:ea typeface="+mn-ea"/>
              </a:rPr>
              <a:t>・</a:t>
            </a:r>
            <a:r>
              <a:rPr lang="ja-JP" altLang="en-US" dirty="0">
                <a:latin typeface="+mn-ea"/>
                <a:ea typeface="+mn-ea"/>
              </a:rPr>
              <a:t>科学的専門機関として感染拡大リスクと対策について助言</a:t>
            </a:r>
            <a:endParaRPr lang="en-US" altLang="ja-JP" dirty="0">
              <a:latin typeface="+mn-ea"/>
              <a:ea typeface="+mn-ea"/>
            </a:endParaRPr>
          </a:p>
          <a:p>
            <a:pPr>
              <a:lnSpc>
                <a:spcPts val="2500"/>
              </a:lnSpc>
            </a:pPr>
            <a:r>
              <a:rPr lang="ja-JP" altLang="en-US" dirty="0">
                <a:latin typeface="+mn-ea"/>
                <a:ea typeface="+mn-ea"/>
              </a:rPr>
              <a:t>　　　大阪府新型コロナウイルス対策本部会議等にて検査結果や疫学情報を報告</a:t>
            </a:r>
            <a:endParaRPr lang="en-US" altLang="ja-JP" dirty="0">
              <a:latin typeface="+mn-ea"/>
              <a:ea typeface="+mn-ea"/>
            </a:endParaRPr>
          </a:p>
          <a:p>
            <a:pPr>
              <a:lnSpc>
                <a:spcPts val="2500"/>
              </a:lnSpc>
            </a:pPr>
            <a:r>
              <a:rPr lang="ja-JP" altLang="en-US" dirty="0">
                <a:latin typeface="+mn-ea"/>
                <a:ea typeface="+mn-ea"/>
              </a:rPr>
              <a:t>・新型コロナウイルス感染症等に関する最新情報をホームページで適時発信</a:t>
            </a:r>
            <a:endParaRPr lang="en-US" altLang="ja-JP" dirty="0">
              <a:latin typeface="+mn-ea"/>
              <a:ea typeface="+mn-ea"/>
            </a:endParaRPr>
          </a:p>
          <a:p>
            <a:pPr>
              <a:lnSpc>
                <a:spcPts val="2500"/>
              </a:lnSpc>
            </a:pPr>
            <a:r>
              <a:rPr lang="ja-JP" altLang="en-US" dirty="0">
                <a:latin typeface="+mn-ea"/>
                <a:ea typeface="+mn-ea"/>
              </a:rPr>
              <a:t>　　　令和元年度の約</a:t>
            </a:r>
            <a:r>
              <a:rPr lang="en-US" altLang="ja-JP" dirty="0">
                <a:latin typeface="+mn-ea"/>
                <a:ea typeface="+mn-ea"/>
              </a:rPr>
              <a:t>2</a:t>
            </a:r>
            <a:r>
              <a:rPr lang="ja-JP" altLang="en-US" dirty="0">
                <a:latin typeface="+mn-ea"/>
                <a:ea typeface="+mn-ea"/>
              </a:rPr>
              <a:t>倍のアクセス数を得た</a:t>
            </a:r>
            <a:endParaRPr lang="en-US" altLang="ja-JP" dirty="0">
              <a:latin typeface="+mn-ea"/>
              <a:ea typeface="+mn-ea"/>
            </a:endParaRPr>
          </a:p>
          <a:p>
            <a:pPr>
              <a:lnSpc>
                <a:spcPts val="2500"/>
              </a:lnSpc>
            </a:pPr>
            <a:r>
              <a:rPr lang="ja-JP" altLang="en-US" dirty="0">
                <a:latin typeface="+mn-ea"/>
                <a:ea typeface="+mn-ea"/>
              </a:rPr>
              <a:t>・報道機関に対する連絡会を毎月開催し、多くの報道機関の参加を得た</a:t>
            </a:r>
            <a:endParaRPr lang="en-US" altLang="ja-JP" dirty="0">
              <a:latin typeface="+mn-ea"/>
              <a:ea typeface="+mn-ea"/>
            </a:endParaRPr>
          </a:p>
        </p:txBody>
      </p:sp>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solidFill>
                  <a:schemeClr val="tx1"/>
                </a:solidFill>
                <a:latin typeface="Arial" charset="0"/>
                <a:ea typeface="Arial" charset="0"/>
                <a:cs typeface="Arial" charset="0"/>
              </a:rPr>
              <a:pPr/>
              <a:t>18</a:t>
            </a:fld>
            <a:endParaRPr lang="ja-JP" altLang="en-US" sz="1200" b="1" dirty="0">
              <a:solidFill>
                <a:schemeClr val="tx1"/>
              </a:solidFill>
              <a:latin typeface="Arial" charset="0"/>
              <a:ea typeface="Arial" charset="0"/>
              <a:cs typeface="Arial" charset="0"/>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4000" y="936000"/>
            <a:ext cx="8280000" cy="1134281"/>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3</a:t>
            </a:r>
          </a:p>
          <a:p>
            <a:pPr algn="l">
              <a:spcAft>
                <a:spcPts val="0"/>
              </a:spcAft>
            </a:pPr>
            <a:r>
              <a:rPr lang="ja-JP" sz="1400" b="1" kern="100">
                <a:solidFill>
                  <a:schemeClr val="tx1"/>
                </a:solidFill>
                <a:effectLst/>
                <a:latin typeface="MS PGothic" panose="020B0600070205080204" pitchFamily="34" charset="-128"/>
                <a:ea typeface="MS PGothic" panose="020B0600070205080204" pitchFamily="34" charset="-128"/>
                <a:cs typeface="Times New Roman" charset="0"/>
              </a:rPr>
              <a:t>第１　</a:t>
            </a: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　</a:t>
            </a:r>
            <a:r>
              <a:rPr lang="ja-JP" altLang="en-US" sz="1400" b="1" dirty="0">
                <a:solidFill>
                  <a:schemeClr val="tx1"/>
                </a:solidFill>
                <a:latin typeface="MS PGothic" panose="020B0600070205080204" pitchFamily="34" charset="-128"/>
                <a:ea typeface="MS PGothic" panose="020B0600070205080204" pitchFamily="34" charset="-128"/>
              </a:rPr>
              <a:t>１．行政及び住民に対して果たすべき役割の維持と強化</a:t>
            </a: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(5) </a:t>
            </a:r>
            <a:r>
              <a:rPr lang="ja-JP" altLang="ja-JP" sz="1400" b="1" dirty="0">
                <a:solidFill>
                  <a:schemeClr val="tx1"/>
                </a:solidFill>
                <a:latin typeface="MS PGothic" panose="020B0600070205080204" pitchFamily="34" charset="-128"/>
                <a:ea typeface="MS PGothic" panose="020B0600070205080204" pitchFamily="34" charset="-128"/>
              </a:rPr>
              <a:t>感染症情報の収集・解析・提供業務の充実</a:t>
            </a: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(6) </a:t>
            </a:r>
            <a:r>
              <a:rPr lang="ja-JP" altLang="ja-JP" sz="1400" b="1" dirty="0">
                <a:solidFill>
                  <a:schemeClr val="tx1"/>
                </a:solidFill>
                <a:latin typeface="MS PGothic" panose="020B0600070205080204" pitchFamily="34" charset="-128"/>
                <a:ea typeface="MS PGothic" panose="020B0600070205080204" pitchFamily="34" charset="-128"/>
              </a:rPr>
              <a:t>研修指導体制の強化</a:t>
            </a:r>
            <a:r>
              <a:rPr lang="ja-JP" altLang="ja-JP" sz="1400" b="1" dirty="0">
                <a:solidFill>
                  <a:schemeClr val="tx1"/>
                </a:solidFill>
                <a:effectLst/>
                <a:latin typeface="MS PGothic" panose="020B0600070205080204" pitchFamily="34" charset="-128"/>
                <a:ea typeface="MS PGothic" panose="020B0600070205080204" pitchFamily="34" charset="-128"/>
              </a:rPr>
              <a:t> </a:t>
            </a:r>
            <a:endParaRPr lang="ja-JP" altLang="en-US" sz="1400" b="1" dirty="0">
              <a:solidFill>
                <a:schemeClr val="tx1"/>
              </a:solidFill>
              <a:latin typeface="MS PGothic" panose="020B0600070205080204" pitchFamily="34" charset="-128"/>
              <a:ea typeface="MS PGothic" panose="020B0600070205080204" pitchFamily="34" charset="-128"/>
            </a:endParaRPr>
          </a:p>
        </p:txBody>
      </p:sp>
      <p:sp>
        <p:nvSpPr>
          <p:cNvPr id="7" name="二等辺三角形 3"/>
          <p:cNvSpPr/>
          <p:nvPr/>
        </p:nvSpPr>
        <p:spPr>
          <a:xfrm rot="5400000">
            <a:off x="3584760" y="5705563"/>
            <a:ext cx="1044000" cy="302167"/>
          </a:xfrm>
          <a:prstGeom prst="triangle">
            <a:avLst/>
          </a:prstGeom>
          <a:solidFill>
            <a:srgbClr val="4A7EB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aphicFrame>
        <p:nvGraphicFramePr>
          <p:cNvPr id="8" name="表 7"/>
          <p:cNvGraphicFramePr>
            <a:graphicFrameLocks noGrp="1"/>
          </p:cNvGraphicFramePr>
          <p:nvPr>
            <p:extLst>
              <p:ext uri="{D42A27DB-BD31-4B8C-83A1-F6EECF244321}">
                <p14:modId xmlns:p14="http://schemas.microsoft.com/office/powerpoint/2010/main" val="242011194"/>
              </p:ext>
            </p:extLst>
          </p:nvPr>
        </p:nvGraphicFramePr>
        <p:xfrm>
          <a:off x="291223" y="5176959"/>
          <a:ext cx="3545076" cy="1240104"/>
        </p:xfrm>
        <a:graphic>
          <a:graphicData uri="http://schemas.openxmlformats.org/drawingml/2006/table">
            <a:tbl>
              <a:tblPr bandRow="1">
                <a:tableStyleId>{5C22544A-7EE6-4342-B048-85BDC9FD1C3A}</a:tableStyleId>
              </a:tblPr>
              <a:tblGrid>
                <a:gridCol w="1190432">
                  <a:extLst>
                    <a:ext uri="{9D8B030D-6E8A-4147-A177-3AD203B41FA5}">
                      <a16:colId xmlns:a16="http://schemas.microsoft.com/office/drawing/2014/main" val="20002"/>
                    </a:ext>
                  </a:extLst>
                </a:gridCol>
                <a:gridCol w="1172952">
                  <a:extLst>
                    <a:ext uri="{9D8B030D-6E8A-4147-A177-3AD203B41FA5}">
                      <a16:colId xmlns:a16="http://schemas.microsoft.com/office/drawing/2014/main" val="20000"/>
                    </a:ext>
                  </a:extLst>
                </a:gridCol>
                <a:gridCol w="1181692">
                  <a:extLst>
                    <a:ext uri="{9D8B030D-6E8A-4147-A177-3AD203B41FA5}">
                      <a16:colId xmlns:a16="http://schemas.microsoft.com/office/drawing/2014/main" val="20001"/>
                    </a:ext>
                  </a:extLst>
                </a:gridCol>
              </a:tblGrid>
              <a:tr h="311768">
                <a:tc gridSpan="3">
                  <a:txBody>
                    <a:bodyPr/>
                    <a:lstStyle/>
                    <a:p>
                      <a:pPr algn="ctr"/>
                      <a:r>
                        <a:rPr kumimoji="1" lang="ja-JP" altLang="en-US" sz="1400" b="1" dirty="0">
                          <a:latin typeface="+mn-ea"/>
                          <a:ea typeface="+mn-ea"/>
                        </a:rPr>
                        <a:t>数値目標</a:t>
                      </a:r>
                    </a:p>
                  </a:txBody>
                  <a:tcPr/>
                </a:tc>
                <a:tc hMerge="1">
                  <a:txBody>
                    <a:bodyPr/>
                    <a:lstStyle/>
                    <a:p>
                      <a:pPr algn="ctr"/>
                      <a:endParaRPr kumimoji="1" lang="ja-JP" altLang="en-US" dirty="0">
                        <a:latin typeface="+mn-ea"/>
                        <a:ea typeface="+mn-ea"/>
                      </a:endParaRPr>
                    </a:p>
                  </a:txBody>
                  <a:tcPr/>
                </a:tc>
                <a:tc hMerge="1">
                  <a:txBody>
                    <a:bodyPr/>
                    <a:lstStyle/>
                    <a:p>
                      <a:endParaRPr kumimoji="1" lang="ja-JP" altLang="en-US" dirty="0"/>
                    </a:p>
                  </a:txBody>
                  <a:tcPr/>
                </a:tc>
                <a:extLst>
                  <a:ext uri="{0D108BD9-81ED-4DB2-BD59-A6C34878D82A}">
                    <a16:rowId xmlns:a16="http://schemas.microsoft.com/office/drawing/2014/main" val="10000"/>
                  </a:ext>
                </a:extLst>
              </a:tr>
              <a:tr h="273424">
                <a:tc>
                  <a:txBody>
                    <a:bodyPr/>
                    <a:lstStyle/>
                    <a:p>
                      <a:pPr algn="ctr"/>
                      <a:endParaRPr kumimoji="1" lang="ja-JP" altLang="en-US" sz="1400" b="1" dirty="0">
                        <a:latin typeface="+mn-ea"/>
                        <a:ea typeface="+mn-ea"/>
                      </a:endParaRPr>
                    </a:p>
                  </a:txBody>
                  <a:tcPr/>
                </a:tc>
                <a:tc>
                  <a:txBody>
                    <a:bodyPr/>
                    <a:lstStyle/>
                    <a:p>
                      <a:pPr algn="ctr"/>
                      <a:r>
                        <a:rPr kumimoji="1" lang="ja-JP" altLang="en-US" sz="1400" b="1" dirty="0">
                          <a:latin typeface="+mn-ea"/>
                          <a:ea typeface="+mn-ea"/>
                        </a:rPr>
                        <a:t>単年度</a:t>
                      </a:r>
                    </a:p>
                  </a:txBody>
                  <a:tcPr/>
                </a:tc>
                <a:tc>
                  <a:txBody>
                    <a:bodyPr/>
                    <a:lstStyle/>
                    <a:p>
                      <a:pPr algn="ctr"/>
                      <a:r>
                        <a:rPr kumimoji="1" lang="en-US" altLang="ja-JP" sz="1400" b="1" dirty="0">
                          <a:latin typeface="+mn-ea"/>
                          <a:ea typeface="+mn-ea"/>
                        </a:rPr>
                        <a:t>5</a:t>
                      </a:r>
                      <a:r>
                        <a:rPr kumimoji="1" lang="ja-JP" altLang="en-US" sz="1400" b="1" dirty="0">
                          <a:latin typeface="+mn-ea"/>
                          <a:ea typeface="+mn-ea"/>
                        </a:rPr>
                        <a:t>か年</a:t>
                      </a:r>
                    </a:p>
                  </a:txBody>
                  <a:tcPr/>
                </a:tc>
                <a:extLst>
                  <a:ext uri="{0D108BD9-81ED-4DB2-BD59-A6C34878D82A}">
                    <a16:rowId xmlns:a16="http://schemas.microsoft.com/office/drawing/2014/main" val="10001"/>
                  </a:ext>
                </a:extLst>
              </a:tr>
              <a:tr h="31176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dirty="0">
                          <a:latin typeface="+mn-ea"/>
                          <a:ea typeface="+mn-ea"/>
                        </a:rPr>
                        <a:t>技術研修</a:t>
                      </a:r>
                    </a:p>
                  </a:txBody>
                  <a:tcPr/>
                </a:tc>
                <a:tc>
                  <a:txBody>
                    <a:bodyPr/>
                    <a:lstStyle/>
                    <a:p>
                      <a:pPr algn="ctr"/>
                      <a:r>
                        <a:rPr kumimoji="1" lang="en-US" altLang="ja-JP" sz="1400" b="1" dirty="0">
                          <a:latin typeface="+mn-ea"/>
                          <a:ea typeface="+mn-ea"/>
                        </a:rPr>
                        <a:t>12</a:t>
                      </a:r>
                      <a:r>
                        <a:rPr kumimoji="1" lang="ja-JP" altLang="en-US" sz="1400" b="1" dirty="0">
                          <a:latin typeface="+mn-ea"/>
                          <a:ea typeface="+mn-ea"/>
                        </a:rPr>
                        <a:t>回以上</a:t>
                      </a:r>
                    </a:p>
                  </a:txBody>
                  <a:tcPr/>
                </a:tc>
                <a:tc>
                  <a:txBody>
                    <a:bodyPr/>
                    <a:lstStyle/>
                    <a:p>
                      <a:pPr algn="ctr"/>
                      <a:r>
                        <a:rPr kumimoji="1" lang="en-US" altLang="ja-JP" sz="1400" b="1" dirty="0">
                          <a:latin typeface="+mn-ea"/>
                          <a:ea typeface="+mn-ea"/>
                        </a:rPr>
                        <a:t>60</a:t>
                      </a:r>
                      <a:r>
                        <a:rPr kumimoji="1" lang="ja-JP" altLang="en-US" sz="1400" b="1" dirty="0">
                          <a:latin typeface="+mn-ea"/>
                          <a:ea typeface="+mn-ea"/>
                        </a:rPr>
                        <a:t>回以上</a:t>
                      </a:r>
                    </a:p>
                  </a:txBody>
                  <a:tcPr/>
                </a:tc>
                <a:extLst>
                  <a:ext uri="{0D108BD9-81ED-4DB2-BD59-A6C34878D82A}">
                    <a16:rowId xmlns:a16="http://schemas.microsoft.com/office/drawing/2014/main" val="10002"/>
                  </a:ext>
                </a:extLst>
              </a:tr>
              <a:tr h="311768">
                <a:tc>
                  <a:txBody>
                    <a:bodyPr/>
                    <a:lstStyle/>
                    <a:p>
                      <a:pPr algn="ctr"/>
                      <a:r>
                        <a:rPr kumimoji="1" lang="ja-JP" altLang="en-US" sz="1400" b="1" dirty="0">
                          <a:latin typeface="+mn-ea"/>
                          <a:ea typeface="+mn-ea"/>
                        </a:rPr>
                        <a:t>研修・見学</a:t>
                      </a:r>
                    </a:p>
                  </a:txBody>
                  <a:tcPr/>
                </a:tc>
                <a:tc>
                  <a:txBody>
                    <a:bodyPr/>
                    <a:lstStyle/>
                    <a:p>
                      <a:pPr algn="ctr"/>
                      <a:r>
                        <a:rPr kumimoji="1" lang="en-US" altLang="ja-JP" sz="1400" b="1" dirty="0">
                          <a:latin typeface="+mn-ea"/>
                          <a:ea typeface="+mn-ea"/>
                        </a:rPr>
                        <a:t>200</a:t>
                      </a:r>
                      <a:r>
                        <a:rPr kumimoji="1" lang="ja-JP" altLang="en-US" sz="1400" b="1" dirty="0">
                          <a:latin typeface="+mn-ea"/>
                          <a:ea typeface="+mn-ea"/>
                        </a:rPr>
                        <a:t>人以上</a:t>
                      </a:r>
                    </a:p>
                  </a:txBody>
                  <a:tcPr/>
                </a:tc>
                <a:tc>
                  <a:txBody>
                    <a:bodyPr/>
                    <a:lstStyle/>
                    <a:p>
                      <a:pPr algn="ctr"/>
                      <a:r>
                        <a:rPr kumimoji="1" lang="en-US" altLang="ja-JP" sz="1400" b="1" dirty="0">
                          <a:latin typeface="+mn-ea"/>
                          <a:ea typeface="+mn-ea"/>
                        </a:rPr>
                        <a:t>1000</a:t>
                      </a:r>
                      <a:r>
                        <a:rPr kumimoji="1" lang="ja-JP" altLang="en-US" sz="1400" b="1" dirty="0">
                          <a:latin typeface="+mn-ea"/>
                          <a:ea typeface="+mn-ea"/>
                        </a:rPr>
                        <a:t>人以上</a:t>
                      </a:r>
                    </a:p>
                  </a:txBody>
                  <a:tcPr/>
                </a:tc>
                <a:extLst>
                  <a:ext uri="{0D108BD9-81ED-4DB2-BD59-A6C34878D82A}">
                    <a16:rowId xmlns:a16="http://schemas.microsoft.com/office/drawing/2014/main" val="10003"/>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48110140"/>
              </p:ext>
            </p:extLst>
          </p:nvPr>
        </p:nvGraphicFramePr>
        <p:xfrm>
          <a:off x="4377220" y="5497696"/>
          <a:ext cx="4567488" cy="951701"/>
        </p:xfrm>
        <a:graphic>
          <a:graphicData uri="http://schemas.openxmlformats.org/drawingml/2006/table">
            <a:tbl>
              <a:tblPr bandRow="1">
                <a:tableStyleId>{5C22544A-7EE6-4342-B048-85BDC9FD1C3A}</a:tableStyleId>
              </a:tblPr>
              <a:tblGrid>
                <a:gridCol w="1062838">
                  <a:extLst>
                    <a:ext uri="{9D8B030D-6E8A-4147-A177-3AD203B41FA5}">
                      <a16:colId xmlns:a16="http://schemas.microsoft.com/office/drawing/2014/main" val="20002"/>
                    </a:ext>
                  </a:extLst>
                </a:gridCol>
                <a:gridCol w="685354">
                  <a:extLst>
                    <a:ext uri="{9D8B030D-6E8A-4147-A177-3AD203B41FA5}">
                      <a16:colId xmlns:a16="http://schemas.microsoft.com/office/drawing/2014/main" val="20000"/>
                    </a:ext>
                  </a:extLst>
                </a:gridCol>
                <a:gridCol w="685354">
                  <a:extLst>
                    <a:ext uri="{9D8B030D-6E8A-4147-A177-3AD203B41FA5}">
                      <a16:colId xmlns:a16="http://schemas.microsoft.com/office/drawing/2014/main" val="20001"/>
                    </a:ext>
                  </a:extLst>
                </a:gridCol>
                <a:gridCol w="685354">
                  <a:extLst>
                    <a:ext uri="{9D8B030D-6E8A-4147-A177-3AD203B41FA5}">
                      <a16:colId xmlns:a16="http://schemas.microsoft.com/office/drawing/2014/main" val="20004"/>
                    </a:ext>
                  </a:extLst>
                </a:gridCol>
                <a:gridCol w="685354">
                  <a:extLst>
                    <a:ext uri="{9D8B030D-6E8A-4147-A177-3AD203B41FA5}">
                      <a16:colId xmlns:a16="http://schemas.microsoft.com/office/drawing/2014/main" val="20005"/>
                    </a:ext>
                  </a:extLst>
                </a:gridCol>
                <a:gridCol w="763234">
                  <a:extLst>
                    <a:ext uri="{9D8B030D-6E8A-4147-A177-3AD203B41FA5}">
                      <a16:colId xmlns:a16="http://schemas.microsoft.com/office/drawing/2014/main" val="20003"/>
                    </a:ext>
                  </a:extLst>
                </a:gridCol>
              </a:tblGrid>
              <a:tr h="275828">
                <a:tc>
                  <a:txBody>
                    <a:bodyPr/>
                    <a:lstStyle/>
                    <a:p>
                      <a:pPr algn="ctr"/>
                      <a:endParaRPr kumimoji="1" lang="ja-JP" altLang="en-US" sz="1400" b="1" dirty="0">
                        <a:latin typeface="+mn-ea"/>
                        <a:ea typeface="+mn-ea"/>
                      </a:endParaRPr>
                    </a:p>
                  </a:txBody>
                  <a:tcPr anchor="ctr"/>
                </a:tc>
                <a:tc>
                  <a:txBody>
                    <a:bodyPr/>
                    <a:lstStyle/>
                    <a:p>
                      <a:pPr algn="ctr"/>
                      <a:r>
                        <a:rPr kumimoji="1" lang="en-US" altLang="ja-JP" sz="1400" b="1" dirty="0">
                          <a:latin typeface="+mn-ea"/>
                          <a:ea typeface="+mn-ea"/>
                        </a:rPr>
                        <a:t>H29</a:t>
                      </a:r>
                      <a:endParaRPr kumimoji="1" lang="ja-JP" altLang="en-US" sz="1400" b="1" dirty="0">
                        <a:latin typeface="+mn-ea"/>
                        <a:ea typeface="+mn-ea"/>
                      </a:endParaRPr>
                    </a:p>
                  </a:txBody>
                  <a:tcPr anchor="ctr"/>
                </a:tc>
                <a:tc>
                  <a:txBody>
                    <a:bodyPr/>
                    <a:lstStyle/>
                    <a:p>
                      <a:pPr algn="ctr"/>
                      <a:r>
                        <a:rPr kumimoji="1" lang="en-US" altLang="ja-JP" sz="1400" b="1" dirty="0">
                          <a:latin typeface="+mn-ea"/>
                          <a:ea typeface="+mn-ea"/>
                        </a:rPr>
                        <a:t>H30</a:t>
                      </a:r>
                    </a:p>
                  </a:txBody>
                  <a:tcPr anchor="ctr"/>
                </a:tc>
                <a:tc>
                  <a:txBody>
                    <a:bodyPr/>
                    <a:lstStyle/>
                    <a:p>
                      <a:pPr algn="ctr"/>
                      <a:r>
                        <a:rPr kumimoji="1" lang="en-US" altLang="ja-JP" sz="1400" b="1" dirty="0">
                          <a:latin typeface="+mn-ea"/>
                          <a:ea typeface="+mn-ea"/>
                        </a:rPr>
                        <a:t>R1</a:t>
                      </a:r>
                    </a:p>
                  </a:txBody>
                  <a:tcPr anchor="ctr"/>
                </a:tc>
                <a:tc>
                  <a:txBody>
                    <a:bodyPr/>
                    <a:lstStyle/>
                    <a:p>
                      <a:pPr algn="ctr"/>
                      <a:r>
                        <a:rPr kumimoji="1" lang="en-US" altLang="ja-JP" sz="1400" b="1" dirty="0">
                          <a:latin typeface="+mn-ea"/>
                          <a:ea typeface="+mn-ea"/>
                        </a:rPr>
                        <a:t>R2</a:t>
                      </a:r>
                    </a:p>
                  </a:txBody>
                  <a:tcPr anchor="ctr"/>
                </a:tc>
                <a:tc>
                  <a:txBody>
                    <a:bodyPr/>
                    <a:lstStyle/>
                    <a:p>
                      <a:pPr algn="ctr"/>
                      <a:r>
                        <a:rPr kumimoji="1" lang="ja-JP" altLang="en-US" sz="1400" b="1" dirty="0">
                          <a:latin typeface="+mn-ea"/>
                          <a:ea typeface="+mn-ea"/>
                        </a:rPr>
                        <a:t>合計</a:t>
                      </a:r>
                      <a:endParaRPr kumimoji="1" lang="en-US" altLang="ja-JP" sz="1400" b="1" dirty="0">
                        <a:latin typeface="+mn-ea"/>
                        <a:ea typeface="+mn-ea"/>
                      </a:endParaRPr>
                    </a:p>
                  </a:txBody>
                  <a:tcPr anchor="ctr"/>
                </a:tc>
                <a:extLst>
                  <a:ext uri="{0D108BD9-81ED-4DB2-BD59-A6C34878D82A}">
                    <a16:rowId xmlns:a16="http://schemas.microsoft.com/office/drawing/2014/main" val="10000"/>
                  </a:ext>
                </a:extLst>
              </a:tr>
              <a:tr h="31358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dirty="0">
                          <a:latin typeface="+mn-ea"/>
                          <a:ea typeface="+mn-ea"/>
                        </a:rPr>
                        <a:t>技術研修</a:t>
                      </a:r>
                    </a:p>
                  </a:txBody>
                  <a:tcPr/>
                </a:tc>
                <a:tc>
                  <a:txBody>
                    <a:bodyPr/>
                    <a:lstStyle/>
                    <a:p>
                      <a:pPr algn="ctr"/>
                      <a:r>
                        <a:rPr kumimoji="1" lang="en-US" altLang="ja-JP" sz="1400" b="1" dirty="0">
                          <a:latin typeface="+mn-ea"/>
                          <a:ea typeface="+mn-ea"/>
                        </a:rPr>
                        <a:t>27</a:t>
                      </a:r>
                      <a:r>
                        <a:rPr kumimoji="1" lang="ja-JP" altLang="en-US" sz="1400" b="1" dirty="0">
                          <a:latin typeface="+mn-ea"/>
                          <a:ea typeface="+mn-ea"/>
                        </a:rPr>
                        <a:t>回</a:t>
                      </a:r>
                    </a:p>
                  </a:txBody>
                  <a:tcPr anchor="ctr"/>
                </a:tc>
                <a:tc>
                  <a:txBody>
                    <a:bodyPr/>
                    <a:lstStyle/>
                    <a:p>
                      <a:pPr algn="ctr"/>
                      <a:r>
                        <a:rPr kumimoji="1" lang="en-US" altLang="ja-JP" sz="1400" b="1" dirty="0">
                          <a:latin typeface="+mn-ea"/>
                          <a:ea typeface="+mn-ea"/>
                        </a:rPr>
                        <a:t>34</a:t>
                      </a:r>
                      <a:r>
                        <a:rPr kumimoji="1" lang="ja-JP" altLang="en-US" sz="1400" b="1" dirty="0">
                          <a:latin typeface="+mn-ea"/>
                          <a:ea typeface="+mn-ea"/>
                        </a:rPr>
                        <a:t>回</a:t>
                      </a:r>
                    </a:p>
                  </a:txBody>
                  <a:tcPr anchor="ctr"/>
                </a:tc>
                <a:tc>
                  <a:txBody>
                    <a:bodyPr/>
                    <a:lstStyle/>
                    <a:p>
                      <a:pPr algn="ctr"/>
                      <a:r>
                        <a:rPr kumimoji="1" lang="en-US" altLang="ja-JP" sz="1400" b="1" dirty="0">
                          <a:latin typeface="+mn-ea"/>
                          <a:ea typeface="+mn-ea"/>
                        </a:rPr>
                        <a:t>27</a:t>
                      </a:r>
                      <a:r>
                        <a:rPr kumimoji="1" lang="ja-JP" altLang="en-US" sz="1400" b="1" dirty="0">
                          <a:latin typeface="+mn-ea"/>
                          <a:ea typeface="+mn-ea"/>
                        </a:rPr>
                        <a:t>回</a:t>
                      </a:r>
                    </a:p>
                  </a:txBody>
                  <a:tcPr anchor="ctr"/>
                </a:tc>
                <a:tc>
                  <a:txBody>
                    <a:bodyPr/>
                    <a:lstStyle/>
                    <a:p>
                      <a:pPr algn="ctr"/>
                      <a:r>
                        <a:rPr kumimoji="1" lang="en-US" altLang="ja-JP" sz="1400" b="1" dirty="0">
                          <a:latin typeface="+mn-ea"/>
                          <a:ea typeface="+mn-ea"/>
                        </a:rPr>
                        <a:t>9</a:t>
                      </a:r>
                      <a:r>
                        <a:rPr kumimoji="1" lang="ja-JP" altLang="en-US" sz="1400" b="1" dirty="0">
                          <a:latin typeface="+mn-ea"/>
                          <a:ea typeface="+mn-ea"/>
                        </a:rPr>
                        <a:t>回</a:t>
                      </a:r>
                    </a:p>
                  </a:txBody>
                  <a:tcPr anchor="ctr"/>
                </a:tc>
                <a:tc>
                  <a:txBody>
                    <a:bodyPr/>
                    <a:lstStyle/>
                    <a:p>
                      <a:pPr algn="ctr"/>
                      <a:r>
                        <a:rPr kumimoji="1" lang="en-US" altLang="ja-JP" sz="1400" b="1" dirty="0">
                          <a:latin typeface="+mn-ea"/>
                          <a:ea typeface="+mn-ea"/>
                        </a:rPr>
                        <a:t>97</a:t>
                      </a:r>
                      <a:r>
                        <a:rPr kumimoji="1" lang="ja-JP" altLang="en-US" sz="1400" b="1" dirty="0">
                          <a:latin typeface="+mn-ea"/>
                          <a:ea typeface="+mn-ea"/>
                        </a:rPr>
                        <a:t>回</a:t>
                      </a:r>
                    </a:p>
                  </a:txBody>
                  <a:tcPr anchor="ctr"/>
                </a:tc>
                <a:extLst>
                  <a:ext uri="{0D108BD9-81ED-4DB2-BD59-A6C34878D82A}">
                    <a16:rowId xmlns:a16="http://schemas.microsoft.com/office/drawing/2014/main" val="10001"/>
                  </a:ext>
                </a:extLst>
              </a:tr>
              <a:tr h="333316">
                <a:tc>
                  <a:txBody>
                    <a:bodyPr/>
                    <a:lstStyle/>
                    <a:p>
                      <a:pPr algn="ctr"/>
                      <a:r>
                        <a:rPr kumimoji="1" lang="ja-JP" altLang="en-US" sz="1400" b="1" dirty="0">
                          <a:latin typeface="+mn-ea"/>
                          <a:ea typeface="+mn-ea"/>
                        </a:rPr>
                        <a:t>研修・見学</a:t>
                      </a:r>
                    </a:p>
                  </a:txBody>
                  <a:tcPr/>
                </a:tc>
                <a:tc>
                  <a:txBody>
                    <a:bodyPr/>
                    <a:lstStyle/>
                    <a:p>
                      <a:pPr algn="ctr"/>
                      <a:r>
                        <a:rPr kumimoji="1" lang="en-US" altLang="ja-JP" sz="1400" b="1" dirty="0">
                          <a:latin typeface="+mn-ea"/>
                          <a:ea typeface="+mn-ea"/>
                        </a:rPr>
                        <a:t>350</a:t>
                      </a:r>
                      <a:r>
                        <a:rPr kumimoji="1" lang="ja-JP" altLang="en-US" sz="1400" b="1" dirty="0">
                          <a:latin typeface="+mn-ea"/>
                          <a:ea typeface="+mn-ea"/>
                        </a:rPr>
                        <a:t>人</a:t>
                      </a:r>
                      <a:endParaRPr kumimoji="1" lang="en-US" altLang="ja-JP" sz="1400" b="1" dirty="0">
                        <a:latin typeface="+mn-ea"/>
                        <a:ea typeface="+mn-ea"/>
                      </a:endParaRPr>
                    </a:p>
                  </a:txBody>
                  <a:tcPr anchor="ctr"/>
                </a:tc>
                <a:tc>
                  <a:txBody>
                    <a:bodyPr/>
                    <a:lstStyle/>
                    <a:p>
                      <a:pPr algn="ctr"/>
                      <a:r>
                        <a:rPr kumimoji="1" lang="en-US" altLang="ja-JP" sz="1400" b="1" dirty="0">
                          <a:latin typeface="+mn-ea"/>
                          <a:ea typeface="+mn-ea"/>
                        </a:rPr>
                        <a:t>280</a:t>
                      </a:r>
                      <a:r>
                        <a:rPr kumimoji="1" lang="ja-JP" altLang="en-US" sz="1400" b="1" dirty="0">
                          <a:latin typeface="+mn-ea"/>
                          <a:ea typeface="+mn-ea"/>
                        </a:rPr>
                        <a:t>人</a:t>
                      </a:r>
                      <a:endParaRPr kumimoji="1" lang="en-US" altLang="ja-JP" sz="1400" b="1" dirty="0">
                        <a:latin typeface="+mn-ea"/>
                        <a:ea typeface="+mn-ea"/>
                      </a:endParaRPr>
                    </a:p>
                  </a:txBody>
                  <a:tcPr anchor="ctr"/>
                </a:tc>
                <a:tc>
                  <a:txBody>
                    <a:bodyPr/>
                    <a:lstStyle/>
                    <a:p>
                      <a:pPr algn="ctr"/>
                      <a:r>
                        <a:rPr kumimoji="1" lang="en-US" altLang="ja-JP" sz="1400" b="1" dirty="0">
                          <a:latin typeface="+mn-ea"/>
                          <a:ea typeface="+mn-ea"/>
                        </a:rPr>
                        <a:t>384</a:t>
                      </a:r>
                      <a:r>
                        <a:rPr kumimoji="1" lang="ja-JP" altLang="en-US" sz="1400" b="1" dirty="0">
                          <a:latin typeface="+mn-ea"/>
                          <a:ea typeface="+mn-ea"/>
                        </a:rPr>
                        <a:t>人</a:t>
                      </a:r>
                      <a:endParaRPr kumimoji="1" lang="en-US" altLang="ja-JP" sz="1400" b="1" dirty="0">
                        <a:latin typeface="+mn-ea"/>
                        <a:ea typeface="+mn-ea"/>
                      </a:endParaRPr>
                    </a:p>
                  </a:txBody>
                  <a:tcPr anchor="ctr"/>
                </a:tc>
                <a:tc>
                  <a:txBody>
                    <a:bodyPr/>
                    <a:lstStyle/>
                    <a:p>
                      <a:pPr algn="ctr"/>
                      <a:r>
                        <a:rPr kumimoji="1" lang="en-US" altLang="ja-JP" sz="1400" b="1" dirty="0">
                          <a:latin typeface="+mn-ea"/>
                          <a:ea typeface="+mn-ea"/>
                        </a:rPr>
                        <a:t>64</a:t>
                      </a:r>
                      <a:r>
                        <a:rPr kumimoji="1" lang="ja-JP" altLang="en-US" sz="1400" b="1" dirty="0">
                          <a:latin typeface="+mn-ea"/>
                          <a:ea typeface="+mn-ea"/>
                        </a:rPr>
                        <a:t>人</a:t>
                      </a:r>
                      <a:endParaRPr kumimoji="1" lang="en-US" altLang="ja-JP" sz="1400" b="1" dirty="0">
                        <a:latin typeface="+mn-ea"/>
                        <a:ea typeface="+mn-ea"/>
                      </a:endParaRPr>
                    </a:p>
                  </a:txBody>
                  <a:tcPr anchor="ctr"/>
                </a:tc>
                <a:tc>
                  <a:txBody>
                    <a:bodyPr/>
                    <a:lstStyle/>
                    <a:p>
                      <a:pPr algn="ctr"/>
                      <a:r>
                        <a:rPr kumimoji="1" lang="en-US" altLang="ja-JP" sz="1400" b="1" dirty="0">
                          <a:latin typeface="+mn-ea"/>
                          <a:ea typeface="+mn-ea"/>
                        </a:rPr>
                        <a:t>1078</a:t>
                      </a:r>
                      <a:r>
                        <a:rPr kumimoji="1" lang="ja-JP" altLang="en-US" sz="1400" b="1" dirty="0">
                          <a:latin typeface="+mn-ea"/>
                          <a:ea typeface="+mn-ea"/>
                        </a:rPr>
                        <a:t>人</a:t>
                      </a:r>
                    </a:p>
                  </a:txBody>
                  <a:tcPr anchor="ctr"/>
                </a:tc>
                <a:extLst>
                  <a:ext uri="{0D108BD9-81ED-4DB2-BD59-A6C34878D82A}">
                    <a16:rowId xmlns:a16="http://schemas.microsoft.com/office/drawing/2014/main" val="10002"/>
                  </a:ext>
                </a:extLst>
              </a:tr>
            </a:tbl>
          </a:graphicData>
        </a:graphic>
      </p:graphicFrame>
      <p:sp>
        <p:nvSpPr>
          <p:cNvPr id="11" name="正方形/長方形 10"/>
          <p:cNvSpPr/>
          <p:nvPr/>
        </p:nvSpPr>
        <p:spPr>
          <a:xfrm>
            <a:off x="386751" y="4809331"/>
            <a:ext cx="8426197" cy="369332"/>
          </a:xfrm>
          <a:prstGeom prst="rect">
            <a:avLst/>
          </a:prstGeom>
        </p:spPr>
        <p:txBody>
          <a:bodyPr wrap="square">
            <a:spAutoFit/>
          </a:bodyPr>
          <a:lstStyle/>
          <a:p>
            <a:r>
              <a:rPr lang="ja-JP" altLang="en-US" dirty="0"/>
              <a:t>＜府内関係職員を対象とした技術研修回数及び国内外関係者の研修・見学者数＞</a:t>
            </a:r>
            <a:endParaRPr lang="ja-JP" altLang="ja-JP" dirty="0"/>
          </a:p>
        </p:txBody>
      </p:sp>
      <p:sp>
        <p:nvSpPr>
          <p:cNvPr id="12"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a:t>
            </a:r>
            <a:r>
              <a:rPr lang="en-US" altLang="ja-JP" sz="2800" dirty="0">
                <a:solidFill>
                  <a:schemeClr val="bg1"/>
                </a:solidFill>
                <a:latin typeface="+mn-ea"/>
                <a:cs typeface="HG丸ｺﾞｼｯｸM-PRO"/>
              </a:rPr>
              <a:t>2</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4125421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62586A6F-9488-4A8D-9AD5-27C8FC422718}"/>
              </a:ext>
            </a:extLst>
          </p:cNvPr>
          <p:cNvSpPr txBox="1"/>
          <p:nvPr/>
        </p:nvSpPr>
        <p:spPr>
          <a:xfrm rot="-1800000">
            <a:off x="230068" y="3001837"/>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8" name="テキスト ボックス 7">
            <a:extLst>
              <a:ext uri="{FF2B5EF4-FFF2-40B4-BE49-F238E27FC236}">
                <a16:creationId xmlns:a16="http://schemas.microsoft.com/office/drawing/2014/main" id="{62586A6F-9488-4A8D-9AD5-27C8FC422718}"/>
              </a:ext>
            </a:extLst>
          </p:cNvPr>
          <p:cNvSpPr txBox="1"/>
          <p:nvPr/>
        </p:nvSpPr>
        <p:spPr>
          <a:xfrm rot="-1800000">
            <a:off x="230068" y="3426577"/>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9" name="テキスト ボックス 8">
            <a:extLst>
              <a:ext uri="{FF2B5EF4-FFF2-40B4-BE49-F238E27FC236}">
                <a16:creationId xmlns:a16="http://schemas.microsoft.com/office/drawing/2014/main" id="{62586A6F-9488-4A8D-9AD5-27C8FC422718}"/>
              </a:ext>
            </a:extLst>
          </p:cNvPr>
          <p:cNvSpPr txBox="1"/>
          <p:nvPr/>
        </p:nvSpPr>
        <p:spPr>
          <a:xfrm rot="-1800000">
            <a:off x="230068" y="3844594"/>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14" name="テキスト ボックス 13">
            <a:extLst>
              <a:ext uri="{FF2B5EF4-FFF2-40B4-BE49-F238E27FC236}">
                <a16:creationId xmlns:a16="http://schemas.microsoft.com/office/drawing/2014/main" id="{62586A6F-9488-4A8D-9AD5-27C8FC422718}"/>
              </a:ext>
            </a:extLst>
          </p:cNvPr>
          <p:cNvSpPr txBox="1"/>
          <p:nvPr/>
        </p:nvSpPr>
        <p:spPr>
          <a:xfrm rot="-1800000">
            <a:off x="230068" y="5064249"/>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solidFill>
                  <a:schemeClr val="tx1"/>
                </a:solidFill>
                <a:latin typeface="Arial" charset="0"/>
                <a:ea typeface="Arial" charset="0"/>
                <a:cs typeface="Arial" charset="0"/>
              </a:rPr>
              <a:pPr/>
              <a:t>19</a:t>
            </a:fld>
            <a:endParaRPr lang="ja-JP" altLang="en-US" sz="1200" b="1" dirty="0">
              <a:solidFill>
                <a:schemeClr val="tx1"/>
              </a:solidFill>
              <a:latin typeface="Arial" charset="0"/>
              <a:ea typeface="Arial" charset="0"/>
              <a:cs typeface="Arial" charset="0"/>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2381" y="935999"/>
            <a:ext cx="8280000" cy="1807201"/>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t"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4</a:t>
            </a: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pPr>
              <a:spcAft>
                <a:spcPts val="0"/>
              </a:spcAft>
            </a:pPr>
            <a:r>
              <a:rPr lang="ja-JP" altLang="en-US" sz="1400" b="1" dirty="0">
                <a:solidFill>
                  <a:schemeClr val="tx1"/>
                </a:solidFill>
                <a:latin typeface="MS PGothic" panose="020B0600070205080204" pitchFamily="34" charset="-128"/>
                <a:ea typeface="MS PGothic" panose="020B0600070205080204" pitchFamily="34" charset="-128"/>
              </a:rPr>
              <a:t>１．行政及び住民に対して果たすべき役割の維持と強化</a:t>
            </a: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(1) </a:t>
            </a:r>
            <a:r>
              <a:rPr lang="ja-JP" altLang="ja-JP" sz="1400" b="1" dirty="0">
                <a:solidFill>
                  <a:schemeClr val="tx1"/>
                </a:solidFill>
              </a:rPr>
              <a:t>健康危機事象発生時等における研究所の果たすべき役割</a:t>
            </a:r>
            <a:endParaRPr lang="ja-JP" altLang="ja-JP" sz="1400" dirty="0">
              <a:solidFill>
                <a:schemeClr val="tx1"/>
              </a:solidFill>
            </a:endParaRP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(2) </a:t>
            </a:r>
            <a:r>
              <a:rPr lang="ja-JP" altLang="ja-JP" sz="1400" b="1" dirty="0">
                <a:solidFill>
                  <a:schemeClr val="tx1"/>
                </a:solidFill>
              </a:rPr>
              <a:t>平常時における健康危機事象発生時への備え</a:t>
            </a:r>
            <a:endParaRPr lang="en-US" altLang="ja-JP" sz="1400" b="1" dirty="0">
              <a:solidFill>
                <a:schemeClr val="tx1"/>
              </a:solidFill>
            </a:endParaRPr>
          </a:p>
          <a:p>
            <a:r>
              <a:rPr lang="ja-JP" altLang="ja-JP" sz="1400" b="1" dirty="0">
                <a:solidFill>
                  <a:schemeClr val="tx1"/>
                </a:solidFill>
              </a:rPr>
              <a:t>２</a:t>
            </a:r>
            <a:r>
              <a:rPr lang="ja-JP" altLang="en-US" sz="1400" b="1" dirty="0">
                <a:solidFill>
                  <a:schemeClr val="tx1"/>
                </a:solidFill>
                <a:latin typeface="MS PGothic" panose="020B0600070205080204" pitchFamily="34" charset="-128"/>
                <a:ea typeface="MS PGothic" panose="020B0600070205080204" pitchFamily="34" charset="-128"/>
              </a:rPr>
              <a:t>．</a:t>
            </a:r>
            <a:r>
              <a:rPr lang="ja-JP" altLang="ja-JP" sz="1400" b="1" dirty="0">
                <a:solidFill>
                  <a:schemeClr val="tx1"/>
                </a:solidFill>
              </a:rPr>
              <a:t>地方衛生研究所の広域連携における役割</a:t>
            </a:r>
            <a:endParaRPr lang="en-US" altLang="ja-JP" sz="1400" b="1" dirty="0">
              <a:solidFill>
                <a:schemeClr val="tx1"/>
              </a:solidFill>
              <a:latin typeface="+mn-ea"/>
            </a:endParaRPr>
          </a:p>
          <a:p>
            <a:r>
              <a:rPr lang="ja-JP" altLang="en-US" sz="1400" b="1" dirty="0">
                <a:solidFill>
                  <a:schemeClr val="tx1"/>
                </a:solidFill>
                <a:latin typeface="MS PGothic" panose="020B0600070205080204" pitchFamily="34" charset="-128"/>
                <a:ea typeface="MS PGothic" panose="020B0600070205080204" pitchFamily="34" charset="-128"/>
              </a:rPr>
              <a:t>３．特に拡充すべき機能と新たな事業展開</a:t>
            </a:r>
            <a:endParaRPr lang="en-US" altLang="ja-JP" sz="1400" b="1" dirty="0">
              <a:solidFill>
                <a:schemeClr val="tx1"/>
              </a:solidFill>
              <a:latin typeface="MS PGothic" panose="020B0600070205080204" pitchFamily="34" charset="-128"/>
              <a:ea typeface="MS PGothic" panose="020B0600070205080204" pitchFamily="34" charset="-128"/>
            </a:endParaRPr>
          </a:p>
          <a:p>
            <a:r>
              <a:rPr lang="ja-JP" altLang="en-US" sz="1400" b="1" dirty="0">
                <a:solidFill>
                  <a:schemeClr val="tx1"/>
                </a:solidFill>
                <a:latin typeface="MS PGothic" panose="020B0600070205080204" pitchFamily="34" charset="-128"/>
                <a:ea typeface="MS PGothic" panose="020B0600070205080204" pitchFamily="34" charset="-128"/>
              </a:rPr>
              <a:t>　（</a:t>
            </a:r>
            <a:r>
              <a:rPr lang="en-US" altLang="ja-JP" sz="1400" b="1" dirty="0">
                <a:solidFill>
                  <a:schemeClr val="tx1"/>
                </a:solidFill>
                <a:latin typeface="MS PGothic" panose="020B0600070205080204" pitchFamily="34" charset="-128"/>
                <a:ea typeface="MS PGothic" panose="020B0600070205080204" pitchFamily="34" charset="-128"/>
              </a:rPr>
              <a:t>1</a:t>
            </a:r>
            <a:r>
              <a:rPr lang="ja-JP" altLang="en-US" sz="1400" b="1" dirty="0">
                <a:solidFill>
                  <a:schemeClr val="tx1"/>
                </a:solidFill>
                <a:latin typeface="MS PGothic" panose="020B0600070205080204" pitchFamily="34" charset="-128"/>
                <a:ea typeface="MS PGothic" panose="020B0600070205080204" pitchFamily="34" charset="-128"/>
              </a:rPr>
              <a:t>）健康危機管理対応</a:t>
            </a:r>
            <a:endParaRPr lang="en-US" altLang="ja-JP" sz="1400" b="1" dirty="0">
              <a:solidFill>
                <a:schemeClr val="tx1"/>
              </a:solidFill>
            </a:endParaRPr>
          </a:p>
          <a:p>
            <a:endParaRPr lang="en-US" altLang="ja-JP" sz="1400" b="1" dirty="0">
              <a:solidFill>
                <a:schemeClr val="tx1"/>
              </a:solidFill>
            </a:endParaRPr>
          </a:p>
          <a:p>
            <a:endParaRPr lang="en-US" altLang="ja-JP" sz="1400" b="1" dirty="0">
              <a:solidFill>
                <a:schemeClr val="tx1"/>
              </a:solidFill>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a:t>
            </a:r>
            <a:r>
              <a:rPr lang="en-US" altLang="ja-JP" sz="2800" dirty="0">
                <a:solidFill>
                  <a:schemeClr val="bg1"/>
                </a:solidFill>
                <a:latin typeface="+mn-ea"/>
                <a:cs typeface="HG丸ｺﾞｼｯｸM-PRO"/>
              </a:rPr>
              <a:t>2</a:t>
            </a:r>
            <a:r>
              <a:rPr lang="ja-JP" altLang="en-US" sz="2800" dirty="0">
                <a:solidFill>
                  <a:schemeClr val="bg1"/>
                </a:solidFill>
                <a:latin typeface="+mn-ea"/>
                <a:ea typeface="+mn-ea"/>
                <a:cs typeface="HG丸ｺﾞｼｯｸM-PRO"/>
              </a:rPr>
              <a:t>事業年度業務実績の概要</a:t>
            </a:r>
          </a:p>
        </p:txBody>
      </p:sp>
      <p:sp>
        <p:nvSpPr>
          <p:cNvPr id="6" name="テキスト ボックス 5"/>
          <p:cNvSpPr txBox="1"/>
          <p:nvPr/>
        </p:nvSpPr>
        <p:spPr>
          <a:xfrm>
            <a:off x="502381" y="2860606"/>
            <a:ext cx="8641618" cy="3351367"/>
          </a:xfrm>
          <a:prstGeom prst="rect">
            <a:avLst/>
          </a:prstGeom>
          <a:noFill/>
        </p:spPr>
        <p:txBody>
          <a:bodyPr wrap="square" rtlCol="0">
            <a:spAutoFit/>
          </a:bodyPr>
          <a:lstStyle/>
          <a:p>
            <a:pPr>
              <a:lnSpc>
                <a:spcPct val="150000"/>
              </a:lnSpc>
            </a:pPr>
            <a:r>
              <a:rPr lang="ja-JP" altLang="en-US" dirty="0">
                <a:latin typeface="+mn-ea"/>
              </a:rPr>
              <a:t>・府内保健所等（中核市）からの依頼検査を実施（</a:t>
            </a:r>
            <a:r>
              <a:rPr lang="en-US" altLang="ja-JP" dirty="0">
                <a:latin typeface="+mn-ea"/>
              </a:rPr>
              <a:t>11,799</a:t>
            </a:r>
            <a:r>
              <a:rPr lang="ja-JP" altLang="en-US" dirty="0">
                <a:latin typeface="+mn-ea"/>
              </a:rPr>
              <a:t>件：令和元年度の約</a:t>
            </a:r>
            <a:r>
              <a:rPr lang="en-US" altLang="ja-JP" dirty="0">
                <a:latin typeface="+mn-ea"/>
              </a:rPr>
              <a:t>4</a:t>
            </a:r>
            <a:r>
              <a:rPr lang="ja-JP" altLang="en-US" dirty="0">
                <a:latin typeface="+mn-ea"/>
              </a:rPr>
              <a:t>倍）</a:t>
            </a:r>
            <a:endParaRPr lang="en-US" altLang="ja-JP" dirty="0">
              <a:latin typeface="+mn-ea"/>
            </a:endParaRPr>
          </a:p>
          <a:p>
            <a:pPr>
              <a:lnSpc>
                <a:spcPct val="150000"/>
              </a:lnSpc>
            </a:pPr>
            <a:r>
              <a:rPr lang="ja-JP" altLang="en-US" dirty="0">
                <a:latin typeface="+mn-ea"/>
              </a:rPr>
              <a:t>・疫学調査チーム設置運営要綱を定め、疫学調査チーム（</a:t>
            </a:r>
            <a:r>
              <a:rPr lang="en-US" altLang="ja-JP" dirty="0">
                <a:latin typeface="+mn-ea"/>
              </a:rPr>
              <a:t>O-FEIT</a:t>
            </a:r>
            <a:r>
              <a:rPr lang="ja-JP" altLang="en-US" dirty="0">
                <a:latin typeface="+mn-ea"/>
              </a:rPr>
              <a:t>）を始動</a:t>
            </a:r>
            <a:endParaRPr lang="en-US" altLang="ja-JP" dirty="0">
              <a:latin typeface="+mn-ea"/>
            </a:endParaRPr>
          </a:p>
          <a:p>
            <a:pPr>
              <a:lnSpc>
                <a:spcPct val="150000"/>
              </a:lnSpc>
            </a:pPr>
            <a:r>
              <a:rPr lang="ja-JP" altLang="en-US" dirty="0">
                <a:latin typeface="+mn-ea"/>
              </a:rPr>
              <a:t>・</a:t>
            </a:r>
            <a:r>
              <a:rPr lang="en-US" altLang="ja-JP" dirty="0">
                <a:latin typeface="+mn-ea"/>
              </a:rPr>
              <a:t>O-FEIT</a:t>
            </a:r>
            <a:r>
              <a:rPr lang="ja-JP" altLang="en-US" dirty="0">
                <a:latin typeface="+mn-ea"/>
              </a:rPr>
              <a:t>による府内保健所の疫学調査等の支援活動</a:t>
            </a:r>
            <a:endParaRPr lang="en-US" altLang="ja-JP" dirty="0">
              <a:latin typeface="+mn-ea"/>
            </a:endParaRPr>
          </a:p>
          <a:p>
            <a:pPr>
              <a:lnSpc>
                <a:spcPct val="150000"/>
              </a:lnSpc>
            </a:pPr>
            <a:r>
              <a:rPr lang="ja-JP" altLang="en-US" dirty="0">
                <a:latin typeface="+mn-ea"/>
              </a:rPr>
              <a:t>　　　厚労省新型コロナウイルス感染症対策本部クラスター対策班と情報共有・相互協力</a:t>
            </a:r>
            <a:endParaRPr lang="en-US" altLang="ja-JP" dirty="0">
              <a:latin typeface="+mn-ea"/>
            </a:endParaRPr>
          </a:p>
          <a:p>
            <a:pPr>
              <a:lnSpc>
                <a:spcPct val="150000"/>
              </a:lnSpc>
            </a:pPr>
            <a:r>
              <a:rPr lang="ja-JP" altLang="en-US" dirty="0">
                <a:latin typeface="+mn-ea"/>
              </a:rPr>
              <a:t>　　　疫学調査から得られた情報からの状況把握と感染拡大のリスク評価を実施</a:t>
            </a:r>
            <a:endParaRPr lang="en-US" altLang="ja-JP" dirty="0">
              <a:latin typeface="+mn-ea"/>
            </a:endParaRPr>
          </a:p>
          <a:p>
            <a:pPr>
              <a:lnSpc>
                <a:spcPct val="150000"/>
              </a:lnSpc>
            </a:pPr>
            <a:r>
              <a:rPr lang="ja-JP" altLang="en-US" dirty="0">
                <a:latin typeface="+mn-ea"/>
              </a:rPr>
              <a:t>・</a:t>
            </a:r>
            <a:r>
              <a:rPr lang="en-US" altLang="ja-JP" dirty="0">
                <a:latin typeface="+mn-ea"/>
              </a:rPr>
              <a:t>O-FEIT</a:t>
            </a:r>
            <a:r>
              <a:rPr lang="ja-JP" altLang="en-US" dirty="0">
                <a:latin typeface="+mn-ea"/>
              </a:rPr>
              <a:t>構成員による研修実施：行政担当部局、府内保健所等職員</a:t>
            </a:r>
            <a:endParaRPr lang="en-US" altLang="ja-JP" dirty="0">
              <a:latin typeface="+mn-ea"/>
            </a:endParaRPr>
          </a:p>
          <a:p>
            <a:pPr>
              <a:lnSpc>
                <a:spcPct val="150000"/>
              </a:lnSpc>
            </a:pPr>
            <a:r>
              <a:rPr lang="ja-JP" altLang="en-US" dirty="0">
                <a:latin typeface="+mn-ea"/>
              </a:rPr>
              <a:t>　　　疫学研修：新型コロナウイルス感染症対策</a:t>
            </a:r>
            <a:endParaRPr lang="en-US" altLang="ja-JP" dirty="0">
              <a:latin typeface="+mn-ea"/>
            </a:endParaRPr>
          </a:p>
          <a:p>
            <a:pPr>
              <a:lnSpc>
                <a:spcPct val="150000"/>
              </a:lnSpc>
            </a:pPr>
            <a:r>
              <a:rPr lang="ja-JP" altLang="en-US" dirty="0">
                <a:latin typeface="+mn-ea"/>
              </a:rPr>
              <a:t>　　　大阪府クラスター対策チーム員養成研修</a:t>
            </a:r>
            <a:endParaRPr lang="en-US" altLang="ja-JP" dirty="0">
              <a:latin typeface="+mn-ea"/>
            </a:endParaRPr>
          </a:p>
        </p:txBody>
      </p:sp>
    </p:spTree>
    <p:extLst>
      <p:ext uri="{BB962C8B-B14F-4D97-AF65-F5344CB8AC3E}">
        <p14:creationId xmlns:p14="http://schemas.microsoft.com/office/powerpoint/2010/main" val="600464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2875"/>
            <a:ext cx="2133600" cy="365125"/>
          </a:xfrm>
        </p:spPr>
        <p:txBody>
          <a:bodyPr/>
          <a:lstStyle/>
          <a:p>
            <a:fld id="{D2D8002D-B5B0-4BAC-B1F6-782DDCCE6D9C}" type="slidenum">
              <a:rPr kumimoji="1" lang="ja-JP" altLang="en-US" b="1" smtClean="0">
                <a:latin typeface="Arial" charset="0"/>
                <a:ea typeface="Arial" charset="0"/>
                <a:cs typeface="Arial" charset="0"/>
              </a:rPr>
              <a:pPr/>
              <a:t>2</a:t>
            </a:fld>
            <a:endParaRPr kumimoji="1" lang="ja-JP" altLang="en-US" b="1" dirty="0">
              <a:latin typeface="Arial" charset="0"/>
              <a:ea typeface="Arial" charset="0"/>
              <a:cs typeface="Arial" charset="0"/>
            </a:endParaRPr>
          </a:p>
        </p:txBody>
      </p:sp>
      <p:sp>
        <p:nvSpPr>
          <p:cNvPr id="29" name="タイトル 1"/>
          <p:cNvSpPr txBox="1">
            <a:spLocks/>
          </p:cNvSpPr>
          <p:nvPr/>
        </p:nvSpPr>
        <p:spPr bwMode="auto">
          <a:xfrm>
            <a:off x="1122218" y="618269"/>
            <a:ext cx="6899564" cy="7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dirty="0">
                <a:latin typeface="+mn-ea"/>
                <a:ea typeface="+mn-ea"/>
                <a:cs typeface="HG丸ｺﾞｼｯｸM-PRO"/>
              </a:rPr>
              <a:t>資料概要</a:t>
            </a:r>
          </a:p>
        </p:txBody>
      </p:sp>
      <p:sp>
        <p:nvSpPr>
          <p:cNvPr id="13" name="テキスト ボックス 4"/>
          <p:cNvSpPr txBox="1">
            <a:spLocks noChangeArrowheads="1"/>
          </p:cNvSpPr>
          <p:nvPr/>
        </p:nvSpPr>
        <p:spPr bwMode="auto">
          <a:xfrm>
            <a:off x="739571" y="1261657"/>
            <a:ext cx="655218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en-US" altLang="ja-JP" sz="2800" dirty="0">
                <a:latin typeface="+mn-ea"/>
                <a:ea typeface="+mn-ea"/>
                <a:cs typeface="HG丸ｺﾞｼｯｸM-PRO"/>
              </a:rPr>
              <a:t>1.		</a:t>
            </a:r>
            <a:r>
              <a:rPr lang="ja-JP" altLang="en-US" sz="2800" dirty="0">
                <a:latin typeface="+mn-ea"/>
                <a:ea typeface="+mn-ea"/>
                <a:cs typeface="HG丸ｺﾞｼｯｸM-PRO"/>
              </a:rPr>
              <a:t>法人概要</a:t>
            </a:r>
            <a:r>
              <a:rPr lang="en-US" altLang="ja-JP" sz="2800" dirty="0">
                <a:latin typeface="+mn-ea"/>
                <a:ea typeface="+mn-ea"/>
                <a:cs typeface="HG丸ｺﾞｼｯｸM-PRO"/>
              </a:rPr>
              <a:t>									  </a:t>
            </a:r>
          </a:p>
          <a:p>
            <a:pPr marL="304800" indent="-304800"/>
            <a:endParaRPr lang="en-US" altLang="ja-JP" sz="2800" dirty="0">
              <a:latin typeface="+mn-ea"/>
              <a:ea typeface="+mn-ea"/>
              <a:cs typeface="HG丸ｺﾞｼｯｸM-PRO"/>
            </a:endParaRPr>
          </a:p>
          <a:p>
            <a:pPr marL="514350" indent="-514350">
              <a:buAutoNum type="arabicPeriod" startAt="2"/>
            </a:pPr>
            <a:r>
              <a:rPr lang="ja-JP" altLang="en-US" sz="2800" dirty="0">
                <a:latin typeface="+mn-ea"/>
                <a:ea typeface="+mn-ea"/>
                <a:cs typeface="HG丸ｺﾞｼｯｸM-PRO"/>
              </a:rPr>
              <a:t>業務概要</a:t>
            </a:r>
            <a:endParaRPr lang="en-US" altLang="ja-JP" sz="2800" dirty="0">
              <a:latin typeface="+mn-ea"/>
              <a:ea typeface="+mn-ea"/>
              <a:cs typeface="HG丸ｺﾞｼｯｸM-PRO"/>
            </a:endParaRPr>
          </a:p>
          <a:p>
            <a:pPr marL="514350" indent="-514350">
              <a:buAutoNum type="arabicPeriod" startAt="2"/>
            </a:pPr>
            <a:endParaRPr lang="en-US" altLang="ja-JP" sz="2800" dirty="0">
              <a:latin typeface="+mn-ea"/>
              <a:ea typeface="+mn-ea"/>
              <a:cs typeface="HG丸ｺﾞｼｯｸM-PRO"/>
            </a:endParaRPr>
          </a:p>
          <a:p>
            <a:pPr marL="514350" indent="-514350">
              <a:buFontTx/>
              <a:buAutoNum type="arabicPeriod" startAt="2"/>
            </a:pPr>
            <a:r>
              <a:rPr lang="ja-JP" altLang="en-US" sz="2800" dirty="0">
                <a:latin typeface="+mn-ea"/>
                <a:cs typeface="HG丸ｺﾞｼｯｸM-PRO"/>
              </a:rPr>
              <a:t>業務実績にかかる重点項目</a:t>
            </a:r>
            <a:endParaRPr lang="en-US" altLang="ja-JP" sz="2800" dirty="0">
              <a:latin typeface="+mn-ea"/>
              <a:cs typeface="HG丸ｺﾞｼｯｸM-PRO"/>
            </a:endParaRPr>
          </a:p>
          <a:p>
            <a:pPr marL="514350" indent="-514350">
              <a:buFontTx/>
              <a:buAutoNum type="arabicPeriod" startAt="2"/>
            </a:pPr>
            <a:endParaRPr lang="en-US" altLang="ja-JP" sz="2800" dirty="0">
              <a:latin typeface="+mn-ea"/>
              <a:cs typeface="HG丸ｺﾞｼｯｸM-PRO"/>
            </a:endParaRPr>
          </a:p>
          <a:p>
            <a:pPr marL="514350" indent="-514350">
              <a:buFontTx/>
              <a:buAutoNum type="arabicPeriod" startAt="2"/>
            </a:pPr>
            <a:r>
              <a:rPr lang="ja-JP" altLang="en-US" sz="2800" dirty="0">
                <a:latin typeface="+mn-ea"/>
                <a:cs typeface="HG丸ｺﾞｼｯｸM-PRO"/>
              </a:rPr>
              <a:t>令和</a:t>
            </a:r>
            <a:r>
              <a:rPr lang="en-US" altLang="ja-JP" sz="2800" dirty="0">
                <a:latin typeface="+mn-ea"/>
                <a:cs typeface="HG丸ｺﾞｼｯｸM-PRO"/>
              </a:rPr>
              <a:t>2</a:t>
            </a:r>
            <a:r>
              <a:rPr lang="ja-JP" altLang="en-US" sz="2800" dirty="0">
                <a:latin typeface="+mn-ea"/>
                <a:cs typeface="HG丸ｺﾞｼｯｸM-PRO"/>
              </a:rPr>
              <a:t>事業年度業務実績の概要</a:t>
            </a:r>
            <a:endParaRPr lang="en-US" altLang="ja-JP" sz="2800" dirty="0">
              <a:latin typeface="+mn-ea"/>
              <a:cs typeface="HG丸ｺﾞｼｯｸM-PRO"/>
            </a:endParaRPr>
          </a:p>
          <a:p>
            <a:pPr marL="514350" indent="-514350">
              <a:buFontTx/>
              <a:buAutoNum type="arabicPeriod" startAt="2"/>
            </a:pPr>
            <a:endParaRPr lang="en-US" altLang="ja-JP" sz="2800" dirty="0">
              <a:latin typeface="+mn-ea"/>
              <a:cs typeface="HG丸ｺﾞｼｯｸM-PRO"/>
            </a:endParaRPr>
          </a:p>
          <a:p>
            <a:pPr marL="514350" indent="-514350">
              <a:buFontTx/>
              <a:buAutoNum type="arabicPeriod" startAt="2"/>
            </a:pPr>
            <a:r>
              <a:rPr lang="ja-JP" altLang="en-US" sz="2800" dirty="0">
                <a:latin typeface="+mn-ea"/>
                <a:cs typeface="HG丸ｺﾞｼｯｸM-PRO"/>
              </a:rPr>
              <a:t>機能強化事業の進捗状況</a:t>
            </a:r>
            <a:r>
              <a:rPr lang="en-US" altLang="ja-JP" sz="2800" dirty="0">
                <a:latin typeface="+mn-ea"/>
                <a:ea typeface="+mn-ea"/>
                <a:cs typeface="HG丸ｺﾞｼｯｸM-PRO"/>
              </a:rPr>
              <a:t>			</a:t>
            </a:r>
            <a:endParaRPr lang="en-US" altLang="ja-JP" sz="2800" dirty="0">
              <a:latin typeface="+mn-ea"/>
              <a:cs typeface="HG丸ｺﾞｼｯｸM-PRO"/>
            </a:endParaRPr>
          </a:p>
          <a:p>
            <a:pPr marL="514350" indent="-514350">
              <a:buFontTx/>
              <a:buAutoNum type="arabicPeriod" startAt="2"/>
            </a:pPr>
            <a:endParaRPr lang="en-US" altLang="ja-JP" sz="2800" dirty="0">
              <a:latin typeface="+mn-ea"/>
              <a:cs typeface="HG丸ｺﾞｼｯｸM-PRO"/>
            </a:endParaRPr>
          </a:p>
          <a:p>
            <a:pPr marL="514350" indent="-514350">
              <a:buFontTx/>
              <a:buAutoNum type="arabicPeriod" startAt="2"/>
            </a:pPr>
            <a:r>
              <a:rPr lang="ja-JP" altLang="en-US" sz="2800" dirty="0">
                <a:latin typeface="+mn-ea"/>
                <a:cs typeface="HG丸ｺﾞｼｯｸM-PRO"/>
              </a:rPr>
              <a:t>施設一元化に向けた取り組み</a:t>
            </a:r>
            <a:r>
              <a:rPr lang="en-US" altLang="ja-JP" sz="2800" dirty="0">
                <a:latin typeface="+mn-ea"/>
                <a:ea typeface="+mn-ea"/>
                <a:cs typeface="HG丸ｺﾞｼｯｸM-PRO"/>
              </a:rPr>
              <a:t>					</a:t>
            </a:r>
            <a:endParaRPr lang="ja-JP" altLang="en-US" sz="2800" dirty="0">
              <a:latin typeface="+mn-ea"/>
              <a:ea typeface="+mn-ea"/>
              <a:cs typeface="HG丸ｺﾞｼｯｸM-PRO"/>
            </a:endParaRPr>
          </a:p>
        </p:txBody>
      </p:sp>
      <p:sp>
        <p:nvSpPr>
          <p:cNvPr id="5" name="テキスト ボックス 4"/>
          <p:cNvSpPr txBox="1">
            <a:spLocks noChangeArrowheads="1"/>
          </p:cNvSpPr>
          <p:nvPr/>
        </p:nvSpPr>
        <p:spPr bwMode="auto">
          <a:xfrm>
            <a:off x="7163307" y="1261657"/>
            <a:ext cx="74416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lgn="r"/>
            <a:r>
              <a:rPr lang="en-US" altLang="ja-JP" sz="2800" dirty="0">
                <a:latin typeface="+mn-ea"/>
                <a:ea typeface="+mn-ea"/>
                <a:cs typeface="HG丸ｺﾞｼｯｸM-PRO"/>
              </a:rPr>
              <a:t>3</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8</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11</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15</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22</a:t>
            </a:r>
          </a:p>
          <a:p>
            <a:pPr marL="304800" indent="-304800" algn="r"/>
            <a:endParaRPr lang="en-US" altLang="ja-JP" sz="2800" dirty="0">
              <a:latin typeface="+mn-ea"/>
              <a:ea typeface="+mn-ea"/>
              <a:cs typeface="HG丸ｺﾞｼｯｸM-PRO"/>
            </a:endParaRPr>
          </a:p>
          <a:p>
            <a:pPr marL="304800" indent="-304800" algn="r"/>
            <a:r>
              <a:rPr lang="en-US" altLang="ja-JP" sz="2800" dirty="0">
                <a:latin typeface="+mn-ea"/>
                <a:ea typeface="+mn-ea"/>
                <a:cs typeface="HG丸ｺﾞｼｯｸM-PRO"/>
              </a:rPr>
              <a:t>25</a:t>
            </a:r>
            <a:endParaRPr lang="ja-JP" altLang="en-US" sz="2800" dirty="0">
              <a:latin typeface="+mn-ea"/>
              <a:ea typeface="+mn-ea"/>
              <a:cs typeface="HG丸ｺﾞｼｯｸM-PRO"/>
            </a:endParaRPr>
          </a:p>
        </p:txBody>
      </p:sp>
    </p:spTree>
    <p:extLst>
      <p:ext uri="{BB962C8B-B14F-4D97-AF65-F5344CB8AC3E}">
        <p14:creationId xmlns:p14="http://schemas.microsoft.com/office/powerpoint/2010/main" val="1621800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2586A6F-9488-4A8D-9AD5-27C8FC422718}"/>
              </a:ext>
            </a:extLst>
          </p:cNvPr>
          <p:cNvSpPr txBox="1"/>
          <p:nvPr/>
        </p:nvSpPr>
        <p:spPr>
          <a:xfrm rot="-1800000">
            <a:off x="241954" y="2579012"/>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solidFill>
                  <a:schemeClr val="tx1"/>
                </a:solidFill>
                <a:latin typeface="Arial" charset="0"/>
                <a:ea typeface="Arial" charset="0"/>
                <a:cs typeface="Arial" charset="0"/>
              </a:rPr>
              <a:pPr/>
              <a:t>20</a:t>
            </a:fld>
            <a:endParaRPr lang="ja-JP" altLang="en-US" sz="1200" b="1" dirty="0">
              <a:solidFill>
                <a:schemeClr val="tx1"/>
              </a:solidFill>
              <a:latin typeface="Arial" charset="0"/>
              <a:ea typeface="Arial" charset="0"/>
              <a:cs typeface="Arial" charset="0"/>
            </a:endParaRPr>
          </a:p>
        </p:txBody>
      </p:sp>
      <p:sp>
        <p:nvSpPr>
          <p:cNvPr id="6" name="テキスト ボックス 5"/>
          <p:cNvSpPr txBox="1"/>
          <p:nvPr/>
        </p:nvSpPr>
        <p:spPr>
          <a:xfrm>
            <a:off x="502381" y="2485220"/>
            <a:ext cx="8641618" cy="3939540"/>
          </a:xfrm>
          <a:prstGeom prst="rect">
            <a:avLst/>
          </a:prstGeom>
          <a:noFill/>
        </p:spPr>
        <p:txBody>
          <a:bodyPr wrap="square" rtlCol="0">
            <a:spAutoFit/>
          </a:bodyPr>
          <a:lstStyle/>
          <a:p>
            <a:pPr>
              <a:lnSpc>
                <a:spcPts val="2500"/>
              </a:lnSpc>
            </a:pPr>
            <a:r>
              <a:rPr lang="ja-JP" altLang="en-US" dirty="0">
                <a:latin typeface="+mn-ea"/>
              </a:rPr>
              <a:t>・実地疫学研修（国立感染症研究所）に研究員を新たに派遣</a:t>
            </a:r>
            <a:endParaRPr lang="en-US" altLang="ja-JP" dirty="0">
              <a:latin typeface="+mn-ea"/>
            </a:endParaRPr>
          </a:p>
          <a:p>
            <a:pPr>
              <a:lnSpc>
                <a:spcPts val="2500"/>
              </a:lnSpc>
            </a:pPr>
            <a:r>
              <a:rPr lang="ja-JP" altLang="en-US" dirty="0">
                <a:latin typeface="+mn-ea"/>
              </a:rPr>
              <a:t>　　　厚労省新型コロナウイルス感染症対策本部クラスター対策班として活動し、</a:t>
            </a:r>
            <a:endParaRPr lang="en-US" altLang="ja-JP" dirty="0">
              <a:latin typeface="+mn-ea"/>
            </a:endParaRPr>
          </a:p>
          <a:p>
            <a:pPr>
              <a:lnSpc>
                <a:spcPts val="2500"/>
              </a:lnSpc>
            </a:pPr>
            <a:r>
              <a:rPr lang="ja-JP" altLang="en-US" dirty="0">
                <a:latin typeface="+mn-ea"/>
              </a:rPr>
              <a:t>　　　大阪府内の集団発生事案にて、感染症拡大防止対策等に貢献</a:t>
            </a:r>
            <a:endParaRPr lang="en-US" altLang="ja-JP" dirty="0">
              <a:latin typeface="+mn-ea"/>
            </a:endParaRPr>
          </a:p>
          <a:p>
            <a:pPr>
              <a:lnSpc>
                <a:spcPts val="2500"/>
              </a:lnSpc>
            </a:pPr>
            <a:r>
              <a:rPr lang="ja-JP" altLang="en-US" dirty="0">
                <a:latin typeface="+mn-ea"/>
              </a:rPr>
              <a:t>・新型コロナウイルス感染症等をテーマとした疫学解析研究：</a:t>
            </a:r>
            <a:endParaRPr lang="en-US" altLang="ja-JP" dirty="0">
              <a:latin typeface="+mn-ea"/>
            </a:endParaRPr>
          </a:p>
          <a:p>
            <a:pPr>
              <a:lnSpc>
                <a:spcPts val="2500"/>
              </a:lnSpc>
            </a:pPr>
            <a:r>
              <a:rPr lang="ja-JP" altLang="en-US" dirty="0">
                <a:latin typeface="+mn-ea"/>
              </a:rPr>
              <a:t>　　　数理疫学モデルを用いた疫学解析研究を実施、行政に対し情報提供</a:t>
            </a:r>
            <a:endParaRPr lang="en-US" altLang="ja-JP" dirty="0">
              <a:latin typeface="+mn-ea"/>
            </a:endParaRPr>
          </a:p>
          <a:p>
            <a:pPr>
              <a:lnSpc>
                <a:spcPts val="2500"/>
              </a:lnSpc>
            </a:pPr>
            <a:r>
              <a:rPr lang="ja-JP" altLang="en-US" dirty="0">
                <a:latin typeface="+mn-ea"/>
              </a:rPr>
              <a:t>・大阪大学との連携</a:t>
            </a:r>
            <a:endParaRPr lang="en-US" altLang="ja-JP" dirty="0">
              <a:latin typeface="+mn-ea"/>
            </a:endParaRPr>
          </a:p>
          <a:p>
            <a:pPr>
              <a:lnSpc>
                <a:spcPts val="2500"/>
              </a:lnSpc>
            </a:pPr>
            <a:r>
              <a:rPr lang="en-US" altLang="ja-JP" dirty="0">
                <a:latin typeface="+mn-ea"/>
              </a:rPr>
              <a:t>	</a:t>
            </a:r>
            <a:r>
              <a:rPr lang="ja-JP" altLang="en-US">
                <a:latin typeface="+mn-ea"/>
              </a:rPr>
              <a:t>連携大学院：</a:t>
            </a:r>
            <a:r>
              <a:rPr lang="en-US" altLang="ja-JP" dirty="0">
                <a:latin typeface="+mn-ea"/>
              </a:rPr>
              <a:t>	</a:t>
            </a:r>
            <a:r>
              <a:rPr lang="ja-JP" altLang="en-US">
                <a:latin typeface="+mn-ea"/>
              </a:rPr>
              <a:t>医学</a:t>
            </a:r>
            <a:r>
              <a:rPr lang="ja-JP" altLang="en-US" dirty="0">
                <a:latin typeface="+mn-ea"/>
              </a:rPr>
              <a:t>系研究科（大学院生の受け入れ）</a:t>
            </a:r>
            <a:endParaRPr lang="en-US" altLang="ja-JP" dirty="0">
              <a:latin typeface="+mn-ea"/>
            </a:endParaRPr>
          </a:p>
          <a:p>
            <a:pPr>
              <a:lnSpc>
                <a:spcPts val="2500"/>
              </a:lnSpc>
            </a:pPr>
            <a:r>
              <a:rPr lang="en-US" altLang="ja-JP" dirty="0">
                <a:latin typeface="+mn-ea"/>
              </a:rPr>
              <a:t>				</a:t>
            </a:r>
            <a:r>
              <a:rPr lang="ja-JP" altLang="en-US">
                <a:latin typeface="+mn-ea"/>
              </a:rPr>
              <a:t>薬</a:t>
            </a:r>
            <a:r>
              <a:rPr lang="ja-JP" altLang="en-US" dirty="0">
                <a:latin typeface="+mn-ea"/>
              </a:rPr>
              <a:t>学部　　　　</a:t>
            </a:r>
            <a:r>
              <a:rPr lang="en-US" altLang="ja-JP" dirty="0">
                <a:latin typeface="+mn-ea"/>
              </a:rPr>
              <a:t> </a:t>
            </a:r>
            <a:r>
              <a:rPr lang="ja-JP" altLang="en-US" dirty="0">
                <a:latin typeface="+mn-ea"/>
              </a:rPr>
              <a:t>（講義の実施）</a:t>
            </a:r>
            <a:r>
              <a:rPr lang="en-US" altLang="ja-JP" dirty="0">
                <a:latin typeface="+mn-ea"/>
              </a:rPr>
              <a:t> </a:t>
            </a:r>
          </a:p>
          <a:p>
            <a:pPr>
              <a:lnSpc>
                <a:spcPts val="2500"/>
              </a:lnSpc>
            </a:pPr>
            <a:r>
              <a:rPr lang="en-US" altLang="ja-JP" dirty="0">
                <a:latin typeface="+mn-ea"/>
              </a:rPr>
              <a:t>	</a:t>
            </a:r>
            <a:r>
              <a:rPr lang="ja-JP" altLang="en-US">
                <a:latin typeface="+mn-ea"/>
              </a:rPr>
              <a:t>専門医</a:t>
            </a:r>
            <a:r>
              <a:rPr lang="ja-JP" altLang="en-US" dirty="0">
                <a:latin typeface="+mn-ea"/>
              </a:rPr>
              <a:t>研修プログラムに参画：公衆衛生分野の人材育成</a:t>
            </a:r>
            <a:endParaRPr lang="en-US" altLang="ja-JP" dirty="0">
              <a:latin typeface="+mn-ea"/>
            </a:endParaRPr>
          </a:p>
          <a:p>
            <a:pPr>
              <a:lnSpc>
                <a:spcPts val="2500"/>
              </a:lnSpc>
            </a:pPr>
            <a:r>
              <a:rPr lang="ja-JP" altLang="en-US" dirty="0">
                <a:latin typeface="+mn-ea"/>
              </a:rPr>
              <a:t>・産業界の支援：</a:t>
            </a:r>
            <a:endParaRPr lang="en-US" altLang="ja-JP" dirty="0">
              <a:latin typeface="+mn-ea"/>
            </a:endParaRPr>
          </a:p>
          <a:p>
            <a:pPr>
              <a:lnSpc>
                <a:spcPts val="2500"/>
              </a:lnSpc>
            </a:pPr>
            <a:r>
              <a:rPr lang="ja-JP" altLang="en-US" dirty="0">
                <a:latin typeface="+mn-ea"/>
              </a:rPr>
              <a:t>　　　行政、医薬品製造業者等からの医薬品承認審査、試験法設定等の相談に対応　　　</a:t>
            </a:r>
            <a:endParaRPr lang="en-US" altLang="ja-JP" dirty="0">
              <a:latin typeface="+mn-ea"/>
            </a:endParaRPr>
          </a:p>
          <a:p>
            <a:pPr>
              <a:lnSpc>
                <a:spcPts val="2500"/>
              </a:lnSpc>
            </a:pPr>
            <a:r>
              <a:rPr lang="ja-JP" altLang="en-US" dirty="0">
                <a:latin typeface="+mn-ea"/>
              </a:rPr>
              <a:t>　　　</a:t>
            </a:r>
            <a:endParaRPr lang="en-US" altLang="ja-JP" dirty="0">
              <a:latin typeface="+mn-ea"/>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2381" y="936000"/>
            <a:ext cx="8280000" cy="1422189"/>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t"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4</a:t>
            </a:r>
          </a:p>
          <a:p>
            <a:pPr algn="l">
              <a:spcAft>
                <a:spcPts val="0"/>
              </a:spcAft>
            </a:pPr>
            <a:r>
              <a:rPr 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第１　住民に対して提供するサービスその他の業務の質の向上に関する目標を達成するためとるべき措置</a:t>
            </a:r>
            <a:endPar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endParaRPr>
          </a:p>
          <a:p>
            <a:r>
              <a:rPr lang="ja-JP" altLang="en-US" sz="1400" b="1" dirty="0">
                <a:solidFill>
                  <a:schemeClr val="tx1"/>
                </a:solidFill>
                <a:latin typeface="MS PGothic" panose="020B0600070205080204" pitchFamily="34" charset="-128"/>
                <a:ea typeface="MS PGothic" panose="020B0600070205080204" pitchFamily="34" charset="-128"/>
              </a:rPr>
              <a:t>３．特に拡充すべき機能と新たな事業展開</a:t>
            </a:r>
            <a:endParaRPr lang="en-US" altLang="ja-JP" sz="1400" b="1" dirty="0">
              <a:solidFill>
                <a:schemeClr val="tx1"/>
              </a:solidFill>
              <a:latin typeface="MS PGothic" panose="020B0600070205080204" pitchFamily="34" charset="-128"/>
              <a:ea typeface="MS PGothic" panose="020B0600070205080204" pitchFamily="34" charset="-128"/>
            </a:endParaRPr>
          </a:p>
          <a:p>
            <a:r>
              <a:rPr lang="ja-JP" altLang="en-US" sz="1400" b="1" dirty="0">
                <a:solidFill>
                  <a:schemeClr val="tx1"/>
                </a:solidFill>
                <a:latin typeface="MS PGothic" panose="020B0600070205080204" pitchFamily="34" charset="-128"/>
                <a:ea typeface="MS PGothic" panose="020B0600070205080204" pitchFamily="34" charset="-128"/>
              </a:rPr>
              <a:t>（</a:t>
            </a:r>
            <a:r>
              <a:rPr lang="en-US" altLang="ja-JP" sz="1400" b="1" dirty="0">
                <a:solidFill>
                  <a:schemeClr val="tx1"/>
                </a:solidFill>
                <a:latin typeface="MS PGothic" panose="020B0600070205080204" pitchFamily="34" charset="-128"/>
                <a:ea typeface="MS PGothic" panose="020B0600070205080204" pitchFamily="34" charset="-128"/>
              </a:rPr>
              <a:t>1</a:t>
            </a:r>
            <a:r>
              <a:rPr lang="ja-JP" altLang="en-US" sz="1400" b="1" dirty="0">
                <a:solidFill>
                  <a:schemeClr val="tx1"/>
                </a:solidFill>
                <a:latin typeface="MS PGothic" panose="020B0600070205080204" pitchFamily="34" charset="-128"/>
                <a:ea typeface="MS PGothic" panose="020B0600070205080204" pitchFamily="34" charset="-128"/>
              </a:rPr>
              <a:t>）健康危機管理対応</a:t>
            </a:r>
            <a:endParaRPr lang="en-US" altLang="ja-JP" sz="1400" b="1" dirty="0">
              <a:solidFill>
                <a:schemeClr val="tx1"/>
              </a:solidFill>
              <a:latin typeface="MS PGothic" panose="020B0600070205080204" pitchFamily="34" charset="-128"/>
              <a:ea typeface="MS PGothic" panose="020B0600070205080204" pitchFamily="34" charset="-128"/>
            </a:endParaRPr>
          </a:p>
          <a:p>
            <a:r>
              <a:rPr lang="ja-JP" altLang="en-US" sz="1400" b="1" dirty="0">
                <a:solidFill>
                  <a:schemeClr val="tx1"/>
                </a:solidFill>
                <a:latin typeface="MS PGothic" panose="020B0600070205080204" pitchFamily="34" charset="-128"/>
                <a:ea typeface="MS PGothic" panose="020B0600070205080204" pitchFamily="34" charset="-128"/>
              </a:rPr>
              <a:t>（</a:t>
            </a:r>
            <a:r>
              <a:rPr lang="en-US" altLang="ja-JP" sz="1400" b="1" dirty="0">
                <a:solidFill>
                  <a:schemeClr val="tx1"/>
                </a:solidFill>
                <a:latin typeface="MS PGothic" panose="020B0600070205080204" pitchFamily="34" charset="-128"/>
                <a:ea typeface="MS PGothic" panose="020B0600070205080204" pitchFamily="34" charset="-128"/>
              </a:rPr>
              <a:t>2</a:t>
            </a:r>
            <a:r>
              <a:rPr lang="ja-JP" altLang="en-US" sz="1400" b="1" dirty="0">
                <a:solidFill>
                  <a:schemeClr val="tx1"/>
                </a:solidFill>
                <a:latin typeface="MS PGothic" panose="020B0600070205080204" pitchFamily="34" charset="-128"/>
                <a:ea typeface="MS PGothic" panose="020B0600070205080204" pitchFamily="34" charset="-128"/>
              </a:rPr>
              <a:t>）疫学解析研究への取り組み</a:t>
            </a:r>
            <a:endParaRPr lang="en-US" altLang="ja-JP" sz="1400" b="1" dirty="0">
              <a:solidFill>
                <a:schemeClr val="tx1"/>
              </a:solidFill>
              <a:latin typeface="MS PGothic" panose="020B0600070205080204" pitchFamily="34" charset="-128"/>
              <a:ea typeface="MS PGothic" panose="020B0600070205080204" pitchFamily="34" charset="-128"/>
            </a:endParaRPr>
          </a:p>
          <a:p>
            <a:r>
              <a:rPr lang="ja-JP" altLang="en-US" sz="1400" b="1" dirty="0">
                <a:solidFill>
                  <a:schemeClr val="tx1"/>
                </a:solidFill>
                <a:latin typeface="MS PGothic" panose="020B0600070205080204" pitchFamily="34" charset="-128"/>
                <a:ea typeface="MS PGothic" panose="020B0600070205080204" pitchFamily="34" charset="-128"/>
              </a:rPr>
              <a:t>（</a:t>
            </a:r>
            <a:r>
              <a:rPr lang="en-US" altLang="ja-JP" sz="1400" b="1" dirty="0">
                <a:solidFill>
                  <a:schemeClr val="tx1"/>
                </a:solidFill>
                <a:latin typeface="MS PGothic" panose="020B0600070205080204" pitchFamily="34" charset="-128"/>
                <a:ea typeface="MS PGothic" panose="020B0600070205080204" pitchFamily="34" charset="-128"/>
              </a:rPr>
              <a:t>3</a:t>
            </a:r>
            <a:r>
              <a:rPr lang="ja-JP" altLang="en-US" sz="1400" b="1" dirty="0">
                <a:solidFill>
                  <a:schemeClr val="tx1"/>
                </a:solidFill>
                <a:latin typeface="MS PGothic" panose="020B0600070205080204" pitchFamily="34" charset="-128"/>
                <a:ea typeface="MS PGothic" panose="020B0600070205080204" pitchFamily="34" charset="-128"/>
              </a:rPr>
              <a:t>）学術分野及び産業界との連携</a:t>
            </a:r>
            <a:endParaRPr lang="en-US" altLang="ja-JP" sz="1400" b="1" dirty="0">
              <a:solidFill>
                <a:schemeClr val="tx1"/>
              </a:solidFill>
            </a:endParaRPr>
          </a:p>
          <a:p>
            <a:endParaRPr lang="en-US" altLang="ja-JP" sz="1400" b="1" dirty="0">
              <a:solidFill>
                <a:schemeClr val="tx1"/>
              </a:solidFill>
            </a:endParaRPr>
          </a:p>
          <a:p>
            <a:endParaRPr lang="en-US" altLang="ja-JP" sz="1400" b="1" dirty="0">
              <a:solidFill>
                <a:schemeClr val="tx1"/>
              </a:solidFill>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a:t>
            </a:r>
            <a:r>
              <a:rPr lang="en-US" altLang="ja-JP" sz="2800" dirty="0">
                <a:solidFill>
                  <a:schemeClr val="bg1"/>
                </a:solidFill>
                <a:latin typeface="+mn-ea"/>
                <a:cs typeface="HG丸ｺﾞｼｯｸM-PRO"/>
              </a:rPr>
              <a:t>2</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981631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rot="-1800000">
            <a:off x="221244" y="3731892"/>
            <a:ext cx="441146" cy="246221"/>
          </a:xfrm>
          <a:prstGeom prst="rect">
            <a:avLst/>
          </a:prstGeom>
          <a:solidFill>
            <a:srgbClr val="FFFF00"/>
          </a:solidFill>
        </p:spPr>
        <p:txBody>
          <a:bodyPr wrap="none" rtlCol="0">
            <a:spAutoFit/>
          </a:bodyPr>
          <a:lstStyle/>
          <a:p>
            <a:r>
              <a:rPr kumimoji="1" lang="ja-JP" altLang="en-US" sz="1000" b="1" dirty="0">
                <a:latin typeface="Hiragino Kaku Gothic Std W8" charset="-128"/>
                <a:ea typeface="Hiragino Kaku Gothic Std W8" charset="-128"/>
                <a:cs typeface="Hiragino Kaku Gothic Std W8" charset="-128"/>
              </a:rPr>
              <a:t>重点</a:t>
            </a:r>
          </a:p>
        </p:txBody>
      </p:sp>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21</a:t>
            </a:fld>
            <a:endParaRPr lang="ja-JP" altLang="en-US" sz="1200" b="1">
              <a:latin typeface="Arial" charset="0"/>
              <a:ea typeface="Arial" charset="0"/>
              <a:cs typeface="Arial" charset="0"/>
            </a:endParaRPr>
          </a:p>
        </p:txBody>
      </p:sp>
      <p:sp>
        <p:nvSpPr>
          <p:cNvPr id="6" name="テキスト ボックス 5"/>
          <p:cNvSpPr txBox="1"/>
          <p:nvPr/>
        </p:nvSpPr>
        <p:spPr>
          <a:xfrm>
            <a:off x="502381" y="2052606"/>
            <a:ext cx="8449114" cy="3898311"/>
          </a:xfrm>
          <a:prstGeom prst="rect">
            <a:avLst/>
          </a:prstGeom>
          <a:noFill/>
        </p:spPr>
        <p:txBody>
          <a:bodyPr wrap="square" rtlCol="0">
            <a:spAutoFit/>
          </a:bodyPr>
          <a:lstStyle/>
          <a:p>
            <a:pPr>
              <a:lnSpc>
                <a:spcPts val="2500"/>
              </a:lnSpc>
            </a:pPr>
            <a:r>
              <a:rPr lang="ja-JP" altLang="ja-JP" dirty="0">
                <a:latin typeface="+mn-ea"/>
                <a:ea typeface="+mn-ea"/>
              </a:rPr>
              <a:t>・</a:t>
            </a:r>
            <a:r>
              <a:rPr lang="ja-JP" altLang="en-US" dirty="0">
                <a:latin typeface="+mn-ea"/>
                <a:ea typeface="+mn-ea"/>
              </a:rPr>
              <a:t>事務の効率化</a:t>
            </a:r>
            <a:endParaRPr lang="en-US" altLang="ja-JP" dirty="0">
              <a:latin typeface="+mn-ea"/>
              <a:ea typeface="+mn-ea"/>
            </a:endParaRPr>
          </a:p>
          <a:p>
            <a:pPr>
              <a:lnSpc>
                <a:spcPts val="2500"/>
              </a:lnSpc>
            </a:pPr>
            <a:r>
              <a:rPr lang="ja-JP" altLang="en-US" dirty="0">
                <a:latin typeface="+mn-ea"/>
                <a:ea typeface="+mn-ea"/>
              </a:rPr>
              <a:t>　　　幹部会議の開催：主要議題に限定し、月１回に変更</a:t>
            </a:r>
            <a:endParaRPr lang="en-US" altLang="ja-JP" dirty="0">
              <a:latin typeface="+mn-ea"/>
              <a:ea typeface="+mn-ea"/>
            </a:endParaRPr>
          </a:p>
          <a:p>
            <a:pPr>
              <a:lnSpc>
                <a:spcPts val="2500"/>
              </a:lnSpc>
            </a:pPr>
            <a:r>
              <a:rPr lang="ja-JP" altLang="en-US" dirty="0">
                <a:latin typeface="+mn-ea"/>
                <a:ea typeface="+mn-ea"/>
              </a:rPr>
              <a:t>　　　オンライン会議の試行的実施</a:t>
            </a:r>
            <a:br>
              <a:rPr lang="en-US" altLang="ja-JP" dirty="0">
                <a:latin typeface="+mn-ea"/>
                <a:ea typeface="+mn-ea"/>
              </a:rPr>
            </a:br>
            <a:r>
              <a:rPr lang="ja-JP" altLang="en-US" dirty="0">
                <a:latin typeface="+mn-ea"/>
                <a:ea typeface="+mn-ea"/>
              </a:rPr>
              <a:t>　　　森ノ宮</a:t>
            </a:r>
            <a:r>
              <a:rPr lang="en-US" altLang="ja-JP" dirty="0">
                <a:latin typeface="+mn-ea"/>
                <a:ea typeface="+mn-ea"/>
              </a:rPr>
              <a:t>C</a:t>
            </a:r>
            <a:r>
              <a:rPr lang="ja-JP" altLang="en-US" dirty="0">
                <a:latin typeface="+mn-ea"/>
                <a:ea typeface="+mn-ea"/>
              </a:rPr>
              <a:t>の電話交換業務：ダイアルイン・システムの本格導入</a:t>
            </a:r>
            <a:endParaRPr lang="en-US" altLang="ja-JP" dirty="0">
              <a:latin typeface="+mn-ea"/>
              <a:ea typeface="+mn-ea"/>
            </a:endParaRPr>
          </a:p>
          <a:p>
            <a:pPr>
              <a:lnSpc>
                <a:spcPts val="2500"/>
              </a:lnSpc>
            </a:pPr>
            <a:r>
              <a:rPr lang="ja-JP" altLang="en-US" dirty="0">
                <a:latin typeface="+mn-ea"/>
                <a:ea typeface="+mn-ea"/>
              </a:rPr>
              <a:t>・意思決定、事務処理の簡素化・効率化：事務決裁規程に基づく実施細目準則の検討</a:t>
            </a:r>
            <a:endParaRPr lang="en-US" altLang="ja-JP" dirty="0">
              <a:latin typeface="+mn-ea"/>
              <a:ea typeface="+mn-ea"/>
            </a:endParaRPr>
          </a:p>
          <a:p>
            <a:pPr>
              <a:lnSpc>
                <a:spcPts val="2500"/>
              </a:lnSpc>
            </a:pPr>
            <a:r>
              <a:rPr lang="ja-JP" altLang="en-US" dirty="0">
                <a:latin typeface="+mn-ea"/>
                <a:ea typeface="+mn-ea"/>
              </a:rPr>
              <a:t>・新型コロナウイルス検査体制の強化：　</a:t>
            </a:r>
            <a:r>
              <a:rPr lang="en-US" altLang="ja-JP" dirty="0">
                <a:latin typeface="+mn-ea"/>
                <a:ea typeface="+mn-ea"/>
              </a:rPr>
              <a:t> </a:t>
            </a:r>
            <a:r>
              <a:rPr lang="ja-JP" altLang="en-US" dirty="0">
                <a:latin typeface="+mn-ea"/>
                <a:ea typeface="+mn-ea"/>
              </a:rPr>
              <a:t>法人全体での協力体制の整備</a:t>
            </a:r>
            <a:endParaRPr lang="en-US" altLang="ja-JP" dirty="0">
              <a:latin typeface="+mn-ea"/>
              <a:ea typeface="+mn-ea"/>
            </a:endParaRPr>
          </a:p>
          <a:p>
            <a:pPr>
              <a:lnSpc>
                <a:spcPts val="2500"/>
              </a:lnSpc>
            </a:pPr>
            <a:r>
              <a:rPr lang="ja-JP" altLang="en-US" dirty="0">
                <a:latin typeface="+mn-ea"/>
                <a:ea typeface="+mn-ea"/>
              </a:rPr>
              <a:t>　　　　　　　　　　　　　　　　　　　　　　　　</a:t>
            </a:r>
            <a:r>
              <a:rPr lang="en-US" altLang="ja-JP" dirty="0">
                <a:latin typeface="+mn-ea"/>
                <a:ea typeface="+mn-ea"/>
              </a:rPr>
              <a:t>    </a:t>
            </a:r>
            <a:r>
              <a:rPr lang="ja-JP" altLang="en-US" dirty="0">
                <a:latin typeface="+mn-ea"/>
                <a:ea typeface="+mn-ea"/>
              </a:rPr>
              <a:t>非常勤職員の採用</a:t>
            </a:r>
            <a:endParaRPr lang="en-US" altLang="ja-JP" dirty="0">
              <a:latin typeface="+mn-ea"/>
              <a:ea typeface="+mn-ea"/>
            </a:endParaRPr>
          </a:p>
          <a:p>
            <a:pPr>
              <a:lnSpc>
                <a:spcPts val="2500"/>
              </a:lnSpc>
            </a:pPr>
            <a:r>
              <a:rPr lang="ja-JP" altLang="en-US" dirty="0">
                <a:latin typeface="+mn-ea"/>
                <a:ea typeface="+mn-ea"/>
              </a:rPr>
              <a:t>・健康危機管理機関としての人材の確保：研究員採用試験の実施、</a:t>
            </a:r>
            <a:r>
              <a:rPr lang="en-US" altLang="ja-JP" dirty="0">
                <a:latin typeface="+mn-ea"/>
                <a:ea typeface="+mn-ea"/>
              </a:rPr>
              <a:t>1</a:t>
            </a:r>
            <a:r>
              <a:rPr lang="ja-JP" altLang="en-US" dirty="0">
                <a:latin typeface="+mn-ea"/>
                <a:ea typeface="+mn-ea"/>
              </a:rPr>
              <a:t>名の採用を決定</a:t>
            </a:r>
            <a:endParaRPr lang="en-US" altLang="ja-JP" dirty="0">
              <a:latin typeface="+mn-ea"/>
              <a:ea typeface="+mn-ea"/>
            </a:endParaRPr>
          </a:p>
          <a:p>
            <a:pPr>
              <a:lnSpc>
                <a:spcPts val="2500"/>
              </a:lnSpc>
            </a:pPr>
            <a:r>
              <a:rPr lang="ja-JP" altLang="en-US" dirty="0">
                <a:latin typeface="+mn-ea"/>
                <a:ea typeface="+mn-ea"/>
              </a:rPr>
              <a:t>・職階別研修の実施：管理職（情報セキュリティ研修）、新規採用職員等</a:t>
            </a:r>
            <a:endParaRPr lang="en-US" altLang="ja-JP" dirty="0">
              <a:latin typeface="+mn-ea"/>
              <a:ea typeface="+mn-ea"/>
            </a:endParaRPr>
          </a:p>
          <a:p>
            <a:pPr>
              <a:lnSpc>
                <a:spcPts val="2500"/>
              </a:lnSpc>
            </a:pPr>
            <a:r>
              <a:rPr lang="ja-JP" altLang="en-US" dirty="0">
                <a:latin typeface="+mn-ea"/>
                <a:ea typeface="+mn-ea"/>
              </a:rPr>
              <a:t>・合同研修の実施：大阪府立環境農林水産総合研究所・大阪産業技術研究所　</a:t>
            </a:r>
            <a:endParaRPr lang="en-US" altLang="ja-JP" dirty="0">
              <a:latin typeface="+mn-ea"/>
              <a:ea typeface="+mn-ea"/>
            </a:endParaRPr>
          </a:p>
          <a:p>
            <a:pPr>
              <a:lnSpc>
                <a:spcPts val="2500"/>
              </a:lnSpc>
            </a:pPr>
            <a:r>
              <a:rPr lang="ja-JP" altLang="en-US" dirty="0">
                <a:latin typeface="+mn-ea"/>
                <a:ea typeface="+mn-ea"/>
              </a:rPr>
              <a:t>・人事評価制度の試行実施：研修、アンケートの実施</a:t>
            </a:r>
            <a:endParaRPr lang="en-US" altLang="ja-JP" dirty="0">
              <a:latin typeface="+mn-ea"/>
              <a:ea typeface="+mn-ea"/>
            </a:endParaRPr>
          </a:p>
          <a:p>
            <a:pPr>
              <a:lnSpc>
                <a:spcPts val="2500"/>
              </a:lnSpc>
            </a:pPr>
            <a:r>
              <a:rPr lang="ja-JP" altLang="en-US" dirty="0">
                <a:latin typeface="+mn-ea"/>
                <a:ea typeface="+mn-ea"/>
              </a:rPr>
              <a:t>・職員表彰：優秀職員等</a:t>
            </a:r>
            <a:r>
              <a:rPr lang="ja-JP" altLang="en-US">
                <a:latin typeface="+mn-ea"/>
                <a:ea typeface="+mn-ea"/>
              </a:rPr>
              <a:t>の表彰</a:t>
            </a:r>
            <a:endParaRPr lang="en-US" altLang="ja-JP" dirty="0">
              <a:latin typeface="+mn-ea"/>
              <a:ea typeface="+mn-ea"/>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2381" y="897719"/>
            <a:ext cx="8004811" cy="914148"/>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5</a:t>
            </a:r>
          </a:p>
          <a:p>
            <a:r>
              <a:rPr lang="ja-JP" altLang="ja-JP" sz="1400" b="1" dirty="0">
                <a:solidFill>
                  <a:schemeClr val="tx1"/>
                </a:solidFill>
                <a:latin typeface="MS PGothic" panose="020B0600070205080204" pitchFamily="34" charset="-128"/>
                <a:ea typeface="MS PGothic" panose="020B0600070205080204" pitchFamily="34" charset="-128"/>
              </a:rPr>
              <a:t>第２　業務運営の改善及び効率化に関する目標を達成するためとるべき措置</a:t>
            </a:r>
          </a:p>
          <a:p>
            <a:r>
              <a:rPr lang="ja-JP" altLang="ja-JP" sz="1400" b="1" dirty="0">
                <a:solidFill>
                  <a:schemeClr val="tx1"/>
                </a:solidFill>
                <a:latin typeface="MS PGothic" panose="020B0600070205080204" pitchFamily="34" charset="-128"/>
                <a:ea typeface="MS PGothic" panose="020B0600070205080204" pitchFamily="34" charset="-128"/>
              </a:rPr>
              <a:t>１　業務運営の改善</a:t>
            </a:r>
          </a:p>
          <a:p>
            <a:r>
              <a:rPr lang="ja-JP" altLang="ja-JP" sz="1400" b="1" dirty="0">
                <a:solidFill>
                  <a:schemeClr val="tx1"/>
                </a:solidFill>
                <a:latin typeface="MS PGothic" panose="020B0600070205080204" pitchFamily="34" charset="-128"/>
                <a:ea typeface="MS PGothic" panose="020B0600070205080204" pitchFamily="34" charset="-128"/>
              </a:rPr>
              <a:t>２　職員の能力向上に向けた取組</a:t>
            </a:r>
            <a:r>
              <a:rPr lang="ja-JP" altLang="ja-JP" sz="1400" b="1" dirty="0">
                <a:solidFill>
                  <a:schemeClr val="tx1"/>
                </a:solidFill>
                <a:effectLst/>
                <a:latin typeface="MS PGothic" panose="020B0600070205080204" pitchFamily="34" charset="-128"/>
                <a:ea typeface="MS PGothic" panose="020B0600070205080204" pitchFamily="34" charset="-128"/>
              </a:rPr>
              <a:t> </a:t>
            </a:r>
            <a:endParaRPr lang="ja-JP" altLang="ja-JP" sz="1400" b="1" dirty="0">
              <a:solidFill>
                <a:schemeClr val="tx1"/>
              </a:solidFill>
              <a:latin typeface="MS PGothic" panose="020B0600070205080204" pitchFamily="34" charset="-128"/>
              <a:ea typeface="MS PGothic" panose="020B0600070205080204" pitchFamily="34" charset="-128"/>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a:t>
            </a:r>
            <a:r>
              <a:rPr lang="en-US" altLang="ja-JP" sz="2800" dirty="0">
                <a:solidFill>
                  <a:schemeClr val="bg1"/>
                </a:solidFill>
                <a:latin typeface="+mn-ea"/>
                <a:cs typeface="HG丸ｺﾞｼｯｸM-PRO"/>
              </a:rPr>
              <a:t>2</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939539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22</a:t>
            </a:fld>
            <a:endParaRPr lang="ja-JP" altLang="en-US" sz="1200" b="1">
              <a:latin typeface="Arial" charset="0"/>
              <a:ea typeface="Arial" charset="0"/>
              <a:cs typeface="Arial" charset="0"/>
            </a:endParaRPr>
          </a:p>
        </p:txBody>
      </p:sp>
      <p:sp>
        <p:nvSpPr>
          <p:cNvPr id="6" name="テキスト ボックス 5"/>
          <p:cNvSpPr txBox="1"/>
          <p:nvPr/>
        </p:nvSpPr>
        <p:spPr>
          <a:xfrm>
            <a:off x="502381" y="2531821"/>
            <a:ext cx="8525871" cy="3766865"/>
          </a:xfrm>
          <a:prstGeom prst="rect">
            <a:avLst/>
          </a:prstGeom>
          <a:noFill/>
        </p:spPr>
        <p:txBody>
          <a:bodyPr wrap="square" rtlCol="0">
            <a:spAutoFit/>
          </a:bodyPr>
          <a:lstStyle/>
          <a:p>
            <a:pPr>
              <a:lnSpc>
                <a:spcPct val="150000"/>
              </a:lnSpc>
            </a:pPr>
            <a:r>
              <a:rPr lang="ja-JP" altLang="ja-JP" dirty="0">
                <a:latin typeface="+mn-ea"/>
                <a:ea typeface="+mn-ea"/>
              </a:rPr>
              <a:t>・</a:t>
            </a:r>
            <a:r>
              <a:rPr lang="ja-JP" altLang="en-US" dirty="0">
                <a:latin typeface="+mn-ea"/>
                <a:ea typeface="+mn-ea"/>
              </a:rPr>
              <a:t>健全な財務運営：ホームページを活用した一般競争入札の実施（</a:t>
            </a:r>
            <a:r>
              <a:rPr lang="en-US" altLang="ja-JP" dirty="0">
                <a:latin typeface="+mn-ea"/>
                <a:ea typeface="+mn-ea"/>
              </a:rPr>
              <a:t>42</a:t>
            </a:r>
            <a:r>
              <a:rPr lang="ja-JP" altLang="en-US" dirty="0">
                <a:latin typeface="+mn-ea"/>
                <a:ea typeface="+mn-ea"/>
              </a:rPr>
              <a:t>件）</a:t>
            </a:r>
            <a:endParaRPr lang="en-US" altLang="ja-JP" dirty="0">
              <a:latin typeface="+mn-ea"/>
              <a:ea typeface="+mn-ea"/>
            </a:endParaRPr>
          </a:p>
          <a:p>
            <a:pPr>
              <a:lnSpc>
                <a:spcPct val="150000"/>
              </a:lnSpc>
            </a:pPr>
            <a:r>
              <a:rPr lang="ja-JP" altLang="en-US" dirty="0">
                <a:latin typeface="+mn-ea"/>
                <a:ea typeface="+mn-ea"/>
              </a:rPr>
              <a:t>・公認会計士による会計研修の実施：幹部職員対象（研究職含む）</a:t>
            </a:r>
            <a:endParaRPr lang="en-US" altLang="ja-JP" dirty="0">
              <a:latin typeface="+mn-ea"/>
              <a:ea typeface="+mn-ea"/>
            </a:endParaRPr>
          </a:p>
          <a:p>
            <a:pPr>
              <a:lnSpc>
                <a:spcPct val="150000"/>
              </a:lnSpc>
            </a:pPr>
            <a:r>
              <a:rPr lang="ja-JP" altLang="en-US" dirty="0">
                <a:latin typeface="+mn-ea"/>
                <a:ea typeface="+mn-ea"/>
              </a:rPr>
              <a:t>・快適な職場環境の形成：安全衛生委員会（各種活動）、産業医（巡視・研修）</a:t>
            </a:r>
            <a:endParaRPr lang="en-US" altLang="ja-JP" dirty="0">
              <a:latin typeface="+mn-ea"/>
              <a:ea typeface="+mn-ea"/>
            </a:endParaRPr>
          </a:p>
          <a:p>
            <a:pPr>
              <a:lnSpc>
                <a:spcPct val="150000"/>
              </a:lnSpc>
            </a:pPr>
            <a:r>
              <a:rPr lang="ja-JP" altLang="en-US" dirty="0">
                <a:latin typeface="+mn-ea"/>
                <a:ea typeface="+mn-ea"/>
              </a:rPr>
              <a:t>・環境への負荷低減：法人環境方針に基づく令和</a:t>
            </a:r>
            <a:r>
              <a:rPr lang="en-US" altLang="ja-JP" dirty="0">
                <a:latin typeface="+mn-ea"/>
                <a:ea typeface="+mn-ea"/>
              </a:rPr>
              <a:t>2</a:t>
            </a:r>
            <a:r>
              <a:rPr lang="ja-JP" altLang="en-US" dirty="0">
                <a:latin typeface="+mn-ea"/>
                <a:ea typeface="+mn-ea"/>
              </a:rPr>
              <a:t>年度の各種数値目標の設定</a:t>
            </a:r>
            <a:endParaRPr lang="en-US" altLang="ja-JP" dirty="0">
              <a:latin typeface="+mn-ea"/>
              <a:ea typeface="+mn-ea"/>
            </a:endParaRPr>
          </a:p>
          <a:p>
            <a:pPr>
              <a:lnSpc>
                <a:spcPct val="150000"/>
              </a:lnSpc>
            </a:pPr>
            <a:r>
              <a:rPr lang="ja-JP" altLang="en-US" dirty="0">
                <a:latin typeface="+mn-ea"/>
                <a:ea typeface="+mn-ea"/>
              </a:rPr>
              <a:t>・公益通報、研究不正：弁護士が担当する外部窓口の設置</a:t>
            </a:r>
            <a:endParaRPr lang="en-US" altLang="ja-JP" dirty="0">
              <a:latin typeface="+mn-ea"/>
              <a:ea typeface="+mn-ea"/>
            </a:endParaRPr>
          </a:p>
          <a:p>
            <a:pPr>
              <a:lnSpc>
                <a:spcPct val="150000"/>
              </a:lnSpc>
            </a:pPr>
            <a:r>
              <a:rPr lang="ja-JP" altLang="en-US" dirty="0">
                <a:latin typeface="+mn-ea"/>
                <a:ea typeface="+mn-ea"/>
              </a:rPr>
              <a:t>・一元化施設への円滑な移行</a:t>
            </a:r>
            <a:endParaRPr lang="en-US" altLang="ja-JP" dirty="0">
              <a:latin typeface="+mn-ea"/>
              <a:ea typeface="+mn-ea"/>
            </a:endParaRPr>
          </a:p>
          <a:p>
            <a:pPr>
              <a:lnSpc>
                <a:spcPct val="150000"/>
              </a:lnSpc>
            </a:pPr>
            <a:r>
              <a:rPr lang="ja-JP" altLang="en-US" dirty="0">
                <a:latin typeface="+mn-ea"/>
                <a:ea typeface="+mn-ea"/>
              </a:rPr>
              <a:t>　　　一元化施設整備工事に着手</a:t>
            </a:r>
            <a:endParaRPr lang="en-US" altLang="ja-JP" dirty="0">
              <a:latin typeface="+mn-ea"/>
              <a:ea typeface="+mn-ea"/>
            </a:endParaRPr>
          </a:p>
          <a:p>
            <a:pPr>
              <a:lnSpc>
                <a:spcPct val="150000"/>
              </a:lnSpc>
            </a:pPr>
            <a:r>
              <a:rPr lang="ja-JP" altLang="en-US" dirty="0">
                <a:latin typeface="+mn-ea"/>
                <a:ea typeface="+mn-ea"/>
              </a:rPr>
              <a:t>　　　連絡協議会設置：府市と情報共有</a:t>
            </a:r>
            <a:endParaRPr lang="en-US" altLang="ja-JP" dirty="0">
              <a:latin typeface="+mn-ea"/>
              <a:ea typeface="+mn-ea"/>
            </a:endParaRPr>
          </a:p>
          <a:p>
            <a:pPr>
              <a:lnSpc>
                <a:spcPct val="150000"/>
              </a:lnSpc>
            </a:pPr>
            <a:r>
              <a:rPr lang="ja-JP" altLang="en-US" dirty="0">
                <a:latin typeface="+mn-ea"/>
                <a:ea typeface="+mn-ea"/>
              </a:rPr>
              <a:t>　　　検討チームの設置：移設移転、管理体制、危険物、検査室情報管理システム等</a:t>
            </a:r>
            <a:endParaRPr lang="en-US" altLang="ja-JP" dirty="0">
              <a:latin typeface="+mn-ea"/>
              <a:ea typeface="+mn-ea"/>
            </a:endParaRPr>
          </a:p>
        </p:txBody>
      </p:sp>
      <p:sp>
        <p:nvSpPr>
          <p:cNvPr id="13" name="正方形/長方形 12"/>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10" name="正方形/長方形 9">
            <a:extLst>
              <a:ext uri="{FF2B5EF4-FFF2-40B4-BE49-F238E27FC236}">
                <a16:creationId xmlns:a16="http://schemas.microsoft.com/office/drawing/2014/main" id="{82780903-B460-3245-84BB-ABE8E4A76ADD}"/>
              </a:ext>
            </a:extLst>
          </p:cNvPr>
          <p:cNvSpPr/>
          <p:nvPr/>
        </p:nvSpPr>
        <p:spPr>
          <a:xfrm>
            <a:off x="502381" y="897719"/>
            <a:ext cx="8004811" cy="1405214"/>
          </a:xfrm>
          <a:prstGeom prst="rect">
            <a:avLst/>
          </a:prstGeom>
          <a:solidFill>
            <a:srgbClr val="FFFF9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spcAft>
                <a:spcPts val="0"/>
              </a:spcAft>
            </a:pPr>
            <a:r>
              <a:rPr lang="ja-JP" altLang="en-US" sz="1400" b="1" kern="100" dirty="0">
                <a:solidFill>
                  <a:schemeClr val="tx1"/>
                </a:solidFill>
                <a:latin typeface="MS PGothic" panose="020B0600070205080204" pitchFamily="34" charset="-128"/>
                <a:ea typeface="MS PGothic" panose="020B0600070205080204" pitchFamily="34" charset="-128"/>
                <a:cs typeface="Times New Roman" charset="0"/>
              </a:rPr>
              <a:t>大項目番号： </a:t>
            </a:r>
            <a:r>
              <a:rPr lang="en-US" altLang="ja-JP" sz="1400" b="1" kern="100" dirty="0">
                <a:solidFill>
                  <a:schemeClr val="tx1"/>
                </a:solidFill>
                <a:effectLst/>
                <a:latin typeface="MS PGothic" panose="020B0600070205080204" pitchFamily="34" charset="-128"/>
                <a:ea typeface="MS PGothic" panose="020B0600070205080204" pitchFamily="34" charset="-128"/>
                <a:cs typeface="Times New Roman" charset="0"/>
              </a:rPr>
              <a:t>6</a:t>
            </a:r>
          </a:p>
          <a:p>
            <a:r>
              <a:rPr lang="ja-JP" altLang="en-US" sz="1400" b="1" dirty="0">
                <a:solidFill>
                  <a:schemeClr val="tx1"/>
                </a:solidFill>
                <a:latin typeface="MS PGothic" panose="020B0600070205080204" pitchFamily="34" charset="-128"/>
                <a:ea typeface="MS PGothic" panose="020B0600070205080204" pitchFamily="34" charset="-128"/>
              </a:rPr>
              <a:t>第３　財務内容の改善に関する目標を達成するためにとるべき措置</a:t>
            </a:r>
          </a:p>
          <a:p>
            <a:r>
              <a:rPr lang="ja-JP" altLang="en-US" sz="1400" b="1" dirty="0">
                <a:solidFill>
                  <a:schemeClr val="tx1"/>
                </a:solidFill>
                <a:latin typeface="MS PGothic" panose="020B0600070205080204" pitchFamily="34" charset="-128"/>
                <a:ea typeface="MS PGothic" panose="020B0600070205080204" pitchFamily="34" charset="-128"/>
              </a:rPr>
              <a:t>第９　その他業務運営に関する重要事項の目標を達成するためとるべき措置</a:t>
            </a:r>
          </a:p>
          <a:p>
            <a:r>
              <a:rPr lang="ja-JP" altLang="en-US" sz="1400" b="1" dirty="0">
                <a:solidFill>
                  <a:schemeClr val="tx1"/>
                </a:solidFill>
                <a:latin typeface="MS PGothic" panose="020B0600070205080204" pitchFamily="34" charset="-128"/>
                <a:ea typeface="MS PGothic" panose="020B0600070205080204" pitchFamily="34" charset="-128"/>
              </a:rPr>
              <a:t>第</a:t>
            </a:r>
            <a:r>
              <a:rPr lang="en-US" altLang="ja-JP" sz="1400" b="1" dirty="0">
                <a:solidFill>
                  <a:schemeClr val="tx1"/>
                </a:solidFill>
                <a:latin typeface="MS PGothic" panose="020B0600070205080204" pitchFamily="34" charset="-128"/>
                <a:ea typeface="MS PGothic" panose="020B0600070205080204" pitchFamily="34" charset="-128"/>
              </a:rPr>
              <a:t>10</a:t>
            </a:r>
            <a:r>
              <a:rPr lang="ja-JP" altLang="en-US" sz="1400" b="1" dirty="0">
                <a:solidFill>
                  <a:schemeClr val="tx1"/>
                </a:solidFill>
                <a:latin typeface="MS PGothic" panose="020B0600070205080204" pitchFamily="34" charset="-128"/>
                <a:ea typeface="MS PGothic" panose="020B0600070205080204" pitchFamily="34" charset="-128"/>
              </a:rPr>
              <a:t>　地方独立行政法人大阪健康安全基盤研究所の業務運営並びに財務及び会計</a:t>
            </a:r>
            <a:r>
              <a:rPr lang="ja-JP" altLang="en-US" sz="1400" b="1">
                <a:solidFill>
                  <a:schemeClr val="tx1"/>
                </a:solidFill>
                <a:latin typeface="MS PGothic" panose="020B0600070205080204" pitchFamily="34" charset="-128"/>
                <a:ea typeface="MS PGothic" panose="020B0600070205080204" pitchFamily="34" charset="-128"/>
              </a:rPr>
              <a:t>に関する</a:t>
            </a:r>
            <a:endParaRPr lang="en-US" altLang="ja-JP" sz="1400" b="1" dirty="0">
              <a:solidFill>
                <a:schemeClr val="tx1"/>
              </a:solidFill>
              <a:latin typeface="MS PGothic" panose="020B0600070205080204" pitchFamily="34" charset="-128"/>
              <a:ea typeface="MS PGothic" panose="020B0600070205080204" pitchFamily="34" charset="-128"/>
            </a:endParaRPr>
          </a:p>
          <a:p>
            <a:r>
              <a:rPr lang="ja-JP" altLang="en-US" sz="1400" b="1">
                <a:solidFill>
                  <a:schemeClr val="tx1"/>
                </a:solidFill>
                <a:latin typeface="MS PGothic" panose="020B0600070205080204" pitchFamily="34" charset="-128"/>
                <a:ea typeface="MS PGothic" panose="020B0600070205080204" pitchFamily="34" charset="-128"/>
              </a:rPr>
              <a:t>　　　　大阪府</a:t>
            </a:r>
            <a:r>
              <a:rPr lang="ja-JP" altLang="en-US" sz="1400" b="1" dirty="0">
                <a:solidFill>
                  <a:schemeClr val="tx1"/>
                </a:solidFill>
                <a:latin typeface="MS PGothic" panose="020B0600070205080204" pitchFamily="34" charset="-128"/>
                <a:ea typeface="MS PGothic" panose="020B0600070205080204" pitchFamily="34" charset="-128"/>
              </a:rPr>
              <a:t>市規約第４条で定める事項</a:t>
            </a:r>
          </a:p>
          <a:p>
            <a:r>
              <a:rPr lang="ja-JP" altLang="en-US" sz="1400" b="1" dirty="0">
                <a:solidFill>
                  <a:schemeClr val="tx1"/>
                </a:solidFill>
                <a:latin typeface="MS PGothic" panose="020B0600070205080204" pitchFamily="34" charset="-128"/>
                <a:ea typeface="MS PGothic" panose="020B0600070205080204" pitchFamily="34" charset="-128"/>
              </a:rPr>
              <a:t>１　施設及び設備機器の活用及び整備</a:t>
            </a:r>
          </a:p>
        </p:txBody>
      </p:sp>
      <p:sp>
        <p:nvSpPr>
          <p:cNvPr id="8"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4.</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令和</a:t>
            </a:r>
            <a:r>
              <a:rPr lang="en-US" altLang="ja-JP" sz="2800" dirty="0">
                <a:solidFill>
                  <a:schemeClr val="bg1"/>
                </a:solidFill>
                <a:latin typeface="+mn-ea"/>
                <a:cs typeface="HG丸ｺﾞｼｯｸM-PRO"/>
              </a:rPr>
              <a:t>2</a:t>
            </a:r>
            <a:r>
              <a:rPr lang="ja-JP" altLang="en-US" sz="2800" dirty="0">
                <a:solidFill>
                  <a:schemeClr val="bg1"/>
                </a:solidFill>
                <a:latin typeface="+mn-ea"/>
                <a:ea typeface="+mn-ea"/>
                <a:cs typeface="HG丸ｺﾞｼｯｸM-PRO"/>
              </a:rPr>
              <a:t>事業年度業務実績の概要</a:t>
            </a:r>
          </a:p>
        </p:txBody>
      </p:sp>
    </p:spTree>
    <p:extLst>
      <p:ext uri="{BB962C8B-B14F-4D97-AF65-F5344CB8AC3E}">
        <p14:creationId xmlns:p14="http://schemas.microsoft.com/office/powerpoint/2010/main" val="524592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23</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 name="テキスト ボックス 17"/>
          <p:cNvSpPr txBox="1">
            <a:spLocks noChangeArrowheads="1"/>
          </p:cNvSpPr>
          <p:nvPr/>
        </p:nvSpPr>
        <p:spPr bwMode="auto">
          <a:xfrm>
            <a:off x="273049" y="215709"/>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5.</a:t>
            </a:r>
            <a:r>
              <a:rPr lang="ja-JP" altLang="en-US" sz="2800" dirty="0">
                <a:solidFill>
                  <a:schemeClr val="bg1"/>
                </a:solidFill>
                <a:latin typeface="+mn-ea"/>
                <a:ea typeface="+mn-ea"/>
                <a:cs typeface="HG丸ｺﾞｼｯｸM-PRO"/>
              </a:rPr>
              <a:t>　機能強化事業の進捗状況</a:t>
            </a:r>
          </a:p>
        </p:txBody>
      </p:sp>
      <p:pic>
        <p:nvPicPr>
          <p:cNvPr id="12" name="図 11">
            <a:extLst>
              <a:ext uri="{FF2B5EF4-FFF2-40B4-BE49-F238E27FC236}">
                <a16:creationId xmlns:a16="http://schemas.microsoft.com/office/drawing/2014/main" id="{B884B04E-8414-B548-9F95-301D62B0298F}"/>
              </a:ext>
            </a:extLst>
          </p:cNvPr>
          <p:cNvPicPr>
            <a:picLocks noChangeAspect="1"/>
          </p:cNvPicPr>
          <p:nvPr/>
        </p:nvPicPr>
        <p:blipFill>
          <a:blip r:embed="rId3"/>
          <a:stretch>
            <a:fillRect/>
          </a:stretch>
        </p:blipFill>
        <p:spPr>
          <a:xfrm rot="-1800000">
            <a:off x="7924953" y="292896"/>
            <a:ext cx="1067114" cy="446118"/>
          </a:xfrm>
          <a:prstGeom prst="rect">
            <a:avLst/>
          </a:prstGeom>
        </p:spPr>
      </p:pic>
      <p:grpSp>
        <p:nvGrpSpPr>
          <p:cNvPr id="3" name="図形グループ 2"/>
          <p:cNvGrpSpPr/>
          <p:nvPr/>
        </p:nvGrpSpPr>
        <p:grpSpPr>
          <a:xfrm>
            <a:off x="349242" y="975909"/>
            <a:ext cx="8530541" cy="6401753"/>
            <a:chOff x="349242" y="975909"/>
            <a:chExt cx="8530541" cy="6401753"/>
          </a:xfrm>
        </p:grpSpPr>
        <p:sp>
          <p:nvSpPr>
            <p:cNvPr id="14" name="テキスト ボックス 4"/>
            <p:cNvSpPr txBox="1">
              <a:spLocks noChangeArrowheads="1"/>
            </p:cNvSpPr>
            <p:nvPr/>
          </p:nvSpPr>
          <p:spPr bwMode="auto">
            <a:xfrm>
              <a:off x="349242" y="975909"/>
              <a:ext cx="8530541" cy="640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dirty="0">
                  <a:solidFill>
                    <a:srgbClr val="0070C0"/>
                  </a:solidFill>
                  <a:latin typeface="+mn-ea"/>
                  <a:ea typeface="+mn-ea"/>
                  <a:cs typeface="HG丸ｺﾞｼｯｸM-PRO"/>
                </a:rPr>
                <a:t>１　健康危機管理部門疫学チームの設置</a:t>
              </a:r>
              <a:endParaRPr lang="en-US" altLang="ja-JP" sz="2000" u="sng" dirty="0">
                <a:solidFill>
                  <a:srgbClr val="0070C0"/>
                </a:solidFill>
                <a:latin typeface="+mn-ea"/>
                <a:ea typeface="+mn-ea"/>
                <a:cs typeface="HG丸ｺﾞｼｯｸM-PRO"/>
              </a:endParaRPr>
            </a:p>
            <a:p>
              <a:pPr marL="304800" indent="-304800"/>
              <a:r>
                <a:rPr lang="ja-JP" altLang="en-US" sz="2000" dirty="0">
                  <a:latin typeface="+mn-ea"/>
                  <a:ea typeface="+mn-ea"/>
                  <a:cs typeface="HG丸ｺﾞｼｯｸM-PRO"/>
                </a:rPr>
                <a:t>　広く最新の公衆衛生・健康危機管理情報を収集、評価</a:t>
              </a:r>
              <a:endParaRPr lang="en-US" altLang="ja-JP" sz="2000" dirty="0">
                <a:latin typeface="+mn-ea"/>
                <a:ea typeface="+mn-ea"/>
                <a:cs typeface="HG丸ｺﾞｼｯｸM-PRO"/>
              </a:endParaRPr>
            </a:p>
            <a:p>
              <a:pPr marL="304800" indent="-304800"/>
              <a:r>
                <a:rPr lang="ja-JP" altLang="en-US" sz="2000" dirty="0">
                  <a:latin typeface="+mn-ea"/>
                  <a:ea typeface="+mn-ea"/>
                  <a:cs typeface="HG丸ｺﾞｼｯｸM-PRO"/>
                </a:rPr>
                <a:t>　健康危機事象発生時に保健所等による実地疫学調査を支援</a:t>
              </a:r>
              <a:endParaRPr lang="en-US" altLang="ja-JP" sz="2000" dirty="0">
                <a:latin typeface="+mn-ea"/>
                <a:ea typeface="+mn-ea"/>
                <a:cs typeface="HG丸ｺﾞｼｯｸM-PRO"/>
              </a:endParaRPr>
            </a:p>
            <a:p>
              <a:pPr marL="304800" indent="-304800"/>
              <a:endParaRPr lang="en-US" altLang="ja-JP" sz="1600" dirty="0">
                <a:latin typeface="+mn-ea"/>
                <a:ea typeface="+mn-ea"/>
                <a:cs typeface="HG丸ｺﾞｼｯｸM-PRO"/>
              </a:endParaRPr>
            </a:p>
            <a:p>
              <a:r>
                <a:rPr lang="ja-JP" altLang="en-US" sz="2000" dirty="0">
                  <a:latin typeface="+mn-ea"/>
                  <a:cs typeface="HG丸ｺﾞｼｯｸM-PRO"/>
                </a:rPr>
                <a:t>　　</a:t>
              </a:r>
              <a:r>
                <a:rPr lang="en-US" altLang="ja-JP" sz="2000" dirty="0">
                  <a:latin typeface="+mn-ea"/>
                  <a:cs typeface="HG丸ｺﾞｼｯｸM-PRO"/>
                </a:rPr>
                <a:t> </a:t>
              </a:r>
              <a:r>
                <a:rPr lang="ja-JP" altLang="en-US" sz="2000" u="sng" dirty="0">
                  <a:latin typeface="+mn-ea"/>
                </a:rPr>
                <a:t>疫学調査チームの設置</a:t>
              </a:r>
              <a:r>
                <a:rPr lang="en-US" altLang="ja-JP" sz="1800" u="sng" dirty="0">
                  <a:latin typeface="+mn-ea"/>
                  <a:cs typeface="HG丸ｺﾞｼｯｸM-PRO"/>
                </a:rPr>
                <a:t>	</a:t>
              </a:r>
              <a:r>
                <a:rPr lang="en-US" altLang="ja-JP" sz="1700" u="sng" dirty="0">
                  <a:latin typeface="+mn-ea"/>
                  <a:cs typeface="HG丸ｺﾞｼｯｸM-PRO"/>
                </a:rPr>
                <a:t>【</a:t>
              </a:r>
              <a:r>
                <a:rPr lang="ja-JP" altLang="en-US" sz="1700" u="sng" dirty="0">
                  <a:latin typeface="+mn-ea"/>
                  <a:cs typeface="HG丸ｺﾞｼｯｸM-PRO"/>
                </a:rPr>
                <a:t>大項目</a:t>
              </a:r>
              <a:r>
                <a:rPr lang="ja-JP" altLang="en-US" sz="1700" u="sng" kern="100" dirty="0">
                  <a:latin typeface="+mn-ea"/>
                  <a:cs typeface="Times New Roman" charset="0"/>
                </a:rPr>
                <a:t>番号：</a:t>
              </a:r>
              <a:r>
                <a:rPr lang="en-US" altLang="ja-JP" sz="1700" u="sng" kern="100" dirty="0">
                  <a:latin typeface="+mn-ea"/>
                  <a:cs typeface="Times New Roman" charset="0"/>
                </a:rPr>
                <a:t>4</a:t>
              </a:r>
              <a:r>
                <a:rPr lang="ja-JP" altLang="en-US" sz="1700" u="sng" kern="100" dirty="0">
                  <a:latin typeface="+mn-ea"/>
                  <a:cs typeface="Times New Roman" charset="0"/>
                </a:rPr>
                <a:t>（</a:t>
              </a:r>
              <a:r>
                <a:rPr lang="ja-JP" altLang="en-US" sz="1700" u="sng" dirty="0">
                  <a:latin typeface="+mn-ea"/>
                  <a:cs typeface="HG丸ｺﾞｼｯｸM-PRO"/>
                </a:rPr>
                <a:t>小項目番号：</a:t>
              </a:r>
              <a:r>
                <a:rPr lang="en-US" altLang="ja-JP" sz="1700" u="sng" dirty="0">
                  <a:latin typeface="+mn-ea"/>
                  <a:cs typeface="HG丸ｺﾞｼｯｸM-PRO"/>
                </a:rPr>
                <a:t>8</a:t>
              </a:r>
              <a:r>
                <a:rPr lang="ja-JP" altLang="en-US" sz="1700" u="sng" dirty="0">
                  <a:latin typeface="+mn-ea"/>
                  <a:cs typeface="HG丸ｺﾞｼｯｸM-PRO"/>
                </a:rPr>
                <a:t>）</a:t>
              </a:r>
              <a:r>
                <a:rPr lang="en-US" altLang="ja-JP" sz="1700" u="sng" dirty="0">
                  <a:latin typeface="+mn-ea"/>
                  <a:cs typeface="HG丸ｺﾞｼｯｸM-PRO"/>
                </a:rPr>
                <a:t>】</a:t>
              </a:r>
            </a:p>
            <a:p>
              <a:pPr marL="304800" indent="-304800"/>
              <a:r>
                <a:rPr lang="en-US" altLang="ja-JP" sz="900" dirty="0">
                  <a:latin typeface="+mn-ea"/>
                </a:rPr>
                <a:t>		</a:t>
              </a:r>
            </a:p>
            <a:p>
              <a:r>
                <a:rPr lang="ja-JP" altLang="en-US" sz="2000" dirty="0">
                  <a:latin typeface="+mn-ea"/>
                </a:rPr>
                <a:t>　　　疫学調査チーム設置要綱</a:t>
              </a:r>
              <a:endParaRPr lang="en-US" altLang="ja-JP" sz="2000" dirty="0">
                <a:latin typeface="+mn-ea"/>
              </a:endParaRPr>
            </a:p>
            <a:p>
              <a:endParaRPr lang="en-US" altLang="ja-JP" sz="900" dirty="0">
                <a:latin typeface="+mn-ea"/>
              </a:endParaRPr>
            </a:p>
            <a:p>
              <a:r>
                <a:rPr lang="ja-JP" altLang="en-US" sz="2000" dirty="0">
                  <a:solidFill>
                    <a:prstClr val="black"/>
                  </a:solidFill>
                  <a:latin typeface="+mn-ea"/>
                  <a:ea typeface="ＭＳ Ｐゴシック" panose="020B0600070205080204" pitchFamily="50" charset="-128"/>
                </a:rPr>
                <a:t>　　　</a:t>
              </a:r>
              <a:r>
                <a:rPr lang="ja-JP" altLang="en-US" sz="2000" dirty="0">
                  <a:solidFill>
                    <a:prstClr val="black"/>
                  </a:solidFill>
                  <a:latin typeface="ＭＳ Ｐゴシック" panose="020B0600070205080204" pitchFamily="50" charset="-128"/>
                  <a:ea typeface="ＭＳ Ｐゴシック" panose="020B0600070205080204" pitchFamily="50" charset="-128"/>
                </a:rPr>
                <a:t>疫学調査の常設専門家チーム（</a:t>
              </a:r>
              <a:r>
                <a:rPr lang="en-US" altLang="ja-JP" sz="2000" dirty="0">
                  <a:solidFill>
                    <a:prstClr val="black"/>
                  </a:solidFill>
                  <a:latin typeface="ＭＳ Ｐゴシック" panose="020B0600070205080204" pitchFamily="50" charset="-128"/>
                  <a:ea typeface="ＭＳ Ｐゴシック" panose="020B0600070205080204" pitchFamily="50" charset="-128"/>
                </a:rPr>
                <a:t>O-FEIT</a:t>
              </a:r>
              <a:r>
                <a:rPr lang="ja-JP" altLang="en-US" sz="2000" dirty="0">
                  <a:solidFill>
                    <a:prstClr val="black"/>
                  </a:solidFill>
                  <a:latin typeface="ＭＳ Ｐゴシック" panose="020B0600070205080204" pitchFamily="50" charset="-128"/>
                  <a:ea typeface="ＭＳ Ｐゴシック" panose="020B0600070205080204" pitchFamily="50" charset="-128"/>
                </a:rPr>
                <a:t>）の始動</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endParaRPr lang="en-US" altLang="ja-JP" sz="9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dirty="0">
                  <a:solidFill>
                    <a:prstClr val="black"/>
                  </a:solidFill>
                  <a:latin typeface="ＭＳ Ｐゴシック" panose="020B0600070205080204" pitchFamily="50" charset="-128"/>
                  <a:ea typeface="ＭＳ Ｐゴシック" panose="020B0600070205080204" pitchFamily="50" charset="-128"/>
                </a:rPr>
                <a:t>　　　大阪府内保健所で疫学調査支援活動を実施</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endParaRPr lang="en-US" altLang="ja-JP" sz="9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dirty="0">
                  <a:solidFill>
                    <a:prstClr val="black"/>
                  </a:solidFill>
                  <a:latin typeface="ＭＳ Ｐゴシック" panose="020B0600070205080204" pitchFamily="50" charset="-128"/>
                  <a:ea typeface="ＭＳ Ｐゴシック" panose="020B0600070205080204" pitchFamily="50" charset="-128"/>
                </a:rPr>
                <a:t>　　　疫学調査情報からの状況把握、感染拡大のリスク評価を実施</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r>
                <a:rPr lang="ja-JP" altLang="en-US" sz="900" dirty="0">
                  <a:solidFill>
                    <a:prstClr val="black"/>
                  </a:solidFill>
                  <a:latin typeface="ＭＳ Ｐゴシック" panose="020B0600070205080204" pitchFamily="50" charset="-128"/>
                  <a:ea typeface="ＭＳ Ｐゴシック" panose="020B0600070205080204" pitchFamily="50" charset="-128"/>
                </a:rPr>
                <a:t>　　　</a:t>
              </a:r>
              <a:endParaRPr lang="en-US" altLang="ja-JP" sz="9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dirty="0">
                  <a:solidFill>
                    <a:prstClr val="black"/>
                  </a:solidFill>
                  <a:latin typeface="ＭＳ Ｐゴシック" panose="020B0600070205080204" pitchFamily="50" charset="-128"/>
                  <a:ea typeface="ＭＳ Ｐゴシック" panose="020B0600070205080204" pitchFamily="50" charset="-128"/>
                </a:rPr>
                <a:t>　　　疫学研修、クラスター対策チーム員養成研修の実施</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u="sng" dirty="0">
                  <a:latin typeface="+mn-ea"/>
                </a:rPr>
                <a:t>　　　</a:t>
              </a:r>
              <a:endParaRPr lang="en-US" altLang="ja-JP" sz="2000" u="sng" dirty="0">
                <a:latin typeface="+mn-ea"/>
              </a:endParaRPr>
            </a:p>
            <a:p>
              <a:r>
                <a:rPr lang="en-US" altLang="ja-JP" sz="2000" dirty="0">
                  <a:latin typeface="+mn-ea"/>
                </a:rPr>
                <a:t> </a:t>
              </a:r>
              <a:r>
                <a:rPr lang="ja-JP" altLang="en-US" sz="2000" dirty="0">
                  <a:latin typeface="+mn-ea"/>
                </a:rPr>
                <a:t>    </a:t>
              </a:r>
              <a:r>
                <a:rPr lang="ja-JP" altLang="en-US" sz="2000" u="sng" dirty="0">
                  <a:latin typeface="+mn-ea"/>
                </a:rPr>
                <a:t>国立感染症研究所実地研修を受講</a:t>
              </a:r>
              <a:r>
                <a:rPr lang="en-US" altLang="ja-JP" sz="1800" u="sng" dirty="0">
                  <a:latin typeface="+mn-ea"/>
                  <a:ea typeface="+mn-ea"/>
                  <a:cs typeface="HG丸ｺﾞｼｯｸM-PRO"/>
                </a:rPr>
                <a:t>	</a:t>
              </a:r>
              <a:r>
                <a:rPr lang="en-US" altLang="ja-JP" sz="1700" u="sng" dirty="0">
                  <a:latin typeface="+mn-ea"/>
                  <a:ea typeface="+mn-ea"/>
                  <a:cs typeface="HG丸ｺﾞｼｯｸM-PRO"/>
                </a:rPr>
                <a:t>【</a:t>
              </a:r>
              <a:r>
                <a:rPr lang="ja-JP" altLang="en-US" sz="1700" u="sng" dirty="0">
                  <a:latin typeface="+mn-ea"/>
                  <a:ea typeface="+mn-ea"/>
                  <a:cs typeface="HG丸ｺﾞｼｯｸM-PRO"/>
                </a:rPr>
                <a:t>大項目</a:t>
              </a:r>
              <a:r>
                <a:rPr lang="ja-JP" altLang="en-US" sz="1700" u="sng" kern="100" dirty="0">
                  <a:latin typeface="+mn-ea"/>
                  <a:ea typeface="+mn-ea"/>
                  <a:cs typeface="Times New Roman" charset="0"/>
                </a:rPr>
                <a:t>番号：</a:t>
              </a:r>
              <a:r>
                <a:rPr lang="en-US" altLang="ja-JP" sz="1700" u="sng" kern="100" dirty="0">
                  <a:latin typeface="+mn-ea"/>
                  <a:ea typeface="+mn-ea"/>
                  <a:cs typeface="Times New Roman" charset="0"/>
                </a:rPr>
                <a:t>4</a:t>
              </a:r>
              <a:r>
                <a:rPr lang="ja-JP" altLang="en-US" sz="1700" u="sng" kern="100" dirty="0">
                  <a:latin typeface="+mn-ea"/>
                  <a:ea typeface="+mn-ea"/>
                  <a:cs typeface="Times New Roman" charset="0"/>
                </a:rPr>
                <a:t>（</a:t>
              </a:r>
              <a:r>
                <a:rPr lang="ja-JP" altLang="en-US" sz="1700" u="sng" dirty="0">
                  <a:latin typeface="+mn-ea"/>
                  <a:ea typeface="+mn-ea"/>
                  <a:cs typeface="HG丸ｺﾞｼｯｸM-PRO"/>
                </a:rPr>
                <a:t>小項目番号：</a:t>
              </a:r>
              <a:r>
                <a:rPr lang="en-US" altLang="ja-JP" sz="1700" u="sng" dirty="0">
                  <a:latin typeface="+mn-ea"/>
                  <a:ea typeface="+mn-ea"/>
                  <a:cs typeface="HG丸ｺﾞｼｯｸM-PRO"/>
                </a:rPr>
                <a:t>8</a:t>
              </a:r>
              <a:r>
                <a:rPr lang="ja-JP" altLang="en-US" sz="1700" u="sng" dirty="0">
                  <a:latin typeface="+mn-ea"/>
                  <a:ea typeface="+mn-ea"/>
                  <a:cs typeface="HG丸ｺﾞｼｯｸM-PRO"/>
                </a:rPr>
                <a:t>）</a:t>
              </a:r>
              <a:r>
                <a:rPr lang="en-US" altLang="ja-JP" sz="1700" u="sng" dirty="0">
                  <a:latin typeface="+mn-ea"/>
                  <a:ea typeface="+mn-ea"/>
                  <a:cs typeface="HG丸ｺﾞｼｯｸM-PRO"/>
                </a:rPr>
                <a:t>】</a:t>
              </a:r>
            </a:p>
            <a:p>
              <a:pPr marL="304800" indent="-304800"/>
              <a:r>
                <a:rPr lang="en-US" altLang="ja-JP" sz="900" dirty="0">
                  <a:latin typeface="+mn-ea"/>
                </a:rPr>
                <a:t>		</a:t>
              </a:r>
            </a:p>
            <a:p>
              <a:r>
                <a:rPr lang="ja-JP" altLang="en-US" sz="2000" dirty="0">
                  <a:latin typeface="+mn-ea"/>
                </a:rPr>
                <a:t>　　　</a:t>
              </a:r>
              <a:r>
                <a:rPr lang="ja-JP" altLang="en-US" sz="2000" dirty="0">
                  <a:solidFill>
                    <a:prstClr val="black"/>
                  </a:solidFill>
                  <a:latin typeface="ＭＳ Ｐゴシック" panose="020B0600070205080204" pitchFamily="50" charset="-128"/>
                  <a:ea typeface="ＭＳ Ｐゴシック" panose="020B0600070205080204" pitchFamily="50" charset="-128"/>
                </a:rPr>
                <a:t>実地疫学専門家養成コースの研修：　研究員を新たに派遣（</a:t>
              </a:r>
              <a:r>
                <a:rPr lang="en-US" altLang="ja-JP" sz="2000" dirty="0">
                  <a:solidFill>
                    <a:prstClr val="black"/>
                  </a:solidFill>
                  <a:latin typeface="ＭＳ Ｐゴシック" panose="020B0600070205080204" pitchFamily="50" charset="-128"/>
                  <a:ea typeface="ＭＳ Ｐゴシック" panose="020B0600070205080204" pitchFamily="50" charset="-128"/>
                </a:rPr>
                <a:t>2</a:t>
              </a:r>
              <a:r>
                <a:rPr lang="ja-JP" altLang="en-US" sz="2000" dirty="0">
                  <a:solidFill>
                    <a:prstClr val="black"/>
                  </a:solidFill>
                  <a:latin typeface="ＭＳ Ｐゴシック" panose="020B0600070205080204" pitchFamily="50" charset="-128"/>
                  <a:ea typeface="ＭＳ Ｐゴシック" panose="020B0600070205080204" pitchFamily="50" charset="-128"/>
                </a:rPr>
                <a:t>年間）</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endParaRPr lang="en-US" altLang="ja-JP" sz="9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dirty="0">
                  <a:solidFill>
                    <a:prstClr val="black"/>
                  </a:solidFill>
                  <a:latin typeface="ＭＳ Ｐゴシック" panose="020B0600070205080204" pitchFamily="50" charset="-128"/>
                  <a:ea typeface="ＭＳ Ｐゴシック" panose="020B0600070205080204" pitchFamily="50" charset="-128"/>
                </a:rPr>
                <a:t>　　　研修課程において、クラスター対策班の一員として活動し、大阪の感染</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r>
                <a:rPr lang="ja-JP" altLang="en-US" sz="2000" dirty="0">
                  <a:solidFill>
                    <a:prstClr val="black"/>
                  </a:solidFill>
                  <a:latin typeface="ＭＳ Ｐゴシック" panose="020B0600070205080204" pitchFamily="50" charset="-128"/>
                  <a:ea typeface="ＭＳ Ｐゴシック" panose="020B0600070205080204" pitchFamily="50" charset="-128"/>
                </a:rPr>
                <a:t>　　　拡大防止に貢献</a:t>
              </a:r>
              <a:endParaRPr lang="en-US" altLang="ja-JP" sz="2000" dirty="0">
                <a:solidFill>
                  <a:prstClr val="black"/>
                </a:solidFill>
                <a:latin typeface="ＭＳ Ｐゴシック" panose="020B0600070205080204" pitchFamily="50" charset="-128"/>
                <a:ea typeface="ＭＳ Ｐゴシック" panose="020B0600070205080204" pitchFamily="50" charset="-128"/>
              </a:endParaRPr>
            </a:p>
            <a:p>
              <a:pPr marL="304800" indent="-304800"/>
              <a:endParaRPr lang="en-US" altLang="ja-JP" sz="2000" dirty="0">
                <a:latin typeface="+mn-ea"/>
              </a:endParaRPr>
            </a:p>
            <a:p>
              <a:pPr marL="304800" indent="-304800"/>
              <a:endParaRPr lang="en-US" altLang="ja-JP" sz="2000" dirty="0">
                <a:latin typeface="+mn-ea"/>
                <a:ea typeface="+mn-ea"/>
                <a:cs typeface="HG丸ｺﾞｼｯｸM-PRO"/>
              </a:endParaRPr>
            </a:p>
          </p:txBody>
        </p:sp>
        <p:sp>
          <p:nvSpPr>
            <p:cNvPr id="16" name="正方形/長方形 15"/>
            <p:cNvSpPr/>
            <p:nvPr/>
          </p:nvSpPr>
          <p:spPr>
            <a:xfrm>
              <a:off x="651052" y="2112649"/>
              <a:ext cx="8228731" cy="4444878"/>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AD592EB5-B5A0-A74A-BA00-6C97B7EB3BEC}"/>
                </a:ext>
              </a:extLst>
            </p:cNvPr>
            <p:cNvPicPr>
              <a:picLocks noChangeAspect="1"/>
            </p:cNvPicPr>
            <p:nvPr/>
          </p:nvPicPr>
          <p:blipFill>
            <a:blip r:embed="rId4"/>
            <a:stretch>
              <a:fillRect/>
            </a:stretch>
          </p:blipFill>
          <p:spPr>
            <a:xfrm>
              <a:off x="448907" y="2234951"/>
              <a:ext cx="330200" cy="254000"/>
            </a:xfrm>
            <a:prstGeom prst="rect">
              <a:avLst/>
            </a:prstGeom>
          </p:spPr>
        </p:pic>
        <p:pic>
          <p:nvPicPr>
            <p:cNvPr id="13" name="図 12">
              <a:extLst>
                <a:ext uri="{FF2B5EF4-FFF2-40B4-BE49-F238E27FC236}">
                  <a16:creationId xmlns:a16="http://schemas.microsoft.com/office/drawing/2014/main" id="{EB344326-05D8-264C-9AC9-D26A78A2D933}"/>
                </a:ext>
              </a:extLst>
            </p:cNvPr>
            <p:cNvPicPr>
              <a:picLocks noChangeAspect="1"/>
            </p:cNvPicPr>
            <p:nvPr/>
          </p:nvPicPr>
          <p:blipFill>
            <a:blip r:embed="rId4"/>
            <a:stretch>
              <a:fillRect/>
            </a:stretch>
          </p:blipFill>
          <p:spPr>
            <a:xfrm>
              <a:off x="448907" y="5053467"/>
              <a:ext cx="330200" cy="254000"/>
            </a:xfrm>
            <a:prstGeom prst="rect">
              <a:avLst/>
            </a:prstGeom>
          </p:spPr>
        </p:pic>
      </p:grpSp>
    </p:spTree>
    <p:extLst>
      <p:ext uri="{BB962C8B-B14F-4D97-AF65-F5344CB8AC3E}">
        <p14:creationId xmlns:p14="http://schemas.microsoft.com/office/powerpoint/2010/main" val="1422993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360000" y="968694"/>
            <a:ext cx="8530541" cy="574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dirty="0">
                <a:solidFill>
                  <a:srgbClr val="0070C0"/>
                </a:solidFill>
                <a:latin typeface="+mn-ea"/>
                <a:ea typeface="+mn-ea"/>
                <a:cs typeface="HG丸ｺﾞｼｯｸM-PRO"/>
              </a:rPr>
              <a:t>２　疫学解析研究部門の設置</a:t>
            </a:r>
            <a:endParaRPr lang="en-US" altLang="ja-JP" sz="2000" u="sng" dirty="0">
              <a:solidFill>
                <a:srgbClr val="0070C0"/>
              </a:solidFill>
              <a:latin typeface="+mn-ea"/>
              <a:ea typeface="+mn-ea"/>
              <a:cs typeface="HG丸ｺﾞｼｯｸM-PRO"/>
            </a:endParaRPr>
          </a:p>
          <a:p>
            <a:pPr marL="304800" indent="-304800"/>
            <a:r>
              <a:rPr lang="ja-JP" altLang="en-US" sz="2000" dirty="0">
                <a:latin typeface="+mn-ea"/>
                <a:ea typeface="+mn-ea"/>
                <a:cs typeface="HG丸ｺﾞｼｯｸM-PRO"/>
              </a:rPr>
              <a:t>　疾病の流行に影響を与えている多様な要因を解析し、対応策を探索</a:t>
            </a:r>
            <a:endParaRPr lang="en-US" altLang="ja-JP" sz="2000" dirty="0">
              <a:latin typeface="+mn-ea"/>
              <a:ea typeface="+mn-ea"/>
              <a:cs typeface="HG丸ｺﾞｼｯｸM-PRO"/>
            </a:endParaRPr>
          </a:p>
          <a:p>
            <a:pPr marL="304800" indent="-304800"/>
            <a:r>
              <a:rPr lang="ja-JP" altLang="en-US" sz="2000" dirty="0">
                <a:latin typeface="+mn-ea"/>
                <a:ea typeface="+mn-ea"/>
                <a:cs typeface="HG丸ｺﾞｼｯｸM-PRO"/>
              </a:rPr>
              <a:t>　試行研究等を実施し、成果を行政に助言</a:t>
            </a:r>
            <a:endParaRPr lang="en-US" altLang="ja-JP" sz="2000" dirty="0">
              <a:latin typeface="+mn-ea"/>
              <a:ea typeface="+mn-ea"/>
              <a:cs typeface="HG丸ｺﾞｼｯｸM-PRO"/>
            </a:endParaRPr>
          </a:p>
          <a:p>
            <a:pPr marL="304800" indent="-304800"/>
            <a:endParaRPr lang="en-US" altLang="ja-JP" sz="1600" dirty="0">
              <a:latin typeface="+mn-ea"/>
              <a:cs typeface="HG丸ｺﾞｼｯｸM-PRO"/>
            </a:endParaRPr>
          </a:p>
          <a:p>
            <a:pPr marL="304800" indent="-304800"/>
            <a:r>
              <a:rPr lang="ja-JP" altLang="en-US" sz="2000" dirty="0">
                <a:latin typeface="+mn-ea"/>
                <a:cs typeface="HG丸ｺﾞｼｯｸM-PRO"/>
              </a:rPr>
              <a:t>　　</a:t>
            </a:r>
            <a:r>
              <a:rPr lang="en-US" altLang="ja-JP" sz="2000" dirty="0">
                <a:latin typeface="+mn-ea"/>
                <a:cs typeface="HG丸ｺﾞｼｯｸM-PRO"/>
              </a:rPr>
              <a:t> </a:t>
            </a:r>
            <a:r>
              <a:rPr lang="ja-JP" altLang="en-US" sz="2000" u="sng" dirty="0">
                <a:latin typeface="+mn-ea"/>
              </a:rPr>
              <a:t>疫学解析研究への取り組み　</a:t>
            </a:r>
            <a:r>
              <a:rPr lang="en-US" altLang="ja-JP" sz="1700" u="sng" dirty="0">
                <a:latin typeface="+mn-ea"/>
                <a:ea typeface="+mn-ea"/>
                <a:cs typeface="HG丸ｺﾞｼｯｸM-PRO"/>
              </a:rPr>
              <a:t> 【</a:t>
            </a:r>
            <a:r>
              <a:rPr lang="ja-JP" altLang="en-US" sz="1700" u="sng" dirty="0">
                <a:latin typeface="+mn-ea"/>
                <a:ea typeface="+mn-ea"/>
                <a:cs typeface="HG丸ｺﾞｼｯｸM-PRO"/>
              </a:rPr>
              <a:t>大項目</a:t>
            </a:r>
            <a:r>
              <a:rPr lang="ja-JP" altLang="en-US" sz="1700" u="sng" kern="100" dirty="0">
                <a:latin typeface="+mn-ea"/>
                <a:ea typeface="+mn-ea"/>
                <a:cs typeface="Times New Roman" charset="0"/>
              </a:rPr>
              <a:t>番号：</a:t>
            </a:r>
            <a:r>
              <a:rPr lang="en-US" altLang="ja-JP" sz="1700" u="sng" kern="100" dirty="0">
                <a:latin typeface="+mn-ea"/>
                <a:ea typeface="+mn-ea"/>
                <a:cs typeface="Times New Roman" charset="0"/>
              </a:rPr>
              <a:t>4</a:t>
            </a:r>
            <a:r>
              <a:rPr lang="ja-JP" altLang="en-US" sz="1700" u="sng" kern="100" dirty="0">
                <a:latin typeface="+mn-ea"/>
                <a:ea typeface="+mn-ea"/>
                <a:cs typeface="Times New Roman" charset="0"/>
              </a:rPr>
              <a:t>（</a:t>
            </a:r>
            <a:r>
              <a:rPr lang="ja-JP" altLang="en-US" sz="1700" u="sng" dirty="0">
                <a:latin typeface="+mn-ea"/>
                <a:ea typeface="+mn-ea"/>
                <a:cs typeface="HG丸ｺﾞｼｯｸM-PRO"/>
              </a:rPr>
              <a:t>小項目番号：</a:t>
            </a:r>
            <a:r>
              <a:rPr lang="en-US" altLang="ja-JP" sz="1700" u="sng" dirty="0">
                <a:latin typeface="+mn-ea"/>
                <a:ea typeface="+mn-ea"/>
                <a:cs typeface="HG丸ｺﾞｼｯｸM-PRO"/>
              </a:rPr>
              <a:t>9</a:t>
            </a:r>
            <a:r>
              <a:rPr lang="ja-JP" altLang="en-US" sz="1700" u="sng" dirty="0">
                <a:latin typeface="+mn-ea"/>
                <a:ea typeface="+mn-ea"/>
                <a:cs typeface="HG丸ｺﾞｼｯｸM-PRO"/>
              </a:rPr>
              <a:t>）</a:t>
            </a:r>
            <a:r>
              <a:rPr lang="en-US" altLang="ja-JP" sz="1700" u="sng" dirty="0">
                <a:latin typeface="+mn-ea"/>
                <a:ea typeface="+mn-ea"/>
                <a:cs typeface="HG丸ｺﾞｼｯｸM-PRO"/>
              </a:rPr>
              <a:t>】 </a:t>
            </a:r>
          </a:p>
          <a:p>
            <a:pPr marL="304800" indent="-304800"/>
            <a:endParaRPr lang="en-US" altLang="ja-JP" sz="900" u="sng" dirty="0">
              <a:latin typeface="+mn-ea"/>
              <a:ea typeface="+mn-ea"/>
              <a:cs typeface="HG丸ｺﾞｼｯｸM-PRO"/>
            </a:endParaRPr>
          </a:p>
          <a:p>
            <a:pPr marL="304800" indent="-304800"/>
            <a:r>
              <a:rPr lang="en-US" altLang="ja-JP" sz="2000" dirty="0">
                <a:latin typeface="+mn-ea"/>
              </a:rPr>
              <a:t>		</a:t>
            </a:r>
            <a:r>
              <a:rPr lang="ja-JP" altLang="en-US" sz="2000" dirty="0">
                <a:latin typeface="+mn-ea"/>
              </a:rPr>
              <a:t>新型コロナウイルス感染症等について、数理疫学モデル用いた疫学解析</a:t>
            </a:r>
            <a:endParaRPr lang="en-US" altLang="ja-JP" sz="2000" dirty="0">
              <a:latin typeface="+mn-ea"/>
            </a:endParaRPr>
          </a:p>
          <a:p>
            <a:pPr marL="304800" indent="-304800"/>
            <a:r>
              <a:rPr lang="en-US" altLang="ja-JP" sz="2000" dirty="0">
                <a:latin typeface="+mn-ea"/>
                <a:ea typeface="+mn-ea"/>
                <a:cs typeface="HG丸ｺﾞｼｯｸM-PRO"/>
              </a:rPr>
              <a:t>      </a:t>
            </a:r>
            <a:r>
              <a:rPr lang="ja-JP" altLang="en-US" sz="2000" dirty="0">
                <a:latin typeface="+mn-ea"/>
                <a:ea typeface="+mn-ea"/>
                <a:cs typeface="HG丸ｺﾞｼｯｸM-PRO"/>
              </a:rPr>
              <a:t>等を実施、行政に情報還元</a:t>
            </a:r>
            <a:endParaRPr lang="en-US" altLang="ja-JP" sz="2000" dirty="0">
              <a:latin typeface="+mn-ea"/>
              <a:ea typeface="+mn-ea"/>
              <a:cs typeface="HG丸ｺﾞｼｯｸM-PRO"/>
            </a:endParaRPr>
          </a:p>
          <a:p>
            <a:pPr marL="304800" indent="-304800"/>
            <a:endParaRPr lang="en-US" altLang="ja-JP" sz="2000" dirty="0">
              <a:latin typeface="+mn-ea"/>
              <a:ea typeface="+mn-ea"/>
              <a:cs typeface="HG丸ｺﾞｼｯｸM-PRO"/>
            </a:endParaRPr>
          </a:p>
          <a:p>
            <a:pPr marL="304800" indent="-304800"/>
            <a:endParaRPr lang="en-US" altLang="ja-JP" sz="900" dirty="0">
              <a:latin typeface="+mn-ea"/>
              <a:ea typeface="+mn-ea"/>
              <a:cs typeface="HG丸ｺﾞｼｯｸM-PRO"/>
            </a:endParaRPr>
          </a:p>
          <a:p>
            <a:pPr marL="304800" indent="-304800"/>
            <a:r>
              <a:rPr lang="ja-JP" altLang="en-US" sz="2000" u="sng" dirty="0">
                <a:solidFill>
                  <a:srgbClr val="0070C0"/>
                </a:solidFill>
                <a:latin typeface="+mn-ea"/>
                <a:cs typeface="HG丸ｺﾞｼｯｸM-PRO"/>
              </a:rPr>
              <a:t>３　試験検査の信頼性確保部門の設置</a:t>
            </a:r>
            <a:endParaRPr lang="en-US" altLang="ja-JP" sz="2000" u="sng" dirty="0">
              <a:solidFill>
                <a:srgbClr val="0070C0"/>
              </a:solidFill>
              <a:latin typeface="+mn-ea"/>
              <a:cs typeface="HG丸ｺﾞｼｯｸM-PRO"/>
            </a:endParaRPr>
          </a:p>
          <a:p>
            <a:pPr marL="304800" indent="-304800"/>
            <a:r>
              <a:rPr lang="ja-JP" altLang="en-US" sz="2000" dirty="0">
                <a:latin typeface="+mn-ea"/>
                <a:cs typeface="HG丸ｺﾞｼｯｸM-PRO"/>
              </a:rPr>
              <a:t>　内部精度管理等により、試験検査の作業手順を確認し、指摘・指導</a:t>
            </a:r>
            <a:endParaRPr lang="en-US" altLang="ja-JP" sz="2000" dirty="0">
              <a:latin typeface="+mn-ea"/>
              <a:cs typeface="HG丸ｺﾞｼｯｸM-PRO"/>
            </a:endParaRPr>
          </a:p>
          <a:p>
            <a:pPr marL="304800" indent="-304800"/>
            <a:endParaRPr lang="en-US" altLang="ja-JP" sz="1600" u="sng" dirty="0">
              <a:latin typeface="+mn-ea"/>
            </a:endParaRPr>
          </a:p>
          <a:p>
            <a:pPr marL="304800" indent="-304800"/>
            <a:r>
              <a:rPr lang="en-US" altLang="ja-JP" sz="2000" dirty="0">
                <a:latin typeface="+mn-ea"/>
              </a:rPr>
              <a:t>	 </a:t>
            </a:r>
            <a:r>
              <a:rPr lang="ja-JP" altLang="en-US" sz="2000" u="sng" dirty="0">
                <a:latin typeface="+mn-ea"/>
              </a:rPr>
              <a:t>精度管理室による</a:t>
            </a:r>
            <a:r>
              <a:rPr lang="ja-JP" altLang="en-US" sz="2000" u="sng" dirty="0">
                <a:latin typeface="+mn-ea"/>
                <a:cs typeface="HG丸ｺﾞｼｯｸM-PRO"/>
              </a:rPr>
              <a:t>信頼性確保・保証業務の実施</a:t>
            </a:r>
            <a:endParaRPr lang="en-US" altLang="ja-JP" sz="2000" u="sng" dirty="0">
              <a:latin typeface="+mn-ea"/>
              <a:cs typeface="HG丸ｺﾞｼｯｸM-PRO"/>
            </a:endParaRPr>
          </a:p>
          <a:p>
            <a:pPr marL="304800" indent="-304800"/>
            <a:r>
              <a:rPr lang="ja-JP" altLang="en-US" sz="2000" dirty="0">
                <a:latin typeface="+mn-ea"/>
                <a:cs typeface="HG丸ｺﾞｼｯｸM-PRO"/>
              </a:rPr>
              <a:t>　　　　　　　　　　　　　　　　　　　　　　　　　　　　</a:t>
            </a:r>
            <a:r>
              <a:rPr lang="en-US" altLang="ja-JP" sz="2000" dirty="0">
                <a:latin typeface="+mn-ea"/>
                <a:cs typeface="HG丸ｺﾞｼｯｸM-PRO"/>
              </a:rPr>
              <a:t>  </a:t>
            </a:r>
            <a:r>
              <a:rPr lang="ja-JP" altLang="en-US" sz="2000" dirty="0">
                <a:latin typeface="+mn-ea"/>
                <a:cs typeface="HG丸ｺﾞｼｯｸM-PRO"/>
              </a:rPr>
              <a:t>　</a:t>
            </a:r>
            <a:r>
              <a:rPr lang="ja-JP" altLang="en-US" sz="1700" dirty="0">
                <a:latin typeface="+mn-ea"/>
                <a:cs typeface="HG丸ｺﾞｼｯｸM-PRO"/>
              </a:rPr>
              <a:t>　</a:t>
            </a:r>
            <a:r>
              <a:rPr lang="en-US" altLang="ja-JP" sz="1700" u="sng" dirty="0">
                <a:latin typeface="+mn-ea"/>
                <a:cs typeface="HG丸ｺﾞｼｯｸM-PRO"/>
              </a:rPr>
              <a:t>【</a:t>
            </a:r>
            <a:r>
              <a:rPr lang="ja-JP" altLang="en-US" sz="1700" u="sng" dirty="0">
                <a:latin typeface="+mn-ea"/>
                <a:cs typeface="HG丸ｺﾞｼｯｸM-PRO"/>
              </a:rPr>
              <a:t>大項目</a:t>
            </a:r>
            <a:r>
              <a:rPr lang="ja-JP" altLang="en-US" sz="1700" u="sng" kern="100" dirty="0">
                <a:latin typeface="+mn-ea"/>
                <a:cs typeface="Times New Roman" charset="0"/>
              </a:rPr>
              <a:t>番号：</a:t>
            </a:r>
            <a:r>
              <a:rPr lang="en-US" altLang="ja-JP" sz="1700" u="sng" kern="100" dirty="0">
                <a:latin typeface="+mn-ea"/>
                <a:cs typeface="Times New Roman" charset="0"/>
              </a:rPr>
              <a:t>1</a:t>
            </a:r>
            <a:r>
              <a:rPr lang="ja-JP" altLang="en-US" sz="1700" u="sng" kern="100" dirty="0">
                <a:latin typeface="+mn-ea"/>
                <a:cs typeface="Times New Roman" charset="0"/>
              </a:rPr>
              <a:t>（</a:t>
            </a:r>
            <a:r>
              <a:rPr lang="ja-JP" altLang="en-US" sz="1700" u="sng" dirty="0">
                <a:latin typeface="+mn-ea"/>
                <a:cs typeface="HG丸ｺﾞｼｯｸM-PRO"/>
              </a:rPr>
              <a:t>小項目番号：</a:t>
            </a:r>
            <a:r>
              <a:rPr lang="en-US" altLang="ja-JP" sz="1700" u="sng" dirty="0">
                <a:latin typeface="+mn-ea"/>
                <a:cs typeface="HG丸ｺﾞｼｯｸM-PRO"/>
              </a:rPr>
              <a:t>2</a:t>
            </a:r>
            <a:r>
              <a:rPr lang="ja-JP" altLang="en-US" sz="1700" u="sng" dirty="0">
                <a:latin typeface="+mn-ea"/>
                <a:cs typeface="HG丸ｺﾞｼｯｸM-PRO"/>
              </a:rPr>
              <a:t>）</a:t>
            </a:r>
            <a:r>
              <a:rPr lang="en-US" altLang="ja-JP" sz="1700" u="sng" dirty="0">
                <a:latin typeface="+mn-ea"/>
                <a:cs typeface="HG丸ｺﾞｼｯｸM-PRO"/>
              </a:rPr>
              <a:t>】</a:t>
            </a:r>
          </a:p>
          <a:p>
            <a:pPr marL="304800" indent="-304800"/>
            <a:r>
              <a:rPr lang="en-US" altLang="ja-JP" sz="2000" dirty="0">
                <a:latin typeface="+mn-ea"/>
                <a:cs typeface="HG丸ｺﾞｼｯｸM-PRO"/>
              </a:rPr>
              <a:t>	</a:t>
            </a:r>
            <a:r>
              <a:rPr lang="ja-JP" altLang="en-US" sz="2000" dirty="0">
                <a:latin typeface="+mn-ea"/>
                <a:cs typeface="HG丸ｺﾞｼｯｸM-PRO"/>
              </a:rPr>
              <a:t>　内部監査等：各種試験検査ごとに実施し、必要に応じて改善措置を要請</a:t>
            </a:r>
            <a:endParaRPr lang="en-US" altLang="ja-JP" sz="2000" dirty="0">
              <a:latin typeface="+mn-ea"/>
              <a:cs typeface="HG丸ｺﾞｼｯｸM-PRO"/>
            </a:endParaRPr>
          </a:p>
          <a:p>
            <a:pPr marL="304800" indent="-304800"/>
            <a:endParaRPr lang="en-US" altLang="ja-JP" sz="800" dirty="0">
              <a:latin typeface="+mn-ea"/>
              <a:cs typeface="HG丸ｺﾞｼｯｸM-PRO"/>
            </a:endParaRPr>
          </a:p>
          <a:p>
            <a:pPr marL="304800" indent="-304800"/>
            <a:r>
              <a:rPr lang="en-US" altLang="ja-JP" sz="2000" dirty="0">
                <a:latin typeface="+mn-ea"/>
                <a:cs typeface="HG丸ｺﾞｼｯｸM-PRO"/>
              </a:rPr>
              <a:t>	</a:t>
            </a:r>
            <a:r>
              <a:rPr lang="ja-JP" altLang="en-US" sz="2000" dirty="0">
                <a:latin typeface="+mn-ea"/>
                <a:cs typeface="HG丸ｺﾞｼｯｸM-PRO"/>
              </a:rPr>
              <a:t>　検査工程のダブルチェックが有効に機能するよう必要な改善措置の実施</a:t>
            </a:r>
            <a:endParaRPr lang="en-US" altLang="ja-JP" sz="2000" dirty="0">
              <a:latin typeface="+mn-ea"/>
              <a:cs typeface="HG丸ｺﾞｼｯｸM-PRO"/>
            </a:endParaRPr>
          </a:p>
          <a:p>
            <a:pPr marL="304800" indent="-304800"/>
            <a:endParaRPr lang="en-US" altLang="ja-JP" sz="900" dirty="0">
              <a:latin typeface="+mn-ea"/>
              <a:cs typeface="HG丸ｺﾞｼｯｸM-PRO"/>
            </a:endParaRPr>
          </a:p>
          <a:p>
            <a:pPr marL="304800" indent="-304800"/>
            <a:r>
              <a:rPr lang="en-US" altLang="ja-JP" sz="2000" dirty="0">
                <a:latin typeface="+mn-ea"/>
                <a:cs typeface="HG丸ｺﾞｼｯｸM-PRO"/>
              </a:rPr>
              <a:t>	</a:t>
            </a:r>
            <a:r>
              <a:rPr lang="ja-JP" altLang="en-US" sz="2000" dirty="0">
                <a:latin typeface="+mn-ea"/>
                <a:cs typeface="HG丸ｺﾞｼｯｸM-PRO"/>
              </a:rPr>
              <a:t>　外部精度管理：理化学分野</a:t>
            </a:r>
            <a:r>
              <a:rPr lang="en-US" altLang="ja-JP" sz="2000" dirty="0">
                <a:latin typeface="+mn-ea"/>
                <a:cs typeface="HG丸ｺﾞｼｯｸM-PRO"/>
              </a:rPr>
              <a:t>12</a:t>
            </a:r>
            <a:r>
              <a:rPr lang="ja-JP" altLang="en-US" sz="2000" dirty="0">
                <a:latin typeface="+mn-ea"/>
                <a:cs typeface="HG丸ｺﾞｼｯｸM-PRO"/>
              </a:rPr>
              <a:t>件、微生物分野</a:t>
            </a:r>
            <a:r>
              <a:rPr lang="en-US" altLang="ja-JP" sz="2000" dirty="0">
                <a:latin typeface="+mn-ea"/>
                <a:cs typeface="HG丸ｺﾞｼｯｸM-PRO"/>
              </a:rPr>
              <a:t>13</a:t>
            </a:r>
            <a:r>
              <a:rPr lang="ja-JP" altLang="en-US" sz="2000" dirty="0">
                <a:latin typeface="+mn-ea"/>
                <a:cs typeface="HG丸ｺﾞｼｯｸM-PRO"/>
              </a:rPr>
              <a:t>件に参加</a:t>
            </a:r>
            <a:endParaRPr lang="en-US" altLang="ja-JP" sz="2000" dirty="0">
              <a:latin typeface="+mn-ea"/>
              <a:cs typeface="HG丸ｺﾞｼｯｸM-PRO"/>
            </a:endParaRPr>
          </a:p>
          <a:p>
            <a:pPr marL="304800" indent="-304800"/>
            <a:r>
              <a:rPr lang="en-US" altLang="ja-JP" sz="2000" dirty="0">
                <a:latin typeface="+mn-ea"/>
                <a:cs typeface="HG丸ｺﾞｼｯｸM-PRO"/>
              </a:rPr>
              <a:t>							</a:t>
            </a: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24</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 name="テキスト ボックス 17"/>
          <p:cNvSpPr txBox="1">
            <a:spLocks noChangeArrowheads="1"/>
          </p:cNvSpPr>
          <p:nvPr/>
        </p:nvSpPr>
        <p:spPr bwMode="auto">
          <a:xfrm>
            <a:off x="273049" y="215709"/>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5.</a:t>
            </a:r>
            <a:r>
              <a:rPr lang="ja-JP" altLang="en-US" sz="2800" dirty="0">
                <a:solidFill>
                  <a:schemeClr val="bg1"/>
                </a:solidFill>
                <a:latin typeface="+mn-ea"/>
                <a:ea typeface="+mn-ea"/>
                <a:cs typeface="HG丸ｺﾞｼｯｸM-PRO"/>
              </a:rPr>
              <a:t>　機能強化事業の進捗状況</a:t>
            </a:r>
          </a:p>
        </p:txBody>
      </p:sp>
      <p:pic>
        <p:nvPicPr>
          <p:cNvPr id="12" name="図 11">
            <a:extLst>
              <a:ext uri="{FF2B5EF4-FFF2-40B4-BE49-F238E27FC236}">
                <a16:creationId xmlns:a16="http://schemas.microsoft.com/office/drawing/2014/main" id="{B884B04E-8414-B548-9F95-301D62B0298F}"/>
              </a:ext>
            </a:extLst>
          </p:cNvPr>
          <p:cNvPicPr>
            <a:picLocks noChangeAspect="1"/>
          </p:cNvPicPr>
          <p:nvPr/>
        </p:nvPicPr>
        <p:blipFill>
          <a:blip r:embed="rId3"/>
          <a:stretch>
            <a:fillRect/>
          </a:stretch>
        </p:blipFill>
        <p:spPr>
          <a:xfrm rot="-1800000">
            <a:off x="7924953" y="292896"/>
            <a:ext cx="1067114" cy="446118"/>
          </a:xfrm>
          <a:prstGeom prst="rect">
            <a:avLst/>
          </a:prstGeom>
        </p:spPr>
      </p:pic>
      <p:sp>
        <p:nvSpPr>
          <p:cNvPr id="16" name="正方形/長方形 15"/>
          <p:cNvSpPr/>
          <p:nvPr/>
        </p:nvSpPr>
        <p:spPr>
          <a:xfrm>
            <a:off x="585898" y="4456322"/>
            <a:ext cx="8228731" cy="2036553"/>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a:xfrm>
            <a:off x="585897" y="2084341"/>
            <a:ext cx="8228731" cy="1390380"/>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AD592EB5-B5A0-A74A-BA00-6C97B7EB3BEC}"/>
              </a:ext>
            </a:extLst>
          </p:cNvPr>
          <p:cNvPicPr>
            <a:picLocks noChangeAspect="1"/>
          </p:cNvPicPr>
          <p:nvPr/>
        </p:nvPicPr>
        <p:blipFill>
          <a:blip r:embed="rId4"/>
          <a:stretch>
            <a:fillRect/>
          </a:stretch>
        </p:blipFill>
        <p:spPr>
          <a:xfrm>
            <a:off x="467946" y="2202677"/>
            <a:ext cx="330200" cy="254000"/>
          </a:xfrm>
          <a:prstGeom prst="rect">
            <a:avLst/>
          </a:prstGeom>
        </p:spPr>
      </p:pic>
      <p:pic>
        <p:nvPicPr>
          <p:cNvPr id="13" name="図 12">
            <a:extLst>
              <a:ext uri="{FF2B5EF4-FFF2-40B4-BE49-F238E27FC236}">
                <a16:creationId xmlns:a16="http://schemas.microsoft.com/office/drawing/2014/main" id="{EB344326-05D8-264C-9AC9-D26A78A2D933}"/>
              </a:ext>
            </a:extLst>
          </p:cNvPr>
          <p:cNvPicPr>
            <a:picLocks noChangeAspect="1"/>
          </p:cNvPicPr>
          <p:nvPr/>
        </p:nvPicPr>
        <p:blipFill>
          <a:blip r:embed="rId4"/>
          <a:stretch>
            <a:fillRect/>
          </a:stretch>
        </p:blipFill>
        <p:spPr>
          <a:xfrm>
            <a:off x="438149" y="4549031"/>
            <a:ext cx="330200" cy="254000"/>
          </a:xfrm>
          <a:prstGeom prst="rect">
            <a:avLst/>
          </a:prstGeom>
        </p:spPr>
      </p:pic>
    </p:spTree>
    <p:extLst>
      <p:ext uri="{BB962C8B-B14F-4D97-AF65-F5344CB8AC3E}">
        <p14:creationId xmlns:p14="http://schemas.microsoft.com/office/powerpoint/2010/main" val="968417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352743" y="890964"/>
            <a:ext cx="8755204"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dirty="0">
                <a:solidFill>
                  <a:srgbClr val="0070C0"/>
                </a:solidFill>
                <a:latin typeface="+mn-ea"/>
                <a:cs typeface="HG丸ｺﾞｼｯｸM-PRO"/>
              </a:rPr>
              <a:t>４　府内中核市に対する支援体制の構築</a:t>
            </a:r>
            <a:endParaRPr lang="en-US" altLang="ja-JP" sz="2000" u="sng" dirty="0">
              <a:solidFill>
                <a:srgbClr val="0070C0"/>
              </a:solidFill>
              <a:latin typeface="+mn-ea"/>
              <a:cs typeface="HG丸ｺﾞｼｯｸM-PRO"/>
            </a:endParaRPr>
          </a:p>
          <a:p>
            <a:pPr marL="304800" indent="-304800"/>
            <a:r>
              <a:rPr lang="ja-JP" altLang="en-US" sz="2000" dirty="0">
                <a:latin typeface="+mn-ea"/>
                <a:cs typeface="HG丸ｺﾞｼｯｸM-PRO"/>
              </a:rPr>
              <a:t>　職員向け技術研修の実施、対応困難となる高度な試験検査の受入</a:t>
            </a:r>
            <a:endParaRPr lang="en-US" altLang="ja-JP" sz="1400" dirty="0">
              <a:latin typeface="+mn-ea"/>
              <a:cs typeface="HG丸ｺﾞｼｯｸM-PRO"/>
            </a:endParaRPr>
          </a:p>
          <a:p>
            <a:pPr marL="304800" indent="-304800"/>
            <a:r>
              <a:rPr lang="en-US" altLang="ja-JP" sz="1600" dirty="0">
                <a:latin typeface="+mn-ea"/>
                <a:cs typeface="HG丸ｺﾞｼｯｸM-PRO"/>
              </a:rPr>
              <a:t>	</a:t>
            </a:r>
          </a:p>
          <a:p>
            <a:pPr marL="304800" indent="-304800"/>
            <a:r>
              <a:rPr lang="en-US" altLang="ja-JP" sz="2000" dirty="0">
                <a:latin typeface="+mn-ea"/>
                <a:cs typeface="HG丸ｺﾞｼｯｸM-PRO"/>
              </a:rPr>
              <a:t>	 </a:t>
            </a:r>
            <a:r>
              <a:rPr lang="ja-JP" altLang="en-US" sz="2000" u="sng" dirty="0">
                <a:latin typeface="+mn-ea"/>
                <a:cs typeface="HG丸ｺﾞｼｯｸM-PRO"/>
              </a:rPr>
              <a:t>府内中核市に対する支援体制の構築</a:t>
            </a:r>
            <a:r>
              <a:rPr lang="ja-JP" altLang="en-US" sz="1800" u="sng" dirty="0">
                <a:latin typeface="+mn-ea"/>
                <a:ea typeface="+mn-ea"/>
                <a:cs typeface="HG丸ｺﾞｼｯｸM-PRO"/>
              </a:rPr>
              <a:t>　</a:t>
            </a:r>
            <a:r>
              <a:rPr lang="en-US" altLang="ja-JP" sz="1700" u="sng" dirty="0">
                <a:latin typeface="+mn-ea"/>
                <a:ea typeface="+mn-ea"/>
                <a:cs typeface="HG丸ｺﾞｼｯｸM-PRO"/>
              </a:rPr>
              <a:t>【</a:t>
            </a:r>
            <a:r>
              <a:rPr lang="ja-JP" altLang="en-US" sz="1700" u="sng" dirty="0">
                <a:latin typeface="+mn-ea"/>
                <a:ea typeface="+mn-ea"/>
                <a:cs typeface="HG丸ｺﾞｼｯｸM-PRO"/>
              </a:rPr>
              <a:t>大項目</a:t>
            </a:r>
            <a:r>
              <a:rPr lang="ja-JP" altLang="en-US" sz="1700" u="sng" kern="100" dirty="0">
                <a:latin typeface="+mn-ea"/>
                <a:ea typeface="+mn-ea"/>
                <a:cs typeface="Times New Roman" charset="0"/>
              </a:rPr>
              <a:t>番号：</a:t>
            </a:r>
            <a:r>
              <a:rPr lang="en-US" altLang="ja-JP" sz="1700" u="sng" kern="100" dirty="0">
                <a:latin typeface="+mn-ea"/>
                <a:ea typeface="+mn-ea"/>
                <a:cs typeface="Times New Roman" charset="0"/>
              </a:rPr>
              <a:t>4</a:t>
            </a:r>
            <a:r>
              <a:rPr lang="ja-JP" altLang="en-US" sz="1700" u="sng" kern="100" dirty="0">
                <a:latin typeface="+mn-ea"/>
                <a:ea typeface="+mn-ea"/>
                <a:cs typeface="Times New Roman" charset="0"/>
              </a:rPr>
              <a:t>（</a:t>
            </a:r>
            <a:r>
              <a:rPr lang="ja-JP" altLang="en-US" sz="1700" u="sng" dirty="0">
                <a:latin typeface="+mn-ea"/>
                <a:ea typeface="+mn-ea"/>
                <a:cs typeface="HG丸ｺﾞｼｯｸM-PRO"/>
              </a:rPr>
              <a:t>小項目番号：</a:t>
            </a:r>
            <a:r>
              <a:rPr lang="en-US" altLang="ja-JP" sz="1700" u="sng" dirty="0">
                <a:latin typeface="+mn-ea"/>
                <a:ea typeface="+mn-ea"/>
                <a:cs typeface="HG丸ｺﾞｼｯｸM-PRO"/>
              </a:rPr>
              <a:t>7</a:t>
            </a:r>
            <a:r>
              <a:rPr lang="ja-JP" altLang="en-US" sz="1700" u="sng" dirty="0">
                <a:latin typeface="+mn-ea"/>
                <a:ea typeface="+mn-ea"/>
                <a:cs typeface="HG丸ｺﾞｼｯｸM-PRO"/>
              </a:rPr>
              <a:t>）</a:t>
            </a:r>
            <a:r>
              <a:rPr lang="en-US" altLang="ja-JP" sz="1700" u="sng" dirty="0">
                <a:latin typeface="+mn-ea"/>
                <a:ea typeface="+mn-ea"/>
                <a:cs typeface="HG丸ｺﾞｼｯｸM-PRO"/>
              </a:rPr>
              <a:t>】 </a:t>
            </a:r>
          </a:p>
          <a:p>
            <a:pPr marL="304800" indent="-304800"/>
            <a:r>
              <a:rPr lang="en-US" altLang="ja-JP" sz="900" dirty="0">
                <a:latin typeface="+mn-ea"/>
              </a:rPr>
              <a:t>	</a:t>
            </a:r>
          </a:p>
          <a:p>
            <a:pPr marL="304800" indent="-304800"/>
            <a:r>
              <a:rPr lang="en-US" altLang="ja-JP" sz="2000" dirty="0">
                <a:latin typeface="+mn-ea"/>
              </a:rPr>
              <a:t>     </a:t>
            </a:r>
            <a:r>
              <a:rPr lang="ja-JP" altLang="en-US" sz="2000" dirty="0">
                <a:latin typeface="+mn-ea"/>
              </a:rPr>
              <a:t>依頼検査の実施：</a:t>
            </a:r>
            <a:r>
              <a:rPr lang="en-US" altLang="ja-JP" sz="2000" dirty="0">
                <a:latin typeface="+mn-ea"/>
              </a:rPr>
              <a:t>11,799</a:t>
            </a:r>
            <a:r>
              <a:rPr lang="ja-JP" altLang="en-US" sz="2000" dirty="0">
                <a:latin typeface="+mn-ea"/>
              </a:rPr>
              <a:t>件　（新型コロナウイルス、感染症、食中毒、食品等）</a:t>
            </a:r>
            <a:endParaRPr lang="en-US" altLang="ja-JP" sz="2000" dirty="0">
              <a:latin typeface="+mn-ea"/>
            </a:endParaRPr>
          </a:p>
          <a:p>
            <a:pPr marL="304800" indent="-304800"/>
            <a:endParaRPr lang="en-US" altLang="ja-JP" sz="2000" dirty="0">
              <a:latin typeface="+mn-ea"/>
            </a:endParaRPr>
          </a:p>
          <a:p>
            <a:pPr marL="304800" indent="-304800"/>
            <a:endParaRPr lang="en-US" altLang="ja-JP" sz="2000" dirty="0">
              <a:latin typeface="+mn-ea"/>
            </a:endParaRPr>
          </a:p>
          <a:p>
            <a:pPr marL="304800" indent="-304800"/>
            <a:endParaRPr lang="en-US" altLang="ja-JP" sz="800" dirty="0">
              <a:latin typeface="+mn-ea"/>
            </a:endParaRPr>
          </a:p>
          <a:p>
            <a:pPr marL="304800" indent="-304800"/>
            <a:endParaRPr lang="en-US" altLang="ja-JP" sz="800" dirty="0">
              <a:latin typeface="+mn-ea"/>
            </a:endParaRPr>
          </a:p>
          <a:p>
            <a:pPr marL="304800" indent="-304800"/>
            <a:r>
              <a:rPr lang="en-US" altLang="ja-JP" sz="2000" dirty="0">
                <a:latin typeface="+mn-ea"/>
              </a:rPr>
              <a:t>		</a:t>
            </a:r>
          </a:p>
          <a:p>
            <a:pPr marL="304800" indent="-304800"/>
            <a:r>
              <a:rPr lang="ja-JP" altLang="en-US" sz="2000" u="sng" dirty="0">
                <a:solidFill>
                  <a:srgbClr val="0070C0"/>
                </a:solidFill>
                <a:latin typeface="+mn-ea"/>
                <a:cs typeface="HG丸ｺﾞｼｯｸM-PRO"/>
              </a:rPr>
              <a:t>５　学術分野・産業界への支援・連携体制の確立</a:t>
            </a:r>
            <a:endParaRPr lang="en-US" altLang="ja-JP" sz="2000" u="sng" dirty="0">
              <a:solidFill>
                <a:srgbClr val="0070C0"/>
              </a:solidFill>
              <a:latin typeface="+mn-ea"/>
              <a:cs typeface="HG丸ｺﾞｼｯｸM-PRO"/>
            </a:endParaRPr>
          </a:p>
          <a:p>
            <a:pPr marL="304800" indent="-304800"/>
            <a:r>
              <a:rPr lang="ja-JP" altLang="en-US" sz="2000" dirty="0">
                <a:latin typeface="+mn-ea"/>
                <a:cs typeface="HG丸ｺﾞｼｯｸM-PRO"/>
              </a:rPr>
              <a:t>　地方衛生研究所の強みを生かした連携の深化、相談機能の強化</a:t>
            </a:r>
          </a:p>
          <a:p>
            <a:pPr marL="304800" indent="-304800"/>
            <a:endParaRPr lang="en-US" altLang="ja-JP" sz="1600" dirty="0">
              <a:latin typeface="+mn-ea"/>
            </a:endParaRPr>
          </a:p>
          <a:p>
            <a:pPr marL="304800" indent="-304800"/>
            <a:r>
              <a:rPr lang="en-US" altLang="ja-JP" sz="2000" dirty="0">
                <a:latin typeface="+mn-ea"/>
                <a:cs typeface="HG丸ｺﾞｼｯｸM-PRO"/>
              </a:rPr>
              <a:t>	 </a:t>
            </a:r>
            <a:r>
              <a:rPr lang="ja-JP" altLang="en-US" sz="2000" u="sng" dirty="0">
                <a:latin typeface="+mn-ea"/>
                <a:cs typeface="HG丸ｺﾞｼｯｸM-PRO"/>
              </a:rPr>
              <a:t>学術分野・産業界への支援・連携体制の確立</a:t>
            </a:r>
            <a:r>
              <a:rPr lang="ja-JP" altLang="en-US" sz="2000" dirty="0">
                <a:latin typeface="+mn-ea"/>
                <a:cs typeface="HG丸ｺﾞｼｯｸM-PRO"/>
              </a:rPr>
              <a:t>　</a:t>
            </a:r>
            <a:r>
              <a:rPr lang="en-US" altLang="ja-JP" sz="1700" u="sng" dirty="0">
                <a:latin typeface="+mn-ea"/>
                <a:cs typeface="HG丸ｺﾞｼｯｸM-PRO"/>
              </a:rPr>
              <a:t>【</a:t>
            </a:r>
            <a:r>
              <a:rPr lang="ja-JP" altLang="en-US" sz="1700" u="sng" dirty="0">
                <a:latin typeface="+mn-ea"/>
                <a:cs typeface="HG丸ｺﾞｼｯｸM-PRO"/>
              </a:rPr>
              <a:t>大項目</a:t>
            </a:r>
            <a:r>
              <a:rPr lang="ja-JP" altLang="en-US" sz="1700" u="sng" kern="100" dirty="0">
                <a:latin typeface="+mn-ea"/>
                <a:cs typeface="Times New Roman" charset="0"/>
              </a:rPr>
              <a:t>番号：</a:t>
            </a:r>
            <a:r>
              <a:rPr lang="en-US" altLang="ja-JP" sz="1700" u="sng" kern="100" dirty="0">
                <a:latin typeface="+mn-ea"/>
                <a:cs typeface="Times New Roman" charset="0"/>
              </a:rPr>
              <a:t>2</a:t>
            </a:r>
            <a:r>
              <a:rPr lang="ja-JP" altLang="en-US" sz="1700" u="sng" kern="100" dirty="0">
                <a:latin typeface="+mn-ea"/>
                <a:cs typeface="Times New Roman" charset="0"/>
              </a:rPr>
              <a:t>（</a:t>
            </a:r>
            <a:r>
              <a:rPr lang="ja-JP" altLang="en-US" sz="1700" u="sng" dirty="0">
                <a:latin typeface="+mn-ea"/>
                <a:cs typeface="HG丸ｺﾞｼｯｸM-PRO"/>
              </a:rPr>
              <a:t>小項目番号：</a:t>
            </a:r>
            <a:r>
              <a:rPr lang="en-US" altLang="ja-JP" sz="1700" u="sng" dirty="0">
                <a:latin typeface="+mn-ea"/>
                <a:cs typeface="HG丸ｺﾞｼｯｸM-PRO"/>
              </a:rPr>
              <a:t>4</a:t>
            </a:r>
            <a:r>
              <a:rPr lang="ja-JP" altLang="en-US" sz="1700" u="sng" dirty="0">
                <a:latin typeface="+mn-ea"/>
                <a:cs typeface="HG丸ｺﾞｼｯｸM-PRO"/>
              </a:rPr>
              <a:t>）</a:t>
            </a:r>
            <a:r>
              <a:rPr lang="en-US" altLang="ja-JP" sz="1700" u="sng" dirty="0">
                <a:latin typeface="+mn-ea"/>
                <a:cs typeface="HG丸ｺﾞｼｯｸM-PRO"/>
              </a:rPr>
              <a:t>】</a:t>
            </a:r>
          </a:p>
          <a:p>
            <a:pPr marL="304800" indent="-304800"/>
            <a:r>
              <a:rPr lang="ja-JP" altLang="en-US" sz="1700" dirty="0">
                <a:latin typeface="+mn-ea"/>
                <a:cs typeface="HG丸ｺﾞｼｯｸM-PRO"/>
              </a:rPr>
              <a:t>　　　　　　　　　　　　　　　　　　　　　　　　　　　　　　　　　</a:t>
            </a:r>
            <a:r>
              <a:rPr lang="en-US" altLang="ja-JP" sz="1700" dirty="0">
                <a:latin typeface="+mn-ea"/>
                <a:cs typeface="HG丸ｺﾞｼｯｸM-PRO"/>
              </a:rPr>
              <a:t>   </a:t>
            </a:r>
            <a:r>
              <a:rPr lang="ja-JP" altLang="en-US" sz="1700" dirty="0">
                <a:latin typeface="+mn-ea"/>
                <a:cs typeface="HG丸ｺﾞｼｯｸM-PRO"/>
              </a:rPr>
              <a:t>   　</a:t>
            </a:r>
            <a:r>
              <a:rPr lang="en-US" altLang="ja-JP" sz="1700" u="sng" dirty="0">
                <a:latin typeface="+mn-ea"/>
                <a:cs typeface="HG丸ｺﾞｼｯｸM-PRO"/>
              </a:rPr>
              <a:t>【</a:t>
            </a:r>
            <a:r>
              <a:rPr lang="ja-JP" altLang="en-US" sz="1700" u="sng" dirty="0">
                <a:latin typeface="+mn-ea"/>
                <a:cs typeface="HG丸ｺﾞｼｯｸM-PRO"/>
              </a:rPr>
              <a:t>大項目</a:t>
            </a:r>
            <a:r>
              <a:rPr lang="ja-JP" altLang="en-US" sz="1700" u="sng" kern="100" dirty="0">
                <a:latin typeface="+mn-ea"/>
                <a:cs typeface="Times New Roman" charset="0"/>
              </a:rPr>
              <a:t>番号：</a:t>
            </a:r>
            <a:r>
              <a:rPr lang="en-US" altLang="ja-JP" sz="1700" u="sng" kern="100" dirty="0">
                <a:latin typeface="+mn-ea"/>
                <a:cs typeface="Times New Roman" charset="0"/>
              </a:rPr>
              <a:t>4</a:t>
            </a:r>
            <a:r>
              <a:rPr lang="ja-JP" altLang="en-US" sz="1700" u="sng" kern="100" dirty="0">
                <a:latin typeface="+mn-ea"/>
                <a:cs typeface="Times New Roman" charset="0"/>
              </a:rPr>
              <a:t>（</a:t>
            </a:r>
            <a:r>
              <a:rPr lang="ja-JP" altLang="en-US" sz="1700" u="sng" dirty="0">
                <a:latin typeface="+mn-ea"/>
                <a:cs typeface="HG丸ｺﾞｼｯｸM-PRO"/>
              </a:rPr>
              <a:t>小項目番号：</a:t>
            </a:r>
            <a:r>
              <a:rPr lang="en-US" altLang="ja-JP" sz="1700" u="sng" dirty="0">
                <a:latin typeface="+mn-ea"/>
                <a:cs typeface="HG丸ｺﾞｼｯｸM-PRO"/>
              </a:rPr>
              <a:t>10</a:t>
            </a:r>
            <a:r>
              <a:rPr lang="ja-JP" altLang="en-US" sz="1700" u="sng" dirty="0">
                <a:latin typeface="+mn-ea"/>
                <a:cs typeface="HG丸ｺﾞｼｯｸM-PRO"/>
              </a:rPr>
              <a:t>）</a:t>
            </a:r>
            <a:r>
              <a:rPr lang="en-US" altLang="ja-JP" sz="1700" u="sng" dirty="0">
                <a:latin typeface="+mn-ea"/>
                <a:cs typeface="HG丸ｺﾞｼｯｸM-PRO"/>
              </a:rPr>
              <a:t>】</a:t>
            </a:r>
          </a:p>
          <a:p>
            <a:pPr marL="304800" indent="-304800"/>
            <a:r>
              <a:rPr lang="ja-JP" altLang="en-US" sz="1800" dirty="0">
                <a:latin typeface="+mn-ea"/>
                <a:cs typeface="HG丸ｺﾞｼｯｸM-PRO"/>
              </a:rPr>
              <a:t>　　　</a:t>
            </a:r>
            <a:r>
              <a:rPr lang="ja-JP" altLang="en-US" sz="2000" dirty="0">
                <a:latin typeface="+mn-ea"/>
              </a:rPr>
              <a:t>受託研究</a:t>
            </a:r>
            <a:r>
              <a:rPr lang="en-US" altLang="ja-JP" sz="2000" dirty="0">
                <a:latin typeface="+mn-ea"/>
              </a:rPr>
              <a:t>16</a:t>
            </a:r>
            <a:r>
              <a:rPr lang="ja-JP" altLang="en-US" sz="2000" dirty="0">
                <a:latin typeface="+mn-ea"/>
              </a:rPr>
              <a:t>件、共同研究</a:t>
            </a:r>
            <a:r>
              <a:rPr lang="en-US" altLang="ja-JP" sz="2000" dirty="0">
                <a:latin typeface="+mn-ea"/>
              </a:rPr>
              <a:t>23</a:t>
            </a:r>
            <a:r>
              <a:rPr lang="ja-JP" altLang="en-US" sz="2000" dirty="0">
                <a:latin typeface="+mn-ea"/>
              </a:rPr>
              <a:t>件の実施</a:t>
            </a:r>
            <a:endParaRPr lang="en-US" altLang="ja-JP" sz="2000" dirty="0">
              <a:latin typeface="+mn-ea"/>
            </a:endParaRPr>
          </a:p>
          <a:p>
            <a:pPr marL="304800" indent="-304800"/>
            <a:endParaRPr lang="en-US" altLang="ja-JP" sz="900" dirty="0">
              <a:latin typeface="+mn-ea"/>
            </a:endParaRPr>
          </a:p>
          <a:p>
            <a:pPr marL="304800" indent="-304800"/>
            <a:r>
              <a:rPr lang="en-US" altLang="ja-JP" sz="2000" dirty="0">
                <a:latin typeface="+mn-ea"/>
              </a:rPr>
              <a:t>		</a:t>
            </a:r>
            <a:r>
              <a:rPr lang="ja-JP" altLang="en-US" sz="2000" dirty="0">
                <a:latin typeface="+mn-ea"/>
              </a:rPr>
              <a:t>大阪大学医学部・薬学部学生に対する講義・研修の実施</a:t>
            </a:r>
            <a:endParaRPr lang="en-US" altLang="ja-JP" sz="2000" dirty="0">
              <a:latin typeface="+mn-ea"/>
            </a:endParaRPr>
          </a:p>
          <a:p>
            <a:pPr marL="304800" indent="-304800"/>
            <a:endParaRPr lang="en-US" altLang="ja-JP" sz="900" dirty="0">
              <a:latin typeface="+mn-ea"/>
            </a:endParaRPr>
          </a:p>
          <a:p>
            <a:pPr marL="304800" indent="-304800"/>
            <a:r>
              <a:rPr lang="en-US" altLang="ja-JP" sz="2000" dirty="0">
                <a:latin typeface="+mn-ea"/>
              </a:rPr>
              <a:t>		</a:t>
            </a:r>
            <a:r>
              <a:rPr lang="ja-JP" altLang="en-US" sz="2000" dirty="0">
                <a:latin typeface="+mn-ea"/>
              </a:rPr>
              <a:t>行政、医薬品製造業者等からの医薬品承認審査等の相談に対応</a:t>
            </a:r>
            <a:r>
              <a:rPr lang="en-US" altLang="ja-JP" sz="2000" dirty="0">
                <a:latin typeface="+mn-ea"/>
              </a:rPr>
              <a:t>		</a:t>
            </a: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9" name="正方形/長方形 8"/>
          <p:cNvSpPr/>
          <p:nvPr/>
        </p:nvSpPr>
        <p:spPr>
          <a:xfrm>
            <a:off x="543990" y="1721221"/>
            <a:ext cx="8484262" cy="1793515"/>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587022" y="4413589"/>
            <a:ext cx="8441229" cy="2007584"/>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 name="テキスト ボックス 17"/>
          <p:cNvSpPr txBox="1">
            <a:spLocks noChangeArrowheads="1"/>
          </p:cNvSpPr>
          <p:nvPr/>
        </p:nvSpPr>
        <p:spPr bwMode="auto">
          <a:xfrm>
            <a:off x="273049" y="215709"/>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5.</a:t>
            </a:r>
            <a:r>
              <a:rPr lang="ja-JP" altLang="en-US" sz="2800" dirty="0">
                <a:solidFill>
                  <a:schemeClr val="bg1"/>
                </a:solidFill>
                <a:latin typeface="+mn-ea"/>
                <a:ea typeface="+mn-ea"/>
                <a:cs typeface="HG丸ｺﾞｼｯｸM-PRO"/>
              </a:rPr>
              <a:t>　機能強化事業の進捗状況</a:t>
            </a:r>
          </a:p>
        </p:txBody>
      </p:sp>
      <p:pic>
        <p:nvPicPr>
          <p:cNvPr id="11" name="図 10">
            <a:extLst>
              <a:ext uri="{FF2B5EF4-FFF2-40B4-BE49-F238E27FC236}">
                <a16:creationId xmlns:a16="http://schemas.microsoft.com/office/drawing/2014/main" id="{2A8680D8-6979-E042-88EF-7C04A40E3A8A}"/>
              </a:ext>
            </a:extLst>
          </p:cNvPr>
          <p:cNvPicPr>
            <a:picLocks noChangeAspect="1"/>
          </p:cNvPicPr>
          <p:nvPr/>
        </p:nvPicPr>
        <p:blipFill>
          <a:blip r:embed="rId3"/>
          <a:stretch>
            <a:fillRect/>
          </a:stretch>
        </p:blipFill>
        <p:spPr>
          <a:xfrm>
            <a:off x="421922" y="1823171"/>
            <a:ext cx="330200" cy="254000"/>
          </a:xfrm>
          <a:prstGeom prst="rect">
            <a:avLst/>
          </a:prstGeom>
        </p:spPr>
      </p:pic>
      <p:pic>
        <p:nvPicPr>
          <p:cNvPr id="16" name="図 15">
            <a:extLst>
              <a:ext uri="{FF2B5EF4-FFF2-40B4-BE49-F238E27FC236}">
                <a16:creationId xmlns:a16="http://schemas.microsoft.com/office/drawing/2014/main" id="{45F0A2A7-AC38-F348-AD00-2004229AC500}"/>
              </a:ext>
            </a:extLst>
          </p:cNvPr>
          <p:cNvPicPr>
            <a:picLocks noChangeAspect="1"/>
          </p:cNvPicPr>
          <p:nvPr/>
        </p:nvPicPr>
        <p:blipFill>
          <a:blip r:embed="rId3"/>
          <a:stretch>
            <a:fillRect/>
          </a:stretch>
        </p:blipFill>
        <p:spPr>
          <a:xfrm>
            <a:off x="421922" y="4550633"/>
            <a:ext cx="330200" cy="254000"/>
          </a:xfrm>
          <a:prstGeom prst="rect">
            <a:avLst/>
          </a:prstGeom>
        </p:spPr>
      </p:pic>
      <p:pic>
        <p:nvPicPr>
          <p:cNvPr id="15" name="図 14">
            <a:extLst>
              <a:ext uri="{FF2B5EF4-FFF2-40B4-BE49-F238E27FC236}">
                <a16:creationId xmlns:a16="http://schemas.microsoft.com/office/drawing/2014/main" id="{B884B04E-8414-B548-9F95-301D62B0298F}"/>
              </a:ext>
            </a:extLst>
          </p:cNvPr>
          <p:cNvPicPr>
            <a:picLocks noChangeAspect="1"/>
          </p:cNvPicPr>
          <p:nvPr/>
        </p:nvPicPr>
        <p:blipFill>
          <a:blip r:embed="rId4"/>
          <a:stretch>
            <a:fillRect/>
          </a:stretch>
        </p:blipFill>
        <p:spPr>
          <a:xfrm rot="-1800000">
            <a:off x="7924953" y="292896"/>
            <a:ext cx="1067114" cy="446118"/>
          </a:xfrm>
          <a:prstGeom prst="rect">
            <a:avLst/>
          </a:prstGeom>
        </p:spPr>
      </p:pic>
      <p:graphicFrame>
        <p:nvGraphicFramePr>
          <p:cNvPr id="2" name="表 1"/>
          <p:cNvGraphicFramePr>
            <a:graphicFrameLocks noGrp="1"/>
          </p:cNvGraphicFramePr>
          <p:nvPr>
            <p:extLst>
              <p:ext uri="{D42A27DB-BD31-4B8C-83A1-F6EECF244321}">
                <p14:modId xmlns:p14="http://schemas.microsoft.com/office/powerpoint/2010/main" val="1712256030"/>
              </p:ext>
            </p:extLst>
          </p:nvPr>
        </p:nvGraphicFramePr>
        <p:xfrm>
          <a:off x="2161450" y="2630761"/>
          <a:ext cx="4876800" cy="7416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70840">
                <a:tc>
                  <a:txBody>
                    <a:bodyPr/>
                    <a:lstStyle/>
                    <a:p>
                      <a:pPr algn="ctr"/>
                      <a:r>
                        <a:rPr kumimoji="1" lang="en-US" altLang="ja-JP" sz="1600" dirty="0">
                          <a:latin typeface="+mn-ea"/>
                          <a:ea typeface="+mn-ea"/>
                        </a:rPr>
                        <a:t>H29</a:t>
                      </a:r>
                      <a:endParaRPr kumimoji="1" lang="ja-JP" altLang="en-US" sz="1600" dirty="0">
                        <a:latin typeface="+mn-ea"/>
                        <a:ea typeface="+mn-ea"/>
                      </a:endParaRPr>
                    </a:p>
                  </a:txBody>
                  <a:tcPr/>
                </a:tc>
                <a:tc>
                  <a:txBody>
                    <a:bodyPr/>
                    <a:lstStyle/>
                    <a:p>
                      <a:pPr algn="ctr"/>
                      <a:r>
                        <a:rPr kumimoji="1" lang="en-US" altLang="ja-JP" sz="1600" dirty="0">
                          <a:latin typeface="+mn-ea"/>
                          <a:ea typeface="+mn-ea"/>
                        </a:rPr>
                        <a:t>H30</a:t>
                      </a:r>
                      <a:endParaRPr kumimoji="1" lang="ja-JP" altLang="en-US" sz="1600" dirty="0">
                        <a:latin typeface="+mn-ea"/>
                        <a:ea typeface="+mn-ea"/>
                      </a:endParaRPr>
                    </a:p>
                  </a:txBody>
                  <a:tcPr/>
                </a:tc>
                <a:tc>
                  <a:txBody>
                    <a:bodyPr/>
                    <a:lstStyle/>
                    <a:p>
                      <a:pPr algn="ctr"/>
                      <a:r>
                        <a:rPr kumimoji="1" lang="en-US" altLang="ja-JP" sz="1600" dirty="0">
                          <a:latin typeface="+mn-ea"/>
                          <a:ea typeface="+mn-ea"/>
                        </a:rPr>
                        <a:t>R1</a:t>
                      </a:r>
                      <a:endParaRPr kumimoji="1" lang="ja-JP" altLang="en-US" sz="1600" dirty="0">
                        <a:latin typeface="+mn-ea"/>
                        <a:ea typeface="+mn-ea"/>
                      </a:endParaRPr>
                    </a:p>
                  </a:txBody>
                  <a:tcPr/>
                </a:tc>
                <a:tc>
                  <a:txBody>
                    <a:bodyPr/>
                    <a:lstStyle/>
                    <a:p>
                      <a:pPr algn="ctr"/>
                      <a:r>
                        <a:rPr kumimoji="1" lang="en-US" altLang="ja-JP" sz="1600" dirty="0">
                          <a:latin typeface="+mn-ea"/>
                          <a:ea typeface="+mn-ea"/>
                        </a:rPr>
                        <a:t>R2</a:t>
                      </a:r>
                      <a:endParaRPr kumimoji="1" lang="ja-JP" altLang="en-US" sz="1600" dirty="0">
                        <a:latin typeface="+mn-ea"/>
                        <a:ea typeface="+mn-ea"/>
                      </a:endParaRPr>
                    </a:p>
                  </a:txBody>
                  <a:tcPr/>
                </a:tc>
                <a:extLst>
                  <a:ext uri="{0D108BD9-81ED-4DB2-BD59-A6C34878D82A}">
                    <a16:rowId xmlns:a16="http://schemas.microsoft.com/office/drawing/2014/main" val="10000"/>
                  </a:ext>
                </a:extLst>
              </a:tr>
              <a:tr h="370840">
                <a:tc>
                  <a:txBody>
                    <a:bodyPr/>
                    <a:lstStyle/>
                    <a:p>
                      <a:pPr algn="ctr"/>
                      <a:r>
                        <a:rPr kumimoji="1" lang="en-US" altLang="ja-JP" sz="1600" dirty="0">
                          <a:latin typeface="+mn-ea"/>
                          <a:ea typeface="+mn-ea"/>
                        </a:rPr>
                        <a:t>542</a:t>
                      </a:r>
                      <a:endParaRPr kumimoji="1" lang="ja-JP" altLang="en-US" sz="1600" dirty="0">
                        <a:latin typeface="+mn-ea"/>
                        <a:ea typeface="+mn-ea"/>
                      </a:endParaRPr>
                    </a:p>
                  </a:txBody>
                  <a:tcPr/>
                </a:tc>
                <a:tc>
                  <a:txBody>
                    <a:bodyPr/>
                    <a:lstStyle/>
                    <a:p>
                      <a:pPr algn="ctr"/>
                      <a:r>
                        <a:rPr kumimoji="1" lang="en-US" altLang="ja-JP" sz="1600" dirty="0">
                          <a:latin typeface="+mn-ea"/>
                          <a:ea typeface="+mn-ea"/>
                        </a:rPr>
                        <a:t>1,262</a:t>
                      </a:r>
                      <a:endParaRPr kumimoji="1" lang="ja-JP" altLang="en-US" sz="1600" dirty="0">
                        <a:latin typeface="+mn-ea"/>
                        <a:ea typeface="+mn-ea"/>
                      </a:endParaRPr>
                    </a:p>
                  </a:txBody>
                  <a:tcPr/>
                </a:tc>
                <a:tc>
                  <a:txBody>
                    <a:bodyPr/>
                    <a:lstStyle/>
                    <a:p>
                      <a:pPr algn="ctr"/>
                      <a:r>
                        <a:rPr kumimoji="1" lang="en-US" altLang="ja-JP" sz="1600" dirty="0">
                          <a:latin typeface="+mn-ea"/>
                          <a:ea typeface="+mn-ea"/>
                        </a:rPr>
                        <a:t>2,837</a:t>
                      </a:r>
                      <a:endParaRPr kumimoji="1" lang="ja-JP" altLang="en-US" sz="1600" dirty="0">
                        <a:latin typeface="+mn-ea"/>
                        <a:ea typeface="+mn-ea"/>
                      </a:endParaRPr>
                    </a:p>
                  </a:txBody>
                  <a:tcPr/>
                </a:tc>
                <a:tc>
                  <a:txBody>
                    <a:bodyPr/>
                    <a:lstStyle/>
                    <a:p>
                      <a:pPr algn="ctr"/>
                      <a:r>
                        <a:rPr kumimoji="1" lang="en-US" altLang="ja-JP" sz="1600" dirty="0">
                          <a:solidFill>
                            <a:srgbClr val="FF0000"/>
                          </a:solidFill>
                          <a:latin typeface="+mn-ea"/>
                          <a:ea typeface="+mn-ea"/>
                        </a:rPr>
                        <a:t>11,799</a:t>
                      </a:r>
                      <a:endParaRPr kumimoji="1" lang="ja-JP" altLang="en-US" sz="1600" dirty="0">
                        <a:solidFill>
                          <a:srgbClr val="FF0000"/>
                        </a:solidFill>
                        <a:latin typeface="+mn-ea"/>
                        <a:ea typeface="+mn-ea"/>
                      </a:endParaRPr>
                    </a:p>
                  </a:txBody>
                  <a:tcPr/>
                </a:tc>
                <a:extLst>
                  <a:ext uri="{0D108BD9-81ED-4DB2-BD59-A6C34878D82A}">
                    <a16:rowId xmlns:a16="http://schemas.microsoft.com/office/drawing/2014/main" val="10001"/>
                  </a:ext>
                </a:extLst>
              </a:tr>
            </a:tbl>
          </a:graphicData>
        </a:graphic>
      </p:graphicFrame>
      <p:sp>
        <p:nvSpPr>
          <p:cNvPr id="4" name="スライド番号プレースホルダー 3"/>
          <p:cNvSpPr>
            <a:spLocks noGrp="1"/>
          </p:cNvSpPr>
          <p:nvPr>
            <p:ph type="sldNum" sz="quarter" idx="12"/>
          </p:nvPr>
        </p:nvSpPr>
        <p:spPr>
          <a:xfrm>
            <a:off x="8084456" y="6491471"/>
            <a:ext cx="1059543" cy="365125"/>
          </a:xfrm>
        </p:spPr>
        <p:txBody>
          <a:bodyPr/>
          <a:lstStyle/>
          <a:p>
            <a:fld id="{31574B80-8BAD-423D-BC4E-1B412F5C32AE}" type="slidenum">
              <a:rPr lang="ja-JP" altLang="en-US" sz="1200" b="1" smtClean="0">
                <a:latin typeface="Arial" charset="0"/>
                <a:ea typeface="Arial" charset="0"/>
                <a:cs typeface="Arial" charset="0"/>
              </a:rPr>
              <a:pPr/>
              <a:t>25</a:t>
            </a:fld>
            <a:endParaRPr lang="ja-JP" altLang="en-US" sz="1200" b="1" dirty="0">
              <a:latin typeface="Arial" charset="0"/>
              <a:ea typeface="Arial" charset="0"/>
              <a:cs typeface="Arial" charset="0"/>
            </a:endParaRPr>
          </a:p>
        </p:txBody>
      </p:sp>
    </p:spTree>
    <p:extLst>
      <p:ext uri="{BB962C8B-B14F-4D97-AF65-F5344CB8AC3E}">
        <p14:creationId xmlns:p14="http://schemas.microsoft.com/office/powerpoint/2010/main" val="370478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319734" y="1008000"/>
            <a:ext cx="8530541"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dirty="0">
                <a:latin typeface="+mn-ea"/>
                <a:ea typeface="+mn-ea"/>
                <a:cs typeface="HG丸ｺﾞｼｯｸM-PRO"/>
              </a:rPr>
              <a:t>１　業務統一化プランの作成</a:t>
            </a:r>
            <a:r>
              <a:rPr lang="en-US" altLang="ja-JP" sz="2000" u="sng" dirty="0">
                <a:latin typeface="+mn-ea"/>
                <a:ea typeface="+mn-ea"/>
                <a:cs typeface="HG丸ｺﾞｼｯｸM-PRO"/>
              </a:rPr>
              <a:t>	</a:t>
            </a:r>
            <a:r>
              <a:rPr lang="ja-JP" altLang="en-US" sz="1800" u="sng" dirty="0">
                <a:latin typeface="+mn-ea"/>
                <a:ea typeface="+mn-ea"/>
                <a:cs typeface="HG丸ｺﾞｼｯｸM-PRO"/>
              </a:rPr>
              <a:t>　</a:t>
            </a:r>
            <a:r>
              <a:rPr lang="en-US" altLang="ja-JP" sz="1800" u="sng" dirty="0">
                <a:latin typeface="+mn-ea"/>
                <a:ea typeface="+mn-ea"/>
                <a:cs typeface="HG丸ｺﾞｼｯｸM-PRO"/>
              </a:rPr>
              <a:t>【</a:t>
            </a:r>
            <a:r>
              <a:rPr lang="ja-JP" altLang="en-US" sz="1800" u="sng" dirty="0">
                <a:latin typeface="+mn-ea"/>
                <a:ea typeface="+mn-ea"/>
                <a:cs typeface="HG丸ｺﾞｼｯｸM-PRO"/>
              </a:rPr>
              <a:t>大項目</a:t>
            </a:r>
            <a:r>
              <a:rPr lang="ja-JP" altLang="en-US" sz="1800" u="sng" kern="100" dirty="0">
                <a:latin typeface="+mn-ea"/>
                <a:ea typeface="+mn-ea"/>
                <a:cs typeface="Times New Roman" charset="0"/>
              </a:rPr>
              <a:t>番号：</a:t>
            </a:r>
            <a:r>
              <a:rPr lang="en-US" altLang="ja-JP" sz="1800" u="sng" kern="100" dirty="0">
                <a:latin typeface="+mn-ea"/>
                <a:ea typeface="+mn-ea"/>
                <a:cs typeface="Times New Roman" charset="0"/>
              </a:rPr>
              <a:t>1</a:t>
            </a:r>
            <a:r>
              <a:rPr lang="ja-JP" altLang="en-US" sz="1800" u="sng" kern="100" dirty="0">
                <a:latin typeface="+mn-ea"/>
                <a:ea typeface="+mn-ea"/>
                <a:cs typeface="Times New Roman" charset="0"/>
              </a:rPr>
              <a:t>（</a:t>
            </a:r>
            <a:r>
              <a:rPr lang="ja-JP" altLang="en-US" sz="1800" u="sng" dirty="0">
                <a:latin typeface="+mn-ea"/>
                <a:ea typeface="+mn-ea"/>
                <a:cs typeface="HG丸ｺﾞｼｯｸM-PRO"/>
              </a:rPr>
              <a:t>小項目番号：</a:t>
            </a:r>
            <a:r>
              <a:rPr lang="en-US" altLang="ja-JP" sz="1800" u="sng" dirty="0">
                <a:latin typeface="+mn-ea"/>
                <a:ea typeface="+mn-ea"/>
                <a:cs typeface="HG丸ｺﾞｼｯｸM-PRO"/>
              </a:rPr>
              <a:t>1</a:t>
            </a:r>
            <a:r>
              <a:rPr lang="ja-JP" altLang="en-US" sz="1800" u="sng" dirty="0">
                <a:latin typeface="+mn-ea"/>
                <a:ea typeface="+mn-ea"/>
                <a:cs typeface="HG丸ｺﾞｼｯｸM-PRO"/>
              </a:rPr>
              <a:t>）</a:t>
            </a:r>
            <a:r>
              <a:rPr lang="en-US" altLang="ja-JP" sz="1800" u="sng" dirty="0">
                <a:latin typeface="+mn-ea"/>
                <a:ea typeface="+mn-ea"/>
                <a:cs typeface="HG丸ｺﾞｼｯｸM-PRO"/>
              </a:rPr>
              <a:t>】</a:t>
            </a:r>
          </a:p>
          <a:p>
            <a:pPr marL="304800" indent="-304800"/>
            <a:r>
              <a:rPr lang="en-US" altLang="ja-JP" sz="1800" dirty="0">
                <a:latin typeface="+mn-ea"/>
                <a:ea typeface="+mn-ea"/>
              </a:rPr>
              <a:t>	</a:t>
            </a:r>
            <a:r>
              <a:rPr lang="ja-JP" altLang="en-US" sz="2000" dirty="0">
                <a:latin typeface="+mn-ea"/>
                <a:ea typeface="+mn-ea"/>
              </a:rPr>
              <a:t>・両センターが</a:t>
            </a:r>
            <a:r>
              <a:rPr lang="ja-JP" altLang="en-US" sz="2000" dirty="0">
                <a:latin typeface="+mn-ea"/>
              </a:rPr>
              <a:t>一体となり、</a:t>
            </a:r>
            <a:r>
              <a:rPr lang="ja-JP" altLang="en-US" sz="2000" dirty="0">
                <a:latin typeface="+mn-ea"/>
                <a:ea typeface="+mn-ea"/>
              </a:rPr>
              <a:t>急増した新型コロナウイルス検査を実施</a:t>
            </a:r>
            <a:endParaRPr lang="en-US" altLang="ja-JP" sz="2000" dirty="0">
              <a:latin typeface="+mn-ea"/>
              <a:ea typeface="+mn-ea"/>
            </a:endParaRPr>
          </a:p>
          <a:p>
            <a:pPr marL="304800" indent="-304800"/>
            <a:r>
              <a:rPr lang="en-US" altLang="ja-JP" sz="1800" dirty="0">
                <a:latin typeface="+mn-ea"/>
              </a:rPr>
              <a:t>	</a:t>
            </a:r>
            <a:r>
              <a:rPr lang="ja-JP" altLang="en-US" sz="2000" dirty="0">
                <a:latin typeface="+mn-ea"/>
              </a:rPr>
              <a:t>・</a:t>
            </a:r>
            <a:r>
              <a:rPr lang="ja-JP" altLang="ja-JP" sz="2000" dirty="0">
                <a:latin typeface="+mn-ea"/>
              </a:rPr>
              <a:t>両センター</a:t>
            </a:r>
            <a:r>
              <a:rPr lang="ja-JP" altLang="en-US" sz="2000" dirty="0">
                <a:latin typeface="+mn-ea"/>
              </a:rPr>
              <a:t>実施</a:t>
            </a:r>
            <a:r>
              <a:rPr lang="ja-JP" altLang="ja-JP" sz="2000" dirty="0">
                <a:latin typeface="+mn-ea"/>
              </a:rPr>
              <a:t>検査業務</a:t>
            </a:r>
            <a:r>
              <a:rPr lang="ja-JP" altLang="en-US" sz="2000" dirty="0">
                <a:latin typeface="+mn-ea"/>
              </a:rPr>
              <a:t>の一部を集約（片寄）し、標準作業書を統一</a:t>
            </a:r>
            <a:endParaRPr lang="en-US" altLang="ja-JP" sz="2000" dirty="0">
              <a:latin typeface="+mn-ea"/>
            </a:endParaRPr>
          </a:p>
          <a:p>
            <a:pPr marL="304800" indent="-304800"/>
            <a:r>
              <a:rPr lang="ja-JP" altLang="en-US" sz="2000" dirty="0">
                <a:latin typeface="+mn-ea"/>
                <a:ea typeface="+mn-ea"/>
              </a:rPr>
              <a:t>　</a:t>
            </a:r>
            <a:r>
              <a:rPr lang="en-US" altLang="ja-JP" sz="2000" dirty="0">
                <a:latin typeface="+mn-ea"/>
                <a:ea typeface="+mn-ea"/>
              </a:rPr>
              <a:t>	</a:t>
            </a:r>
            <a:r>
              <a:rPr lang="ja-JP" altLang="en-US" sz="2000" dirty="0">
                <a:latin typeface="+mn-ea"/>
              </a:rPr>
              <a:t>・</a:t>
            </a:r>
            <a:r>
              <a:rPr lang="ja-JP" altLang="en-US" sz="2000" dirty="0">
                <a:latin typeface="+mn-ea"/>
                <a:ea typeface="+mn-ea"/>
              </a:rPr>
              <a:t>情報交換会議の定期開催・機器共同利用の推進</a:t>
            </a:r>
            <a:endParaRPr lang="en-US" altLang="ja-JP" sz="2000" dirty="0">
              <a:latin typeface="+mn-ea"/>
              <a:ea typeface="+mn-ea"/>
            </a:endParaRPr>
          </a:p>
          <a:p>
            <a:pPr marL="304800" indent="-304800"/>
            <a:r>
              <a:rPr lang="en-US" altLang="ja-JP" sz="900" dirty="0">
                <a:latin typeface="+mn-ea"/>
                <a:ea typeface="+mn-ea"/>
              </a:rPr>
              <a:t>	</a:t>
            </a:r>
          </a:p>
          <a:p>
            <a:r>
              <a:rPr lang="ja-JP" altLang="en-US" sz="2000" u="sng" dirty="0">
                <a:latin typeface="+mn-ea"/>
                <a:ea typeface="+mn-ea"/>
                <a:cs typeface="HG丸ｺﾞｼｯｸM-PRO"/>
              </a:rPr>
              <a:t>２　一元化施設整備　　</a:t>
            </a:r>
            <a:r>
              <a:rPr lang="en-US" altLang="ja-JP" sz="2000" u="sng" dirty="0">
                <a:latin typeface="+mn-ea"/>
                <a:cs typeface="HG丸ｺﾞｼｯｸM-PRO"/>
              </a:rPr>
              <a:t>【</a:t>
            </a:r>
            <a:r>
              <a:rPr lang="ja-JP" altLang="en-US" sz="2000" u="sng" dirty="0">
                <a:latin typeface="+mn-ea"/>
                <a:cs typeface="HG丸ｺﾞｼｯｸM-PRO"/>
              </a:rPr>
              <a:t>大項目</a:t>
            </a:r>
            <a:r>
              <a:rPr lang="ja-JP" altLang="en-US" sz="2000" u="sng" kern="100" dirty="0">
                <a:latin typeface="+mn-ea"/>
                <a:cs typeface="Times New Roman" charset="0"/>
              </a:rPr>
              <a:t>番号：</a:t>
            </a:r>
            <a:r>
              <a:rPr lang="en-US" altLang="ja-JP" sz="2000" u="sng" kern="100" dirty="0">
                <a:latin typeface="+mn-ea"/>
                <a:cs typeface="Times New Roman" charset="0"/>
              </a:rPr>
              <a:t>6</a:t>
            </a:r>
            <a:r>
              <a:rPr lang="ja-JP" altLang="en-US" sz="2000" u="sng" kern="100" dirty="0">
                <a:latin typeface="+mn-ea"/>
                <a:cs typeface="Times New Roman" charset="0"/>
              </a:rPr>
              <a:t>（</a:t>
            </a:r>
            <a:r>
              <a:rPr lang="ja-JP" altLang="en-US" sz="2000" u="sng" dirty="0">
                <a:latin typeface="+mn-ea"/>
                <a:cs typeface="HG丸ｺﾞｼｯｸM-PRO"/>
              </a:rPr>
              <a:t>小項目番号：</a:t>
            </a:r>
            <a:r>
              <a:rPr lang="en-US" altLang="ja-JP" sz="2000" u="sng" dirty="0">
                <a:latin typeface="+mn-ea"/>
                <a:cs typeface="HG丸ｺﾞｼｯｸM-PRO"/>
              </a:rPr>
              <a:t>15</a:t>
            </a:r>
            <a:r>
              <a:rPr lang="ja-JP" altLang="en-US" sz="2000" u="sng" dirty="0">
                <a:latin typeface="+mn-ea"/>
                <a:cs typeface="HG丸ｺﾞｼｯｸM-PRO"/>
              </a:rPr>
              <a:t>）</a:t>
            </a:r>
            <a:r>
              <a:rPr lang="en-US" altLang="ja-JP" sz="2000" u="sng" dirty="0">
                <a:latin typeface="+mn-ea"/>
                <a:cs typeface="HG丸ｺﾞｼｯｸM-PRO"/>
              </a:rPr>
              <a:t>】</a:t>
            </a:r>
            <a:endParaRPr lang="en-US" altLang="ja-JP" sz="2000" u="sng" dirty="0">
              <a:latin typeface="+mn-ea"/>
              <a:ea typeface="+mn-ea"/>
              <a:cs typeface="HG丸ｺﾞｼｯｸM-PRO"/>
            </a:endParaRPr>
          </a:p>
          <a:p>
            <a:r>
              <a:rPr lang="ja-JP" altLang="en-US" sz="2000" dirty="0">
                <a:latin typeface="+mn-ea"/>
              </a:rPr>
              <a:t>　</a:t>
            </a:r>
            <a:r>
              <a:rPr lang="en-US" altLang="ja-JP" sz="2000" dirty="0">
                <a:latin typeface="+mn-ea"/>
              </a:rPr>
              <a:t>  </a:t>
            </a:r>
            <a:r>
              <a:rPr lang="ja-JP" altLang="en-US" sz="2000" dirty="0">
                <a:latin typeface="+mn-ea"/>
                <a:ea typeface="+mn-ea"/>
                <a:cs typeface="HG丸ｺﾞｼｯｸM-PRO"/>
              </a:rPr>
              <a:t>・</a:t>
            </a:r>
            <a:r>
              <a:rPr lang="ja-JP" altLang="en-US" sz="2000" dirty="0">
                <a:latin typeface="+mn-ea"/>
                <a:ea typeface="+mn-ea"/>
              </a:rPr>
              <a:t>機器類の新規調達、更新、移設、廃棄リストの更新</a:t>
            </a:r>
            <a:endParaRPr lang="en-US" altLang="ja-JP" sz="2000" dirty="0">
              <a:latin typeface="+mn-ea"/>
              <a:ea typeface="+mn-ea"/>
            </a:endParaRPr>
          </a:p>
          <a:p>
            <a:r>
              <a:rPr lang="ja-JP" altLang="en-US" sz="2000" dirty="0">
                <a:latin typeface="+mn-ea"/>
              </a:rPr>
              <a:t>　</a:t>
            </a:r>
            <a:r>
              <a:rPr lang="en-US" altLang="ja-JP" sz="2000" dirty="0">
                <a:latin typeface="+mn-ea"/>
              </a:rPr>
              <a:t>  </a:t>
            </a:r>
            <a:r>
              <a:rPr lang="ja-JP" altLang="en-US" sz="2000" dirty="0">
                <a:latin typeface="+mn-ea"/>
                <a:cs typeface="HG丸ｺﾞｼｯｸM-PRO"/>
              </a:rPr>
              <a:t>・連絡協議会を設置：府市と情報共有</a:t>
            </a:r>
            <a:endParaRPr lang="en-US" altLang="ja-JP" sz="2000" dirty="0">
              <a:latin typeface="+mn-ea"/>
              <a:cs typeface="HG丸ｺﾞｼｯｸM-PRO"/>
            </a:endParaRPr>
          </a:p>
          <a:p>
            <a:r>
              <a:rPr lang="ja-JP" altLang="en-US" sz="2000" dirty="0">
                <a:latin typeface="+mn-ea"/>
              </a:rPr>
              <a:t>　</a:t>
            </a:r>
            <a:r>
              <a:rPr lang="en-US" altLang="ja-JP" sz="2000" dirty="0">
                <a:latin typeface="+mn-ea"/>
              </a:rPr>
              <a:t>  </a:t>
            </a:r>
            <a:r>
              <a:rPr lang="ja-JP" altLang="en-US" sz="2000" dirty="0">
                <a:latin typeface="+mn-ea"/>
                <a:cs typeface="HG丸ｺﾞｼｯｸM-PRO"/>
              </a:rPr>
              <a:t>・検討チームの設置：管理体制、危険物、検査室情報管理システム　等</a:t>
            </a:r>
            <a:endParaRPr lang="en-US" altLang="ja-JP" sz="2000" dirty="0">
              <a:latin typeface="+mn-ea"/>
              <a:cs typeface="HG丸ｺﾞｼｯｸM-PRO"/>
            </a:endParaRPr>
          </a:p>
          <a:p>
            <a:endParaRPr lang="en-US" altLang="ja-JP" sz="900" dirty="0">
              <a:latin typeface="+mn-ea"/>
              <a:ea typeface="+mn-ea"/>
            </a:endParaRPr>
          </a:p>
          <a:p>
            <a:r>
              <a:rPr lang="ja-JP" altLang="en-US" sz="2000" u="sng" dirty="0">
                <a:latin typeface="+mn-ea"/>
                <a:ea typeface="+mn-ea"/>
              </a:rPr>
              <a:t>３　</a:t>
            </a:r>
            <a:r>
              <a:rPr lang="ja-JP" altLang="en-US" sz="2000" u="sng" dirty="0">
                <a:latin typeface="+mn-ea"/>
                <a:cs typeface="Meiryo UI" panose="020B0604030504040204" pitchFamily="50" charset="-128"/>
              </a:rPr>
              <a:t>一元化施設の整備スケジュール（予定）</a:t>
            </a:r>
            <a:endParaRPr lang="ja-JP" altLang="ja-JP" sz="1600" u="sng" dirty="0">
              <a:latin typeface="+mn-ea"/>
              <a:cs typeface="Meiryo UI" panose="020B0604030504040204" pitchFamily="50" charset="-128"/>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23"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6.</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施設一元化に向けた取り組み</a:t>
            </a:r>
            <a:endParaRPr lang="ja-JP" altLang="en-US" sz="2800" dirty="0">
              <a:solidFill>
                <a:schemeClr val="bg1"/>
              </a:solidFill>
              <a:latin typeface="+mn-ea"/>
              <a:ea typeface="+mn-ea"/>
              <a:cs typeface="HG丸ｺﾞｼｯｸM-PRO"/>
            </a:endParaRPr>
          </a:p>
        </p:txBody>
      </p:sp>
      <p:sp>
        <p:nvSpPr>
          <p:cNvPr id="46" name="スライド番号プレースホルダー 3"/>
          <p:cNvSpPr>
            <a:spLocks noGrp="1"/>
          </p:cNvSpPr>
          <p:nvPr>
            <p:ph type="sldNum" sz="quarter" idx="12"/>
          </p:nvPr>
        </p:nvSpPr>
        <p:spPr>
          <a:xfrm>
            <a:off x="8084456" y="6492875"/>
            <a:ext cx="1059543" cy="365125"/>
          </a:xfrm>
        </p:spPr>
        <p:txBody>
          <a:bodyPr/>
          <a:lstStyle/>
          <a:p>
            <a:fld id="{31574B80-8BAD-423D-BC4E-1B412F5C32AE}" type="slidenum">
              <a:rPr lang="ja-JP" altLang="en-US" sz="1200" b="1" smtClean="0">
                <a:latin typeface="Arial" charset="0"/>
                <a:ea typeface="Arial" charset="0"/>
                <a:cs typeface="Arial" charset="0"/>
              </a:rPr>
              <a:pPr/>
              <a:t>26</a:t>
            </a:fld>
            <a:endParaRPr lang="ja-JP" altLang="en-US" sz="1200" b="1" dirty="0">
              <a:latin typeface="Arial" charset="0"/>
              <a:ea typeface="Arial" charset="0"/>
              <a:cs typeface="Arial" charset="0"/>
            </a:endParaRPr>
          </a:p>
        </p:txBody>
      </p:sp>
      <p:graphicFrame>
        <p:nvGraphicFramePr>
          <p:cNvPr id="21" name="表 20"/>
          <p:cNvGraphicFramePr>
            <a:graphicFrameLocks noGrp="1"/>
          </p:cNvGraphicFramePr>
          <p:nvPr>
            <p:extLst>
              <p:ext uri="{D42A27DB-BD31-4B8C-83A1-F6EECF244321}">
                <p14:modId xmlns:p14="http://schemas.microsoft.com/office/powerpoint/2010/main" val="471672393"/>
              </p:ext>
            </p:extLst>
          </p:nvPr>
        </p:nvGraphicFramePr>
        <p:xfrm>
          <a:off x="1116272" y="4198547"/>
          <a:ext cx="6968186" cy="2254981"/>
        </p:xfrm>
        <a:graphic>
          <a:graphicData uri="http://schemas.openxmlformats.org/drawingml/2006/table">
            <a:tbl>
              <a:tblPr firstRow="1" firstCol="1" bandRow="1">
                <a:tableStyleId>{69012ECD-51FC-41F1-AA8D-1B2483CD663E}</a:tableStyleId>
              </a:tblPr>
              <a:tblGrid>
                <a:gridCol w="278570">
                  <a:extLst>
                    <a:ext uri="{9D8B030D-6E8A-4147-A177-3AD203B41FA5}">
                      <a16:colId xmlns:a16="http://schemas.microsoft.com/office/drawing/2014/main" val="20024"/>
                    </a:ext>
                  </a:extLst>
                </a:gridCol>
                <a:gridCol w="278570">
                  <a:extLst>
                    <a:ext uri="{9D8B030D-6E8A-4147-A177-3AD203B41FA5}">
                      <a16:colId xmlns:a16="http://schemas.microsoft.com/office/drawing/2014/main" val="20000"/>
                    </a:ext>
                  </a:extLst>
                </a:gridCol>
                <a:gridCol w="278570">
                  <a:extLst>
                    <a:ext uri="{9D8B030D-6E8A-4147-A177-3AD203B41FA5}">
                      <a16:colId xmlns:a16="http://schemas.microsoft.com/office/drawing/2014/main" val="20001"/>
                    </a:ext>
                  </a:extLst>
                </a:gridCol>
                <a:gridCol w="278570">
                  <a:extLst>
                    <a:ext uri="{9D8B030D-6E8A-4147-A177-3AD203B41FA5}">
                      <a16:colId xmlns:a16="http://schemas.microsoft.com/office/drawing/2014/main" val="20002"/>
                    </a:ext>
                  </a:extLst>
                </a:gridCol>
                <a:gridCol w="279226">
                  <a:extLst>
                    <a:ext uri="{9D8B030D-6E8A-4147-A177-3AD203B41FA5}">
                      <a16:colId xmlns:a16="http://schemas.microsoft.com/office/drawing/2014/main" val="20003"/>
                    </a:ext>
                  </a:extLst>
                </a:gridCol>
                <a:gridCol w="278570">
                  <a:extLst>
                    <a:ext uri="{9D8B030D-6E8A-4147-A177-3AD203B41FA5}">
                      <a16:colId xmlns:a16="http://schemas.microsoft.com/office/drawing/2014/main" val="20004"/>
                    </a:ext>
                  </a:extLst>
                </a:gridCol>
                <a:gridCol w="278570">
                  <a:extLst>
                    <a:ext uri="{9D8B030D-6E8A-4147-A177-3AD203B41FA5}">
                      <a16:colId xmlns:a16="http://schemas.microsoft.com/office/drawing/2014/main" val="20005"/>
                    </a:ext>
                  </a:extLst>
                </a:gridCol>
                <a:gridCol w="278570">
                  <a:extLst>
                    <a:ext uri="{9D8B030D-6E8A-4147-A177-3AD203B41FA5}">
                      <a16:colId xmlns:a16="http://schemas.microsoft.com/office/drawing/2014/main" val="20006"/>
                    </a:ext>
                  </a:extLst>
                </a:gridCol>
                <a:gridCol w="279226">
                  <a:extLst>
                    <a:ext uri="{9D8B030D-6E8A-4147-A177-3AD203B41FA5}">
                      <a16:colId xmlns:a16="http://schemas.microsoft.com/office/drawing/2014/main" val="20007"/>
                    </a:ext>
                  </a:extLst>
                </a:gridCol>
                <a:gridCol w="278570">
                  <a:extLst>
                    <a:ext uri="{9D8B030D-6E8A-4147-A177-3AD203B41FA5}">
                      <a16:colId xmlns:a16="http://schemas.microsoft.com/office/drawing/2014/main" val="20008"/>
                    </a:ext>
                  </a:extLst>
                </a:gridCol>
                <a:gridCol w="278570">
                  <a:extLst>
                    <a:ext uri="{9D8B030D-6E8A-4147-A177-3AD203B41FA5}">
                      <a16:colId xmlns:a16="http://schemas.microsoft.com/office/drawing/2014/main" val="20009"/>
                    </a:ext>
                  </a:extLst>
                </a:gridCol>
                <a:gridCol w="278570">
                  <a:extLst>
                    <a:ext uri="{9D8B030D-6E8A-4147-A177-3AD203B41FA5}">
                      <a16:colId xmlns:a16="http://schemas.microsoft.com/office/drawing/2014/main" val="20010"/>
                    </a:ext>
                  </a:extLst>
                </a:gridCol>
                <a:gridCol w="279226">
                  <a:extLst>
                    <a:ext uri="{9D8B030D-6E8A-4147-A177-3AD203B41FA5}">
                      <a16:colId xmlns:a16="http://schemas.microsoft.com/office/drawing/2014/main" val="20011"/>
                    </a:ext>
                  </a:extLst>
                </a:gridCol>
                <a:gridCol w="278570">
                  <a:extLst>
                    <a:ext uri="{9D8B030D-6E8A-4147-A177-3AD203B41FA5}">
                      <a16:colId xmlns:a16="http://schemas.microsoft.com/office/drawing/2014/main" val="20012"/>
                    </a:ext>
                  </a:extLst>
                </a:gridCol>
                <a:gridCol w="278570">
                  <a:extLst>
                    <a:ext uri="{9D8B030D-6E8A-4147-A177-3AD203B41FA5}">
                      <a16:colId xmlns:a16="http://schemas.microsoft.com/office/drawing/2014/main" val="20013"/>
                    </a:ext>
                  </a:extLst>
                </a:gridCol>
                <a:gridCol w="278570">
                  <a:extLst>
                    <a:ext uri="{9D8B030D-6E8A-4147-A177-3AD203B41FA5}">
                      <a16:colId xmlns:a16="http://schemas.microsoft.com/office/drawing/2014/main" val="20014"/>
                    </a:ext>
                  </a:extLst>
                </a:gridCol>
                <a:gridCol w="279226">
                  <a:extLst>
                    <a:ext uri="{9D8B030D-6E8A-4147-A177-3AD203B41FA5}">
                      <a16:colId xmlns:a16="http://schemas.microsoft.com/office/drawing/2014/main" val="20015"/>
                    </a:ext>
                  </a:extLst>
                </a:gridCol>
                <a:gridCol w="278570">
                  <a:extLst>
                    <a:ext uri="{9D8B030D-6E8A-4147-A177-3AD203B41FA5}">
                      <a16:colId xmlns:a16="http://schemas.microsoft.com/office/drawing/2014/main" val="20016"/>
                    </a:ext>
                  </a:extLst>
                </a:gridCol>
                <a:gridCol w="278570">
                  <a:extLst>
                    <a:ext uri="{9D8B030D-6E8A-4147-A177-3AD203B41FA5}">
                      <a16:colId xmlns:a16="http://schemas.microsoft.com/office/drawing/2014/main" val="20017"/>
                    </a:ext>
                  </a:extLst>
                </a:gridCol>
                <a:gridCol w="278570">
                  <a:extLst>
                    <a:ext uri="{9D8B030D-6E8A-4147-A177-3AD203B41FA5}">
                      <a16:colId xmlns:a16="http://schemas.microsoft.com/office/drawing/2014/main" val="20018"/>
                    </a:ext>
                  </a:extLst>
                </a:gridCol>
                <a:gridCol w="279226">
                  <a:extLst>
                    <a:ext uri="{9D8B030D-6E8A-4147-A177-3AD203B41FA5}">
                      <a16:colId xmlns:a16="http://schemas.microsoft.com/office/drawing/2014/main" val="20019"/>
                    </a:ext>
                  </a:extLst>
                </a:gridCol>
                <a:gridCol w="278570">
                  <a:extLst>
                    <a:ext uri="{9D8B030D-6E8A-4147-A177-3AD203B41FA5}">
                      <a16:colId xmlns:a16="http://schemas.microsoft.com/office/drawing/2014/main" val="20020"/>
                    </a:ext>
                  </a:extLst>
                </a:gridCol>
                <a:gridCol w="278570">
                  <a:extLst>
                    <a:ext uri="{9D8B030D-6E8A-4147-A177-3AD203B41FA5}">
                      <a16:colId xmlns:a16="http://schemas.microsoft.com/office/drawing/2014/main" val="20021"/>
                    </a:ext>
                  </a:extLst>
                </a:gridCol>
                <a:gridCol w="278570">
                  <a:extLst>
                    <a:ext uri="{9D8B030D-6E8A-4147-A177-3AD203B41FA5}">
                      <a16:colId xmlns:a16="http://schemas.microsoft.com/office/drawing/2014/main" val="20022"/>
                    </a:ext>
                  </a:extLst>
                </a:gridCol>
                <a:gridCol w="279226">
                  <a:extLst>
                    <a:ext uri="{9D8B030D-6E8A-4147-A177-3AD203B41FA5}">
                      <a16:colId xmlns:a16="http://schemas.microsoft.com/office/drawing/2014/main" val="20023"/>
                    </a:ext>
                  </a:extLst>
                </a:gridCol>
              </a:tblGrid>
              <a:tr h="272059">
                <a:tc>
                  <a:txBody>
                    <a:bodyPr/>
                    <a:lstStyle/>
                    <a:p>
                      <a:pPr algn="ctr">
                        <a:lnSpc>
                          <a:spcPct val="1000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4">
                  <a:txBody>
                    <a:bodyPr/>
                    <a:lstStyle/>
                    <a:p>
                      <a:pPr algn="ctr">
                        <a:lnSpc>
                          <a:spcPct val="100000"/>
                        </a:lnSpc>
                        <a:spcAft>
                          <a:spcPts val="0"/>
                        </a:spcAft>
                      </a:pPr>
                      <a:r>
                        <a:rPr lang="en-US" sz="1000" kern="0" dirty="0">
                          <a:effectLst/>
                          <a:latin typeface="+mj-ea"/>
                          <a:ea typeface="+mj-ea"/>
                        </a:rPr>
                        <a:t>H29</a:t>
                      </a:r>
                      <a:r>
                        <a:rPr lang="ja-JP" sz="1000" kern="0" dirty="0">
                          <a:effectLst/>
                          <a:latin typeface="+mj-ea"/>
                          <a:ea typeface="+mj-ea"/>
                        </a:rPr>
                        <a:t>年度</a:t>
                      </a:r>
                      <a:endParaRPr lang="ja-JP" sz="1050" kern="100" dirty="0">
                        <a:effectLst/>
                        <a:latin typeface="+mj-ea"/>
                        <a:ea typeface="+mj-ea"/>
                        <a:cs typeface="Times New Roman"/>
                      </a:endParaRPr>
                    </a:p>
                  </a:txBody>
                  <a:tcPr marL="68580" marR="68580" marT="0" marB="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ct val="100000"/>
                        </a:lnSpc>
                        <a:spcAft>
                          <a:spcPts val="0"/>
                        </a:spcAft>
                      </a:pPr>
                      <a:r>
                        <a:rPr lang="en-US" sz="1000" kern="0" dirty="0">
                          <a:effectLst/>
                          <a:latin typeface="+mj-ea"/>
                          <a:ea typeface="+mj-ea"/>
                        </a:rPr>
                        <a:t>H30</a:t>
                      </a:r>
                      <a:r>
                        <a:rPr lang="ja-JP" sz="1000" kern="0" dirty="0">
                          <a:effectLst/>
                          <a:latin typeface="+mj-ea"/>
                          <a:ea typeface="+mj-ea"/>
                        </a:rPr>
                        <a:t>年度</a:t>
                      </a:r>
                      <a:endParaRPr lang="ja-JP" sz="1050" kern="100" dirty="0">
                        <a:effectLst/>
                        <a:latin typeface="+mj-ea"/>
                        <a:ea typeface="+mj-ea"/>
                        <a:cs typeface="Times New Roman"/>
                      </a:endParaRPr>
                    </a:p>
                  </a:txBody>
                  <a:tcPr marL="68580" marR="68580" marT="0" marB="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ct val="100000"/>
                        </a:lnSpc>
                        <a:spcAft>
                          <a:spcPts val="0"/>
                        </a:spcAft>
                      </a:pPr>
                      <a:r>
                        <a:rPr lang="en-US" sz="1000" kern="0" dirty="0">
                          <a:effectLst/>
                          <a:latin typeface="+mj-ea"/>
                          <a:ea typeface="+mj-ea"/>
                        </a:rPr>
                        <a:t>H31</a:t>
                      </a:r>
                      <a:r>
                        <a:rPr lang="en-US" altLang="ja-JP" sz="1000" kern="0" dirty="0">
                          <a:effectLst/>
                          <a:latin typeface="+mj-ea"/>
                          <a:ea typeface="+mj-ea"/>
                        </a:rPr>
                        <a:t>(R1)</a:t>
                      </a:r>
                      <a:r>
                        <a:rPr lang="ja-JP" sz="1000" kern="0" dirty="0">
                          <a:effectLst/>
                          <a:latin typeface="+mj-ea"/>
                          <a:ea typeface="+mj-ea"/>
                        </a:rPr>
                        <a:t>年度</a:t>
                      </a:r>
                      <a:endParaRPr lang="ja-JP" sz="1050" kern="100" dirty="0">
                        <a:effectLst/>
                        <a:latin typeface="+mj-ea"/>
                        <a:ea typeface="+mj-ea"/>
                        <a:cs typeface="Times New Roman"/>
                      </a:endParaRPr>
                    </a:p>
                  </a:txBody>
                  <a:tcPr marL="68580" marR="68580" marT="0" marB="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ct val="100000"/>
                        </a:lnSpc>
                        <a:spcAft>
                          <a:spcPts val="0"/>
                        </a:spcAft>
                      </a:pPr>
                      <a:r>
                        <a:rPr lang="en-US" altLang="ja-JP" sz="1000" kern="0" dirty="0">
                          <a:effectLst/>
                          <a:latin typeface="+mj-ea"/>
                          <a:ea typeface="+mj-ea"/>
                        </a:rPr>
                        <a:t>R2</a:t>
                      </a:r>
                      <a:r>
                        <a:rPr lang="ja-JP" sz="1000" kern="0" dirty="0">
                          <a:effectLst/>
                          <a:latin typeface="+mj-ea"/>
                          <a:ea typeface="+mj-ea"/>
                        </a:rPr>
                        <a:t>年度</a:t>
                      </a:r>
                      <a:endParaRPr lang="ja-JP" sz="1050" kern="100" dirty="0">
                        <a:effectLst/>
                        <a:latin typeface="+mj-ea"/>
                        <a:ea typeface="+mj-ea"/>
                        <a:cs typeface="Times New Roman"/>
                      </a:endParaRPr>
                    </a:p>
                  </a:txBody>
                  <a:tcPr marL="68580" marR="68580" marT="0" marB="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ct val="100000"/>
                        </a:lnSpc>
                        <a:spcAft>
                          <a:spcPts val="0"/>
                        </a:spcAft>
                      </a:pPr>
                      <a:r>
                        <a:rPr lang="en-US" altLang="ja-JP" sz="1000" kern="0" dirty="0">
                          <a:effectLst/>
                          <a:latin typeface="+mj-ea"/>
                          <a:ea typeface="+mj-ea"/>
                        </a:rPr>
                        <a:t>R</a:t>
                      </a:r>
                      <a:r>
                        <a:rPr lang="en-US" sz="1000" kern="0" dirty="0">
                          <a:effectLst/>
                          <a:latin typeface="+mj-ea"/>
                          <a:ea typeface="+mj-ea"/>
                        </a:rPr>
                        <a:t>3</a:t>
                      </a:r>
                      <a:r>
                        <a:rPr lang="ja-JP" sz="1000" kern="0" dirty="0">
                          <a:effectLst/>
                          <a:latin typeface="+mj-ea"/>
                          <a:ea typeface="+mj-ea"/>
                        </a:rPr>
                        <a:t>年度</a:t>
                      </a:r>
                      <a:endParaRPr lang="ja-JP" sz="1050" kern="100" dirty="0">
                        <a:effectLst/>
                        <a:latin typeface="+mj-ea"/>
                        <a:ea typeface="+mj-ea"/>
                        <a:cs typeface="Times New Roman"/>
                      </a:endParaRPr>
                    </a:p>
                  </a:txBody>
                  <a:tcPr marL="68580" marR="68580" marT="0" marB="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ct val="100000"/>
                        </a:lnSpc>
                        <a:spcAft>
                          <a:spcPts val="0"/>
                        </a:spcAft>
                      </a:pPr>
                      <a:r>
                        <a:rPr lang="en-US" altLang="ja-JP" sz="1000" kern="0" dirty="0">
                          <a:effectLst/>
                          <a:latin typeface="+mj-ea"/>
                          <a:ea typeface="+mj-ea"/>
                        </a:rPr>
                        <a:t>R</a:t>
                      </a:r>
                      <a:r>
                        <a:rPr lang="en-US" sz="1000" kern="0" dirty="0">
                          <a:effectLst/>
                          <a:latin typeface="+mj-ea"/>
                          <a:ea typeface="+mj-ea"/>
                        </a:rPr>
                        <a:t>4</a:t>
                      </a:r>
                      <a:r>
                        <a:rPr lang="ja-JP" sz="1000" kern="0" dirty="0">
                          <a:effectLst/>
                          <a:latin typeface="+mj-ea"/>
                          <a:ea typeface="+mj-ea"/>
                        </a:rPr>
                        <a:t>年度</a:t>
                      </a:r>
                      <a:endParaRPr lang="ja-JP" sz="1050" kern="100" dirty="0">
                        <a:effectLst/>
                        <a:latin typeface="+mj-ea"/>
                        <a:ea typeface="+mj-ea"/>
                        <a:cs typeface="Times New Roman"/>
                      </a:endParaRPr>
                    </a:p>
                  </a:txBody>
                  <a:tcPr marL="68580" marR="68580" marT="0" marB="0" anchor="ctr" anchorCtr="1">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370796">
                <a:tc>
                  <a:txBody>
                    <a:bodyPr/>
                    <a:lstStyle/>
                    <a:p>
                      <a:pPr algn="ctr">
                        <a:lnSpc>
                          <a:spcPct val="100000"/>
                        </a:lnSpc>
                        <a:spcAft>
                          <a:spcPts val="0"/>
                        </a:spcAft>
                      </a:pPr>
                      <a:r>
                        <a:rPr lang="ja-JP" altLang="en-US" sz="900" kern="100" dirty="0">
                          <a:solidFill>
                            <a:schemeClr val="bg1"/>
                          </a:solidFill>
                          <a:effectLst/>
                          <a:latin typeface="+mj-ea"/>
                          <a:ea typeface="+mj-ea"/>
                          <a:cs typeface="Times New Roman"/>
                        </a:rPr>
                        <a:t>一元化施設</a:t>
                      </a:r>
                      <a:endParaRPr lang="ja-JP" sz="900" kern="100" dirty="0">
                        <a:solidFill>
                          <a:schemeClr val="bg1"/>
                        </a:solidFill>
                        <a:effectLst/>
                        <a:latin typeface="+mj-ea"/>
                        <a:ea typeface="+mj-ea"/>
                        <a:cs typeface="Times New Roman"/>
                      </a:endParaRPr>
                    </a:p>
                  </a:txBody>
                  <a:tcPr marL="68580" marR="68580" marT="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en-US" sz="1000" kern="0" dirty="0">
                          <a:effectLst/>
                        </a:rPr>
                        <a:t> </a:t>
                      </a: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2126">
                <a:tc>
                  <a:txBody>
                    <a:bodyPr/>
                    <a:lstStyle/>
                    <a:p>
                      <a:pPr algn="ctr">
                        <a:lnSpc>
                          <a:spcPct val="100000"/>
                        </a:lnSpc>
                        <a:spcAft>
                          <a:spcPts val="0"/>
                        </a:spcAft>
                      </a:pPr>
                      <a:r>
                        <a:rPr lang="ja-JP" altLang="en-US" sz="900" kern="100" dirty="0">
                          <a:solidFill>
                            <a:schemeClr val="bg1"/>
                          </a:solidFill>
                          <a:effectLst/>
                          <a:latin typeface="+mj-ea"/>
                          <a:ea typeface="+mj-ea"/>
                          <a:cs typeface="Times New Roman"/>
                        </a:rPr>
                        <a:t>撤去</a:t>
                      </a:r>
                      <a:endParaRPr lang="ja-JP" sz="900" kern="100" dirty="0">
                        <a:solidFill>
                          <a:schemeClr val="bg1"/>
                        </a:solidFill>
                        <a:effectLst/>
                        <a:latin typeface="+mj-ea"/>
                        <a:ea typeface="+mj-ea"/>
                        <a:cs typeface="Times New Roman"/>
                      </a:endParaRPr>
                    </a:p>
                  </a:txBody>
                  <a:tcPr marL="68580" marR="68580" marT="0" marB="0" vert="eaVert"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solidFill>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ts val="1800"/>
                        </a:lnSpc>
                        <a:spcAft>
                          <a:spcPts val="0"/>
                        </a:spcAft>
                      </a:pPr>
                      <a:endParaRPr lang="ja-JP" sz="1050" kern="100" dirty="0">
                        <a:effectLst/>
                        <a:latin typeface="Century"/>
                        <a:ea typeface="ＭＳ 明朝"/>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2" name="正方形/長方形 21"/>
          <p:cNvSpPr/>
          <p:nvPr/>
        </p:nvSpPr>
        <p:spPr>
          <a:xfrm>
            <a:off x="1221047" y="6483553"/>
            <a:ext cx="4884816" cy="246221"/>
          </a:xfrm>
          <a:prstGeom prst="rect">
            <a:avLst/>
          </a:prstGeom>
        </p:spPr>
        <p:txBody>
          <a:bodyPr wrap="square">
            <a:spAutoFit/>
          </a:bodyPr>
          <a:lstStyle/>
          <a:p>
            <a:pPr marL="180000" indent="-457200" defTabSz="1280160" fontAlgn="auto">
              <a:spcBef>
                <a:spcPts val="0"/>
              </a:spcBef>
              <a:spcAft>
                <a:spcPts val="0"/>
              </a:spcAft>
            </a:pPr>
            <a:r>
              <a:rPr lang="ja-JP" altLang="ja-JP" sz="1000" dirty="0">
                <a:solidFill>
                  <a:prstClr val="black"/>
                </a:solidFill>
                <a:latin typeface="HG丸ｺﾞｼｯｸM-PRO" panose="020F0600000000000000" pitchFamily="50" charset="-128"/>
                <a:ea typeface="HG丸ｺﾞｼｯｸM-PRO" panose="020F0600000000000000" pitchFamily="50" charset="-128"/>
              </a:rPr>
              <a:t>※</a:t>
            </a:r>
            <a:r>
              <a:rPr lang="ja-JP" altLang="en-US" sz="1000" dirty="0">
                <a:solidFill>
                  <a:prstClr val="black"/>
                </a:solidFill>
                <a:latin typeface="HG丸ｺﾞｼｯｸM-PRO" panose="020F0600000000000000" pitchFamily="50" charset="-128"/>
                <a:ea typeface="HG丸ｺﾞｼｯｸM-PRO" panose="020F0600000000000000" pitchFamily="50" charset="-128"/>
              </a:rPr>
              <a:t> 外構工事は</a:t>
            </a:r>
            <a:r>
              <a:rPr lang="en-US" altLang="ja-JP" sz="1000" dirty="0">
                <a:solidFill>
                  <a:prstClr val="black"/>
                </a:solidFill>
                <a:latin typeface="HG丸ｺﾞｼｯｸM-PRO" panose="020F0600000000000000" pitchFamily="50" charset="-128"/>
                <a:ea typeface="HG丸ｺﾞｼｯｸM-PRO" panose="020F0600000000000000" pitchFamily="50" charset="-128"/>
              </a:rPr>
              <a:t>R5</a:t>
            </a:r>
            <a:r>
              <a:rPr lang="ja-JP" altLang="en-US" sz="1000" dirty="0">
                <a:solidFill>
                  <a:prstClr val="black"/>
                </a:solidFill>
                <a:latin typeface="HG丸ｺﾞｼｯｸM-PRO" panose="020F0600000000000000" pitchFamily="50" charset="-128"/>
                <a:ea typeface="HG丸ｺﾞｼｯｸM-PRO" panose="020F0600000000000000" pitchFamily="50" charset="-128"/>
              </a:rPr>
              <a:t>年</a:t>
            </a:r>
            <a:r>
              <a:rPr lang="en-US" altLang="ja-JP" sz="1000" dirty="0">
                <a:solidFill>
                  <a:prstClr val="black"/>
                </a:solidFill>
                <a:latin typeface="HG丸ｺﾞｼｯｸM-PRO" panose="020F0600000000000000" pitchFamily="50" charset="-128"/>
                <a:ea typeface="HG丸ｺﾞｼｯｸM-PRO" panose="020F0600000000000000" pitchFamily="50" charset="-128"/>
              </a:rPr>
              <a:t>1</a:t>
            </a:r>
            <a:r>
              <a:rPr lang="ja-JP" altLang="en-US" sz="1000" dirty="0">
                <a:solidFill>
                  <a:prstClr val="black"/>
                </a:solidFill>
                <a:latin typeface="HG丸ｺﾞｼｯｸM-PRO" panose="020F0600000000000000" pitchFamily="50" charset="-128"/>
                <a:ea typeface="HG丸ｺﾞｼｯｸM-PRO" panose="020F0600000000000000" pitchFamily="50" charset="-128"/>
              </a:rPr>
              <a:t>月～</a:t>
            </a:r>
            <a:r>
              <a:rPr lang="en-US" altLang="ja-JP" sz="1000" dirty="0">
                <a:solidFill>
                  <a:prstClr val="black"/>
                </a:solidFill>
                <a:latin typeface="HG丸ｺﾞｼｯｸM-PRO" panose="020F0600000000000000" pitchFamily="50" charset="-128"/>
                <a:ea typeface="HG丸ｺﾞｼｯｸM-PRO" panose="020F0600000000000000" pitchFamily="50" charset="-128"/>
              </a:rPr>
              <a:t>2</a:t>
            </a:r>
            <a:r>
              <a:rPr lang="ja-JP" altLang="en-US" sz="1000" dirty="0">
                <a:solidFill>
                  <a:prstClr val="black"/>
                </a:solidFill>
                <a:latin typeface="HG丸ｺﾞｼｯｸM-PRO" panose="020F0600000000000000" pitchFamily="50" charset="-128"/>
                <a:ea typeface="HG丸ｺﾞｼｯｸM-PRO" panose="020F0600000000000000" pitchFamily="50" charset="-128"/>
              </a:rPr>
              <a:t>月を予定</a:t>
            </a:r>
            <a:r>
              <a:rPr lang="ja-JP" altLang="ja-JP" sz="1000" dirty="0">
                <a:solidFill>
                  <a:prstClr val="black"/>
                </a:solidFill>
                <a:latin typeface="HG丸ｺﾞｼｯｸM-PRO" panose="020F0600000000000000" pitchFamily="50" charset="-128"/>
                <a:ea typeface="HG丸ｺﾞｼｯｸM-PRO" panose="020F0600000000000000" pitchFamily="50" charset="-128"/>
              </a:rPr>
              <a:t>。</a:t>
            </a:r>
            <a:endParaRPr lang="en-US" altLang="ja-JP" sz="100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24" name="グループ化 23"/>
          <p:cNvGrpSpPr/>
          <p:nvPr/>
        </p:nvGrpSpPr>
        <p:grpSpPr>
          <a:xfrm>
            <a:off x="1514475" y="4573344"/>
            <a:ext cx="6553200" cy="1796753"/>
            <a:chOff x="659741" y="7752929"/>
            <a:chExt cx="5607394" cy="1200308"/>
          </a:xfrm>
        </p:grpSpPr>
        <p:sp>
          <p:nvSpPr>
            <p:cNvPr id="25" name="テキスト ボックス 2"/>
            <p:cNvSpPr txBox="1"/>
            <p:nvPr/>
          </p:nvSpPr>
          <p:spPr>
            <a:xfrm>
              <a:off x="659741" y="7752930"/>
              <a:ext cx="836026" cy="212452"/>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900" b="1" i="0" u="none" strike="noStrike" kern="100" cap="none" spc="0" normalizeH="0" baseline="0" noProof="0" dirty="0">
                  <a:ln>
                    <a:noFill/>
                  </a:ln>
                  <a:solidFill>
                    <a:srgbClr val="FFFFFF"/>
                  </a:solidFill>
                  <a:effectLst/>
                  <a:uLnTx/>
                  <a:uFillTx/>
                  <a:latin typeface="Century"/>
                  <a:ea typeface="Meiryo UI"/>
                  <a:cs typeface="Times New Roman"/>
                </a:rPr>
                <a:t>基本計画</a:t>
              </a:r>
              <a:endParaRPr kumimoji="0" lang="ja-JP" altLang="en-US" sz="900"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26" name="テキスト ボックス 4"/>
            <p:cNvSpPr txBox="1"/>
            <p:nvPr/>
          </p:nvSpPr>
          <p:spPr>
            <a:xfrm>
              <a:off x="1628089" y="7752930"/>
              <a:ext cx="835510" cy="210774"/>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900" b="1" i="0" u="none" strike="noStrike" kern="100" cap="none" spc="0" normalizeH="0" baseline="0" noProof="0" dirty="0">
                  <a:ln>
                    <a:noFill/>
                  </a:ln>
                  <a:solidFill>
                    <a:srgbClr val="FFFFFF"/>
                  </a:solidFill>
                  <a:effectLst/>
                  <a:uLnTx/>
                  <a:uFillTx/>
                  <a:latin typeface="Century"/>
                  <a:ea typeface="Meiryo UI"/>
                  <a:cs typeface="Times New Roman"/>
                </a:rPr>
                <a:t>基本設計</a:t>
              </a:r>
              <a:endParaRPr kumimoji="0" lang="ja-JP" altLang="en-US" sz="900"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27" name="テキスト ボックス 5"/>
            <p:cNvSpPr txBox="1"/>
            <p:nvPr/>
          </p:nvSpPr>
          <p:spPr>
            <a:xfrm>
              <a:off x="2574515" y="7752930"/>
              <a:ext cx="845434" cy="210774"/>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900" b="1" i="0" u="none" strike="noStrike" kern="100" cap="none" spc="0" normalizeH="0" baseline="0" noProof="0" dirty="0">
                  <a:ln>
                    <a:noFill/>
                  </a:ln>
                  <a:solidFill>
                    <a:srgbClr val="FFFFFF"/>
                  </a:solidFill>
                  <a:effectLst/>
                  <a:uLnTx/>
                  <a:uFillTx/>
                  <a:latin typeface="Century"/>
                  <a:ea typeface="Meiryo UI"/>
                  <a:cs typeface="Times New Roman"/>
                </a:rPr>
                <a:t>実施設計</a:t>
              </a:r>
              <a:endParaRPr kumimoji="0" lang="ja-JP" altLang="en-US" sz="900"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28" name="テキスト ボックス 6"/>
            <p:cNvSpPr txBox="1"/>
            <p:nvPr/>
          </p:nvSpPr>
          <p:spPr>
            <a:xfrm>
              <a:off x="4024536" y="7752929"/>
              <a:ext cx="1778278" cy="212452"/>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900" b="1" i="0" u="none" strike="noStrike" kern="100" cap="none" spc="0" normalizeH="0" baseline="0" noProof="0" dirty="0">
                  <a:ln>
                    <a:noFill/>
                  </a:ln>
                  <a:solidFill>
                    <a:srgbClr val="FFFFFF"/>
                  </a:solidFill>
                  <a:effectLst/>
                  <a:uLnTx/>
                  <a:uFillTx/>
                  <a:latin typeface="Century"/>
                  <a:ea typeface="Meiryo UI"/>
                  <a:cs typeface="Times New Roman"/>
                </a:rPr>
                <a:t>建設工事</a:t>
              </a:r>
              <a:endParaRPr kumimoji="0" lang="ja-JP" altLang="en-US" sz="900"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29" name="テキスト ボックス 5"/>
            <p:cNvSpPr txBox="1"/>
            <p:nvPr/>
          </p:nvSpPr>
          <p:spPr>
            <a:xfrm>
              <a:off x="1517922" y="8677309"/>
              <a:ext cx="845434" cy="210774"/>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900" b="1" i="0" u="none" strike="noStrike" kern="100" cap="none" spc="0" normalizeH="0" baseline="0" noProof="0" dirty="0">
                  <a:ln>
                    <a:noFill/>
                  </a:ln>
                  <a:solidFill>
                    <a:srgbClr val="FFFFFF"/>
                  </a:solidFill>
                  <a:effectLst/>
                  <a:uLnTx/>
                  <a:uFillTx/>
                  <a:latin typeface="Century"/>
                  <a:ea typeface="Meiryo UI"/>
                  <a:cs typeface="Times New Roman"/>
                </a:rPr>
                <a:t>実施設計</a:t>
              </a:r>
              <a:endParaRPr kumimoji="0" lang="ja-JP" altLang="en-US" sz="900"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30" name="テキスト ボックス 6"/>
            <p:cNvSpPr txBox="1"/>
            <p:nvPr/>
          </p:nvSpPr>
          <p:spPr>
            <a:xfrm>
              <a:off x="2525615" y="8624053"/>
              <a:ext cx="853684" cy="329184"/>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900" b="1" i="0" u="none" strike="noStrike" kern="100" cap="none" spc="0" normalizeH="0" baseline="0" noProof="0" dirty="0">
                  <a:ln>
                    <a:noFill/>
                  </a:ln>
                  <a:solidFill>
                    <a:srgbClr val="FFFFFF"/>
                  </a:solidFill>
                  <a:effectLst/>
                  <a:uLnTx/>
                  <a:uFillTx/>
                  <a:latin typeface="Century"/>
                  <a:ea typeface="Meiryo UI"/>
                  <a:cs typeface="Times New Roman"/>
                </a:rPr>
                <a:t>撤去工事</a:t>
              </a:r>
              <a:endParaRPr kumimoji="0" lang="en-US" altLang="ja-JP" sz="900" b="1" i="0" u="none" strike="noStrike" kern="100" cap="none" spc="0" normalizeH="0" baseline="0" noProof="0" dirty="0">
                <a:ln>
                  <a:noFill/>
                </a:ln>
                <a:solidFill>
                  <a:srgbClr val="FFFFFF"/>
                </a:solidFill>
                <a:effectLst/>
                <a:uLnTx/>
                <a:uFillTx/>
                <a:latin typeface="Century"/>
                <a:ea typeface="Meiryo UI"/>
                <a:cs typeface="Times New Roman"/>
              </a:endParaRPr>
            </a:p>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900" b="1" i="0" u="none" strike="noStrike" kern="100" cap="none" spc="0" normalizeH="0" baseline="0" noProof="0" dirty="0">
                  <a:ln>
                    <a:noFill/>
                  </a:ln>
                  <a:solidFill>
                    <a:srgbClr val="FFFFFF"/>
                  </a:solidFill>
                  <a:effectLst/>
                  <a:uLnTx/>
                  <a:uFillTx/>
                  <a:latin typeface="Century"/>
                  <a:ea typeface="Meiryo UI"/>
                  <a:cs typeface="Times New Roman"/>
                </a:rPr>
                <a:t>（地上）</a:t>
              </a:r>
              <a:endParaRPr kumimoji="0" lang="ja-JP" altLang="en-US" sz="900"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31" name="テキスト ボックス 6"/>
            <p:cNvSpPr txBox="1"/>
            <p:nvPr/>
          </p:nvSpPr>
          <p:spPr>
            <a:xfrm>
              <a:off x="3395323" y="8184979"/>
              <a:ext cx="765560" cy="329184"/>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900" b="1" i="0" u="none" strike="noStrike" kern="100" cap="none" spc="0" normalizeH="0" baseline="0" noProof="0" dirty="0">
                  <a:ln>
                    <a:noFill/>
                  </a:ln>
                  <a:solidFill>
                    <a:srgbClr val="FFFFFF"/>
                  </a:solidFill>
                  <a:effectLst/>
                  <a:uLnTx/>
                  <a:uFillTx/>
                  <a:latin typeface="Century"/>
                  <a:ea typeface="Meiryo UI"/>
                  <a:cs typeface="Times New Roman"/>
                </a:rPr>
                <a:t>撤去工事</a:t>
              </a:r>
              <a:endParaRPr kumimoji="0" lang="en-US" altLang="ja-JP" sz="900" b="1" i="0" u="none" strike="noStrike" kern="100" cap="none" spc="0" normalizeH="0" baseline="0" noProof="0" dirty="0">
                <a:ln>
                  <a:noFill/>
                </a:ln>
                <a:solidFill>
                  <a:srgbClr val="FFFFFF"/>
                </a:solidFill>
                <a:effectLst/>
                <a:uLnTx/>
                <a:uFillTx/>
                <a:latin typeface="Century"/>
                <a:ea typeface="Meiryo UI"/>
                <a:cs typeface="Times New Roman"/>
              </a:endParaRPr>
            </a:p>
            <a:p>
              <a:pPr marL="0" marR="0" lvl="0" indent="0" algn="ctr" defTabSz="1280160" eaLnBrk="1" fontAlgn="auto" latinLnBrk="0" hangingPunct="1">
                <a:lnSpc>
                  <a:spcPts val="1000"/>
                </a:lnSpc>
                <a:spcBef>
                  <a:spcPts val="0"/>
                </a:spcBef>
                <a:spcAft>
                  <a:spcPts val="0"/>
                </a:spcAft>
                <a:buClrTx/>
                <a:buSzTx/>
                <a:buFontTx/>
                <a:buNone/>
                <a:tabLst/>
                <a:defRPr/>
              </a:pPr>
              <a:r>
                <a:rPr kumimoji="0" lang="ja-JP" altLang="en-US" sz="900" b="1" i="0" u="none" strike="noStrike" kern="100" cap="none" spc="0" normalizeH="0" baseline="0" noProof="0" dirty="0">
                  <a:ln>
                    <a:noFill/>
                  </a:ln>
                  <a:solidFill>
                    <a:srgbClr val="FFFFFF"/>
                  </a:solidFill>
                  <a:effectLst/>
                  <a:uLnTx/>
                  <a:uFillTx/>
                  <a:latin typeface="Century"/>
                  <a:ea typeface="Meiryo UI"/>
                  <a:cs typeface="Times New Roman"/>
                </a:rPr>
                <a:t>（地中）</a:t>
              </a:r>
              <a:endParaRPr kumimoji="0" lang="ja-JP" altLang="en-US" sz="900" b="0" i="0" u="none" strike="noStrike" kern="100" cap="none" spc="0" normalizeH="0" baseline="0" noProof="0" dirty="0">
                <a:ln>
                  <a:noFill/>
                </a:ln>
                <a:solidFill>
                  <a:prstClr val="black"/>
                </a:solidFill>
                <a:effectLst/>
                <a:uLnTx/>
                <a:uFillTx/>
                <a:latin typeface="Century"/>
                <a:ea typeface="ＭＳ 明朝"/>
                <a:cs typeface="Times New Roman"/>
              </a:endParaRPr>
            </a:p>
          </p:txBody>
        </p:sp>
        <p:sp>
          <p:nvSpPr>
            <p:cNvPr id="32" name="テキスト ボックス 6"/>
            <p:cNvSpPr txBox="1"/>
            <p:nvPr/>
          </p:nvSpPr>
          <p:spPr>
            <a:xfrm>
              <a:off x="6042311" y="7769780"/>
              <a:ext cx="224824" cy="200943"/>
            </a:xfrm>
            <a:prstGeom prst="rightArrow">
              <a:avLst>
                <a:gd name="adj1" fmla="val 100000"/>
                <a:gd name="adj2" fmla="val 31380"/>
              </a:avLst>
            </a:prstGeom>
            <a:gradFill flip="none" rotWithShape="1">
              <a:gsLst>
                <a:gs pos="13000">
                  <a:srgbClr val="0070C0"/>
                </a:gs>
                <a:gs pos="0">
                  <a:sysClr val="window" lastClr="FFFFFF"/>
                </a:gs>
                <a:gs pos="100000">
                  <a:srgbClr val="0070C0"/>
                </a:gs>
              </a:gsLst>
              <a:lin ang="0" scaled="0"/>
              <a:tileRect/>
            </a:gradFill>
            <a:ln w="9525">
              <a:noFill/>
            </a:ln>
            <a:effectLst/>
          </p:spPr>
          <p:txBody>
            <a:bodyPr rot="0" spcFirstLastPara="0" vert="horz" wrap="square" lIns="0" tIns="36000" rIns="0" bIns="36000" numCol="1" spcCol="0" rtlCol="0" fromWordArt="0" anchor="ctr" anchorCtr="1" forceAA="0" compatLnSpc="1">
              <a:prstTxWarp prst="textNoShape">
                <a:avLst/>
              </a:prstTxWarp>
              <a:noAutofit/>
            </a:bodyPr>
            <a:lstStyle/>
            <a:p>
              <a:pPr marL="0" marR="0" lvl="0" indent="0" algn="ctr" defTabSz="1280160" eaLnBrk="1" fontAlgn="auto" latinLnBrk="0" hangingPunct="1">
                <a:lnSpc>
                  <a:spcPts val="1000"/>
                </a:lnSpc>
                <a:spcBef>
                  <a:spcPts val="0"/>
                </a:spcBef>
                <a:spcAft>
                  <a:spcPts val="0"/>
                </a:spcAft>
                <a:buClrTx/>
                <a:buSzTx/>
                <a:buFontTx/>
                <a:buNone/>
                <a:tabLst/>
                <a:defRPr/>
              </a:pPr>
              <a:r>
                <a:rPr kumimoji="0" lang="en-US" altLang="ja-JP" sz="1000" b="1" i="0" u="none" strike="noStrike" kern="100" cap="none" spc="0" normalizeH="0" baseline="0" noProof="0" dirty="0">
                  <a:ln>
                    <a:noFill/>
                  </a:ln>
                  <a:solidFill>
                    <a:srgbClr val="FFFFFF"/>
                  </a:solidFill>
                  <a:effectLst/>
                  <a:uLnTx/>
                  <a:uFillTx/>
                  <a:latin typeface="Century"/>
                  <a:ea typeface="Meiryo UI"/>
                  <a:cs typeface="Times New Roman"/>
                </a:rPr>
                <a:t>※</a:t>
              </a:r>
              <a:endParaRPr kumimoji="0" lang="ja-JP" altLang="en-US" sz="1000" b="0" i="0" u="none" strike="noStrike" kern="100" cap="none" spc="0" normalizeH="0" baseline="0" noProof="0" dirty="0">
                <a:ln>
                  <a:noFill/>
                </a:ln>
                <a:solidFill>
                  <a:prstClr val="black"/>
                </a:solidFill>
                <a:effectLst/>
                <a:uLnTx/>
                <a:uFillTx/>
                <a:latin typeface="Century"/>
                <a:ea typeface="ＭＳ 明朝"/>
                <a:cs typeface="Times New Roman"/>
              </a:endParaRPr>
            </a:p>
          </p:txBody>
        </p:sp>
      </p:grpSp>
      <p:sp>
        <p:nvSpPr>
          <p:cNvPr id="33" name="テキスト ボックス 7"/>
          <p:cNvSpPr txBox="1"/>
          <p:nvPr/>
        </p:nvSpPr>
        <p:spPr>
          <a:xfrm>
            <a:off x="2705627" y="4978115"/>
            <a:ext cx="916964" cy="457424"/>
          </a:xfrm>
          <a:prstGeom prst="rightArrow">
            <a:avLst>
              <a:gd name="adj1" fmla="val 100000"/>
              <a:gd name="adj2" fmla="val 0"/>
            </a:avLst>
          </a:prstGeom>
          <a:noFill/>
          <a:ln w="9525">
            <a:noFill/>
          </a:ln>
          <a:effectLst/>
        </p:spPr>
        <p:txBody>
          <a:bodyPr rot="0" spcFirstLastPara="0" vert="horz" wrap="square" lIns="36000" tIns="36000" rIns="36000" bIns="36000" numCol="1" spcCol="0" rtlCol="0" fromWordArt="0" anchor="t" anchorCtr="0" forceAA="0" compatLnSpc="1">
            <a:prstTxWarp prst="textNoShape">
              <a:avLst/>
            </a:prstTxWarp>
            <a:spAutoFit/>
          </a:bodyPr>
          <a:lstStyle/>
          <a:p>
            <a:pPr defTabSz="1280160" fontAlgn="auto">
              <a:lnSpc>
                <a:spcPts val="1000"/>
              </a:lnSpc>
              <a:spcBef>
                <a:spcPts val="0"/>
              </a:spcBef>
              <a:spcAft>
                <a:spcPts val="0"/>
              </a:spcAft>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・工法設計</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fontAlgn="auto">
              <a:lnSpc>
                <a:spcPts val="1000"/>
              </a:lnSpc>
              <a:spcBef>
                <a:spcPts val="0"/>
              </a:spcBef>
              <a:spcAft>
                <a:spcPts val="0"/>
              </a:spcAft>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・構造設計</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1280160" fontAlgn="auto">
              <a:lnSpc>
                <a:spcPts val="1000"/>
              </a:lnSpc>
              <a:spcBef>
                <a:spcPts val="0"/>
              </a:spcBef>
              <a:spcAft>
                <a:spcPts val="0"/>
              </a:spcAft>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・設備設計　等</a:t>
            </a:r>
          </a:p>
        </p:txBody>
      </p:sp>
      <p:sp>
        <p:nvSpPr>
          <p:cNvPr id="34" name="テキスト ボックス 7"/>
          <p:cNvSpPr txBox="1"/>
          <p:nvPr/>
        </p:nvSpPr>
        <p:spPr>
          <a:xfrm>
            <a:off x="3793158" y="4958243"/>
            <a:ext cx="1012777" cy="226591"/>
          </a:xfrm>
          <a:prstGeom prst="rightArrow">
            <a:avLst>
              <a:gd name="adj1" fmla="val 100000"/>
              <a:gd name="adj2" fmla="val 0"/>
            </a:avLst>
          </a:prstGeom>
          <a:noFill/>
          <a:ln w="9525">
            <a:noFill/>
          </a:ln>
          <a:effectLst/>
        </p:spPr>
        <p:txBody>
          <a:bodyPr rot="0" spcFirstLastPara="0" vert="horz" wrap="square" lIns="36000" tIns="36000" rIns="36000" bIns="36000" numCol="1" spcCol="0" rtlCol="0" fromWordArt="0" anchor="t" anchorCtr="0" forceAA="0" compatLnSpc="1">
            <a:prstTxWarp prst="textNoShape">
              <a:avLst/>
            </a:prstTxWarp>
            <a:spAutoFit/>
          </a:bodyPr>
          <a:lstStyle/>
          <a:p>
            <a:pPr defTabSz="1280160" fontAlgn="auto">
              <a:lnSpc>
                <a:spcPts val="1200"/>
              </a:lnSpc>
              <a:spcBef>
                <a:spcPts val="0"/>
              </a:spcBef>
              <a:spcAft>
                <a:spcPts val="0"/>
              </a:spcAft>
            </a:pPr>
            <a:r>
              <a:rPr lang="ja-JP" altLang="en-US" sz="900" b="1" kern="100" dirty="0">
                <a:solidFill>
                  <a:prstClr val="black"/>
                </a:solidFill>
                <a:latin typeface="Century"/>
                <a:ea typeface="Meiryo UI"/>
                <a:cs typeface="Times New Roman"/>
              </a:rPr>
              <a:t>・</a:t>
            </a:r>
            <a:r>
              <a:rPr lang="ja-JP" altLang="en-US" sz="900" kern="100" dirty="0">
                <a:solidFill>
                  <a:prstClr val="black"/>
                </a:solidFill>
                <a:latin typeface="Century"/>
                <a:ea typeface="Meiryo UI"/>
                <a:cs typeface="Times New Roman"/>
              </a:rPr>
              <a:t>設計図作成　等</a:t>
            </a:r>
            <a:endParaRPr lang="en-US" altLang="ja-JP" sz="900" kern="100" dirty="0">
              <a:solidFill>
                <a:prstClr val="black"/>
              </a:solidFill>
              <a:latin typeface="Century"/>
              <a:ea typeface="Meiryo UI"/>
              <a:cs typeface="Times New Roman"/>
            </a:endParaRPr>
          </a:p>
        </p:txBody>
      </p:sp>
      <p:sp>
        <p:nvSpPr>
          <p:cNvPr id="36" name="テキスト ボックス 7"/>
          <p:cNvSpPr txBox="1"/>
          <p:nvPr/>
        </p:nvSpPr>
        <p:spPr>
          <a:xfrm>
            <a:off x="7477125" y="4978115"/>
            <a:ext cx="739613" cy="534368"/>
          </a:xfrm>
          <a:prstGeom prst="rightArrow">
            <a:avLst>
              <a:gd name="adj1" fmla="val 100000"/>
              <a:gd name="adj2" fmla="val 0"/>
            </a:avLst>
          </a:prstGeom>
          <a:noFill/>
          <a:ln w="9525">
            <a:noFill/>
          </a:ln>
          <a:effectLst/>
        </p:spPr>
        <p:txBody>
          <a:bodyPr rot="0" spcFirstLastPara="0" vert="horz" wrap="square" lIns="36000" tIns="36000" rIns="36000" bIns="36000" numCol="1" spcCol="0" rtlCol="0" fromWordArt="0" anchor="t" anchorCtr="0" forceAA="0" compatLnSpc="1">
            <a:prstTxWarp prst="textNoShape">
              <a:avLst/>
            </a:prstTxWarp>
            <a:spAutoFit/>
          </a:bodyPr>
          <a:lstStyle/>
          <a:p>
            <a:pPr defTabSz="1280160" fontAlgn="auto">
              <a:lnSpc>
                <a:spcPts val="1200"/>
              </a:lnSpc>
              <a:spcBef>
                <a:spcPts val="0"/>
              </a:spcBef>
              <a:spcAft>
                <a:spcPts val="0"/>
              </a:spcAft>
            </a:pPr>
            <a:r>
              <a:rPr lang="en-US" altLang="ja-JP" sz="800" kern="100" dirty="0">
                <a:solidFill>
                  <a:prstClr val="black"/>
                </a:solidFill>
                <a:latin typeface="Century"/>
                <a:ea typeface="Meiryo UI"/>
                <a:cs typeface="Times New Roman"/>
              </a:rPr>
              <a:t>【</a:t>
            </a:r>
            <a:r>
              <a:rPr lang="ja-JP" altLang="en-US" sz="900" kern="100" dirty="0">
                <a:solidFill>
                  <a:prstClr val="black"/>
                </a:solidFill>
                <a:latin typeface="Century"/>
                <a:ea typeface="Meiryo UI"/>
                <a:cs typeface="Times New Roman"/>
              </a:rPr>
              <a:t>移転</a:t>
            </a:r>
            <a:r>
              <a:rPr lang="en-US" altLang="ja-JP" sz="800" kern="100" dirty="0">
                <a:solidFill>
                  <a:prstClr val="black"/>
                </a:solidFill>
                <a:latin typeface="Century"/>
                <a:ea typeface="Meiryo UI"/>
                <a:cs typeface="Times New Roman"/>
              </a:rPr>
              <a:t>】</a:t>
            </a:r>
            <a:endParaRPr lang="ja-JP" altLang="en-US" sz="1050" kern="100" dirty="0">
              <a:solidFill>
                <a:prstClr val="black"/>
              </a:solidFill>
              <a:latin typeface="Century"/>
              <a:ea typeface="ＭＳ 明朝"/>
              <a:cs typeface="Times New Roman"/>
            </a:endParaRPr>
          </a:p>
          <a:p>
            <a:pPr defTabSz="1280160" fontAlgn="auto">
              <a:lnSpc>
                <a:spcPts val="1200"/>
              </a:lnSpc>
              <a:spcBef>
                <a:spcPts val="0"/>
              </a:spcBef>
              <a:spcAft>
                <a:spcPts val="0"/>
              </a:spcAft>
            </a:pPr>
            <a:r>
              <a:rPr lang="ja-JP" altLang="en-US" sz="800" kern="100" dirty="0">
                <a:solidFill>
                  <a:prstClr val="black"/>
                </a:solidFill>
                <a:latin typeface="Century"/>
                <a:ea typeface="Meiryo UI"/>
                <a:cs typeface="Times New Roman"/>
              </a:rPr>
              <a:t>　　　 ▲</a:t>
            </a:r>
            <a:endParaRPr lang="en-US" altLang="ja-JP" sz="800" kern="100" dirty="0">
              <a:solidFill>
                <a:prstClr val="black"/>
              </a:solidFill>
              <a:latin typeface="Century"/>
              <a:ea typeface="Meiryo UI"/>
              <a:cs typeface="Times New Roman"/>
            </a:endParaRPr>
          </a:p>
          <a:p>
            <a:pPr defTabSz="1280160" fontAlgn="auto">
              <a:lnSpc>
                <a:spcPts val="1200"/>
              </a:lnSpc>
              <a:spcBef>
                <a:spcPts val="0"/>
              </a:spcBef>
              <a:spcAft>
                <a:spcPts val="0"/>
              </a:spcAft>
            </a:pPr>
            <a:r>
              <a:rPr lang="ja-JP" altLang="en-US" sz="800" kern="100" dirty="0">
                <a:solidFill>
                  <a:prstClr val="black"/>
                </a:solidFill>
                <a:latin typeface="Century"/>
                <a:ea typeface="Meiryo UI"/>
                <a:cs typeface="Times New Roman"/>
              </a:rPr>
              <a:t>　 </a:t>
            </a:r>
            <a:r>
              <a:rPr lang="ja-JP" altLang="en-US" sz="900" kern="100" dirty="0">
                <a:solidFill>
                  <a:prstClr val="black"/>
                </a:solidFill>
                <a:latin typeface="Century"/>
                <a:ea typeface="Meiryo UI"/>
                <a:cs typeface="Times New Roman"/>
              </a:rPr>
              <a:t>供用開始</a:t>
            </a:r>
            <a:endParaRPr lang="ja-JP" altLang="en-US" sz="900" kern="100" dirty="0">
              <a:solidFill>
                <a:prstClr val="black"/>
              </a:solidFill>
              <a:latin typeface="Century"/>
              <a:ea typeface="ＭＳ 明朝"/>
              <a:cs typeface="Times New Roman"/>
            </a:endParaRPr>
          </a:p>
        </p:txBody>
      </p:sp>
    </p:spTree>
    <p:extLst>
      <p:ext uri="{BB962C8B-B14F-4D97-AF65-F5344CB8AC3E}">
        <p14:creationId xmlns:p14="http://schemas.microsoft.com/office/powerpoint/2010/main" val="247701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a:extLst>
              <a:ext uri="{FF2B5EF4-FFF2-40B4-BE49-F238E27FC236}">
                <a16:creationId xmlns:a16="http://schemas.microsoft.com/office/drawing/2014/main" id="{E9B3F08F-D107-9949-B648-18BAF1F528CD}"/>
              </a:ext>
            </a:extLst>
          </p:cNvPr>
          <p:cNvPicPr>
            <a:picLocks noChangeAspect="1"/>
          </p:cNvPicPr>
          <p:nvPr/>
        </p:nvPicPr>
        <p:blipFill>
          <a:blip r:embed="rId2"/>
          <a:stretch>
            <a:fillRect/>
          </a:stretch>
        </p:blipFill>
        <p:spPr>
          <a:xfrm>
            <a:off x="4593146" y="2853273"/>
            <a:ext cx="3898355" cy="3052144"/>
          </a:xfrm>
          <a:prstGeom prst="rect">
            <a:avLst/>
          </a:prstGeom>
        </p:spPr>
      </p:pic>
      <p:sp>
        <p:nvSpPr>
          <p:cNvPr id="55" name="テキスト ボックス 4"/>
          <p:cNvSpPr txBox="1">
            <a:spLocks noChangeArrowheads="1"/>
          </p:cNvSpPr>
          <p:nvPr/>
        </p:nvSpPr>
        <p:spPr bwMode="auto">
          <a:xfrm>
            <a:off x="319734" y="1008000"/>
            <a:ext cx="85305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sz="2000" u="sng" dirty="0">
                <a:latin typeface="+mn-ea"/>
                <a:ea typeface="+mn-ea"/>
                <a:cs typeface="HG丸ｺﾞｼｯｸM-PRO"/>
              </a:rPr>
              <a:t>４　一元化施設の整備</a:t>
            </a:r>
            <a:r>
              <a:rPr lang="en-US" altLang="ja-JP" sz="2000" dirty="0">
                <a:latin typeface="+mn-ea"/>
                <a:ea typeface="+mn-ea"/>
              </a:rPr>
              <a:t>		</a:t>
            </a:r>
            <a:endParaRPr lang="ja-JP" altLang="ja-JP" sz="1600" u="sng" dirty="0">
              <a:latin typeface="+mn-ea"/>
              <a:cs typeface="Meiryo UI" panose="020B0604030504040204" pitchFamily="50" charset="-128"/>
            </a:endParaRPr>
          </a:p>
        </p:txBody>
      </p:sp>
      <p:sp>
        <p:nvSpPr>
          <p:cNvPr id="32" name="正方形/長方形 31">
            <a:extLst>
              <a:ext uri="{FF2B5EF4-FFF2-40B4-BE49-F238E27FC236}">
                <a16:creationId xmlns:a16="http://schemas.microsoft.com/office/drawing/2014/main" id="{C33D5B12-A556-42A6-88B2-A31AF7210CC4}"/>
              </a:ext>
            </a:extLst>
          </p:cNvPr>
          <p:cNvSpPr/>
          <p:nvPr/>
        </p:nvSpPr>
        <p:spPr>
          <a:xfrm>
            <a:off x="6404096" y="3099361"/>
            <a:ext cx="1104900" cy="415498"/>
          </a:xfrm>
          <a:prstGeom prst="rect">
            <a:avLst/>
          </a:prstGeom>
        </p:spPr>
        <p:txBody>
          <a:bodyPr wrap="square">
            <a:spAutoFit/>
          </a:bodyPr>
          <a:lstStyle/>
          <a:p>
            <a:pPr>
              <a:spcAft>
                <a:spcPts val="0"/>
              </a:spcAft>
            </a:pPr>
            <a:r>
              <a:rPr lang="ja-JP" sz="1050" b="1" kern="1200" dirty="0">
                <a:effectLst/>
                <a:latin typeface="ＭＳ Ｐゴシック"/>
                <a:ea typeface="ＭＳ ゴシック"/>
                <a:cs typeface="Times New Roman"/>
              </a:rPr>
              <a:t>増築棟</a:t>
            </a:r>
            <a:endParaRPr lang="en-US" altLang="ja-JP" sz="1050" b="1" kern="1200" dirty="0">
              <a:effectLst/>
              <a:latin typeface="ＭＳ Ｐゴシック"/>
              <a:ea typeface="ＭＳ ゴシック"/>
              <a:cs typeface="Times New Roman"/>
            </a:endParaRPr>
          </a:p>
          <a:p>
            <a:pPr>
              <a:spcAft>
                <a:spcPts val="0"/>
              </a:spcAft>
            </a:pPr>
            <a:r>
              <a:rPr lang="en-US" altLang="ja-JP" sz="1000" b="1" kern="1200" dirty="0">
                <a:effectLst/>
                <a:latin typeface="ＭＳ Ｐゴシック"/>
                <a:ea typeface="ＭＳ ゴシック"/>
                <a:cs typeface="Times New Roman"/>
              </a:rPr>
              <a:t>     </a:t>
            </a:r>
            <a:r>
              <a:rPr lang="ja-JP" sz="1000" b="1" kern="1200" dirty="0">
                <a:effectLst/>
                <a:latin typeface="ＭＳ Ｐゴシック"/>
                <a:ea typeface="ＭＳ ゴシック"/>
                <a:cs typeface="Times New Roman"/>
              </a:rPr>
              <a:t>地上８階建</a:t>
            </a:r>
            <a:endParaRPr lang="ja-JP" sz="1000" dirty="0">
              <a:effectLst/>
              <a:latin typeface="ＭＳ Ｐゴシック"/>
              <a:cs typeface="ＭＳ Ｐゴシック"/>
            </a:endParaRPr>
          </a:p>
        </p:txBody>
      </p:sp>
      <p:sp>
        <p:nvSpPr>
          <p:cNvPr id="33" name="正方形/長方形 32">
            <a:extLst>
              <a:ext uri="{FF2B5EF4-FFF2-40B4-BE49-F238E27FC236}">
                <a16:creationId xmlns:a16="http://schemas.microsoft.com/office/drawing/2014/main" id="{C33D5B12-A556-42A6-88B2-A31AF7210CC4}"/>
              </a:ext>
            </a:extLst>
          </p:cNvPr>
          <p:cNvSpPr/>
          <p:nvPr/>
        </p:nvSpPr>
        <p:spPr>
          <a:xfrm>
            <a:off x="4586898" y="5333410"/>
            <a:ext cx="1076325" cy="253916"/>
          </a:xfrm>
          <a:prstGeom prst="rect">
            <a:avLst/>
          </a:prstGeom>
        </p:spPr>
        <p:txBody>
          <a:bodyPr wrap="square">
            <a:spAutoFit/>
          </a:bodyPr>
          <a:lstStyle/>
          <a:p>
            <a:pPr algn="ctr">
              <a:spcAft>
                <a:spcPts val="0"/>
              </a:spcAft>
            </a:pPr>
            <a:r>
              <a:rPr lang="ja-JP" sz="1050" b="1" kern="1200" dirty="0">
                <a:effectLst/>
                <a:latin typeface="ＭＳ Ｐゴシック"/>
                <a:ea typeface="ＭＳ ゴシック"/>
                <a:cs typeface="Times New Roman"/>
              </a:rPr>
              <a:t>既存棟</a:t>
            </a:r>
            <a:endParaRPr lang="ja-JP" sz="1200" dirty="0">
              <a:effectLst/>
              <a:latin typeface="ＭＳ Ｐゴシック"/>
              <a:cs typeface="ＭＳ Ｐゴシック"/>
            </a:endParaRPr>
          </a:p>
        </p:txBody>
      </p:sp>
      <p:sp>
        <p:nvSpPr>
          <p:cNvPr id="34" name="正方形/長方形 33">
            <a:extLst>
              <a:ext uri="{FF2B5EF4-FFF2-40B4-BE49-F238E27FC236}">
                <a16:creationId xmlns:a16="http://schemas.microsoft.com/office/drawing/2014/main" id="{64CB20B3-92C7-4471-8EFC-2FA5184619E4}"/>
              </a:ext>
            </a:extLst>
          </p:cNvPr>
          <p:cNvSpPr/>
          <p:nvPr/>
        </p:nvSpPr>
        <p:spPr>
          <a:xfrm>
            <a:off x="5035020" y="5480945"/>
            <a:ext cx="1035050" cy="400110"/>
          </a:xfrm>
          <a:prstGeom prst="rect">
            <a:avLst/>
          </a:prstGeom>
        </p:spPr>
        <p:txBody>
          <a:bodyPr wrap="square">
            <a:spAutoFit/>
          </a:bodyPr>
          <a:lstStyle/>
          <a:p>
            <a:pPr>
              <a:spcAft>
                <a:spcPts val="0"/>
              </a:spcAft>
            </a:pPr>
            <a:r>
              <a:rPr lang="ja-JP" sz="1000" b="1" kern="1200" dirty="0">
                <a:effectLst/>
                <a:latin typeface="ＭＳ Ｐゴシック"/>
                <a:ea typeface="ＭＳ ゴシック"/>
                <a:cs typeface="Times New Roman"/>
              </a:rPr>
              <a:t>地上</a:t>
            </a:r>
            <a:r>
              <a:rPr lang="en-US" altLang="ja-JP" sz="1000" b="1" kern="1200" dirty="0">
                <a:effectLst/>
                <a:latin typeface="ＭＳ Ｐゴシック"/>
                <a:ea typeface="ＭＳ ゴシック"/>
                <a:cs typeface="Times New Roman"/>
              </a:rPr>
              <a:t> </a:t>
            </a:r>
            <a:r>
              <a:rPr lang="en-US" sz="1000" b="1" kern="1200" dirty="0">
                <a:effectLst/>
                <a:latin typeface="ＭＳ Ｐゴシック"/>
                <a:ea typeface="ＭＳ ゴシック"/>
                <a:cs typeface="Times New Roman"/>
              </a:rPr>
              <a:t>13 </a:t>
            </a:r>
            <a:r>
              <a:rPr lang="ja-JP" sz="1000" b="1" kern="1200" dirty="0">
                <a:effectLst/>
                <a:latin typeface="ＭＳ Ｐゴシック"/>
                <a:ea typeface="ＭＳ ゴシック"/>
                <a:cs typeface="Times New Roman"/>
              </a:rPr>
              <a:t>階</a:t>
            </a:r>
            <a:endParaRPr lang="ja-JP" sz="1200" dirty="0">
              <a:effectLst/>
              <a:latin typeface="ＭＳ Ｐゴシック"/>
              <a:cs typeface="ＭＳ Ｐゴシック"/>
            </a:endParaRPr>
          </a:p>
          <a:p>
            <a:pPr>
              <a:spcAft>
                <a:spcPts val="0"/>
              </a:spcAft>
            </a:pPr>
            <a:r>
              <a:rPr lang="ja-JP" sz="1000" b="1" kern="1200" dirty="0">
                <a:effectLst/>
                <a:latin typeface="ＭＳ Ｐゴシック"/>
                <a:ea typeface="ＭＳ ゴシック"/>
                <a:cs typeface="Times New Roman"/>
              </a:rPr>
              <a:t>地下</a:t>
            </a:r>
            <a:r>
              <a:rPr lang="en-US" altLang="ja-JP" sz="1000" b="1" kern="1200" dirty="0">
                <a:effectLst/>
                <a:latin typeface="ＭＳ Ｐゴシック"/>
                <a:ea typeface="ＭＳ ゴシック"/>
                <a:cs typeface="Times New Roman"/>
              </a:rPr>
              <a:t> </a:t>
            </a:r>
            <a:r>
              <a:rPr lang="en-US" sz="1000" b="1" kern="1200" dirty="0">
                <a:effectLst/>
                <a:latin typeface="ＭＳ Ｐゴシック"/>
                <a:ea typeface="ＭＳ ゴシック"/>
                <a:cs typeface="Times New Roman"/>
              </a:rPr>
              <a:t>1 </a:t>
            </a:r>
            <a:r>
              <a:rPr lang="ja-JP" sz="1000" b="1" kern="1200" dirty="0">
                <a:effectLst/>
                <a:latin typeface="ＭＳ Ｐゴシック"/>
                <a:ea typeface="ＭＳ ゴシック"/>
                <a:cs typeface="Times New Roman"/>
              </a:rPr>
              <a:t>階建</a:t>
            </a:r>
            <a:endParaRPr lang="ja-JP" sz="1200" dirty="0">
              <a:effectLst/>
              <a:latin typeface="ＭＳ Ｐゴシック"/>
              <a:cs typeface="ＭＳ Ｐゴシック"/>
            </a:endParaRPr>
          </a:p>
        </p:txBody>
      </p:sp>
      <p:sp>
        <p:nvSpPr>
          <p:cNvPr id="56" name="正方形/長方形 5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8" name="正方形/長方形 17"/>
          <p:cNvSpPr/>
          <p:nvPr/>
        </p:nvSpPr>
        <p:spPr bwMode="auto">
          <a:xfrm>
            <a:off x="615675" y="2827765"/>
            <a:ext cx="2200949" cy="275014"/>
          </a:xfrm>
          <a:prstGeom prst="rect">
            <a:avLst/>
          </a:prstGeom>
          <a:noFill/>
          <a:ln w="22225" cap="flat" cmpd="sng" algn="ctr">
            <a:noFill/>
            <a:prstDash val="solid"/>
            <a:round/>
            <a:headEnd type="none" w="med" len="med"/>
            <a:tailEnd type="none" w="med" len="med"/>
          </a:ln>
          <a:effectLst/>
        </p:spPr>
        <p:txBody>
          <a:bodyPr rot="0" spcFirstLastPara="0" vertOverflow="overflow" horzOverflow="overflow" vert="horz" wrap="square" lIns="81629" tIns="140402" rIns="81629" bIns="140402" numCol="1" spcCol="0" rtlCol="0" fromWordArt="0" anchor="ctr" anchorCtr="0" forceAA="0" compatLnSpc="1">
            <a:prstTxWarp prst="textNoShape">
              <a:avLst/>
            </a:prstTxWarp>
            <a:noAutofit/>
          </a:bodyPr>
          <a:lstStyle/>
          <a:p>
            <a:pPr defTabSz="829361">
              <a:spcBef>
                <a:spcPct val="20000"/>
              </a:spcBef>
              <a:buClr>
                <a:srgbClr val="00007D"/>
              </a:buClr>
              <a:buSzPct val="75000"/>
            </a:pPr>
            <a:r>
              <a:rPr lang="en-US" altLang="ja-JP" sz="1200" dirty="0">
                <a:solidFill>
                  <a:srgbClr val="000000"/>
                </a:solidFill>
                <a:latin typeface="+mn-ea"/>
                <a:ea typeface="+mn-ea"/>
              </a:rPr>
              <a:t>【</a:t>
            </a:r>
            <a:r>
              <a:rPr lang="ja-JP" altLang="en-US" sz="1200" dirty="0">
                <a:solidFill>
                  <a:srgbClr val="000000"/>
                </a:solidFill>
                <a:latin typeface="+mn-ea"/>
                <a:ea typeface="+mn-ea"/>
              </a:rPr>
              <a:t>敷地面積：約</a:t>
            </a:r>
            <a:r>
              <a:rPr lang="en-US" altLang="ja-JP" sz="1200" dirty="0">
                <a:solidFill>
                  <a:srgbClr val="000000"/>
                </a:solidFill>
                <a:latin typeface="+mn-ea"/>
                <a:ea typeface="+mn-ea"/>
              </a:rPr>
              <a:t>6,500</a:t>
            </a:r>
            <a:r>
              <a:rPr lang="ja-JP" altLang="en-US" sz="1200" dirty="0">
                <a:solidFill>
                  <a:srgbClr val="000000"/>
                </a:solidFill>
                <a:latin typeface="+mn-ea"/>
                <a:ea typeface="+mn-ea"/>
              </a:rPr>
              <a:t>㎡</a:t>
            </a:r>
            <a:r>
              <a:rPr lang="en-US" altLang="ja-JP" sz="1200" dirty="0">
                <a:solidFill>
                  <a:srgbClr val="000000"/>
                </a:solidFill>
                <a:latin typeface="+mn-ea"/>
                <a:ea typeface="+mn-ea"/>
              </a:rPr>
              <a:t>】</a:t>
            </a:r>
            <a:endParaRPr lang="ja-JP" altLang="en-US" sz="1200" dirty="0">
              <a:solidFill>
                <a:srgbClr val="000000"/>
              </a:solidFill>
              <a:latin typeface="+mn-ea"/>
              <a:ea typeface="+mn-ea"/>
            </a:endParaRPr>
          </a:p>
        </p:txBody>
      </p:sp>
      <p:sp>
        <p:nvSpPr>
          <p:cNvPr id="45" name="Rectangle 6"/>
          <p:cNvSpPr>
            <a:spLocks noChangeArrowheads="1"/>
          </p:cNvSpPr>
          <p:nvPr/>
        </p:nvSpPr>
        <p:spPr bwMode="auto">
          <a:xfrm>
            <a:off x="355470" y="1503763"/>
            <a:ext cx="8494805" cy="340434"/>
          </a:xfrm>
          <a:prstGeom prst="rect">
            <a:avLst/>
          </a:prstGeom>
          <a:noFill/>
          <a:ln w="9525">
            <a:noFill/>
            <a:miter lim="800000"/>
            <a:headEnd/>
            <a:tailEnd/>
          </a:ln>
          <a:effectLst/>
        </p:spPr>
        <p:txBody>
          <a:bodyPr vert="horz" wrap="square" lIns="93302" tIns="46651" rIns="93302" bIns="46651" numCol="1" anchor="t" anchorCtr="0" compatLnSpc="1">
            <a:prstTxWarp prst="textNoShape">
              <a:avLst/>
            </a:prstTxWarp>
            <a:spAutoFit/>
          </a:bodyPr>
          <a:lstStyle/>
          <a:p>
            <a:pPr defTabSz="944655" eaLnBrk="0" hangingPunct="0"/>
            <a:r>
              <a:rPr lang="ja-JP" altLang="en-US" sz="1600" dirty="0">
                <a:solidFill>
                  <a:srgbClr val="000000"/>
                </a:solidFill>
                <a:latin typeface="+mn-ea"/>
                <a:ea typeface="+mn-ea"/>
                <a:cs typeface="ＭＳ Ｐゴシック" pitchFamily="50" charset="-128"/>
              </a:rPr>
              <a:t>◆ 整備主体：</a:t>
            </a:r>
            <a:r>
              <a:rPr lang="en-US" altLang="ja-JP" sz="1600" dirty="0">
                <a:solidFill>
                  <a:srgbClr val="000000"/>
                </a:solidFill>
                <a:latin typeface="+mn-ea"/>
                <a:ea typeface="+mn-ea"/>
                <a:cs typeface="ＭＳ Ｐゴシック" pitchFamily="50" charset="-128"/>
              </a:rPr>
              <a:t>(</a:t>
            </a:r>
            <a:r>
              <a:rPr lang="ja-JP" altLang="en-US" sz="1600" dirty="0">
                <a:solidFill>
                  <a:srgbClr val="000000"/>
                </a:solidFill>
                <a:latin typeface="+mn-ea"/>
                <a:ea typeface="+mn-ea"/>
                <a:cs typeface="ＭＳ Ｐゴシック" pitchFamily="50" charset="-128"/>
              </a:rPr>
              <a:t>地独</a:t>
            </a:r>
            <a:r>
              <a:rPr lang="en-US" altLang="ja-JP" sz="1600" dirty="0">
                <a:solidFill>
                  <a:srgbClr val="000000"/>
                </a:solidFill>
                <a:latin typeface="+mn-ea"/>
                <a:ea typeface="+mn-ea"/>
                <a:cs typeface="ＭＳ Ｐゴシック" pitchFamily="50" charset="-128"/>
              </a:rPr>
              <a:t>)</a:t>
            </a:r>
            <a:r>
              <a:rPr lang="ja-JP" altLang="en-US" sz="1600" dirty="0">
                <a:solidFill>
                  <a:srgbClr val="000000"/>
                </a:solidFill>
                <a:latin typeface="+mn-ea"/>
                <a:ea typeface="+mn-ea"/>
                <a:cs typeface="ＭＳ Ｐゴシック" pitchFamily="50" charset="-128"/>
              </a:rPr>
              <a:t>大阪健康安全基盤研究所</a:t>
            </a:r>
            <a:r>
              <a:rPr lang="en-US" altLang="ja-JP" sz="1600" dirty="0">
                <a:solidFill>
                  <a:srgbClr val="000000"/>
                </a:solidFill>
                <a:latin typeface="+mn-ea"/>
                <a:ea typeface="+mn-ea"/>
                <a:cs typeface="ＭＳ Ｐゴシック" pitchFamily="50" charset="-128"/>
              </a:rPr>
              <a:t>	</a:t>
            </a:r>
            <a:r>
              <a:rPr lang="ja-JP" altLang="en-US" sz="1600" dirty="0">
                <a:solidFill>
                  <a:srgbClr val="000000"/>
                </a:solidFill>
                <a:latin typeface="+mn-ea"/>
                <a:ea typeface="+mn-ea"/>
                <a:cs typeface="ＭＳ Ｐゴシック" pitchFamily="50" charset="-128"/>
              </a:rPr>
              <a:t>＜府市が施設整備費を補助＞</a:t>
            </a:r>
          </a:p>
        </p:txBody>
      </p:sp>
      <p:sp>
        <p:nvSpPr>
          <p:cNvPr id="46" name="Rectangle 6"/>
          <p:cNvSpPr>
            <a:spLocks noChangeArrowheads="1"/>
          </p:cNvSpPr>
          <p:nvPr/>
        </p:nvSpPr>
        <p:spPr bwMode="auto">
          <a:xfrm>
            <a:off x="355470" y="2299490"/>
            <a:ext cx="8136031" cy="340434"/>
          </a:xfrm>
          <a:prstGeom prst="rect">
            <a:avLst/>
          </a:prstGeom>
          <a:noFill/>
          <a:ln w="9525">
            <a:noFill/>
            <a:miter lim="800000"/>
            <a:headEnd/>
            <a:tailEnd/>
          </a:ln>
          <a:effectLst/>
        </p:spPr>
        <p:txBody>
          <a:bodyPr vert="horz" wrap="square" lIns="93302" tIns="46651" rIns="93302" bIns="46651" numCol="1" anchor="t" anchorCtr="0" compatLnSpc="1">
            <a:prstTxWarp prst="textNoShape">
              <a:avLst/>
            </a:prstTxWarp>
            <a:spAutoFit/>
          </a:bodyPr>
          <a:lstStyle/>
          <a:p>
            <a:pPr defTabSz="944655" eaLnBrk="0" hangingPunct="0"/>
            <a:r>
              <a:rPr lang="ja-JP" altLang="en-US" sz="1600" dirty="0">
                <a:solidFill>
                  <a:srgbClr val="000000"/>
                </a:solidFill>
                <a:latin typeface="+mn-ea"/>
                <a:ea typeface="+mn-ea"/>
                <a:cs typeface="ＭＳ Ｐゴシック" pitchFamily="50" charset="-128"/>
              </a:rPr>
              <a:t>◆ 施設配置</a:t>
            </a:r>
            <a:r>
              <a:rPr lang="ja-JP" altLang="en-US" sz="1600" dirty="0">
                <a:latin typeface="+mn-ea"/>
                <a:ea typeface="+mn-ea"/>
                <a:cs typeface="ＭＳ Ｐゴシック" pitchFamily="50" charset="-128"/>
              </a:rPr>
              <a:t>イメージ　</a:t>
            </a:r>
            <a:r>
              <a:rPr lang="ja-JP" altLang="en-US" sz="1600" dirty="0">
                <a:solidFill>
                  <a:srgbClr val="00B050"/>
                </a:solidFill>
                <a:latin typeface="+mn-ea"/>
                <a:ea typeface="+mn-ea"/>
                <a:cs typeface="ＭＳ Ｐゴシック" pitchFamily="50" charset="-128"/>
              </a:rPr>
              <a:t>　　　　</a:t>
            </a:r>
            <a:r>
              <a:rPr lang="ja-JP" altLang="en-US" sz="1600" dirty="0">
                <a:solidFill>
                  <a:srgbClr val="000000"/>
                </a:solidFill>
                <a:latin typeface="+mn-ea"/>
                <a:ea typeface="+mn-ea"/>
                <a:cs typeface="ＭＳ Ｐゴシック" pitchFamily="50" charset="-128"/>
              </a:rPr>
              <a:t>　　　　　　　　　　◆ 一元化施設イメージパース（⭐︎の位置より）</a:t>
            </a:r>
          </a:p>
        </p:txBody>
      </p:sp>
      <p:sp>
        <p:nvSpPr>
          <p:cNvPr id="13" name="二等辺三角形 15"/>
          <p:cNvSpPr/>
          <p:nvPr/>
        </p:nvSpPr>
        <p:spPr bwMode="auto">
          <a:xfrm rot="16200000" flipV="1">
            <a:off x="1388275" y="4757970"/>
            <a:ext cx="120573" cy="94047"/>
          </a:xfrm>
          <a:prstGeom prst="triangle">
            <a:avLst/>
          </a:prstGeom>
          <a:solidFill>
            <a:srgbClr val="0070C0"/>
          </a:solidFill>
          <a:ln w="222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1629" tIns="140402" rIns="81629" bIns="140402" numCol="1" spcCol="0" rtlCol="0" fromWordArt="0" anchor="ctr" anchorCtr="0" forceAA="0" compatLnSpc="1">
            <a:prstTxWarp prst="textNoShape">
              <a:avLst/>
            </a:prstTxWarp>
            <a:noAutofit/>
          </a:bodyPr>
          <a:lstStyle/>
          <a:p>
            <a:pPr algn="ctr" defTabSz="829361">
              <a:spcBef>
                <a:spcPct val="20000"/>
              </a:spcBef>
              <a:buClr>
                <a:srgbClr val="00007D"/>
              </a:buClr>
              <a:buSzPct val="75000"/>
            </a:pPr>
            <a:endParaRPr lang="ja-JP" altLang="en-US" sz="1270" dirty="0">
              <a:solidFill>
                <a:srgbClr val="FFFFFF"/>
              </a:solidFill>
              <a:ea typeface="ＭＳ Ｐゴシック" pitchFamily="50" charset="-128"/>
            </a:endParaRPr>
          </a:p>
        </p:txBody>
      </p:sp>
      <p:sp>
        <p:nvSpPr>
          <p:cNvPr id="14" name="正方形/長方形 13"/>
          <p:cNvSpPr/>
          <p:nvPr/>
        </p:nvSpPr>
        <p:spPr bwMode="auto">
          <a:xfrm>
            <a:off x="534420" y="4687429"/>
            <a:ext cx="858211" cy="261243"/>
          </a:xfrm>
          <a:prstGeom prst="rect">
            <a:avLst/>
          </a:prstGeom>
          <a:noFill/>
          <a:ln w="22225" cap="flat" cmpd="sng" algn="ctr">
            <a:noFill/>
            <a:prstDash val="solid"/>
            <a:round/>
            <a:headEnd type="none" w="med" len="med"/>
            <a:tailEnd type="none" w="med" len="med"/>
          </a:ln>
          <a:effectLst/>
        </p:spPr>
        <p:txBody>
          <a:bodyPr rot="0" spcFirstLastPara="0" vertOverflow="overflow" horzOverflow="overflow" vert="horz" wrap="square" lIns="81629" tIns="140402" rIns="81629" bIns="140402" numCol="1" spcCol="0" rtlCol="0" fromWordArt="0" anchor="ctr" anchorCtr="0" forceAA="0" compatLnSpc="1">
            <a:prstTxWarp prst="textNoShape">
              <a:avLst/>
            </a:prstTxWarp>
            <a:noAutofit/>
          </a:bodyPr>
          <a:lstStyle/>
          <a:p>
            <a:pPr algn="ctr" defTabSz="829361">
              <a:spcBef>
                <a:spcPct val="20000"/>
              </a:spcBef>
              <a:buClr>
                <a:srgbClr val="00007D"/>
              </a:buClr>
              <a:buSzPct val="75000"/>
            </a:pPr>
            <a:r>
              <a:rPr lang="ja-JP" altLang="en-US" sz="1000" dirty="0">
                <a:solidFill>
                  <a:srgbClr val="000000"/>
                </a:solidFill>
                <a:ea typeface="ＭＳ Ｐゴシック" pitchFamily="50" charset="-128"/>
              </a:rPr>
              <a:t>車両出入口</a:t>
            </a:r>
          </a:p>
        </p:txBody>
      </p:sp>
      <p:grpSp>
        <p:nvGrpSpPr>
          <p:cNvPr id="9" name="グループ化 8"/>
          <p:cNvGrpSpPr/>
          <p:nvPr/>
        </p:nvGrpSpPr>
        <p:grpSpPr>
          <a:xfrm>
            <a:off x="1566317" y="3330712"/>
            <a:ext cx="1778000" cy="3263900"/>
            <a:chOff x="1566317" y="3330712"/>
            <a:chExt cx="1778000" cy="3263900"/>
          </a:xfrm>
        </p:grpSpPr>
        <p:pic>
          <p:nvPicPr>
            <p:cNvPr id="5" name="図 4">
              <a:extLst>
                <a:ext uri="{FF2B5EF4-FFF2-40B4-BE49-F238E27FC236}">
                  <a16:creationId xmlns:a16="http://schemas.microsoft.com/office/drawing/2014/main" id="{BD98A401-1D6F-7B40-9CCD-C00608067A0F}"/>
                </a:ext>
              </a:extLst>
            </p:cNvPr>
            <p:cNvPicPr>
              <a:picLocks noChangeAspect="1"/>
            </p:cNvPicPr>
            <p:nvPr/>
          </p:nvPicPr>
          <p:blipFill>
            <a:blip r:embed="rId3"/>
            <a:stretch>
              <a:fillRect/>
            </a:stretch>
          </p:blipFill>
          <p:spPr>
            <a:xfrm rot="16200000">
              <a:off x="823367" y="4073662"/>
              <a:ext cx="3263900" cy="1778000"/>
            </a:xfrm>
            <a:prstGeom prst="rect">
              <a:avLst/>
            </a:prstGeom>
          </p:spPr>
        </p:pic>
        <p:sp>
          <p:nvSpPr>
            <p:cNvPr id="11" name="正方形/長方形 10"/>
            <p:cNvSpPr/>
            <p:nvPr/>
          </p:nvSpPr>
          <p:spPr bwMode="auto">
            <a:xfrm rot="16200000">
              <a:off x="1900554" y="5235816"/>
              <a:ext cx="1377873" cy="816292"/>
            </a:xfrm>
            <a:prstGeom prst="rect">
              <a:avLst/>
            </a:prstGeom>
            <a:solidFill>
              <a:srgbClr val="0070C0"/>
            </a:solidFill>
            <a:ln w="22225" cap="flat" cmpd="sng" algn="ctr">
              <a:solidFill>
                <a:schemeClr val="tx1"/>
              </a:solidFill>
              <a:prstDash val="solid"/>
              <a:round/>
              <a:headEnd type="none" w="med" len="med"/>
              <a:tailEnd type="none" w="med" len="med"/>
            </a:ln>
            <a:effectLst/>
          </p:spPr>
          <p:txBody>
            <a:bodyPr vert="horz" wrap="square" lIns="81629" tIns="140402" rIns="81629" bIns="140402" numCol="1" rtlCol="0" anchor="ctr" anchorCtr="0" compatLnSpc="1">
              <a:prstTxWarp prst="textNoShape">
                <a:avLst/>
              </a:prstTxWarp>
            </a:bodyPr>
            <a:lstStyle/>
            <a:p>
              <a:pPr algn="ctr" defTabSz="829361">
                <a:spcBef>
                  <a:spcPct val="20000"/>
                </a:spcBef>
                <a:buClr>
                  <a:srgbClr val="00007D"/>
                </a:buClr>
                <a:buSzPct val="75000"/>
              </a:pPr>
              <a:endParaRPr lang="ja-JP" altLang="en-US" sz="952" dirty="0">
                <a:solidFill>
                  <a:srgbClr val="FFFFFF"/>
                </a:solidFill>
                <a:ea typeface="ＭＳ Ｐゴシック" pitchFamily="50" charset="-128"/>
              </a:endParaRPr>
            </a:p>
          </p:txBody>
        </p:sp>
        <p:sp>
          <p:nvSpPr>
            <p:cNvPr id="12" name="正方形/長方形 11"/>
            <p:cNvSpPr/>
            <p:nvPr/>
          </p:nvSpPr>
          <p:spPr bwMode="auto">
            <a:xfrm rot="16200000">
              <a:off x="1740492" y="3498609"/>
              <a:ext cx="861716" cy="1069464"/>
            </a:xfrm>
            <a:prstGeom prst="rect">
              <a:avLst/>
            </a:prstGeom>
            <a:solidFill>
              <a:srgbClr val="0070C0"/>
            </a:solidFill>
            <a:ln w="22225" cap="flat" cmpd="sng" algn="ctr">
              <a:solidFill>
                <a:schemeClr val="tx1"/>
              </a:solidFill>
              <a:prstDash val="solid"/>
              <a:round/>
              <a:headEnd type="none" w="med" len="med"/>
              <a:tailEnd type="none" w="med" len="med"/>
            </a:ln>
            <a:effectLst/>
          </p:spPr>
          <p:txBody>
            <a:bodyPr vert="horz" wrap="square" lIns="81629" tIns="140402" rIns="81629" bIns="140402" numCol="1" rtlCol="0" anchor="ctr" anchorCtr="0" compatLnSpc="1">
              <a:prstTxWarp prst="textNoShape">
                <a:avLst/>
              </a:prstTxWarp>
            </a:bodyPr>
            <a:lstStyle/>
            <a:p>
              <a:pPr algn="ctr" defTabSz="829361">
                <a:spcBef>
                  <a:spcPct val="20000"/>
                </a:spcBef>
                <a:buClr>
                  <a:srgbClr val="00007D"/>
                </a:buClr>
                <a:buSzPct val="75000"/>
              </a:pPr>
              <a:endParaRPr lang="ja-JP" altLang="en-US" sz="907" dirty="0">
                <a:solidFill>
                  <a:srgbClr val="FFFFFF"/>
                </a:solidFill>
                <a:ea typeface="ＭＳ Ｐゴシック" pitchFamily="50" charset="-128"/>
              </a:endParaRPr>
            </a:p>
          </p:txBody>
        </p:sp>
        <p:sp>
          <p:nvSpPr>
            <p:cNvPr id="15" name="正方形/長方形 14"/>
            <p:cNvSpPr/>
            <p:nvPr/>
          </p:nvSpPr>
          <p:spPr bwMode="auto">
            <a:xfrm rot="16200000">
              <a:off x="2400033" y="4739021"/>
              <a:ext cx="301400" cy="130607"/>
            </a:xfrm>
            <a:prstGeom prst="rect">
              <a:avLst/>
            </a:prstGeom>
            <a:solidFill>
              <a:srgbClr val="0070C0"/>
            </a:solidFill>
            <a:ln w="222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1629" tIns="140402" rIns="81629" bIns="140402" numCol="1" spcCol="0" rtlCol="0" fromWordArt="0" anchor="ctr" anchorCtr="0" forceAA="0" compatLnSpc="1">
              <a:prstTxWarp prst="textNoShape">
                <a:avLst/>
              </a:prstTxWarp>
              <a:noAutofit/>
            </a:bodyPr>
            <a:lstStyle/>
            <a:p>
              <a:pPr algn="ctr" defTabSz="829361">
                <a:spcBef>
                  <a:spcPct val="20000"/>
                </a:spcBef>
                <a:buClr>
                  <a:srgbClr val="00007D"/>
                </a:buClr>
                <a:buSzPct val="75000"/>
              </a:pPr>
              <a:endParaRPr lang="ja-JP" altLang="en-US" sz="1270" dirty="0">
                <a:solidFill>
                  <a:srgbClr val="FFFFFF"/>
                </a:solidFill>
                <a:ea typeface="ＭＳ Ｐゴシック" pitchFamily="50" charset="-128"/>
              </a:endParaRPr>
            </a:p>
          </p:txBody>
        </p:sp>
        <p:sp>
          <p:nvSpPr>
            <p:cNvPr id="16" name="フローチャート : 論理積ゲート 14"/>
            <p:cNvSpPr/>
            <p:nvPr/>
          </p:nvSpPr>
          <p:spPr bwMode="auto">
            <a:xfrm rot="16200000" flipH="1">
              <a:off x="2065919" y="4132191"/>
              <a:ext cx="223669" cy="887687"/>
            </a:xfrm>
            <a:custGeom>
              <a:avLst/>
              <a:gdLst>
                <a:gd name="connsiteX0" fmla="*/ 0 w 266888"/>
                <a:gd name="connsiteY0" fmla="*/ 0 h 914509"/>
                <a:gd name="connsiteX1" fmla="*/ 133444 w 266888"/>
                <a:gd name="connsiteY1" fmla="*/ 0 h 914509"/>
                <a:gd name="connsiteX2" fmla="*/ 266888 w 266888"/>
                <a:gd name="connsiteY2" fmla="*/ 457255 h 914509"/>
                <a:gd name="connsiteX3" fmla="*/ 133444 w 266888"/>
                <a:gd name="connsiteY3" fmla="*/ 914510 h 914509"/>
                <a:gd name="connsiteX4" fmla="*/ 0 w 266888"/>
                <a:gd name="connsiteY4" fmla="*/ 914509 h 914509"/>
                <a:gd name="connsiteX5" fmla="*/ 0 w 266888"/>
                <a:gd name="connsiteY5" fmla="*/ 0 h 914509"/>
                <a:gd name="connsiteX0" fmla="*/ 0 w 269855"/>
                <a:gd name="connsiteY0" fmla="*/ 0 h 914510"/>
                <a:gd name="connsiteX1" fmla="*/ 133444 w 269855"/>
                <a:gd name="connsiteY1" fmla="*/ 0 h 914510"/>
                <a:gd name="connsiteX2" fmla="*/ 266888 w 269855"/>
                <a:gd name="connsiteY2" fmla="*/ 457255 h 914510"/>
                <a:gd name="connsiteX3" fmla="*/ 191586 w 269855"/>
                <a:gd name="connsiteY3" fmla="*/ 914510 h 914510"/>
                <a:gd name="connsiteX4" fmla="*/ 0 w 269855"/>
                <a:gd name="connsiteY4" fmla="*/ 914509 h 914510"/>
                <a:gd name="connsiteX5" fmla="*/ 0 w 269855"/>
                <a:gd name="connsiteY5" fmla="*/ 0 h 914510"/>
                <a:gd name="connsiteX0" fmla="*/ 0 w 267156"/>
                <a:gd name="connsiteY0" fmla="*/ 0 h 914510"/>
                <a:gd name="connsiteX1" fmla="*/ 196871 w 267156"/>
                <a:gd name="connsiteY1" fmla="*/ 0 h 914510"/>
                <a:gd name="connsiteX2" fmla="*/ 266888 w 267156"/>
                <a:gd name="connsiteY2" fmla="*/ 457255 h 914510"/>
                <a:gd name="connsiteX3" fmla="*/ 191586 w 267156"/>
                <a:gd name="connsiteY3" fmla="*/ 914510 h 914510"/>
                <a:gd name="connsiteX4" fmla="*/ 0 w 267156"/>
                <a:gd name="connsiteY4" fmla="*/ 914509 h 914510"/>
                <a:gd name="connsiteX5" fmla="*/ 0 w 267156"/>
                <a:gd name="connsiteY5" fmla="*/ 0 h 91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156" h="914510">
                  <a:moveTo>
                    <a:pt x="0" y="0"/>
                  </a:moveTo>
                  <a:lnTo>
                    <a:pt x="196871" y="0"/>
                  </a:lnTo>
                  <a:cubicBezTo>
                    <a:pt x="270570" y="0"/>
                    <a:pt x="267769" y="304837"/>
                    <a:pt x="266888" y="457255"/>
                  </a:cubicBezTo>
                  <a:cubicBezTo>
                    <a:pt x="266007" y="609673"/>
                    <a:pt x="265285" y="914510"/>
                    <a:pt x="191586" y="914510"/>
                  </a:cubicBezTo>
                  <a:lnTo>
                    <a:pt x="0" y="914509"/>
                  </a:lnTo>
                  <a:lnTo>
                    <a:pt x="0" y="0"/>
                  </a:lnTo>
                  <a:close/>
                </a:path>
              </a:pathLst>
            </a:custGeom>
            <a:solidFill>
              <a:srgbClr val="0070C0"/>
            </a:solidFill>
            <a:ln w="222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1629" tIns="140402" rIns="81629" bIns="140402" numCol="1" spcCol="0" rtlCol="0" fromWordArt="0" anchor="ctr" anchorCtr="0" forceAA="0" compatLnSpc="1">
              <a:prstTxWarp prst="textNoShape">
                <a:avLst/>
              </a:prstTxWarp>
              <a:noAutofit/>
            </a:bodyPr>
            <a:lstStyle/>
            <a:p>
              <a:pPr algn="ctr" defTabSz="829361">
                <a:spcBef>
                  <a:spcPct val="20000"/>
                </a:spcBef>
                <a:buClr>
                  <a:srgbClr val="00007D"/>
                </a:buClr>
                <a:buSzPct val="75000"/>
              </a:pPr>
              <a:endParaRPr lang="ja-JP" altLang="en-US" sz="1270" dirty="0">
                <a:solidFill>
                  <a:srgbClr val="FFFFFF"/>
                </a:solidFill>
                <a:ea typeface="ＭＳ Ｐゴシック" pitchFamily="50" charset="-128"/>
              </a:endParaRPr>
            </a:p>
          </p:txBody>
        </p:sp>
        <p:sp>
          <p:nvSpPr>
            <p:cNvPr id="17" name="フローチャート : 論理積ゲート 30"/>
            <p:cNvSpPr/>
            <p:nvPr/>
          </p:nvSpPr>
          <p:spPr bwMode="auto">
            <a:xfrm rot="16200000">
              <a:off x="2090108" y="3111054"/>
              <a:ext cx="143484" cy="829452"/>
            </a:xfrm>
            <a:prstGeom prst="flowChartDelay">
              <a:avLst/>
            </a:prstGeom>
            <a:solidFill>
              <a:srgbClr val="0070C0"/>
            </a:solidFill>
            <a:ln w="22225" cap="flat" cmpd="sng" algn="ctr">
              <a:solidFill>
                <a:schemeClr val="tx1"/>
              </a:solidFill>
              <a:prstDash val="solid"/>
              <a:round/>
              <a:headEnd type="none" w="med" len="med"/>
              <a:tailEnd type="none" w="med" len="med"/>
            </a:ln>
            <a:effectLst/>
          </p:spPr>
          <p:txBody>
            <a:bodyPr rot="0" spcFirstLastPara="0" vertOverflow="overflow" horzOverflow="overflow" vert="horz" wrap="square" lIns="81629" tIns="140402" rIns="81629" bIns="140402" numCol="1" spcCol="0" rtlCol="0" fromWordArt="0" anchor="ctr" anchorCtr="0" forceAA="0" compatLnSpc="1">
              <a:prstTxWarp prst="textNoShape">
                <a:avLst/>
              </a:prstTxWarp>
              <a:noAutofit/>
            </a:bodyPr>
            <a:lstStyle/>
            <a:p>
              <a:pPr algn="ctr" defTabSz="829361">
                <a:spcBef>
                  <a:spcPct val="20000"/>
                </a:spcBef>
                <a:buClr>
                  <a:srgbClr val="00007D"/>
                </a:buClr>
                <a:buSzPct val="75000"/>
              </a:pPr>
              <a:endParaRPr lang="ja-JP" altLang="en-US" sz="1270" dirty="0">
                <a:solidFill>
                  <a:srgbClr val="FFFFFF"/>
                </a:solidFill>
                <a:ea typeface="ＭＳ Ｐゴシック" pitchFamily="50" charset="-128"/>
              </a:endParaRPr>
            </a:p>
          </p:txBody>
        </p:sp>
      </p:grpSp>
      <p:sp>
        <p:nvSpPr>
          <p:cNvPr id="39" name="正方形/長方形 38"/>
          <p:cNvSpPr/>
          <p:nvPr/>
        </p:nvSpPr>
        <p:spPr bwMode="auto">
          <a:xfrm rot="16200000">
            <a:off x="2412474" y="2694273"/>
            <a:ext cx="206643" cy="963679"/>
          </a:xfrm>
          <a:prstGeom prst="rect">
            <a:avLst/>
          </a:prstGeom>
          <a:noFill/>
          <a:ln w="22225" cap="flat" cmpd="sng" algn="ctr">
            <a:noFill/>
            <a:prstDash val="solid"/>
            <a:round/>
            <a:headEnd type="none" w="med" len="med"/>
            <a:tailEnd type="none" w="med" len="med"/>
          </a:ln>
          <a:effectLst/>
        </p:spPr>
        <p:txBody>
          <a:bodyPr rot="0" spcFirstLastPara="0" vertOverflow="overflow" horzOverflow="overflow" vert="eaVert" wrap="square" lIns="81629" tIns="140402" rIns="81629" bIns="140402" numCol="1" spcCol="0" rtlCol="0" fromWordArt="0" anchor="ctr" anchorCtr="0" forceAA="0" compatLnSpc="1">
            <a:prstTxWarp prst="textNoShape">
              <a:avLst/>
            </a:prstTxWarp>
            <a:noAutofit/>
          </a:bodyPr>
          <a:lstStyle/>
          <a:p>
            <a:pPr algn="ctr" defTabSz="829361">
              <a:spcBef>
                <a:spcPct val="20000"/>
              </a:spcBef>
              <a:buClr>
                <a:srgbClr val="00007D"/>
              </a:buClr>
              <a:buSzPct val="75000"/>
            </a:pPr>
            <a:r>
              <a:rPr lang="ja-JP" altLang="en-US" sz="1000" dirty="0">
                <a:solidFill>
                  <a:srgbClr val="000000"/>
                </a:solidFill>
                <a:ea typeface="ＭＳ Ｐゴシック" pitchFamily="50" charset="-128"/>
              </a:rPr>
              <a:t>中央大通り</a:t>
            </a:r>
          </a:p>
        </p:txBody>
      </p:sp>
      <p:sp>
        <p:nvSpPr>
          <p:cNvPr id="52"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6.</a:t>
            </a:r>
            <a:r>
              <a:rPr lang="ja-JP" altLang="en-US" sz="2800" dirty="0">
                <a:solidFill>
                  <a:schemeClr val="bg1"/>
                </a:solidFill>
                <a:latin typeface="+mn-ea"/>
                <a:ea typeface="+mn-ea"/>
                <a:cs typeface="HG丸ｺﾞｼｯｸM-PRO"/>
              </a:rPr>
              <a:t>　</a:t>
            </a:r>
            <a:r>
              <a:rPr lang="ja-JP" altLang="en-US" sz="2800" dirty="0">
                <a:solidFill>
                  <a:schemeClr val="bg1"/>
                </a:solidFill>
                <a:latin typeface="+mn-ea"/>
                <a:cs typeface="HG丸ｺﾞｼｯｸM-PRO"/>
              </a:rPr>
              <a:t>施設一元化に向けた取り組み</a:t>
            </a:r>
            <a:endParaRPr lang="ja-JP" altLang="en-US" sz="2800" dirty="0">
              <a:solidFill>
                <a:schemeClr val="bg1"/>
              </a:solidFill>
              <a:latin typeface="+mn-ea"/>
              <a:ea typeface="+mn-ea"/>
              <a:cs typeface="HG丸ｺﾞｼｯｸM-PRO"/>
            </a:endParaRPr>
          </a:p>
        </p:txBody>
      </p:sp>
      <p:sp>
        <p:nvSpPr>
          <p:cNvPr id="23" name="スライド番号プレースホルダー 3"/>
          <p:cNvSpPr>
            <a:spLocks noGrp="1"/>
          </p:cNvSpPr>
          <p:nvPr>
            <p:ph type="sldNum" sz="quarter" idx="12"/>
          </p:nvPr>
        </p:nvSpPr>
        <p:spPr>
          <a:xfrm>
            <a:off x="8084456" y="6492875"/>
            <a:ext cx="1059543" cy="365125"/>
          </a:xfrm>
        </p:spPr>
        <p:txBody>
          <a:bodyPr/>
          <a:lstStyle/>
          <a:p>
            <a:fld id="{31574B80-8BAD-423D-BC4E-1B412F5C32AE}" type="slidenum">
              <a:rPr lang="ja-JP" altLang="en-US" sz="1200" b="1" smtClean="0">
                <a:latin typeface="Arial" charset="0"/>
                <a:ea typeface="Arial" charset="0"/>
                <a:cs typeface="Arial" charset="0"/>
              </a:rPr>
              <a:pPr/>
              <a:t>27</a:t>
            </a:fld>
            <a:endParaRPr lang="ja-JP" altLang="en-US" sz="1200" b="1" dirty="0">
              <a:latin typeface="Arial" charset="0"/>
              <a:ea typeface="Arial" charset="0"/>
              <a:cs typeface="Arial" charset="0"/>
            </a:endParaRPr>
          </a:p>
        </p:txBody>
      </p:sp>
      <p:cxnSp>
        <p:nvCxnSpPr>
          <p:cNvPr id="3" name="直線コネクタ 2"/>
          <p:cNvCxnSpPr/>
          <p:nvPr/>
        </p:nvCxnSpPr>
        <p:spPr>
          <a:xfrm flipH="1">
            <a:off x="3592982" y="2987904"/>
            <a:ext cx="118212" cy="25538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3582763" y="3243286"/>
            <a:ext cx="22235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3709994" y="2987904"/>
            <a:ext cx="0" cy="63841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a:off x="3572623" y="3442586"/>
            <a:ext cx="264523"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テキスト ボックス 30"/>
          <p:cNvSpPr txBox="1"/>
          <p:nvPr/>
        </p:nvSpPr>
        <p:spPr>
          <a:xfrm>
            <a:off x="3569501" y="2749755"/>
            <a:ext cx="295274" cy="276999"/>
          </a:xfrm>
          <a:prstGeom prst="rect">
            <a:avLst/>
          </a:prstGeom>
          <a:noFill/>
        </p:spPr>
        <p:txBody>
          <a:bodyPr wrap="none" rtlCol="0">
            <a:spAutoFit/>
          </a:bodyPr>
          <a:lstStyle/>
          <a:p>
            <a:r>
              <a:rPr kumimoji="1" lang="en-US" altLang="ja-JP" sz="1200" dirty="0">
                <a:solidFill>
                  <a:srgbClr val="0070C0"/>
                </a:solidFill>
              </a:rPr>
              <a:t>N</a:t>
            </a:r>
            <a:endParaRPr kumimoji="1" lang="ja-JP" altLang="en-US" sz="1200" dirty="0">
              <a:solidFill>
                <a:srgbClr val="0070C0"/>
              </a:solidFill>
            </a:endParaRPr>
          </a:p>
        </p:txBody>
      </p:sp>
      <p:cxnSp>
        <p:nvCxnSpPr>
          <p:cNvPr id="6" name="直線矢印コネクタ 5"/>
          <p:cNvCxnSpPr/>
          <p:nvPr/>
        </p:nvCxnSpPr>
        <p:spPr>
          <a:xfrm rot="16200000">
            <a:off x="1258503" y="5995793"/>
            <a:ext cx="260033" cy="259434"/>
          </a:xfrm>
          <a:prstGeom prst="straightConnector1">
            <a:avLst/>
          </a:prstGeom>
          <a:ln w="25400">
            <a:headEnd type="oval"/>
            <a:tailEnd type="triangle"/>
          </a:ln>
        </p:spPr>
        <p:style>
          <a:lnRef idx="2">
            <a:schemeClr val="accent1"/>
          </a:lnRef>
          <a:fillRef idx="0">
            <a:schemeClr val="accent1"/>
          </a:fillRef>
          <a:effectRef idx="1">
            <a:schemeClr val="accent1"/>
          </a:effectRef>
          <a:fontRef idx="minor">
            <a:schemeClr val="tx1"/>
          </a:fontRef>
        </p:style>
      </p:cxnSp>
      <p:sp>
        <p:nvSpPr>
          <p:cNvPr id="35" name="テキスト ボックス 34"/>
          <p:cNvSpPr txBox="1"/>
          <p:nvPr/>
        </p:nvSpPr>
        <p:spPr>
          <a:xfrm>
            <a:off x="929866" y="6307947"/>
            <a:ext cx="344966" cy="276999"/>
          </a:xfrm>
          <a:prstGeom prst="rect">
            <a:avLst/>
          </a:prstGeom>
          <a:noFill/>
        </p:spPr>
        <p:txBody>
          <a:bodyPr wrap="none" rtlCol="0">
            <a:spAutoFit/>
          </a:bodyPr>
          <a:lstStyle/>
          <a:p>
            <a:r>
              <a:rPr lang="ja-JP" altLang="en-US" sz="1200" b="1"/>
              <a:t>⭐︎</a:t>
            </a:r>
            <a:endParaRPr kumimoji="1" lang="ja-JP" altLang="en-US" sz="1200" b="1" dirty="0"/>
          </a:p>
        </p:txBody>
      </p:sp>
      <p:sp>
        <p:nvSpPr>
          <p:cNvPr id="7" name="正方形/長方形 6"/>
          <p:cNvSpPr/>
          <p:nvPr/>
        </p:nvSpPr>
        <p:spPr>
          <a:xfrm>
            <a:off x="2099686" y="5367725"/>
            <a:ext cx="1010714" cy="553998"/>
          </a:xfrm>
          <a:prstGeom prst="rect">
            <a:avLst/>
          </a:prstGeom>
        </p:spPr>
        <p:txBody>
          <a:bodyPr wrap="square">
            <a:spAutoFit/>
          </a:bodyPr>
          <a:lstStyle/>
          <a:p>
            <a:pPr algn="ctr"/>
            <a:r>
              <a:rPr lang="ja-JP" altLang="en-US" sz="1600" b="1" dirty="0">
                <a:solidFill>
                  <a:schemeClr val="bg1"/>
                </a:solidFill>
                <a:latin typeface="+mn-ea"/>
                <a:ea typeface="+mn-ea"/>
              </a:rPr>
              <a:t>増築棟</a:t>
            </a:r>
            <a:endParaRPr lang="en-US" altLang="ja-JP" sz="1600" b="1" dirty="0">
              <a:solidFill>
                <a:schemeClr val="bg1"/>
              </a:solidFill>
              <a:latin typeface="+mn-ea"/>
              <a:ea typeface="+mn-ea"/>
            </a:endParaRPr>
          </a:p>
          <a:p>
            <a:pPr algn="ctr"/>
            <a:r>
              <a:rPr lang="ja-JP" altLang="en-US" sz="1400" dirty="0">
                <a:solidFill>
                  <a:schemeClr val="bg1"/>
                </a:solidFill>
                <a:latin typeface="+mn-ea"/>
                <a:ea typeface="+mn-ea"/>
              </a:rPr>
              <a:t>地上</a:t>
            </a:r>
            <a:r>
              <a:rPr lang="en-US" altLang="ja-JP" sz="1400" dirty="0">
                <a:solidFill>
                  <a:schemeClr val="bg1"/>
                </a:solidFill>
                <a:latin typeface="+mn-ea"/>
                <a:ea typeface="+mn-ea"/>
              </a:rPr>
              <a:t>8</a:t>
            </a:r>
            <a:r>
              <a:rPr lang="ja-JP" altLang="en-US" sz="1400" dirty="0">
                <a:solidFill>
                  <a:schemeClr val="bg1"/>
                </a:solidFill>
                <a:latin typeface="+mn-ea"/>
                <a:ea typeface="+mn-ea"/>
              </a:rPr>
              <a:t>階建</a:t>
            </a:r>
          </a:p>
        </p:txBody>
      </p:sp>
      <p:sp>
        <p:nvSpPr>
          <p:cNvPr id="36" name="正方形/長方形 35"/>
          <p:cNvSpPr/>
          <p:nvPr/>
        </p:nvSpPr>
        <p:spPr>
          <a:xfrm>
            <a:off x="1639401" y="3561181"/>
            <a:ext cx="1070996" cy="954107"/>
          </a:xfrm>
          <a:prstGeom prst="rect">
            <a:avLst/>
          </a:prstGeom>
        </p:spPr>
        <p:txBody>
          <a:bodyPr wrap="square">
            <a:spAutoFit/>
          </a:bodyPr>
          <a:lstStyle/>
          <a:p>
            <a:pPr algn="ctr"/>
            <a:r>
              <a:rPr lang="ja-JP" altLang="en-US" sz="1600" b="1" dirty="0">
                <a:solidFill>
                  <a:schemeClr val="bg1"/>
                </a:solidFill>
                <a:latin typeface="+mn-ea"/>
                <a:ea typeface="+mn-ea"/>
              </a:rPr>
              <a:t>既存棟</a:t>
            </a:r>
            <a:endParaRPr lang="en-US" altLang="ja-JP" sz="1600" b="1" dirty="0">
              <a:solidFill>
                <a:schemeClr val="bg1"/>
              </a:solidFill>
              <a:latin typeface="+mn-ea"/>
              <a:ea typeface="+mn-ea"/>
            </a:endParaRPr>
          </a:p>
          <a:p>
            <a:pPr algn="ctr"/>
            <a:r>
              <a:rPr lang="ja-JP" altLang="en-US" sz="1000" dirty="0">
                <a:solidFill>
                  <a:schemeClr val="bg1"/>
                </a:solidFill>
                <a:latin typeface="+mn-ea"/>
                <a:ea typeface="+mn-ea"/>
              </a:rPr>
              <a:t>（旧健康科学センタービル改修）</a:t>
            </a:r>
            <a:endParaRPr lang="en-US" altLang="ja-JP" sz="1000" dirty="0">
              <a:solidFill>
                <a:schemeClr val="bg1"/>
              </a:solidFill>
              <a:latin typeface="+mn-ea"/>
              <a:ea typeface="+mn-ea"/>
            </a:endParaRPr>
          </a:p>
          <a:p>
            <a:pPr algn="ctr"/>
            <a:r>
              <a:rPr lang="ja-JP" altLang="en-US" sz="1000" dirty="0">
                <a:solidFill>
                  <a:schemeClr val="bg1"/>
                </a:solidFill>
                <a:latin typeface="+mn-ea"/>
                <a:ea typeface="+mn-ea"/>
              </a:rPr>
              <a:t>地上</a:t>
            </a:r>
            <a:r>
              <a:rPr lang="en-US" altLang="ja-JP" sz="1000" dirty="0">
                <a:solidFill>
                  <a:schemeClr val="bg1"/>
                </a:solidFill>
                <a:latin typeface="+mn-ea"/>
                <a:ea typeface="+mn-ea"/>
              </a:rPr>
              <a:t>13</a:t>
            </a:r>
            <a:r>
              <a:rPr lang="ja-JP" altLang="en-US" sz="1000" dirty="0">
                <a:solidFill>
                  <a:schemeClr val="bg1"/>
                </a:solidFill>
                <a:latin typeface="+mn-ea"/>
                <a:ea typeface="+mn-ea"/>
              </a:rPr>
              <a:t>階</a:t>
            </a:r>
            <a:endParaRPr lang="en-US" altLang="ja-JP" sz="1000" dirty="0">
              <a:solidFill>
                <a:schemeClr val="bg1"/>
              </a:solidFill>
              <a:latin typeface="+mn-ea"/>
              <a:ea typeface="+mn-ea"/>
            </a:endParaRPr>
          </a:p>
          <a:p>
            <a:pPr algn="ctr"/>
            <a:r>
              <a:rPr lang="ja-JP" altLang="en-US" sz="1000" dirty="0">
                <a:solidFill>
                  <a:schemeClr val="bg1"/>
                </a:solidFill>
                <a:latin typeface="+mn-ea"/>
                <a:ea typeface="+mn-ea"/>
              </a:rPr>
              <a:t>地下</a:t>
            </a:r>
            <a:r>
              <a:rPr lang="en-US" altLang="ja-JP" sz="1000" dirty="0">
                <a:solidFill>
                  <a:schemeClr val="bg1"/>
                </a:solidFill>
                <a:latin typeface="+mn-ea"/>
                <a:ea typeface="+mn-ea"/>
              </a:rPr>
              <a:t>1</a:t>
            </a:r>
            <a:r>
              <a:rPr lang="ja-JP" altLang="en-US" sz="1000" dirty="0">
                <a:solidFill>
                  <a:schemeClr val="bg1"/>
                </a:solidFill>
                <a:latin typeface="+mn-ea"/>
                <a:ea typeface="+mn-ea"/>
              </a:rPr>
              <a:t>階建</a:t>
            </a:r>
          </a:p>
        </p:txBody>
      </p:sp>
    </p:spTree>
    <p:extLst>
      <p:ext uri="{BB962C8B-B14F-4D97-AF65-F5344CB8AC3E}">
        <p14:creationId xmlns:p14="http://schemas.microsoft.com/office/powerpoint/2010/main" val="359561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451413" y="6047545"/>
            <a:ext cx="8532711" cy="596400"/>
          </a:xfrm>
          <a:prstGeom prst="roundRect">
            <a:avLst/>
          </a:prstGeom>
          <a:noFill/>
          <a:ln w="1905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p:cNvSpPr>
            <a:spLocks noGrp="1"/>
          </p:cNvSpPr>
          <p:nvPr>
            <p:ph type="sldNum" sz="quarter" idx="12"/>
          </p:nvPr>
        </p:nvSpPr>
        <p:spPr>
          <a:xfrm>
            <a:off x="7010400" y="6492875"/>
            <a:ext cx="2133600" cy="365125"/>
          </a:xfrm>
        </p:spPr>
        <p:txBody>
          <a:bodyPr/>
          <a:lstStyle/>
          <a:p>
            <a:fld id="{D2D8002D-B5B0-4BAC-B1F6-782DDCCE6D9C}" type="slidenum">
              <a:rPr kumimoji="1" lang="ja-JP" altLang="en-US" b="1" smtClean="0">
                <a:latin typeface="Arial" charset="0"/>
                <a:ea typeface="Arial" charset="0"/>
                <a:cs typeface="Arial" charset="0"/>
              </a:rPr>
              <a:pPr/>
              <a:t>3</a:t>
            </a:fld>
            <a:endParaRPr kumimoji="1" lang="ja-JP" altLang="en-US" b="1" dirty="0">
              <a:latin typeface="Arial" charset="0"/>
              <a:ea typeface="Arial" charset="0"/>
              <a:cs typeface="Arial" charset="0"/>
            </a:endParaRPr>
          </a:p>
        </p:txBody>
      </p:sp>
      <p:sp>
        <p:nvSpPr>
          <p:cNvPr id="18" name="角丸四角形 17"/>
          <p:cNvSpPr/>
          <p:nvPr/>
        </p:nvSpPr>
        <p:spPr>
          <a:xfrm>
            <a:off x="2471511" y="4094966"/>
            <a:ext cx="4353237" cy="442674"/>
          </a:xfrm>
          <a:prstGeom prst="roundRect">
            <a:avLst/>
          </a:prstGeom>
          <a:noFill/>
          <a:ln w="38100" cmpd="db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85725">
              <a:tabLst>
                <a:tab pos="8610600" algn="l"/>
              </a:tabLst>
            </a:pPr>
            <a:r>
              <a:rPr lang="en-US" altLang="ja-JP" sz="2000" b="1" dirty="0">
                <a:solidFill>
                  <a:schemeClr val="tx1"/>
                </a:solidFill>
                <a:latin typeface="+mn-ea"/>
                <a:cs typeface="HGMaruGothicMPRO" charset="-128"/>
              </a:rPr>
              <a:t>2017</a:t>
            </a:r>
            <a:r>
              <a:rPr lang="ja-JP" altLang="en-US" sz="2000" b="1" dirty="0">
                <a:solidFill>
                  <a:schemeClr val="tx1"/>
                </a:solidFill>
                <a:latin typeface="+mn-ea"/>
                <a:cs typeface="HGMaruGothicMPRO" charset="-128"/>
              </a:rPr>
              <a:t>年</a:t>
            </a:r>
            <a:r>
              <a:rPr lang="en-US" altLang="ja-JP" sz="2000" b="1" dirty="0">
                <a:solidFill>
                  <a:schemeClr val="tx1"/>
                </a:solidFill>
                <a:latin typeface="+mn-ea"/>
                <a:cs typeface="HGMaruGothicMPRO" charset="-128"/>
              </a:rPr>
              <a:t>4</a:t>
            </a:r>
            <a:r>
              <a:rPr lang="ja-JP" altLang="en-US" sz="2000" b="1" dirty="0">
                <a:solidFill>
                  <a:schemeClr val="tx1"/>
                </a:solidFill>
                <a:latin typeface="+mn-ea"/>
                <a:cs typeface="HGMaruGothicMPRO" charset="-128"/>
              </a:rPr>
              <a:t>月　統合・独立行政法人化</a:t>
            </a:r>
          </a:p>
        </p:txBody>
      </p:sp>
      <p:pic>
        <p:nvPicPr>
          <p:cNvPr id="19" name="図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102" y="2191217"/>
            <a:ext cx="2290937" cy="167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19"/>
          <p:cNvPicPr>
            <a:picLocks noChangeAspect="1"/>
          </p:cNvPicPr>
          <p:nvPr/>
        </p:nvPicPr>
        <p:blipFill>
          <a:blip r:embed="rId3"/>
          <a:stretch>
            <a:fillRect/>
          </a:stretch>
        </p:blipFill>
        <p:spPr>
          <a:xfrm>
            <a:off x="5850668" y="2196889"/>
            <a:ext cx="1769332" cy="1671036"/>
          </a:xfrm>
          <a:prstGeom prst="rect">
            <a:avLst/>
          </a:prstGeom>
        </p:spPr>
      </p:pic>
      <p:sp>
        <p:nvSpPr>
          <p:cNvPr id="27" name="テキスト ボックス 26"/>
          <p:cNvSpPr txBox="1"/>
          <p:nvPr/>
        </p:nvSpPr>
        <p:spPr>
          <a:xfrm>
            <a:off x="4815227" y="1514109"/>
            <a:ext cx="3352200" cy="707886"/>
          </a:xfrm>
          <a:prstGeom prst="rect">
            <a:avLst/>
          </a:prstGeom>
          <a:noFill/>
        </p:spPr>
        <p:txBody>
          <a:bodyPr vert="horz"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000" b="1" dirty="0">
                <a:solidFill>
                  <a:srgbClr val="118DE3"/>
                </a:solidFill>
                <a:latin typeface="+mn-ea"/>
                <a:ea typeface="+mn-ea"/>
                <a:cs typeface="HG丸ｺﾞｼｯｸM-PRO"/>
              </a:rPr>
              <a:t>大阪市立環境科学研究所</a:t>
            </a:r>
            <a:endParaRPr lang="en-US" altLang="ja-JP" sz="2000" b="1" dirty="0">
              <a:solidFill>
                <a:srgbClr val="118DE3"/>
              </a:solidFill>
              <a:latin typeface="+mn-ea"/>
              <a:ea typeface="+mn-ea"/>
              <a:cs typeface="HG丸ｺﾞｼｯｸM-PRO"/>
            </a:endParaRPr>
          </a:p>
          <a:p>
            <a:r>
              <a:rPr lang="ja-JP" altLang="en-US" sz="2000" b="1" dirty="0">
                <a:solidFill>
                  <a:srgbClr val="118DE3"/>
                </a:solidFill>
                <a:latin typeface="+mn-ea"/>
                <a:ea typeface="+mn-ea"/>
                <a:cs typeface="HG丸ｺﾞｼｯｸM-PRO"/>
              </a:rPr>
              <a:t>（</a:t>
            </a:r>
            <a:r>
              <a:rPr lang="en-US" altLang="ja-JP" sz="1800" b="1" dirty="0">
                <a:solidFill>
                  <a:srgbClr val="118DE3"/>
                </a:solidFill>
                <a:latin typeface="+mn-ea"/>
                <a:ea typeface="+mn-ea"/>
                <a:cs typeface="HG丸ｺﾞｼｯｸM-PRO"/>
              </a:rPr>
              <a:t>1906</a:t>
            </a:r>
            <a:r>
              <a:rPr lang="ja-JP" altLang="en-US" sz="1800" b="1" dirty="0">
                <a:solidFill>
                  <a:srgbClr val="118DE3"/>
                </a:solidFill>
                <a:latin typeface="+mn-ea"/>
                <a:ea typeface="+mn-ea"/>
                <a:cs typeface="HG丸ｺﾞｼｯｸM-PRO"/>
              </a:rPr>
              <a:t>年　市立大阪衛生試験所）</a:t>
            </a:r>
          </a:p>
        </p:txBody>
      </p:sp>
      <p:sp>
        <p:nvSpPr>
          <p:cNvPr id="28" name="テキスト ボックス 9"/>
          <p:cNvSpPr txBox="1">
            <a:spLocks noChangeArrowheads="1"/>
          </p:cNvSpPr>
          <p:nvPr/>
        </p:nvSpPr>
        <p:spPr bwMode="auto">
          <a:xfrm>
            <a:off x="567715" y="1546856"/>
            <a:ext cx="321079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000" b="1" dirty="0">
                <a:solidFill>
                  <a:srgbClr val="161075"/>
                </a:solidFill>
                <a:latin typeface="+mn-ea"/>
                <a:ea typeface="+mn-ea"/>
                <a:cs typeface="HG丸ｺﾞｼｯｸM-PRO"/>
              </a:rPr>
              <a:t>大阪府立公衆衛生研究所</a:t>
            </a:r>
            <a:r>
              <a:rPr lang="ja-JP" altLang="en-US" sz="1800" b="1" dirty="0">
                <a:solidFill>
                  <a:srgbClr val="161075"/>
                </a:solidFill>
                <a:latin typeface="+mn-ea"/>
                <a:ea typeface="+mn-ea"/>
                <a:cs typeface="HG丸ｺﾞｼｯｸM-PRO"/>
              </a:rPr>
              <a:t>（</a:t>
            </a:r>
            <a:r>
              <a:rPr lang="en-US" altLang="ja-JP" sz="1800" b="1" dirty="0">
                <a:solidFill>
                  <a:srgbClr val="161075"/>
                </a:solidFill>
                <a:latin typeface="+mn-ea"/>
                <a:ea typeface="+mn-ea"/>
                <a:cs typeface="HG丸ｺﾞｼｯｸM-PRO"/>
              </a:rPr>
              <a:t>1880</a:t>
            </a:r>
            <a:r>
              <a:rPr lang="ja-JP" altLang="en-US" sz="1800" b="1" dirty="0">
                <a:solidFill>
                  <a:srgbClr val="161075"/>
                </a:solidFill>
                <a:latin typeface="+mn-ea"/>
                <a:ea typeface="+mn-ea"/>
                <a:cs typeface="HG丸ｺﾞｼｯｸM-PRO"/>
              </a:rPr>
              <a:t>年　警察部衛生課）</a:t>
            </a:r>
          </a:p>
        </p:txBody>
      </p:sp>
      <p:sp>
        <p:nvSpPr>
          <p:cNvPr id="29" name="タイトル 1"/>
          <p:cNvSpPr txBox="1">
            <a:spLocks/>
          </p:cNvSpPr>
          <p:nvPr/>
        </p:nvSpPr>
        <p:spPr bwMode="auto">
          <a:xfrm>
            <a:off x="1122218" y="877944"/>
            <a:ext cx="6899564" cy="50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dirty="0">
                <a:latin typeface="+mn-ea"/>
                <a:ea typeface="+mn-ea"/>
                <a:cs typeface="HG丸ｺﾞｼｯｸM-PRO"/>
              </a:rPr>
              <a:t>大阪健康安全基盤研究所の創設</a:t>
            </a:r>
          </a:p>
        </p:txBody>
      </p:sp>
      <p:sp>
        <p:nvSpPr>
          <p:cNvPr id="2" name="右矢印 1"/>
          <p:cNvSpPr/>
          <p:nvPr/>
        </p:nvSpPr>
        <p:spPr>
          <a:xfrm rot="2678151">
            <a:off x="3426327" y="3017344"/>
            <a:ext cx="632599" cy="56429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sp>
        <p:nvSpPr>
          <p:cNvPr id="5" name="下矢印 4"/>
          <p:cNvSpPr/>
          <p:nvPr/>
        </p:nvSpPr>
        <p:spPr>
          <a:xfrm rot="2737731">
            <a:off x="5051578" y="2982783"/>
            <a:ext cx="554505" cy="61119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n-ea"/>
            </a:endParaRPr>
          </a:p>
        </p:txBody>
      </p:sp>
      <p:pic>
        <p:nvPicPr>
          <p:cNvPr id="31" name="図 30"/>
          <p:cNvPicPr/>
          <p:nvPr/>
        </p:nvPicPr>
        <p:blipFill>
          <a:blip r:embed="rId4" cstate="print">
            <a:extLst>
              <a:ext uri="{28A0092B-C50C-407E-A947-70E740481C1C}">
                <a14:useLocalDpi xmlns:a14="http://schemas.microsoft.com/office/drawing/2010/main" val="0"/>
              </a:ext>
            </a:extLst>
          </a:blip>
          <a:stretch>
            <a:fillRect/>
          </a:stretch>
        </p:blipFill>
        <p:spPr>
          <a:xfrm>
            <a:off x="4131404" y="2910680"/>
            <a:ext cx="881192" cy="1130586"/>
          </a:xfrm>
          <a:prstGeom prst="rect">
            <a:avLst/>
          </a:prstGeom>
        </p:spPr>
      </p:pic>
      <p:sp>
        <p:nvSpPr>
          <p:cNvPr id="7" name="テキスト ボックス 6"/>
          <p:cNvSpPr txBox="1"/>
          <p:nvPr/>
        </p:nvSpPr>
        <p:spPr>
          <a:xfrm>
            <a:off x="683756" y="6193992"/>
            <a:ext cx="7776488" cy="338554"/>
          </a:xfrm>
          <a:prstGeom prst="rect">
            <a:avLst/>
          </a:prstGeom>
          <a:noFill/>
        </p:spPr>
        <p:txBody>
          <a:bodyPr wrap="none" rtlCol="0">
            <a:spAutoFit/>
          </a:bodyPr>
          <a:lstStyle/>
          <a:p>
            <a:r>
              <a:rPr kumimoji="1" lang="ja-JP" altLang="en-US" sz="1600" dirty="0">
                <a:latin typeface="+mn-ea"/>
                <a:ea typeface="+mn-ea"/>
              </a:rPr>
              <a:t>地域とともに健康な未来へ</a:t>
            </a:r>
            <a:r>
              <a:rPr lang="ja-JP" altLang="en-US" sz="1600" dirty="0">
                <a:latin typeface="+mn-ea"/>
                <a:ea typeface="+mn-ea"/>
              </a:rPr>
              <a:t>　</a:t>
            </a:r>
            <a:r>
              <a:rPr lang="en-US" altLang="ja-JP" sz="1600" dirty="0">
                <a:latin typeface="+mn-ea"/>
                <a:ea typeface="+mn-ea"/>
              </a:rPr>
              <a:t>〜</a:t>
            </a:r>
            <a:r>
              <a:rPr lang="ja-JP" altLang="en-US" sz="1600" dirty="0">
                <a:latin typeface="+mn-ea"/>
                <a:ea typeface="+mn-ea"/>
              </a:rPr>
              <a:t>公衆衛生の向上に寄与し、人々の健康増進に貢献する</a:t>
            </a:r>
            <a:r>
              <a:rPr lang="en-US" altLang="ja-JP" sz="1600" dirty="0">
                <a:latin typeface="+mn-ea"/>
                <a:ea typeface="+mn-ea"/>
              </a:rPr>
              <a:t>〜</a:t>
            </a:r>
            <a:endParaRPr kumimoji="1" lang="ja-JP" altLang="en-US" sz="1600" dirty="0">
              <a:latin typeface="+mn-ea"/>
              <a:ea typeface="+mn-ea"/>
            </a:endParaRPr>
          </a:p>
        </p:txBody>
      </p:sp>
      <p:sp>
        <p:nvSpPr>
          <p:cNvPr id="14" name="正方形/長方形 13"/>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5"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1.</a:t>
            </a:r>
            <a:r>
              <a:rPr lang="ja-JP" altLang="en-US" sz="2800" dirty="0">
                <a:solidFill>
                  <a:schemeClr val="bg1"/>
                </a:solidFill>
                <a:latin typeface="+mn-ea"/>
                <a:ea typeface="+mn-ea"/>
                <a:cs typeface="HG丸ｺﾞｼｯｸM-PRO"/>
              </a:rPr>
              <a:t>　法人概要</a:t>
            </a:r>
          </a:p>
        </p:txBody>
      </p:sp>
      <p:sp>
        <p:nvSpPr>
          <p:cNvPr id="16" name="テキスト ボックス 15"/>
          <p:cNvSpPr txBox="1"/>
          <p:nvPr/>
        </p:nvSpPr>
        <p:spPr>
          <a:xfrm>
            <a:off x="509563" y="4910110"/>
            <a:ext cx="8416409" cy="830997"/>
          </a:xfrm>
          <a:prstGeom prst="rect">
            <a:avLst/>
          </a:prstGeom>
          <a:noFill/>
        </p:spPr>
        <p:txBody>
          <a:bodyPr wrap="square" rtlCol="0">
            <a:spAutoFit/>
          </a:bodyPr>
          <a:lstStyle/>
          <a:p>
            <a:r>
              <a:rPr lang="ja-JP" altLang="en-US" sz="1600" dirty="0">
                <a:latin typeface="+mn-ea"/>
                <a:ea typeface="+mn-ea"/>
              </a:rPr>
              <a:t>公衆衛生に係る調査研究、試験検査及び研修指導並びに公衆衛生情報等の収集、解析、提供等の業務を通じて、健康危機事象への積極的な対応をはじめ、行政機関等への科学的かつ技術的な支援を行い、もって住民の健康増進及び生活の安全確保に寄与することを目的とする。</a:t>
            </a:r>
          </a:p>
        </p:txBody>
      </p:sp>
      <p:sp>
        <p:nvSpPr>
          <p:cNvPr id="4" name="角丸四角形 3"/>
          <p:cNvSpPr/>
          <p:nvPr/>
        </p:nvSpPr>
        <p:spPr>
          <a:xfrm>
            <a:off x="451413" y="4826642"/>
            <a:ext cx="8532711" cy="995423"/>
          </a:xfrm>
          <a:prstGeom prst="roundRect">
            <a:avLst/>
          </a:prstGeom>
          <a:noFill/>
          <a:ln w="1905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テキスト ボックス 7"/>
          <p:cNvSpPr txBox="1"/>
          <p:nvPr/>
        </p:nvSpPr>
        <p:spPr>
          <a:xfrm>
            <a:off x="646041" y="4614166"/>
            <a:ext cx="1107996" cy="369332"/>
          </a:xfrm>
          <a:prstGeom prst="rect">
            <a:avLst/>
          </a:prstGeom>
          <a:solidFill>
            <a:schemeClr val="bg1"/>
          </a:solidFill>
        </p:spPr>
        <p:txBody>
          <a:bodyPr wrap="none" rtlCol="0">
            <a:spAutoFit/>
          </a:bodyPr>
          <a:lstStyle/>
          <a:p>
            <a:r>
              <a:rPr kumimoji="1" lang="ja-JP" altLang="en-US" dirty="0"/>
              <a:t>設立目的</a:t>
            </a:r>
          </a:p>
        </p:txBody>
      </p:sp>
      <p:sp>
        <p:nvSpPr>
          <p:cNvPr id="23" name="テキスト ボックス 22"/>
          <p:cNvSpPr txBox="1"/>
          <p:nvPr/>
        </p:nvSpPr>
        <p:spPr>
          <a:xfrm>
            <a:off x="646041" y="5885524"/>
            <a:ext cx="1798890" cy="369332"/>
          </a:xfrm>
          <a:prstGeom prst="rect">
            <a:avLst/>
          </a:prstGeom>
          <a:solidFill>
            <a:schemeClr val="bg1"/>
          </a:solidFill>
        </p:spPr>
        <p:txBody>
          <a:bodyPr wrap="none" rtlCol="0">
            <a:spAutoFit/>
          </a:bodyPr>
          <a:lstStyle/>
          <a:p>
            <a:r>
              <a:rPr kumimoji="1" lang="ja-JP" altLang="en-US" dirty="0"/>
              <a:t>キャッチフレーズ</a:t>
            </a:r>
          </a:p>
        </p:txBody>
      </p:sp>
    </p:spTree>
    <p:extLst>
      <p:ext uri="{BB962C8B-B14F-4D97-AF65-F5344CB8AC3E}">
        <p14:creationId xmlns:p14="http://schemas.microsoft.com/office/powerpoint/2010/main" val="375578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131" y="175611"/>
            <a:ext cx="5535048" cy="6555695"/>
          </a:xfrm>
          <a:prstGeom prst="rect">
            <a:avLst/>
          </a:prstGeom>
        </p:spPr>
      </p:pic>
      <p:sp>
        <p:nvSpPr>
          <p:cNvPr id="26626" name="テキスト ボックス 4"/>
          <p:cNvSpPr txBox="1">
            <a:spLocks noChangeArrowheads="1"/>
          </p:cNvSpPr>
          <p:nvPr/>
        </p:nvSpPr>
        <p:spPr bwMode="auto">
          <a:xfrm>
            <a:off x="315913" y="4567690"/>
            <a:ext cx="35830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800" dirty="0">
                <a:latin typeface="+mn-ea"/>
                <a:ea typeface="+mn-ea"/>
                <a:cs typeface="HG丸ｺﾞｼｯｸM-PRO"/>
              </a:rPr>
              <a:t>地方衛生研究所設置要綱</a:t>
            </a:r>
          </a:p>
          <a:p>
            <a:r>
              <a:rPr lang="ja-JP" altLang="en-US" sz="1800" dirty="0">
                <a:latin typeface="+mn-ea"/>
                <a:ea typeface="+mn-ea"/>
                <a:cs typeface="HG丸ｺﾞｼｯｸM-PRO"/>
              </a:rPr>
              <a:t> </a:t>
            </a:r>
            <a:r>
              <a:rPr lang="en-US" altLang="ja-JP" sz="1800" dirty="0">
                <a:latin typeface="+mn-ea"/>
                <a:ea typeface="+mn-ea"/>
                <a:cs typeface="HG丸ｺﾞｼｯｸM-PRO"/>
              </a:rPr>
              <a:t>(</a:t>
            </a:r>
            <a:r>
              <a:rPr lang="ja-JP" altLang="en-US" sz="1800" dirty="0">
                <a:latin typeface="+mn-ea"/>
                <a:ea typeface="+mn-ea"/>
                <a:cs typeface="HG丸ｺﾞｼｯｸM-PRO"/>
              </a:rPr>
              <a:t>昭和</a:t>
            </a:r>
            <a:r>
              <a:rPr lang="en-US" altLang="ja-JP" sz="1800" dirty="0">
                <a:latin typeface="+mn-ea"/>
                <a:ea typeface="+mn-ea"/>
                <a:cs typeface="HG丸ｺﾞｼｯｸM-PRO"/>
              </a:rPr>
              <a:t>51</a:t>
            </a:r>
            <a:r>
              <a:rPr lang="ja-JP" altLang="en-US" sz="1800" dirty="0">
                <a:latin typeface="+mn-ea"/>
                <a:ea typeface="+mn-ea"/>
                <a:cs typeface="HG丸ｺﾞｼｯｸM-PRO"/>
              </a:rPr>
              <a:t>年</a:t>
            </a:r>
            <a:r>
              <a:rPr lang="en-US" altLang="ja-JP" sz="1800" dirty="0">
                <a:latin typeface="+mn-ea"/>
                <a:ea typeface="+mn-ea"/>
                <a:cs typeface="HG丸ｺﾞｼｯｸM-PRO"/>
              </a:rPr>
              <a:t>9</a:t>
            </a:r>
            <a:r>
              <a:rPr lang="ja-JP" altLang="en-US" sz="1800" dirty="0">
                <a:latin typeface="+mn-ea"/>
                <a:ea typeface="+mn-ea"/>
                <a:cs typeface="HG丸ｺﾞｼｯｸM-PRO"/>
              </a:rPr>
              <a:t>月 厚生事務次官通知</a:t>
            </a:r>
            <a:r>
              <a:rPr lang="en-US" altLang="ja-JP" sz="1800" dirty="0">
                <a:latin typeface="+mn-ea"/>
                <a:ea typeface="+mn-ea"/>
                <a:cs typeface="HG丸ｺﾞｼｯｸM-PRO"/>
              </a:rPr>
              <a:t>)</a:t>
            </a:r>
          </a:p>
        </p:txBody>
      </p:sp>
      <p:sp>
        <p:nvSpPr>
          <p:cNvPr id="26628" name="テキスト ボックス 4"/>
          <p:cNvSpPr txBox="1">
            <a:spLocks noChangeArrowheads="1"/>
          </p:cNvSpPr>
          <p:nvPr/>
        </p:nvSpPr>
        <p:spPr bwMode="auto">
          <a:xfrm>
            <a:off x="315913" y="107726"/>
            <a:ext cx="49993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3200" dirty="0">
                <a:latin typeface="+mn-ea"/>
                <a:ea typeface="+mn-ea"/>
                <a:cs typeface="HG丸ｺﾞｼｯｸM-PRO"/>
              </a:rPr>
              <a:t>※</a:t>
            </a:r>
            <a:r>
              <a:rPr lang="ja-JP" altLang="en-US" sz="3200" dirty="0">
                <a:latin typeface="+mn-ea"/>
                <a:ea typeface="+mn-ea"/>
                <a:cs typeface="HG丸ｺﾞｼｯｸM-PRO"/>
              </a:rPr>
              <a:t>地方衛生研究所とは</a:t>
            </a:r>
          </a:p>
        </p:txBody>
      </p:sp>
      <p:sp>
        <p:nvSpPr>
          <p:cNvPr id="16" name="スライド番号プレースホルダー 3"/>
          <p:cNvSpPr>
            <a:spLocks noGrp="1"/>
          </p:cNvSpPr>
          <p:nvPr>
            <p:ph type="sldNum" sz="quarter" idx="12"/>
          </p:nvPr>
        </p:nvSpPr>
        <p:spPr>
          <a:xfrm>
            <a:off x="8084456" y="6492875"/>
            <a:ext cx="1059543" cy="365125"/>
          </a:xfrm>
        </p:spPr>
        <p:txBody>
          <a:bodyPr/>
          <a:lstStyle/>
          <a:p>
            <a:fld id="{31574B80-8BAD-423D-BC4E-1B412F5C32AE}" type="slidenum">
              <a:rPr lang="ja-JP" altLang="en-US" b="1" smtClean="0">
                <a:latin typeface="Arial" charset="0"/>
                <a:ea typeface="Arial" charset="0"/>
                <a:cs typeface="Arial" charset="0"/>
              </a:rPr>
              <a:pPr/>
              <a:t>4</a:t>
            </a:fld>
            <a:endParaRPr lang="ja-JP" altLang="en-US" b="1" dirty="0">
              <a:latin typeface="Arial" charset="0"/>
              <a:ea typeface="Arial" charset="0"/>
              <a:cs typeface="Arial" charset="0"/>
            </a:endParaRPr>
          </a:p>
        </p:txBody>
      </p:sp>
      <p:sp>
        <p:nvSpPr>
          <p:cNvPr id="6" name="テキスト ボックス 5"/>
          <p:cNvSpPr txBox="1"/>
          <p:nvPr/>
        </p:nvSpPr>
        <p:spPr>
          <a:xfrm>
            <a:off x="315913" y="850469"/>
            <a:ext cx="6217891" cy="3631763"/>
          </a:xfrm>
          <a:prstGeom prst="rect">
            <a:avLst/>
          </a:prstGeom>
          <a:noFill/>
        </p:spPr>
        <p:txBody>
          <a:bodyPr wrap="square" rtlCol="0">
            <a:spAutoFit/>
          </a:bodyPr>
          <a:lstStyle/>
          <a:p>
            <a:pPr>
              <a:spcAft>
                <a:spcPts val="600"/>
              </a:spcAft>
            </a:pPr>
            <a:r>
              <a:rPr lang="en-US" altLang="ja-JP" sz="2000" dirty="0">
                <a:latin typeface="+mn-ea"/>
                <a:cs typeface="HG丸ｺﾞｼｯｸM-PRO"/>
              </a:rPr>
              <a:t>&lt;</a:t>
            </a:r>
            <a:r>
              <a:rPr lang="ja-JP" altLang="en-US" sz="2000" dirty="0">
                <a:latin typeface="+mn-ea"/>
                <a:cs typeface="HG丸ｺﾞｼｯｸM-PRO"/>
              </a:rPr>
              <a:t>設置の目的</a:t>
            </a:r>
            <a:r>
              <a:rPr lang="en-US" altLang="ja-JP" sz="2000" dirty="0">
                <a:latin typeface="+mn-ea"/>
                <a:cs typeface="HG丸ｺﾞｼｯｸM-PRO"/>
              </a:rPr>
              <a:t>&gt;</a:t>
            </a:r>
          </a:p>
          <a:p>
            <a:pPr marL="360000">
              <a:spcAft>
                <a:spcPts val="600"/>
              </a:spcAft>
            </a:pPr>
            <a:r>
              <a:rPr lang="ja-JP" altLang="en-US" sz="2000" dirty="0">
                <a:latin typeface="+mn-ea"/>
                <a:cs typeface="HG丸ｺﾞｼｯｸM-PRO"/>
              </a:rPr>
              <a:t>地方衛生研究所は、地域保健対策を効果的に推進し、公衆衛生の向上及び増進を図るため、都道府県又は指定都市における科学的かつ技術的中核として、関係行政部局、保健所等と緊密な連携の下に、</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　・調査研究</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　・試験検査</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　・研修指導</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　・公衆衛生情報等の収集、解析、提供</a:t>
            </a:r>
            <a:endParaRPr lang="en-US" altLang="ja-JP" sz="2000" dirty="0">
              <a:latin typeface="+mn-ea"/>
              <a:cs typeface="HG丸ｺﾞｼｯｸM-PRO"/>
            </a:endParaRPr>
          </a:p>
          <a:p>
            <a:pPr marL="360000">
              <a:spcAft>
                <a:spcPts val="600"/>
              </a:spcAft>
            </a:pPr>
            <a:r>
              <a:rPr lang="ja-JP" altLang="en-US" sz="2000" dirty="0">
                <a:latin typeface="+mn-ea"/>
                <a:cs typeface="HG丸ｺﾞｼｯｸM-PRO"/>
              </a:rPr>
              <a:t>を行うことを目的とする。</a:t>
            </a:r>
            <a:endParaRPr lang="en-US" altLang="ja-JP" sz="2000" dirty="0">
              <a:latin typeface="+mn-ea"/>
              <a:cs typeface="HG丸ｺﾞｼｯｸM-PRO"/>
            </a:endParaRPr>
          </a:p>
        </p:txBody>
      </p:sp>
      <p:sp>
        <p:nvSpPr>
          <p:cNvPr id="7" name="テキスト ボックス 6"/>
          <p:cNvSpPr txBox="1"/>
          <p:nvPr/>
        </p:nvSpPr>
        <p:spPr>
          <a:xfrm>
            <a:off x="315913" y="5476916"/>
            <a:ext cx="2483372" cy="923330"/>
          </a:xfrm>
          <a:prstGeom prst="rect">
            <a:avLst/>
          </a:prstGeom>
          <a:noFill/>
        </p:spPr>
        <p:txBody>
          <a:bodyPr wrap="none" rtlCol="0">
            <a:spAutoFit/>
          </a:bodyPr>
          <a:lstStyle/>
          <a:p>
            <a:r>
              <a:rPr kumimoji="1" lang="ja-JP" altLang="en-US" dirty="0"/>
              <a:t>各都道府県、政令市、</a:t>
            </a:r>
            <a:endParaRPr kumimoji="1" lang="en-US" altLang="ja-JP" dirty="0"/>
          </a:p>
          <a:p>
            <a:r>
              <a:rPr kumimoji="1" lang="ja-JP" altLang="en-US" dirty="0"/>
              <a:t>一部特別区及び中核市</a:t>
            </a:r>
            <a:endParaRPr kumimoji="1" lang="en-US" altLang="ja-JP" dirty="0"/>
          </a:p>
          <a:p>
            <a:r>
              <a:rPr kumimoji="1" lang="ja-JP" altLang="en-US" dirty="0"/>
              <a:t>全国に</a:t>
            </a:r>
            <a:r>
              <a:rPr kumimoji="1" lang="en-US" altLang="ja-JP" dirty="0"/>
              <a:t>84</a:t>
            </a:r>
            <a:r>
              <a:rPr kumimoji="1" lang="ja-JP" altLang="en-US" dirty="0"/>
              <a:t>機関</a:t>
            </a:r>
          </a:p>
        </p:txBody>
      </p:sp>
      <p:sp>
        <p:nvSpPr>
          <p:cNvPr id="18" name="テキスト ボックス 17"/>
          <p:cNvSpPr txBox="1"/>
          <p:nvPr/>
        </p:nvSpPr>
        <p:spPr>
          <a:xfrm>
            <a:off x="7933411" y="5761907"/>
            <a:ext cx="1210588" cy="584775"/>
          </a:xfrm>
          <a:prstGeom prst="rect">
            <a:avLst/>
          </a:prstGeom>
          <a:noFill/>
        </p:spPr>
        <p:txBody>
          <a:bodyPr wrap="none" rtlCol="0">
            <a:spAutoFit/>
          </a:bodyPr>
          <a:lstStyle/>
          <a:p>
            <a:r>
              <a:rPr kumimoji="1" lang="ja-JP" altLang="en-US" sz="1600" dirty="0">
                <a:latin typeface="+mn-ea"/>
                <a:ea typeface="+mn-ea"/>
                <a:cs typeface="HG丸ｺﾞｼｯｸM-PRO"/>
              </a:rPr>
              <a:t>都道府県別</a:t>
            </a:r>
            <a:endParaRPr kumimoji="1" lang="en-US" altLang="ja-JP" sz="1600" dirty="0">
              <a:latin typeface="+mn-ea"/>
              <a:ea typeface="+mn-ea"/>
              <a:cs typeface="HG丸ｺﾞｼｯｸM-PRO"/>
            </a:endParaRPr>
          </a:p>
          <a:p>
            <a:r>
              <a:rPr kumimoji="1" lang="ja-JP" altLang="en-US" sz="1600" dirty="0">
                <a:latin typeface="+mn-ea"/>
                <a:ea typeface="+mn-ea"/>
                <a:cs typeface="HG丸ｺﾞｼｯｸM-PRO"/>
              </a:rPr>
              <a:t>機関数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BCDAE8F2-20F7-4F4C-B048-D520F779D2B3}"/>
              </a:ext>
            </a:extLst>
          </p:cNvPr>
          <p:cNvPicPr>
            <a:picLocks noChangeAspect="1"/>
          </p:cNvPicPr>
          <p:nvPr/>
        </p:nvPicPr>
        <p:blipFill>
          <a:blip r:embed="rId2"/>
          <a:stretch>
            <a:fillRect/>
          </a:stretch>
        </p:blipFill>
        <p:spPr>
          <a:xfrm>
            <a:off x="3547711" y="71142"/>
            <a:ext cx="4320837" cy="6220615"/>
          </a:xfrm>
          <a:prstGeom prst="rect">
            <a:avLst/>
          </a:prstGeom>
        </p:spPr>
      </p:pic>
      <p:sp>
        <p:nvSpPr>
          <p:cNvPr id="31" name="テキスト ボックス 30">
            <a:extLst>
              <a:ext uri="{FF2B5EF4-FFF2-40B4-BE49-F238E27FC236}">
                <a16:creationId xmlns:a16="http://schemas.microsoft.com/office/drawing/2014/main" id="{20400137-4379-A94D-9185-0962EB49901E}"/>
              </a:ext>
            </a:extLst>
          </p:cNvPr>
          <p:cNvSpPr txBox="1"/>
          <p:nvPr/>
        </p:nvSpPr>
        <p:spPr>
          <a:xfrm>
            <a:off x="565576" y="5969431"/>
            <a:ext cx="8501421" cy="553998"/>
          </a:xfrm>
          <a:prstGeom prst="rect">
            <a:avLst/>
          </a:prstGeom>
          <a:noFill/>
        </p:spPr>
        <p:txBody>
          <a:bodyPr wrap="square" rtlCol="0">
            <a:spAutoFit/>
          </a:bodyPr>
          <a:lstStyle/>
          <a:p>
            <a:r>
              <a:rPr kumimoji="1" lang="ja-JP" altLang="en-US" sz="1500" dirty="0">
                <a:latin typeface="+mn-ea"/>
                <a:ea typeface="+mn-ea"/>
              </a:rPr>
              <a:t>地方衛生研究所</a:t>
            </a:r>
            <a:endParaRPr kumimoji="1" lang="en-US" altLang="ja-JP" sz="1500" dirty="0">
              <a:latin typeface="+mn-ea"/>
              <a:ea typeface="+mn-ea"/>
            </a:endParaRPr>
          </a:p>
          <a:p>
            <a:r>
              <a:rPr kumimoji="1" lang="ja-JP" altLang="en-US" sz="1500" dirty="0">
                <a:latin typeface="+mn-ea"/>
                <a:ea typeface="+mn-ea"/>
              </a:rPr>
              <a:t>保健所（大阪市、堺市、東大阪市、</a:t>
            </a:r>
            <a:r>
              <a:rPr lang="ja-JP" altLang="en-US" sz="1500" dirty="0">
                <a:latin typeface="+mn-ea"/>
                <a:ea typeface="+mn-ea"/>
              </a:rPr>
              <a:t>高槻市、豊中市、枚方市、八尾市、寝屋川市、吹田市、</a:t>
            </a:r>
            <a:r>
              <a:rPr kumimoji="1" lang="ja-JP" altLang="en-US" sz="1500" dirty="0">
                <a:latin typeface="+mn-ea"/>
                <a:ea typeface="+mn-ea"/>
              </a:rPr>
              <a:t>府内</a:t>
            </a:r>
            <a:r>
              <a:rPr kumimoji="1" lang="en-US" altLang="ja-JP" sz="1500" dirty="0">
                <a:latin typeface="+mn-ea"/>
                <a:ea typeface="+mn-ea"/>
              </a:rPr>
              <a:t>9</a:t>
            </a:r>
            <a:r>
              <a:rPr kumimoji="1" lang="ja-JP" altLang="en-US" sz="1500" dirty="0">
                <a:latin typeface="+mn-ea"/>
                <a:ea typeface="+mn-ea"/>
              </a:rPr>
              <a:t>箇所）</a:t>
            </a:r>
          </a:p>
        </p:txBody>
      </p:sp>
      <p:sp>
        <p:nvSpPr>
          <p:cNvPr id="60" name="角丸四角形 59"/>
          <p:cNvSpPr/>
          <p:nvPr/>
        </p:nvSpPr>
        <p:spPr>
          <a:xfrm>
            <a:off x="598516" y="3955551"/>
            <a:ext cx="1383194"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4" name="テキスト ボックス 4"/>
          <p:cNvSpPr txBox="1">
            <a:spLocks noChangeArrowheads="1"/>
          </p:cNvSpPr>
          <p:nvPr/>
        </p:nvSpPr>
        <p:spPr bwMode="auto">
          <a:xfrm>
            <a:off x="463233" y="200178"/>
            <a:ext cx="37818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3200" dirty="0">
                <a:latin typeface="+mn-ea"/>
                <a:ea typeface="+mn-ea"/>
                <a:cs typeface="HG丸ｺﾞｼｯｸM-PRO"/>
              </a:rPr>
              <a:t>※</a:t>
            </a:r>
            <a:r>
              <a:rPr lang="ja-JP" altLang="en-US" sz="3200" dirty="0">
                <a:latin typeface="+mn-ea"/>
                <a:ea typeface="+mn-ea"/>
                <a:cs typeface="HG丸ｺﾞｼｯｸM-PRO"/>
              </a:rPr>
              <a:t>保健所等との連携</a:t>
            </a:r>
          </a:p>
        </p:txBody>
      </p:sp>
      <p:sp>
        <p:nvSpPr>
          <p:cNvPr id="27" name="スライド番号プレースホルダー 3"/>
          <p:cNvSpPr>
            <a:spLocks noGrp="1"/>
          </p:cNvSpPr>
          <p:nvPr>
            <p:ph type="sldNum" sz="quarter" idx="12"/>
          </p:nvPr>
        </p:nvSpPr>
        <p:spPr>
          <a:xfrm>
            <a:off x="8084456" y="6492875"/>
            <a:ext cx="1059543" cy="365125"/>
          </a:xfrm>
        </p:spPr>
        <p:txBody>
          <a:bodyPr/>
          <a:lstStyle/>
          <a:p>
            <a:fld id="{31574B80-8BAD-423D-BC4E-1B412F5C32AE}" type="slidenum">
              <a:rPr lang="ja-JP" altLang="en-US" b="1" smtClean="0">
                <a:latin typeface="Arial" charset="0"/>
                <a:ea typeface="Arial" charset="0"/>
                <a:cs typeface="Arial" charset="0"/>
              </a:rPr>
              <a:pPr/>
              <a:t>5</a:t>
            </a:fld>
            <a:endParaRPr lang="ja-JP" altLang="en-US" b="1" dirty="0">
              <a:latin typeface="Arial" charset="0"/>
              <a:ea typeface="Arial" charset="0"/>
              <a:cs typeface="Arial" charset="0"/>
            </a:endParaRPr>
          </a:p>
        </p:txBody>
      </p:sp>
      <p:sp>
        <p:nvSpPr>
          <p:cNvPr id="13" name="テキスト ボックス 12"/>
          <p:cNvSpPr txBox="1"/>
          <p:nvPr/>
        </p:nvSpPr>
        <p:spPr>
          <a:xfrm>
            <a:off x="1840392" y="4734059"/>
            <a:ext cx="1107996" cy="461665"/>
          </a:xfrm>
          <a:prstGeom prst="rect">
            <a:avLst/>
          </a:prstGeom>
          <a:solidFill>
            <a:schemeClr val="accent1">
              <a:lumMod val="75000"/>
            </a:schemeClr>
          </a:solidFill>
          <a:ln w="12700">
            <a:solidFill>
              <a:schemeClr val="tx1"/>
            </a:solidFill>
          </a:ln>
        </p:spPr>
        <p:txBody>
          <a:bodyPr wrap="none" rtlCol="0">
            <a:spAutoFit/>
          </a:bodyPr>
          <a:lstStyle/>
          <a:p>
            <a:r>
              <a:rPr kumimoji="1" lang="ja-JP" altLang="en-US" sz="2400" dirty="0">
                <a:solidFill>
                  <a:schemeClr val="bg1"/>
                </a:solidFill>
              </a:rPr>
              <a:t>地衛研</a:t>
            </a:r>
          </a:p>
        </p:txBody>
      </p:sp>
      <p:sp>
        <p:nvSpPr>
          <p:cNvPr id="14" name="テキスト ボックス 13"/>
          <p:cNvSpPr txBox="1"/>
          <p:nvPr/>
        </p:nvSpPr>
        <p:spPr>
          <a:xfrm>
            <a:off x="1840392" y="3110754"/>
            <a:ext cx="1107996" cy="461665"/>
          </a:xfrm>
          <a:prstGeom prst="rect">
            <a:avLst/>
          </a:prstGeom>
          <a:solidFill>
            <a:schemeClr val="accent1">
              <a:lumMod val="75000"/>
            </a:schemeClr>
          </a:solidFill>
          <a:ln w="12700">
            <a:solidFill>
              <a:schemeClr val="tx1"/>
            </a:solidFill>
          </a:ln>
        </p:spPr>
        <p:txBody>
          <a:bodyPr wrap="none" rtlCol="0">
            <a:spAutoFit/>
          </a:bodyPr>
          <a:lstStyle/>
          <a:p>
            <a:r>
              <a:rPr kumimoji="1" lang="ja-JP" altLang="en-US" sz="2400" dirty="0">
                <a:solidFill>
                  <a:schemeClr val="bg1"/>
                </a:solidFill>
              </a:rPr>
              <a:t>保健所</a:t>
            </a:r>
          </a:p>
        </p:txBody>
      </p:sp>
      <p:sp>
        <p:nvSpPr>
          <p:cNvPr id="16" name="テキスト ボックス 15"/>
          <p:cNvSpPr txBox="1"/>
          <p:nvPr/>
        </p:nvSpPr>
        <p:spPr>
          <a:xfrm>
            <a:off x="1335035" y="1199580"/>
            <a:ext cx="2185214" cy="461665"/>
          </a:xfrm>
          <a:prstGeom prst="rect">
            <a:avLst/>
          </a:prstGeom>
          <a:solidFill>
            <a:schemeClr val="accent1">
              <a:lumMod val="75000"/>
            </a:schemeClr>
          </a:solidFill>
          <a:ln w="12700">
            <a:solidFill>
              <a:schemeClr val="tx1"/>
            </a:solidFill>
          </a:ln>
        </p:spPr>
        <p:txBody>
          <a:bodyPr wrap="none" rtlCol="0">
            <a:spAutoFit/>
          </a:bodyPr>
          <a:lstStyle/>
          <a:p>
            <a:r>
              <a:rPr lang="ja-JP" altLang="en-US" sz="2400" dirty="0">
                <a:solidFill>
                  <a:schemeClr val="bg1"/>
                </a:solidFill>
              </a:rPr>
              <a:t>病院・</a:t>
            </a:r>
            <a:r>
              <a:rPr kumimoji="1" lang="ja-JP" altLang="en-US" sz="2400" dirty="0">
                <a:solidFill>
                  <a:schemeClr val="bg1"/>
                </a:solidFill>
              </a:rPr>
              <a:t>飲食店等</a:t>
            </a:r>
          </a:p>
        </p:txBody>
      </p:sp>
      <p:cxnSp>
        <p:nvCxnSpPr>
          <p:cNvPr id="19" name="直線矢印コネクタ 18"/>
          <p:cNvCxnSpPr/>
          <p:nvPr/>
        </p:nvCxnSpPr>
        <p:spPr>
          <a:xfrm flipH="1" flipV="1">
            <a:off x="2525018" y="2093100"/>
            <a:ext cx="1315" cy="8562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テキスト ボックス 19"/>
          <p:cNvSpPr txBox="1"/>
          <p:nvPr/>
        </p:nvSpPr>
        <p:spPr>
          <a:xfrm>
            <a:off x="661449" y="2348273"/>
            <a:ext cx="1223412" cy="369332"/>
          </a:xfrm>
          <a:prstGeom prst="rect">
            <a:avLst/>
          </a:prstGeom>
          <a:noFill/>
          <a:ln w="12700">
            <a:noFill/>
          </a:ln>
        </p:spPr>
        <p:txBody>
          <a:bodyPr wrap="none" rtlCol="0">
            <a:spAutoFit/>
          </a:bodyPr>
          <a:lstStyle/>
          <a:p>
            <a:r>
              <a:rPr kumimoji="1" lang="ja-JP" altLang="en-US" dirty="0"/>
              <a:t>検体</a:t>
            </a:r>
            <a:r>
              <a:rPr lang="ja-JP" altLang="en-US" dirty="0"/>
              <a:t>・情報</a:t>
            </a:r>
            <a:endParaRPr kumimoji="1" lang="ja-JP" altLang="en-US" dirty="0"/>
          </a:p>
        </p:txBody>
      </p:sp>
      <p:sp>
        <p:nvSpPr>
          <p:cNvPr id="49" name="テキスト ボックス 48"/>
          <p:cNvSpPr txBox="1"/>
          <p:nvPr/>
        </p:nvSpPr>
        <p:spPr>
          <a:xfrm>
            <a:off x="719157" y="3958696"/>
            <a:ext cx="1107996" cy="369332"/>
          </a:xfrm>
          <a:prstGeom prst="rect">
            <a:avLst/>
          </a:prstGeom>
          <a:noFill/>
          <a:ln w="12700">
            <a:noFill/>
          </a:ln>
        </p:spPr>
        <p:txBody>
          <a:bodyPr wrap="none" rtlCol="0">
            <a:spAutoFit/>
          </a:bodyPr>
          <a:lstStyle/>
          <a:p>
            <a:r>
              <a:rPr kumimoji="1" lang="ja-JP" altLang="en-US" dirty="0"/>
              <a:t>検査依頼</a:t>
            </a:r>
          </a:p>
        </p:txBody>
      </p:sp>
      <p:sp>
        <p:nvSpPr>
          <p:cNvPr id="51" name="テキスト ボックス 50"/>
          <p:cNvSpPr txBox="1"/>
          <p:nvPr/>
        </p:nvSpPr>
        <p:spPr>
          <a:xfrm>
            <a:off x="2930668" y="3955551"/>
            <a:ext cx="2146742" cy="369332"/>
          </a:xfrm>
          <a:prstGeom prst="rect">
            <a:avLst/>
          </a:prstGeom>
          <a:noFill/>
          <a:ln w="12700">
            <a:noFill/>
          </a:ln>
        </p:spPr>
        <p:txBody>
          <a:bodyPr wrap="none" rtlCol="0">
            <a:spAutoFit/>
          </a:bodyPr>
          <a:lstStyle/>
          <a:p>
            <a:r>
              <a:rPr kumimoji="1" lang="ja-JP" altLang="en-US" dirty="0"/>
              <a:t>結果通知・情報提供</a:t>
            </a:r>
          </a:p>
        </p:txBody>
      </p:sp>
      <p:cxnSp>
        <p:nvCxnSpPr>
          <p:cNvPr id="52" name="直線矢印コネクタ 51"/>
          <p:cNvCxnSpPr/>
          <p:nvPr/>
        </p:nvCxnSpPr>
        <p:spPr>
          <a:xfrm>
            <a:off x="2322008" y="2111936"/>
            <a:ext cx="175" cy="8456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3" name="テキスト ボックス 52"/>
          <p:cNvSpPr txBox="1"/>
          <p:nvPr/>
        </p:nvSpPr>
        <p:spPr>
          <a:xfrm>
            <a:off x="2965049" y="2342799"/>
            <a:ext cx="2262158" cy="369332"/>
          </a:xfrm>
          <a:prstGeom prst="rect">
            <a:avLst/>
          </a:prstGeom>
          <a:noFill/>
          <a:ln w="12700">
            <a:noFill/>
          </a:ln>
        </p:spPr>
        <p:txBody>
          <a:bodyPr wrap="none" rtlCol="0">
            <a:spAutoFit/>
          </a:bodyPr>
          <a:lstStyle/>
          <a:p>
            <a:r>
              <a:rPr lang="ja-JP" altLang="en-US" dirty="0"/>
              <a:t>指導・処分・情報提供</a:t>
            </a:r>
            <a:endParaRPr kumimoji="1" lang="ja-JP" altLang="en-US" dirty="0"/>
          </a:p>
        </p:txBody>
      </p:sp>
      <p:sp>
        <p:nvSpPr>
          <p:cNvPr id="63" name="角丸四角形 62"/>
          <p:cNvSpPr/>
          <p:nvPr/>
        </p:nvSpPr>
        <p:spPr>
          <a:xfrm>
            <a:off x="2890796" y="3958696"/>
            <a:ext cx="2171653"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4" name="角丸四角形 63"/>
          <p:cNvSpPr/>
          <p:nvPr/>
        </p:nvSpPr>
        <p:spPr>
          <a:xfrm>
            <a:off x="565983" y="2342799"/>
            <a:ext cx="1383194" cy="369332"/>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5" name="角丸四角形 64"/>
          <p:cNvSpPr/>
          <p:nvPr/>
        </p:nvSpPr>
        <p:spPr>
          <a:xfrm>
            <a:off x="2885157" y="2336537"/>
            <a:ext cx="2422567" cy="387939"/>
          </a:xfrm>
          <a:prstGeom prst="roundRect">
            <a:avLst/>
          </a:prstGeom>
          <a:noFill/>
          <a:ln w="63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6" name="テキスト ボックス 65"/>
          <p:cNvSpPr txBox="1"/>
          <p:nvPr/>
        </p:nvSpPr>
        <p:spPr>
          <a:xfrm>
            <a:off x="1110846" y="1712235"/>
            <a:ext cx="3986989" cy="369332"/>
          </a:xfrm>
          <a:prstGeom prst="rect">
            <a:avLst/>
          </a:prstGeom>
          <a:noFill/>
          <a:ln w="12700">
            <a:noFill/>
          </a:ln>
        </p:spPr>
        <p:txBody>
          <a:bodyPr wrap="none" rtlCol="0">
            <a:spAutoFit/>
          </a:bodyPr>
          <a:lstStyle/>
          <a:p>
            <a:r>
              <a:rPr kumimoji="1" lang="ja-JP" altLang="en-US" dirty="0"/>
              <a:t>感染症・食中毒に係る検査、収去検査</a:t>
            </a:r>
          </a:p>
        </p:txBody>
      </p:sp>
      <p:cxnSp>
        <p:nvCxnSpPr>
          <p:cNvPr id="24" name="直線矢印コネクタ 23"/>
          <p:cNvCxnSpPr/>
          <p:nvPr/>
        </p:nvCxnSpPr>
        <p:spPr>
          <a:xfrm flipH="1" flipV="1">
            <a:off x="2523539" y="3725551"/>
            <a:ext cx="1315" cy="8562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直線矢印コネクタ 24"/>
          <p:cNvCxnSpPr/>
          <p:nvPr/>
        </p:nvCxnSpPr>
        <p:spPr>
          <a:xfrm>
            <a:off x="2320529" y="3744387"/>
            <a:ext cx="175" cy="8456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 name="テキスト ボックス 1"/>
          <p:cNvSpPr txBox="1"/>
          <p:nvPr/>
        </p:nvSpPr>
        <p:spPr>
          <a:xfrm>
            <a:off x="3468414" y="3085814"/>
            <a:ext cx="2239716" cy="461665"/>
          </a:xfrm>
          <a:prstGeom prst="rect">
            <a:avLst/>
          </a:prstGeom>
          <a:noFill/>
        </p:spPr>
        <p:txBody>
          <a:bodyPr wrap="none" rtlCol="0">
            <a:spAutoFit/>
          </a:bodyPr>
          <a:lstStyle/>
          <a:p>
            <a:r>
              <a:rPr lang="en-US" altLang="ja-JP" sz="2400" dirty="0">
                <a:latin typeface="+mn-ea"/>
                <a:ea typeface="+mn-ea"/>
              </a:rPr>
              <a:t>[</a:t>
            </a:r>
            <a:r>
              <a:rPr lang="ja-JP" altLang="en-US" sz="2400" dirty="0">
                <a:latin typeface="+mn-ea"/>
                <a:ea typeface="+mn-ea"/>
              </a:rPr>
              <a:t>関係行政部局</a:t>
            </a:r>
            <a:r>
              <a:rPr lang="en-US" altLang="ja-JP" sz="2400" dirty="0">
                <a:latin typeface="+mn-ea"/>
                <a:ea typeface="+mn-ea"/>
              </a:rPr>
              <a:t>]</a:t>
            </a:r>
            <a:endParaRPr kumimoji="1" lang="ja-JP" altLang="en-US" sz="2400" dirty="0">
              <a:latin typeface="+mn-ea"/>
              <a:ea typeface="+mn-ea"/>
            </a:endParaRPr>
          </a:p>
        </p:txBody>
      </p:sp>
      <p:cxnSp>
        <p:nvCxnSpPr>
          <p:cNvPr id="28" name="直線矢印コネクタ 27"/>
          <p:cNvCxnSpPr/>
          <p:nvPr/>
        </p:nvCxnSpPr>
        <p:spPr>
          <a:xfrm flipV="1">
            <a:off x="3068849" y="3241427"/>
            <a:ext cx="383859"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9" name="直線矢印コネクタ 28"/>
          <p:cNvCxnSpPr/>
          <p:nvPr/>
        </p:nvCxnSpPr>
        <p:spPr>
          <a:xfrm flipH="1" flipV="1">
            <a:off x="3068849" y="3439942"/>
            <a:ext cx="383859"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32" name="図 31">
            <a:extLst>
              <a:ext uri="{FF2B5EF4-FFF2-40B4-BE49-F238E27FC236}">
                <a16:creationId xmlns:a16="http://schemas.microsoft.com/office/drawing/2014/main" id="{43F162F6-4CA5-4646-AE2D-EC9A0BFC4AE6}"/>
              </a:ext>
            </a:extLst>
          </p:cNvPr>
          <p:cNvPicPr>
            <a:picLocks noChangeAspect="1"/>
          </p:cNvPicPr>
          <p:nvPr/>
        </p:nvPicPr>
        <p:blipFill>
          <a:blip r:embed="rId3"/>
          <a:stretch>
            <a:fillRect/>
          </a:stretch>
        </p:blipFill>
        <p:spPr>
          <a:xfrm>
            <a:off x="394655" y="6280145"/>
            <a:ext cx="171868" cy="171868"/>
          </a:xfrm>
          <a:prstGeom prst="rect">
            <a:avLst/>
          </a:prstGeom>
        </p:spPr>
      </p:pic>
      <p:pic>
        <p:nvPicPr>
          <p:cNvPr id="33" name="図 32">
            <a:extLst>
              <a:ext uri="{FF2B5EF4-FFF2-40B4-BE49-F238E27FC236}">
                <a16:creationId xmlns:a16="http://schemas.microsoft.com/office/drawing/2014/main" id="{E6340CC1-50E7-3645-9E99-DA354922105C}"/>
              </a:ext>
            </a:extLst>
          </p:cNvPr>
          <p:cNvPicPr>
            <a:picLocks noChangeAspect="1"/>
          </p:cNvPicPr>
          <p:nvPr/>
        </p:nvPicPr>
        <p:blipFill>
          <a:blip r:embed="rId4"/>
          <a:stretch>
            <a:fillRect/>
          </a:stretch>
        </p:blipFill>
        <p:spPr>
          <a:xfrm>
            <a:off x="394439" y="6049477"/>
            <a:ext cx="171138" cy="171138"/>
          </a:xfrm>
          <a:prstGeom prst="rect">
            <a:avLst/>
          </a:prstGeom>
        </p:spPr>
      </p:pic>
      <p:sp>
        <p:nvSpPr>
          <p:cNvPr id="34" name="テキスト ボックス 33">
            <a:extLst>
              <a:ext uri="{FF2B5EF4-FFF2-40B4-BE49-F238E27FC236}">
                <a16:creationId xmlns:a16="http://schemas.microsoft.com/office/drawing/2014/main" id="{CF95F12C-3EF1-F840-B533-63BEA2D177F0}"/>
              </a:ext>
            </a:extLst>
          </p:cNvPr>
          <p:cNvSpPr txBox="1"/>
          <p:nvPr/>
        </p:nvSpPr>
        <p:spPr>
          <a:xfrm>
            <a:off x="7868548" y="3563287"/>
            <a:ext cx="1107997" cy="323165"/>
          </a:xfrm>
          <a:prstGeom prst="rect">
            <a:avLst/>
          </a:prstGeom>
          <a:noFill/>
        </p:spPr>
        <p:txBody>
          <a:bodyPr wrap="square" rtlCol="0">
            <a:spAutoFit/>
          </a:bodyPr>
          <a:lstStyle/>
          <a:p>
            <a:r>
              <a:rPr kumimoji="1" lang="ja-JP" altLang="en-US" sz="1500">
                <a:latin typeface="+mn-ea"/>
                <a:ea typeface="+mn-ea"/>
              </a:rPr>
              <a:t>大阪府・市</a:t>
            </a:r>
            <a:endParaRPr kumimoji="1" lang="en-US" altLang="ja-JP" sz="1500" dirty="0">
              <a:latin typeface="+mn-ea"/>
              <a:ea typeface="+mn-ea"/>
            </a:endParaRPr>
          </a:p>
        </p:txBody>
      </p:sp>
      <p:sp>
        <p:nvSpPr>
          <p:cNvPr id="15" name="正方形/長方形 14">
            <a:extLst>
              <a:ext uri="{FF2B5EF4-FFF2-40B4-BE49-F238E27FC236}">
                <a16:creationId xmlns:a16="http://schemas.microsoft.com/office/drawing/2014/main" id="{6E99C546-DFAE-BC4A-A299-1AB625685433}"/>
              </a:ext>
            </a:extLst>
          </p:cNvPr>
          <p:cNvSpPr/>
          <p:nvPr/>
        </p:nvSpPr>
        <p:spPr>
          <a:xfrm>
            <a:off x="7868548" y="4087388"/>
            <a:ext cx="788213" cy="323165"/>
          </a:xfrm>
          <a:prstGeom prst="rect">
            <a:avLst/>
          </a:prstGeom>
        </p:spPr>
        <p:txBody>
          <a:bodyPr wrap="square">
            <a:spAutoFit/>
          </a:bodyPr>
          <a:lstStyle/>
          <a:p>
            <a:r>
              <a:rPr lang="ja-JP" altLang="en-US" sz="1500">
                <a:latin typeface="+mn-ea"/>
              </a:rPr>
              <a:t>中核市</a:t>
            </a:r>
            <a:endParaRPr lang="ja-JP" altLang="en-US" sz="1500"/>
          </a:p>
        </p:txBody>
      </p:sp>
      <p:sp>
        <p:nvSpPr>
          <p:cNvPr id="17" name="正方形/長方形 16">
            <a:extLst>
              <a:ext uri="{FF2B5EF4-FFF2-40B4-BE49-F238E27FC236}">
                <a16:creationId xmlns:a16="http://schemas.microsoft.com/office/drawing/2014/main" id="{D8A178C4-4A10-774B-8206-2F7F422DB0F2}"/>
              </a:ext>
            </a:extLst>
          </p:cNvPr>
          <p:cNvSpPr/>
          <p:nvPr/>
        </p:nvSpPr>
        <p:spPr>
          <a:xfrm>
            <a:off x="7868548" y="3825338"/>
            <a:ext cx="569387" cy="323165"/>
          </a:xfrm>
          <a:prstGeom prst="rect">
            <a:avLst/>
          </a:prstGeom>
        </p:spPr>
        <p:txBody>
          <a:bodyPr wrap="none">
            <a:spAutoFit/>
          </a:bodyPr>
          <a:lstStyle/>
          <a:p>
            <a:r>
              <a:rPr lang="ja-JP" altLang="en-US" sz="1500">
                <a:latin typeface="+mn-ea"/>
              </a:rPr>
              <a:t>堺市</a:t>
            </a:r>
            <a:endParaRPr lang="en-US" altLang="ja-JP" sz="1500" dirty="0">
              <a:latin typeface="+mn-ea"/>
            </a:endParaRPr>
          </a:p>
        </p:txBody>
      </p:sp>
      <p:sp>
        <p:nvSpPr>
          <p:cNvPr id="39" name="正方形/長方形 38">
            <a:extLst>
              <a:ext uri="{FF2B5EF4-FFF2-40B4-BE49-F238E27FC236}">
                <a16:creationId xmlns:a16="http://schemas.microsoft.com/office/drawing/2014/main" id="{B61CE2B9-674A-7C41-8289-9DF5CAE56C05}"/>
              </a:ext>
            </a:extLst>
          </p:cNvPr>
          <p:cNvSpPr/>
          <p:nvPr/>
        </p:nvSpPr>
        <p:spPr>
          <a:xfrm>
            <a:off x="7561653" y="3181449"/>
            <a:ext cx="1183176" cy="323165"/>
          </a:xfrm>
          <a:prstGeom prst="rect">
            <a:avLst/>
          </a:prstGeom>
        </p:spPr>
        <p:txBody>
          <a:bodyPr wrap="square">
            <a:spAutoFit/>
          </a:bodyPr>
          <a:lstStyle/>
          <a:p>
            <a:r>
              <a:rPr lang="ja-JP" altLang="en-US" sz="1500">
                <a:latin typeface="+mn-ea"/>
              </a:rPr>
              <a:t>保健所管轄</a:t>
            </a:r>
            <a:endParaRPr lang="ja-JP" altLang="en-US" sz="1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10400" y="6492875"/>
            <a:ext cx="2133600" cy="365125"/>
          </a:xfrm>
        </p:spPr>
        <p:txBody>
          <a:bodyPr/>
          <a:lstStyle/>
          <a:p>
            <a:fld id="{D2D8002D-B5B0-4BAC-B1F6-782DDCCE6D9C}" type="slidenum">
              <a:rPr kumimoji="1" lang="ja-JP" altLang="en-US" b="1" smtClean="0">
                <a:latin typeface="Arial" charset="0"/>
                <a:ea typeface="Arial" charset="0"/>
                <a:cs typeface="Arial" charset="0"/>
              </a:rPr>
              <a:pPr/>
              <a:t>6</a:t>
            </a:fld>
            <a:endParaRPr kumimoji="1" lang="ja-JP" altLang="en-US" b="1" dirty="0">
              <a:latin typeface="Arial" charset="0"/>
              <a:ea typeface="Arial" charset="0"/>
              <a:cs typeface="Arial"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804989398"/>
              </p:ext>
            </p:extLst>
          </p:nvPr>
        </p:nvGraphicFramePr>
        <p:xfrm>
          <a:off x="379389" y="1492016"/>
          <a:ext cx="5790592" cy="4651332"/>
        </p:xfrm>
        <a:graphic>
          <a:graphicData uri="http://schemas.openxmlformats.org/drawingml/2006/table">
            <a:tbl>
              <a:tblPr firstRow="1" bandRow="1">
                <a:tableStyleId>{616DA210-FB5B-4158-B5E0-FEB733F419BA}</a:tableStyleId>
              </a:tblPr>
              <a:tblGrid>
                <a:gridCol w="911066">
                  <a:extLst>
                    <a:ext uri="{9D8B030D-6E8A-4147-A177-3AD203B41FA5}">
                      <a16:colId xmlns:a16="http://schemas.microsoft.com/office/drawing/2014/main" val="20000"/>
                    </a:ext>
                  </a:extLst>
                </a:gridCol>
                <a:gridCol w="2313636">
                  <a:extLst>
                    <a:ext uri="{9D8B030D-6E8A-4147-A177-3AD203B41FA5}">
                      <a16:colId xmlns:a16="http://schemas.microsoft.com/office/drawing/2014/main" val="20001"/>
                    </a:ext>
                  </a:extLst>
                </a:gridCol>
                <a:gridCol w="2565890">
                  <a:extLst>
                    <a:ext uri="{9D8B030D-6E8A-4147-A177-3AD203B41FA5}">
                      <a16:colId xmlns:a16="http://schemas.microsoft.com/office/drawing/2014/main" val="20002"/>
                    </a:ext>
                  </a:extLst>
                </a:gridCol>
              </a:tblGrid>
              <a:tr h="635886">
                <a:tc>
                  <a:txBody>
                    <a:bodyPr/>
                    <a:lstStyle/>
                    <a:p>
                      <a:pPr algn="ctr"/>
                      <a:endParaRPr kumimoji="1" lang="ja-JP" altLang="en-US" sz="1400" dirty="0">
                        <a:latin typeface="+mn-ea"/>
                        <a:ea typeface="+mn-ea"/>
                        <a:cs typeface="メイリオ" panose="020B0604030504040204" pitchFamily="50" charset="-128"/>
                      </a:endParaRPr>
                    </a:p>
                  </a:txBody>
                  <a:tcPr marL="78191" marR="78191" marT="39095" marB="39095" anchor="ctr"/>
                </a:tc>
                <a:tc>
                  <a:txBody>
                    <a:bodyPr/>
                    <a:lstStyle/>
                    <a:p>
                      <a:pPr algn="ctr"/>
                      <a:r>
                        <a:rPr kumimoji="1" lang="ja-JP" altLang="en-US" dirty="0"/>
                        <a:t>森ノ宮センター</a:t>
                      </a:r>
                    </a:p>
                  </a:txBody>
                  <a:tcPr anchor="ctr"/>
                </a:tc>
                <a:tc>
                  <a:txBody>
                    <a:bodyPr/>
                    <a:lstStyle/>
                    <a:p>
                      <a:pPr algn="ctr"/>
                      <a:r>
                        <a:rPr kumimoji="1" lang="ja-JP" altLang="en-US" dirty="0"/>
                        <a:t>天王寺センター</a:t>
                      </a:r>
                    </a:p>
                  </a:txBody>
                  <a:tcPr anchor="ctr"/>
                </a:tc>
                <a:extLst>
                  <a:ext uri="{0D108BD9-81ED-4DB2-BD59-A6C34878D82A}">
                    <a16:rowId xmlns:a16="http://schemas.microsoft.com/office/drawing/2014/main" val="10000"/>
                  </a:ext>
                </a:extLst>
              </a:tr>
              <a:tr h="551303">
                <a:tc>
                  <a:txBody>
                    <a:bodyPr/>
                    <a:lstStyle/>
                    <a:p>
                      <a:pPr algn="ctr"/>
                      <a:r>
                        <a:rPr kumimoji="1" lang="ja-JP" altLang="en-US" sz="1400" dirty="0">
                          <a:latin typeface="+mn-ea"/>
                          <a:ea typeface="+mn-ea"/>
                        </a:rPr>
                        <a:t>前身</a:t>
                      </a:r>
                      <a:endParaRPr kumimoji="1" lang="ja-JP" altLang="en-US" sz="1400" dirty="0">
                        <a:latin typeface="+mn-ea"/>
                        <a:ea typeface="+mn-ea"/>
                        <a:cs typeface="メイリオ" panose="020B0604030504040204" pitchFamily="50" charset="-128"/>
                      </a:endParaRPr>
                    </a:p>
                  </a:txBody>
                  <a:tcPr marL="78191" marR="78191" marT="39095" marB="39095" anchor="ctr"/>
                </a:tc>
                <a:tc>
                  <a:txBody>
                    <a:bodyPr/>
                    <a:lstStyle/>
                    <a:p>
                      <a:pPr algn="ctr"/>
                      <a:r>
                        <a:rPr kumimoji="1" lang="ja-JP" altLang="en-US" sz="1400" dirty="0">
                          <a:latin typeface="+mn-ea"/>
                          <a:ea typeface="+mn-ea"/>
                        </a:rPr>
                        <a:t>大阪府立公衆衛生研究所</a:t>
                      </a:r>
                      <a:endParaRPr kumimoji="1" lang="ja-JP" altLang="en-US" sz="1400" dirty="0">
                        <a:latin typeface="+mn-ea"/>
                        <a:ea typeface="+mn-ea"/>
                        <a:cs typeface="メイリオ" panose="020B0604030504040204" pitchFamily="50" charset="-128"/>
                      </a:endParaRPr>
                    </a:p>
                  </a:txBody>
                  <a:tcPr marL="78191" marR="78191" marT="39095" marB="39095" anchor="ctr"/>
                </a:tc>
                <a:tc>
                  <a:txBody>
                    <a:bodyPr/>
                    <a:lstStyle/>
                    <a:p>
                      <a:pPr algn="ctr"/>
                      <a:r>
                        <a:rPr kumimoji="1" lang="ja-JP" altLang="en-US" sz="1400" dirty="0">
                          <a:latin typeface="+mn-ea"/>
                          <a:ea typeface="+mn-ea"/>
                        </a:rPr>
                        <a:t>大阪市立環境科学研究所</a:t>
                      </a:r>
                      <a:endParaRPr kumimoji="1" lang="ja-JP" altLang="en-US" sz="1400" dirty="0">
                        <a:latin typeface="+mn-ea"/>
                        <a:ea typeface="+mn-ea"/>
                        <a:cs typeface="メイリオ" panose="020B0604030504040204" pitchFamily="50" charset="-128"/>
                      </a:endParaRPr>
                    </a:p>
                  </a:txBody>
                  <a:tcPr marL="78191" marR="78191" marT="39095" marB="39095" anchor="ctr"/>
                </a:tc>
                <a:extLst>
                  <a:ext uri="{0D108BD9-81ED-4DB2-BD59-A6C34878D82A}">
                    <a16:rowId xmlns:a16="http://schemas.microsoft.com/office/drawing/2014/main" val="10001"/>
                  </a:ext>
                </a:extLst>
              </a:tr>
              <a:tr h="551303">
                <a:tc>
                  <a:txBody>
                    <a:bodyPr/>
                    <a:lstStyle/>
                    <a:p>
                      <a:pPr algn="ctr"/>
                      <a:r>
                        <a:rPr kumimoji="1" lang="ja-JP" altLang="en-US" sz="1400" dirty="0">
                          <a:latin typeface="+mn-ea"/>
                          <a:ea typeface="+mn-ea"/>
                          <a:cs typeface="メイリオ" panose="020B0604030504040204" pitchFamily="50" charset="-128"/>
                        </a:rPr>
                        <a:t>所在地</a:t>
                      </a:r>
                    </a:p>
                  </a:txBody>
                  <a:tcPr marL="78191" marR="78191" marT="39095" marB="3909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大阪市東成区中道</a:t>
                      </a:r>
                      <a:r>
                        <a:rPr kumimoji="1" lang="en-US" altLang="ja-JP" sz="1400" dirty="0">
                          <a:latin typeface="+mn-ea"/>
                          <a:ea typeface="+mn-ea"/>
                        </a:rPr>
                        <a:t>1</a:t>
                      </a:r>
                      <a:r>
                        <a:rPr kumimoji="1" lang="ja-JP" altLang="en-US" sz="1400" dirty="0">
                          <a:latin typeface="+mn-ea"/>
                          <a:ea typeface="+mn-ea"/>
                        </a:rPr>
                        <a:t>－</a:t>
                      </a:r>
                      <a:r>
                        <a:rPr kumimoji="1" lang="en-US" altLang="ja-JP" sz="1400" dirty="0">
                          <a:latin typeface="+mn-ea"/>
                          <a:ea typeface="+mn-ea"/>
                        </a:rPr>
                        <a:t>3</a:t>
                      </a:r>
                      <a:r>
                        <a:rPr kumimoji="1" lang="ja-JP" altLang="en-US" sz="1400" dirty="0">
                          <a:latin typeface="+mn-ea"/>
                          <a:ea typeface="+mn-ea"/>
                        </a:rPr>
                        <a:t>－</a:t>
                      </a:r>
                      <a:r>
                        <a:rPr kumimoji="1" lang="en-US" altLang="ja-JP" sz="1400" dirty="0">
                          <a:latin typeface="+mn-ea"/>
                          <a:ea typeface="+mn-ea"/>
                        </a:rPr>
                        <a:t>69</a:t>
                      </a:r>
                      <a:endParaRPr kumimoji="1" lang="ja-JP" altLang="en-US" sz="1400" dirty="0">
                        <a:latin typeface="+mn-ea"/>
                        <a:ea typeface="+mn-ea"/>
                        <a:cs typeface="メイリオ" panose="020B0604030504040204" pitchFamily="50" charset="-128"/>
                      </a:endParaRPr>
                    </a:p>
                  </a:txBody>
                  <a:tcPr marL="78191" marR="78191" marT="39095" marB="39095"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ja-JP" altLang="en-US" sz="1400" dirty="0">
                          <a:latin typeface="+mn-ea"/>
                          <a:ea typeface="+mn-ea"/>
                        </a:rPr>
                        <a:t>大阪市天王寺区東上町</a:t>
                      </a:r>
                      <a:r>
                        <a:rPr kumimoji="1" lang="en-US" altLang="ja-JP" sz="1400" dirty="0">
                          <a:latin typeface="+mn-ea"/>
                          <a:ea typeface="+mn-ea"/>
                        </a:rPr>
                        <a:t>8</a:t>
                      </a:r>
                      <a:r>
                        <a:rPr kumimoji="1" lang="ja-JP" altLang="en-US" sz="1400" dirty="0">
                          <a:latin typeface="+mn-ea"/>
                          <a:ea typeface="+mn-ea"/>
                        </a:rPr>
                        <a:t>－</a:t>
                      </a:r>
                      <a:r>
                        <a:rPr kumimoji="1" lang="en-US" altLang="ja-JP" sz="1400" dirty="0">
                          <a:latin typeface="+mn-ea"/>
                          <a:ea typeface="+mn-ea"/>
                        </a:rPr>
                        <a:t>34</a:t>
                      </a:r>
                      <a:endParaRPr kumimoji="1" lang="ja-JP" altLang="en-US" sz="1400" dirty="0">
                        <a:latin typeface="+mn-ea"/>
                        <a:ea typeface="+mn-ea"/>
                        <a:cs typeface="メイリオ" panose="020B0604030504040204" pitchFamily="50" charset="-128"/>
                      </a:endParaRPr>
                    </a:p>
                  </a:txBody>
                  <a:tcPr marL="78191" marR="78191" marT="39095" marB="39095" anchor="ctr"/>
                </a:tc>
                <a:extLst>
                  <a:ext uri="{0D108BD9-81ED-4DB2-BD59-A6C34878D82A}">
                    <a16:rowId xmlns:a16="http://schemas.microsoft.com/office/drawing/2014/main" val="10002"/>
                  </a:ext>
                </a:extLst>
              </a:tr>
              <a:tr h="551303">
                <a:tc>
                  <a:txBody>
                    <a:bodyPr/>
                    <a:lstStyle/>
                    <a:p>
                      <a:pPr algn="ctr"/>
                      <a:r>
                        <a:rPr kumimoji="1" lang="ja-JP" altLang="en-US" sz="1400" dirty="0">
                          <a:latin typeface="+mn-ea"/>
                          <a:ea typeface="+mn-ea"/>
                          <a:cs typeface="メイリオ" panose="020B0604030504040204" pitchFamily="50" charset="-128"/>
                        </a:rPr>
                        <a:t>最寄駅</a:t>
                      </a:r>
                    </a:p>
                  </a:txBody>
                  <a:tcPr marL="78191" marR="78191" marT="39095" marB="39095" anchor="ctr"/>
                </a:tc>
                <a:tc>
                  <a:txBody>
                    <a:bodyPr/>
                    <a:lstStyle/>
                    <a:p>
                      <a:pPr algn="ctr"/>
                      <a:r>
                        <a:rPr kumimoji="1" lang="ja-JP" altLang="en-US" sz="1400" dirty="0">
                          <a:latin typeface="+mn-ea"/>
                          <a:ea typeface="+mn-ea"/>
                          <a:cs typeface="メイリオ" panose="020B0604030504040204" pitchFamily="50" charset="-128"/>
                        </a:rPr>
                        <a:t>森ノ宮（</a:t>
                      </a:r>
                      <a:r>
                        <a:rPr kumimoji="1" lang="en-US" altLang="ja-JP" sz="1400" dirty="0">
                          <a:latin typeface="+mn-ea"/>
                          <a:ea typeface="+mn-ea"/>
                          <a:cs typeface="メイリオ" panose="020B0604030504040204" pitchFamily="50" charset="-128"/>
                        </a:rPr>
                        <a:t>JR</a:t>
                      </a:r>
                      <a:r>
                        <a:rPr kumimoji="1" lang="ja-JP" altLang="en-US" sz="1400" dirty="0">
                          <a:latin typeface="+mn-ea"/>
                          <a:ea typeface="+mn-ea"/>
                          <a:cs typeface="メイリオ" panose="020B0604030504040204" pitchFamily="50" charset="-128"/>
                        </a:rPr>
                        <a:t>、</a:t>
                      </a:r>
                      <a:r>
                        <a:rPr kumimoji="1" lang="en-US" altLang="ja-JP" sz="1400" dirty="0">
                          <a:latin typeface="+mn-ea"/>
                          <a:ea typeface="+mn-ea"/>
                          <a:cs typeface="メイリオ" panose="020B0604030504040204" pitchFamily="50" charset="-128"/>
                        </a:rPr>
                        <a:t>Osaka Metro</a:t>
                      </a:r>
                      <a:r>
                        <a:rPr kumimoji="1" lang="ja-JP" altLang="en-US" sz="1400" dirty="0">
                          <a:latin typeface="+mn-ea"/>
                          <a:ea typeface="+mn-ea"/>
                          <a:cs typeface="メイリオ" panose="020B0604030504040204" pitchFamily="50" charset="-128"/>
                        </a:rPr>
                        <a:t>）</a:t>
                      </a:r>
                    </a:p>
                  </a:txBody>
                  <a:tcPr marL="78191" marR="78191" marT="39095" marB="39095" anchor="ctr"/>
                </a:tc>
                <a:tc>
                  <a:txBody>
                    <a:bodyPr/>
                    <a:lstStyle/>
                    <a:p>
                      <a:pPr algn="ctr"/>
                      <a:r>
                        <a:rPr kumimoji="1" lang="ja-JP" altLang="en-US" sz="1400" dirty="0">
                          <a:latin typeface="+mn-ea"/>
                          <a:ea typeface="+mn-ea"/>
                          <a:cs typeface="メイリオ" panose="020B0604030504040204" pitchFamily="50" charset="-128"/>
                        </a:rPr>
                        <a:t>鶴橋（</a:t>
                      </a:r>
                      <a:r>
                        <a:rPr kumimoji="1" lang="en-US" altLang="ja-JP" sz="1400" dirty="0">
                          <a:latin typeface="+mn-ea"/>
                          <a:ea typeface="+mn-ea"/>
                          <a:cs typeface="メイリオ" panose="020B0604030504040204" pitchFamily="50" charset="-128"/>
                        </a:rPr>
                        <a:t>JR</a:t>
                      </a:r>
                      <a:r>
                        <a:rPr kumimoji="1" lang="ja-JP" altLang="en-US" sz="1400" dirty="0">
                          <a:latin typeface="+mn-ea"/>
                          <a:ea typeface="+mn-ea"/>
                          <a:cs typeface="メイリオ" panose="020B0604030504040204" pitchFamily="50" charset="-128"/>
                        </a:rPr>
                        <a:t>、</a:t>
                      </a:r>
                      <a:r>
                        <a:rPr kumimoji="1" lang="en-US" altLang="ja-JP" sz="1400" dirty="0">
                          <a:latin typeface="+mn-ea"/>
                          <a:ea typeface="+mn-ea"/>
                          <a:cs typeface="メイリオ" panose="020B0604030504040204" pitchFamily="50" charset="-128"/>
                        </a:rPr>
                        <a:t>Osaka Metro</a:t>
                      </a:r>
                      <a:r>
                        <a:rPr kumimoji="1" lang="ja-JP" altLang="en-US" sz="1400" dirty="0">
                          <a:latin typeface="+mn-ea"/>
                          <a:ea typeface="+mn-ea"/>
                          <a:cs typeface="メイリオ" panose="020B0604030504040204" pitchFamily="50" charset="-128"/>
                        </a:rPr>
                        <a:t>、近鉄）</a:t>
                      </a:r>
                      <a:endParaRPr kumimoji="1" lang="en-US" altLang="ja-JP" sz="1400" dirty="0">
                        <a:latin typeface="+mn-ea"/>
                        <a:ea typeface="+mn-ea"/>
                        <a:cs typeface="メイリオ" panose="020B0604030504040204" pitchFamily="50" charset="-128"/>
                      </a:endParaRPr>
                    </a:p>
                  </a:txBody>
                  <a:tcPr marL="78191" marR="78191" marT="39095" marB="39095" anchor="ctr"/>
                </a:tc>
                <a:extLst>
                  <a:ext uri="{0D108BD9-81ED-4DB2-BD59-A6C34878D82A}">
                    <a16:rowId xmlns:a16="http://schemas.microsoft.com/office/drawing/2014/main" val="10003"/>
                  </a:ext>
                </a:extLst>
              </a:tr>
              <a:tr h="2361537">
                <a:tc>
                  <a:txBody>
                    <a:bodyPr/>
                    <a:lstStyle/>
                    <a:p>
                      <a:pPr algn="ctr"/>
                      <a:r>
                        <a:rPr kumimoji="1" lang="ja-JP" altLang="en-US" sz="1400" dirty="0">
                          <a:latin typeface="+mn-ea"/>
                          <a:ea typeface="+mn-ea"/>
                        </a:rPr>
                        <a:t>施設概要</a:t>
                      </a:r>
                      <a:endParaRPr kumimoji="1" lang="en-US" altLang="ja-JP" sz="1400" dirty="0">
                        <a:latin typeface="+mn-ea"/>
                        <a:ea typeface="+mn-ea"/>
                        <a:cs typeface="メイリオ" panose="020B0604030504040204" pitchFamily="50" charset="-128"/>
                      </a:endParaRPr>
                    </a:p>
                  </a:txBody>
                  <a:tcPr marL="78191" marR="78191" marT="39095" marB="39095" anchor="ctr"/>
                </a:tc>
                <a:tc>
                  <a:txBody>
                    <a:bodyPr/>
                    <a:lstStyle/>
                    <a:p>
                      <a:pPr algn="l"/>
                      <a:r>
                        <a:rPr kumimoji="1" lang="en-US" altLang="ja-JP" sz="1400" dirty="0">
                          <a:latin typeface="+mn-ea"/>
                          <a:ea typeface="+mn-ea"/>
                        </a:rPr>
                        <a:t>1959</a:t>
                      </a:r>
                      <a:r>
                        <a:rPr kumimoji="1" lang="ja-JP" altLang="en-US" sz="1400" dirty="0">
                          <a:latin typeface="+mn-ea"/>
                          <a:ea typeface="+mn-ea"/>
                        </a:rPr>
                        <a:t>年（</a:t>
                      </a:r>
                      <a:r>
                        <a:rPr kumimoji="1" lang="en-US" altLang="ja-JP" sz="1400" dirty="0">
                          <a:latin typeface="+mn-ea"/>
                          <a:ea typeface="+mn-ea"/>
                        </a:rPr>
                        <a:t>S34</a:t>
                      </a:r>
                      <a:r>
                        <a:rPr kumimoji="1" lang="ja-JP" altLang="en-US" sz="1400" dirty="0">
                          <a:latin typeface="+mn-ea"/>
                          <a:ea typeface="+mn-ea"/>
                        </a:rPr>
                        <a:t>）竣工</a:t>
                      </a:r>
                      <a:r>
                        <a:rPr kumimoji="1" lang="en-US" altLang="ja-JP" sz="1400" dirty="0">
                          <a:latin typeface="+mn-ea"/>
                          <a:ea typeface="+mn-ea"/>
                        </a:rPr>
                        <a:t>【</a:t>
                      </a:r>
                      <a:r>
                        <a:rPr kumimoji="1" lang="ja-JP" altLang="en-US" sz="1400" dirty="0">
                          <a:latin typeface="+mn-ea"/>
                          <a:ea typeface="+mn-ea"/>
                        </a:rPr>
                        <a:t>築</a:t>
                      </a:r>
                      <a:r>
                        <a:rPr kumimoji="1" lang="en-US" altLang="ja-JP" sz="1400" dirty="0">
                          <a:latin typeface="+mn-ea"/>
                          <a:ea typeface="+mn-ea"/>
                        </a:rPr>
                        <a:t>62</a:t>
                      </a:r>
                      <a:r>
                        <a:rPr kumimoji="1" lang="ja-JP" altLang="en-US" sz="1400" dirty="0">
                          <a:latin typeface="+mn-ea"/>
                          <a:ea typeface="+mn-ea"/>
                        </a:rPr>
                        <a:t>年</a:t>
                      </a:r>
                      <a:r>
                        <a:rPr kumimoji="1" lang="en-US" altLang="ja-JP" sz="1400" dirty="0">
                          <a:latin typeface="+mn-ea"/>
                          <a:ea typeface="+mn-ea"/>
                        </a:rPr>
                        <a:t>】</a:t>
                      </a:r>
                    </a:p>
                    <a:p>
                      <a:pPr algn="l"/>
                      <a:r>
                        <a:rPr kumimoji="1" lang="ja-JP" altLang="en-US" sz="1400" dirty="0">
                          <a:latin typeface="+mn-ea"/>
                          <a:ea typeface="+mn-ea"/>
                        </a:rPr>
                        <a:t>本館</a:t>
                      </a:r>
                      <a:r>
                        <a:rPr kumimoji="1" lang="en-US" altLang="ja-JP" sz="1400" dirty="0">
                          <a:latin typeface="+mn-ea"/>
                          <a:ea typeface="+mn-ea"/>
                        </a:rPr>
                        <a:t>4</a:t>
                      </a:r>
                      <a:r>
                        <a:rPr kumimoji="1" lang="ja-JP" altLang="en-US" sz="1400" dirty="0">
                          <a:latin typeface="+mn-ea"/>
                          <a:ea typeface="+mn-ea"/>
                        </a:rPr>
                        <a:t>階　別館</a:t>
                      </a:r>
                      <a:r>
                        <a:rPr kumimoji="1" lang="en-US" altLang="ja-JP" sz="1400" dirty="0">
                          <a:latin typeface="+mn-ea"/>
                          <a:ea typeface="+mn-ea"/>
                        </a:rPr>
                        <a:t>6</a:t>
                      </a:r>
                      <a:r>
                        <a:rPr kumimoji="1" lang="ja-JP" altLang="en-US" sz="1400" dirty="0">
                          <a:latin typeface="+mn-ea"/>
                          <a:ea typeface="+mn-ea"/>
                        </a:rPr>
                        <a:t>階</a:t>
                      </a:r>
                      <a:endParaRPr kumimoji="1" lang="en-US" altLang="ja-JP" sz="1400" dirty="0">
                        <a:latin typeface="+mn-ea"/>
                        <a:ea typeface="+mn-ea"/>
                      </a:endParaRPr>
                    </a:p>
                    <a:p>
                      <a:pPr algn="l"/>
                      <a:r>
                        <a:rPr kumimoji="1" lang="ja-JP" altLang="en-US" sz="1400" dirty="0">
                          <a:latin typeface="+mn-ea"/>
                          <a:ea typeface="+mn-ea"/>
                        </a:rPr>
                        <a:t>　敷地面積：</a:t>
                      </a:r>
                      <a:r>
                        <a:rPr kumimoji="1" lang="en-US" altLang="ja-JP" sz="1400" dirty="0">
                          <a:latin typeface="+mn-ea"/>
                          <a:ea typeface="+mn-ea"/>
                        </a:rPr>
                        <a:t>5,791</a:t>
                      </a:r>
                      <a:r>
                        <a:rPr kumimoji="1" lang="ja-JP" altLang="en-US" sz="1400" dirty="0">
                          <a:latin typeface="+mn-ea"/>
                          <a:ea typeface="+mn-ea"/>
                        </a:rPr>
                        <a:t>㎡</a:t>
                      </a:r>
                      <a:endParaRPr kumimoji="1" lang="en-US" altLang="ja-JP" sz="1400" dirty="0">
                        <a:latin typeface="+mn-ea"/>
                        <a:ea typeface="+mn-ea"/>
                      </a:endParaRPr>
                    </a:p>
                    <a:p>
                      <a:pPr algn="l"/>
                      <a:r>
                        <a:rPr kumimoji="1" lang="ja-JP" altLang="en-US" sz="1400" dirty="0">
                          <a:latin typeface="+mn-ea"/>
                          <a:ea typeface="+mn-ea"/>
                        </a:rPr>
                        <a:t>　延床面積：</a:t>
                      </a:r>
                      <a:r>
                        <a:rPr kumimoji="1" lang="en-US" altLang="ja-JP" sz="1400" dirty="0">
                          <a:latin typeface="+mn-ea"/>
                          <a:ea typeface="+mn-ea"/>
                        </a:rPr>
                        <a:t>11,571</a:t>
                      </a:r>
                      <a:r>
                        <a:rPr kumimoji="1" lang="ja-JP" altLang="en-US" sz="1400" dirty="0">
                          <a:latin typeface="+mn-ea"/>
                          <a:ea typeface="+mn-ea"/>
                        </a:rPr>
                        <a:t>㎡</a:t>
                      </a:r>
                      <a:endParaRPr kumimoji="1" lang="en-US" altLang="ja-JP" sz="1400" dirty="0">
                        <a:latin typeface="+mn-ea"/>
                        <a:ea typeface="+mn-ea"/>
                      </a:endParaRPr>
                    </a:p>
                  </a:txBody>
                  <a:tcPr marL="78191" marR="78191" marT="39095" marB="39095" anchor="ctr"/>
                </a:tc>
                <a:tc>
                  <a:txBody>
                    <a:bodyPr/>
                    <a:lstStyle/>
                    <a:p>
                      <a:pPr algn="l"/>
                      <a:r>
                        <a:rPr kumimoji="1" lang="en-US" altLang="ja-JP" sz="1400" dirty="0">
                          <a:latin typeface="+mn-ea"/>
                          <a:ea typeface="+mn-ea"/>
                        </a:rPr>
                        <a:t>1974</a:t>
                      </a:r>
                      <a:r>
                        <a:rPr kumimoji="1" lang="ja-JP" altLang="en-US" sz="1400" dirty="0">
                          <a:latin typeface="+mn-ea"/>
                          <a:ea typeface="+mn-ea"/>
                        </a:rPr>
                        <a:t>年（</a:t>
                      </a:r>
                      <a:r>
                        <a:rPr kumimoji="1" lang="en-US" altLang="ja-JP" sz="1400" dirty="0">
                          <a:latin typeface="+mn-ea"/>
                          <a:ea typeface="+mn-ea"/>
                        </a:rPr>
                        <a:t>S49</a:t>
                      </a:r>
                      <a:r>
                        <a:rPr kumimoji="1" lang="ja-JP" altLang="en-US" sz="1400" dirty="0">
                          <a:latin typeface="+mn-ea"/>
                          <a:ea typeface="+mn-ea"/>
                        </a:rPr>
                        <a:t>）竣工</a:t>
                      </a:r>
                      <a:r>
                        <a:rPr kumimoji="1" lang="en-US" altLang="ja-JP" sz="1400" dirty="0">
                          <a:latin typeface="+mn-ea"/>
                          <a:ea typeface="+mn-ea"/>
                        </a:rPr>
                        <a:t>【</a:t>
                      </a:r>
                      <a:r>
                        <a:rPr kumimoji="1" lang="ja-JP" altLang="en-US" sz="1400" dirty="0">
                          <a:latin typeface="+mn-ea"/>
                          <a:ea typeface="+mn-ea"/>
                        </a:rPr>
                        <a:t>築</a:t>
                      </a:r>
                      <a:r>
                        <a:rPr kumimoji="1" lang="en-US" altLang="ja-JP" sz="1400" dirty="0">
                          <a:latin typeface="+mn-ea"/>
                          <a:ea typeface="+mn-ea"/>
                        </a:rPr>
                        <a:t>47</a:t>
                      </a:r>
                      <a:r>
                        <a:rPr kumimoji="1" lang="ja-JP" altLang="en-US" sz="1400" dirty="0">
                          <a:latin typeface="+mn-ea"/>
                          <a:ea typeface="+mn-ea"/>
                        </a:rPr>
                        <a:t>年</a:t>
                      </a:r>
                      <a:r>
                        <a:rPr kumimoji="1" lang="en-US" altLang="ja-JP" sz="1400" dirty="0">
                          <a:latin typeface="+mn-ea"/>
                          <a:ea typeface="+mn-ea"/>
                        </a:rPr>
                        <a:t>】</a:t>
                      </a:r>
                    </a:p>
                    <a:p>
                      <a:pPr algn="l"/>
                      <a:r>
                        <a:rPr kumimoji="1" lang="ja-JP" altLang="en-US" sz="1400" dirty="0">
                          <a:latin typeface="+mn-ea"/>
                          <a:ea typeface="+mn-ea"/>
                        </a:rPr>
                        <a:t>本館</a:t>
                      </a:r>
                      <a:r>
                        <a:rPr kumimoji="1" lang="en-US" altLang="ja-JP" sz="1400" dirty="0">
                          <a:latin typeface="+mn-ea"/>
                          <a:ea typeface="+mn-ea"/>
                        </a:rPr>
                        <a:t>9</a:t>
                      </a:r>
                      <a:r>
                        <a:rPr kumimoji="1" lang="ja-JP" altLang="en-US" sz="1400" dirty="0">
                          <a:latin typeface="+mn-ea"/>
                          <a:ea typeface="+mn-ea"/>
                        </a:rPr>
                        <a:t>階　別館</a:t>
                      </a:r>
                      <a:r>
                        <a:rPr kumimoji="1" lang="en-US" altLang="ja-JP" sz="1400" dirty="0">
                          <a:latin typeface="+mn-ea"/>
                          <a:ea typeface="+mn-ea"/>
                        </a:rPr>
                        <a:t>3</a:t>
                      </a:r>
                      <a:r>
                        <a:rPr kumimoji="1" lang="ja-JP" altLang="en-US" sz="1400" dirty="0">
                          <a:latin typeface="+mn-ea"/>
                          <a:ea typeface="+mn-ea"/>
                        </a:rPr>
                        <a:t>階</a:t>
                      </a:r>
                      <a:endParaRPr kumimoji="1" lang="en-US" altLang="ja-JP" sz="1400" dirty="0">
                        <a:latin typeface="+mn-ea"/>
                        <a:ea typeface="+mn-ea"/>
                      </a:endParaRPr>
                    </a:p>
                    <a:p>
                      <a:pPr algn="l"/>
                      <a:r>
                        <a:rPr kumimoji="1" lang="ja-JP" altLang="en-US" sz="1400" dirty="0">
                          <a:latin typeface="+mn-ea"/>
                          <a:ea typeface="+mn-ea"/>
                        </a:rPr>
                        <a:t>　敷地面積：</a:t>
                      </a:r>
                      <a:r>
                        <a:rPr kumimoji="1" lang="en-US" altLang="ja-JP" sz="1400" dirty="0">
                          <a:latin typeface="+mn-ea"/>
                          <a:ea typeface="+mn-ea"/>
                        </a:rPr>
                        <a:t>5,477</a:t>
                      </a:r>
                      <a:r>
                        <a:rPr kumimoji="1" lang="ja-JP" altLang="en-US" sz="1400" dirty="0">
                          <a:latin typeface="+mn-ea"/>
                          <a:ea typeface="+mn-ea"/>
                        </a:rPr>
                        <a:t>㎡</a:t>
                      </a:r>
                      <a:endParaRPr kumimoji="1" lang="en-US" altLang="ja-JP" sz="1400" dirty="0">
                        <a:latin typeface="+mn-ea"/>
                        <a:ea typeface="+mn-ea"/>
                      </a:endParaRPr>
                    </a:p>
                    <a:p>
                      <a:pPr algn="l"/>
                      <a:r>
                        <a:rPr kumimoji="1" lang="ja-JP" altLang="en-US" sz="1400" dirty="0">
                          <a:latin typeface="+mn-ea"/>
                          <a:ea typeface="+mn-ea"/>
                        </a:rPr>
                        <a:t>　延床面積：</a:t>
                      </a:r>
                      <a:r>
                        <a:rPr kumimoji="1" lang="en-US" altLang="ja-JP" sz="1400" dirty="0">
                          <a:latin typeface="+mn-ea"/>
                          <a:ea typeface="+mn-ea"/>
                        </a:rPr>
                        <a:t>9,615</a:t>
                      </a:r>
                      <a:r>
                        <a:rPr kumimoji="1" lang="ja-JP" altLang="en-US" sz="1400" dirty="0">
                          <a:latin typeface="+mn-ea"/>
                          <a:ea typeface="+mn-ea"/>
                        </a:rPr>
                        <a:t>㎡</a:t>
                      </a:r>
                      <a:endParaRPr kumimoji="1" lang="en-US" altLang="ja-JP" sz="1400" dirty="0">
                        <a:latin typeface="+mn-ea"/>
                        <a:ea typeface="+mn-ea"/>
                      </a:endParaRPr>
                    </a:p>
                    <a:p>
                      <a:pPr algn="l"/>
                      <a:r>
                        <a:rPr kumimoji="1" lang="ja-JP" altLang="en-US" sz="1400" dirty="0">
                          <a:latin typeface="+mn-ea"/>
                          <a:ea typeface="+mn-ea"/>
                        </a:rPr>
                        <a:t>（大阪市立環境科学研究センターを含む）</a:t>
                      </a:r>
                      <a:endParaRPr kumimoji="1" lang="en-US" altLang="ja-JP" sz="1400" dirty="0">
                        <a:latin typeface="+mn-ea"/>
                        <a:ea typeface="+mn-ea"/>
                      </a:endParaRPr>
                    </a:p>
                  </a:txBody>
                  <a:tcPr marL="78191" marR="78191" marT="39095" marB="39095" anchor="ctr"/>
                </a:tc>
                <a:extLst>
                  <a:ext uri="{0D108BD9-81ED-4DB2-BD59-A6C34878D82A}">
                    <a16:rowId xmlns:a16="http://schemas.microsoft.com/office/drawing/2014/main" val="10004"/>
                  </a:ext>
                </a:extLst>
              </a:tr>
            </a:tbl>
          </a:graphicData>
        </a:graphic>
      </p:graphicFrame>
      <p:sp>
        <p:nvSpPr>
          <p:cNvPr id="21" name="タイトル 1"/>
          <p:cNvSpPr txBox="1">
            <a:spLocks/>
          </p:cNvSpPr>
          <p:nvPr/>
        </p:nvSpPr>
        <p:spPr bwMode="auto">
          <a:xfrm>
            <a:off x="379389" y="803581"/>
            <a:ext cx="2037671" cy="51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fontAlgn="base">
              <a:spcBef>
                <a:spcPct val="0"/>
              </a:spcBef>
              <a:spcAft>
                <a:spcPct val="0"/>
              </a:spcAft>
              <a:defRPr kumimoji="1" sz="4400" kern="1200">
                <a:solidFill>
                  <a:schemeClr val="tx1"/>
                </a:solidFill>
                <a:latin typeface="+mj-lt"/>
                <a:ea typeface="+mj-ea"/>
                <a:cs typeface="ＭＳ Ｐゴシック" pitchFamily="4" charset="-128"/>
              </a:defRPr>
            </a:lvl1pPr>
            <a:lvl2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2pPr>
            <a:lvl3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3pPr>
            <a:lvl4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4pPr>
            <a:lvl5pPr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5pPr>
            <a:lvl6pPr marL="4572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6pPr>
            <a:lvl7pPr marL="9144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7pPr>
            <a:lvl8pPr marL="13716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8pPr>
            <a:lvl9pPr marL="1828800" algn="ctr" defTabSz="457200" rtl="0" fontAlgn="base">
              <a:spcBef>
                <a:spcPct val="0"/>
              </a:spcBef>
              <a:spcAft>
                <a:spcPct val="0"/>
              </a:spcAft>
              <a:defRPr kumimoji="1" sz="4400">
                <a:solidFill>
                  <a:schemeClr val="tx1"/>
                </a:solidFill>
                <a:latin typeface="Calibri" pitchFamily="4" charset="0"/>
                <a:ea typeface="ＭＳ Ｐゴシック" pitchFamily="4" charset="-128"/>
                <a:cs typeface="ＭＳ Ｐゴシック" pitchFamily="4" charset="-128"/>
              </a:defRPr>
            </a:lvl9pPr>
          </a:lstStyle>
          <a:p>
            <a:pPr>
              <a:spcBef>
                <a:spcPts val="1200"/>
              </a:spcBef>
              <a:spcAft>
                <a:spcPts val="0"/>
              </a:spcAft>
            </a:pPr>
            <a:r>
              <a:rPr lang="ja-JP" altLang="en-US" sz="3200" dirty="0">
                <a:latin typeface="+mn-ea"/>
                <a:ea typeface="+mn-ea"/>
                <a:cs typeface="HG丸ｺﾞｼｯｸM-PRO"/>
              </a:rPr>
              <a:t>施設概要</a:t>
            </a:r>
          </a:p>
        </p:txBody>
      </p:sp>
      <p:sp>
        <p:nvSpPr>
          <p:cNvPr id="18" name="正方形/長方形 17"/>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9"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1.</a:t>
            </a:r>
            <a:r>
              <a:rPr lang="ja-JP" altLang="en-US" sz="2800" dirty="0">
                <a:solidFill>
                  <a:schemeClr val="bg1"/>
                </a:solidFill>
                <a:latin typeface="+mn-ea"/>
                <a:ea typeface="+mn-ea"/>
                <a:cs typeface="HG丸ｺﾞｼｯｸM-PRO"/>
              </a:rPr>
              <a:t>　法人概要</a:t>
            </a:r>
          </a:p>
        </p:txBody>
      </p:sp>
      <p:pic>
        <p:nvPicPr>
          <p:cNvPr id="6" name="図 5">
            <a:extLst>
              <a:ext uri="{FF2B5EF4-FFF2-40B4-BE49-F238E27FC236}">
                <a16:creationId xmlns:a16="http://schemas.microsoft.com/office/drawing/2014/main" id="{6858978B-171F-754A-8055-E0D4E5FA7E3A}"/>
              </a:ext>
            </a:extLst>
          </p:cNvPr>
          <p:cNvPicPr>
            <a:picLocks noChangeAspect="1"/>
          </p:cNvPicPr>
          <p:nvPr/>
        </p:nvPicPr>
        <p:blipFill>
          <a:blip r:embed="rId2"/>
          <a:stretch>
            <a:fillRect/>
          </a:stretch>
        </p:blipFill>
        <p:spPr>
          <a:xfrm>
            <a:off x="6421675" y="1492016"/>
            <a:ext cx="2422258" cy="4651332"/>
          </a:xfrm>
          <a:prstGeom prst="rect">
            <a:avLst/>
          </a:prstGeom>
        </p:spPr>
      </p:pic>
    </p:spTree>
    <p:extLst>
      <p:ext uri="{BB962C8B-B14F-4D97-AF65-F5344CB8AC3E}">
        <p14:creationId xmlns:p14="http://schemas.microsoft.com/office/powerpoint/2010/main" val="35708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テキスト ボックス 17"/>
          <p:cNvSpPr txBox="1">
            <a:spLocks noChangeArrowheads="1"/>
          </p:cNvSpPr>
          <p:nvPr/>
        </p:nvSpPr>
        <p:spPr bwMode="auto">
          <a:xfrm>
            <a:off x="358707" y="825017"/>
            <a:ext cx="3384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solidFill>
                  <a:srgbClr val="000000"/>
                </a:solidFill>
                <a:latin typeface="+mn-ea"/>
                <a:ea typeface="+mn-ea"/>
                <a:cs typeface="HG丸ｺﾞｼｯｸM-PRO"/>
              </a:rPr>
              <a:t>役員及び組織体制</a:t>
            </a:r>
          </a:p>
        </p:txBody>
      </p:sp>
      <p:sp>
        <p:nvSpPr>
          <p:cNvPr id="15" name="スライド番号プレースホルダー 14"/>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7</a:t>
            </a:fld>
            <a:endParaRPr lang="ja-JP" altLang="en-US" sz="1200" b="1" dirty="0">
              <a:latin typeface="Arial" charset="0"/>
              <a:ea typeface="Arial" charset="0"/>
              <a:cs typeface="Arial" charset="0"/>
            </a:endParaRPr>
          </a:p>
        </p:txBody>
      </p:sp>
      <p:sp>
        <p:nvSpPr>
          <p:cNvPr id="119" name="Text Box 186"/>
          <p:cNvSpPr txBox="1">
            <a:spLocks noChangeArrowheads="1"/>
          </p:cNvSpPr>
          <p:nvPr/>
        </p:nvSpPr>
        <p:spPr bwMode="auto">
          <a:xfrm>
            <a:off x="350538" y="6012120"/>
            <a:ext cx="28292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MaruGothicMPRO" charset="-128"/>
              </a:rPr>
              <a:t>役職員数　</a:t>
            </a:r>
            <a:r>
              <a:rPr lang="en-US" altLang="ja-JP" sz="1400" dirty="0">
                <a:solidFill>
                  <a:srgbClr val="000000"/>
                </a:solidFill>
                <a:latin typeface="+mn-ea"/>
                <a:ea typeface="+mn-ea"/>
                <a:cs typeface="HGMaruGothicMPRO" charset="-128"/>
              </a:rPr>
              <a:t>155</a:t>
            </a:r>
            <a:r>
              <a:rPr lang="ja-JP" altLang="en-US" sz="1400" dirty="0">
                <a:solidFill>
                  <a:srgbClr val="000000"/>
                </a:solidFill>
                <a:latin typeface="+mn-ea"/>
                <a:ea typeface="+mn-ea"/>
                <a:cs typeface="HGMaruGothicMPRO" charset="-128"/>
              </a:rPr>
              <a:t>人</a:t>
            </a:r>
            <a:endParaRPr lang="en-US" altLang="ja-JP" sz="1400" dirty="0">
              <a:solidFill>
                <a:srgbClr val="000000"/>
              </a:solidFill>
              <a:latin typeface="+mn-ea"/>
              <a:ea typeface="+mn-ea"/>
              <a:cs typeface="HGMaruGothicMPRO" charset="-128"/>
            </a:endParaRPr>
          </a:p>
          <a:p>
            <a:r>
              <a:rPr lang="ja-JP" altLang="en-US" sz="1400" dirty="0">
                <a:solidFill>
                  <a:srgbClr val="000000"/>
                </a:solidFill>
                <a:latin typeface="+mn-ea"/>
                <a:ea typeface="+mn-ea"/>
                <a:cs typeface="HGMaruGothicMPRO" charset="-128"/>
              </a:rPr>
              <a:t>（令和</a:t>
            </a:r>
            <a:r>
              <a:rPr lang="en-US" altLang="ja-JP" sz="1400" dirty="0">
                <a:solidFill>
                  <a:srgbClr val="000000"/>
                </a:solidFill>
                <a:latin typeface="+mn-ea"/>
                <a:ea typeface="+mn-ea"/>
                <a:cs typeface="HGMaruGothicMPRO" charset="-128"/>
              </a:rPr>
              <a:t>3</a:t>
            </a:r>
            <a:r>
              <a:rPr lang="ja-JP" altLang="en-US" sz="1400" dirty="0">
                <a:solidFill>
                  <a:srgbClr val="000000"/>
                </a:solidFill>
                <a:latin typeface="+mn-ea"/>
                <a:ea typeface="+mn-ea"/>
                <a:cs typeface="HGMaruGothicMPRO" charset="-128"/>
              </a:rPr>
              <a:t>年</a:t>
            </a:r>
            <a:r>
              <a:rPr lang="en-US" altLang="ja-JP" sz="1400" dirty="0">
                <a:solidFill>
                  <a:srgbClr val="000000"/>
                </a:solidFill>
                <a:latin typeface="+mn-ea"/>
                <a:ea typeface="+mn-ea"/>
                <a:cs typeface="HGMaruGothicMPRO" charset="-128"/>
              </a:rPr>
              <a:t>3</a:t>
            </a:r>
            <a:r>
              <a:rPr lang="ja-JP" altLang="en-US" sz="1400" dirty="0">
                <a:solidFill>
                  <a:srgbClr val="000000"/>
                </a:solidFill>
                <a:latin typeface="+mn-ea"/>
                <a:ea typeface="+mn-ea"/>
                <a:cs typeface="HGMaruGothicMPRO" charset="-128"/>
              </a:rPr>
              <a:t>月</a:t>
            </a:r>
            <a:r>
              <a:rPr lang="en-US" altLang="ja-JP" sz="1400" dirty="0">
                <a:solidFill>
                  <a:srgbClr val="000000"/>
                </a:solidFill>
                <a:latin typeface="+mn-ea"/>
                <a:ea typeface="+mn-ea"/>
                <a:cs typeface="HGMaruGothicMPRO" charset="-128"/>
              </a:rPr>
              <a:t>31</a:t>
            </a:r>
            <a:r>
              <a:rPr lang="ja-JP" altLang="en-US" sz="1400" dirty="0">
                <a:solidFill>
                  <a:srgbClr val="000000"/>
                </a:solidFill>
                <a:latin typeface="+mn-ea"/>
                <a:ea typeface="+mn-ea"/>
                <a:cs typeface="HGMaruGothicMPRO" charset="-128"/>
              </a:rPr>
              <a:t>日現在　監事除く）</a:t>
            </a:r>
          </a:p>
        </p:txBody>
      </p:sp>
      <p:grpSp>
        <p:nvGrpSpPr>
          <p:cNvPr id="4" name="図形グループ 3"/>
          <p:cNvGrpSpPr/>
          <p:nvPr/>
        </p:nvGrpSpPr>
        <p:grpSpPr>
          <a:xfrm>
            <a:off x="878646" y="873409"/>
            <a:ext cx="7293491" cy="5834080"/>
            <a:chOff x="1566899" y="283477"/>
            <a:chExt cx="7293491" cy="5834080"/>
          </a:xfrm>
        </p:grpSpPr>
        <p:sp>
          <p:nvSpPr>
            <p:cNvPr id="113" name="Line 33"/>
            <p:cNvSpPr>
              <a:spLocks noChangeShapeType="1"/>
            </p:cNvSpPr>
            <p:nvPr/>
          </p:nvSpPr>
          <p:spPr bwMode="auto">
            <a:xfrm>
              <a:off x="5820232" y="4741172"/>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16" name="Line 33"/>
            <p:cNvSpPr>
              <a:spLocks noChangeShapeType="1"/>
            </p:cNvSpPr>
            <p:nvPr/>
          </p:nvSpPr>
          <p:spPr bwMode="auto">
            <a:xfrm>
              <a:off x="5820232" y="5141560"/>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17" name="Line 33"/>
            <p:cNvSpPr>
              <a:spLocks noChangeShapeType="1"/>
            </p:cNvSpPr>
            <p:nvPr/>
          </p:nvSpPr>
          <p:spPr bwMode="auto">
            <a:xfrm>
              <a:off x="5820232" y="5552614"/>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18" name="Line 33"/>
            <p:cNvSpPr>
              <a:spLocks noChangeShapeType="1"/>
            </p:cNvSpPr>
            <p:nvPr/>
          </p:nvSpPr>
          <p:spPr bwMode="auto">
            <a:xfrm>
              <a:off x="5820232" y="5963668"/>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11" name="Line 33"/>
            <p:cNvSpPr>
              <a:spLocks noChangeShapeType="1"/>
            </p:cNvSpPr>
            <p:nvPr/>
          </p:nvSpPr>
          <p:spPr bwMode="auto">
            <a:xfrm>
              <a:off x="5851849" y="3471788"/>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12" name="Line 33"/>
            <p:cNvSpPr>
              <a:spLocks noChangeShapeType="1"/>
            </p:cNvSpPr>
            <p:nvPr/>
          </p:nvSpPr>
          <p:spPr bwMode="auto">
            <a:xfrm>
              <a:off x="5844216" y="4297410"/>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73" name="Line 17">
              <a:extLst>
                <a:ext uri="{FF2B5EF4-FFF2-40B4-BE49-F238E27FC236}">
                  <a16:creationId xmlns:a16="http://schemas.microsoft.com/office/drawing/2014/main" id="{EB4A9A14-7BE6-BA41-BB16-2C0509FA1E84}"/>
                </a:ext>
              </a:extLst>
            </p:cNvPr>
            <p:cNvSpPr>
              <a:spLocks noChangeShapeType="1"/>
            </p:cNvSpPr>
            <p:nvPr/>
          </p:nvSpPr>
          <p:spPr bwMode="auto">
            <a:xfrm flipH="1" flipV="1">
              <a:off x="1729211" y="2737060"/>
              <a:ext cx="4066365"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74" name="Line 17">
              <a:extLst>
                <a:ext uri="{FF2B5EF4-FFF2-40B4-BE49-F238E27FC236}">
                  <a16:creationId xmlns:a16="http://schemas.microsoft.com/office/drawing/2014/main" id="{EB4A9A14-7BE6-BA41-BB16-2C0509FA1E84}"/>
                </a:ext>
              </a:extLst>
            </p:cNvPr>
            <p:cNvSpPr>
              <a:spLocks noChangeShapeType="1"/>
            </p:cNvSpPr>
            <p:nvPr/>
          </p:nvSpPr>
          <p:spPr bwMode="auto">
            <a:xfrm flipH="1" flipV="1">
              <a:off x="4217079" y="1862467"/>
              <a:ext cx="159783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80" name="Line 18"/>
            <p:cNvSpPr>
              <a:spLocks noChangeShapeType="1"/>
            </p:cNvSpPr>
            <p:nvPr/>
          </p:nvSpPr>
          <p:spPr bwMode="auto">
            <a:xfrm>
              <a:off x="4220026" y="854408"/>
              <a:ext cx="0" cy="4501891"/>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grpSp>
          <p:nvGrpSpPr>
            <p:cNvPr id="20" name="グループ化 19"/>
            <p:cNvGrpSpPr/>
            <p:nvPr/>
          </p:nvGrpSpPr>
          <p:grpSpPr>
            <a:xfrm>
              <a:off x="4217079" y="4576618"/>
              <a:ext cx="3621874" cy="1540939"/>
              <a:chOff x="6231224" y="5007710"/>
              <a:chExt cx="2882135" cy="1540939"/>
            </a:xfrm>
          </p:grpSpPr>
          <p:sp>
            <p:nvSpPr>
              <p:cNvPr id="103" name="Rectangle 12"/>
              <p:cNvSpPr>
                <a:spLocks noChangeArrowheads="1"/>
              </p:cNvSpPr>
              <p:nvPr/>
            </p:nvSpPr>
            <p:spPr bwMode="auto">
              <a:xfrm>
                <a:off x="7658029" y="5007710"/>
                <a:ext cx="1455330"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食品化学１課　</a:t>
                </a:r>
                <a:r>
                  <a:rPr lang="en-US" altLang="ja-JP" sz="1400" dirty="0">
                    <a:solidFill>
                      <a:srgbClr val="000000"/>
                    </a:solidFill>
                    <a:latin typeface="+mn-ea"/>
                    <a:ea typeface="+mn-ea"/>
                    <a:cs typeface="HG丸ｺﾞｼｯｸM-PRO"/>
                  </a:rPr>
                  <a:t>19</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sp>
            <p:nvSpPr>
              <p:cNvPr id="95" name="Line 32"/>
              <p:cNvSpPr>
                <a:spLocks noChangeShapeType="1"/>
              </p:cNvSpPr>
              <p:nvPr/>
            </p:nvSpPr>
            <p:spPr bwMode="auto">
              <a:xfrm>
                <a:off x="7513220" y="5172264"/>
                <a:ext cx="0" cy="122400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04" name="Rectangle 13"/>
              <p:cNvSpPr>
                <a:spLocks noChangeArrowheads="1"/>
              </p:cNvSpPr>
              <p:nvPr/>
            </p:nvSpPr>
            <p:spPr bwMode="auto">
              <a:xfrm>
                <a:off x="7642867" y="5829818"/>
                <a:ext cx="1470490"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医薬品課　</a:t>
                </a:r>
                <a:r>
                  <a:rPr lang="en-US" altLang="ja-JP" sz="1400" dirty="0">
                    <a:solidFill>
                      <a:srgbClr val="000000"/>
                    </a:solidFill>
                    <a:latin typeface="+mn-ea"/>
                    <a:ea typeface="+mn-ea"/>
                    <a:cs typeface="HG丸ｺﾞｼｯｸM-PRO"/>
                  </a:rPr>
                  <a:t>10</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sp>
            <p:nvSpPr>
              <p:cNvPr id="105" name="Rectangle 14"/>
              <p:cNvSpPr>
                <a:spLocks noChangeArrowheads="1"/>
              </p:cNvSpPr>
              <p:nvPr/>
            </p:nvSpPr>
            <p:spPr bwMode="auto">
              <a:xfrm>
                <a:off x="7642868" y="6240872"/>
                <a:ext cx="1470489"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生活環境課　</a:t>
                </a:r>
                <a:r>
                  <a:rPr lang="en-US" altLang="ja-JP" sz="1400" dirty="0">
                    <a:solidFill>
                      <a:srgbClr val="000000"/>
                    </a:solidFill>
                    <a:latin typeface="+mn-ea"/>
                    <a:ea typeface="+mn-ea"/>
                    <a:cs typeface="HG丸ｺﾞｼｯｸM-PRO"/>
                  </a:rPr>
                  <a:t>14</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grpSp>
            <p:nvGrpSpPr>
              <p:cNvPr id="13" name="グループ化 12"/>
              <p:cNvGrpSpPr/>
              <p:nvPr/>
            </p:nvGrpSpPr>
            <p:grpSpPr>
              <a:xfrm>
                <a:off x="6231224" y="5627781"/>
                <a:ext cx="1276436" cy="307777"/>
                <a:chOff x="6231224" y="4999233"/>
                <a:chExt cx="1276436" cy="307777"/>
              </a:xfrm>
            </p:grpSpPr>
            <p:sp>
              <p:nvSpPr>
                <p:cNvPr id="88" name="Line 25"/>
                <p:cNvSpPr>
                  <a:spLocks noChangeShapeType="1"/>
                </p:cNvSpPr>
                <p:nvPr/>
              </p:nvSpPr>
              <p:spPr bwMode="auto">
                <a:xfrm>
                  <a:off x="7320495" y="5153121"/>
                  <a:ext cx="187165"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81" name="Line 20"/>
                <p:cNvSpPr>
                  <a:spLocks noChangeShapeType="1"/>
                </p:cNvSpPr>
                <p:nvPr/>
              </p:nvSpPr>
              <p:spPr bwMode="auto">
                <a:xfrm flipH="1">
                  <a:off x="6231224" y="5153121"/>
                  <a:ext cx="138465"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85" name="Rectangle 7"/>
                <p:cNvSpPr>
                  <a:spLocks noChangeArrowheads="1"/>
                </p:cNvSpPr>
                <p:nvPr/>
              </p:nvSpPr>
              <p:spPr bwMode="auto">
                <a:xfrm>
                  <a:off x="6334671" y="4999233"/>
                  <a:ext cx="1033741"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衛生化学部</a:t>
                  </a:r>
                </a:p>
              </p:txBody>
            </p:sp>
          </p:grpSp>
          <p:sp>
            <p:nvSpPr>
              <p:cNvPr id="110" name="Rectangle 12"/>
              <p:cNvSpPr>
                <a:spLocks noChangeArrowheads="1"/>
              </p:cNvSpPr>
              <p:nvPr/>
            </p:nvSpPr>
            <p:spPr bwMode="auto">
              <a:xfrm>
                <a:off x="7650801" y="5418764"/>
                <a:ext cx="1462557" cy="307777"/>
              </a:xfrm>
              <a:prstGeom prst="rect">
                <a:avLst/>
              </a:prstGeom>
              <a:gradFill>
                <a:gsLst>
                  <a:gs pos="0">
                    <a:srgbClr val="FEB0FA"/>
                  </a:gs>
                  <a:gs pos="100000">
                    <a:schemeClr val="bg1"/>
                  </a:gs>
                </a:gsLst>
                <a:lin ang="5400000" scaled="0"/>
              </a:gradFill>
              <a:ln w="9525">
                <a:solidFill>
                  <a:srgbClr val="D438CD"/>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食品化学２課　</a:t>
                </a:r>
                <a:r>
                  <a:rPr lang="en-US" altLang="ja-JP" sz="1400" dirty="0">
                    <a:solidFill>
                      <a:srgbClr val="000000"/>
                    </a:solidFill>
                    <a:latin typeface="+mn-ea"/>
                    <a:ea typeface="+mn-ea"/>
                    <a:cs typeface="HG丸ｺﾞｼｯｸM-PRO"/>
                  </a:rPr>
                  <a:t>18</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grpSp>
        <p:sp>
          <p:nvSpPr>
            <p:cNvPr id="100" name="Rectangle 10"/>
            <p:cNvSpPr>
              <a:spLocks noChangeArrowheads="1"/>
            </p:cNvSpPr>
            <p:nvPr/>
          </p:nvSpPr>
          <p:spPr bwMode="auto">
            <a:xfrm>
              <a:off x="6012778" y="3289942"/>
              <a:ext cx="1826175"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細菌課　</a:t>
              </a:r>
              <a:r>
                <a:rPr lang="en-US" altLang="ja-JP" sz="1400" dirty="0">
                  <a:solidFill>
                    <a:srgbClr val="000000"/>
                  </a:solidFill>
                  <a:latin typeface="+mn-ea"/>
                  <a:ea typeface="+mn-ea"/>
                  <a:cs typeface="HG丸ｺﾞｼｯｸM-PRO"/>
                </a:rPr>
                <a:t>16</a:t>
              </a:r>
              <a:r>
                <a:rPr lang="ja-JP" altLang="en-US" sz="1400" dirty="0">
                  <a:solidFill>
                    <a:srgbClr val="000000"/>
                  </a:solidFill>
                  <a:latin typeface="+mn-ea"/>
                  <a:cs typeface="HG丸ｺﾞｼｯｸM-PRO"/>
                </a:rPr>
                <a:t>名</a:t>
              </a:r>
              <a:r>
                <a:rPr lang="ja-JP" altLang="en-US" sz="1400" dirty="0">
                  <a:solidFill>
                    <a:srgbClr val="000000"/>
                  </a:solidFill>
                  <a:latin typeface="+mn-ea"/>
                  <a:ea typeface="+mn-ea"/>
                  <a:cs typeface="HG丸ｺﾞｼｯｸM-PRO"/>
                </a:rPr>
                <a:t>　</a:t>
              </a:r>
            </a:p>
          </p:txBody>
        </p:sp>
        <p:grpSp>
          <p:nvGrpSpPr>
            <p:cNvPr id="22" name="グループ化 21"/>
            <p:cNvGrpSpPr/>
            <p:nvPr/>
          </p:nvGrpSpPr>
          <p:grpSpPr>
            <a:xfrm>
              <a:off x="4210440" y="3471788"/>
              <a:ext cx="3628516" cy="952976"/>
              <a:chOff x="6225940" y="4062534"/>
              <a:chExt cx="2887420" cy="952976"/>
            </a:xfrm>
          </p:grpSpPr>
          <p:sp>
            <p:nvSpPr>
              <p:cNvPr id="87" name="Line 24"/>
              <p:cNvSpPr>
                <a:spLocks noChangeShapeType="1"/>
              </p:cNvSpPr>
              <p:nvPr/>
            </p:nvSpPr>
            <p:spPr bwMode="auto">
              <a:xfrm>
                <a:off x="6225940" y="4477794"/>
                <a:ext cx="144000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02" name="Rectangle 11"/>
              <p:cNvSpPr>
                <a:spLocks noChangeArrowheads="1"/>
              </p:cNvSpPr>
              <p:nvPr/>
            </p:nvSpPr>
            <p:spPr bwMode="auto">
              <a:xfrm>
                <a:off x="7660167" y="4294210"/>
                <a:ext cx="1453193"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ウイルス課　</a:t>
                </a:r>
                <a:r>
                  <a:rPr lang="en-US" altLang="ja-JP" sz="1400" dirty="0">
                    <a:solidFill>
                      <a:srgbClr val="000000"/>
                    </a:solidFill>
                    <a:latin typeface="+mn-ea"/>
                    <a:ea typeface="+mn-ea"/>
                    <a:cs typeface="HG丸ｺﾞｼｯｸM-PRO"/>
                  </a:rPr>
                  <a:t>18</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sp>
            <p:nvSpPr>
              <p:cNvPr id="92" name="Line 29"/>
              <p:cNvSpPr>
                <a:spLocks noChangeShapeType="1"/>
              </p:cNvSpPr>
              <p:nvPr/>
            </p:nvSpPr>
            <p:spPr bwMode="auto">
              <a:xfrm>
                <a:off x="7533651" y="4062534"/>
                <a:ext cx="0" cy="82800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84" name="Rectangle 6"/>
              <p:cNvSpPr>
                <a:spLocks noChangeArrowheads="1"/>
              </p:cNvSpPr>
              <p:nvPr/>
            </p:nvSpPr>
            <p:spPr bwMode="auto">
              <a:xfrm>
                <a:off x="6357592" y="4319173"/>
                <a:ext cx="1010820"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微生物部</a:t>
                </a:r>
              </a:p>
            </p:txBody>
          </p:sp>
          <p:sp>
            <p:nvSpPr>
              <p:cNvPr id="108" name="Rectangle 10"/>
              <p:cNvSpPr>
                <a:spLocks noChangeArrowheads="1"/>
              </p:cNvSpPr>
              <p:nvPr/>
            </p:nvSpPr>
            <p:spPr bwMode="auto">
              <a:xfrm>
                <a:off x="7660167" y="4707733"/>
                <a:ext cx="1453192" cy="307777"/>
              </a:xfrm>
              <a:prstGeom prst="rect">
                <a:avLst/>
              </a:prstGeom>
              <a:gradFill>
                <a:gsLst>
                  <a:gs pos="0">
                    <a:srgbClr val="FEB0FA"/>
                  </a:gs>
                  <a:gs pos="100000">
                    <a:schemeClr val="bg1"/>
                  </a:gs>
                </a:gsLst>
                <a:lin ang="5400000" scaled="0"/>
              </a:gradFill>
              <a:ln w="9525">
                <a:solidFill>
                  <a:srgbClr val="D438CD"/>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微生物課　</a:t>
                </a:r>
                <a:r>
                  <a:rPr lang="en-US" altLang="ja-JP" sz="1400" dirty="0">
                    <a:solidFill>
                      <a:srgbClr val="000000"/>
                    </a:solidFill>
                    <a:latin typeface="+mn-ea"/>
                    <a:ea typeface="+mn-ea"/>
                    <a:cs typeface="HG丸ｺﾞｼｯｸM-PRO"/>
                  </a:rPr>
                  <a:t>15</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grpSp>
        <p:grpSp>
          <p:nvGrpSpPr>
            <p:cNvPr id="27" name="グループ化 26"/>
            <p:cNvGrpSpPr/>
            <p:nvPr/>
          </p:nvGrpSpPr>
          <p:grpSpPr>
            <a:xfrm>
              <a:off x="4222457" y="283477"/>
              <a:ext cx="3635874" cy="1115269"/>
              <a:chOff x="5843626" y="743597"/>
              <a:chExt cx="2893276" cy="1115269"/>
            </a:xfrm>
          </p:grpSpPr>
          <p:sp>
            <p:nvSpPr>
              <p:cNvPr id="90" name="Line 27"/>
              <p:cNvSpPr>
                <a:spLocks noChangeShapeType="1"/>
              </p:cNvSpPr>
              <p:nvPr/>
            </p:nvSpPr>
            <p:spPr bwMode="auto">
              <a:xfrm>
                <a:off x="7141116" y="913830"/>
                <a:ext cx="14400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99" name="Rectangle 8"/>
              <p:cNvSpPr>
                <a:spLocks noChangeArrowheads="1"/>
              </p:cNvSpPr>
              <p:nvPr/>
            </p:nvSpPr>
            <p:spPr bwMode="auto">
              <a:xfrm>
                <a:off x="7282041" y="743597"/>
                <a:ext cx="1454861"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総務課　</a:t>
                </a:r>
                <a:r>
                  <a:rPr lang="en-US" altLang="ja-JP" sz="1400" dirty="0">
                    <a:solidFill>
                      <a:srgbClr val="000000"/>
                    </a:solidFill>
                    <a:latin typeface="+mn-ea"/>
                    <a:ea typeface="+mn-ea"/>
                    <a:cs typeface="HG丸ｺﾞｼｯｸM-PRO"/>
                  </a:rPr>
                  <a:t>6</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sp>
            <p:nvSpPr>
              <p:cNvPr id="101" name="Rectangle 9"/>
              <p:cNvSpPr>
                <a:spLocks noChangeArrowheads="1"/>
              </p:cNvSpPr>
              <p:nvPr/>
            </p:nvSpPr>
            <p:spPr bwMode="auto">
              <a:xfrm>
                <a:off x="7282042" y="1147343"/>
                <a:ext cx="1454860"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管理課　</a:t>
                </a:r>
                <a:r>
                  <a:rPr lang="en-US" altLang="ja-JP" sz="1400" dirty="0">
                    <a:solidFill>
                      <a:srgbClr val="000000"/>
                    </a:solidFill>
                    <a:latin typeface="+mn-ea"/>
                    <a:ea typeface="+mn-ea"/>
                    <a:cs typeface="HG丸ｺﾞｼｯｸM-PRO"/>
                  </a:rPr>
                  <a:t>16</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sp>
            <p:nvSpPr>
              <p:cNvPr id="86" name="Line 23"/>
              <p:cNvSpPr>
                <a:spLocks noChangeShapeType="1"/>
              </p:cNvSpPr>
              <p:nvPr/>
            </p:nvSpPr>
            <p:spPr bwMode="auto">
              <a:xfrm>
                <a:off x="5843626" y="1314529"/>
                <a:ext cx="144000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89" name="Line 26"/>
              <p:cNvSpPr>
                <a:spLocks noChangeShapeType="1"/>
              </p:cNvSpPr>
              <p:nvPr/>
            </p:nvSpPr>
            <p:spPr bwMode="auto">
              <a:xfrm>
                <a:off x="7141773" y="913830"/>
                <a:ext cx="0" cy="806513"/>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91" name="Line 28"/>
              <p:cNvSpPr>
                <a:spLocks noChangeShapeType="1"/>
              </p:cNvSpPr>
              <p:nvPr/>
            </p:nvSpPr>
            <p:spPr bwMode="auto">
              <a:xfrm>
                <a:off x="7143559" y="1717372"/>
                <a:ext cx="144000" cy="0"/>
              </a:xfrm>
              <a:prstGeom prst="line">
                <a:avLst/>
              </a:prstGeom>
              <a:no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24" name="Rectangle 5"/>
              <p:cNvSpPr>
                <a:spLocks noChangeArrowheads="1"/>
              </p:cNvSpPr>
              <p:nvPr/>
            </p:nvSpPr>
            <p:spPr bwMode="auto">
              <a:xfrm>
                <a:off x="7282041" y="1551089"/>
                <a:ext cx="1439443" cy="307777"/>
              </a:xfrm>
              <a:prstGeom prst="rect">
                <a:avLst/>
              </a:prstGeom>
              <a:gradFill>
                <a:gsLst>
                  <a:gs pos="0">
                    <a:srgbClr val="FEB0FA"/>
                  </a:gs>
                  <a:gs pos="100000">
                    <a:schemeClr val="bg1"/>
                  </a:gs>
                </a:gsLst>
                <a:lin ang="5400000" scaled="0"/>
              </a:gradFill>
              <a:ln w="9525">
                <a:solidFill>
                  <a:srgbClr val="D438CD"/>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庶務課　</a:t>
                </a:r>
                <a:r>
                  <a:rPr lang="en-US" altLang="ja-JP" sz="1400" dirty="0">
                    <a:solidFill>
                      <a:srgbClr val="000000"/>
                    </a:solidFill>
                    <a:latin typeface="+mn-ea"/>
                    <a:ea typeface="+mn-ea"/>
                    <a:cs typeface="HG丸ｺﾞｼｯｸM-PRO"/>
                  </a:rPr>
                  <a:t>3</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sp>
            <p:nvSpPr>
              <p:cNvPr id="83" name="Rectangle 5"/>
              <p:cNvSpPr>
                <a:spLocks noChangeArrowheads="1"/>
              </p:cNvSpPr>
              <p:nvPr/>
            </p:nvSpPr>
            <p:spPr bwMode="auto">
              <a:xfrm>
                <a:off x="5942508" y="1152320"/>
                <a:ext cx="1034027"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総務部</a:t>
                </a:r>
              </a:p>
            </p:txBody>
          </p:sp>
        </p:grpSp>
        <p:grpSp>
          <p:nvGrpSpPr>
            <p:cNvPr id="7" name="グループ化 6"/>
            <p:cNvGrpSpPr/>
            <p:nvPr/>
          </p:nvGrpSpPr>
          <p:grpSpPr>
            <a:xfrm>
              <a:off x="4344277" y="1492125"/>
              <a:ext cx="3503153" cy="734496"/>
              <a:chOff x="1248944" y="2170098"/>
              <a:chExt cx="2787662" cy="734496"/>
            </a:xfrm>
          </p:grpSpPr>
          <p:sp>
            <p:nvSpPr>
              <p:cNvPr id="120" name="Line 32"/>
              <p:cNvSpPr>
                <a:spLocks noChangeShapeType="1"/>
              </p:cNvSpPr>
              <p:nvPr/>
            </p:nvSpPr>
            <p:spPr bwMode="auto">
              <a:xfrm flipH="1">
                <a:off x="2419211" y="2309502"/>
                <a:ext cx="2928" cy="501578"/>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21" name="Line 33"/>
              <p:cNvSpPr>
                <a:spLocks noChangeShapeType="1"/>
              </p:cNvSpPr>
              <p:nvPr/>
            </p:nvSpPr>
            <p:spPr bwMode="auto">
              <a:xfrm>
                <a:off x="2421537" y="2311463"/>
                <a:ext cx="180000"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26" name="Rectangle 9"/>
              <p:cNvSpPr>
                <a:spLocks noChangeArrowheads="1"/>
              </p:cNvSpPr>
              <p:nvPr/>
            </p:nvSpPr>
            <p:spPr bwMode="auto">
              <a:xfrm>
                <a:off x="2595939" y="2170098"/>
                <a:ext cx="1433923"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研究企画課　</a:t>
                </a:r>
                <a:r>
                  <a:rPr lang="en-US" altLang="ja-JP" sz="1400" dirty="0">
                    <a:solidFill>
                      <a:srgbClr val="000000"/>
                    </a:solidFill>
                    <a:latin typeface="+mn-ea"/>
                    <a:ea typeface="+mn-ea"/>
                    <a:cs typeface="HG丸ｺﾞｼｯｸM-PRO"/>
                  </a:rPr>
                  <a:t>4</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sp>
            <p:nvSpPr>
              <p:cNvPr id="129" name="Rectangle 5"/>
              <p:cNvSpPr>
                <a:spLocks noChangeArrowheads="1"/>
              </p:cNvSpPr>
              <p:nvPr/>
            </p:nvSpPr>
            <p:spPr bwMode="auto">
              <a:xfrm>
                <a:off x="1248944" y="2386552"/>
                <a:ext cx="1029348"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企画部</a:t>
                </a:r>
              </a:p>
            </p:txBody>
          </p:sp>
          <p:sp>
            <p:nvSpPr>
              <p:cNvPr id="130" name="Rectangle 9"/>
              <p:cNvSpPr>
                <a:spLocks noChangeArrowheads="1"/>
              </p:cNvSpPr>
              <p:nvPr/>
            </p:nvSpPr>
            <p:spPr bwMode="auto">
              <a:xfrm>
                <a:off x="2599095" y="2596817"/>
                <a:ext cx="1437511"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精度管理室　</a:t>
                </a:r>
                <a:r>
                  <a:rPr lang="en-US" altLang="ja-JP" sz="1400" dirty="0">
                    <a:solidFill>
                      <a:srgbClr val="000000"/>
                    </a:solidFill>
                    <a:latin typeface="+mn-ea"/>
                    <a:ea typeface="+mn-ea"/>
                    <a:cs typeface="HG丸ｺﾞｼｯｸM-PRO"/>
                  </a:rPr>
                  <a:t>3</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grpSp>
        <p:sp>
          <p:nvSpPr>
            <p:cNvPr id="55" name="テキスト ボックス 54"/>
            <p:cNvSpPr txBox="1"/>
            <p:nvPr/>
          </p:nvSpPr>
          <p:spPr>
            <a:xfrm>
              <a:off x="7838957" y="4122292"/>
              <a:ext cx="1021433" cy="307777"/>
            </a:xfrm>
            <a:prstGeom prst="rect">
              <a:avLst/>
            </a:prstGeom>
            <a:noFill/>
          </p:spPr>
          <p:txBody>
            <a:bodyPr wrap="none" rtlCol="0">
              <a:spAutoFit/>
            </a:bodyPr>
            <a:lstStyle/>
            <a:p>
              <a:r>
                <a:rPr lang="ja-JP" altLang="en-US" sz="1400" dirty="0">
                  <a:latin typeface="+mn-ea"/>
                  <a:ea typeface="+mn-ea"/>
                  <a:cs typeface="HGMaruGothicMPRO" charset="-128"/>
                </a:rPr>
                <a:t>（天王寺</a:t>
              </a:r>
              <a:r>
                <a:rPr lang="en-US" altLang="ja-JP" sz="1400" dirty="0">
                  <a:latin typeface="+mn-ea"/>
                  <a:ea typeface="+mn-ea"/>
                  <a:cs typeface="HGMaruGothicMPRO" charset="-128"/>
                </a:rPr>
                <a:t>C</a:t>
              </a:r>
              <a:r>
                <a:rPr lang="ja-JP" altLang="en-US" sz="1400" dirty="0">
                  <a:latin typeface="+mn-ea"/>
                  <a:ea typeface="+mn-ea"/>
                  <a:cs typeface="HGMaruGothicMPRO" charset="-128"/>
                </a:rPr>
                <a:t>）</a:t>
              </a:r>
            </a:p>
          </p:txBody>
        </p:sp>
        <p:sp>
          <p:nvSpPr>
            <p:cNvPr id="56" name="正方形/長方形 55"/>
            <p:cNvSpPr/>
            <p:nvPr/>
          </p:nvSpPr>
          <p:spPr>
            <a:xfrm>
              <a:off x="7838957" y="4988601"/>
              <a:ext cx="1021433" cy="307777"/>
            </a:xfrm>
            <a:prstGeom prst="rect">
              <a:avLst/>
            </a:prstGeom>
          </p:spPr>
          <p:txBody>
            <a:bodyPr wrap="none">
              <a:spAutoFit/>
            </a:bodyPr>
            <a:lstStyle/>
            <a:p>
              <a:r>
                <a:rPr lang="ja-JP" altLang="en-US" sz="1400" dirty="0">
                  <a:latin typeface="+mn-ea"/>
                  <a:ea typeface="+mn-ea"/>
                  <a:cs typeface="HGMaruGothicMPRO" charset="-128"/>
                </a:rPr>
                <a:t>（天王寺</a:t>
              </a:r>
              <a:r>
                <a:rPr lang="en-US" altLang="ja-JP" sz="1400" dirty="0">
                  <a:latin typeface="+mn-ea"/>
                  <a:ea typeface="+mn-ea"/>
                  <a:cs typeface="HGMaruGothicMPRO" charset="-128"/>
                </a:rPr>
                <a:t>C</a:t>
              </a:r>
              <a:r>
                <a:rPr lang="ja-JP" altLang="en-US" sz="1400" dirty="0">
                  <a:latin typeface="+mn-ea"/>
                  <a:ea typeface="+mn-ea"/>
                  <a:cs typeface="HGMaruGothicMPRO" charset="-128"/>
                </a:rPr>
                <a:t>）</a:t>
              </a:r>
            </a:p>
          </p:txBody>
        </p:sp>
        <p:sp>
          <p:nvSpPr>
            <p:cNvPr id="57" name="正方形/長方形 56"/>
            <p:cNvSpPr/>
            <p:nvPr/>
          </p:nvSpPr>
          <p:spPr>
            <a:xfrm>
              <a:off x="7838957" y="1086627"/>
              <a:ext cx="1021433" cy="307777"/>
            </a:xfrm>
            <a:prstGeom prst="rect">
              <a:avLst/>
            </a:prstGeom>
          </p:spPr>
          <p:txBody>
            <a:bodyPr wrap="none">
              <a:spAutoFit/>
            </a:bodyPr>
            <a:lstStyle/>
            <a:p>
              <a:r>
                <a:rPr lang="ja-JP" altLang="en-US" sz="1400" dirty="0">
                  <a:latin typeface="+mn-ea"/>
                  <a:ea typeface="+mn-ea"/>
                  <a:cs typeface="HGMaruGothicMPRO" charset="-128"/>
                </a:rPr>
                <a:t>（天王寺</a:t>
              </a:r>
              <a:r>
                <a:rPr lang="en-US" altLang="ja-JP" sz="1400" dirty="0">
                  <a:latin typeface="+mn-ea"/>
                  <a:ea typeface="+mn-ea"/>
                  <a:cs typeface="HGMaruGothicMPRO" charset="-128"/>
                </a:rPr>
                <a:t>C</a:t>
              </a:r>
              <a:r>
                <a:rPr lang="ja-JP" altLang="en-US" sz="1400" dirty="0">
                  <a:latin typeface="+mn-ea"/>
                  <a:ea typeface="+mn-ea"/>
                  <a:cs typeface="HGMaruGothicMPRO" charset="-128"/>
                </a:rPr>
                <a:t>）</a:t>
              </a:r>
            </a:p>
          </p:txBody>
        </p:sp>
        <p:sp>
          <p:nvSpPr>
            <p:cNvPr id="2" name="正方形/長方形 1"/>
            <p:cNvSpPr/>
            <p:nvPr/>
          </p:nvSpPr>
          <p:spPr>
            <a:xfrm>
              <a:off x="4446298" y="991457"/>
              <a:ext cx="723275" cy="307777"/>
            </a:xfrm>
            <a:prstGeom prst="rect">
              <a:avLst/>
            </a:prstGeom>
          </p:spPr>
          <p:txBody>
            <a:bodyPr wrap="none">
              <a:spAutoFit/>
            </a:bodyPr>
            <a:lstStyle/>
            <a:p>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25</a:t>
              </a:r>
              <a:r>
                <a:rPr lang="ja-JP" altLang="en-US" sz="1400" dirty="0">
                  <a:solidFill>
                    <a:srgbClr val="000000"/>
                  </a:solidFill>
                  <a:latin typeface="+mn-ea"/>
                  <a:cs typeface="HG丸ｺﾞｼｯｸM-PRO"/>
                </a:rPr>
                <a:t>名</a:t>
              </a:r>
              <a:r>
                <a:rPr lang="ja-JP" altLang="en-US" sz="1400" dirty="0">
                  <a:solidFill>
                    <a:srgbClr val="000000"/>
                  </a:solidFill>
                  <a:latin typeface="+mn-ea"/>
                  <a:ea typeface="+mn-ea"/>
                  <a:cs typeface="HG丸ｺﾞｼｯｸM-PRO"/>
                </a:rPr>
                <a:t>）</a:t>
              </a:r>
            </a:p>
          </p:txBody>
        </p:sp>
        <p:sp>
          <p:nvSpPr>
            <p:cNvPr id="59" name="正方形/長方形 58"/>
            <p:cNvSpPr/>
            <p:nvPr/>
          </p:nvSpPr>
          <p:spPr>
            <a:xfrm>
              <a:off x="4446298" y="2006973"/>
              <a:ext cx="633507" cy="307777"/>
            </a:xfrm>
            <a:prstGeom prst="rect">
              <a:avLst/>
            </a:prstGeom>
          </p:spPr>
          <p:txBody>
            <a:bodyPr wrap="none">
              <a:spAutoFit/>
            </a:bodyPr>
            <a:lstStyle/>
            <a:p>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7</a:t>
              </a:r>
              <a:r>
                <a:rPr lang="ja-JP" altLang="en-US" sz="1400" dirty="0">
                  <a:solidFill>
                    <a:srgbClr val="000000"/>
                  </a:solidFill>
                  <a:latin typeface="+mn-ea"/>
                  <a:cs typeface="HG丸ｺﾞｼｯｸM-PRO"/>
                </a:rPr>
                <a:t>名</a:t>
              </a:r>
              <a:r>
                <a:rPr lang="ja-JP" altLang="en-US" sz="1400" dirty="0">
                  <a:solidFill>
                    <a:srgbClr val="000000"/>
                  </a:solidFill>
                  <a:latin typeface="+mn-ea"/>
                  <a:ea typeface="+mn-ea"/>
                  <a:cs typeface="HG丸ｺﾞｼｯｸM-PRO"/>
                </a:rPr>
                <a:t>）</a:t>
              </a:r>
            </a:p>
          </p:txBody>
        </p:sp>
        <p:sp>
          <p:nvSpPr>
            <p:cNvPr id="60" name="正方形/長方形 59"/>
            <p:cNvSpPr/>
            <p:nvPr/>
          </p:nvSpPr>
          <p:spPr>
            <a:xfrm>
              <a:off x="4446298" y="4037278"/>
              <a:ext cx="723275" cy="307777"/>
            </a:xfrm>
            <a:prstGeom prst="rect">
              <a:avLst/>
            </a:prstGeom>
          </p:spPr>
          <p:txBody>
            <a:bodyPr wrap="none">
              <a:spAutoFit/>
            </a:bodyPr>
            <a:lstStyle/>
            <a:p>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49</a:t>
              </a:r>
              <a:r>
                <a:rPr lang="ja-JP" altLang="en-US" sz="1400" dirty="0">
                  <a:solidFill>
                    <a:srgbClr val="000000"/>
                  </a:solidFill>
                  <a:latin typeface="+mn-ea"/>
                  <a:cs typeface="HG丸ｺﾞｼｯｸM-PRO"/>
                </a:rPr>
                <a:t>名</a:t>
              </a:r>
              <a:r>
                <a:rPr lang="ja-JP" altLang="en-US" sz="1400" dirty="0">
                  <a:solidFill>
                    <a:srgbClr val="000000"/>
                  </a:solidFill>
                  <a:latin typeface="+mn-ea"/>
                  <a:ea typeface="+mn-ea"/>
                  <a:cs typeface="HG丸ｺﾞｼｯｸM-PRO"/>
                </a:rPr>
                <a:t>）</a:t>
              </a:r>
            </a:p>
          </p:txBody>
        </p:sp>
        <p:sp>
          <p:nvSpPr>
            <p:cNvPr id="61" name="正方形/長方形 60"/>
            <p:cNvSpPr/>
            <p:nvPr/>
          </p:nvSpPr>
          <p:spPr>
            <a:xfrm>
              <a:off x="4446298" y="5488843"/>
              <a:ext cx="723275" cy="307777"/>
            </a:xfrm>
            <a:prstGeom prst="rect">
              <a:avLst/>
            </a:prstGeom>
          </p:spPr>
          <p:txBody>
            <a:bodyPr wrap="none">
              <a:spAutoFit/>
            </a:bodyPr>
            <a:lstStyle/>
            <a:p>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61</a:t>
              </a:r>
              <a:r>
                <a:rPr lang="ja-JP" altLang="en-US" sz="1400" dirty="0">
                  <a:solidFill>
                    <a:srgbClr val="000000"/>
                  </a:solidFill>
                  <a:latin typeface="+mn-ea"/>
                  <a:cs typeface="HG丸ｺﾞｼｯｸM-PRO"/>
                </a:rPr>
                <a:t>名</a:t>
              </a:r>
              <a:r>
                <a:rPr lang="ja-JP" altLang="en-US" sz="1400" dirty="0">
                  <a:solidFill>
                    <a:srgbClr val="000000"/>
                  </a:solidFill>
                  <a:latin typeface="+mn-ea"/>
                  <a:ea typeface="+mn-ea"/>
                  <a:cs typeface="HG丸ｺﾞｼｯｸM-PRO"/>
                </a:rPr>
                <a:t>）</a:t>
              </a:r>
            </a:p>
          </p:txBody>
        </p:sp>
        <p:grpSp>
          <p:nvGrpSpPr>
            <p:cNvPr id="64" name="グループ化 63">
              <a:extLst>
                <a:ext uri="{FF2B5EF4-FFF2-40B4-BE49-F238E27FC236}">
                  <a16:creationId xmlns:a16="http://schemas.microsoft.com/office/drawing/2014/main" id="{088920FE-A71D-5C43-966E-474C60AE84F1}"/>
                </a:ext>
              </a:extLst>
            </p:cNvPr>
            <p:cNvGrpSpPr/>
            <p:nvPr/>
          </p:nvGrpSpPr>
          <p:grpSpPr>
            <a:xfrm>
              <a:off x="4330512" y="2344762"/>
              <a:ext cx="3516918" cy="745386"/>
              <a:chOff x="1252790" y="2166279"/>
              <a:chExt cx="2798616" cy="745386"/>
            </a:xfrm>
          </p:grpSpPr>
          <p:sp>
            <p:nvSpPr>
              <p:cNvPr id="67" name="Line 32">
                <a:extLst>
                  <a:ext uri="{FF2B5EF4-FFF2-40B4-BE49-F238E27FC236}">
                    <a16:creationId xmlns:a16="http://schemas.microsoft.com/office/drawing/2014/main" id="{4E0C3F5E-AA80-7E47-8E88-63D1A47E8B5A}"/>
                  </a:ext>
                </a:extLst>
              </p:cNvPr>
              <p:cNvSpPr>
                <a:spLocks noChangeShapeType="1"/>
              </p:cNvSpPr>
              <p:nvPr/>
            </p:nvSpPr>
            <p:spPr bwMode="auto">
              <a:xfrm flipH="1">
                <a:off x="2421537" y="2309502"/>
                <a:ext cx="603" cy="498153"/>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68" name="Line 33">
                <a:extLst>
                  <a:ext uri="{FF2B5EF4-FFF2-40B4-BE49-F238E27FC236}">
                    <a16:creationId xmlns:a16="http://schemas.microsoft.com/office/drawing/2014/main" id="{AA2FE71B-2A6F-6445-A5CF-36EECBC015CB}"/>
                  </a:ext>
                </a:extLst>
              </p:cNvPr>
              <p:cNvSpPr>
                <a:spLocks noChangeShapeType="1"/>
              </p:cNvSpPr>
              <p:nvPr/>
            </p:nvSpPr>
            <p:spPr bwMode="auto">
              <a:xfrm>
                <a:off x="2421537" y="2311463"/>
                <a:ext cx="180000"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70" name="Rectangle 9">
                <a:extLst>
                  <a:ext uri="{FF2B5EF4-FFF2-40B4-BE49-F238E27FC236}">
                    <a16:creationId xmlns:a16="http://schemas.microsoft.com/office/drawing/2014/main" id="{6FD0455D-61C6-7E40-8DEE-3715669B1D04}"/>
                  </a:ext>
                </a:extLst>
              </p:cNvPr>
              <p:cNvSpPr>
                <a:spLocks noChangeArrowheads="1"/>
              </p:cNvSpPr>
              <p:nvPr/>
            </p:nvSpPr>
            <p:spPr bwMode="auto">
              <a:xfrm>
                <a:off x="2599562" y="2603888"/>
                <a:ext cx="1447969"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疫学解析研究課</a:t>
                </a:r>
                <a:r>
                  <a:rPr lang="ja-JP" altLang="en-US" sz="1400" dirty="0">
                    <a:solidFill>
                      <a:srgbClr val="000000"/>
                    </a:solidFill>
                    <a:latin typeface="+mn-ea"/>
                    <a:cs typeface="HG丸ｺﾞｼｯｸM-PRO"/>
                  </a:rPr>
                  <a:t>　</a:t>
                </a:r>
                <a:r>
                  <a:rPr lang="en-US" altLang="ja-JP" sz="1400" dirty="0">
                    <a:solidFill>
                      <a:srgbClr val="000000"/>
                    </a:solidFill>
                    <a:latin typeface="+mn-ea"/>
                    <a:cs typeface="HG丸ｺﾞｼｯｸM-PRO"/>
                  </a:rPr>
                  <a:t>2</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sp>
            <p:nvSpPr>
              <p:cNvPr id="71" name="Rectangle 9">
                <a:extLst>
                  <a:ext uri="{FF2B5EF4-FFF2-40B4-BE49-F238E27FC236}">
                    <a16:creationId xmlns:a16="http://schemas.microsoft.com/office/drawing/2014/main" id="{782CD8BA-AC0A-8142-B5C3-29535675B7BD}"/>
                  </a:ext>
                </a:extLst>
              </p:cNvPr>
              <p:cNvSpPr>
                <a:spLocks noChangeArrowheads="1"/>
              </p:cNvSpPr>
              <p:nvPr/>
            </p:nvSpPr>
            <p:spPr bwMode="auto">
              <a:xfrm>
                <a:off x="2595688" y="2166279"/>
                <a:ext cx="1455718"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non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健康危機管理課　</a:t>
                </a:r>
                <a:r>
                  <a:rPr lang="en-US" altLang="ja-JP" sz="1400" dirty="0">
                    <a:solidFill>
                      <a:srgbClr val="000000"/>
                    </a:solidFill>
                    <a:latin typeface="+mn-ea"/>
                    <a:ea typeface="+mn-ea"/>
                    <a:cs typeface="HG丸ｺﾞｼｯｸM-PRO"/>
                  </a:rPr>
                  <a:t>8</a:t>
                </a:r>
                <a:r>
                  <a:rPr lang="ja-JP" altLang="en-US" sz="1400" dirty="0">
                    <a:solidFill>
                      <a:srgbClr val="000000"/>
                    </a:solidFill>
                    <a:latin typeface="+mn-ea"/>
                    <a:cs typeface="HG丸ｺﾞｼｯｸM-PRO"/>
                  </a:rPr>
                  <a:t>名</a:t>
                </a:r>
                <a:endParaRPr lang="ja-JP" altLang="en-US" sz="1400" dirty="0">
                  <a:solidFill>
                    <a:srgbClr val="000000"/>
                  </a:solidFill>
                  <a:latin typeface="+mn-ea"/>
                  <a:ea typeface="+mn-ea"/>
                  <a:cs typeface="HG丸ｺﾞｼｯｸM-PRO"/>
                </a:endParaRPr>
              </a:p>
            </p:txBody>
          </p:sp>
          <p:sp>
            <p:nvSpPr>
              <p:cNvPr id="72" name="Rectangle 5">
                <a:extLst>
                  <a:ext uri="{FF2B5EF4-FFF2-40B4-BE49-F238E27FC236}">
                    <a16:creationId xmlns:a16="http://schemas.microsoft.com/office/drawing/2014/main" id="{5AE5C235-304F-644C-8EEA-B482B432A4B6}"/>
                  </a:ext>
                </a:extLst>
              </p:cNvPr>
              <p:cNvSpPr>
                <a:spLocks noChangeArrowheads="1"/>
              </p:cNvSpPr>
              <p:nvPr/>
            </p:nvSpPr>
            <p:spPr bwMode="auto">
              <a:xfrm>
                <a:off x="1252790" y="2404689"/>
                <a:ext cx="1029348" cy="307777"/>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1400" dirty="0">
                    <a:solidFill>
                      <a:srgbClr val="000000"/>
                    </a:solidFill>
                    <a:latin typeface="+mn-ea"/>
                    <a:ea typeface="+mn-ea"/>
                    <a:cs typeface="HG丸ｺﾞｼｯｸM-PRO"/>
                  </a:rPr>
                  <a:t>公衆衛生部</a:t>
                </a:r>
              </a:p>
            </p:txBody>
          </p:sp>
        </p:grpSp>
        <p:sp>
          <p:nvSpPr>
            <p:cNvPr id="75" name="正方形/長方形 74">
              <a:extLst>
                <a:ext uri="{FF2B5EF4-FFF2-40B4-BE49-F238E27FC236}">
                  <a16:creationId xmlns:a16="http://schemas.microsoft.com/office/drawing/2014/main" id="{517501CD-C89C-4A41-B9D5-A2C37ACAB97A}"/>
                </a:ext>
              </a:extLst>
            </p:cNvPr>
            <p:cNvSpPr/>
            <p:nvPr/>
          </p:nvSpPr>
          <p:spPr>
            <a:xfrm>
              <a:off x="4446298" y="2914027"/>
              <a:ext cx="723275" cy="307777"/>
            </a:xfrm>
            <a:prstGeom prst="rect">
              <a:avLst/>
            </a:prstGeom>
          </p:spPr>
          <p:txBody>
            <a:bodyPr wrap="none">
              <a:spAutoFit/>
            </a:bodyPr>
            <a:lstStyle/>
            <a:p>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10</a:t>
              </a:r>
              <a:r>
                <a:rPr lang="ja-JP" altLang="en-US" sz="1400" dirty="0">
                  <a:solidFill>
                    <a:srgbClr val="000000"/>
                  </a:solidFill>
                  <a:latin typeface="+mn-ea"/>
                  <a:cs typeface="HG丸ｺﾞｼｯｸM-PRO"/>
                </a:rPr>
                <a:t>名</a:t>
              </a:r>
              <a:r>
                <a:rPr lang="ja-JP" altLang="en-US" sz="1400" dirty="0">
                  <a:solidFill>
                    <a:srgbClr val="000000"/>
                  </a:solidFill>
                  <a:latin typeface="+mn-ea"/>
                  <a:ea typeface="+mn-ea"/>
                  <a:cs typeface="HG丸ｺﾞｼｯｸM-PRO"/>
                </a:rPr>
                <a:t>）</a:t>
              </a:r>
            </a:p>
          </p:txBody>
        </p:sp>
        <p:sp>
          <p:nvSpPr>
            <p:cNvPr id="78" name="Line 33"/>
            <p:cNvSpPr>
              <a:spLocks noChangeShapeType="1"/>
            </p:cNvSpPr>
            <p:nvPr/>
          </p:nvSpPr>
          <p:spPr bwMode="auto">
            <a:xfrm>
              <a:off x="5817831" y="2133107"/>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09" name="Line 33"/>
            <p:cNvSpPr>
              <a:spLocks noChangeShapeType="1"/>
            </p:cNvSpPr>
            <p:nvPr/>
          </p:nvSpPr>
          <p:spPr bwMode="auto">
            <a:xfrm>
              <a:off x="5795578" y="2986138"/>
              <a:ext cx="226199" cy="0"/>
            </a:xfrm>
            <a:prstGeom prst="line">
              <a:avLst/>
            </a:prstGeom>
            <a:solidFill>
              <a:srgbClr val="FE75F8"/>
            </a:solidFill>
            <a:ln w="9525">
              <a:solidFill>
                <a:srgbClr val="4A7EBB"/>
              </a:solidFill>
              <a:round/>
              <a:headEnd/>
              <a:tailEnd/>
            </a:ln>
            <a:effectLst>
              <a:outerShdw blurRad="40000" dist="20000" dir="5400000" rotWithShape="0">
                <a:srgbClr val="808080">
                  <a:alpha val="37999"/>
                </a:srgbClr>
              </a:outerShdw>
            </a:effectLst>
          </p:spPr>
          <p:txBody>
            <a:bodyPr wrap="none" anchor="ctr"/>
            <a:lstStyle/>
            <a:p>
              <a:endParaRPr lang="ja-JP" altLang="en-US" sz="1400" dirty="0">
                <a:latin typeface="+mn-ea"/>
                <a:ea typeface="+mn-ea"/>
                <a:cs typeface="HG丸ｺﾞｼｯｸM-PRO"/>
              </a:endParaRPr>
            </a:p>
          </p:txBody>
        </p:sp>
        <p:sp>
          <p:nvSpPr>
            <p:cNvPr id="122" name="Rectangle 5">
              <a:extLst>
                <a:ext uri="{FF2B5EF4-FFF2-40B4-BE49-F238E27FC236}">
                  <a16:creationId xmlns:a16="http://schemas.microsoft.com/office/drawing/2014/main" id="{5AE5C235-304F-644C-8EEA-B482B432A4B6}"/>
                </a:ext>
              </a:extLst>
            </p:cNvPr>
            <p:cNvSpPr>
              <a:spLocks noChangeArrowheads="1"/>
            </p:cNvSpPr>
            <p:nvPr/>
          </p:nvSpPr>
          <p:spPr bwMode="auto">
            <a:xfrm>
              <a:off x="1566899" y="1667057"/>
              <a:ext cx="1800333" cy="2154436"/>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1400" dirty="0">
                  <a:solidFill>
                    <a:srgbClr val="000000"/>
                  </a:solidFill>
                  <a:latin typeface="+mn-ea"/>
                  <a:ea typeface="+mn-ea"/>
                  <a:cs typeface="HG丸ｺﾞｼｯｸM-PRO"/>
                </a:rPr>
                <a:t>【</a:t>
              </a:r>
              <a:r>
                <a:rPr lang="ja-JP" altLang="en-US" sz="1400" dirty="0">
                  <a:solidFill>
                    <a:srgbClr val="000000"/>
                  </a:solidFill>
                  <a:latin typeface="+mn-ea"/>
                  <a:ea typeface="+mn-ea"/>
                  <a:cs typeface="HG丸ｺﾞｼｯｸM-PRO"/>
                </a:rPr>
                <a:t>役員</a:t>
              </a:r>
              <a:r>
                <a:rPr lang="en-US" altLang="ja-JP" sz="1400" dirty="0">
                  <a:solidFill>
                    <a:srgbClr val="000000"/>
                  </a:solidFill>
                  <a:latin typeface="+mn-ea"/>
                  <a:ea typeface="+mn-ea"/>
                  <a:cs typeface="HG丸ｺﾞｼｯｸM-PRO"/>
                </a:rPr>
                <a:t>】</a:t>
              </a:r>
            </a:p>
            <a:p>
              <a:endParaRPr lang="en-US" altLang="ja-JP" sz="8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理事長</a:t>
              </a:r>
              <a:r>
                <a:rPr lang="en-US" altLang="ja-JP" sz="1400" dirty="0">
                  <a:solidFill>
                    <a:srgbClr val="000000"/>
                  </a:solidFill>
                  <a:latin typeface="+mn-ea"/>
                  <a:ea typeface="+mn-ea"/>
                  <a:cs typeface="HG丸ｺﾞｼｯｸM-PRO"/>
                </a:rPr>
                <a:t>	</a:t>
              </a:r>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1</a:t>
              </a:r>
              <a:r>
                <a:rPr lang="ja-JP" altLang="en-US" sz="1400" dirty="0">
                  <a:solidFill>
                    <a:srgbClr val="000000"/>
                  </a:solidFill>
                  <a:latin typeface="+mn-ea"/>
                  <a:ea typeface="+mn-ea"/>
                  <a:cs typeface="HG丸ｺﾞｼｯｸM-PRO"/>
                </a:rPr>
                <a:t>名）</a:t>
              </a:r>
              <a:endParaRPr lang="en-US" altLang="ja-JP" sz="1400" dirty="0">
                <a:solidFill>
                  <a:srgbClr val="000000"/>
                </a:solidFill>
                <a:latin typeface="+mn-ea"/>
                <a:ea typeface="+mn-ea"/>
                <a:cs typeface="HG丸ｺﾞｼｯｸM-PRO"/>
              </a:endParaRPr>
            </a:p>
            <a:p>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副理事長</a:t>
              </a:r>
              <a:r>
                <a:rPr lang="en-US" altLang="ja-JP" sz="1400" dirty="0">
                  <a:solidFill>
                    <a:srgbClr val="000000"/>
                  </a:solidFill>
                  <a:latin typeface="+mn-ea"/>
                  <a:ea typeface="+mn-ea"/>
                  <a:cs typeface="HG丸ｺﾞｼｯｸM-PRO"/>
                </a:rPr>
                <a:t>	</a:t>
              </a:r>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1</a:t>
              </a:r>
              <a:r>
                <a:rPr lang="ja-JP" altLang="en-US" sz="1400" dirty="0">
                  <a:solidFill>
                    <a:srgbClr val="000000"/>
                  </a:solidFill>
                  <a:latin typeface="+mn-ea"/>
                  <a:cs typeface="HG丸ｺﾞｼｯｸM-PRO"/>
                </a:rPr>
                <a:t>名</a:t>
              </a:r>
              <a:r>
                <a:rPr lang="ja-JP" altLang="en-US" sz="1400" dirty="0">
                  <a:solidFill>
                    <a:srgbClr val="000000"/>
                  </a:solidFill>
                  <a:latin typeface="+mn-ea"/>
                  <a:ea typeface="+mn-ea"/>
                  <a:cs typeface="HG丸ｺﾞｼｯｸM-PRO"/>
                </a:rPr>
                <a:t>）</a:t>
              </a:r>
              <a:endParaRPr lang="en-US" altLang="ja-JP" sz="1400" dirty="0">
                <a:solidFill>
                  <a:srgbClr val="000000"/>
                </a:solidFill>
                <a:latin typeface="+mn-ea"/>
                <a:ea typeface="+mn-ea"/>
                <a:cs typeface="HG丸ｺﾞｼｯｸM-PRO"/>
              </a:endParaRPr>
            </a:p>
            <a:p>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理事</a:t>
              </a:r>
              <a:r>
                <a:rPr lang="en-US" altLang="ja-JP" sz="1400" dirty="0">
                  <a:solidFill>
                    <a:srgbClr val="000000"/>
                  </a:solidFill>
                  <a:latin typeface="+mn-ea"/>
                  <a:ea typeface="+mn-ea"/>
                  <a:cs typeface="HG丸ｺﾞｼｯｸM-PRO"/>
                </a:rPr>
                <a:t>		</a:t>
              </a:r>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1</a:t>
              </a:r>
              <a:r>
                <a:rPr lang="ja-JP" altLang="en-US" sz="1400" dirty="0">
                  <a:solidFill>
                    <a:srgbClr val="000000"/>
                  </a:solidFill>
                  <a:latin typeface="+mn-ea"/>
                  <a:cs typeface="HG丸ｺﾞｼｯｸM-PRO"/>
                </a:rPr>
                <a:t>名</a:t>
              </a:r>
              <a:r>
                <a:rPr lang="ja-JP" altLang="en-US" sz="1400" dirty="0">
                  <a:solidFill>
                    <a:srgbClr val="000000"/>
                  </a:solidFill>
                  <a:latin typeface="+mn-ea"/>
                  <a:ea typeface="+mn-ea"/>
                  <a:cs typeface="HG丸ｺﾞｼｯｸM-PRO"/>
                </a:rPr>
                <a:t>）</a:t>
              </a:r>
              <a:endParaRPr lang="en-US" altLang="ja-JP" sz="1400" dirty="0">
                <a:solidFill>
                  <a:srgbClr val="000000"/>
                </a:solidFill>
                <a:latin typeface="+mn-ea"/>
                <a:ea typeface="+mn-ea"/>
                <a:cs typeface="HG丸ｺﾞｼｯｸM-PRO"/>
              </a:endParaRPr>
            </a:p>
            <a:p>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監事</a:t>
              </a:r>
              <a:r>
                <a:rPr lang="en-US" altLang="ja-JP" sz="1400" dirty="0">
                  <a:solidFill>
                    <a:srgbClr val="000000"/>
                  </a:solidFill>
                  <a:latin typeface="+mn-ea"/>
                  <a:ea typeface="+mn-ea"/>
                  <a:cs typeface="HG丸ｺﾞｼｯｸM-PRO"/>
                </a:rPr>
                <a:t>		</a:t>
              </a:r>
              <a:r>
                <a:rPr lang="ja-JP" altLang="en-US" sz="1400" dirty="0">
                  <a:solidFill>
                    <a:srgbClr val="000000"/>
                  </a:solidFill>
                  <a:latin typeface="+mn-ea"/>
                  <a:ea typeface="+mn-ea"/>
                  <a:cs typeface="HG丸ｺﾞｼｯｸM-PRO"/>
                </a:rPr>
                <a:t>（</a:t>
              </a:r>
              <a:r>
                <a:rPr lang="en-US" altLang="ja-JP" sz="1400" dirty="0">
                  <a:solidFill>
                    <a:srgbClr val="000000"/>
                  </a:solidFill>
                  <a:latin typeface="+mn-ea"/>
                  <a:ea typeface="+mn-ea"/>
                  <a:cs typeface="HG丸ｺﾞｼｯｸM-PRO"/>
                </a:rPr>
                <a:t>2</a:t>
              </a:r>
              <a:r>
                <a:rPr lang="ja-JP" altLang="en-US" sz="1400" dirty="0">
                  <a:solidFill>
                    <a:srgbClr val="000000"/>
                  </a:solidFill>
                  <a:latin typeface="+mn-ea"/>
                  <a:ea typeface="+mn-ea"/>
                  <a:cs typeface="HG丸ｺﾞｼｯｸM-PRO"/>
                </a:rPr>
                <a:t>名）</a:t>
              </a:r>
              <a:endParaRPr lang="en-US" altLang="ja-JP" sz="1400" dirty="0">
                <a:solidFill>
                  <a:srgbClr val="000000"/>
                </a:solidFill>
                <a:latin typeface="+mn-ea"/>
                <a:ea typeface="+mn-ea"/>
                <a:cs typeface="HG丸ｺﾞｼｯｸM-PRO"/>
              </a:endParaRPr>
            </a:p>
            <a:p>
              <a:r>
                <a:rPr lang="ja-JP" altLang="en-US" sz="1400" dirty="0">
                  <a:solidFill>
                    <a:srgbClr val="000000"/>
                  </a:solidFill>
                  <a:latin typeface="+mn-ea"/>
                  <a:ea typeface="+mn-ea"/>
                  <a:cs typeface="HG丸ｺﾞｼｯｸM-PRO"/>
                </a:rPr>
                <a:t>（非常勤）</a:t>
              </a:r>
              <a:endParaRPr lang="en-US" altLang="ja-JP" sz="1400" dirty="0">
                <a:solidFill>
                  <a:srgbClr val="000000"/>
                </a:solidFill>
                <a:latin typeface="+mn-ea"/>
                <a:ea typeface="+mn-ea"/>
                <a:cs typeface="HG丸ｺﾞｼｯｸM-PRO"/>
              </a:endParaRPr>
            </a:p>
          </p:txBody>
        </p:sp>
      </p:grpSp>
      <p:sp>
        <p:nvSpPr>
          <p:cNvPr id="6" name="角丸四角形 5"/>
          <p:cNvSpPr/>
          <p:nvPr/>
        </p:nvSpPr>
        <p:spPr>
          <a:xfrm>
            <a:off x="299738" y="6032865"/>
            <a:ext cx="2785092" cy="514331"/>
          </a:xfrm>
          <a:prstGeom prst="roundRect">
            <a:avLst/>
          </a:prstGeom>
          <a:noFill/>
          <a:ln w="19050">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28"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1.</a:t>
            </a:r>
            <a:r>
              <a:rPr lang="ja-JP" altLang="en-US" sz="2800" dirty="0">
                <a:solidFill>
                  <a:schemeClr val="bg1"/>
                </a:solidFill>
                <a:latin typeface="+mn-ea"/>
                <a:ea typeface="+mn-ea"/>
                <a:cs typeface="HG丸ｺﾞｼｯｸM-PRO"/>
              </a:rPr>
              <a:t>　法人概要</a:t>
            </a:r>
          </a:p>
        </p:txBody>
      </p:sp>
    </p:spTree>
    <p:extLst>
      <p:ext uri="{BB962C8B-B14F-4D97-AF65-F5344CB8AC3E}">
        <p14:creationId xmlns:p14="http://schemas.microsoft.com/office/powerpoint/2010/main" val="278301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4">
            <a:extLst>
              <a:ext uri="{FF2B5EF4-FFF2-40B4-BE49-F238E27FC236}">
                <a16:creationId xmlns:a16="http://schemas.microsoft.com/office/drawing/2014/main" id="{9B261745-6843-9A4D-8DD7-4002E23A70D6}"/>
              </a:ext>
            </a:extLst>
          </p:cNvPr>
          <p:cNvSpPr txBox="1">
            <a:spLocks noChangeArrowheads="1"/>
          </p:cNvSpPr>
          <p:nvPr/>
        </p:nvSpPr>
        <p:spPr bwMode="auto">
          <a:xfrm>
            <a:off x="783637" y="1537023"/>
            <a:ext cx="8360361"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dirty="0">
                <a:latin typeface="MS PGothic" charset="-128"/>
                <a:ea typeface="MS PGothic" charset="-128"/>
                <a:cs typeface="MS PGothic" charset="-128"/>
              </a:rPr>
              <a:t>総務部</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・法人の運営管理</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・人事労務、庶務、法務、文書管理</a:t>
            </a:r>
          </a:p>
          <a:p>
            <a:pPr marL="304800" indent="-304800"/>
            <a:r>
              <a:rPr lang="ja-JP" altLang="en-US" dirty="0">
                <a:latin typeface="MS PGothic" charset="-128"/>
                <a:ea typeface="MS PGothic" charset="-128"/>
                <a:cs typeface="MS PGothic" charset="-128"/>
              </a:rPr>
              <a:t>・予算、経理、財産管理</a:t>
            </a:r>
            <a:endParaRPr lang="en-US" altLang="ja-JP" dirty="0">
              <a:latin typeface="MS PGothic" charset="-128"/>
              <a:ea typeface="MS PGothic" charset="-128"/>
              <a:cs typeface="MS PGothic" charset="-128"/>
            </a:endParaRPr>
          </a:p>
          <a:p>
            <a:pPr marL="304800" indent="-304800"/>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企画部</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・調査研究に関する企画調整</a:t>
            </a:r>
          </a:p>
          <a:p>
            <a:pPr marL="304800" indent="-304800"/>
            <a:r>
              <a:rPr lang="ja-JP" altLang="en-US" dirty="0">
                <a:latin typeface="MS PGothic" charset="-128"/>
                <a:ea typeface="MS PGothic" charset="-128"/>
                <a:cs typeface="MS PGothic" charset="-128"/>
              </a:rPr>
              <a:t>・試験検査の信頼性確保</a:t>
            </a:r>
            <a:endParaRPr lang="en-US" altLang="ja-JP" dirty="0">
              <a:latin typeface="MS PGothic" charset="-128"/>
              <a:ea typeface="MS PGothic" charset="-128"/>
              <a:cs typeface="MS PGothic" charset="-128"/>
            </a:endParaRPr>
          </a:p>
          <a:p>
            <a:pPr marL="304800" indent="-304800"/>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公衆衛生部</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・健康危機事象への対応</a:t>
            </a:r>
            <a:endParaRPr lang="en-US" altLang="ja-JP" dirty="0">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・基幹地方感染症情報センターの運営</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感染症法に基づく業務</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endParaRPr lang="ja-JP" altLang="en-US" dirty="0">
              <a:solidFill>
                <a:srgbClr val="FF0000"/>
              </a:solidFill>
              <a:latin typeface="MS PGothic" charset="-128"/>
              <a:ea typeface="MS PGothic" charset="-128"/>
              <a:cs typeface="MS PGothic" charset="-128"/>
            </a:endParaRPr>
          </a:p>
          <a:p>
            <a:pPr marL="304800" indent="-304800"/>
            <a:r>
              <a:rPr lang="ja-JP" altLang="en-US" dirty="0">
                <a:latin typeface="MS PGothic" charset="-128"/>
                <a:ea typeface="MS PGothic" charset="-128"/>
                <a:cs typeface="MS PGothic" charset="-128"/>
              </a:rPr>
              <a:t>・疫学解析研究</a:t>
            </a:r>
          </a:p>
        </p:txBody>
      </p:sp>
      <p:sp>
        <p:nvSpPr>
          <p:cNvPr id="12" name="テキスト ボックス 17"/>
          <p:cNvSpPr txBox="1">
            <a:spLocks noChangeArrowheads="1"/>
          </p:cNvSpPr>
          <p:nvPr/>
        </p:nvSpPr>
        <p:spPr bwMode="auto">
          <a:xfrm>
            <a:off x="273049" y="1018652"/>
            <a:ext cx="80774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n-ea"/>
                <a:ea typeface="+mn-ea"/>
                <a:cs typeface="HG丸ｺﾞｼｯｸM-PRO"/>
              </a:rPr>
              <a:t>総務部・企画部</a:t>
            </a:r>
            <a:r>
              <a:rPr lang="ja-JP" altLang="en-US" sz="2800" dirty="0">
                <a:latin typeface="+mn-ea"/>
                <a:cs typeface="HG丸ｺﾞｼｯｸM-PRO"/>
              </a:rPr>
              <a:t>・公衆衛生部</a:t>
            </a:r>
            <a:r>
              <a:rPr lang="ja-JP" altLang="en-US" sz="2800" dirty="0">
                <a:latin typeface="+mn-ea"/>
                <a:ea typeface="+mn-ea"/>
                <a:cs typeface="HG丸ｺﾞｼｯｸM-PRO"/>
              </a:rPr>
              <a:t>の主な業務</a:t>
            </a: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8</a:t>
            </a:fld>
            <a:endParaRPr lang="ja-JP" altLang="en-US" sz="1200" b="1" dirty="0">
              <a:latin typeface="Arial" charset="0"/>
              <a:ea typeface="Arial" charset="0"/>
              <a:cs typeface="Arial" charset="0"/>
            </a:endParaRPr>
          </a:p>
        </p:txBody>
      </p:sp>
      <p:sp>
        <p:nvSpPr>
          <p:cNvPr id="6" name="正方形/長方形 5"/>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7"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2.</a:t>
            </a:r>
            <a:r>
              <a:rPr lang="ja-JP" altLang="en-US" sz="2800" dirty="0">
                <a:solidFill>
                  <a:schemeClr val="bg1"/>
                </a:solidFill>
                <a:latin typeface="+mn-ea"/>
                <a:ea typeface="+mn-ea"/>
                <a:cs typeface="HG丸ｺﾞｼｯｸM-PRO"/>
              </a:rPr>
              <a:t>　業務概要</a:t>
            </a:r>
          </a:p>
        </p:txBody>
      </p:sp>
      <p:pic>
        <p:nvPicPr>
          <p:cNvPr id="3" name="図 2">
            <a:extLst>
              <a:ext uri="{FF2B5EF4-FFF2-40B4-BE49-F238E27FC236}">
                <a16:creationId xmlns:a16="http://schemas.microsoft.com/office/drawing/2014/main" id="{B65CD633-3471-0342-BE7A-EF9CF0475683}"/>
              </a:ext>
            </a:extLst>
          </p:cNvPr>
          <p:cNvPicPr>
            <a:picLocks noChangeAspect="1"/>
          </p:cNvPicPr>
          <p:nvPr/>
        </p:nvPicPr>
        <p:blipFill>
          <a:blip r:embed="rId3"/>
          <a:stretch>
            <a:fillRect/>
          </a:stretch>
        </p:blipFill>
        <p:spPr>
          <a:xfrm>
            <a:off x="5404090" y="2060243"/>
            <a:ext cx="2946400" cy="2946400"/>
          </a:xfrm>
          <a:prstGeom prst="rect">
            <a:avLst/>
          </a:prstGeom>
        </p:spPr>
      </p:pic>
    </p:spTree>
    <p:extLst>
      <p:ext uri="{BB962C8B-B14F-4D97-AF65-F5344CB8AC3E}">
        <p14:creationId xmlns:p14="http://schemas.microsoft.com/office/powerpoint/2010/main" val="377196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4"/>
          <p:cNvSpPr txBox="1">
            <a:spLocks noChangeArrowheads="1"/>
          </p:cNvSpPr>
          <p:nvPr/>
        </p:nvSpPr>
        <p:spPr bwMode="auto">
          <a:xfrm>
            <a:off x="772064" y="1494219"/>
            <a:ext cx="783058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pPr marL="304800" indent="-304800"/>
            <a:r>
              <a:rPr lang="ja-JP" altLang="en-US" dirty="0">
                <a:latin typeface="MS PGothic" panose="020B0600070205080204" pitchFamily="34" charset="-128"/>
                <a:ea typeface="MS PGothic" panose="020B0600070205080204" pitchFamily="34" charset="-128"/>
                <a:cs typeface="HG丸ｺﾞｼｯｸM-PRO"/>
              </a:rPr>
              <a:t>感染症分野</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感染症法、予防接種法に基づく検査業務</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p>
          <a:p>
            <a:pPr marL="304800" indent="-304800"/>
            <a:r>
              <a:rPr lang="ja-JP" altLang="en-US" dirty="0">
                <a:latin typeface="MS PGothic" panose="020B0600070205080204" pitchFamily="34" charset="-128"/>
                <a:ea typeface="MS PGothic" panose="020B0600070205080204" pitchFamily="34" charset="-128"/>
                <a:cs typeface="HG丸ｺﾞｼｯｸM-PRO"/>
              </a:rPr>
              <a:t>・各種感染症の確定診断と発生動向調査</a:t>
            </a:r>
          </a:p>
          <a:p>
            <a:pPr marL="304800" indent="-304800"/>
            <a:r>
              <a:rPr lang="ja-JP" altLang="en-US" dirty="0">
                <a:latin typeface="MS PGothic" panose="020B0600070205080204" pitchFamily="34" charset="-128"/>
                <a:ea typeface="MS PGothic" panose="020B0600070205080204" pitchFamily="34" charset="-128"/>
                <a:cs typeface="HG丸ｺﾞｼｯｸM-PRO"/>
              </a:rPr>
              <a:t>・病原体を媒介する節足動物の調査研究</a:t>
            </a:r>
          </a:p>
          <a:p>
            <a:pPr marL="304800" indent="-304800"/>
            <a:r>
              <a:rPr lang="ja-JP" altLang="en-US" dirty="0">
                <a:latin typeface="MS PGothic" panose="020B0600070205080204" pitchFamily="34" charset="-128"/>
                <a:ea typeface="MS PGothic" panose="020B0600070205080204" pitchFamily="34" charset="-128"/>
                <a:cs typeface="HG丸ｺﾞｼｯｸM-PRO"/>
              </a:rPr>
              <a:t>・感染症に関する疫学調査・解析・研究</a:t>
            </a:r>
            <a:endParaRPr lang="en-US" altLang="ja-JP" dirty="0">
              <a:latin typeface="MS PGothic" panose="020B0600070205080204" pitchFamily="34" charset="-128"/>
              <a:ea typeface="MS PGothic" panose="020B0600070205080204" pitchFamily="34" charset="-128"/>
              <a:cs typeface="HG丸ｺﾞｼｯｸM-PRO"/>
            </a:endParaRPr>
          </a:p>
          <a:p>
            <a:pPr marL="304800" indent="-304800"/>
            <a:r>
              <a:rPr lang="ja-JP" altLang="en-US" dirty="0">
                <a:latin typeface="MS PGothic" panose="020B0600070205080204" pitchFamily="34" charset="-128"/>
                <a:ea typeface="MS PGothic" panose="020B0600070205080204" pitchFamily="34" charset="-128"/>
                <a:cs typeface="HG丸ｺﾞｼｯｸM-PRO"/>
              </a:rPr>
              <a:t>・各種感染症の感受性調査</a:t>
            </a:r>
            <a:endParaRPr lang="en-US" altLang="ja-JP" dirty="0">
              <a:latin typeface="MS PGothic" panose="020B0600070205080204" pitchFamily="34" charset="-128"/>
              <a:ea typeface="MS PGothic" panose="020B0600070205080204" pitchFamily="34" charset="-128"/>
              <a:cs typeface="HG丸ｺﾞｼｯｸM-PRO"/>
            </a:endParaRPr>
          </a:p>
          <a:p>
            <a:pPr marL="304800" indent="-304800"/>
            <a:endParaRPr lang="en-US" altLang="ja-JP" dirty="0">
              <a:latin typeface="MS PGothic" panose="020B0600070205080204" pitchFamily="34" charset="-128"/>
              <a:ea typeface="MS PGothic" panose="020B0600070205080204" pitchFamily="34" charset="-128"/>
              <a:cs typeface="HG丸ｺﾞｼｯｸM-PRO"/>
            </a:endParaRPr>
          </a:p>
          <a:p>
            <a:pPr marL="304800" indent="-304800"/>
            <a:r>
              <a:rPr lang="ja-JP" altLang="en-US" dirty="0">
                <a:latin typeface="MS PGothic" panose="020B0600070205080204" pitchFamily="34" charset="-128"/>
                <a:ea typeface="MS PGothic" panose="020B0600070205080204" pitchFamily="34" charset="-128"/>
                <a:cs typeface="HG丸ｺﾞｼｯｸM-PRO"/>
              </a:rPr>
              <a:t>食品衛生分野</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r>
              <a:rPr lang="ja-JP" altLang="en-US" u="sng" dirty="0">
                <a:solidFill>
                  <a:srgbClr val="FF0000"/>
                </a:solidFill>
                <a:latin typeface="MS PGothic" panose="020B0600070205080204" pitchFamily="34" charset="-128"/>
                <a:ea typeface="MS PGothic" panose="020B0600070205080204" pitchFamily="34" charset="-128"/>
                <a:cs typeface="HG丸ｺﾞｼｯｸM-PRO"/>
              </a:rPr>
              <a:t>食品衛生法に基づく検査業務</a:t>
            </a:r>
            <a:r>
              <a:rPr lang="ja-JP" altLang="en-US" dirty="0">
                <a:solidFill>
                  <a:srgbClr val="FF0000"/>
                </a:solidFill>
                <a:latin typeface="MS PGothic" panose="020B0600070205080204" pitchFamily="34" charset="-128"/>
                <a:ea typeface="MS PGothic" panose="020B0600070205080204" pitchFamily="34" charset="-128"/>
                <a:cs typeface="HG丸ｺﾞｼｯｸM-PRO"/>
              </a:rPr>
              <a:t>）</a:t>
            </a:r>
            <a:endParaRPr lang="en-US" altLang="ja-JP" dirty="0">
              <a:latin typeface="MS PGothic" panose="020B0600070205080204" pitchFamily="34" charset="-128"/>
              <a:ea typeface="MS PGothic" panose="020B0600070205080204" pitchFamily="34" charset="-128"/>
              <a:cs typeface="HG丸ｺﾞｼｯｸM-PRO"/>
            </a:endParaRPr>
          </a:p>
          <a:p>
            <a:pPr marL="304800" indent="-304800"/>
            <a:r>
              <a:rPr lang="ja-JP" altLang="en-US" dirty="0">
                <a:latin typeface="MS PGothic" panose="020B0600070205080204" pitchFamily="34" charset="-128"/>
                <a:ea typeface="MS PGothic" panose="020B0600070205080204" pitchFamily="34" charset="-128"/>
                <a:cs typeface="HG丸ｺﾞｼｯｸM-PRO"/>
              </a:rPr>
              <a:t>・食中毒の原因因子の検索・同定</a:t>
            </a:r>
          </a:p>
          <a:p>
            <a:pPr marL="304800" indent="-304800"/>
            <a:r>
              <a:rPr lang="ja-JP" altLang="en-US" dirty="0">
                <a:latin typeface="MS PGothic" panose="020B0600070205080204" pitchFamily="34" charset="-128"/>
                <a:ea typeface="MS PGothic" panose="020B0600070205080204" pitchFamily="34" charset="-128"/>
                <a:cs typeface="HG丸ｺﾞｼｯｸM-PRO"/>
              </a:rPr>
              <a:t>・市販食品の安全性に関する試験・検査</a:t>
            </a:r>
            <a:endParaRPr lang="en-US" altLang="ja-JP" dirty="0">
              <a:latin typeface="MS PGothic" panose="020B0600070205080204" pitchFamily="34" charset="-128"/>
              <a:ea typeface="MS PGothic" panose="020B0600070205080204" pitchFamily="34" charset="-128"/>
              <a:cs typeface="HG丸ｺﾞｼｯｸM-PRO"/>
            </a:endParaRPr>
          </a:p>
        </p:txBody>
      </p:sp>
      <p:sp>
        <p:nvSpPr>
          <p:cNvPr id="4" name="スライド番号プレースホルダー 3"/>
          <p:cNvSpPr>
            <a:spLocks noGrp="1"/>
          </p:cNvSpPr>
          <p:nvPr>
            <p:ph type="sldNum" sz="quarter" idx="12"/>
          </p:nvPr>
        </p:nvSpPr>
        <p:spPr/>
        <p:txBody>
          <a:bodyPr/>
          <a:lstStyle/>
          <a:p>
            <a:fld id="{31574B80-8BAD-423D-BC4E-1B412F5C32AE}" type="slidenum">
              <a:rPr lang="ja-JP" altLang="en-US" sz="1200" b="1" smtClean="0">
                <a:latin typeface="Arial" charset="0"/>
                <a:ea typeface="Arial" charset="0"/>
                <a:cs typeface="Arial" charset="0"/>
              </a:rPr>
              <a:pPr/>
              <a:t>9</a:t>
            </a:fld>
            <a:endParaRPr lang="ja-JP" altLang="en-US" sz="1200" b="1" dirty="0">
              <a:latin typeface="Arial" charset="0"/>
              <a:ea typeface="Arial" charset="0"/>
              <a:cs typeface="Arial" charset="0"/>
            </a:endParaRPr>
          </a:p>
        </p:txBody>
      </p:sp>
      <p:pic>
        <p:nvPicPr>
          <p:cNvPr id="2" name="図 1"/>
          <p:cNvPicPr>
            <a:picLocks noChangeAspect="1"/>
          </p:cNvPicPr>
          <p:nvPr/>
        </p:nvPicPr>
        <p:blipFill>
          <a:blip r:embed="rId3"/>
          <a:stretch>
            <a:fillRect/>
          </a:stretch>
        </p:blipFill>
        <p:spPr>
          <a:xfrm>
            <a:off x="1721224" y="4936075"/>
            <a:ext cx="2423565" cy="1709959"/>
          </a:xfrm>
          <a:prstGeom prst="rect">
            <a:avLst/>
          </a:prstGeom>
        </p:spPr>
      </p:pic>
      <p:pic>
        <p:nvPicPr>
          <p:cNvPr id="3" name="図 2"/>
          <p:cNvPicPr>
            <a:picLocks noChangeAspect="1"/>
          </p:cNvPicPr>
          <p:nvPr/>
        </p:nvPicPr>
        <p:blipFill>
          <a:blip r:embed="rId4"/>
          <a:stretch>
            <a:fillRect/>
          </a:stretch>
        </p:blipFill>
        <p:spPr>
          <a:xfrm>
            <a:off x="4819425" y="4936075"/>
            <a:ext cx="2440681" cy="1830512"/>
          </a:xfrm>
          <a:prstGeom prst="rect">
            <a:avLst/>
          </a:prstGeom>
        </p:spPr>
      </p:pic>
      <p:sp>
        <p:nvSpPr>
          <p:cNvPr id="9" name="テキスト ボックス 17"/>
          <p:cNvSpPr txBox="1">
            <a:spLocks noChangeArrowheads="1"/>
          </p:cNvSpPr>
          <p:nvPr/>
        </p:nvSpPr>
        <p:spPr bwMode="auto">
          <a:xfrm>
            <a:off x="273050" y="948533"/>
            <a:ext cx="44378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ja-JP" altLang="en-US" sz="2800" dirty="0">
                <a:latin typeface="MS PGothic" panose="020B0600070205080204" pitchFamily="34" charset="-128"/>
                <a:ea typeface="MS PGothic" panose="020B0600070205080204" pitchFamily="34" charset="-128"/>
                <a:cs typeface="HG丸ｺﾞｼｯｸM-PRO"/>
              </a:rPr>
              <a:t>微生物部の主な業務</a:t>
            </a:r>
          </a:p>
        </p:txBody>
      </p:sp>
      <p:sp>
        <p:nvSpPr>
          <p:cNvPr id="10" name="正方形/長方形 9"/>
          <p:cNvSpPr/>
          <p:nvPr/>
        </p:nvSpPr>
        <p:spPr>
          <a:xfrm>
            <a:off x="171449" y="196850"/>
            <a:ext cx="8856803" cy="6067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n-ea"/>
            </a:endParaRPr>
          </a:p>
        </p:txBody>
      </p:sp>
      <p:sp>
        <p:nvSpPr>
          <p:cNvPr id="11" name="テキスト ボックス 17"/>
          <p:cNvSpPr txBox="1">
            <a:spLocks noChangeArrowheads="1"/>
          </p:cNvSpPr>
          <p:nvPr/>
        </p:nvSpPr>
        <p:spPr bwMode="auto">
          <a:xfrm>
            <a:off x="273049" y="196850"/>
            <a:ext cx="8755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pitchFamily="4" charset="-128"/>
              </a:defRPr>
            </a:lvl1pPr>
            <a:lvl2pPr marL="37931725" indent="-37474525">
              <a:defRPr kumimoji="1" sz="2400">
                <a:solidFill>
                  <a:schemeClr val="tx1"/>
                </a:solidFill>
                <a:latin typeface="Arial" charset="0"/>
                <a:ea typeface="ＭＳ Ｐゴシック" pitchFamily="4" charset="-128"/>
              </a:defRPr>
            </a:lvl2pPr>
            <a:lvl3pPr>
              <a:defRPr kumimoji="1" sz="2400">
                <a:solidFill>
                  <a:schemeClr val="tx1"/>
                </a:solidFill>
                <a:latin typeface="Arial" charset="0"/>
                <a:ea typeface="ＭＳ Ｐゴシック" pitchFamily="4" charset="-128"/>
              </a:defRPr>
            </a:lvl3pPr>
            <a:lvl4pPr>
              <a:defRPr kumimoji="1" sz="2400">
                <a:solidFill>
                  <a:schemeClr val="tx1"/>
                </a:solidFill>
                <a:latin typeface="Arial" charset="0"/>
                <a:ea typeface="ＭＳ Ｐゴシック" pitchFamily="4" charset="-128"/>
              </a:defRPr>
            </a:lvl4pPr>
            <a:lvl5pPr>
              <a:defRPr kumimoji="1" sz="2400">
                <a:solidFill>
                  <a:schemeClr val="tx1"/>
                </a:solidFill>
                <a:latin typeface="Arial" charset="0"/>
                <a:ea typeface="ＭＳ Ｐゴシック" pitchFamily="4" charset="-128"/>
              </a:defRPr>
            </a:lvl5pPr>
            <a:lvl6pPr marL="457200" fontAlgn="base">
              <a:spcBef>
                <a:spcPct val="0"/>
              </a:spcBef>
              <a:spcAft>
                <a:spcPct val="0"/>
              </a:spcAft>
              <a:defRPr kumimoji="1" sz="2400">
                <a:solidFill>
                  <a:schemeClr val="tx1"/>
                </a:solidFill>
                <a:latin typeface="Arial" charset="0"/>
                <a:ea typeface="ＭＳ Ｐゴシック" pitchFamily="4" charset="-128"/>
              </a:defRPr>
            </a:lvl6pPr>
            <a:lvl7pPr marL="914400" fontAlgn="base">
              <a:spcBef>
                <a:spcPct val="0"/>
              </a:spcBef>
              <a:spcAft>
                <a:spcPct val="0"/>
              </a:spcAft>
              <a:defRPr kumimoji="1" sz="2400">
                <a:solidFill>
                  <a:schemeClr val="tx1"/>
                </a:solidFill>
                <a:latin typeface="Arial" charset="0"/>
                <a:ea typeface="ＭＳ Ｐゴシック" pitchFamily="4" charset="-128"/>
              </a:defRPr>
            </a:lvl7pPr>
            <a:lvl8pPr marL="1371600" fontAlgn="base">
              <a:spcBef>
                <a:spcPct val="0"/>
              </a:spcBef>
              <a:spcAft>
                <a:spcPct val="0"/>
              </a:spcAft>
              <a:defRPr kumimoji="1" sz="2400">
                <a:solidFill>
                  <a:schemeClr val="tx1"/>
                </a:solidFill>
                <a:latin typeface="Arial" charset="0"/>
                <a:ea typeface="ＭＳ Ｐゴシック" pitchFamily="4" charset="-128"/>
              </a:defRPr>
            </a:lvl8pPr>
            <a:lvl9pPr marL="1828800" fontAlgn="base">
              <a:spcBef>
                <a:spcPct val="0"/>
              </a:spcBef>
              <a:spcAft>
                <a:spcPct val="0"/>
              </a:spcAft>
              <a:defRPr kumimoji="1" sz="2400">
                <a:solidFill>
                  <a:schemeClr val="tx1"/>
                </a:solidFill>
                <a:latin typeface="Arial" charset="0"/>
                <a:ea typeface="ＭＳ Ｐゴシック" pitchFamily="4" charset="-128"/>
              </a:defRPr>
            </a:lvl9pPr>
          </a:lstStyle>
          <a:p>
            <a:r>
              <a:rPr lang="en-US" altLang="ja-JP" sz="2800" dirty="0">
                <a:solidFill>
                  <a:schemeClr val="bg1"/>
                </a:solidFill>
                <a:latin typeface="+mn-ea"/>
                <a:ea typeface="+mn-ea"/>
                <a:cs typeface="HG丸ｺﾞｼｯｸM-PRO"/>
              </a:rPr>
              <a:t>2.</a:t>
            </a:r>
            <a:r>
              <a:rPr lang="ja-JP" altLang="en-US" sz="2800" dirty="0">
                <a:solidFill>
                  <a:schemeClr val="bg1"/>
                </a:solidFill>
                <a:latin typeface="+mn-ea"/>
                <a:ea typeface="+mn-ea"/>
                <a:cs typeface="HG丸ｺﾞｼｯｸM-PRO"/>
              </a:rPr>
              <a:t>　業務概要</a:t>
            </a:r>
          </a:p>
        </p:txBody>
      </p:sp>
    </p:spTree>
    <p:extLst>
      <p:ext uri="{BB962C8B-B14F-4D97-AF65-F5344CB8AC3E}">
        <p14:creationId xmlns:p14="http://schemas.microsoft.com/office/powerpoint/2010/main" val="109552859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11714</TotalTime>
  <Words>4591</Words>
  <Application>Microsoft Macintosh PowerPoint</Application>
  <PresentationFormat>画面に合わせる (4:3)</PresentationFormat>
  <Paragraphs>657</Paragraphs>
  <Slides>27</Slides>
  <Notes>13</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27</vt:i4>
      </vt:variant>
    </vt:vector>
  </HeadingPairs>
  <TitlesOfParts>
    <vt:vector size="36" baseType="lpstr">
      <vt:lpstr>HG丸ｺﾞｼｯｸM-PRO</vt:lpstr>
      <vt:lpstr>Hiragino Kaku Gothic Std W8</vt:lpstr>
      <vt:lpstr>Meiryo UI</vt:lpstr>
      <vt:lpstr>ＭＳ Ｐゴシック</vt:lpstr>
      <vt:lpstr>ＭＳ Ｐゴシック</vt:lpstr>
      <vt:lpstr>Arial</vt:lpstr>
      <vt:lpstr>Calibri</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公衆衛生研究所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起橋 雅浩</dc:creator>
  <cp:lastModifiedBy>Microsoft Office User</cp:lastModifiedBy>
  <cp:revision>886</cp:revision>
  <cp:lastPrinted>2021-07-14T00:47:34Z</cp:lastPrinted>
  <dcterms:created xsi:type="dcterms:W3CDTF">2018-01-17T19:54:29Z</dcterms:created>
  <dcterms:modified xsi:type="dcterms:W3CDTF">2021-07-14T01:25:17Z</dcterms:modified>
</cp:coreProperties>
</file>