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6.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7.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0"/>
  </p:notesMasterIdLst>
  <p:sldIdLst>
    <p:sldId id="256" r:id="rId2"/>
    <p:sldId id="311" r:id="rId3"/>
    <p:sldId id="312" r:id="rId4"/>
    <p:sldId id="313" r:id="rId5"/>
    <p:sldId id="314" r:id="rId6"/>
    <p:sldId id="315" r:id="rId7"/>
    <p:sldId id="316" r:id="rId8"/>
    <p:sldId id="317"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63291" autoAdjust="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___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______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______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______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______13.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98653797307592"/>
          <c:y val="2.6114791356641572E-2"/>
          <c:w val="0.48514943814985784"/>
          <c:h val="0.96259966291065613"/>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dLbl>
              <c:idx val="0"/>
              <c:layout/>
              <c:tx>
                <c:rich>
                  <a:bodyPr/>
                  <a:lstStyle/>
                  <a:p>
                    <a:fld id="{0C9F0962-A137-43CA-908E-B6F8CF7B2B04}" type="VALUE">
                      <a:rPr lang="en-US" altLang="ja-JP" smtClean="0"/>
                      <a:pPr/>
                      <a:t>[値]</a:t>
                    </a:fld>
                    <a:r>
                      <a:rPr lang="ja-JP" altLang="en-US" smtClean="0"/>
                      <a:t>人</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2782-4DEA-80F1-507EA333551B}"/>
                </c:ext>
              </c:extLst>
            </c:dLbl>
            <c:dLbl>
              <c:idx val="1"/>
              <c:layout/>
              <c:tx>
                <c:rich>
                  <a:bodyPr/>
                  <a:lstStyle/>
                  <a:p>
                    <a:r>
                      <a:rPr lang="en-US" altLang="ja-JP" dirty="0" smtClean="0"/>
                      <a:t>6,293</a:t>
                    </a:r>
                    <a:r>
                      <a:rPr lang="ja-JP" altLang="en-US" dirty="0" smtClean="0"/>
                      <a:t>人</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782-4DEA-80F1-507EA333551B}"/>
                </c:ext>
              </c:extLst>
            </c:dLbl>
            <c:dLbl>
              <c:idx val="2"/>
              <c:layout/>
              <c:tx>
                <c:rich>
                  <a:bodyPr/>
                  <a:lstStyle/>
                  <a:p>
                    <a:fld id="{2B71931D-70B1-44C6-AC63-DA60704A88DB}" type="VALUE">
                      <a:rPr lang="en-US" altLang="ja-JP" smtClean="0"/>
                      <a:pPr/>
                      <a:t>[値]</a:t>
                    </a:fld>
                    <a:r>
                      <a:rPr lang="ja-JP" altLang="en-US" smtClean="0"/>
                      <a:t>人</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2782-4DEA-80F1-507EA333551B}"/>
                </c:ext>
              </c:extLst>
            </c:dLbl>
            <c:dLbl>
              <c:idx val="3"/>
              <c:layout/>
              <c:tx>
                <c:rich>
                  <a:bodyPr/>
                  <a:lstStyle/>
                  <a:p>
                    <a:r>
                      <a:rPr lang="en-US" altLang="ja-JP" dirty="0" smtClean="0"/>
                      <a:t>2,740</a:t>
                    </a:r>
                    <a:r>
                      <a:rPr lang="ja-JP" altLang="en-US" dirty="0" smtClean="0"/>
                      <a:t>人</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782-4DEA-80F1-507EA333551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Sheet1!$A$3:$A$6</c:f>
              <c:strCache>
                <c:ptCount val="4"/>
                <c:pt idx="0">
                  <c:v>その他</c:v>
                </c:pt>
                <c:pt idx="1">
                  <c:v>きょうだい</c:v>
                </c:pt>
                <c:pt idx="2">
                  <c:v>祖父母</c:v>
                </c:pt>
                <c:pt idx="3">
                  <c:v>父母</c:v>
                </c:pt>
              </c:strCache>
            </c:strRef>
          </c:cat>
          <c:val>
            <c:numRef>
              <c:f>Sheet1!$B$3:$B$6</c:f>
              <c:numCache>
                <c:formatCode>General</c:formatCode>
                <c:ptCount val="4"/>
                <c:pt idx="0">
                  <c:v>829</c:v>
                </c:pt>
                <c:pt idx="1">
                  <c:v>6293</c:v>
                </c:pt>
                <c:pt idx="2">
                  <c:v>916</c:v>
                </c:pt>
                <c:pt idx="3">
                  <c:v>2740</c:v>
                </c:pt>
              </c:numCache>
            </c:numRef>
          </c:val>
          <c:extLst>
            <c:ext xmlns:c16="http://schemas.microsoft.com/office/drawing/2014/chart" uri="{C3380CC4-5D6E-409C-BE32-E72D297353CC}">
              <c16:uniqueId val="{00000000-C576-4DDC-AF42-B78FF4D16645}"/>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General"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回答数</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7B3-4A3A-A5E9-B66C6830EC0A}"/>
              </c:ext>
            </c:extLst>
          </c:dPt>
          <c:dPt>
            <c:idx val="1"/>
            <c:bubble3D val="0"/>
            <c:spPr>
              <a:solidFill>
                <a:srgbClr val="FF6600"/>
              </a:solidFill>
              <a:ln w="19050">
                <a:solidFill>
                  <a:schemeClr val="lt1"/>
                </a:solidFill>
              </a:ln>
              <a:effectLst/>
            </c:spPr>
            <c:extLst>
              <c:ext xmlns:c16="http://schemas.microsoft.com/office/drawing/2014/chart" uri="{C3380CC4-5D6E-409C-BE32-E72D297353CC}">
                <c16:uniqueId val="{00000003-B7B3-4A3A-A5E9-B66C6830EC0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7B3-4A3A-A5E9-B66C6830EC0A}"/>
              </c:ext>
            </c:extLst>
          </c:dPt>
          <c:dLbls>
            <c:dLbl>
              <c:idx val="0"/>
              <c:layout>
                <c:manualLayout>
                  <c:x val="-9.6861748495066471E-2"/>
                  <c:y val="9.4305683221044337E-2"/>
                </c:manualLayout>
              </c:layout>
              <c:tx>
                <c:rich>
                  <a:bodyPr/>
                  <a:lstStyle/>
                  <a:p>
                    <a:fld id="{EDE22685-33A2-498C-87D2-BD7C382A55C2}" type="VALUE">
                      <a:rPr lang="en-US" altLang="ja-JP" baseline="0" smtClean="0"/>
                      <a:pPr/>
                      <a:t>[値]</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B7B3-4A3A-A5E9-B66C6830EC0A}"/>
                </c:ext>
              </c:extLst>
            </c:dLbl>
            <c:dLbl>
              <c:idx val="1"/>
              <c:layout/>
              <c:tx>
                <c:rich>
                  <a:bodyPr/>
                  <a:lstStyle/>
                  <a:p>
                    <a:fld id="{17BB3D74-DFF7-48F8-881D-B40FBC61F580}" type="VALUE">
                      <a:rPr lang="en-US" altLang="ja-JP" baseline="0" smtClean="0"/>
                      <a:pPr/>
                      <a:t>[値]</a:t>
                    </a:fld>
                    <a:endParaRPr lang="ja-JP" altLang="en-US"/>
                  </a:p>
                </c:rich>
              </c:tx>
              <c:showLegendKey val="0"/>
              <c:showVal val="0"/>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B7B3-4A3A-A5E9-B66C6830EC0A}"/>
                </c:ext>
              </c:extLst>
            </c:dLbl>
            <c:dLbl>
              <c:idx val="2"/>
              <c:layout>
                <c:manualLayout>
                  <c:x val="9.7052533274024883E-2"/>
                  <c:y val="9.5369498631644609E-2"/>
                </c:manualLayout>
              </c:layout>
              <c:tx>
                <c:rich>
                  <a:bodyPr/>
                  <a:lstStyle/>
                  <a:p>
                    <a:fld id="{A8E1F26A-0379-4059-B103-DB3609373872}" type="VALUE">
                      <a:rPr lang="en-US" altLang="ja-JP" baseline="0" smtClean="0"/>
                      <a:pPr/>
                      <a:t>[値]</a:t>
                    </a:fld>
                    <a:endParaRPr lang="ja-JP" altLang="en-US"/>
                  </a:p>
                </c:rich>
              </c:tx>
              <c:showLegendKey val="0"/>
              <c:showVal val="0"/>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B7B3-4A3A-A5E9-B66C6830EC0A}"/>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ある</c:v>
                </c:pt>
                <c:pt idx="1">
                  <c:v>ない</c:v>
                </c:pt>
                <c:pt idx="2">
                  <c:v>無回答・その他</c:v>
                </c:pt>
              </c:strCache>
            </c:strRef>
          </c:cat>
          <c:val>
            <c:numRef>
              <c:f>Sheet1!$B$2:$B$4</c:f>
              <c:numCache>
                <c:formatCode>0.0%</c:formatCode>
                <c:ptCount val="3"/>
                <c:pt idx="0">
                  <c:v>0.12137288869640538</c:v>
                </c:pt>
                <c:pt idx="1">
                  <c:v>0.76115201385881337</c:v>
                </c:pt>
                <c:pt idx="2">
                  <c:v>0.1174750974447813</c:v>
                </c:pt>
              </c:numCache>
            </c:numRef>
          </c:val>
          <c:extLst>
            <c:ext xmlns:c16="http://schemas.microsoft.com/office/drawing/2014/chart" uri="{C3380CC4-5D6E-409C-BE32-E72D297353CC}">
              <c16:uniqueId val="{00000008-B7B3-4A3A-A5E9-B66C6830EC0A}"/>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1957251560798687"/>
          <c:y val="9.1295945053576119E-2"/>
          <c:w val="0.38042748439201318"/>
          <c:h val="0.8174077193821026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回答数</c:v>
                </c:pt>
              </c:strCache>
            </c:strRef>
          </c:tx>
          <c:spPr>
            <a:solidFill>
              <a:schemeClr val="tx2">
                <a:lumMod val="60000"/>
                <a:lumOff val="40000"/>
              </a:schemeClr>
            </a:solidFill>
          </c:spPr>
          <c:dPt>
            <c:idx val="0"/>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01-D6DC-47BF-90F3-4AE277846B68}"/>
              </c:ext>
            </c:extLst>
          </c:dPt>
          <c:dPt>
            <c:idx val="1"/>
            <c:bubble3D val="0"/>
            <c:spPr>
              <a:solidFill>
                <a:srgbClr val="FF6600"/>
              </a:solidFill>
              <a:ln w="19050">
                <a:solidFill>
                  <a:schemeClr val="lt1"/>
                </a:solidFill>
              </a:ln>
              <a:effectLst/>
            </c:spPr>
            <c:extLst>
              <c:ext xmlns:c16="http://schemas.microsoft.com/office/drawing/2014/chart" uri="{C3380CC4-5D6E-409C-BE32-E72D297353CC}">
                <c16:uniqueId val="{00000003-D6DC-47BF-90F3-4AE277846B68}"/>
              </c:ext>
            </c:extLst>
          </c:dPt>
          <c:dPt>
            <c:idx val="2"/>
            <c:bubble3D val="0"/>
            <c:spPr>
              <a:solidFill>
                <a:srgbClr val="92D050"/>
              </a:solidFill>
              <a:ln w="19050">
                <a:solidFill>
                  <a:schemeClr val="lt1"/>
                </a:solidFill>
              </a:ln>
              <a:effectLst/>
            </c:spPr>
            <c:extLst>
              <c:ext xmlns:c16="http://schemas.microsoft.com/office/drawing/2014/chart" uri="{C3380CC4-5D6E-409C-BE32-E72D297353CC}">
                <c16:uniqueId val="{00000005-D6DC-47BF-90F3-4AE277846B68}"/>
              </c:ext>
            </c:extLst>
          </c:dPt>
          <c:dLbls>
            <c:dLbl>
              <c:idx val="0"/>
              <c:layout/>
              <c:tx>
                <c:rich>
                  <a:bodyPr/>
                  <a:lstStyle/>
                  <a:p>
                    <a:fld id="{EDE22685-33A2-498C-87D2-BD7C382A55C2}" type="VALUE">
                      <a:rPr lang="en-US" altLang="ja-JP" baseline="0" smtClean="0"/>
                      <a:pPr/>
                      <a:t>[値]</a:t>
                    </a:fld>
                    <a:endParaRPr lang="ja-JP" altLang="en-US"/>
                  </a:p>
                </c:rich>
              </c:tx>
              <c:showLegendKey val="0"/>
              <c:showVal val="0"/>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D6DC-47BF-90F3-4AE277846B68}"/>
                </c:ext>
              </c:extLst>
            </c:dLbl>
            <c:dLbl>
              <c:idx val="1"/>
              <c:layout/>
              <c:tx>
                <c:rich>
                  <a:bodyPr/>
                  <a:lstStyle/>
                  <a:p>
                    <a:fld id="{17BB3D74-DFF7-48F8-881D-B40FBC61F580}" type="VALUE">
                      <a:rPr lang="en-US" altLang="ja-JP" baseline="0" smtClean="0"/>
                      <a:pPr/>
                      <a:t>[値]</a:t>
                    </a:fld>
                    <a:endParaRPr lang="ja-JP" altLang="en-US"/>
                  </a:p>
                </c:rich>
              </c:tx>
              <c:showLegendKey val="0"/>
              <c:showVal val="0"/>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D6DC-47BF-90F3-4AE277846B68}"/>
                </c:ext>
              </c:extLst>
            </c:dLbl>
            <c:dLbl>
              <c:idx val="2"/>
              <c:layout>
                <c:manualLayout>
                  <c:x val="0.14725211945024469"/>
                  <c:y val="0.10741358663220028"/>
                </c:manualLayout>
              </c:layout>
              <c:tx>
                <c:rich>
                  <a:bodyPr/>
                  <a:lstStyle/>
                  <a:p>
                    <a:fld id="{A8E1F26A-0379-4059-B103-DB3609373872}" type="VALUE">
                      <a:rPr lang="en-US" altLang="ja-JP" baseline="0" smtClean="0"/>
                      <a:pPr/>
                      <a:t>[値]</a:t>
                    </a:fld>
                    <a:endParaRPr lang="ja-JP" altLang="en-US"/>
                  </a:p>
                </c:rich>
              </c:tx>
              <c:showLegendKey val="0"/>
              <c:showVal val="0"/>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D6DC-47BF-90F3-4AE277846B68}"/>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ある</c:v>
                </c:pt>
                <c:pt idx="1">
                  <c:v>ない</c:v>
                </c:pt>
                <c:pt idx="2">
                  <c:v>無回答</c:v>
                </c:pt>
              </c:strCache>
            </c:strRef>
          </c:cat>
          <c:val>
            <c:numRef>
              <c:f>Sheet1!$B$2:$B$4</c:f>
              <c:numCache>
                <c:formatCode>0.0%</c:formatCode>
                <c:ptCount val="3"/>
                <c:pt idx="0">
                  <c:v>0.18597560975609756</c:v>
                </c:pt>
                <c:pt idx="1">
                  <c:v>0.52591463414634143</c:v>
                </c:pt>
                <c:pt idx="2">
                  <c:v>0.28810975609756095</c:v>
                </c:pt>
              </c:numCache>
            </c:numRef>
          </c:val>
          <c:extLst>
            <c:ext xmlns:c16="http://schemas.microsoft.com/office/drawing/2014/chart" uri="{C3380CC4-5D6E-409C-BE32-E72D297353CC}">
              <c16:uniqueId val="{00000006-D6DC-47BF-90F3-4AE277846B68}"/>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6642559167022497"/>
          <c:y val="9.1295945053576119E-2"/>
          <c:w val="0.33357440832977503"/>
          <c:h val="0.8174077193821026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7520564406534137"/>
          <c:y val="0.10025785718027827"/>
          <c:w val="0.16955179493516026"/>
          <c:h val="0.79948428563944351"/>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進路や就職など将来の相談にのってほしい</c:v>
                </c:pt>
                <c:pt idx="1">
                  <c:v>学校の勉強や受験勉強など学習のサポート</c:v>
                </c:pt>
                <c:pt idx="2">
                  <c:v>相談相手の事や福祉のサービス等に関する支援</c:v>
                </c:pt>
              </c:strCache>
            </c:strRef>
          </c:cat>
          <c:val>
            <c:numRef>
              <c:f>Sheet1!$B$2:$B$4</c:f>
              <c:numCache>
                <c:formatCode>0.0%</c:formatCode>
                <c:ptCount val="3"/>
                <c:pt idx="0">
                  <c:v>0.22800000000000001</c:v>
                </c:pt>
                <c:pt idx="1">
                  <c:v>0.23899999999999999</c:v>
                </c:pt>
                <c:pt idx="2">
                  <c:v>0.84599999999999997</c:v>
                </c:pt>
              </c:numCache>
            </c:numRef>
          </c:val>
          <c:extLst>
            <c:ext xmlns:c16="http://schemas.microsoft.com/office/drawing/2014/chart" uri="{C3380CC4-5D6E-409C-BE32-E72D297353CC}">
              <c16:uniqueId val="{00000000-3C13-44EA-8334-C84D893EA080}"/>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2327000815002933"/>
          <c:y val="2.0978134877946301E-2"/>
          <c:w val="0.47085218045487298"/>
          <c:h val="0.95697034549630777"/>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dLbl>
              <c:idx val="2"/>
              <c:layout>
                <c:manualLayout>
                  <c:x val="-4.3627132297561089E-3"/>
                  <c:y val="-3.007940489200072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AD0-48E7-9A5A-B996677F826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無回答</c:v>
                </c:pt>
                <c:pt idx="1">
                  <c:v>その他</c:v>
                </c:pt>
                <c:pt idx="2">
                  <c:v>わからない</c:v>
                </c:pt>
                <c:pt idx="3">
                  <c:v>特にない</c:v>
                </c:pt>
                <c:pt idx="4">
                  <c:v>学校の勉強や受験勉強など学習のサポート</c:v>
                </c:pt>
                <c:pt idx="5">
                  <c:v>進路や就職など将来の相談にのってほしい</c:v>
                </c:pt>
                <c:pt idx="6">
                  <c:v>自由に使える時間がほしい</c:v>
                </c:pt>
                <c:pt idx="7">
                  <c:v>家族への経済的な支援</c:v>
                </c:pt>
                <c:pt idx="11">
                  <c:v>家族の世話について相談にのってほしい</c:v>
                </c:pt>
                <c:pt idx="12">
                  <c:v>同じ境遇の方と話をしてみたい</c:v>
                </c:pt>
                <c:pt idx="13">
                  <c:v>自分のいまの状況について話を聞いてほしい</c:v>
                </c:pt>
              </c:strCache>
            </c:strRef>
          </c:cat>
          <c:val>
            <c:numRef>
              <c:f>Sheet1!$B$2:$B$15</c:f>
              <c:numCache>
                <c:formatCode>0.0%</c:formatCode>
                <c:ptCount val="14"/>
                <c:pt idx="0">
                  <c:v>0.04</c:v>
                </c:pt>
                <c:pt idx="1">
                  <c:v>0.10199999999999999</c:v>
                </c:pt>
                <c:pt idx="2">
                  <c:v>6.5000000000000002E-2</c:v>
                </c:pt>
                <c:pt idx="3">
                  <c:v>0.66800000000000004</c:v>
                </c:pt>
                <c:pt idx="4">
                  <c:v>3.5999999999999997E-2</c:v>
                </c:pt>
                <c:pt idx="5">
                  <c:v>3.5000000000000003E-2</c:v>
                </c:pt>
                <c:pt idx="6">
                  <c:v>6.2E-2</c:v>
                </c:pt>
                <c:pt idx="7">
                  <c:v>3.5999999999999997E-2</c:v>
                </c:pt>
                <c:pt idx="8">
                  <c:v>1.2999999999999999E-2</c:v>
                </c:pt>
                <c:pt idx="9">
                  <c:v>1.2E-2</c:v>
                </c:pt>
                <c:pt idx="10">
                  <c:v>1.4E-2</c:v>
                </c:pt>
                <c:pt idx="11">
                  <c:v>1.4999999999999999E-2</c:v>
                </c:pt>
                <c:pt idx="12">
                  <c:v>2.5999999999999999E-2</c:v>
                </c:pt>
                <c:pt idx="13">
                  <c:v>3.1E-2</c:v>
                </c:pt>
              </c:numCache>
            </c:numRef>
          </c:val>
          <c:extLst>
            <c:ext xmlns:c16="http://schemas.microsoft.com/office/drawing/2014/chart" uri="{C3380CC4-5D6E-409C-BE32-E72D297353CC}">
              <c16:uniqueId val="{00000000-4AD0-48E7-9A5A-B996677F8269}"/>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871562289664789"/>
          <c:y val="2.0978134877946301E-2"/>
          <c:w val="0.39305717925005673"/>
          <c:h val="0.95697034549630777"/>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dLbl>
              <c:idx val="2"/>
              <c:layout>
                <c:manualLayout>
                  <c:x val="-4.3627132297561089E-3"/>
                  <c:y val="-3.007940489200072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754-4B8D-B963-2C8136B2612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無回答</c:v>
                </c:pt>
                <c:pt idx="1">
                  <c:v>わからない</c:v>
                </c:pt>
                <c:pt idx="2">
                  <c:v>特にない</c:v>
                </c:pt>
                <c:pt idx="3">
                  <c:v>その他</c:v>
                </c:pt>
                <c:pt idx="5">
                  <c:v>進路や就職など将来の相談にのってほしい</c:v>
                </c:pt>
                <c:pt idx="6">
                  <c:v>自由に使える時間がほしい</c:v>
                </c:pt>
                <c:pt idx="7">
                  <c:v>家庭への経済的な支援</c:v>
                </c:pt>
                <c:pt idx="11">
                  <c:v>家族のお世話について相談にのってほしい</c:v>
                </c:pt>
                <c:pt idx="12">
                  <c:v>同じ境遇の方と話をしてみたい</c:v>
                </c:pt>
                <c:pt idx="13">
                  <c:v>自分の今の状況について話を聞いてほしい</c:v>
                </c:pt>
              </c:strCache>
            </c:strRef>
          </c:cat>
          <c:val>
            <c:numRef>
              <c:f>Sheet1!$B$2:$B$15</c:f>
              <c:numCache>
                <c:formatCode>0.0%</c:formatCode>
                <c:ptCount val="14"/>
                <c:pt idx="0">
                  <c:v>0.13490853658536586</c:v>
                </c:pt>
                <c:pt idx="1">
                  <c:v>9.375E-2</c:v>
                </c:pt>
                <c:pt idx="2">
                  <c:v>0.38414634146341464</c:v>
                </c:pt>
                <c:pt idx="3">
                  <c:v>1.2195121951219513E-2</c:v>
                </c:pt>
                <c:pt idx="4">
                  <c:v>0.1798780487804878</c:v>
                </c:pt>
                <c:pt idx="5">
                  <c:v>0.18445121951219512</c:v>
                </c:pt>
                <c:pt idx="6">
                  <c:v>0.11600000000000001</c:v>
                </c:pt>
                <c:pt idx="7">
                  <c:v>0.10213414634146341</c:v>
                </c:pt>
                <c:pt idx="8">
                  <c:v>4.2999999999999997E-2</c:v>
                </c:pt>
                <c:pt idx="9">
                  <c:v>0.04</c:v>
                </c:pt>
                <c:pt idx="10">
                  <c:v>4.8000000000000001E-2</c:v>
                </c:pt>
                <c:pt idx="11">
                  <c:v>5.8999999999999997E-2</c:v>
                </c:pt>
                <c:pt idx="12">
                  <c:v>7.3932926829268289E-2</c:v>
                </c:pt>
                <c:pt idx="13">
                  <c:v>0.125</c:v>
                </c:pt>
              </c:numCache>
            </c:numRef>
          </c:val>
          <c:extLst>
            <c:ext xmlns:c16="http://schemas.microsoft.com/office/drawing/2014/chart" uri="{C3380CC4-5D6E-409C-BE32-E72D297353CC}">
              <c16:uniqueId val="{00000001-5754-4B8D-B963-2C8136B2612C}"/>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0.0%"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8953213789785"/>
          <c:y val="0.11696977677091344"/>
          <c:w val="0.57554707256033621"/>
          <c:h val="0.75516641068541923"/>
        </c:manualLayout>
      </c:layout>
      <c:pieChart>
        <c:varyColors val="1"/>
        <c:ser>
          <c:idx val="0"/>
          <c:order val="0"/>
          <c:tx>
            <c:strRef>
              <c:f>Sheet1!$B$1</c:f>
              <c:strCache>
                <c:ptCount val="1"/>
                <c:pt idx="0">
                  <c:v>回答数</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ED2-40C6-8536-69E16EE6C723}"/>
              </c:ext>
            </c:extLst>
          </c:dPt>
          <c:dPt>
            <c:idx val="1"/>
            <c:bubble3D val="0"/>
            <c:spPr>
              <a:solidFill>
                <a:srgbClr val="FF6600"/>
              </a:solidFill>
              <a:ln w="19050">
                <a:solidFill>
                  <a:schemeClr val="lt1"/>
                </a:solidFill>
              </a:ln>
              <a:effectLst/>
            </c:spPr>
            <c:extLst>
              <c:ext xmlns:c16="http://schemas.microsoft.com/office/drawing/2014/chart" uri="{C3380CC4-5D6E-409C-BE32-E72D297353CC}">
                <c16:uniqueId val="{00000003-AED2-40C6-8536-69E16EE6C72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2-AED2-40C6-8536-69E16EE6C723}"/>
              </c:ext>
            </c:extLst>
          </c:dPt>
          <c:dLbls>
            <c:dLbl>
              <c:idx val="0"/>
              <c:layout>
                <c:manualLayout>
                  <c:x val="0.19223322962835104"/>
                  <c:y val="9.5287378386875107E-3"/>
                </c:manualLayout>
              </c:layout>
              <c:tx>
                <c:rich>
                  <a:bodyPr/>
                  <a:lstStyle/>
                  <a:p>
                    <a:fld id="{88A40F4E-7DA1-4209-8299-F01E08007AAE}" type="CATEGORYNAME">
                      <a:rPr lang="ja-JP" altLang="en-US"/>
                      <a:pPr/>
                      <a:t>[分類名]</a:t>
                    </a:fld>
                    <a:r>
                      <a:rPr lang="ja-JP" altLang="en-US" baseline="0" dirty="0"/>
                      <a:t>
</a:t>
                    </a:r>
                    <a:fld id="{EDE22685-33A2-498C-87D2-BD7C382A55C2}"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AED2-40C6-8536-69E16EE6C723}"/>
                </c:ext>
              </c:extLst>
            </c:dLbl>
            <c:dLbl>
              <c:idx val="1"/>
              <c:layout>
                <c:manualLayout>
                  <c:x val="2.5776710594105974E-2"/>
                  <c:y val="-0.25172018090891363"/>
                </c:manualLayout>
              </c:layout>
              <c:tx>
                <c:rich>
                  <a:bodyPr/>
                  <a:lstStyle/>
                  <a:p>
                    <a:fld id="{D7A9B05A-CBFF-4E71-BDC2-E0F8E398CBA0}" type="CATEGORYNAME">
                      <a:rPr lang="ja-JP" altLang="en-US"/>
                      <a:pPr/>
                      <a:t>[分類名]</a:t>
                    </a:fld>
                    <a:r>
                      <a:rPr lang="ja-JP" altLang="en-US" baseline="0" dirty="0"/>
                      <a:t>
</a:t>
                    </a:r>
                    <a:fld id="{17BB3D74-DFF7-48F8-881D-B40FBC61F580}"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layout>
                    <c:manualLayout>
                      <c:w val="0.29739607966479165"/>
                      <c:h val="0.34781680410434174"/>
                    </c:manualLayout>
                  </c15:layout>
                  <c15:dlblFieldTable/>
                  <c15:showDataLabelsRange val="0"/>
                </c:ext>
                <c:ext xmlns:c16="http://schemas.microsoft.com/office/drawing/2014/chart" uri="{C3380CC4-5D6E-409C-BE32-E72D297353CC}">
                  <c16:uniqueId val="{00000003-AED2-40C6-8536-69E16EE6C723}"/>
                </c:ext>
              </c:extLst>
            </c:dLbl>
            <c:dLbl>
              <c:idx val="2"/>
              <c:layout/>
              <c:tx>
                <c:rich>
                  <a:bodyPr/>
                  <a:lstStyle/>
                  <a:p>
                    <a:fld id="{59F7378C-97D8-432B-ABBE-CDC59626A967}" type="CATEGORYNAME">
                      <a:rPr lang="ja-JP" altLang="en-US"/>
                      <a:pPr/>
                      <a:t>[分類名]</a:t>
                    </a:fld>
                    <a:r>
                      <a:rPr lang="ja-JP" altLang="en-US" baseline="0" dirty="0"/>
                      <a:t>
</a:t>
                    </a:r>
                    <a:fld id="{A8E1F26A-0379-4059-B103-DB3609373872}"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AED2-40C6-8536-69E16EE6C723}"/>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いる</c:v>
                </c:pt>
                <c:pt idx="1">
                  <c:v>いない</c:v>
                </c:pt>
                <c:pt idx="2">
                  <c:v>無回答</c:v>
                </c:pt>
              </c:strCache>
            </c:strRef>
          </c:cat>
          <c:val>
            <c:numRef>
              <c:f>Sheet1!$B$2:$B$4</c:f>
              <c:numCache>
                <c:formatCode>0.0%</c:formatCode>
                <c:ptCount val="3"/>
                <c:pt idx="0">
                  <c:v>0.114</c:v>
                </c:pt>
                <c:pt idx="1">
                  <c:v>0.85099999999999998</c:v>
                </c:pt>
                <c:pt idx="2">
                  <c:v>3.5000000000000003E-2</c:v>
                </c:pt>
              </c:numCache>
            </c:numRef>
          </c:val>
          <c:extLst>
            <c:ext xmlns:c16="http://schemas.microsoft.com/office/drawing/2014/chart" uri="{C3380CC4-5D6E-409C-BE32-E72D297353CC}">
              <c16:uniqueId val="{00000000-AED2-40C6-8536-69E16EE6C723}"/>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98653797307592"/>
          <c:y val="2.6114791356641572E-2"/>
          <c:w val="0.48514943814985784"/>
          <c:h val="0.96259966291065613"/>
        </c:manualLayout>
      </c:layout>
      <c:barChart>
        <c:barDir val="bar"/>
        <c:grouping val="clustered"/>
        <c:varyColors val="0"/>
        <c:ser>
          <c:idx val="0"/>
          <c:order val="0"/>
          <c:tx>
            <c:strRef>
              <c:f>Sheet1!$B$1</c:f>
              <c:strCache>
                <c:ptCount val="1"/>
                <c:pt idx="0">
                  <c:v>系列 1</c:v>
                </c:pt>
              </c:strCache>
            </c:strRef>
          </c:tx>
          <c:spPr>
            <a:solidFill>
              <a:schemeClr val="accent1"/>
            </a:solidFill>
            <a:ln>
              <a:noFill/>
            </a:ln>
            <a:effectLst/>
          </c:spPr>
          <c:invertIfNegative val="0"/>
          <c:dLbls>
            <c:dLbl>
              <c:idx val="0"/>
              <c:layout/>
              <c:tx>
                <c:rich>
                  <a:bodyPr/>
                  <a:lstStyle/>
                  <a:p>
                    <a:fld id="{C8C7AB0B-AD13-4F23-846D-BB294523F8DB}" type="VALUE">
                      <a:rPr lang="en-US" altLang="ja-JP" smtClean="0"/>
                      <a:pPr/>
                      <a:t>[値]</a:t>
                    </a:fld>
                    <a:r>
                      <a:rPr lang="ja-JP" altLang="en-US" smtClean="0"/>
                      <a:t>人</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1E35-4A14-8E78-240738FB341B}"/>
                </c:ext>
              </c:extLst>
            </c:dLbl>
            <c:dLbl>
              <c:idx val="1"/>
              <c:layout/>
              <c:tx>
                <c:rich>
                  <a:bodyPr/>
                  <a:lstStyle/>
                  <a:p>
                    <a:fld id="{926565F0-CC0C-4C57-81A2-52FC452CABA6}" type="VALUE">
                      <a:rPr lang="en-US" altLang="ja-JP" smtClean="0"/>
                      <a:pPr/>
                      <a:t>[値]</a:t>
                    </a:fld>
                    <a:r>
                      <a:rPr lang="ja-JP" altLang="en-US" smtClean="0"/>
                      <a:t>人</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1E35-4A14-8E78-240738FB341B}"/>
                </c:ext>
              </c:extLst>
            </c:dLbl>
            <c:dLbl>
              <c:idx val="2"/>
              <c:layout/>
              <c:tx>
                <c:rich>
                  <a:bodyPr/>
                  <a:lstStyle/>
                  <a:p>
                    <a:fld id="{DE830D4E-1665-4557-A3AA-7BB9D3D79380}" type="VALUE">
                      <a:rPr lang="en-US" altLang="ja-JP" smtClean="0"/>
                      <a:pPr/>
                      <a:t>[値]</a:t>
                    </a:fld>
                    <a:r>
                      <a:rPr lang="ja-JP" altLang="en-US" smtClean="0"/>
                      <a:t>人</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1E35-4A14-8E78-240738FB341B}"/>
                </c:ext>
              </c:extLst>
            </c:dLbl>
            <c:dLbl>
              <c:idx val="3"/>
              <c:layout/>
              <c:tx>
                <c:rich>
                  <a:bodyPr/>
                  <a:lstStyle/>
                  <a:p>
                    <a:fld id="{88B5BCA3-FF52-4495-ADF2-2E590C1263FE}" type="VALUE">
                      <a:rPr lang="en-US" altLang="ja-JP" smtClean="0"/>
                      <a:pPr/>
                      <a:t>[値]</a:t>
                    </a:fld>
                    <a:r>
                      <a:rPr lang="ja-JP" altLang="en-US" smtClean="0"/>
                      <a:t>人</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1E35-4A14-8E78-240738FB341B}"/>
                </c:ext>
              </c:extLst>
            </c:dLbl>
            <c:dLbl>
              <c:idx val="4"/>
              <c:layout/>
              <c:tx>
                <c:rich>
                  <a:bodyPr/>
                  <a:lstStyle/>
                  <a:p>
                    <a:fld id="{10979814-0CBE-4E47-83D6-6750AF5ED417}" type="VALUE">
                      <a:rPr lang="en-US" altLang="ja-JP" smtClean="0"/>
                      <a:pPr/>
                      <a:t>[値]</a:t>
                    </a:fld>
                    <a:r>
                      <a:rPr lang="ja-JP" altLang="en-US" smtClean="0"/>
                      <a:t>人</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1E35-4A14-8E78-240738FB341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無回答</c:v>
                </c:pt>
                <c:pt idx="1">
                  <c:v>その他</c:v>
                </c:pt>
                <c:pt idx="2">
                  <c:v>きょうだい</c:v>
                </c:pt>
                <c:pt idx="3">
                  <c:v>祖父母</c:v>
                </c:pt>
                <c:pt idx="4">
                  <c:v>父母</c:v>
                </c:pt>
              </c:strCache>
            </c:strRef>
          </c:cat>
          <c:val>
            <c:numRef>
              <c:f>Sheet1!$B$2:$B$6</c:f>
              <c:numCache>
                <c:formatCode>General</c:formatCode>
                <c:ptCount val="5"/>
                <c:pt idx="0">
                  <c:v>281</c:v>
                </c:pt>
                <c:pt idx="1">
                  <c:v>114</c:v>
                </c:pt>
                <c:pt idx="2">
                  <c:v>540</c:v>
                </c:pt>
                <c:pt idx="3">
                  <c:v>206</c:v>
                </c:pt>
                <c:pt idx="4">
                  <c:v>404</c:v>
                </c:pt>
              </c:numCache>
            </c:numRef>
          </c:val>
          <c:extLst>
            <c:ext xmlns:c16="http://schemas.microsoft.com/office/drawing/2014/chart" uri="{C3380CC4-5D6E-409C-BE32-E72D297353CC}">
              <c16:uniqueId val="{00000000-F45F-4CFC-ADC8-6130A804BECE}"/>
            </c:ext>
          </c:extLst>
        </c:ser>
        <c:dLbls>
          <c:showLegendKey val="0"/>
          <c:showVal val="1"/>
          <c:showCatName val="0"/>
          <c:showSerName val="0"/>
          <c:showPercent val="0"/>
          <c:showBubbleSize val="0"/>
        </c:dLbls>
        <c:gapWidth val="150"/>
        <c:overlap val="-25"/>
        <c:axId val="64718176"/>
        <c:axId val="64716928"/>
      </c:barChart>
      <c:catAx>
        <c:axId val="64718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6928"/>
        <c:crosses val="autoZero"/>
        <c:auto val="1"/>
        <c:lblAlgn val="ctr"/>
        <c:lblOffset val="100"/>
        <c:noMultiLvlLbl val="0"/>
      </c:catAx>
      <c:valAx>
        <c:axId val="64716928"/>
        <c:scaling>
          <c:orientation val="minMax"/>
        </c:scaling>
        <c:delete val="1"/>
        <c:axPos val="b"/>
        <c:numFmt formatCode="General" sourceLinked="1"/>
        <c:majorTickMark val="none"/>
        <c:minorTickMark val="none"/>
        <c:tickLblPos val="nextTo"/>
        <c:crossAx val="6471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8953213789785"/>
          <c:y val="0.11696977677091344"/>
          <c:w val="0.57554707256033621"/>
          <c:h val="0.75516641068541923"/>
        </c:manualLayout>
      </c:layout>
      <c:pieChart>
        <c:varyColors val="1"/>
        <c:ser>
          <c:idx val="0"/>
          <c:order val="0"/>
          <c:tx>
            <c:strRef>
              <c:f>Sheet1!$B$1</c:f>
              <c:strCache>
                <c:ptCount val="1"/>
                <c:pt idx="0">
                  <c:v>回答数</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5CB-45D6-840A-50B01AFB0BD7}"/>
              </c:ext>
            </c:extLst>
          </c:dPt>
          <c:dPt>
            <c:idx val="1"/>
            <c:bubble3D val="0"/>
            <c:spPr>
              <a:solidFill>
                <a:srgbClr val="FF6600"/>
              </a:solidFill>
              <a:ln w="19050">
                <a:solidFill>
                  <a:schemeClr val="lt1"/>
                </a:solidFill>
              </a:ln>
              <a:effectLst/>
            </c:spPr>
            <c:extLst>
              <c:ext xmlns:c16="http://schemas.microsoft.com/office/drawing/2014/chart" uri="{C3380CC4-5D6E-409C-BE32-E72D297353CC}">
                <c16:uniqueId val="{00000003-95CB-45D6-840A-50B01AFB0BD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5CB-45D6-840A-50B01AFB0BD7}"/>
              </c:ext>
            </c:extLst>
          </c:dPt>
          <c:dLbls>
            <c:dLbl>
              <c:idx val="0"/>
              <c:layout>
                <c:manualLayout>
                  <c:x val="0.27639638716892712"/>
                  <c:y val="4.5024846389856203E-2"/>
                </c:manualLayout>
              </c:layout>
              <c:tx>
                <c:rich>
                  <a:bodyPr/>
                  <a:lstStyle/>
                  <a:p>
                    <a:fld id="{88A40F4E-7DA1-4209-8299-F01E08007AAE}" type="CATEGORYNAME">
                      <a:rPr lang="ja-JP" altLang="en-US"/>
                      <a:pPr/>
                      <a:t>[分類名]</a:t>
                    </a:fld>
                    <a:r>
                      <a:rPr lang="ja-JP" altLang="en-US" baseline="0" dirty="0"/>
                      <a:t>
</a:t>
                    </a:r>
                    <a:fld id="{EDE22685-33A2-498C-87D2-BD7C382A55C2}"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95CB-45D6-840A-50B01AFB0BD7}"/>
                </c:ext>
              </c:extLst>
            </c:dLbl>
            <c:dLbl>
              <c:idx val="1"/>
              <c:layout>
                <c:manualLayout>
                  <c:x val="2.5776710594105974E-2"/>
                  <c:y val="-0.25172018090891363"/>
                </c:manualLayout>
              </c:layout>
              <c:tx>
                <c:rich>
                  <a:bodyPr/>
                  <a:lstStyle/>
                  <a:p>
                    <a:fld id="{D7A9B05A-CBFF-4E71-BDC2-E0F8E398CBA0}" type="CATEGORYNAME">
                      <a:rPr lang="ja-JP" altLang="en-US"/>
                      <a:pPr/>
                      <a:t>[分類名]</a:t>
                    </a:fld>
                    <a:r>
                      <a:rPr lang="ja-JP" altLang="en-US" baseline="0" dirty="0"/>
                      <a:t>
</a:t>
                    </a:r>
                    <a:fld id="{17BB3D74-DFF7-48F8-881D-B40FBC61F580}"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layout>
                    <c:manualLayout>
                      <c:w val="0.29739607966479165"/>
                      <c:h val="0.34781680410434174"/>
                    </c:manualLayout>
                  </c15:layout>
                  <c15:dlblFieldTable/>
                  <c15:showDataLabelsRange val="0"/>
                </c:ext>
                <c:ext xmlns:c16="http://schemas.microsoft.com/office/drawing/2014/chart" uri="{C3380CC4-5D6E-409C-BE32-E72D297353CC}">
                  <c16:uniqueId val="{00000003-95CB-45D6-840A-50B01AFB0BD7}"/>
                </c:ext>
              </c:extLst>
            </c:dLbl>
            <c:dLbl>
              <c:idx val="2"/>
              <c:layout/>
              <c:tx>
                <c:rich>
                  <a:bodyPr/>
                  <a:lstStyle/>
                  <a:p>
                    <a:fld id="{59F7378C-97D8-432B-ABBE-CDC59626A967}" type="CATEGORYNAME">
                      <a:rPr lang="ja-JP" altLang="en-US"/>
                      <a:pPr/>
                      <a:t>[分類名]</a:t>
                    </a:fld>
                    <a:r>
                      <a:rPr lang="ja-JP" altLang="en-US" baseline="0" dirty="0"/>
                      <a:t>
</a:t>
                    </a:r>
                    <a:fld id="{A8E1F26A-0379-4059-B103-DB3609373872}" type="VALUE">
                      <a:rPr lang="en-US" altLang="ja-JP" baseline="0" smtClean="0"/>
                      <a:pPr/>
                      <a:t>[値]</a:t>
                    </a:fld>
                    <a:endParaRPr lang="ja-JP" altLang="en-US" baseline="0" dirty="0"/>
                  </a:p>
                </c:rich>
              </c:tx>
              <c:showLegendKey val="0"/>
              <c:showVal val="1"/>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95CB-45D6-840A-50B01AFB0BD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いる</c:v>
                </c:pt>
                <c:pt idx="1">
                  <c:v>いない</c:v>
                </c:pt>
                <c:pt idx="2">
                  <c:v>無回答</c:v>
                </c:pt>
              </c:strCache>
            </c:strRef>
          </c:cat>
          <c:val>
            <c:numRef>
              <c:f>Sheet1!$B$2:$B$4</c:f>
              <c:numCache>
                <c:formatCode>0.0%</c:formatCode>
                <c:ptCount val="3"/>
                <c:pt idx="0">
                  <c:v>6.5000000000000002E-2</c:v>
                </c:pt>
                <c:pt idx="1">
                  <c:v>0.91900000000000004</c:v>
                </c:pt>
                <c:pt idx="2">
                  <c:v>1.6E-2</c:v>
                </c:pt>
              </c:numCache>
            </c:numRef>
          </c:val>
          <c:extLst>
            <c:ext xmlns:c16="http://schemas.microsoft.com/office/drawing/2014/chart" uri="{C3380CC4-5D6E-409C-BE32-E72D297353CC}">
              <c16:uniqueId val="{00000006-95CB-45D6-840A-50B01AFB0BD7}"/>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249575534878459"/>
          <c:y val="0.11515313240317721"/>
          <c:w val="0.57168102336968707"/>
          <c:h val="0.82234692648773999"/>
        </c:manualLayout>
      </c:layout>
      <c:pieChart>
        <c:varyColors val="1"/>
        <c:ser>
          <c:idx val="0"/>
          <c:order val="0"/>
          <c:tx>
            <c:strRef>
              <c:f>Sheet1!$B$1</c:f>
              <c:strCache>
                <c:ptCount val="1"/>
                <c:pt idx="0">
                  <c:v>％</c:v>
                </c:pt>
              </c:strCache>
            </c:strRef>
          </c:tx>
          <c:spPr>
            <a:ln>
              <a:solidFill>
                <a:schemeClr val="tx1"/>
              </a:solidFill>
            </a:ln>
          </c:spPr>
          <c:dPt>
            <c:idx val="0"/>
            <c:bubble3D val="0"/>
            <c:spPr>
              <a:solidFill>
                <a:schemeClr val="accent1"/>
              </a:solidFill>
              <a:ln w="19050">
                <a:solidFill>
                  <a:schemeClr val="tx1"/>
                </a:solidFill>
              </a:ln>
              <a:effectLst/>
            </c:spPr>
            <c:extLst>
              <c:ext xmlns:c16="http://schemas.microsoft.com/office/drawing/2014/chart" uri="{C3380CC4-5D6E-409C-BE32-E72D297353CC}">
                <c16:uniqueId val="{00000003-02D3-49C2-9B37-8173B18A416A}"/>
              </c:ext>
            </c:extLst>
          </c:dPt>
          <c:dPt>
            <c:idx val="1"/>
            <c:bubble3D val="0"/>
            <c:spPr>
              <a:solidFill>
                <a:schemeClr val="accent2"/>
              </a:solidFill>
              <a:ln w="19050">
                <a:solidFill>
                  <a:schemeClr val="tx1"/>
                </a:solidFill>
              </a:ln>
              <a:effectLst/>
            </c:spPr>
            <c:extLst>
              <c:ext xmlns:c16="http://schemas.microsoft.com/office/drawing/2014/chart" uri="{C3380CC4-5D6E-409C-BE32-E72D297353CC}">
                <c16:uniqueId val="{00000004-02D3-49C2-9B37-8173B18A416A}"/>
              </c:ext>
            </c:extLst>
          </c:dPt>
          <c:dPt>
            <c:idx val="2"/>
            <c:bubble3D val="0"/>
            <c:spPr>
              <a:solidFill>
                <a:schemeClr val="accent3"/>
              </a:solidFill>
              <a:ln w="19050">
                <a:solidFill>
                  <a:schemeClr val="tx1"/>
                </a:solidFill>
              </a:ln>
              <a:effectLst/>
            </c:spPr>
            <c:extLst>
              <c:ext xmlns:c16="http://schemas.microsoft.com/office/drawing/2014/chart" uri="{C3380CC4-5D6E-409C-BE32-E72D297353CC}">
                <c16:uniqueId val="{00000005-02D3-49C2-9B37-8173B18A416A}"/>
              </c:ext>
            </c:extLst>
          </c:dPt>
          <c:dPt>
            <c:idx val="3"/>
            <c:bubble3D val="0"/>
            <c:spPr>
              <a:solidFill>
                <a:schemeClr val="accent4"/>
              </a:solidFill>
              <a:ln w="19050">
                <a:solidFill>
                  <a:schemeClr val="tx1"/>
                </a:solidFill>
              </a:ln>
              <a:effectLst/>
            </c:spPr>
            <c:extLst>
              <c:ext xmlns:c16="http://schemas.microsoft.com/office/drawing/2014/chart" uri="{C3380CC4-5D6E-409C-BE32-E72D297353CC}">
                <c16:uniqueId val="{00000006-02D3-49C2-9B37-8173B18A416A}"/>
              </c:ext>
            </c:extLst>
          </c:dPt>
          <c:dPt>
            <c:idx val="4"/>
            <c:bubble3D val="0"/>
            <c:spPr>
              <a:solidFill>
                <a:schemeClr val="accent5"/>
              </a:solidFill>
              <a:ln w="19050">
                <a:solidFill>
                  <a:schemeClr val="tx1"/>
                </a:solidFill>
              </a:ln>
              <a:effectLst/>
            </c:spPr>
            <c:extLst>
              <c:ext xmlns:c16="http://schemas.microsoft.com/office/drawing/2014/chart" uri="{C3380CC4-5D6E-409C-BE32-E72D297353CC}">
                <c16:uniqueId val="{00000007-02D3-49C2-9B37-8173B18A416A}"/>
              </c:ext>
            </c:extLst>
          </c:dPt>
          <c:dPt>
            <c:idx val="5"/>
            <c:bubble3D val="0"/>
            <c:spPr>
              <a:solidFill>
                <a:schemeClr val="accent6"/>
              </a:solidFill>
              <a:ln w="19050">
                <a:solidFill>
                  <a:schemeClr val="tx1"/>
                </a:solidFill>
              </a:ln>
              <a:effectLst/>
            </c:spPr>
            <c:extLst>
              <c:ext xmlns:c16="http://schemas.microsoft.com/office/drawing/2014/chart" uri="{C3380CC4-5D6E-409C-BE32-E72D297353CC}">
                <c16:uniqueId val="{00000008-02D3-49C2-9B37-8173B18A416A}"/>
              </c:ext>
            </c:extLst>
          </c:dPt>
          <c:dPt>
            <c:idx val="6"/>
            <c:bubble3D val="0"/>
            <c:spPr>
              <a:solidFill>
                <a:schemeClr val="accent1">
                  <a:lumMod val="60000"/>
                </a:schemeClr>
              </a:solidFill>
              <a:ln w="19050">
                <a:solidFill>
                  <a:schemeClr val="tx1"/>
                </a:solidFill>
              </a:ln>
              <a:effectLst/>
            </c:spPr>
            <c:extLst>
              <c:ext xmlns:c16="http://schemas.microsoft.com/office/drawing/2014/chart" uri="{C3380CC4-5D6E-409C-BE32-E72D297353CC}">
                <c16:uniqueId val="{00000009-02D3-49C2-9B37-8173B18A416A}"/>
              </c:ext>
            </c:extLst>
          </c:dPt>
          <c:dPt>
            <c:idx val="7"/>
            <c:bubble3D val="0"/>
            <c:spPr>
              <a:solidFill>
                <a:schemeClr val="accent2">
                  <a:lumMod val="60000"/>
                </a:schemeClr>
              </a:solidFill>
              <a:ln w="19050">
                <a:solidFill>
                  <a:schemeClr val="tx1"/>
                </a:solidFill>
              </a:ln>
              <a:effectLst/>
            </c:spPr>
            <c:extLst>
              <c:ext xmlns:c16="http://schemas.microsoft.com/office/drawing/2014/chart" uri="{C3380CC4-5D6E-409C-BE32-E72D297353CC}">
                <c16:uniqueId val="{0000000A-02D3-49C2-9B37-8173B18A416A}"/>
              </c:ext>
            </c:extLst>
          </c:dPt>
          <c:dPt>
            <c:idx val="8"/>
            <c:bubble3D val="0"/>
            <c:spPr>
              <a:solidFill>
                <a:schemeClr val="accent3">
                  <a:lumMod val="60000"/>
                </a:schemeClr>
              </a:solidFill>
              <a:ln w="19050">
                <a:solidFill>
                  <a:schemeClr val="tx1"/>
                </a:solidFill>
              </a:ln>
              <a:effectLst/>
            </c:spPr>
            <c:extLst>
              <c:ext xmlns:c16="http://schemas.microsoft.com/office/drawing/2014/chart" uri="{C3380CC4-5D6E-409C-BE32-E72D297353CC}">
                <c16:uniqueId val="{00000002-02D3-49C2-9B37-8173B18A416A}"/>
              </c:ext>
            </c:extLst>
          </c:dPt>
          <c:dPt>
            <c:idx val="9"/>
            <c:bubble3D val="0"/>
            <c:spPr>
              <a:solidFill>
                <a:schemeClr val="accent4">
                  <a:lumMod val="60000"/>
                </a:schemeClr>
              </a:solidFill>
              <a:ln w="19050">
                <a:solidFill>
                  <a:schemeClr val="tx1"/>
                </a:solidFill>
              </a:ln>
              <a:effectLst/>
            </c:spPr>
            <c:extLst>
              <c:ext xmlns:c16="http://schemas.microsoft.com/office/drawing/2014/chart" uri="{C3380CC4-5D6E-409C-BE32-E72D297353CC}">
                <c16:uniqueId val="{0000000B-02D3-49C2-9B37-8173B18A416A}"/>
              </c:ext>
            </c:extLst>
          </c:dPt>
          <c:dPt>
            <c:idx val="10"/>
            <c:bubble3D val="0"/>
            <c:spPr>
              <a:solidFill>
                <a:schemeClr val="accent5">
                  <a:lumMod val="60000"/>
                </a:schemeClr>
              </a:solidFill>
              <a:ln w="19050">
                <a:solidFill>
                  <a:schemeClr val="tx1"/>
                </a:solidFill>
              </a:ln>
              <a:effectLst/>
            </c:spPr>
            <c:extLst>
              <c:ext xmlns:c16="http://schemas.microsoft.com/office/drawing/2014/chart" uri="{C3380CC4-5D6E-409C-BE32-E72D297353CC}">
                <c16:uniqueId val="{00000001-02D3-49C2-9B37-8173B18A416A}"/>
              </c:ext>
            </c:extLst>
          </c:dPt>
          <c:dLbls>
            <c:dLbl>
              <c:idx val="0"/>
              <c:layout>
                <c:manualLayout>
                  <c:x val="-3.6188664789936986E-2"/>
                  <c:y val="3.1973297922632829E-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fld id="{64438572-B680-40F4-9ED5-C2D5E88D4E07}" type="CATEGORYNAME">
                      <a:rPr lang="ja-JP" altLang="en-US" smtClean="0"/>
                      <a:pPr>
                        <a:defRPr sz="1400"/>
                      </a:pPr>
                      <a:t>[分類名]</a:t>
                    </a:fld>
                    <a:r>
                      <a:rPr lang="ja-JP" altLang="en-US" baseline="0" dirty="0"/>
                      <a:t>
</a:t>
                    </a:r>
                    <a:r>
                      <a:rPr lang="en-US" altLang="ja-JP" baseline="0" dirty="0" smtClean="0"/>
                      <a:t>6.6% 11</a:t>
                    </a:r>
                    <a:r>
                      <a:rPr lang="ja-JP" altLang="en-US" baseline="0" dirty="0" smtClean="0"/>
                      <a:t>校</a:t>
                    </a: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12868930934808445"/>
                      <c:h val="0.17115292180953454"/>
                    </c:manualLayout>
                  </c15:layout>
                  <c15:dlblFieldTable/>
                  <c15:showDataLabelsRange val="0"/>
                </c:ext>
                <c:ext xmlns:c16="http://schemas.microsoft.com/office/drawing/2014/chart" uri="{C3380CC4-5D6E-409C-BE32-E72D297353CC}">
                  <c16:uniqueId val="{00000003-02D3-49C2-9B37-8173B18A416A}"/>
                </c:ext>
              </c:extLst>
            </c:dLbl>
            <c:dLbl>
              <c:idx val="1"/>
              <c:layout/>
              <c:tx>
                <c:rich>
                  <a:bodyPr/>
                  <a:lstStyle/>
                  <a:p>
                    <a:fld id="{29044394-E10B-48ED-A1EE-1B67117A8ADA}" type="CATEGORYNAME">
                      <a:rPr lang="ja-JP" altLang="en-US"/>
                      <a:pPr/>
                      <a:t>[分類名]</a:t>
                    </a:fld>
                    <a:r>
                      <a:rPr lang="ja-JP" altLang="en-US" baseline="0" dirty="0"/>
                      <a:t>
</a:t>
                    </a:r>
                    <a:r>
                      <a:rPr lang="en-US" altLang="ja-JP" baseline="0" dirty="0" smtClean="0"/>
                      <a:t>6.6% 11</a:t>
                    </a:r>
                    <a:r>
                      <a:rPr lang="ja-JP" altLang="en-US" baseline="0" dirty="0" smtClean="0"/>
                      <a:t>校</a:t>
                    </a:r>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02D3-49C2-9B37-8173B18A416A}"/>
                </c:ext>
              </c:extLst>
            </c:dLbl>
            <c:dLbl>
              <c:idx val="2"/>
              <c:layout/>
              <c:tx>
                <c:rich>
                  <a:bodyPr/>
                  <a:lstStyle/>
                  <a:p>
                    <a:fld id="{7FBB2502-2DDC-4421-9D0E-B45DA00ED42B}" type="CATEGORYNAME">
                      <a:rPr lang="ja-JP" altLang="en-US"/>
                      <a:pPr/>
                      <a:t>[分類名]</a:t>
                    </a:fld>
                    <a:r>
                      <a:rPr lang="ja-JP" altLang="en-US" baseline="0"/>
                      <a:t>
</a:t>
                    </a:r>
                    <a:r>
                      <a:rPr lang="en-US" altLang="ja-JP" baseline="0" smtClean="0"/>
                      <a:t>7.2% 12</a:t>
                    </a:r>
                    <a:r>
                      <a:rPr lang="ja-JP" altLang="en-US" baseline="0" smtClean="0"/>
                      <a:t>校</a:t>
                    </a:r>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02D3-49C2-9B37-8173B18A416A}"/>
                </c:ext>
              </c:extLst>
            </c:dLbl>
            <c:dLbl>
              <c:idx val="3"/>
              <c:layout/>
              <c:tx>
                <c:rich>
                  <a:bodyPr/>
                  <a:lstStyle/>
                  <a:p>
                    <a:fld id="{13F686C5-3DE6-4ECC-89BC-EEF54AC72480}" type="CATEGORYNAME">
                      <a:rPr lang="ja-JP" altLang="en-US"/>
                      <a:pPr/>
                      <a:t>[分類名]</a:t>
                    </a:fld>
                    <a:r>
                      <a:rPr lang="ja-JP" altLang="en-US" baseline="0" dirty="0"/>
                      <a:t>
</a:t>
                    </a:r>
                    <a:r>
                      <a:rPr lang="en-US" altLang="ja-JP" baseline="0" dirty="0" smtClean="0"/>
                      <a:t>10.2% 17</a:t>
                    </a:r>
                    <a:r>
                      <a:rPr lang="ja-JP" altLang="en-US" baseline="0" dirty="0" smtClean="0"/>
                      <a:t>校</a:t>
                    </a:r>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6-02D3-49C2-9B37-8173B18A416A}"/>
                </c:ext>
              </c:extLst>
            </c:dLbl>
            <c:dLbl>
              <c:idx val="4"/>
              <c:layout>
                <c:manualLayout>
                  <c:x val="-7.7993486213303658E-3"/>
                  <c:y val="-9.8961152410573058E-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fld id="{8D96CA90-EDF4-4D77-A890-F6E4879B4E8B}" type="CATEGORYNAME">
                      <a:rPr lang="ja-JP" altLang="en-US"/>
                      <a:pPr>
                        <a:defRPr sz="1400"/>
                      </a:pPr>
                      <a:t>[分類名]</a:t>
                    </a:fld>
                    <a:r>
                      <a:rPr lang="ja-JP" altLang="en-US" baseline="0"/>
                      <a:t>
</a:t>
                    </a:r>
                    <a:r>
                      <a:rPr lang="en-US" altLang="ja-JP" baseline="0" smtClean="0"/>
                      <a:t>10.8% 18</a:t>
                    </a:r>
                    <a:r>
                      <a:rPr lang="ja-JP" altLang="en-US" baseline="0" smtClean="0"/>
                      <a:t>校</a:t>
                    </a: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14688773236838856"/>
                      <c:h val="0.18389421684628884"/>
                    </c:manualLayout>
                  </c15:layout>
                  <c15:dlblFieldTable/>
                  <c15:showDataLabelsRange val="0"/>
                </c:ext>
                <c:ext xmlns:c16="http://schemas.microsoft.com/office/drawing/2014/chart" uri="{C3380CC4-5D6E-409C-BE32-E72D297353CC}">
                  <c16:uniqueId val="{00000007-02D3-49C2-9B37-8173B18A416A}"/>
                </c:ext>
              </c:extLst>
            </c:dLbl>
            <c:dLbl>
              <c:idx val="5"/>
              <c:layout/>
              <c:tx>
                <c:rich>
                  <a:bodyPr/>
                  <a:lstStyle/>
                  <a:p>
                    <a:fld id="{006C74D3-C48D-450E-8A2E-F5575B108FDB}" type="CATEGORYNAME">
                      <a:rPr lang="ja-JP" altLang="en-US"/>
                      <a:pPr/>
                      <a:t>[分類名]</a:t>
                    </a:fld>
                    <a:r>
                      <a:rPr lang="ja-JP" altLang="en-US" baseline="0" dirty="0"/>
                      <a:t>
</a:t>
                    </a:r>
                    <a:r>
                      <a:rPr lang="en-US" altLang="ja-JP" baseline="0" dirty="0" smtClean="0"/>
                      <a:t>11.4% 19</a:t>
                    </a:r>
                    <a:r>
                      <a:rPr lang="ja-JP" altLang="en-US" baseline="0" dirty="0" smtClean="0"/>
                      <a:t>校</a:t>
                    </a:r>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8-02D3-49C2-9B37-8173B18A416A}"/>
                </c:ext>
              </c:extLst>
            </c:dLbl>
            <c:dLbl>
              <c:idx val="6"/>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fld id="{CE83F82F-4FA7-4DA2-9104-A786D6CF9C83}" type="CATEGORYNAME">
                      <a:rPr lang="ja-JP" altLang="en-US">
                        <a:solidFill>
                          <a:schemeClr val="bg1"/>
                        </a:solidFill>
                      </a:rPr>
                      <a:pPr>
                        <a:defRPr sz="1400">
                          <a:solidFill>
                            <a:schemeClr val="bg1"/>
                          </a:solidFill>
                        </a:defRPr>
                      </a:pPr>
                      <a:t>[分類名]</a:t>
                    </a:fld>
                    <a:r>
                      <a:rPr lang="ja-JP" altLang="en-US" baseline="0" dirty="0">
                        <a:solidFill>
                          <a:schemeClr val="bg1"/>
                        </a:solidFill>
                      </a:rPr>
                      <a:t>
</a:t>
                    </a:r>
                    <a:r>
                      <a:rPr lang="en-US" altLang="ja-JP" baseline="0" dirty="0" smtClean="0">
                        <a:solidFill>
                          <a:schemeClr val="bg1"/>
                        </a:solidFill>
                      </a:rPr>
                      <a:t>15.6% 26</a:t>
                    </a:r>
                    <a:r>
                      <a:rPr lang="ja-JP" altLang="en-US" baseline="0" dirty="0" smtClean="0">
                        <a:solidFill>
                          <a:schemeClr val="bg1"/>
                        </a:solidFill>
                      </a:rPr>
                      <a:t>校</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9-02D3-49C2-9B37-8173B18A416A}"/>
                </c:ext>
              </c:extLst>
            </c:dLbl>
            <c:dLbl>
              <c:idx val="7"/>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fld id="{3F69B71C-B773-4C2E-B986-83604188CDBA}" type="CATEGORYNAME">
                      <a:rPr lang="ja-JP" altLang="en-US">
                        <a:solidFill>
                          <a:schemeClr val="bg1"/>
                        </a:solidFill>
                      </a:rPr>
                      <a:pPr>
                        <a:defRPr sz="1400">
                          <a:solidFill>
                            <a:schemeClr val="bg1"/>
                          </a:solidFill>
                        </a:defRPr>
                      </a:pPr>
                      <a:t>[分類名]</a:t>
                    </a:fld>
                    <a:r>
                      <a:rPr lang="ja-JP" altLang="en-US" baseline="0">
                        <a:solidFill>
                          <a:schemeClr val="bg1"/>
                        </a:solidFill>
                      </a:rPr>
                      <a:t>
</a:t>
                    </a:r>
                    <a:r>
                      <a:rPr lang="en-US" altLang="ja-JP" baseline="0" smtClean="0">
                        <a:solidFill>
                          <a:schemeClr val="bg1"/>
                        </a:solidFill>
                      </a:rPr>
                      <a:t>14.4% 24</a:t>
                    </a:r>
                    <a:r>
                      <a:rPr lang="ja-JP" altLang="en-US" baseline="0" smtClean="0">
                        <a:solidFill>
                          <a:schemeClr val="bg1"/>
                        </a:solidFill>
                      </a:rPr>
                      <a:t>校</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A-02D3-49C2-9B37-8173B18A416A}"/>
                </c:ext>
              </c:extLst>
            </c:dLbl>
            <c:dLbl>
              <c:idx val="8"/>
              <c:layout>
                <c:manualLayout>
                  <c:x val="-1.7716872044964645E-2"/>
                  <c:y val="1.0994245079175872E-2"/>
                </c:manualLayout>
              </c:layout>
              <c:tx>
                <c:rich>
                  <a:bodyPr/>
                  <a:lstStyle/>
                  <a:p>
                    <a:fld id="{3E3E5713-18B3-4165-BF11-54D2451281B3}" type="CATEGORYNAME">
                      <a:rPr lang="ja-JP" altLang="en-US"/>
                      <a:pPr/>
                      <a:t>[分類名]</a:t>
                    </a:fld>
                    <a:r>
                      <a:rPr lang="ja-JP" altLang="en-US" baseline="0" dirty="0"/>
                      <a:t>
</a:t>
                    </a:r>
                    <a:r>
                      <a:rPr lang="en-US" altLang="ja-JP" baseline="0" dirty="0" smtClean="0"/>
                      <a:t>7.2% 12</a:t>
                    </a:r>
                    <a:r>
                      <a:rPr lang="ja-JP" altLang="en-US" baseline="0" dirty="0" smtClean="0"/>
                      <a:t>校</a:t>
                    </a:r>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02D3-49C2-9B37-8173B18A416A}"/>
                </c:ext>
              </c:extLst>
            </c:dLbl>
            <c:dLbl>
              <c:idx val="9"/>
              <c:layout/>
              <c:tx>
                <c:rich>
                  <a:bodyPr/>
                  <a:lstStyle/>
                  <a:p>
                    <a:fld id="{31E73E45-DAED-44A3-9C2F-734B8DDEB6D6}" type="CATEGORYNAME">
                      <a:rPr lang="ja-JP" altLang="en-US"/>
                      <a:pPr/>
                      <a:t>[分類名]</a:t>
                    </a:fld>
                    <a:r>
                      <a:rPr lang="ja-JP" altLang="en-US" baseline="0"/>
                      <a:t>
</a:t>
                    </a:r>
                    <a:r>
                      <a:rPr lang="en-US" altLang="ja-JP" baseline="0" smtClean="0"/>
                      <a:t>3.6% 6</a:t>
                    </a:r>
                    <a:r>
                      <a:rPr lang="ja-JP" altLang="en-US" baseline="0" smtClean="0"/>
                      <a:t>校</a:t>
                    </a:r>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B-02D3-49C2-9B37-8173B18A416A}"/>
                </c:ext>
              </c:extLst>
            </c:dLbl>
            <c:dLbl>
              <c:idx val="10"/>
              <c:layout>
                <c:manualLayout>
                  <c:x val="2.7242145299127385E-2"/>
                  <c:y val="5.5078554830082279E-3"/>
                </c:manualLayout>
              </c:layout>
              <c:tx>
                <c:rich>
                  <a:bodyPr/>
                  <a:lstStyle/>
                  <a:p>
                    <a:fld id="{EF2FE485-5777-46DA-A1B3-501969C21B06}" type="CATEGORYNAME">
                      <a:rPr lang="ja-JP" altLang="en-US"/>
                      <a:pPr/>
                      <a:t>[分類名]</a:t>
                    </a:fld>
                    <a:r>
                      <a:rPr lang="ja-JP" altLang="en-US" baseline="0" dirty="0"/>
                      <a:t>
</a:t>
                    </a:r>
                    <a:r>
                      <a:rPr lang="en-US" altLang="ja-JP" baseline="0" dirty="0" smtClean="0"/>
                      <a:t>6.6% 11</a:t>
                    </a:r>
                    <a:r>
                      <a:rPr lang="ja-JP" altLang="en-US" baseline="0" dirty="0" smtClean="0"/>
                      <a:t>校</a:t>
                    </a:r>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02D3-49C2-9B37-8173B18A416A}"/>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Sheet1!$A$2:$A$12</c:f>
              <c:strCache>
                <c:ptCount val="11"/>
                <c:pt idx="0">
                  <c:v>1～9人</c:v>
                </c:pt>
                <c:pt idx="1">
                  <c:v>10～19人</c:v>
                </c:pt>
                <c:pt idx="2">
                  <c:v>20～29人</c:v>
                </c:pt>
                <c:pt idx="3">
                  <c:v>30～39人</c:v>
                </c:pt>
                <c:pt idx="4">
                  <c:v>40～49人</c:v>
                </c:pt>
                <c:pt idx="5">
                  <c:v>50～59人</c:v>
                </c:pt>
                <c:pt idx="6">
                  <c:v>60～69人</c:v>
                </c:pt>
                <c:pt idx="7">
                  <c:v>70～79人</c:v>
                </c:pt>
                <c:pt idx="8">
                  <c:v>80～89人</c:v>
                </c:pt>
                <c:pt idx="9">
                  <c:v>90～99人</c:v>
                </c:pt>
                <c:pt idx="10">
                  <c:v>100人以上</c:v>
                </c:pt>
              </c:strCache>
            </c:strRef>
          </c:cat>
          <c:val>
            <c:numRef>
              <c:f>Sheet1!$B$2:$B$12</c:f>
              <c:numCache>
                <c:formatCode>0.0%</c:formatCode>
                <c:ptCount val="11"/>
                <c:pt idx="0">
                  <c:v>6.5868263473053898E-2</c:v>
                </c:pt>
                <c:pt idx="1">
                  <c:v>6.5868263473053898E-2</c:v>
                </c:pt>
                <c:pt idx="2">
                  <c:v>7.1856287425149698E-2</c:v>
                </c:pt>
                <c:pt idx="3">
                  <c:v>0.10179640718562874</c:v>
                </c:pt>
                <c:pt idx="4">
                  <c:v>0.10778443113772455</c:v>
                </c:pt>
                <c:pt idx="5">
                  <c:v>0.11377245508982035</c:v>
                </c:pt>
                <c:pt idx="6">
                  <c:v>0.15568862275449102</c:v>
                </c:pt>
                <c:pt idx="7">
                  <c:v>0.1437125748502994</c:v>
                </c:pt>
                <c:pt idx="8">
                  <c:v>7.1856287425149698E-2</c:v>
                </c:pt>
                <c:pt idx="9">
                  <c:v>3.5928143712574849E-2</c:v>
                </c:pt>
                <c:pt idx="10">
                  <c:v>6.5868263473053898E-2</c:v>
                </c:pt>
              </c:numCache>
            </c:numRef>
          </c:val>
          <c:extLst>
            <c:ext xmlns:c16="http://schemas.microsoft.com/office/drawing/2014/chart" uri="{C3380CC4-5D6E-409C-BE32-E72D297353CC}">
              <c16:uniqueId val="{00000000-02D3-49C2-9B37-8173B18A416A}"/>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ほぼ毎日</c:v>
                </c:pt>
              </c:strCache>
            </c:strRef>
          </c:tx>
          <c:spPr>
            <a:solidFill>
              <a:schemeClr val="accent1"/>
            </a:solidFill>
            <a:ln>
              <a:solidFill>
                <a:schemeClr val="tx1"/>
              </a:solidFill>
            </a:ln>
            <a:effectLst/>
          </c:spPr>
          <c:invertIfNegative val="0"/>
          <c:dLbls>
            <c:dLbl>
              <c:idx val="0"/>
              <c:layout>
                <c:manualLayout>
                  <c:x val="2.5455181508458064E-3"/>
                  <c:y val="6.3106491583420132E-2"/>
                </c:manualLayout>
              </c:layout>
              <c:tx>
                <c:rich>
                  <a:bodyPr/>
                  <a:lstStyle/>
                  <a:p>
                    <a:r>
                      <a:rPr lang="en-US" altLang="ja-JP" dirty="0" smtClean="0"/>
                      <a:t>(</a:t>
                    </a:r>
                    <a:fld id="{00B8B532-9DBA-482B-A57D-DF8F538372AD}" type="VALUE">
                      <a:rPr lang="en-US" altLang="ja-JP" smtClean="0"/>
                      <a:pPr/>
                      <a:t>[値]</a:t>
                    </a:fld>
                    <a:r>
                      <a:rPr lang="en-US" altLang="ja-JP"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2E3A-441E-B8AB-1849698B8A0A}"/>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Sheet1!$B$2</c:f>
              <c:numCache>
                <c:formatCode>0.0%</c:formatCode>
                <c:ptCount val="1"/>
                <c:pt idx="0">
                  <c:v>0.36128048780487804</c:v>
                </c:pt>
              </c:numCache>
            </c:numRef>
          </c:val>
          <c:extLst>
            <c:ext xmlns:c16="http://schemas.microsoft.com/office/drawing/2014/chart" uri="{C3380CC4-5D6E-409C-BE32-E72D297353CC}">
              <c16:uniqueId val="{00000000-CC95-4A61-8819-BD5FF1E9ABA0}"/>
            </c:ext>
          </c:extLst>
        </c:ser>
        <c:ser>
          <c:idx val="1"/>
          <c:order val="1"/>
          <c:tx>
            <c:strRef>
              <c:f>Sheet1!$C$1</c:f>
              <c:strCache>
                <c:ptCount val="1"/>
                <c:pt idx="0">
                  <c:v>週に３～５日</c:v>
                </c:pt>
              </c:strCache>
            </c:strRef>
          </c:tx>
          <c:spPr>
            <a:solidFill>
              <a:schemeClr val="accent2"/>
            </a:solidFill>
            <a:ln>
              <a:solidFill>
                <a:schemeClr val="tx1"/>
              </a:solidFill>
            </a:ln>
            <a:effectLst/>
          </c:spPr>
          <c:invertIfNegative val="0"/>
          <c:dLbls>
            <c:dLbl>
              <c:idx val="0"/>
              <c:layout>
                <c:manualLayout>
                  <c:x val="2.5640244976273072E-3"/>
                  <c:y val="7.0994803031347656E-2"/>
                </c:manualLayout>
              </c:layout>
              <c:tx>
                <c:rich>
                  <a:bodyPr/>
                  <a:lstStyle/>
                  <a:p>
                    <a:r>
                      <a:rPr lang="en-US" altLang="ja-JP" sz="800" dirty="0" smtClean="0"/>
                      <a:t>(</a:t>
                    </a:r>
                    <a:fld id="{6070D624-CE77-4CFA-BF32-BFD6CD79C430}" type="VALUE">
                      <a:rPr lang="en-US" altLang="ja-JP" sz="800" smtClean="0"/>
                      <a:pPr/>
                      <a:t>[値]</a:t>
                    </a:fld>
                    <a:r>
                      <a:rPr lang="en-US" altLang="ja-JP" sz="800"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2E3A-441E-B8AB-1849698B8A0A}"/>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Sheet1!$C$2</c:f>
              <c:numCache>
                <c:formatCode>0.0%</c:formatCode>
                <c:ptCount val="1"/>
                <c:pt idx="0">
                  <c:v>0.10823170731707317</c:v>
                </c:pt>
              </c:numCache>
            </c:numRef>
          </c:val>
          <c:extLst>
            <c:ext xmlns:c16="http://schemas.microsoft.com/office/drawing/2014/chart" uri="{C3380CC4-5D6E-409C-BE32-E72D297353CC}">
              <c16:uniqueId val="{00000001-CC95-4A61-8819-BD5FF1E9ABA0}"/>
            </c:ext>
          </c:extLst>
        </c:ser>
        <c:ser>
          <c:idx val="2"/>
          <c:order val="2"/>
          <c:tx>
            <c:strRef>
              <c:f>Sheet1!$D$1</c:f>
              <c:strCache>
                <c:ptCount val="1"/>
                <c:pt idx="0">
                  <c:v>週に１～２日</c:v>
                </c:pt>
              </c:strCache>
            </c:strRef>
          </c:tx>
          <c:spPr>
            <a:solidFill>
              <a:schemeClr val="accent3"/>
            </a:solidFill>
            <a:ln>
              <a:solidFill>
                <a:schemeClr val="tx1"/>
              </a:solidFill>
            </a:ln>
            <a:effectLst/>
          </c:spPr>
          <c:invertIfNegative val="0"/>
          <c:dLbls>
            <c:dLbl>
              <c:idx val="0"/>
              <c:layout>
                <c:manualLayout>
                  <c:x val="-2.5089034432351641E-3"/>
                  <c:y val="7.0994803031347656E-2"/>
                </c:manualLayout>
              </c:layout>
              <c:tx>
                <c:rich>
                  <a:bodyPr rot="0" spcFirstLastPara="1" vertOverflow="ellipsis" vert="horz" wrap="square" anchor="ctr" anchorCtr="1"/>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r>
                      <a:rPr lang="en-US" altLang="ja-JP" sz="800" dirty="0" smtClean="0"/>
                      <a:t>(</a:t>
                    </a:r>
                    <a:fld id="{CA773D4F-3F93-43E1-9F96-5E7BF0C08DA9}" type="VALUE">
                      <a:rPr lang="en-US" altLang="ja-JP" sz="800" smtClean="0"/>
                      <a:pPr>
                        <a:defRPr sz="800"/>
                      </a:pPr>
                      <a:t>[値]</a:t>
                    </a:fld>
                    <a:r>
                      <a:rPr lang="en-US" altLang="ja-JP" sz="800" dirty="0" smtClean="0"/>
                      <a:t>)</a:t>
                    </a:r>
                  </a:p>
                </c:rich>
              </c:tx>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2E3A-441E-B8AB-1849698B8A0A}"/>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Sheet1!$D$2</c:f>
              <c:numCache>
                <c:formatCode>0.0%</c:formatCode>
                <c:ptCount val="1"/>
                <c:pt idx="0">
                  <c:v>0.10365853658536585</c:v>
                </c:pt>
              </c:numCache>
            </c:numRef>
          </c:val>
          <c:extLst>
            <c:ext xmlns:c16="http://schemas.microsoft.com/office/drawing/2014/chart" uri="{C3380CC4-5D6E-409C-BE32-E72D297353CC}">
              <c16:uniqueId val="{00000002-CC95-4A61-8819-BD5FF1E9ABA0}"/>
            </c:ext>
          </c:extLst>
        </c:ser>
        <c:ser>
          <c:idx val="3"/>
          <c:order val="3"/>
          <c:tx>
            <c:strRef>
              <c:f>Sheet1!$E$1</c:f>
              <c:strCache>
                <c:ptCount val="1"/>
                <c:pt idx="0">
                  <c:v>１ヵ月に数日</c:v>
                </c:pt>
              </c:strCache>
            </c:strRef>
          </c:tx>
          <c:spPr>
            <a:solidFill>
              <a:schemeClr val="accent4"/>
            </a:solidFill>
            <a:ln>
              <a:solidFill>
                <a:schemeClr val="tx1"/>
              </a:solidFill>
            </a:ln>
            <a:effectLst/>
          </c:spPr>
          <c:invertIfNegative val="0"/>
          <c:dLbls>
            <c:dLbl>
              <c:idx val="0"/>
              <c:layout>
                <c:manualLayout>
                  <c:x val="2.5272107970404968E-3"/>
                  <c:y val="7.0994803031347656E-2"/>
                </c:manualLayout>
              </c:layout>
              <c:tx>
                <c:rich>
                  <a:bodyPr/>
                  <a:lstStyle/>
                  <a:p>
                    <a:r>
                      <a:rPr lang="en-US" altLang="ja-JP" dirty="0" smtClean="0"/>
                      <a:t>(</a:t>
                    </a:r>
                    <a:fld id="{A947CF95-2749-4C10-8EB9-6258A809492B}" type="VALUE">
                      <a:rPr lang="en-US" altLang="ja-JP" smtClean="0"/>
                      <a:pPr/>
                      <a:t>[値]</a:t>
                    </a:fld>
                    <a:r>
                      <a:rPr lang="en-US" altLang="ja-JP"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2E3A-441E-B8AB-1849698B8A0A}"/>
                </c:ext>
              </c:extLst>
            </c:dLbl>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Sheet1!$E$2</c:f>
              <c:numCache>
                <c:formatCode>0.0%</c:formatCode>
                <c:ptCount val="1"/>
                <c:pt idx="0">
                  <c:v>5.8689024390243899E-2</c:v>
                </c:pt>
              </c:numCache>
            </c:numRef>
          </c:val>
          <c:extLst>
            <c:ext xmlns:c16="http://schemas.microsoft.com/office/drawing/2014/chart" uri="{C3380CC4-5D6E-409C-BE32-E72D297353CC}">
              <c16:uniqueId val="{00000003-CC95-4A61-8819-BD5FF1E9ABA0}"/>
            </c:ext>
          </c:extLst>
        </c:ser>
        <c:ser>
          <c:idx val="4"/>
          <c:order val="4"/>
          <c:tx>
            <c:strRef>
              <c:f>Sheet1!$F$1</c:f>
              <c:strCache>
                <c:ptCount val="1"/>
                <c:pt idx="0">
                  <c:v>その他・無回答</c:v>
                </c:pt>
              </c:strCache>
            </c:strRef>
          </c:tx>
          <c:spPr>
            <a:solidFill>
              <a:schemeClr val="accent5"/>
            </a:solidFill>
            <a:ln>
              <a:solidFill>
                <a:schemeClr val="tx1"/>
              </a:solidFill>
            </a:ln>
            <a:effectLst/>
          </c:spPr>
          <c:invertIfNegative val="0"/>
          <c:dLbls>
            <c:dLbl>
              <c:idx val="0"/>
              <c:layout>
                <c:manualLayout>
                  <c:x val="-5.0176078934942763E-3"/>
                  <c:y val="6.3106491583420132E-2"/>
                </c:manualLayout>
              </c:layout>
              <c:tx>
                <c:rich>
                  <a:bodyPr/>
                  <a:lstStyle/>
                  <a:p>
                    <a:r>
                      <a:rPr lang="en-US" altLang="ja-JP" dirty="0" smtClean="0"/>
                      <a:t>(</a:t>
                    </a:r>
                    <a:fld id="{4058D13E-DA05-497C-91D6-A5DB35A30C6A}" type="VALUE">
                      <a:rPr lang="en-US" altLang="ja-JP" smtClean="0"/>
                      <a:pPr/>
                      <a:t>[値]</a:t>
                    </a:fld>
                    <a:r>
                      <a:rPr lang="en-US" altLang="ja-JP"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2E3A-441E-B8AB-1849698B8A0A}"/>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Sheet1!$F$2</c:f>
              <c:numCache>
                <c:formatCode>0.0%</c:formatCode>
                <c:ptCount val="1"/>
                <c:pt idx="0">
                  <c:v>0.36814024390243905</c:v>
                </c:pt>
              </c:numCache>
            </c:numRef>
          </c:val>
          <c:extLst>
            <c:ext xmlns:c16="http://schemas.microsoft.com/office/drawing/2014/chart" uri="{C3380CC4-5D6E-409C-BE32-E72D297353CC}">
              <c16:uniqueId val="{00000004-CC95-4A61-8819-BD5FF1E9ABA0}"/>
            </c:ext>
          </c:extLst>
        </c:ser>
        <c:dLbls>
          <c:showLegendKey val="0"/>
          <c:showVal val="1"/>
          <c:showCatName val="0"/>
          <c:showSerName val="0"/>
          <c:showPercent val="0"/>
          <c:showBubbleSize val="0"/>
        </c:dLbls>
        <c:gapWidth val="75"/>
        <c:overlap val="100"/>
        <c:axId val="64711936"/>
        <c:axId val="64719008"/>
      </c:barChart>
      <c:catAx>
        <c:axId val="647119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9008"/>
        <c:crosses val="autoZero"/>
        <c:auto val="1"/>
        <c:lblAlgn val="ctr"/>
        <c:lblOffset val="100"/>
        <c:noMultiLvlLbl val="0"/>
      </c:catAx>
      <c:valAx>
        <c:axId val="6471900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1936"/>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05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７時間以上</c:v>
                </c:pt>
              </c:strCache>
            </c:strRef>
          </c:tx>
          <c:spPr>
            <a:solidFill>
              <a:schemeClr val="accent1"/>
            </a:solidFill>
            <a:ln>
              <a:solidFill>
                <a:schemeClr val="tx1"/>
              </a:solidFill>
            </a:ln>
            <a:effectLst/>
          </c:spPr>
          <c:invertIfNegative val="0"/>
          <c:dLbls>
            <c:dLbl>
              <c:idx val="0"/>
              <c:layout>
                <c:manualLayout>
                  <c:x val="0"/>
                  <c:y val="5.5218145838017665E-2"/>
                </c:manualLayout>
              </c:layout>
              <c:tx>
                <c:rich>
                  <a:bodyPr/>
                  <a:lstStyle/>
                  <a:p>
                    <a:r>
                      <a:rPr lang="en-US" altLang="ja-JP" sz="600" dirty="0" smtClean="0"/>
                      <a:t>(</a:t>
                    </a:r>
                    <a:fld id="{71475223-82CC-45A8-8C40-550E3860570E}" type="VALUE">
                      <a:rPr lang="en-US" altLang="ja-JP" sz="600" smtClean="0"/>
                      <a:pPr/>
                      <a:t>[値]</a:t>
                    </a:fld>
                    <a:r>
                      <a:rPr lang="en-US" altLang="ja-JP" sz="600"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43F2-4376-B371-6CD6E2A310EE}"/>
                </c:ext>
              </c:extLst>
            </c:dLbl>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Sheet1!$B$2</c:f>
              <c:numCache>
                <c:formatCode>0.0%</c:formatCode>
                <c:ptCount val="1"/>
                <c:pt idx="0">
                  <c:v>5.6402439024390245E-2</c:v>
                </c:pt>
              </c:numCache>
            </c:numRef>
          </c:val>
          <c:extLst>
            <c:ext xmlns:c16="http://schemas.microsoft.com/office/drawing/2014/chart" uri="{C3380CC4-5D6E-409C-BE32-E72D297353CC}">
              <c16:uniqueId val="{00000000-A448-42DA-8E8A-1EA17801ED87}"/>
            </c:ext>
          </c:extLst>
        </c:ser>
        <c:ser>
          <c:idx val="1"/>
          <c:order val="1"/>
          <c:tx>
            <c:strRef>
              <c:f>Sheet1!$C$1</c:f>
              <c:strCache>
                <c:ptCount val="1"/>
                <c:pt idx="0">
                  <c:v>３～７時間未満</c:v>
                </c:pt>
              </c:strCache>
            </c:strRef>
          </c:tx>
          <c:spPr>
            <a:solidFill>
              <a:schemeClr val="accent2"/>
            </a:solidFill>
            <a:ln>
              <a:solidFill>
                <a:schemeClr val="tx1"/>
              </a:solidFill>
            </a:ln>
            <a:effectLst/>
          </c:spPr>
          <c:invertIfNegative val="0"/>
          <c:dLbls>
            <c:dLbl>
              <c:idx val="0"/>
              <c:layout>
                <c:manualLayout>
                  <c:x val="-2.5272107970404968E-3"/>
                  <c:y val="6.3106452386305897E-2"/>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r>
                      <a:rPr lang="en-US" altLang="ja-JP" sz="900" dirty="0" smtClean="0"/>
                      <a:t>(</a:t>
                    </a:r>
                    <a:fld id="{89F2F49F-DBAB-420B-88A6-00CAD6E8676A}" type="VALUE">
                      <a:rPr lang="en-US" altLang="ja-JP" sz="900" smtClean="0"/>
                      <a:pPr>
                        <a:defRPr sz="900"/>
                      </a:pPr>
                      <a:t>[値]</a:t>
                    </a:fld>
                    <a:r>
                      <a:rPr lang="en-US" altLang="ja-JP" sz="900" dirty="0" smtClean="0"/>
                      <a:t>)</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6E8D-44C0-9FE1-3F30EF340ED7}"/>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Sheet1!$C$2</c:f>
              <c:numCache>
                <c:formatCode>0.0%</c:formatCode>
                <c:ptCount val="1"/>
                <c:pt idx="0">
                  <c:v>0.14634146341463414</c:v>
                </c:pt>
              </c:numCache>
            </c:numRef>
          </c:val>
          <c:extLst>
            <c:ext xmlns:c16="http://schemas.microsoft.com/office/drawing/2014/chart" uri="{C3380CC4-5D6E-409C-BE32-E72D297353CC}">
              <c16:uniqueId val="{00000001-A448-42DA-8E8A-1EA17801ED87}"/>
            </c:ext>
          </c:extLst>
        </c:ser>
        <c:ser>
          <c:idx val="2"/>
          <c:order val="2"/>
          <c:tx>
            <c:strRef>
              <c:f>Sheet1!$D$1</c:f>
              <c:strCache>
                <c:ptCount val="1"/>
                <c:pt idx="0">
                  <c:v>３時間未満</c:v>
                </c:pt>
              </c:strCache>
            </c:strRef>
          </c:tx>
          <c:spPr>
            <a:solidFill>
              <a:schemeClr val="accent3"/>
            </a:solidFill>
            <a:ln>
              <a:solidFill>
                <a:schemeClr val="tx1"/>
              </a:solidFill>
            </a:ln>
            <a:effectLst/>
          </c:spPr>
          <c:invertIfNegative val="0"/>
          <c:dLbls>
            <c:dLbl>
              <c:idx val="0"/>
              <c:layout>
                <c:manualLayout>
                  <c:x val="-2.5089034432351641E-3"/>
                  <c:y val="6.3106452386305897E-2"/>
                </c:manualLayout>
              </c:layout>
              <c:tx>
                <c:rich>
                  <a:bodyPr/>
                  <a:lstStyle/>
                  <a:p>
                    <a:r>
                      <a:rPr lang="en-US" altLang="ja-JP" dirty="0" smtClean="0"/>
                      <a:t>(</a:t>
                    </a:r>
                    <a:fld id="{A239CFC9-E614-4A08-A0B1-77346E30B388}" type="VALUE">
                      <a:rPr lang="en-US" altLang="ja-JP" smtClean="0"/>
                      <a:pPr/>
                      <a:t>[値]</a:t>
                    </a:fld>
                    <a:r>
                      <a:rPr lang="en-US" altLang="ja-JP"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6E8D-44C0-9FE1-3F30EF340ED7}"/>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Sheet1!$D$2</c:f>
              <c:numCache>
                <c:formatCode>0.0%</c:formatCode>
                <c:ptCount val="1"/>
                <c:pt idx="0">
                  <c:v>0.30106707317073172</c:v>
                </c:pt>
              </c:numCache>
            </c:numRef>
          </c:val>
          <c:extLst>
            <c:ext xmlns:c16="http://schemas.microsoft.com/office/drawing/2014/chart" uri="{C3380CC4-5D6E-409C-BE32-E72D297353CC}">
              <c16:uniqueId val="{00000004-A448-42DA-8E8A-1EA17801ED87}"/>
            </c:ext>
          </c:extLst>
        </c:ser>
        <c:ser>
          <c:idx val="3"/>
          <c:order val="3"/>
          <c:tx>
            <c:strRef>
              <c:f>Sheet1!$E$1</c:f>
              <c:strCache>
                <c:ptCount val="1"/>
                <c:pt idx="0">
                  <c:v>無回答</c:v>
                </c:pt>
              </c:strCache>
            </c:strRef>
          </c:tx>
          <c:spPr>
            <a:solidFill>
              <a:schemeClr val="accent4"/>
            </a:solidFill>
            <a:ln>
              <a:solidFill>
                <a:schemeClr val="tx1"/>
              </a:solidFill>
            </a:ln>
            <a:effectLst/>
          </c:spPr>
          <c:invertIfNegative val="0"/>
          <c:dLbls>
            <c:dLbl>
              <c:idx val="0"/>
              <c:layout>
                <c:manualLayout>
                  <c:x val="2.545518150845737E-3"/>
                  <c:y val="6.3106452386305897E-2"/>
                </c:manualLayout>
              </c:layout>
              <c:tx>
                <c:rich>
                  <a:bodyPr/>
                  <a:lstStyle/>
                  <a:p>
                    <a:r>
                      <a:rPr lang="en-US" altLang="ja-JP" dirty="0" smtClean="0"/>
                      <a:t>(</a:t>
                    </a:r>
                    <a:fld id="{FE6F6156-C8E1-451B-B60D-CB55030FAA41}" type="VALUE">
                      <a:rPr lang="en-US" altLang="ja-JP" smtClean="0"/>
                      <a:pPr/>
                      <a:t>[値]</a:t>
                    </a:fld>
                    <a:r>
                      <a:rPr lang="en-US" altLang="ja-JP"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6E8D-44C0-9FE1-3F30EF340ED7}"/>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Sheet1!$E$2</c:f>
              <c:numCache>
                <c:formatCode>0.0%</c:formatCode>
                <c:ptCount val="1"/>
                <c:pt idx="0">
                  <c:v>0.49618902439024393</c:v>
                </c:pt>
              </c:numCache>
            </c:numRef>
          </c:val>
          <c:extLst>
            <c:ext xmlns:c16="http://schemas.microsoft.com/office/drawing/2014/chart" uri="{C3380CC4-5D6E-409C-BE32-E72D297353CC}">
              <c16:uniqueId val="{00000005-A448-42DA-8E8A-1EA17801ED87}"/>
            </c:ext>
          </c:extLst>
        </c:ser>
        <c:dLbls>
          <c:showLegendKey val="0"/>
          <c:showVal val="1"/>
          <c:showCatName val="0"/>
          <c:showSerName val="0"/>
          <c:showPercent val="0"/>
          <c:showBubbleSize val="0"/>
        </c:dLbls>
        <c:gapWidth val="75"/>
        <c:overlap val="100"/>
        <c:axId val="64711936"/>
        <c:axId val="64719008"/>
      </c:barChart>
      <c:catAx>
        <c:axId val="647119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9008"/>
        <c:crosses val="autoZero"/>
        <c:auto val="1"/>
        <c:lblAlgn val="ctr"/>
        <c:lblOffset val="100"/>
        <c:noMultiLvlLbl val="0"/>
      </c:catAx>
      <c:valAx>
        <c:axId val="6471900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1936"/>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05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ほぼ毎日</c:v>
                </c:pt>
              </c:strCache>
            </c:strRef>
          </c:tx>
          <c:spPr>
            <a:solidFill>
              <a:schemeClr val="accent1"/>
            </a:solidFill>
            <a:ln>
              <a:solidFill>
                <a:schemeClr val="tx1"/>
              </a:solidFill>
            </a:ln>
            <a:effectLst/>
          </c:spPr>
          <c:invertIfNegative val="0"/>
          <c:dLbls>
            <c:dLbl>
              <c:idx val="0"/>
              <c:layout>
                <c:manualLayout>
                  <c:x val="5.2127377298557204E-3"/>
                  <c:y val="6.3244019829739137E-2"/>
                </c:manualLayout>
              </c:layout>
              <c:tx>
                <c:rich>
                  <a:bodyPr/>
                  <a:lstStyle/>
                  <a:p>
                    <a:r>
                      <a:rPr lang="en-US" altLang="ja-JP" dirty="0" smtClean="0"/>
                      <a:t>(</a:t>
                    </a:r>
                    <a:fld id="{D17D7E2B-3EB0-4C4F-BF2C-450812CA8CF7}" type="VALUE">
                      <a:rPr lang="en-US" altLang="ja-JP" smtClean="0"/>
                      <a:pPr/>
                      <a:t>[値]</a:t>
                    </a:fld>
                    <a:r>
                      <a:rPr lang="en-US" altLang="ja-JP"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DB6D-444A-86C7-7B706C4DF601}"/>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Sheet1!$B$2</c:f>
              <c:numCache>
                <c:formatCode>0.0%</c:formatCode>
                <c:ptCount val="1"/>
                <c:pt idx="0">
                  <c:v>0.39097011693373757</c:v>
                </c:pt>
              </c:numCache>
            </c:numRef>
          </c:val>
          <c:extLst>
            <c:ext xmlns:c16="http://schemas.microsoft.com/office/drawing/2014/chart" uri="{C3380CC4-5D6E-409C-BE32-E72D297353CC}">
              <c16:uniqueId val="{00000000-380F-4375-B87C-509DB870879A}"/>
            </c:ext>
          </c:extLst>
        </c:ser>
        <c:ser>
          <c:idx val="1"/>
          <c:order val="1"/>
          <c:tx>
            <c:strRef>
              <c:f>Sheet1!$C$1</c:f>
              <c:strCache>
                <c:ptCount val="1"/>
                <c:pt idx="0">
                  <c:v>週に３～５日</c:v>
                </c:pt>
              </c:strCache>
            </c:strRef>
          </c:tx>
          <c:spPr>
            <a:solidFill>
              <a:schemeClr val="accent2"/>
            </a:solidFill>
            <a:ln>
              <a:solidFill>
                <a:schemeClr val="tx1"/>
              </a:solidFill>
            </a:ln>
            <a:effectLst/>
          </c:spPr>
          <c:invertIfNegative val="0"/>
          <c:dLbls>
            <c:dLbl>
              <c:idx val="0"/>
              <c:layout>
                <c:manualLayout>
                  <c:x val="5.1150864434000741E-3"/>
                  <c:y val="6.3244019829739137E-2"/>
                </c:manualLayout>
              </c:layout>
              <c:tx>
                <c:rich>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r>
                      <a:rPr lang="en-US" altLang="ja-JP" sz="900" dirty="0" smtClean="0"/>
                      <a:t>(</a:t>
                    </a:r>
                    <a:fld id="{CC3145CB-E945-4AEB-9444-7DD3C9E9D100}" type="VALUE">
                      <a:rPr lang="en-US" altLang="ja-JP" sz="900" smtClean="0"/>
                      <a:pPr>
                        <a:defRPr sz="900"/>
                      </a:pPr>
                      <a:t>[値]</a:t>
                    </a:fld>
                    <a:r>
                      <a:rPr lang="en-US" altLang="ja-JP" sz="900" dirty="0" smtClean="0"/>
                      <a:t>)</a:t>
                    </a:r>
                  </a:p>
                </c:rich>
              </c:tx>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DB6D-444A-86C7-7B706C4DF601}"/>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Sheet1!$C$2</c:f>
              <c:numCache>
                <c:formatCode>0.0%</c:formatCode>
                <c:ptCount val="1"/>
                <c:pt idx="0">
                  <c:v>0.20636639237765267</c:v>
                </c:pt>
              </c:numCache>
            </c:numRef>
          </c:val>
          <c:extLst>
            <c:ext xmlns:c16="http://schemas.microsoft.com/office/drawing/2014/chart" uri="{C3380CC4-5D6E-409C-BE32-E72D297353CC}">
              <c16:uniqueId val="{00000001-380F-4375-B87C-509DB870879A}"/>
            </c:ext>
          </c:extLst>
        </c:ser>
        <c:ser>
          <c:idx val="2"/>
          <c:order val="2"/>
          <c:tx>
            <c:strRef>
              <c:f>Sheet1!$D$1</c:f>
              <c:strCache>
                <c:ptCount val="1"/>
                <c:pt idx="0">
                  <c:v>週に１～２日</c:v>
                </c:pt>
              </c:strCache>
            </c:strRef>
          </c:tx>
          <c:spPr>
            <a:solidFill>
              <a:schemeClr val="accent3"/>
            </a:solidFill>
            <a:ln>
              <a:solidFill>
                <a:schemeClr val="tx1"/>
              </a:solidFill>
            </a:ln>
            <a:effectLst/>
          </c:spPr>
          <c:invertIfNegative val="0"/>
          <c:dLbls>
            <c:dLbl>
              <c:idx val="0"/>
              <c:layout>
                <c:manualLayout>
                  <c:x val="2.5413347089891609E-3"/>
                  <c:y val="7.1149522308456517E-2"/>
                </c:manualLayout>
              </c:layout>
              <c:tx>
                <c:rich>
                  <a:bodyPr/>
                  <a:lstStyle/>
                  <a:p>
                    <a:r>
                      <a:rPr lang="en-US" altLang="ja-JP" dirty="0" smtClean="0"/>
                      <a:t>(</a:t>
                    </a:r>
                    <a:fld id="{61A26A17-0344-484C-A79B-9468B54DC94E}" type="VALUE">
                      <a:rPr lang="en-US" altLang="ja-JP" smtClean="0"/>
                      <a:pPr/>
                      <a:t>[値]</a:t>
                    </a:fld>
                    <a:r>
                      <a:rPr lang="en-US" altLang="ja-JP"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DB6D-444A-86C7-7B706C4DF601}"/>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Sheet1!$D$2</c:f>
              <c:numCache>
                <c:formatCode>0.0%</c:formatCode>
                <c:ptCount val="1"/>
                <c:pt idx="0">
                  <c:v>0.20896491987873539</c:v>
                </c:pt>
              </c:numCache>
            </c:numRef>
          </c:val>
          <c:extLst>
            <c:ext xmlns:c16="http://schemas.microsoft.com/office/drawing/2014/chart" uri="{C3380CC4-5D6E-409C-BE32-E72D297353CC}">
              <c16:uniqueId val="{00000002-380F-4375-B87C-509DB870879A}"/>
            </c:ext>
          </c:extLst>
        </c:ser>
        <c:ser>
          <c:idx val="3"/>
          <c:order val="3"/>
          <c:tx>
            <c:strRef>
              <c:f>Sheet1!$E$1</c:f>
              <c:strCache>
                <c:ptCount val="1"/>
                <c:pt idx="0">
                  <c:v>１ヵ月に数日</c:v>
                </c:pt>
              </c:strCache>
            </c:strRef>
          </c:tx>
          <c:spPr>
            <a:solidFill>
              <a:schemeClr val="accent4"/>
            </a:solidFill>
            <a:ln>
              <a:solidFill>
                <a:schemeClr val="tx1"/>
              </a:solidFill>
            </a:ln>
            <a:effectLst/>
          </c:spPr>
          <c:invertIfNegative val="0"/>
          <c:dLbls>
            <c:dLbl>
              <c:idx val="0"/>
              <c:layout>
                <c:manualLayout>
                  <c:x val="-2.508917683567596E-3"/>
                  <c:y val="6.3244019829739137E-2"/>
                </c:manualLayout>
              </c:layout>
              <c:tx>
                <c:rich>
                  <a:bodyPr/>
                  <a:lstStyle/>
                  <a:p>
                    <a:r>
                      <a:rPr lang="en-US" altLang="ja-JP" dirty="0" smtClean="0"/>
                      <a:t>(</a:t>
                    </a:r>
                    <a:fld id="{945B9449-AE21-4FDF-ACEF-6C1852D17BCC}" type="VALUE">
                      <a:rPr lang="en-US" altLang="ja-JP" smtClean="0"/>
                      <a:pPr/>
                      <a:t>[値]</a:t>
                    </a:fld>
                    <a:r>
                      <a:rPr lang="en-US" altLang="ja-JP"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DB6D-444A-86C7-7B706C4DF601}"/>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Sheet1!$E$2</c:f>
              <c:numCache>
                <c:formatCode>0.0%</c:formatCode>
                <c:ptCount val="1"/>
                <c:pt idx="0">
                  <c:v>0.13057600692940666</c:v>
                </c:pt>
              </c:numCache>
            </c:numRef>
          </c:val>
          <c:extLst>
            <c:ext xmlns:c16="http://schemas.microsoft.com/office/drawing/2014/chart" uri="{C3380CC4-5D6E-409C-BE32-E72D297353CC}">
              <c16:uniqueId val="{00000003-380F-4375-B87C-509DB870879A}"/>
            </c:ext>
          </c:extLst>
        </c:ser>
        <c:ser>
          <c:idx val="4"/>
          <c:order val="4"/>
          <c:tx>
            <c:strRef>
              <c:f>Sheet1!$F$1</c:f>
              <c:strCache>
                <c:ptCount val="1"/>
                <c:pt idx="0">
                  <c:v>その他・無回答</c:v>
                </c:pt>
              </c:strCache>
            </c:strRef>
          </c:tx>
          <c:spPr>
            <a:solidFill>
              <a:schemeClr val="accent5"/>
            </a:solidFill>
            <a:ln>
              <a:solidFill>
                <a:schemeClr val="tx1"/>
              </a:solidFill>
            </a:ln>
            <a:effectLst/>
          </c:spPr>
          <c:invertIfNegative val="0"/>
          <c:dLbls>
            <c:dLbl>
              <c:idx val="0"/>
              <c:layout>
                <c:manualLayout>
                  <c:x val="8.8297373780709624E-3"/>
                  <c:y val="6.7197393549607964E-2"/>
                </c:manualLayout>
              </c:layout>
              <c:tx>
                <c:rich>
                  <a:bodyPr/>
                  <a:lstStyle/>
                  <a:p>
                    <a:r>
                      <a:rPr lang="en-US" altLang="ja-JP" dirty="0" smtClean="0"/>
                      <a:t>(</a:t>
                    </a:r>
                    <a:fld id="{36237379-512C-4A2C-94CD-2DAC98F41ECF}" type="VALUE">
                      <a:rPr lang="en-US" altLang="ja-JP" smtClean="0"/>
                      <a:pPr/>
                      <a:t>[値]</a:t>
                    </a:fld>
                    <a:r>
                      <a:rPr lang="en-US" altLang="ja-JP" dirty="0" smtClean="0"/>
                      <a:t>)</a:t>
                    </a:r>
                  </a:p>
                </c:rich>
              </c:tx>
              <c:showLegendKey val="0"/>
              <c:showVal val="1"/>
              <c:showCatName val="0"/>
              <c:showSerName val="0"/>
              <c:showPercent val="0"/>
              <c:showBubbleSize val="0"/>
              <c:extLst>
                <c:ext xmlns:c15="http://schemas.microsoft.com/office/drawing/2012/chart" uri="{CE6537A1-D6FC-4f65-9D91-7224C49458BB}">
                  <c15:layout>
                    <c:manualLayout>
                      <c:w val="8.9887008656946613E-2"/>
                      <c:h val="0.18625363839858175"/>
                    </c:manualLayout>
                  </c15:layout>
                  <c15:dlblFieldTable/>
                  <c15:showDataLabelsRange val="0"/>
                </c:ext>
                <c:ext xmlns:c16="http://schemas.microsoft.com/office/drawing/2014/chart" uri="{C3380CC4-5D6E-409C-BE32-E72D297353CC}">
                  <c16:uniqueId val="{00000000-FA00-454D-92D7-E00F5993291F}"/>
                </c:ext>
              </c:extLst>
            </c:dLbl>
            <c:spPr>
              <a:noFill/>
              <a:ln>
                <a:noFill/>
              </a:ln>
              <a:effectLst/>
            </c:spPr>
            <c:txPr>
              <a:bodyPr rot="0" spcFirstLastPara="1" vertOverflow="ellipsis" vert="horz" wrap="square" anchor="ctr" anchorCtr="1"/>
              <a:lstStyle/>
              <a:p>
                <a:pPr>
                  <a:defRPr sz="7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Sheet1!$F$2</c:f>
              <c:numCache>
                <c:formatCode>0.0%</c:formatCode>
                <c:ptCount val="1"/>
                <c:pt idx="0">
                  <c:v>6.3122563880467733E-2</c:v>
                </c:pt>
              </c:numCache>
            </c:numRef>
          </c:val>
          <c:extLst>
            <c:ext xmlns:c16="http://schemas.microsoft.com/office/drawing/2014/chart" uri="{C3380CC4-5D6E-409C-BE32-E72D297353CC}">
              <c16:uniqueId val="{00000004-380F-4375-B87C-509DB870879A}"/>
            </c:ext>
          </c:extLst>
        </c:ser>
        <c:dLbls>
          <c:showLegendKey val="0"/>
          <c:showVal val="1"/>
          <c:showCatName val="0"/>
          <c:showSerName val="0"/>
          <c:showPercent val="0"/>
          <c:showBubbleSize val="0"/>
        </c:dLbls>
        <c:gapWidth val="75"/>
        <c:overlap val="100"/>
        <c:axId val="64711936"/>
        <c:axId val="64719008"/>
      </c:barChart>
      <c:catAx>
        <c:axId val="647119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9008"/>
        <c:crosses val="autoZero"/>
        <c:auto val="1"/>
        <c:lblAlgn val="ctr"/>
        <c:lblOffset val="100"/>
        <c:noMultiLvlLbl val="0"/>
      </c:catAx>
      <c:valAx>
        <c:axId val="6471900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1936"/>
        <c:crosses val="autoZero"/>
        <c:crossBetween val="between"/>
        <c:majorUnit val="0.2"/>
      </c:valAx>
      <c:spPr>
        <a:noFill/>
        <a:ln>
          <a:noFill/>
        </a:ln>
        <a:effectLst/>
      </c:spPr>
    </c:plotArea>
    <c:legend>
      <c:legendPos val="b"/>
      <c:layout>
        <c:manualLayout>
          <c:xMode val="edge"/>
          <c:yMode val="edge"/>
          <c:x val="6.2544163677973816E-2"/>
          <c:y val="0.78992714488109372"/>
          <c:w val="0.88494696407741025"/>
          <c:h val="0.1468288352891671"/>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05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７時間以上</c:v>
                </c:pt>
              </c:strCache>
            </c:strRef>
          </c:tx>
          <c:spPr>
            <a:solidFill>
              <a:schemeClr val="accent1"/>
            </a:solidFill>
            <a:ln>
              <a:solidFill>
                <a:schemeClr val="tx1"/>
              </a:solidFill>
            </a:ln>
            <a:effectLst/>
          </c:spPr>
          <c:invertIfNegative val="0"/>
          <c:dLbls>
            <c:dLbl>
              <c:idx val="0"/>
              <c:layout>
                <c:manualLayout>
                  <c:x val="-3.0073394546815999E-2"/>
                  <c:y val="0.25457278064259226"/>
                </c:manualLayout>
              </c:layout>
              <c:tx>
                <c:rich>
                  <a:bodyPr/>
                  <a:lstStyle/>
                  <a:p>
                    <a:r>
                      <a:rPr lang="en-US" altLang="ja-JP" sz="600" dirty="0" smtClean="0"/>
                      <a:t>(</a:t>
                    </a:r>
                    <a:fld id="{785C7D42-3D03-4BBA-952C-CE0E5D7978B6}" type="VALUE">
                      <a:rPr lang="en-US" altLang="ja-JP" sz="600" smtClean="0"/>
                      <a:pPr/>
                      <a:t>[値]</a:t>
                    </a:fld>
                    <a:r>
                      <a:rPr lang="en-US" altLang="ja-JP" sz="600"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7551-46AF-84E9-CFAB77DD9EBC}"/>
                </c:ext>
              </c:extLst>
            </c:dLbl>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全体</c:v>
                </c:pt>
              </c:strCache>
            </c:strRef>
          </c:cat>
          <c:val>
            <c:numRef>
              <c:f>Sheet1!$B$2</c:f>
              <c:numCache>
                <c:formatCode>0.0%</c:formatCode>
                <c:ptCount val="1"/>
                <c:pt idx="0">
                  <c:v>1.7540060632308358E-2</c:v>
                </c:pt>
              </c:numCache>
            </c:numRef>
          </c:val>
          <c:extLst>
            <c:ext xmlns:c16="http://schemas.microsoft.com/office/drawing/2014/chart" uri="{C3380CC4-5D6E-409C-BE32-E72D297353CC}">
              <c16:uniqueId val="{00000003-6118-42D1-9A33-D2BB5B563369}"/>
            </c:ext>
          </c:extLst>
        </c:ser>
        <c:ser>
          <c:idx val="1"/>
          <c:order val="1"/>
          <c:tx>
            <c:strRef>
              <c:f>Sheet1!$C$1</c:f>
              <c:strCache>
                <c:ptCount val="1"/>
                <c:pt idx="0">
                  <c:v>３～７時間未満</c:v>
                </c:pt>
              </c:strCache>
            </c:strRef>
          </c:tx>
          <c:spPr>
            <a:solidFill>
              <a:schemeClr val="accent2"/>
            </a:solidFill>
            <a:ln>
              <a:solidFill>
                <a:schemeClr val="tx1"/>
              </a:solidFill>
            </a:ln>
            <a:effectLst/>
          </c:spPr>
          <c:invertIfNegative val="0"/>
          <c:dLbls>
            <c:dLbl>
              <c:idx val="0"/>
              <c:layout>
                <c:manualLayout>
                  <c:x val="2.5089176835674095E-3"/>
                  <c:y val="5.6407510182886263E-2"/>
                </c:manualLayout>
              </c:layout>
              <c:tx>
                <c:rich>
                  <a:bodyPr/>
                  <a:lstStyle/>
                  <a:p>
                    <a:r>
                      <a:rPr lang="en-US" altLang="ja-JP" dirty="0" smtClean="0"/>
                      <a:t>(</a:t>
                    </a:r>
                    <a:fld id="{B2FBCABC-430C-43C7-AD9D-F610EE92BD62}" type="VALUE">
                      <a:rPr lang="en-US" altLang="ja-JP" smtClean="0"/>
                      <a:pPr/>
                      <a:t>[値]</a:t>
                    </a:fld>
                    <a:r>
                      <a:rPr lang="en-US" altLang="ja-JP"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7551-46AF-84E9-CFAB77DD9EBC}"/>
                </c:ext>
              </c:extLst>
            </c:dLbl>
            <c:spPr>
              <a:noFill/>
              <a:ln>
                <a:noFill/>
              </a:ln>
              <a:effectLst/>
            </c:spPr>
            <c:txPr>
              <a:bodyPr rot="0" spcFirstLastPara="1" vertOverflow="ellipsis" vert="horz" wrap="square" anchor="ctr" anchorCtr="1"/>
              <a:lstStyle/>
              <a:p>
                <a:pPr>
                  <a:defRPr sz="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Sheet1!$C$2</c:f>
              <c:numCache>
                <c:formatCode>0.0%</c:formatCode>
                <c:ptCount val="1"/>
                <c:pt idx="0">
                  <c:v>6.5612819402338679E-2</c:v>
                </c:pt>
              </c:numCache>
            </c:numRef>
          </c:val>
          <c:extLst>
            <c:ext xmlns:c16="http://schemas.microsoft.com/office/drawing/2014/chart" uri="{C3380CC4-5D6E-409C-BE32-E72D297353CC}">
              <c16:uniqueId val="{00000004-6118-42D1-9A33-D2BB5B563369}"/>
            </c:ext>
          </c:extLst>
        </c:ser>
        <c:ser>
          <c:idx val="2"/>
          <c:order val="2"/>
          <c:tx>
            <c:strRef>
              <c:f>Sheet1!$D$1</c:f>
              <c:strCache>
                <c:ptCount val="1"/>
                <c:pt idx="0">
                  <c:v>３時間未満</c:v>
                </c:pt>
              </c:strCache>
            </c:strRef>
          </c:tx>
          <c:spPr>
            <a:solidFill>
              <a:schemeClr val="accent3"/>
            </a:solidFill>
            <a:ln>
              <a:solidFill>
                <a:schemeClr val="tx1"/>
              </a:solidFill>
            </a:ln>
            <a:effectLst/>
          </c:spPr>
          <c:invertIfNegative val="0"/>
          <c:dLbls>
            <c:dLbl>
              <c:idx val="0"/>
              <c:layout>
                <c:manualLayout>
                  <c:x val="-1.498787163018017E-2"/>
                  <c:y val="6.3412886547105876E-2"/>
                </c:manualLayout>
              </c:layout>
              <c:tx>
                <c:rich>
                  <a:bodyPr/>
                  <a:lstStyle/>
                  <a:p>
                    <a:r>
                      <a:rPr lang="en-US" altLang="ja-JP" sz="900" dirty="0" smtClean="0"/>
                      <a:t>(</a:t>
                    </a:r>
                    <a:fld id="{EAC083D9-4540-4F42-9BD6-A5192185637C}" type="VALUE">
                      <a:rPr lang="en-US" altLang="ja-JP" sz="900" smtClean="0"/>
                      <a:pPr/>
                      <a:t>[値]</a:t>
                    </a:fld>
                    <a:r>
                      <a:rPr lang="en-US" altLang="ja-JP" sz="900"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2EE2-4EFE-8F8A-7B8C7A6FEC9F}"/>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Sheet1!$D$2</c:f>
              <c:numCache>
                <c:formatCode>0.0%</c:formatCode>
                <c:ptCount val="1"/>
                <c:pt idx="0">
                  <c:v>0.82199999999999995</c:v>
                </c:pt>
              </c:numCache>
            </c:numRef>
          </c:val>
          <c:extLst>
            <c:ext xmlns:c16="http://schemas.microsoft.com/office/drawing/2014/chart" uri="{C3380CC4-5D6E-409C-BE32-E72D297353CC}">
              <c16:uniqueId val="{00000007-6118-42D1-9A33-D2BB5B563369}"/>
            </c:ext>
          </c:extLst>
        </c:ser>
        <c:ser>
          <c:idx val="3"/>
          <c:order val="3"/>
          <c:tx>
            <c:strRef>
              <c:f>Sheet1!$E$1</c:f>
              <c:strCache>
                <c:ptCount val="1"/>
                <c:pt idx="0">
                  <c:v>無回答</c:v>
                </c:pt>
              </c:strCache>
            </c:strRef>
          </c:tx>
          <c:spPr>
            <a:solidFill>
              <a:schemeClr val="accent4"/>
            </a:solidFill>
            <a:ln>
              <a:solidFill>
                <a:schemeClr val="tx1"/>
              </a:solidFill>
            </a:ln>
            <a:effectLst/>
          </c:spPr>
          <c:invertIfNegative val="0"/>
          <c:dLbls>
            <c:dLbl>
              <c:idx val="0"/>
              <c:layout>
                <c:manualLayout>
                  <c:x val="0"/>
                  <c:y val="5.5486275728717713E-2"/>
                </c:manualLayout>
              </c:layout>
              <c:tx>
                <c:rich>
                  <a:bodyPr/>
                  <a:lstStyle/>
                  <a:p>
                    <a:r>
                      <a:rPr lang="en-US" altLang="ja-JP" sz="900" dirty="0" smtClean="0"/>
                      <a:t>(</a:t>
                    </a:r>
                    <a:fld id="{7EC770E8-BAE3-498F-BD9E-B9CBB677CA3D}" type="VALUE">
                      <a:rPr lang="en-US" altLang="ja-JP" sz="900" smtClean="0"/>
                      <a:pPr/>
                      <a:t>[値]</a:t>
                    </a:fld>
                    <a:r>
                      <a:rPr lang="en-US" altLang="ja-JP" sz="900" dirty="0" smtClean="0"/>
                      <a:t>)</a:t>
                    </a:r>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2EE2-4EFE-8F8A-7B8C7A6FEC9F}"/>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全体</c:v>
                </c:pt>
              </c:strCache>
            </c:strRef>
          </c:cat>
          <c:val>
            <c:numRef>
              <c:f>Sheet1!$E$2</c:f>
              <c:numCache>
                <c:formatCode>0.0%</c:formatCode>
                <c:ptCount val="1"/>
                <c:pt idx="0">
                  <c:v>9.4737981810307487E-2</c:v>
                </c:pt>
              </c:numCache>
            </c:numRef>
          </c:val>
          <c:extLst>
            <c:ext xmlns:c16="http://schemas.microsoft.com/office/drawing/2014/chart" uri="{C3380CC4-5D6E-409C-BE32-E72D297353CC}">
              <c16:uniqueId val="{00000008-6118-42D1-9A33-D2BB5B563369}"/>
            </c:ext>
          </c:extLst>
        </c:ser>
        <c:dLbls>
          <c:showLegendKey val="0"/>
          <c:showVal val="1"/>
          <c:showCatName val="0"/>
          <c:showSerName val="0"/>
          <c:showPercent val="0"/>
          <c:showBubbleSize val="0"/>
        </c:dLbls>
        <c:gapWidth val="75"/>
        <c:overlap val="100"/>
        <c:axId val="64711936"/>
        <c:axId val="64719008"/>
      </c:barChart>
      <c:catAx>
        <c:axId val="647119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9008"/>
        <c:crosses val="autoZero"/>
        <c:auto val="1"/>
        <c:lblAlgn val="ctr"/>
        <c:lblOffset val="100"/>
        <c:noMultiLvlLbl val="0"/>
      </c:catAx>
      <c:valAx>
        <c:axId val="64719008"/>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4711936"/>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05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0.2704</cdr:x>
      <cdr:y>0.33622</cdr:y>
    </cdr:from>
    <cdr:to>
      <cdr:x>0.5</cdr:x>
      <cdr:y>0.52583</cdr:y>
    </cdr:to>
    <cdr:cxnSp macro="">
      <cdr:nvCxnSpPr>
        <cdr:cNvPr id="3" name="直線コネクタ 2"/>
        <cdr:cNvCxnSpPr/>
      </cdr:nvCxnSpPr>
      <cdr:spPr>
        <a:xfrm xmlns:a="http://schemas.openxmlformats.org/drawingml/2006/main">
          <a:off x="2064003" y="1615145"/>
          <a:ext cx="1752565" cy="910865"/>
        </a:xfrm>
        <a:prstGeom xmlns:a="http://schemas.openxmlformats.org/drawingml/2006/main" prst="line">
          <a:avLst/>
        </a:prstGeom>
        <a:ln xmlns:a="http://schemas.openxmlformats.org/drawingml/2006/main" w="28575">
          <a:solidFill>
            <a:schemeClr val="bg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0.26232</cdr:x>
      <cdr:y>0.52583</cdr:y>
    </cdr:from>
    <cdr:to>
      <cdr:x>0.5</cdr:x>
      <cdr:y>0.69265</cdr:y>
    </cdr:to>
    <cdr:cxnSp macro="">
      <cdr:nvCxnSpPr>
        <cdr:cNvPr id="5" name="直線コネクタ 4"/>
        <cdr:cNvCxnSpPr/>
      </cdr:nvCxnSpPr>
      <cdr:spPr>
        <a:xfrm xmlns:a="http://schemas.openxmlformats.org/drawingml/2006/main" flipV="1">
          <a:off x="2002289" y="2526010"/>
          <a:ext cx="1814279" cy="801370"/>
        </a:xfrm>
        <a:prstGeom xmlns:a="http://schemas.openxmlformats.org/drawingml/2006/main" prst="line">
          <a:avLst/>
        </a:prstGeom>
        <a:ln xmlns:a="http://schemas.openxmlformats.org/drawingml/2006/main" w="28575">
          <a:solidFill>
            <a:schemeClr val="bg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0.45288</cdr:x>
      <cdr:y>0.52583</cdr:y>
    </cdr:from>
    <cdr:to>
      <cdr:x>0.49757</cdr:x>
      <cdr:y>0.92927</cdr:y>
    </cdr:to>
    <cdr:cxnSp macro="">
      <cdr:nvCxnSpPr>
        <cdr:cNvPr id="8" name="直線コネクタ 7"/>
        <cdr:cNvCxnSpPr/>
      </cdr:nvCxnSpPr>
      <cdr:spPr>
        <a:xfrm xmlns:a="http://schemas.openxmlformats.org/drawingml/2006/main" flipV="1">
          <a:off x="3456918" y="2526010"/>
          <a:ext cx="341079" cy="1938020"/>
        </a:xfrm>
        <a:prstGeom xmlns:a="http://schemas.openxmlformats.org/drawingml/2006/main" prst="line">
          <a:avLst/>
        </a:prstGeom>
        <a:ln xmlns:a="http://schemas.openxmlformats.org/drawingml/2006/main" w="28575">
          <a:solidFill>
            <a:schemeClr val="bg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0.4975</cdr:x>
      <cdr:y>0.52583</cdr:y>
    </cdr:from>
    <cdr:to>
      <cdr:x>0.74066</cdr:x>
      <cdr:y>0.66357</cdr:y>
    </cdr:to>
    <cdr:cxnSp macro="">
      <cdr:nvCxnSpPr>
        <cdr:cNvPr id="11" name="直線コネクタ 10"/>
        <cdr:cNvCxnSpPr/>
      </cdr:nvCxnSpPr>
      <cdr:spPr>
        <a:xfrm xmlns:a="http://schemas.openxmlformats.org/drawingml/2006/main">
          <a:off x="3797510" y="2526010"/>
          <a:ext cx="1856029" cy="661670"/>
        </a:xfrm>
        <a:prstGeom xmlns:a="http://schemas.openxmlformats.org/drawingml/2006/main" prst="line">
          <a:avLst/>
        </a:prstGeom>
        <a:ln xmlns:a="http://schemas.openxmlformats.org/drawingml/2006/main" w="28575">
          <a:solidFill>
            <a:schemeClr val="bg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cdr:x>
      <cdr:y>0.40735</cdr:y>
    </cdr:from>
    <cdr:to>
      <cdr:x>0.74555</cdr:x>
      <cdr:y>0.52482</cdr:y>
    </cdr:to>
    <cdr:cxnSp macro="">
      <cdr:nvCxnSpPr>
        <cdr:cNvPr id="15" name="直線コネクタ 14"/>
        <cdr:cNvCxnSpPr/>
      </cdr:nvCxnSpPr>
      <cdr:spPr>
        <a:xfrm xmlns:a="http://schemas.openxmlformats.org/drawingml/2006/main" flipV="1">
          <a:off x="3816568" y="1956838"/>
          <a:ext cx="1874354" cy="564313"/>
        </a:xfrm>
        <a:prstGeom xmlns:a="http://schemas.openxmlformats.org/drawingml/2006/main" prst="line">
          <a:avLst/>
        </a:prstGeom>
        <a:ln xmlns:a="http://schemas.openxmlformats.org/drawingml/2006/main" w="28575">
          <a:solidFill>
            <a:schemeClr val="bg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0.4975</cdr:x>
      <cdr:y>0.15307</cdr:y>
    </cdr:from>
    <cdr:to>
      <cdr:x>0.59923</cdr:x>
      <cdr:y>0.52583</cdr:y>
    </cdr:to>
    <cdr:cxnSp macro="">
      <cdr:nvCxnSpPr>
        <cdr:cNvPr id="18" name="直線コネクタ 17"/>
        <cdr:cNvCxnSpPr/>
      </cdr:nvCxnSpPr>
      <cdr:spPr>
        <a:xfrm xmlns:a="http://schemas.openxmlformats.org/drawingml/2006/main" flipV="1">
          <a:off x="3797510" y="735310"/>
          <a:ext cx="776529" cy="1790700"/>
        </a:xfrm>
        <a:prstGeom xmlns:a="http://schemas.openxmlformats.org/drawingml/2006/main" prst="line">
          <a:avLst/>
        </a:prstGeom>
        <a:ln xmlns:a="http://schemas.openxmlformats.org/drawingml/2006/main" w="28575">
          <a:solidFill>
            <a:schemeClr val="bg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0.49871</cdr:x>
      <cdr:y>0.11504</cdr:y>
    </cdr:from>
    <cdr:to>
      <cdr:x>0.49951</cdr:x>
      <cdr:y>0.52482</cdr:y>
    </cdr:to>
    <cdr:cxnSp macro="">
      <cdr:nvCxnSpPr>
        <cdr:cNvPr id="9" name="直線コネクタ 8"/>
        <cdr:cNvCxnSpPr/>
      </cdr:nvCxnSpPr>
      <cdr:spPr>
        <a:xfrm xmlns:a="http://schemas.openxmlformats.org/drawingml/2006/main" flipH="1">
          <a:off x="3806726" y="552609"/>
          <a:ext cx="6078" cy="1968541"/>
        </a:xfrm>
        <a:prstGeom xmlns:a="http://schemas.openxmlformats.org/drawingml/2006/main" prst="line">
          <a:avLst/>
        </a:prstGeom>
        <a:ln xmlns:a="http://schemas.openxmlformats.org/drawingml/2006/main" w="381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1430" tIns="45716" rIns="91430"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8693"/>
          </a:xfrm>
          <a:prstGeom prst="rect">
            <a:avLst/>
          </a:prstGeom>
        </p:spPr>
        <p:txBody>
          <a:bodyPr vert="horz" lIns="91430" tIns="45716" rIns="91430" bIns="45716" rtlCol="0"/>
          <a:lstStyle>
            <a:lvl1pPr algn="r">
              <a:defRPr sz="1200"/>
            </a:lvl1pPr>
          </a:lstStyle>
          <a:p>
            <a:fld id="{D9A7526D-E0BE-4BC1-ACB4-9A52F8FCAEEB}" type="datetimeFigureOut">
              <a:rPr kumimoji="1" lang="ja-JP" altLang="en-US" smtClean="0"/>
              <a:t>2023/1/31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0" tIns="45716" rIns="91430" bIns="45716"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0" tIns="45716" rIns="91430"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30" tIns="45716" rIns="91430"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30" tIns="45716" rIns="91430" bIns="45716" rtlCol="0" anchor="b"/>
          <a:lstStyle>
            <a:lvl1pPr algn="r">
              <a:defRPr sz="1200"/>
            </a:lvl1pPr>
          </a:lstStyle>
          <a:p>
            <a:fld id="{4580AF4A-CA18-488D-99F8-5845EC629612}" type="slidenum">
              <a:rPr kumimoji="1" lang="ja-JP" altLang="en-US" smtClean="0"/>
              <a:t>‹#›</a:t>
            </a:fld>
            <a:endParaRPr kumimoji="1" lang="ja-JP" altLang="en-US"/>
          </a:p>
        </p:txBody>
      </p:sp>
    </p:spTree>
    <p:extLst>
      <p:ext uri="{BB962C8B-B14F-4D97-AF65-F5344CB8AC3E}">
        <p14:creationId xmlns:p14="http://schemas.microsoft.com/office/powerpoint/2010/main" val="36600427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80AF4A-CA18-488D-99F8-5845EC629612}" type="slidenum">
              <a:rPr kumimoji="1" lang="ja-JP" altLang="en-US" smtClean="0"/>
              <a:t>1</a:t>
            </a:fld>
            <a:endParaRPr kumimoji="1" lang="ja-JP" altLang="en-US"/>
          </a:p>
        </p:txBody>
      </p:sp>
    </p:spTree>
    <p:extLst>
      <p:ext uri="{BB962C8B-B14F-4D97-AF65-F5344CB8AC3E}">
        <p14:creationId xmlns:p14="http://schemas.microsoft.com/office/powerpoint/2010/main" val="1581559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80AF4A-CA18-488D-99F8-5845EC629612}" type="slidenum">
              <a:rPr kumimoji="1" lang="ja-JP" altLang="en-US" smtClean="0"/>
              <a:t>2</a:t>
            </a:fld>
            <a:endParaRPr kumimoji="1" lang="ja-JP" altLang="en-US"/>
          </a:p>
        </p:txBody>
      </p:sp>
    </p:spTree>
    <p:extLst>
      <p:ext uri="{BB962C8B-B14F-4D97-AF65-F5344CB8AC3E}">
        <p14:creationId xmlns:p14="http://schemas.microsoft.com/office/powerpoint/2010/main" val="3961933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80AF4A-CA18-488D-99F8-5845EC629612}" type="slidenum">
              <a:rPr kumimoji="1" lang="ja-JP" altLang="en-US" smtClean="0"/>
              <a:t>3</a:t>
            </a:fld>
            <a:endParaRPr kumimoji="1" lang="ja-JP" altLang="en-US"/>
          </a:p>
        </p:txBody>
      </p:sp>
    </p:spTree>
    <p:extLst>
      <p:ext uri="{BB962C8B-B14F-4D97-AF65-F5344CB8AC3E}">
        <p14:creationId xmlns:p14="http://schemas.microsoft.com/office/powerpoint/2010/main" val="1700607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80AF4A-CA18-488D-99F8-5845EC629612}" type="slidenum">
              <a:rPr kumimoji="1" lang="ja-JP" altLang="en-US" smtClean="0"/>
              <a:t>4</a:t>
            </a:fld>
            <a:endParaRPr kumimoji="1" lang="ja-JP" altLang="en-US"/>
          </a:p>
        </p:txBody>
      </p:sp>
    </p:spTree>
    <p:extLst>
      <p:ext uri="{BB962C8B-B14F-4D97-AF65-F5344CB8AC3E}">
        <p14:creationId xmlns:p14="http://schemas.microsoft.com/office/powerpoint/2010/main" val="2752695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4580AF4A-CA18-488D-99F8-5845EC629612}" type="slidenum">
              <a:rPr kumimoji="1" lang="ja-JP" altLang="en-US" smtClean="0"/>
              <a:t>5</a:t>
            </a:fld>
            <a:endParaRPr kumimoji="1" lang="ja-JP" altLang="en-US"/>
          </a:p>
        </p:txBody>
      </p:sp>
    </p:spTree>
    <p:extLst>
      <p:ext uri="{BB962C8B-B14F-4D97-AF65-F5344CB8AC3E}">
        <p14:creationId xmlns:p14="http://schemas.microsoft.com/office/powerpoint/2010/main" val="805119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80AF4A-CA18-488D-99F8-5845EC629612}" type="slidenum">
              <a:rPr kumimoji="1" lang="ja-JP" altLang="en-US" smtClean="0"/>
              <a:t>6</a:t>
            </a:fld>
            <a:endParaRPr kumimoji="1" lang="ja-JP" altLang="en-US"/>
          </a:p>
        </p:txBody>
      </p:sp>
    </p:spTree>
    <p:extLst>
      <p:ext uri="{BB962C8B-B14F-4D97-AF65-F5344CB8AC3E}">
        <p14:creationId xmlns:p14="http://schemas.microsoft.com/office/powerpoint/2010/main" val="3543966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80AF4A-CA18-488D-99F8-5845EC629612}" type="slidenum">
              <a:rPr kumimoji="1" lang="ja-JP" altLang="en-US" smtClean="0"/>
              <a:t>7</a:t>
            </a:fld>
            <a:endParaRPr kumimoji="1" lang="ja-JP" altLang="en-US"/>
          </a:p>
        </p:txBody>
      </p:sp>
    </p:spTree>
    <p:extLst>
      <p:ext uri="{BB962C8B-B14F-4D97-AF65-F5344CB8AC3E}">
        <p14:creationId xmlns:p14="http://schemas.microsoft.com/office/powerpoint/2010/main" val="3622761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10"/>
          </p:nvPr>
        </p:nvSpPr>
        <p:spPr/>
        <p:txBody>
          <a:bodyPr/>
          <a:lstStyle/>
          <a:p>
            <a:fld id="{4580AF4A-CA18-488D-99F8-5845EC629612}" type="slidenum">
              <a:rPr kumimoji="1" lang="ja-JP" altLang="en-US" smtClean="0"/>
              <a:t>8</a:t>
            </a:fld>
            <a:endParaRPr kumimoji="1" lang="ja-JP" altLang="en-US"/>
          </a:p>
        </p:txBody>
      </p:sp>
    </p:spTree>
    <p:extLst>
      <p:ext uri="{BB962C8B-B14F-4D97-AF65-F5344CB8AC3E}">
        <p14:creationId xmlns:p14="http://schemas.microsoft.com/office/powerpoint/2010/main" val="3220167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980DDB1-C6AD-4981-8889-945772B2C03B}"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1664717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80DDB1-C6AD-4981-8889-945772B2C03B}"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4186360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80DDB1-C6AD-4981-8889-945772B2C03B}"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298560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80DDB1-C6AD-4981-8889-945772B2C03B}"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310074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80DDB1-C6AD-4981-8889-945772B2C03B}" type="datetimeFigureOut">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1196863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980DDB1-C6AD-4981-8889-945772B2C03B}"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15589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80DDB1-C6AD-4981-8889-945772B2C03B}" type="datetimeFigureOut">
              <a:rPr kumimoji="1" lang="ja-JP" altLang="en-US" smtClean="0"/>
              <a:t>2023/1/31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3510091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980DDB1-C6AD-4981-8889-945772B2C03B}" type="datetimeFigureOut">
              <a:rPr kumimoji="1" lang="ja-JP" altLang="en-US" smtClean="0"/>
              <a:t>2023/1/31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280537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80DDB1-C6AD-4981-8889-945772B2C03B}" type="datetimeFigureOut">
              <a:rPr kumimoji="1" lang="ja-JP" altLang="en-US" smtClean="0"/>
              <a:t>2023/1/31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424478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80DDB1-C6AD-4981-8889-945772B2C03B}"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1789877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980DDB1-C6AD-4981-8889-945772B2C03B}" type="datetimeFigureOut">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496116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80DDB1-C6AD-4981-8889-945772B2C03B}" type="datetimeFigureOut">
              <a:rPr kumimoji="1" lang="ja-JP" altLang="en-US" smtClean="0"/>
              <a:t>2023/1/31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1287B2-7EB1-410B-BA1A-45E66ACB56F7}" type="slidenum">
              <a:rPr kumimoji="1" lang="ja-JP" altLang="en-US" smtClean="0"/>
              <a:t>‹#›</a:t>
            </a:fld>
            <a:endParaRPr kumimoji="1" lang="ja-JP" altLang="en-US"/>
          </a:p>
        </p:txBody>
      </p:sp>
    </p:spTree>
    <p:extLst>
      <p:ext uri="{BB962C8B-B14F-4D97-AF65-F5344CB8AC3E}">
        <p14:creationId xmlns:p14="http://schemas.microsoft.com/office/powerpoint/2010/main" val="3200412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11.xml"/></Relationships>
</file>

<file path=ppt/slides/_rels/slide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chart" Target="../charts/chart14.xml"/><Relationship Id="rId4" Type="http://schemas.openxmlformats.org/officeDocument/2006/relationships/chart" Target="../charts/char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1951" y="1979585"/>
            <a:ext cx="9382126" cy="2160000"/>
          </a:xfrm>
          <a:prstGeom prst="rect">
            <a:avLst/>
          </a:prstGeom>
          <a:noFill/>
          <a:ln>
            <a:noFill/>
          </a:ln>
        </p:spPr>
        <p:txBody>
          <a:bodyPr wrap="square" tIns="90000" bIns="90000" rtlCol="0" anchor="ctr" anchorCtr="0">
            <a:noAutofit/>
          </a:bodyPr>
          <a:lstStyle/>
          <a:p>
            <a:r>
              <a:rPr lang="ja-JP" altLang="en-US" sz="4400" dirty="0">
                <a:latin typeface="Meiryo UI" panose="020B0604030504040204" pitchFamily="50" charset="-128"/>
                <a:ea typeface="Meiryo UI" panose="020B0604030504040204" pitchFamily="50" charset="-128"/>
              </a:rPr>
              <a:t>令和</a:t>
            </a:r>
            <a:r>
              <a:rPr lang="ja-JP" altLang="en-US" sz="4400" dirty="0" smtClean="0">
                <a:latin typeface="Meiryo UI" panose="020B0604030504040204" pitchFamily="50" charset="-128"/>
                <a:ea typeface="Meiryo UI" panose="020B0604030504040204" pitchFamily="50" charset="-128"/>
              </a:rPr>
              <a:t>４年度</a:t>
            </a:r>
            <a:endParaRPr lang="en-US" altLang="ja-JP" sz="4400" dirty="0" smtClean="0">
              <a:latin typeface="Meiryo UI" panose="020B0604030504040204" pitchFamily="50" charset="-128"/>
              <a:ea typeface="Meiryo UI" panose="020B0604030504040204" pitchFamily="50" charset="-128"/>
            </a:endParaRPr>
          </a:p>
          <a:p>
            <a:r>
              <a:rPr lang="ja-JP" altLang="en-US" sz="4400" dirty="0" smtClean="0">
                <a:latin typeface="Meiryo UI" panose="020B0604030504040204" pitchFamily="50" charset="-128"/>
                <a:ea typeface="Meiryo UI" panose="020B0604030504040204" pitchFamily="50" charset="-128"/>
              </a:rPr>
              <a:t>府立</a:t>
            </a:r>
            <a:r>
              <a:rPr lang="ja-JP" altLang="en-US" sz="4400" dirty="0">
                <a:latin typeface="Meiryo UI" panose="020B0604030504040204" pitchFamily="50" charset="-128"/>
                <a:ea typeface="Meiryo UI" panose="020B0604030504040204" pitchFamily="50" charset="-128"/>
              </a:rPr>
              <a:t>高校におけるヤングケアラーに関する調査結果について</a:t>
            </a:r>
          </a:p>
        </p:txBody>
      </p:sp>
      <p:sp>
        <p:nvSpPr>
          <p:cNvPr id="4" name="テキスト ボックス 3"/>
          <p:cNvSpPr txBox="1"/>
          <p:nvPr/>
        </p:nvSpPr>
        <p:spPr>
          <a:xfrm>
            <a:off x="5782613" y="5400809"/>
            <a:ext cx="3821023" cy="1175636"/>
          </a:xfrm>
          <a:prstGeom prst="rect">
            <a:avLst/>
          </a:prstGeom>
          <a:noFill/>
          <a:ln>
            <a:noFill/>
          </a:ln>
        </p:spPr>
        <p:txBody>
          <a:bodyPr wrap="square" tIns="90000" bIns="90000" rtlCol="0" anchor="ctr" anchorCtr="0">
            <a:noAutofit/>
          </a:bodyPr>
          <a:lstStyle/>
          <a:p>
            <a:pPr algn="r"/>
            <a:r>
              <a:rPr lang="ja-JP" altLang="en-US" sz="2000" b="1" dirty="0" smtClean="0">
                <a:latin typeface="Meiryo UI" panose="020B0604030504040204" pitchFamily="50" charset="-128"/>
                <a:ea typeface="Meiryo UI" panose="020B0604030504040204" pitchFamily="50" charset="-128"/>
              </a:rPr>
              <a:t>高等学校課　生徒指導グループ</a:t>
            </a:r>
            <a:endParaRPr lang="ja-JP" altLang="en-US" sz="2000" b="1"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8148320" y="518306"/>
            <a:ext cx="1016000" cy="400110"/>
          </a:xfrm>
          <a:prstGeom prst="rect">
            <a:avLst/>
          </a:prstGeom>
          <a:noFill/>
          <a:ln>
            <a:solidFill>
              <a:schemeClr val="tx1"/>
            </a:solidFill>
          </a:ln>
        </p:spPr>
        <p:txBody>
          <a:bodyPr wrap="square" rtlCol="0" anchor="ctr">
            <a:spAutoFit/>
          </a:bodyPr>
          <a:lstStyle/>
          <a:p>
            <a:pPr algn="ctr"/>
            <a:r>
              <a:rPr kumimoji="1" lang="ja-JP" altLang="en-US" sz="2000" dirty="0" smtClean="0"/>
              <a:t>資料３</a:t>
            </a:r>
            <a:endParaRPr kumimoji="1" lang="ja-JP" altLang="en-US" sz="2000" dirty="0"/>
          </a:p>
        </p:txBody>
      </p:sp>
    </p:spTree>
    <p:extLst>
      <p:ext uri="{BB962C8B-B14F-4D97-AF65-F5344CB8AC3E}">
        <p14:creationId xmlns:p14="http://schemas.microsoft.com/office/powerpoint/2010/main" val="3718130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775"/>
            <a:ext cx="9906000" cy="703234"/>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p:cNvSpPr txBox="1"/>
          <p:nvPr/>
        </p:nvSpPr>
        <p:spPr>
          <a:xfrm>
            <a:off x="366043" y="143654"/>
            <a:ext cx="8992824" cy="461665"/>
          </a:xfrm>
          <a:prstGeom prst="rect">
            <a:avLst/>
          </a:prstGeom>
          <a:noFill/>
        </p:spPr>
        <p:txBody>
          <a:bodyPr wrap="square" rtlCol="0">
            <a:spAutoFit/>
          </a:bodyPr>
          <a:lstStyle/>
          <a:p>
            <a:r>
              <a:rPr lang="ja-JP" altLang="en-US" sz="2400" dirty="0" smtClean="0">
                <a:solidFill>
                  <a:schemeClr val="bg1"/>
                </a:solidFill>
                <a:latin typeface="Meiryo UI" panose="020B0604030504040204" pitchFamily="50" charset="-128"/>
                <a:ea typeface="Meiryo UI" panose="020B0604030504040204" pitchFamily="50" charset="-128"/>
              </a:rPr>
              <a:t>令和４年度　</a:t>
            </a:r>
            <a:r>
              <a:rPr lang="ja-JP" altLang="ja-JP" sz="2400" dirty="0" smtClean="0">
                <a:solidFill>
                  <a:schemeClr val="bg1"/>
                </a:solidFill>
                <a:latin typeface="Meiryo UI" panose="020B0604030504040204" pitchFamily="50" charset="-128"/>
                <a:ea typeface="Meiryo UI" panose="020B0604030504040204" pitchFamily="50" charset="-128"/>
              </a:rPr>
              <a:t>府立</a:t>
            </a:r>
            <a:r>
              <a:rPr lang="ja-JP" altLang="ja-JP" sz="2400" dirty="0">
                <a:solidFill>
                  <a:schemeClr val="bg1"/>
                </a:solidFill>
                <a:latin typeface="Meiryo UI" panose="020B0604030504040204" pitchFamily="50" charset="-128"/>
                <a:ea typeface="Meiryo UI" panose="020B0604030504040204" pitchFamily="50" charset="-128"/>
              </a:rPr>
              <a:t>高校</a:t>
            </a:r>
            <a:r>
              <a:rPr lang="ja-JP" altLang="en-US" sz="2400" dirty="0">
                <a:solidFill>
                  <a:schemeClr val="bg1"/>
                </a:solidFill>
                <a:latin typeface="Meiryo UI" panose="020B0604030504040204" pitchFamily="50" charset="-128"/>
                <a:ea typeface="Meiryo UI" panose="020B0604030504040204" pitchFamily="50" charset="-128"/>
              </a:rPr>
              <a:t>におけるヤングケアラーに関する</a:t>
            </a:r>
            <a:r>
              <a:rPr lang="ja-JP" altLang="ja-JP" sz="2400" dirty="0">
                <a:solidFill>
                  <a:schemeClr val="bg1"/>
                </a:solidFill>
                <a:latin typeface="Meiryo UI" panose="020B0604030504040204" pitchFamily="50" charset="-128"/>
                <a:ea typeface="Meiryo UI" panose="020B0604030504040204" pitchFamily="50" charset="-128"/>
              </a:rPr>
              <a:t>調査結果に</a:t>
            </a:r>
            <a:r>
              <a:rPr lang="ja-JP" altLang="ja-JP" sz="2400" dirty="0" smtClean="0">
                <a:solidFill>
                  <a:schemeClr val="bg1"/>
                </a:solidFill>
                <a:latin typeface="Meiryo UI" panose="020B0604030504040204" pitchFamily="50" charset="-128"/>
                <a:ea typeface="Meiryo UI" panose="020B0604030504040204" pitchFamily="50" charset="-128"/>
              </a:rPr>
              <a:t>ついて</a:t>
            </a:r>
            <a:endParaRPr kumimoji="1" lang="ja-JP" altLang="en-US" sz="2400" dirty="0">
              <a:solidFill>
                <a:schemeClr val="bg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65154" y="963604"/>
            <a:ext cx="9813700" cy="1639678"/>
          </a:xfrm>
          <a:prstGeom prst="rect">
            <a:avLst/>
          </a:pr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endParaRPr>
          </a:p>
        </p:txBody>
      </p:sp>
      <p:sp>
        <p:nvSpPr>
          <p:cNvPr id="19" name="テキスト ボックス 18"/>
          <p:cNvSpPr txBox="1"/>
          <p:nvPr/>
        </p:nvSpPr>
        <p:spPr>
          <a:xfrm>
            <a:off x="62357" y="963604"/>
            <a:ext cx="2034860" cy="369332"/>
          </a:xfrm>
          <a:prstGeom prst="rect">
            <a:avLst/>
          </a:prstGeom>
          <a:solidFill>
            <a:schemeClr val="accent3">
              <a:lumMod val="50000"/>
            </a:schemeClr>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調査目的</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62357" y="1490543"/>
            <a:ext cx="9779249" cy="877163"/>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府立高校におけるヤングケアラー</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の生活実態やケアによる学校生活への影響、支援ニーズ等を把握し、適切な支援につなげることができるよう、実態調査を実施。</a:t>
            </a:r>
            <a:endParaRPr kumimoji="1" lang="en-US" altLang="ja-JP" sz="1600" dirty="0">
              <a:latin typeface="Meiryo UI" panose="020B0604030504040204" pitchFamily="50" charset="-128"/>
              <a:ea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本来大人が担うと想定されている家事や家族の世話などを日常的に行っている生徒のこと</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12"/>
          </p:nvPr>
        </p:nvSpPr>
        <p:spPr>
          <a:xfrm>
            <a:off x="7612756" y="6514846"/>
            <a:ext cx="2228850" cy="365125"/>
          </a:xfrm>
        </p:spPr>
        <p:txBody>
          <a:bodyPr/>
          <a:lstStyle/>
          <a:p>
            <a:r>
              <a:rPr kumimoji="1" lang="en-US" altLang="ja-JP" sz="2400" dirty="0" smtClean="0">
                <a:solidFill>
                  <a:schemeClr val="tx1"/>
                </a:solidFill>
              </a:rPr>
              <a:t>1</a:t>
            </a:r>
            <a:endParaRPr kumimoji="1" lang="ja-JP" altLang="en-US" sz="2400" dirty="0">
              <a:solidFill>
                <a:schemeClr val="tx1"/>
              </a:solidFill>
            </a:endParaRPr>
          </a:p>
        </p:txBody>
      </p:sp>
      <p:sp>
        <p:nvSpPr>
          <p:cNvPr id="12" name="正方形/長方形 11"/>
          <p:cNvSpPr/>
          <p:nvPr/>
        </p:nvSpPr>
        <p:spPr>
          <a:xfrm>
            <a:off x="62357" y="2795107"/>
            <a:ext cx="9813700" cy="995914"/>
          </a:xfrm>
          <a:prstGeom prst="rect">
            <a:avLst/>
          </a:pr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endParaRPr>
          </a:p>
        </p:txBody>
      </p:sp>
      <p:sp>
        <p:nvSpPr>
          <p:cNvPr id="13" name="テキスト ボックス 12"/>
          <p:cNvSpPr txBox="1"/>
          <p:nvPr/>
        </p:nvSpPr>
        <p:spPr>
          <a:xfrm>
            <a:off x="76093" y="2806826"/>
            <a:ext cx="2034860" cy="369332"/>
          </a:xfrm>
          <a:prstGeom prst="rect">
            <a:avLst/>
          </a:prstGeom>
          <a:solidFill>
            <a:schemeClr val="accent3">
              <a:lumMod val="50000"/>
            </a:schemeClr>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調査対象</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23710" y="3327321"/>
            <a:ext cx="3520212"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府立高校生全員（</a:t>
            </a:r>
            <a:r>
              <a:rPr kumimoji="1" lang="en-US" altLang="ja-JP" sz="1600" dirty="0" smtClean="0">
                <a:latin typeface="Meiryo UI" panose="020B0604030504040204" pitchFamily="50" charset="-128"/>
                <a:ea typeface="Meiryo UI" panose="020B0604030504040204" pitchFamily="50" charset="-128"/>
              </a:rPr>
              <a:t>109,264</a:t>
            </a:r>
            <a:r>
              <a:rPr kumimoji="1" lang="ja-JP" altLang="en-US" sz="1600" dirty="0" smtClean="0">
                <a:latin typeface="Meiryo UI" panose="020B0604030504040204" pitchFamily="50" charset="-128"/>
                <a:ea typeface="Meiryo UI" panose="020B0604030504040204" pitchFamily="50" charset="-128"/>
              </a:rPr>
              <a:t>人</a:t>
            </a:r>
            <a:r>
              <a:rPr kumimoji="1" lang="ja-JP" altLang="en-US" sz="1600" dirty="0">
                <a:latin typeface="Meiryo UI" panose="020B0604030504040204" pitchFamily="50" charset="-128"/>
                <a:ea typeface="Meiryo UI" panose="020B0604030504040204" pitchFamily="50" charset="-128"/>
              </a:rPr>
              <a:t>）</a:t>
            </a:r>
          </a:p>
        </p:txBody>
      </p:sp>
      <p:sp>
        <p:nvSpPr>
          <p:cNvPr id="15" name="正方形/長方形 14"/>
          <p:cNvSpPr/>
          <p:nvPr/>
        </p:nvSpPr>
        <p:spPr>
          <a:xfrm>
            <a:off x="72194" y="4048632"/>
            <a:ext cx="9813700" cy="1087039"/>
          </a:xfrm>
          <a:prstGeom prst="rect">
            <a:avLst/>
          </a:pr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endParaRPr>
          </a:p>
        </p:txBody>
      </p:sp>
      <p:sp>
        <p:nvSpPr>
          <p:cNvPr id="16" name="テキスト ボックス 15"/>
          <p:cNvSpPr txBox="1"/>
          <p:nvPr/>
        </p:nvSpPr>
        <p:spPr>
          <a:xfrm>
            <a:off x="89259" y="4049570"/>
            <a:ext cx="2034860" cy="369332"/>
          </a:xfrm>
          <a:prstGeom prst="rect">
            <a:avLst/>
          </a:prstGeom>
          <a:solidFill>
            <a:schemeClr val="accent3">
              <a:lumMod val="50000"/>
            </a:schemeClr>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調査手法</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89259" y="4533799"/>
            <a:ext cx="8995424" cy="412934"/>
          </a:xfrm>
          <a:prstGeom prst="rect">
            <a:avLst/>
          </a:prstGeom>
          <a:noFill/>
        </p:spPr>
        <p:txBody>
          <a:bodyPr wrap="square" rtlCol="0">
            <a:spAutoFit/>
          </a:bodyPr>
          <a:lstStyle/>
          <a:p>
            <a:pPr>
              <a:lnSpc>
                <a:spcPts val="2500"/>
              </a:lnSpc>
            </a:pPr>
            <a:r>
              <a:rPr kumimoji="1" lang="ja-JP" altLang="en-US" sz="1600" dirty="0">
                <a:latin typeface="Meiryo UI" panose="020B0604030504040204" pitchFamily="50" charset="-128"/>
                <a:ea typeface="Meiryo UI" panose="020B0604030504040204" pitchFamily="50" charset="-128"/>
              </a:rPr>
              <a:t>各府立</a:t>
            </a:r>
            <a:r>
              <a:rPr kumimoji="1" lang="ja-JP" altLang="en-US" sz="1600" dirty="0" smtClean="0">
                <a:latin typeface="Meiryo UI" panose="020B0604030504040204" pitchFamily="50" charset="-128"/>
                <a:ea typeface="Meiryo UI" panose="020B0604030504040204" pitchFamily="50" charset="-128"/>
              </a:rPr>
              <a:t>高校</a:t>
            </a:r>
            <a:r>
              <a:rPr kumimoji="1" lang="ja-JP" altLang="en-US" sz="1600" dirty="0">
                <a:latin typeface="Meiryo UI" panose="020B0604030504040204" pitchFamily="50" charset="-128"/>
                <a:ea typeface="Meiryo UI" panose="020B0604030504040204" pitchFamily="50" charset="-128"/>
              </a:rPr>
              <a:t>において</a:t>
            </a:r>
            <a:r>
              <a:rPr kumimoji="1" lang="ja-JP" altLang="en-US" sz="1600" dirty="0" smtClean="0">
                <a:latin typeface="Meiryo UI" panose="020B0604030504040204" pitchFamily="50" charset="-128"/>
                <a:ea typeface="Meiryo UI" panose="020B0604030504040204" pitchFamily="50" charset="-128"/>
              </a:rPr>
              <a:t>、１人</a:t>
            </a:r>
            <a:r>
              <a:rPr kumimoji="1" lang="ja-JP" altLang="en-US" sz="1600" dirty="0">
                <a:latin typeface="Meiryo UI" panose="020B0604030504040204" pitchFamily="50" charset="-128"/>
                <a:ea typeface="Meiryo UI" panose="020B0604030504040204" pitchFamily="50" charset="-128"/>
              </a:rPr>
              <a:t>１</a:t>
            </a:r>
            <a:r>
              <a:rPr kumimoji="1" lang="ja-JP" altLang="en-US" sz="1600" dirty="0" smtClean="0">
                <a:latin typeface="Meiryo UI" panose="020B0604030504040204" pitchFamily="50" charset="-128"/>
                <a:ea typeface="Meiryo UI" panose="020B0604030504040204" pitchFamily="50" charset="-128"/>
              </a:rPr>
              <a:t>台端末等を活用し、</a:t>
            </a:r>
            <a:r>
              <a:rPr kumimoji="1" lang="ja-JP" altLang="en-US" sz="1600" dirty="0">
                <a:latin typeface="Meiryo UI" panose="020B0604030504040204" pitchFamily="50" charset="-128"/>
                <a:ea typeface="Meiryo UI" panose="020B0604030504040204" pitchFamily="50" charset="-128"/>
              </a:rPr>
              <a:t>ウェブ</a:t>
            </a:r>
            <a:r>
              <a:rPr kumimoji="1" lang="ja-JP" altLang="en-US" sz="1600" dirty="0" smtClean="0">
                <a:latin typeface="Meiryo UI" panose="020B0604030504040204" pitchFamily="50" charset="-128"/>
                <a:ea typeface="Meiryo UI" panose="020B0604030504040204" pitchFamily="50" charset="-128"/>
              </a:rPr>
              <a:t>上で回答（回答は任意）</a:t>
            </a:r>
            <a:endParaRPr kumimoji="1" lang="en-US" altLang="ja-JP" sz="1400" dirty="0" smtClean="0">
              <a:latin typeface="Meiryo UI" panose="020B0604030504040204" pitchFamily="50" charset="-128"/>
              <a:ea typeface="Meiryo UI" panose="020B0604030504040204" pitchFamily="50" charset="-128"/>
            </a:endParaRPr>
          </a:p>
        </p:txBody>
      </p:sp>
      <p:sp>
        <p:nvSpPr>
          <p:cNvPr id="18" name="正方形/長方形 17"/>
          <p:cNvSpPr/>
          <p:nvPr/>
        </p:nvSpPr>
        <p:spPr>
          <a:xfrm>
            <a:off x="89259" y="5428476"/>
            <a:ext cx="9813700" cy="1260423"/>
          </a:xfrm>
          <a:prstGeom prst="rect">
            <a:avLst/>
          </a:pr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dirty="0">
              <a:solidFill>
                <a:schemeClr val="tx1"/>
              </a:solidFill>
            </a:endParaRPr>
          </a:p>
        </p:txBody>
      </p:sp>
      <p:sp>
        <p:nvSpPr>
          <p:cNvPr id="21" name="テキスト ボックス 20"/>
          <p:cNvSpPr txBox="1"/>
          <p:nvPr/>
        </p:nvSpPr>
        <p:spPr>
          <a:xfrm>
            <a:off x="89259" y="5428476"/>
            <a:ext cx="2034860" cy="369332"/>
          </a:xfrm>
          <a:prstGeom prst="rect">
            <a:avLst/>
          </a:prstGeom>
          <a:solidFill>
            <a:schemeClr val="accent3">
              <a:lumMod val="50000"/>
            </a:schemeClr>
          </a:solid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調査期間等</a:t>
            </a:r>
            <a:endParaRPr kumimoji="1" lang="en-US" altLang="ja-JP" b="1"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23710" y="5944556"/>
            <a:ext cx="9477490" cy="584775"/>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調査期間：</a:t>
            </a:r>
            <a:r>
              <a:rPr kumimoji="1" lang="ja-JP" altLang="en-US" sz="1600" dirty="0" smtClean="0">
                <a:latin typeface="Meiryo UI" panose="020B0604030504040204" pitchFamily="50" charset="-128"/>
                <a:ea typeface="Meiryo UI" panose="020B0604030504040204" pitchFamily="50" charset="-128"/>
              </a:rPr>
              <a:t>令和４年７月から９月</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回答者数</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80,855</a:t>
            </a:r>
            <a:r>
              <a:rPr kumimoji="1" lang="ja-JP" altLang="en-US" sz="1600" dirty="0" smtClean="0">
                <a:latin typeface="Meiryo UI" panose="020B0604030504040204" pitchFamily="50" charset="-128"/>
                <a:ea typeface="Meiryo UI" panose="020B0604030504040204" pitchFamily="50" charset="-128"/>
              </a:rPr>
              <a:t>人 回答率：</a:t>
            </a:r>
            <a:r>
              <a:rPr kumimoji="1" lang="en-US" altLang="ja-JP" sz="1600" dirty="0" smtClean="0">
                <a:latin typeface="Meiryo UI" panose="020B0604030504040204" pitchFamily="50" charset="-128"/>
                <a:ea typeface="Meiryo UI" panose="020B0604030504040204" pitchFamily="50" charset="-128"/>
              </a:rPr>
              <a:t>74.0</a:t>
            </a:r>
            <a:r>
              <a:rPr kumimoji="1" lang="ja-JP" altLang="en-US" sz="1600" dirty="0" smtClean="0">
                <a:latin typeface="Meiryo UI" panose="020B0604030504040204" pitchFamily="50" charset="-128"/>
                <a:ea typeface="Meiryo UI" panose="020B0604030504040204" pitchFamily="50" charset="-128"/>
              </a:rPr>
              <a:t>％  （令和３年度府調査　回答者数：</a:t>
            </a:r>
            <a:r>
              <a:rPr kumimoji="1" lang="en-US" altLang="ja-JP" sz="1600" dirty="0" smtClean="0">
                <a:latin typeface="Meiryo UI" panose="020B0604030504040204" pitchFamily="50" charset="-128"/>
                <a:ea typeface="Meiryo UI" panose="020B0604030504040204" pitchFamily="50" charset="-128"/>
              </a:rPr>
              <a:t>20,182</a:t>
            </a:r>
            <a:r>
              <a:rPr kumimoji="1" lang="ja-JP" altLang="en-US" sz="1600" dirty="0" smtClean="0">
                <a:latin typeface="Meiryo UI" panose="020B0604030504040204" pitchFamily="50" charset="-128"/>
                <a:ea typeface="Meiryo UI" panose="020B0604030504040204" pitchFamily="50" charset="-128"/>
              </a:rPr>
              <a:t>人 回答率：</a:t>
            </a:r>
            <a:r>
              <a:rPr kumimoji="1" lang="en-US" altLang="ja-JP" sz="1600" dirty="0" smtClean="0">
                <a:latin typeface="Meiryo UI" panose="020B0604030504040204" pitchFamily="50" charset="-128"/>
                <a:ea typeface="Meiryo UI" panose="020B0604030504040204" pitchFamily="50" charset="-128"/>
              </a:rPr>
              <a:t>19.7</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00594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293341" y="887627"/>
            <a:ext cx="6749474" cy="393957"/>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Meiryo UI" panose="020B0604030504040204" pitchFamily="50" charset="-128"/>
                <a:ea typeface="Meiryo UI" panose="020B0604030504040204" pitchFamily="50" charset="-128"/>
              </a:rPr>
              <a:t>　世話をしている家族</a:t>
            </a:r>
            <a:r>
              <a:rPr kumimoji="1" lang="ja-JP" altLang="en-US" sz="1600" dirty="0" smtClean="0">
                <a:latin typeface="Meiryo UI" panose="020B0604030504040204" pitchFamily="50" charset="-128"/>
                <a:ea typeface="Meiryo UI" panose="020B0604030504040204" pitchFamily="50" charset="-128"/>
              </a:rPr>
              <a:t>がいる</a:t>
            </a:r>
            <a:r>
              <a:rPr kumimoji="1" lang="ja-JP" altLang="en-US" sz="1600" dirty="0">
                <a:latin typeface="Meiryo UI" panose="020B0604030504040204" pitchFamily="50" charset="-128"/>
                <a:ea typeface="Meiryo UI" panose="020B0604030504040204" pitchFamily="50" charset="-128"/>
              </a:rPr>
              <a:t>府立</a:t>
            </a:r>
            <a:r>
              <a:rPr kumimoji="1" lang="ja-JP" altLang="en-US" sz="1600" dirty="0" smtClean="0">
                <a:latin typeface="Meiryo UI" panose="020B0604030504040204" pitchFamily="50" charset="-128"/>
                <a:ea typeface="Meiryo UI" panose="020B0604030504040204" pitchFamily="50" charset="-128"/>
              </a:rPr>
              <a:t>高校生は、</a:t>
            </a:r>
            <a:r>
              <a:rPr kumimoji="1" lang="ja-JP" altLang="en-US" sz="1600" dirty="0">
                <a:latin typeface="Meiryo UI" panose="020B0604030504040204" pitchFamily="50" charset="-128"/>
                <a:ea typeface="Meiryo UI" panose="020B0604030504040204" pitchFamily="50" charset="-128"/>
              </a:rPr>
              <a:t>回答者全体</a:t>
            </a:r>
            <a:r>
              <a:rPr kumimoji="1" lang="ja-JP" altLang="en-US" sz="1600" dirty="0" smtClean="0">
                <a:latin typeface="Meiryo UI" panose="020B0604030504040204" pitchFamily="50" charset="-128"/>
                <a:ea typeface="Meiryo UI" panose="020B0604030504040204" pitchFamily="50" charset="-128"/>
              </a:rPr>
              <a:t>の</a:t>
            </a:r>
            <a:r>
              <a:rPr kumimoji="1" lang="en-US" altLang="ja-JP" sz="1600" dirty="0" smtClean="0">
                <a:latin typeface="Meiryo UI" panose="020B0604030504040204" pitchFamily="50" charset="-128"/>
                <a:ea typeface="Meiryo UI" panose="020B0604030504040204" pitchFamily="50" charset="-128"/>
              </a:rPr>
              <a:t>11.4%(9,236</a:t>
            </a:r>
            <a:r>
              <a:rPr kumimoji="1" lang="ja-JP" altLang="en-US" sz="1600" dirty="0" smtClean="0">
                <a:latin typeface="Meiryo UI" panose="020B0604030504040204" pitchFamily="50" charset="-128"/>
                <a:ea typeface="Meiryo UI" panose="020B0604030504040204" pitchFamily="50" charset="-128"/>
              </a:rPr>
              <a:t>人</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err="1"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4364794" y="1691993"/>
            <a:ext cx="5067091" cy="650038"/>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「いる」と答えた</a:t>
            </a:r>
            <a:r>
              <a:rPr kumimoji="1" lang="ja-JP" altLang="en-US" dirty="0" smtClean="0">
                <a:latin typeface="Meiryo UI" panose="020B0604030504040204" pitchFamily="50" charset="-128"/>
                <a:ea typeface="Meiryo UI" panose="020B0604030504040204" pitchFamily="50" charset="-128"/>
              </a:rPr>
              <a:t>生徒</a:t>
            </a:r>
            <a:r>
              <a:rPr kumimoji="1" lang="en-US" altLang="ja-JP" dirty="0" smtClean="0">
                <a:latin typeface="Meiryo UI" panose="020B0604030504040204" pitchFamily="50" charset="-128"/>
                <a:ea typeface="Meiryo UI" panose="020B0604030504040204" pitchFamily="50" charset="-128"/>
              </a:rPr>
              <a:t>9,236</a:t>
            </a:r>
            <a:r>
              <a:rPr kumimoji="1" lang="ja-JP" altLang="en-US" dirty="0" smtClean="0">
                <a:latin typeface="Meiryo UI" panose="020B0604030504040204" pitchFamily="50" charset="-128"/>
                <a:ea typeface="Meiryo UI" panose="020B0604030504040204" pitchFamily="50" charset="-128"/>
              </a:rPr>
              <a:t>人の</a:t>
            </a:r>
            <a:r>
              <a:rPr kumimoji="1" lang="ja-JP" altLang="en-US" dirty="0">
                <a:latin typeface="Meiryo UI" panose="020B0604030504040204" pitchFamily="50" charset="-128"/>
                <a:ea typeface="Meiryo UI" panose="020B0604030504040204" pitchFamily="50" charset="-128"/>
              </a:rPr>
              <a:t>うち</a:t>
            </a:r>
            <a:r>
              <a:rPr kumimoji="1" lang="ja-JP" altLang="en-US" dirty="0" smtClean="0">
                <a:latin typeface="Meiryo UI" panose="020B0604030504040204" pitchFamily="50" charset="-128"/>
                <a:ea typeface="Meiryo UI" panose="020B0604030504040204" pitchFamily="50" charset="-128"/>
              </a:rPr>
              <a:t>、世話</a:t>
            </a:r>
            <a:r>
              <a:rPr kumimoji="1" lang="ja-JP" altLang="en-US" dirty="0">
                <a:latin typeface="Meiryo UI" panose="020B0604030504040204" pitchFamily="50" charset="-128"/>
                <a:ea typeface="Meiryo UI" panose="020B0604030504040204" pitchFamily="50" charset="-128"/>
              </a:rPr>
              <a:t>をして</a:t>
            </a:r>
            <a:r>
              <a:rPr kumimoji="1" lang="ja-JP" altLang="en-US" dirty="0" smtClean="0">
                <a:latin typeface="Meiryo UI" panose="020B0604030504040204" pitchFamily="50" charset="-128"/>
                <a:ea typeface="Meiryo UI" panose="020B0604030504040204" pitchFamily="50" charset="-128"/>
              </a:rPr>
              <a:t>いる</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家族</a:t>
            </a:r>
            <a:r>
              <a:rPr kumimoji="1" lang="ja-JP" altLang="en-US" dirty="0">
                <a:latin typeface="Meiryo UI" panose="020B0604030504040204" pitchFamily="50" charset="-128"/>
                <a:ea typeface="Meiryo UI" panose="020B0604030504040204" pitchFamily="50" charset="-128"/>
              </a:rPr>
              <a:t>の</a:t>
            </a:r>
            <a:r>
              <a:rPr kumimoji="1" lang="ja-JP" altLang="en-US" dirty="0" smtClean="0">
                <a:latin typeface="Meiryo UI" panose="020B0604030504040204" pitchFamily="50" charset="-128"/>
                <a:ea typeface="Meiryo UI" panose="020B0604030504040204" pitchFamily="50" charset="-128"/>
              </a:rPr>
              <a:t>内訳</a:t>
            </a:r>
            <a:endParaRPr kumimoji="1" lang="en-US" altLang="ja-JP" dirty="0" smtClean="0">
              <a:latin typeface="Meiryo UI" panose="020B0604030504040204" pitchFamily="50" charset="-128"/>
              <a:ea typeface="Meiryo UI" panose="020B0604030504040204" pitchFamily="50" charset="-128"/>
            </a:endParaRPr>
          </a:p>
        </p:txBody>
      </p:sp>
      <p:graphicFrame>
        <p:nvGraphicFramePr>
          <p:cNvPr id="24" name="グラフ 23"/>
          <p:cNvGraphicFramePr/>
          <p:nvPr>
            <p:extLst/>
          </p:nvPr>
        </p:nvGraphicFramePr>
        <p:xfrm>
          <a:off x="4722719" y="2226810"/>
          <a:ext cx="4137585" cy="1712899"/>
        </p:xfrm>
        <a:graphic>
          <a:graphicData uri="http://schemas.openxmlformats.org/drawingml/2006/chart">
            <c:chart xmlns:c="http://schemas.openxmlformats.org/drawingml/2006/chart" xmlns:r="http://schemas.openxmlformats.org/officeDocument/2006/relationships" r:id="rId3"/>
          </a:graphicData>
        </a:graphic>
      </p:graphicFrame>
      <p:grpSp>
        <p:nvGrpSpPr>
          <p:cNvPr id="2" name="グループ化 1"/>
          <p:cNvGrpSpPr/>
          <p:nvPr/>
        </p:nvGrpSpPr>
        <p:grpSpPr>
          <a:xfrm>
            <a:off x="212254" y="1417684"/>
            <a:ext cx="4277154" cy="3221821"/>
            <a:chOff x="-122041" y="1312784"/>
            <a:chExt cx="4102504" cy="3538683"/>
          </a:xfrm>
        </p:grpSpPr>
        <p:sp>
          <p:nvSpPr>
            <p:cNvPr id="8" name="テキスト ボックス 7"/>
            <p:cNvSpPr txBox="1"/>
            <p:nvPr/>
          </p:nvSpPr>
          <p:spPr>
            <a:xfrm>
              <a:off x="-122041" y="1312784"/>
              <a:ext cx="2798762" cy="405655"/>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府立高校全体の</a:t>
              </a:r>
              <a:r>
                <a:rPr kumimoji="1" lang="ja-JP" altLang="en-US" dirty="0" smtClean="0">
                  <a:latin typeface="Meiryo UI" panose="020B0604030504040204" pitchFamily="50" charset="-128"/>
                  <a:ea typeface="Meiryo UI" panose="020B0604030504040204" pitchFamily="50" charset="-128"/>
                </a:rPr>
                <a:t>回答者</a:t>
              </a:r>
              <a:r>
                <a:rPr kumimoji="1" lang="en-US" altLang="ja-JP" dirty="0" smtClean="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graphicFrame>
          <p:nvGraphicFramePr>
            <p:cNvPr id="19" name="グラフ 18"/>
            <p:cNvGraphicFramePr/>
            <p:nvPr>
              <p:extLst>
                <p:ext uri="{D42A27DB-BD31-4B8C-83A1-F6EECF244321}">
                  <p14:modId xmlns:p14="http://schemas.microsoft.com/office/powerpoint/2010/main" val="530940892"/>
                </p:ext>
              </p:extLst>
            </p:nvPr>
          </p:nvGraphicFramePr>
          <p:xfrm>
            <a:off x="101743" y="1693152"/>
            <a:ext cx="3878720" cy="3158315"/>
          </p:xfrm>
          <a:graphic>
            <a:graphicData uri="http://schemas.openxmlformats.org/drawingml/2006/chart">
              <c:chart xmlns:c="http://schemas.openxmlformats.org/drawingml/2006/chart" xmlns:r="http://schemas.openxmlformats.org/officeDocument/2006/relationships" r:id="rId4"/>
            </a:graphicData>
          </a:graphic>
        </p:graphicFrame>
        <p:sp>
          <p:nvSpPr>
            <p:cNvPr id="32" name="正方形/長方形 31"/>
            <p:cNvSpPr/>
            <p:nvPr/>
          </p:nvSpPr>
          <p:spPr>
            <a:xfrm>
              <a:off x="2824147" y="1760473"/>
              <a:ext cx="923750" cy="92747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pSp>
      <p:sp>
        <p:nvSpPr>
          <p:cNvPr id="6" name="スライド番号プレースホルダー 5"/>
          <p:cNvSpPr>
            <a:spLocks noGrp="1"/>
          </p:cNvSpPr>
          <p:nvPr>
            <p:ph type="sldNum" sz="quarter" idx="12"/>
          </p:nvPr>
        </p:nvSpPr>
        <p:spPr>
          <a:xfrm>
            <a:off x="7549757" y="6448779"/>
            <a:ext cx="2228850" cy="365125"/>
          </a:xfrm>
        </p:spPr>
        <p:txBody>
          <a:bodyPr/>
          <a:lstStyle/>
          <a:p>
            <a:r>
              <a:rPr kumimoji="1" lang="en-US" altLang="ja-JP" sz="2400" dirty="0" smtClean="0">
                <a:solidFill>
                  <a:schemeClr val="tx1">
                    <a:lumMod val="75000"/>
                    <a:lumOff val="25000"/>
                  </a:schemeClr>
                </a:solidFill>
              </a:rPr>
              <a:t>2</a:t>
            </a:r>
            <a:endParaRPr kumimoji="1" lang="ja-JP" altLang="en-US" sz="2400" dirty="0">
              <a:solidFill>
                <a:schemeClr val="tx1">
                  <a:lumMod val="75000"/>
                  <a:lumOff val="25000"/>
                </a:schemeClr>
              </a:solidFill>
            </a:endParaRPr>
          </a:p>
        </p:txBody>
      </p:sp>
      <p:sp>
        <p:nvSpPr>
          <p:cNvPr id="20" name="正方形/長方形 19"/>
          <p:cNvSpPr/>
          <p:nvPr/>
        </p:nvSpPr>
        <p:spPr>
          <a:xfrm>
            <a:off x="1" y="-7775"/>
            <a:ext cx="9906000" cy="703234"/>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テキスト ボックス 22"/>
          <p:cNvSpPr txBox="1"/>
          <p:nvPr/>
        </p:nvSpPr>
        <p:spPr>
          <a:xfrm>
            <a:off x="4489408" y="4667956"/>
            <a:ext cx="5170158"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「いる」と答えた</a:t>
            </a:r>
            <a:r>
              <a:rPr kumimoji="1" lang="ja-JP" altLang="en-US" sz="1400" dirty="0" smtClean="0">
                <a:latin typeface="Meiryo UI" panose="020B0604030504040204" pitchFamily="50" charset="-128"/>
                <a:ea typeface="Meiryo UI" panose="020B0604030504040204" pitchFamily="50" charset="-128"/>
              </a:rPr>
              <a:t>生徒</a:t>
            </a:r>
            <a:r>
              <a:rPr kumimoji="1" lang="en-US" altLang="ja-JP" sz="1400" dirty="0" smtClean="0">
                <a:latin typeface="Meiryo UI" panose="020B0604030504040204" pitchFamily="50" charset="-128"/>
                <a:ea typeface="Meiryo UI" panose="020B0604030504040204" pitchFamily="50" charset="-128"/>
              </a:rPr>
              <a:t>1,312</a:t>
            </a:r>
            <a:r>
              <a:rPr kumimoji="1" lang="ja-JP" altLang="en-US" sz="1400" dirty="0" smtClean="0">
                <a:latin typeface="Meiryo UI" panose="020B0604030504040204" pitchFamily="50" charset="-128"/>
                <a:ea typeface="Meiryo UI" panose="020B0604030504040204" pitchFamily="50" charset="-128"/>
              </a:rPr>
              <a:t>人の</a:t>
            </a:r>
            <a:r>
              <a:rPr kumimoji="1" lang="ja-JP" altLang="en-US" sz="1400" dirty="0">
                <a:latin typeface="Meiryo UI" panose="020B0604030504040204" pitchFamily="50" charset="-128"/>
                <a:ea typeface="Meiryo UI" panose="020B0604030504040204" pitchFamily="50" charset="-128"/>
              </a:rPr>
              <a:t>うち、世話をしている家族の</a:t>
            </a:r>
            <a:r>
              <a:rPr kumimoji="1" lang="ja-JP" altLang="en-US" sz="1400" dirty="0" smtClean="0">
                <a:latin typeface="Meiryo UI" panose="020B0604030504040204" pitchFamily="50" charset="-128"/>
                <a:ea typeface="Meiryo UI" panose="020B0604030504040204" pitchFamily="50" charset="-128"/>
              </a:rPr>
              <a:t>内訳                  </a:t>
            </a:r>
            <a:endParaRPr kumimoji="1" lang="en-US" altLang="ja-JP" sz="1400" dirty="0" smtClean="0">
              <a:latin typeface="Meiryo UI" panose="020B0604030504040204" pitchFamily="50" charset="-128"/>
              <a:ea typeface="Meiryo UI" panose="020B0604030504040204" pitchFamily="50" charset="-128"/>
            </a:endParaRPr>
          </a:p>
        </p:txBody>
      </p:sp>
      <p:graphicFrame>
        <p:nvGraphicFramePr>
          <p:cNvPr id="26" name="グラフ 25"/>
          <p:cNvGraphicFramePr/>
          <p:nvPr>
            <p:extLst/>
          </p:nvPr>
        </p:nvGraphicFramePr>
        <p:xfrm>
          <a:off x="5095001" y="5162083"/>
          <a:ext cx="2938849" cy="1499890"/>
        </p:xfrm>
        <a:graphic>
          <a:graphicData uri="http://schemas.openxmlformats.org/drawingml/2006/chart">
            <c:chart xmlns:c="http://schemas.openxmlformats.org/drawingml/2006/chart" xmlns:r="http://schemas.openxmlformats.org/officeDocument/2006/relationships" r:id="rId5"/>
          </a:graphicData>
        </a:graphic>
      </p:graphicFrame>
      <p:grpSp>
        <p:nvGrpSpPr>
          <p:cNvPr id="30" name="グループ化 29"/>
          <p:cNvGrpSpPr/>
          <p:nvPr/>
        </p:nvGrpSpPr>
        <p:grpSpPr>
          <a:xfrm>
            <a:off x="302686" y="4392284"/>
            <a:ext cx="3423008" cy="2848793"/>
            <a:chOff x="-894808" y="1289518"/>
            <a:chExt cx="3656207" cy="2309269"/>
          </a:xfrm>
        </p:grpSpPr>
        <p:sp>
          <p:nvSpPr>
            <p:cNvPr id="31" name="テキスト ボックス 30"/>
            <p:cNvSpPr txBox="1"/>
            <p:nvPr/>
          </p:nvSpPr>
          <p:spPr>
            <a:xfrm>
              <a:off x="-894808" y="1289518"/>
              <a:ext cx="3656207" cy="249488"/>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参考</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令和３年度府</a:t>
              </a:r>
              <a:r>
                <a:rPr kumimoji="1" lang="ja-JP" altLang="en-US" sz="1400" dirty="0">
                  <a:latin typeface="Meiryo UI" panose="020B0604030504040204" pitchFamily="50" charset="-128"/>
                  <a:ea typeface="Meiryo UI" panose="020B0604030504040204" pitchFamily="50" charset="-128"/>
                </a:rPr>
                <a:t>調査 </a:t>
              </a:r>
              <a:r>
                <a:rPr kumimoji="1" lang="ja-JP" altLang="en-US" sz="1400" dirty="0" smtClean="0">
                  <a:latin typeface="Meiryo UI" panose="020B0604030504040204" pitchFamily="50" charset="-128"/>
                  <a:ea typeface="Meiryo UI" panose="020B0604030504040204" pitchFamily="50" charset="-128"/>
                </a:rPr>
                <a:t>府立高校全体</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33" name="グラフ 32"/>
            <p:cNvGraphicFramePr/>
            <p:nvPr>
              <p:extLst>
                <p:ext uri="{D42A27DB-BD31-4B8C-83A1-F6EECF244321}">
                  <p14:modId xmlns:p14="http://schemas.microsoft.com/office/powerpoint/2010/main" val="2804307075"/>
                </p:ext>
              </p:extLst>
            </p:nvPr>
          </p:nvGraphicFramePr>
          <p:xfrm>
            <a:off x="-478588" y="1508667"/>
            <a:ext cx="3086804" cy="2090120"/>
          </p:xfrm>
          <a:graphic>
            <a:graphicData uri="http://schemas.openxmlformats.org/drawingml/2006/chart">
              <c:chart xmlns:c="http://schemas.openxmlformats.org/drawingml/2006/chart" xmlns:r="http://schemas.openxmlformats.org/officeDocument/2006/relationships" r:id="rId6"/>
            </a:graphicData>
          </a:graphic>
        </p:graphicFrame>
        <p:sp>
          <p:nvSpPr>
            <p:cNvPr id="34" name="正方形/長方形 33"/>
            <p:cNvSpPr/>
            <p:nvPr/>
          </p:nvSpPr>
          <p:spPr>
            <a:xfrm>
              <a:off x="1678773" y="1624047"/>
              <a:ext cx="795822" cy="54816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sp>
        <p:nvSpPr>
          <p:cNvPr id="3" name="テキスト ボックス 2"/>
          <p:cNvSpPr txBox="1"/>
          <p:nvPr/>
        </p:nvSpPr>
        <p:spPr>
          <a:xfrm>
            <a:off x="6909385" y="2333471"/>
            <a:ext cx="989373" cy="553998"/>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29.7</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dirty="0"/>
          </a:p>
        </p:txBody>
      </p:sp>
      <p:sp>
        <p:nvSpPr>
          <p:cNvPr id="25" name="テキスト ボックス 24"/>
          <p:cNvSpPr txBox="1"/>
          <p:nvPr/>
        </p:nvSpPr>
        <p:spPr>
          <a:xfrm>
            <a:off x="6392838" y="2742864"/>
            <a:ext cx="893193" cy="553998"/>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9.9</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dirty="0"/>
          </a:p>
        </p:txBody>
      </p:sp>
      <p:sp>
        <p:nvSpPr>
          <p:cNvPr id="29" name="テキスト ボックス 28"/>
          <p:cNvSpPr txBox="1"/>
          <p:nvPr/>
        </p:nvSpPr>
        <p:spPr>
          <a:xfrm>
            <a:off x="7674809" y="3160387"/>
            <a:ext cx="989373" cy="553998"/>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68.1</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dirty="0"/>
          </a:p>
        </p:txBody>
      </p:sp>
      <p:sp>
        <p:nvSpPr>
          <p:cNvPr id="36" name="テキスト ボックス 35"/>
          <p:cNvSpPr txBox="1"/>
          <p:nvPr/>
        </p:nvSpPr>
        <p:spPr>
          <a:xfrm>
            <a:off x="6405519" y="3572334"/>
            <a:ext cx="893193" cy="553998"/>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9.0</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dirty="0"/>
          </a:p>
        </p:txBody>
      </p:sp>
      <p:sp>
        <p:nvSpPr>
          <p:cNvPr id="37" name="テキスト ボックス 36"/>
          <p:cNvSpPr txBox="1"/>
          <p:nvPr/>
        </p:nvSpPr>
        <p:spPr>
          <a:xfrm>
            <a:off x="7243960" y="5169821"/>
            <a:ext cx="989373" cy="553998"/>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30.8</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dirty="0"/>
          </a:p>
        </p:txBody>
      </p:sp>
      <p:sp>
        <p:nvSpPr>
          <p:cNvPr id="38" name="テキスト ボックス 37"/>
          <p:cNvSpPr txBox="1"/>
          <p:nvPr/>
        </p:nvSpPr>
        <p:spPr>
          <a:xfrm>
            <a:off x="6789303" y="5481200"/>
            <a:ext cx="989373" cy="553998"/>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15.7</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dirty="0"/>
          </a:p>
        </p:txBody>
      </p:sp>
      <p:sp>
        <p:nvSpPr>
          <p:cNvPr id="39" name="テキスト ボックス 38"/>
          <p:cNvSpPr txBox="1"/>
          <p:nvPr/>
        </p:nvSpPr>
        <p:spPr>
          <a:xfrm>
            <a:off x="7608867" y="5766595"/>
            <a:ext cx="989373" cy="553998"/>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41.2</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dirty="0"/>
          </a:p>
        </p:txBody>
      </p:sp>
      <p:sp>
        <p:nvSpPr>
          <p:cNvPr id="40" name="テキスト ボックス 39"/>
          <p:cNvSpPr txBox="1"/>
          <p:nvPr/>
        </p:nvSpPr>
        <p:spPr>
          <a:xfrm>
            <a:off x="6544105" y="6079065"/>
            <a:ext cx="893193" cy="553998"/>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8.7</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dirty="0"/>
          </a:p>
        </p:txBody>
      </p:sp>
      <p:sp>
        <p:nvSpPr>
          <p:cNvPr id="41" name="テキスト ボックス 40"/>
          <p:cNvSpPr txBox="1"/>
          <p:nvPr/>
        </p:nvSpPr>
        <p:spPr>
          <a:xfrm>
            <a:off x="6950498" y="6372983"/>
            <a:ext cx="989373" cy="553998"/>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21.4</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dirty="0"/>
          </a:p>
        </p:txBody>
      </p:sp>
      <p:sp>
        <p:nvSpPr>
          <p:cNvPr id="4" name="テキスト ボックス 3"/>
          <p:cNvSpPr txBox="1"/>
          <p:nvPr/>
        </p:nvSpPr>
        <p:spPr>
          <a:xfrm>
            <a:off x="2713195" y="1411287"/>
            <a:ext cx="1346844"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80,855</a:t>
            </a:r>
            <a:r>
              <a:rPr kumimoji="1" lang="ja-JP" altLang="en-US" sz="1400" dirty="0" smtClean="0">
                <a:latin typeface="Meiryo UI" panose="020B0604030504040204" pitchFamily="50" charset="-128"/>
                <a:ea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3425527" y="4403380"/>
            <a:ext cx="1181734"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20,182</a:t>
            </a:r>
            <a:r>
              <a:rPr kumimoji="1" lang="ja-JP" altLang="en-US" sz="1200" dirty="0" smtClean="0">
                <a:latin typeface="Meiryo UI" panose="020B0604030504040204" pitchFamily="50" charset="-128"/>
                <a:ea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323889" y="2030005"/>
            <a:ext cx="1107996"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（複数回答）</a:t>
            </a:r>
            <a:endParaRPr kumimoji="1" lang="ja-JP" altLang="en-US" sz="1200" dirty="0">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8323889" y="4955665"/>
            <a:ext cx="1107996"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（複数回答）</a:t>
            </a:r>
            <a:endParaRPr kumimoji="1" lang="ja-JP" altLang="en-US" sz="12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243765" y="2361930"/>
            <a:ext cx="1032655" cy="307777"/>
          </a:xfrm>
          <a:prstGeom prst="rect">
            <a:avLst/>
          </a:prstGeom>
          <a:noFill/>
        </p:spPr>
        <p:txBody>
          <a:bodyPr wrap="none" rtlCol="0">
            <a:spAutoFit/>
          </a:bodyPr>
          <a:lstStyle/>
          <a:p>
            <a:r>
              <a:rPr kumimoji="1" lang="en-US" altLang="ja-JP" sz="1400" dirty="0" smtClean="0"/>
              <a:t>(9,236</a:t>
            </a:r>
            <a:r>
              <a:rPr kumimoji="1" lang="ja-JP" altLang="en-US" sz="1400" dirty="0" smtClean="0"/>
              <a:t>人</a:t>
            </a:r>
            <a:r>
              <a:rPr kumimoji="1" lang="en-US" altLang="ja-JP" sz="1400" dirty="0" smtClean="0"/>
              <a:t>)</a:t>
            </a:r>
            <a:endParaRPr kumimoji="1" lang="ja-JP" altLang="en-US" sz="1400" dirty="0"/>
          </a:p>
        </p:txBody>
      </p:sp>
      <p:sp>
        <p:nvSpPr>
          <p:cNvPr id="43" name="テキスト ボックス 42"/>
          <p:cNvSpPr txBox="1"/>
          <p:nvPr/>
        </p:nvSpPr>
        <p:spPr>
          <a:xfrm>
            <a:off x="2705516" y="5222084"/>
            <a:ext cx="817853" cy="253916"/>
          </a:xfrm>
          <a:prstGeom prst="rect">
            <a:avLst/>
          </a:prstGeom>
          <a:noFill/>
        </p:spPr>
        <p:txBody>
          <a:bodyPr wrap="none" rtlCol="0">
            <a:spAutoFit/>
          </a:bodyPr>
          <a:lstStyle/>
          <a:p>
            <a:r>
              <a:rPr kumimoji="1" lang="en-US" altLang="ja-JP" sz="1050" dirty="0" smtClean="0">
                <a:solidFill>
                  <a:schemeClr val="tx1">
                    <a:lumMod val="75000"/>
                    <a:lumOff val="25000"/>
                  </a:schemeClr>
                </a:solidFill>
              </a:rPr>
              <a:t>(1,312</a:t>
            </a:r>
            <a:r>
              <a:rPr kumimoji="1" lang="ja-JP" altLang="en-US" sz="1050" dirty="0" smtClean="0">
                <a:solidFill>
                  <a:schemeClr val="tx1">
                    <a:lumMod val="75000"/>
                    <a:lumOff val="25000"/>
                  </a:schemeClr>
                </a:solidFill>
              </a:rPr>
              <a:t>人</a:t>
            </a:r>
            <a:r>
              <a:rPr kumimoji="1" lang="en-US" altLang="ja-JP" sz="1050" dirty="0" smtClean="0">
                <a:solidFill>
                  <a:schemeClr val="tx1">
                    <a:lumMod val="75000"/>
                    <a:lumOff val="25000"/>
                  </a:schemeClr>
                </a:solidFill>
              </a:rPr>
              <a:t>)</a:t>
            </a:r>
            <a:endParaRPr kumimoji="1" lang="ja-JP" altLang="en-US" sz="1050" dirty="0">
              <a:solidFill>
                <a:schemeClr val="tx1">
                  <a:lumMod val="75000"/>
                  <a:lumOff val="25000"/>
                </a:schemeClr>
              </a:solidFill>
            </a:endParaRPr>
          </a:p>
        </p:txBody>
      </p:sp>
      <p:sp>
        <p:nvSpPr>
          <p:cNvPr id="46" name="テキスト ボックス 45"/>
          <p:cNvSpPr txBox="1"/>
          <p:nvPr/>
        </p:nvSpPr>
        <p:spPr>
          <a:xfrm>
            <a:off x="1" y="82232"/>
            <a:ext cx="10006302" cy="523220"/>
          </a:xfrm>
          <a:prstGeom prst="rect">
            <a:avLst/>
          </a:prstGeom>
          <a:noFill/>
        </p:spPr>
        <p:txBody>
          <a:bodyPr wrap="square" rtlCol="0">
            <a:spAutoFit/>
          </a:bodyPr>
          <a:lstStyle/>
          <a:p>
            <a:r>
              <a:rPr lang="ja-JP" altLang="en-US" sz="2800" dirty="0" smtClean="0">
                <a:solidFill>
                  <a:schemeClr val="bg1"/>
                </a:solidFill>
                <a:latin typeface="Meiryo UI" panose="020B0604030504040204" pitchFamily="50" charset="-128"/>
                <a:ea typeface="Meiryo UI" panose="020B0604030504040204" pitchFamily="50" charset="-128"/>
              </a:rPr>
              <a:t>　</a:t>
            </a:r>
            <a:r>
              <a:rPr lang="ja-JP" altLang="en-US" sz="2800" dirty="0">
                <a:solidFill>
                  <a:schemeClr val="bg1"/>
                </a:solidFill>
                <a:latin typeface="Meiryo UI" panose="020B0604030504040204" pitchFamily="50" charset="-128"/>
                <a:ea typeface="Meiryo UI" panose="020B0604030504040204" pitchFamily="50" charset="-128"/>
              </a:rPr>
              <a:t>ヤングケアラーの状況</a:t>
            </a:r>
            <a:r>
              <a:rPr lang="ja-JP" altLang="en-US" sz="2800" dirty="0" smtClean="0">
                <a:solidFill>
                  <a:schemeClr val="bg1"/>
                </a:solidFill>
                <a:latin typeface="Meiryo UI" panose="020B0604030504040204" pitchFamily="50" charset="-128"/>
                <a:ea typeface="Meiryo UI" panose="020B0604030504040204" pitchFamily="50" charset="-128"/>
              </a:rPr>
              <a:t>（</a:t>
            </a:r>
            <a:r>
              <a:rPr lang="ja-JP" altLang="en-US" sz="2800" dirty="0">
                <a:solidFill>
                  <a:schemeClr val="bg1"/>
                </a:solidFill>
                <a:latin typeface="Meiryo UI" panose="020B0604030504040204" pitchFamily="50" charset="-128"/>
                <a:ea typeface="Meiryo UI" panose="020B0604030504040204" pitchFamily="50" charset="-128"/>
              </a:rPr>
              <a:t>１</a:t>
            </a:r>
            <a:r>
              <a:rPr lang="ja-JP" altLang="en-US" sz="2800" dirty="0" smtClean="0">
                <a:solidFill>
                  <a:schemeClr val="bg1"/>
                </a:solidFill>
                <a:latin typeface="Meiryo UI" panose="020B0604030504040204" pitchFamily="50" charset="-128"/>
                <a:ea typeface="Meiryo UI" panose="020B0604030504040204" pitchFamily="50" charset="-128"/>
              </a:rPr>
              <a:t>）</a:t>
            </a:r>
            <a:endParaRPr kumimoji="1" lang="ja-JP" altLang="en-US" sz="2800" dirty="0">
              <a:solidFill>
                <a:schemeClr val="bg1"/>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5003152" y="3112708"/>
            <a:ext cx="3661030" cy="355657"/>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45810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22422" y="759517"/>
            <a:ext cx="9209902" cy="1010254"/>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　家族の世話をしている生徒が全ての府立高校に</a:t>
            </a:r>
            <a:r>
              <a:rPr kumimoji="1" lang="ja-JP" altLang="en-US" sz="1600" dirty="0" smtClean="0">
                <a:latin typeface="Meiryo UI" panose="020B0604030504040204" pitchFamily="50" charset="-128"/>
                <a:ea typeface="Meiryo UI" panose="020B0604030504040204" pitchFamily="50" charset="-128"/>
              </a:rPr>
              <a:t>在籍。</a:t>
            </a:r>
            <a:endParaRPr kumimoji="1" lang="ja-JP" altLang="en-US"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家族の世話をしている生徒が</a:t>
            </a:r>
            <a:r>
              <a:rPr kumimoji="1" lang="en-US" altLang="ja-JP" sz="1600" dirty="0" smtClean="0">
                <a:latin typeface="Meiryo UI" panose="020B0604030504040204" pitchFamily="50" charset="-128"/>
                <a:ea typeface="Meiryo UI" panose="020B0604030504040204" pitchFamily="50" charset="-128"/>
              </a:rPr>
              <a:t>20</a:t>
            </a:r>
            <a:r>
              <a:rPr kumimoji="1" lang="ja-JP" altLang="en-US" sz="1600" dirty="0">
                <a:latin typeface="Meiryo UI" panose="020B0604030504040204" pitchFamily="50" charset="-128"/>
                <a:ea typeface="Meiryo UI" panose="020B0604030504040204" pitchFamily="50" charset="-128"/>
              </a:rPr>
              <a:t>人</a:t>
            </a:r>
            <a:r>
              <a:rPr kumimoji="1" lang="ja-JP" altLang="en-US" sz="1600" dirty="0" smtClean="0">
                <a:latin typeface="Meiryo UI" panose="020B0604030504040204" pitchFamily="50" charset="-128"/>
                <a:ea typeface="Meiryo UI" panose="020B0604030504040204" pitchFamily="50" charset="-128"/>
              </a:rPr>
              <a:t>以上在籍</a:t>
            </a:r>
            <a:r>
              <a:rPr kumimoji="1" lang="ja-JP" altLang="en-US" sz="1600" dirty="0">
                <a:latin typeface="Meiryo UI" panose="020B0604030504040204" pitchFamily="50" charset="-128"/>
                <a:ea typeface="Meiryo UI" panose="020B0604030504040204" pitchFamily="50" charset="-128"/>
              </a:rPr>
              <a:t>している高校は</a:t>
            </a:r>
            <a:r>
              <a:rPr kumimoji="1" lang="en-US" altLang="ja-JP" sz="1600" dirty="0" smtClean="0">
                <a:latin typeface="Meiryo UI" panose="020B0604030504040204" pitchFamily="50" charset="-128"/>
                <a:ea typeface="Meiryo UI" panose="020B0604030504040204" pitchFamily="50" charset="-128"/>
              </a:rPr>
              <a:t>145</a:t>
            </a:r>
            <a:r>
              <a:rPr kumimoji="1" lang="ja-JP" altLang="en-US" sz="1600" dirty="0" smtClean="0">
                <a:latin typeface="Meiryo UI" panose="020B0604030504040204" pitchFamily="50" charset="-128"/>
                <a:ea typeface="Meiryo UI" panose="020B0604030504040204" pitchFamily="50" charset="-128"/>
              </a:rPr>
              <a:t>校（８割</a:t>
            </a:r>
            <a:r>
              <a:rPr kumimoji="1" lang="ja-JP" altLang="en-US" sz="1600" dirty="0">
                <a:latin typeface="Meiryo UI" panose="020B0604030504040204" pitchFamily="50" charset="-128"/>
                <a:ea typeface="Meiryo UI" panose="020B0604030504040204" pitchFamily="50" charset="-128"/>
              </a:rPr>
              <a:t>以上</a:t>
            </a:r>
            <a:r>
              <a:rPr kumimoji="1" lang="ja-JP" altLang="en-US" sz="1600" dirty="0" smtClean="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あり、最も</a:t>
            </a:r>
            <a:r>
              <a:rPr kumimoji="1" lang="ja-JP" altLang="en-US" sz="1600" dirty="0" smtClean="0">
                <a:latin typeface="Meiryo UI" panose="020B0604030504040204" pitchFamily="50" charset="-128"/>
                <a:ea typeface="Meiryo UI" panose="020B0604030504040204" pitchFamily="50" charset="-128"/>
              </a:rPr>
              <a:t>多い高校では、</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126</a:t>
            </a:r>
            <a:r>
              <a:rPr kumimoji="1" lang="ja-JP" altLang="en-US" sz="1600" dirty="0">
                <a:latin typeface="Meiryo UI" panose="020B0604030504040204" pitchFamily="50" charset="-128"/>
                <a:ea typeface="Meiryo UI" panose="020B0604030504040204" pitchFamily="50" charset="-128"/>
              </a:rPr>
              <a:t>人</a:t>
            </a:r>
            <a:r>
              <a:rPr kumimoji="1" lang="ja-JP" altLang="en-US" sz="1600" dirty="0" smtClean="0">
                <a:latin typeface="Meiryo UI" panose="020B0604030504040204" pitchFamily="50" charset="-128"/>
                <a:ea typeface="Meiryo UI" panose="020B0604030504040204" pitchFamily="50" charset="-128"/>
              </a:rPr>
              <a:t>の生徒</a:t>
            </a:r>
            <a:r>
              <a:rPr kumimoji="1" lang="ja-JP" altLang="en-US" sz="1600" dirty="0">
                <a:latin typeface="Meiryo UI" panose="020B0604030504040204" pitchFamily="50" charset="-128"/>
                <a:ea typeface="Meiryo UI" panose="020B0604030504040204" pitchFamily="50" charset="-128"/>
              </a:rPr>
              <a:t>が</a:t>
            </a:r>
            <a:r>
              <a:rPr kumimoji="1" lang="ja-JP" altLang="en-US" sz="1600" dirty="0" smtClean="0">
                <a:latin typeface="Meiryo UI" panose="020B0604030504040204" pitchFamily="50" charset="-128"/>
                <a:ea typeface="Meiryo UI" panose="020B0604030504040204" pitchFamily="50" charset="-128"/>
              </a:rPr>
              <a:t>在籍。</a:t>
            </a:r>
            <a:endParaRPr kumimoji="1" lang="ja-JP" altLang="en-US" sz="16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a:xfrm>
            <a:off x="7551780" y="6537391"/>
            <a:ext cx="2228850" cy="365125"/>
          </a:xfrm>
        </p:spPr>
        <p:txBody>
          <a:bodyPr/>
          <a:lstStyle/>
          <a:p>
            <a:fld id="{EA09DCB9-30BC-45CC-99BE-B76556F262DB}" type="slidenum">
              <a:rPr kumimoji="1" lang="ja-JP" altLang="en-US" smtClean="0"/>
              <a:t>4</a:t>
            </a:fld>
            <a:endParaRPr kumimoji="1" lang="ja-JP" altLang="en-US" dirty="0"/>
          </a:p>
        </p:txBody>
      </p:sp>
      <p:sp>
        <p:nvSpPr>
          <p:cNvPr id="9" name="テキスト ボックス 8"/>
          <p:cNvSpPr txBox="1"/>
          <p:nvPr/>
        </p:nvSpPr>
        <p:spPr>
          <a:xfrm>
            <a:off x="5376751" y="6483541"/>
            <a:ext cx="4350057" cy="307777"/>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人以上の生徒</a:t>
            </a:r>
            <a:r>
              <a:rPr kumimoji="1" lang="ja-JP" altLang="en-US" sz="1400" dirty="0" smtClean="0">
                <a:latin typeface="Meiryo UI" panose="020B0604030504040204" pitchFamily="50" charset="-128"/>
                <a:ea typeface="Meiryo UI" panose="020B0604030504040204" pitchFamily="50" charset="-128"/>
              </a:rPr>
              <a:t>が在籍している高校</a:t>
            </a:r>
            <a:r>
              <a:rPr kumimoji="1" lang="en-US" altLang="ja-JP" sz="1400" dirty="0" smtClean="0">
                <a:latin typeface="Meiryo UI" panose="020B0604030504040204" pitchFamily="50" charset="-128"/>
                <a:ea typeface="Meiryo UI" panose="020B0604030504040204" pitchFamily="50" charset="-128"/>
              </a:rPr>
              <a:t>70</a:t>
            </a:r>
            <a:r>
              <a:rPr kumimoji="1" lang="ja-JP" altLang="en-US" sz="1400" dirty="0" smtClean="0">
                <a:latin typeface="Meiryo UI" panose="020B0604030504040204" pitchFamily="50" charset="-128"/>
                <a:ea typeface="Meiryo UI" panose="020B0604030504040204" pitchFamily="50" charset="-128"/>
              </a:rPr>
              <a:t>校（</a:t>
            </a:r>
            <a:r>
              <a:rPr kumimoji="1" lang="en-US" altLang="ja-JP" sz="1400" dirty="0" smtClean="0">
                <a:latin typeface="Meiryo UI" panose="020B0604030504040204" pitchFamily="50" charset="-128"/>
                <a:ea typeface="Meiryo UI" panose="020B0604030504040204" pitchFamily="50" charset="-128"/>
              </a:rPr>
              <a:t>53.0%</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26" name="正方形/長方形 25"/>
          <p:cNvSpPr/>
          <p:nvPr/>
        </p:nvSpPr>
        <p:spPr>
          <a:xfrm>
            <a:off x="1" y="-7775"/>
            <a:ext cx="9906000" cy="703234"/>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5" name="グラフ 4"/>
          <p:cNvGraphicFramePr/>
          <p:nvPr>
            <p:extLst/>
          </p:nvPr>
        </p:nvGraphicFramePr>
        <p:xfrm>
          <a:off x="-814122" y="1716328"/>
          <a:ext cx="7633136" cy="4803821"/>
        </p:xfrm>
        <a:graphic>
          <a:graphicData uri="http://schemas.openxmlformats.org/drawingml/2006/chart">
            <c:chart xmlns:c="http://schemas.openxmlformats.org/drawingml/2006/chart" xmlns:r="http://schemas.openxmlformats.org/officeDocument/2006/relationships" r:id="rId3"/>
          </a:graphicData>
        </a:graphic>
      </p:graphicFrame>
      <p:sp>
        <p:nvSpPr>
          <p:cNvPr id="31" name="テキスト ボックス 30"/>
          <p:cNvSpPr txBox="1"/>
          <p:nvPr/>
        </p:nvSpPr>
        <p:spPr>
          <a:xfrm>
            <a:off x="5322928" y="6202689"/>
            <a:ext cx="4403879"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参考</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令和３年度府</a:t>
            </a:r>
            <a:r>
              <a:rPr kumimoji="1" lang="ja-JP" altLang="en-US" sz="1400" dirty="0">
                <a:latin typeface="Meiryo UI" panose="020B0604030504040204" pitchFamily="50" charset="-128"/>
                <a:ea typeface="Meiryo UI" panose="020B0604030504040204" pitchFamily="50" charset="-128"/>
              </a:rPr>
              <a:t>調査 </a:t>
            </a:r>
            <a:r>
              <a:rPr kumimoji="1" lang="ja-JP" altLang="en-US" sz="1400" dirty="0" smtClean="0">
                <a:latin typeface="Meiryo UI" panose="020B0604030504040204" pitchFamily="50" charset="-128"/>
                <a:ea typeface="Meiryo UI" panose="020B0604030504040204" pitchFamily="50" charset="-128"/>
              </a:rPr>
              <a:t>府立高校全体</a:t>
            </a:r>
            <a:endParaRPr kumimoji="1" lang="ja-JP" altLang="en-US" sz="1400" dirty="0">
              <a:latin typeface="Meiryo UI" panose="020B0604030504040204" pitchFamily="50" charset="-128"/>
              <a:ea typeface="Meiryo UI" panose="020B0604030504040204" pitchFamily="50" charset="-128"/>
            </a:endParaRPr>
          </a:p>
        </p:txBody>
      </p:sp>
      <p:grpSp>
        <p:nvGrpSpPr>
          <p:cNvPr id="37" name="グループ化 36"/>
          <p:cNvGrpSpPr/>
          <p:nvPr/>
        </p:nvGrpSpPr>
        <p:grpSpPr>
          <a:xfrm>
            <a:off x="1819675" y="2446778"/>
            <a:ext cx="2174073" cy="3462020"/>
            <a:chOff x="1819675" y="2446778"/>
            <a:chExt cx="2174073" cy="3462020"/>
          </a:xfrm>
        </p:grpSpPr>
        <p:cxnSp>
          <p:nvCxnSpPr>
            <p:cNvPr id="18" name="直線コネクタ 17"/>
            <p:cNvCxnSpPr/>
            <p:nvPr/>
          </p:nvCxnSpPr>
          <p:spPr>
            <a:xfrm>
              <a:off x="2187975" y="2446778"/>
              <a:ext cx="804629" cy="17907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1819675" y="2663948"/>
              <a:ext cx="1172929" cy="157353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2973546" y="4237478"/>
              <a:ext cx="1020202" cy="167132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3" name="テキスト ボックス 42"/>
          <p:cNvSpPr txBox="1"/>
          <p:nvPr/>
        </p:nvSpPr>
        <p:spPr>
          <a:xfrm>
            <a:off x="6123044" y="3267797"/>
            <a:ext cx="285747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８割以上の学校</a:t>
            </a:r>
            <a:r>
              <a:rPr kumimoji="1" lang="ja-JP" altLang="en-US" sz="1600" dirty="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145</a:t>
            </a:r>
            <a:r>
              <a:rPr kumimoji="1" lang="ja-JP" altLang="en-US" sz="1600" dirty="0" smtClean="0">
                <a:latin typeface="Meiryo UI" panose="020B0604030504040204" pitchFamily="50" charset="-128"/>
                <a:ea typeface="Meiryo UI" panose="020B0604030504040204" pitchFamily="50" charset="-128"/>
              </a:rPr>
              <a:t>校</a:t>
            </a:r>
            <a:r>
              <a:rPr kumimoji="1" lang="ja-JP" altLang="en-US" sz="1600" dirty="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に</a:t>
            </a:r>
            <a:r>
              <a:rPr kumimoji="1" lang="en-US" altLang="ja-JP" sz="1600" dirty="0" smtClean="0">
                <a:latin typeface="Meiryo UI" panose="020B0604030504040204" pitchFamily="50" charset="-128"/>
                <a:ea typeface="Meiryo UI" panose="020B0604030504040204" pitchFamily="50" charset="-128"/>
              </a:rPr>
              <a:t>20</a:t>
            </a:r>
            <a:r>
              <a:rPr kumimoji="1" lang="ja-JP" altLang="en-US" sz="1600" dirty="0" smtClean="0">
                <a:latin typeface="Meiryo UI" panose="020B0604030504040204" pitchFamily="50" charset="-128"/>
                <a:ea typeface="Meiryo UI" panose="020B0604030504040204" pitchFamily="50" charset="-128"/>
              </a:rPr>
              <a:t>人</a:t>
            </a:r>
            <a:r>
              <a:rPr kumimoji="1" lang="ja-JP" altLang="en-US" sz="1600" dirty="0">
                <a:latin typeface="Meiryo UI" panose="020B0604030504040204" pitchFamily="50" charset="-128"/>
                <a:ea typeface="Meiryo UI" panose="020B0604030504040204" pitchFamily="50" charset="-128"/>
              </a:rPr>
              <a:t>以上の生徒</a:t>
            </a:r>
            <a:r>
              <a:rPr kumimoji="1" lang="ja-JP" altLang="en-US" sz="1600" dirty="0" smtClean="0">
                <a:latin typeface="Meiryo UI" panose="020B0604030504040204" pitchFamily="50" charset="-128"/>
                <a:ea typeface="Meiryo UI" panose="020B0604030504040204" pitchFamily="50" charset="-128"/>
              </a:rPr>
              <a:t>が在籍</a:t>
            </a:r>
            <a:endParaRPr kumimoji="1" lang="ja-JP" altLang="en-US" sz="16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5769680" y="4831997"/>
            <a:ext cx="4023471" cy="116955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各校には、相当な人数の高校生が家族の世話</a:t>
            </a:r>
            <a:r>
              <a:rPr kumimoji="1" lang="ja-JP" altLang="en-US" sz="1400" dirty="0" smtClean="0">
                <a:latin typeface="Meiryo UI" panose="020B0604030504040204" pitchFamily="50" charset="-128"/>
                <a:ea typeface="Meiryo UI" panose="020B0604030504040204" pitchFamily="50" charset="-128"/>
              </a:rPr>
              <a:t>を     して</a:t>
            </a:r>
            <a:r>
              <a:rPr kumimoji="1" lang="ja-JP" altLang="en-US" sz="1400" dirty="0">
                <a:latin typeface="Meiryo UI" panose="020B0604030504040204" pitchFamily="50" charset="-128"/>
                <a:ea typeface="Meiryo UI" panose="020B0604030504040204" pitchFamily="50" charset="-128"/>
              </a:rPr>
              <a:t>いることが</a:t>
            </a:r>
            <a:r>
              <a:rPr kumimoji="1" lang="ja-JP" altLang="en-US" sz="1400" dirty="0" smtClean="0">
                <a:latin typeface="Meiryo UI" panose="020B0604030504040204" pitchFamily="50" charset="-128"/>
                <a:ea typeface="Meiryo UI" panose="020B0604030504040204" pitchFamily="50" charset="-128"/>
              </a:rPr>
              <a:t>判明</a:t>
            </a:r>
            <a:r>
              <a:rPr kumimoji="1" lang="ja-JP" altLang="en-US" sz="1400" dirty="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なお</a:t>
            </a:r>
            <a:r>
              <a:rPr kumimoji="1" lang="ja-JP" altLang="en-US" sz="1400" dirty="0">
                <a:latin typeface="Meiryo UI" panose="020B0604030504040204" pitchFamily="50" charset="-128"/>
                <a:ea typeface="Meiryo UI" panose="020B0604030504040204" pitchFamily="50" charset="-128"/>
              </a:rPr>
              <a:t>、家族の世話を行うことにより学業等にどの程度影響</a:t>
            </a:r>
            <a:r>
              <a:rPr kumimoji="1" lang="ja-JP" altLang="en-US" sz="1400" dirty="0" smtClean="0">
                <a:latin typeface="Meiryo UI" panose="020B0604030504040204" pitchFamily="50" charset="-128"/>
                <a:ea typeface="Meiryo UI" panose="020B0604030504040204" pitchFamily="50" charset="-128"/>
              </a:rPr>
              <a:t>を受けて</a:t>
            </a:r>
            <a:r>
              <a:rPr kumimoji="1" lang="ja-JP" altLang="en-US" sz="1400" dirty="0">
                <a:latin typeface="Meiryo UI" panose="020B0604030504040204" pitchFamily="50" charset="-128"/>
                <a:ea typeface="Meiryo UI" panose="020B0604030504040204" pitchFamily="50" charset="-128"/>
              </a:rPr>
              <a:t>いるかについては</a:t>
            </a:r>
            <a:r>
              <a:rPr kumimoji="1" lang="ja-JP" altLang="en-US" sz="1400" dirty="0" smtClean="0">
                <a:latin typeface="Meiryo UI" panose="020B0604030504040204" pitchFamily="50" charset="-128"/>
                <a:ea typeface="Meiryo UI" panose="020B0604030504040204" pitchFamily="50" charset="-128"/>
              </a:rPr>
              <a:t>、    各学校</a:t>
            </a:r>
            <a:r>
              <a:rPr kumimoji="1" lang="ja-JP" altLang="en-US" sz="1400" dirty="0">
                <a:latin typeface="Meiryo UI" panose="020B0604030504040204" pitchFamily="50" charset="-128"/>
                <a:ea typeface="Meiryo UI" panose="020B0604030504040204" pitchFamily="50" charset="-128"/>
              </a:rPr>
              <a:t>において個別に</a:t>
            </a:r>
            <a:r>
              <a:rPr kumimoji="1" lang="ja-JP" altLang="en-US" sz="1400" dirty="0" smtClean="0">
                <a:latin typeface="Meiryo UI" panose="020B0604030504040204" pitchFamily="50" charset="-128"/>
                <a:ea typeface="Meiryo UI" panose="020B0604030504040204" pitchFamily="50" charset="-128"/>
              </a:rPr>
              <a:t>事情を</a:t>
            </a:r>
            <a:r>
              <a:rPr kumimoji="1" lang="ja-JP" altLang="en-US" sz="1400" dirty="0">
                <a:latin typeface="Meiryo UI" panose="020B0604030504040204" pitchFamily="50" charset="-128"/>
                <a:ea typeface="Meiryo UI" panose="020B0604030504040204" pitchFamily="50" charset="-128"/>
              </a:rPr>
              <a:t>聞くなどし、必要に応じて関係機関につなぐなど、支援している。</a:t>
            </a:r>
          </a:p>
        </p:txBody>
      </p:sp>
      <p:cxnSp>
        <p:nvCxnSpPr>
          <p:cNvPr id="20" name="直線コネクタ 19"/>
          <p:cNvCxnSpPr/>
          <p:nvPr/>
        </p:nvCxnSpPr>
        <p:spPr>
          <a:xfrm flipH="1">
            <a:off x="3002449" y="2914650"/>
            <a:ext cx="1442551" cy="13228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 y="82232"/>
            <a:ext cx="10006302" cy="523220"/>
          </a:xfrm>
          <a:prstGeom prst="rect">
            <a:avLst/>
          </a:prstGeom>
          <a:noFill/>
        </p:spPr>
        <p:txBody>
          <a:bodyPr wrap="square" rtlCol="0">
            <a:spAutoFit/>
          </a:bodyPr>
          <a:lstStyle/>
          <a:p>
            <a:r>
              <a:rPr lang="ja-JP" altLang="en-US" sz="2800" dirty="0" smtClean="0">
                <a:solidFill>
                  <a:schemeClr val="bg1"/>
                </a:solidFill>
                <a:latin typeface="Meiryo UI" panose="020B0604030504040204" pitchFamily="50" charset="-128"/>
                <a:ea typeface="Meiryo UI" panose="020B0604030504040204" pitchFamily="50" charset="-128"/>
              </a:rPr>
              <a:t>　</a:t>
            </a:r>
            <a:r>
              <a:rPr lang="ja-JP" altLang="en-US" sz="2800" dirty="0">
                <a:solidFill>
                  <a:schemeClr val="bg1"/>
                </a:solidFill>
                <a:latin typeface="Meiryo UI" panose="020B0604030504040204" pitchFamily="50" charset="-128"/>
                <a:ea typeface="Meiryo UI" panose="020B0604030504040204" pitchFamily="50" charset="-128"/>
              </a:rPr>
              <a:t>ヤングケアラーの状況</a:t>
            </a:r>
            <a:r>
              <a:rPr lang="ja-JP" altLang="en-US" sz="2800" dirty="0" smtClean="0">
                <a:solidFill>
                  <a:schemeClr val="bg1"/>
                </a:solidFill>
                <a:latin typeface="Meiryo UI" panose="020B0604030504040204" pitchFamily="50" charset="-128"/>
                <a:ea typeface="Meiryo UI" panose="020B0604030504040204" pitchFamily="50" charset="-128"/>
              </a:rPr>
              <a:t>（</a:t>
            </a:r>
            <a:r>
              <a:rPr lang="ja-JP" altLang="en-US" sz="2800" dirty="0">
                <a:solidFill>
                  <a:schemeClr val="bg1"/>
                </a:solidFill>
                <a:latin typeface="Meiryo UI" panose="020B0604030504040204" pitchFamily="50" charset="-128"/>
                <a:ea typeface="Meiryo UI" panose="020B0604030504040204" pitchFamily="50" charset="-128"/>
              </a:rPr>
              <a:t>２</a:t>
            </a:r>
            <a:r>
              <a:rPr lang="ja-JP" altLang="en-US" sz="2800" dirty="0" smtClean="0">
                <a:solidFill>
                  <a:schemeClr val="bg1"/>
                </a:solidFill>
                <a:latin typeface="Meiryo UI" panose="020B0604030504040204" pitchFamily="50" charset="-128"/>
                <a:ea typeface="Meiryo UI" panose="020B0604030504040204" pitchFamily="50" charset="-128"/>
              </a:rPr>
              <a:t>）</a:t>
            </a:r>
            <a:endParaRPr kumimoji="1" lang="ja-JP" altLang="en-US" sz="2800" dirty="0">
              <a:solidFill>
                <a:schemeClr val="bg1"/>
              </a:solidFill>
              <a:latin typeface="Meiryo UI" panose="020B0604030504040204" pitchFamily="50" charset="-128"/>
              <a:ea typeface="Meiryo UI" panose="020B0604030504040204" pitchFamily="50" charset="-128"/>
            </a:endParaRPr>
          </a:p>
        </p:txBody>
      </p:sp>
      <p:sp>
        <p:nvSpPr>
          <p:cNvPr id="19" name="スライド番号プレースホルダー 5"/>
          <p:cNvSpPr txBox="1">
            <a:spLocks/>
          </p:cNvSpPr>
          <p:nvPr/>
        </p:nvSpPr>
        <p:spPr>
          <a:xfrm>
            <a:off x="7549757" y="6448779"/>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2400" dirty="0" smtClean="0">
                <a:solidFill>
                  <a:schemeClr val="tx1">
                    <a:lumMod val="75000"/>
                    <a:lumOff val="25000"/>
                  </a:schemeClr>
                </a:solidFill>
              </a:rPr>
              <a:t>3</a:t>
            </a:r>
            <a:endParaRPr kumimoji="1" lang="ja-JP" altLang="en-US" sz="2400" dirty="0">
              <a:solidFill>
                <a:schemeClr val="tx1">
                  <a:lumMod val="75000"/>
                  <a:lumOff val="25000"/>
                </a:schemeClr>
              </a:solidFill>
            </a:endParaRPr>
          </a:p>
        </p:txBody>
      </p:sp>
    </p:spTree>
    <p:extLst>
      <p:ext uri="{BB962C8B-B14F-4D97-AF65-F5344CB8AC3E}">
        <p14:creationId xmlns:p14="http://schemas.microsoft.com/office/powerpoint/2010/main" val="812431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54343" y="890378"/>
            <a:ext cx="9397316" cy="618485"/>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世話をしている家族がいると回答した生徒のうち、世話</a:t>
            </a:r>
            <a:r>
              <a:rPr kumimoji="1" lang="ja-JP" altLang="en-US" sz="1600" dirty="0">
                <a:latin typeface="Meiryo UI" panose="020B0604030504040204" pitchFamily="50" charset="-128"/>
                <a:ea typeface="Meiryo UI" panose="020B0604030504040204" pitchFamily="50" charset="-128"/>
              </a:rPr>
              <a:t>の頻度について、「ほぼ毎日」行っている生徒</a:t>
            </a:r>
            <a:r>
              <a:rPr kumimoji="1" lang="ja-JP" altLang="en-US" sz="1600" dirty="0" smtClean="0">
                <a:latin typeface="Meiryo UI" panose="020B0604030504040204" pitchFamily="50" charset="-128"/>
                <a:ea typeface="Meiryo UI" panose="020B0604030504040204" pitchFamily="50" charset="-128"/>
              </a:rPr>
              <a:t>が約４割。</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世話</a:t>
            </a:r>
            <a:r>
              <a:rPr kumimoji="1" lang="ja-JP" altLang="en-US" sz="1600" dirty="0">
                <a:latin typeface="Meiryo UI" panose="020B0604030504040204" pitchFamily="50" charset="-128"/>
                <a:ea typeface="Meiryo UI" panose="020B0604030504040204" pitchFamily="50" charset="-128"/>
              </a:rPr>
              <a:t>に費やす時間について、「</a:t>
            </a:r>
            <a:r>
              <a:rPr kumimoji="1" lang="ja-JP" altLang="en-US" sz="1600" dirty="0" smtClean="0">
                <a:latin typeface="Meiryo UI" panose="020B0604030504040204" pitchFamily="50" charset="-128"/>
                <a:ea typeface="Meiryo UI" panose="020B0604030504040204" pitchFamily="50" charset="-128"/>
              </a:rPr>
              <a:t>３時間</a:t>
            </a:r>
            <a:r>
              <a:rPr kumimoji="1" lang="ja-JP" altLang="en-US" sz="1600" dirty="0">
                <a:latin typeface="Meiryo UI" panose="020B0604030504040204" pitchFamily="50" charset="-128"/>
                <a:ea typeface="Meiryo UI" panose="020B0604030504040204" pitchFamily="50" charset="-128"/>
              </a:rPr>
              <a:t>未満</a:t>
            </a:r>
            <a:r>
              <a:rPr kumimoji="1" lang="ja-JP" altLang="en-US" sz="1600" dirty="0" smtClean="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の生徒</a:t>
            </a:r>
            <a:r>
              <a:rPr kumimoji="1" lang="ja-JP" altLang="en-US" sz="1600" dirty="0" smtClean="0">
                <a:latin typeface="Meiryo UI" panose="020B0604030504040204" pitchFamily="50" charset="-128"/>
                <a:ea typeface="Meiryo UI" panose="020B0604030504040204" pitchFamily="50" charset="-128"/>
              </a:rPr>
              <a:t>が約８割、「３時間</a:t>
            </a:r>
            <a:r>
              <a:rPr kumimoji="1" lang="ja-JP" altLang="en-US" sz="1600" dirty="0">
                <a:latin typeface="Meiryo UI" panose="020B0604030504040204" pitchFamily="50" charset="-128"/>
                <a:ea typeface="Meiryo UI" panose="020B0604030504040204" pitchFamily="50" charset="-128"/>
              </a:rPr>
              <a:t>以上</a:t>
            </a:r>
            <a:r>
              <a:rPr kumimoji="1" lang="ja-JP" altLang="en-US" sz="1600" dirty="0" smtClean="0">
                <a:latin typeface="Meiryo UI" panose="020B0604030504040204" pitchFamily="50" charset="-128"/>
                <a:ea typeface="Meiryo UI" panose="020B0604030504040204" pitchFamily="50" charset="-128"/>
              </a:rPr>
              <a:t>」の</a:t>
            </a:r>
            <a:r>
              <a:rPr kumimoji="1" lang="ja-JP" altLang="en-US" sz="1600" dirty="0">
                <a:latin typeface="Meiryo UI" panose="020B0604030504040204" pitchFamily="50" charset="-128"/>
                <a:ea typeface="Meiryo UI" panose="020B0604030504040204" pitchFamily="50" charset="-128"/>
              </a:rPr>
              <a:t>生徒</a:t>
            </a:r>
            <a:r>
              <a:rPr kumimoji="1" lang="ja-JP" altLang="en-US" sz="1600" dirty="0" smtClean="0">
                <a:latin typeface="Meiryo UI" panose="020B0604030504040204" pitchFamily="50" charset="-128"/>
                <a:ea typeface="Meiryo UI" panose="020B0604030504040204" pitchFamily="50" charset="-128"/>
              </a:rPr>
              <a:t>が約１割存在。</a:t>
            </a:r>
            <a:endParaRPr kumimoji="1" lang="ja-JP" altLang="en-US" sz="1600" dirty="0">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77821" y="4384609"/>
            <a:ext cx="9837893" cy="1975002"/>
            <a:chOff x="162778" y="4517995"/>
            <a:chExt cx="9909998" cy="1842938"/>
          </a:xfrm>
        </p:grpSpPr>
        <p:sp>
          <p:nvSpPr>
            <p:cNvPr id="9" name="テキスト ボックス 8"/>
            <p:cNvSpPr txBox="1"/>
            <p:nvPr/>
          </p:nvSpPr>
          <p:spPr>
            <a:xfrm>
              <a:off x="299706" y="4517995"/>
              <a:ext cx="3707733" cy="28719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参考</a:t>
              </a:r>
              <a:r>
                <a:rPr kumimoji="1" lang="en-US" altLang="ja-JP"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令和３年度府</a:t>
              </a:r>
              <a:r>
                <a:rPr kumimoji="1" lang="ja-JP" altLang="en-US" sz="1400" dirty="0">
                  <a:latin typeface="Meiryo UI" panose="020B0604030504040204" pitchFamily="50" charset="-128"/>
                  <a:ea typeface="Meiryo UI" panose="020B0604030504040204" pitchFamily="50" charset="-128"/>
                </a:rPr>
                <a:t>調査 府立高校全体</a:t>
              </a:r>
            </a:p>
          </p:txBody>
        </p:sp>
        <p:sp>
          <p:nvSpPr>
            <p:cNvPr id="14" name="テキスト ボックス 13"/>
            <p:cNvSpPr txBox="1"/>
            <p:nvPr/>
          </p:nvSpPr>
          <p:spPr>
            <a:xfrm>
              <a:off x="3483901" y="4805192"/>
              <a:ext cx="1615858" cy="28719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（世話の頻度）</a:t>
              </a:r>
            </a:p>
          </p:txBody>
        </p:sp>
        <p:sp>
          <p:nvSpPr>
            <p:cNvPr id="16" name="テキスト ボックス 15"/>
            <p:cNvSpPr txBox="1"/>
            <p:nvPr/>
          </p:nvSpPr>
          <p:spPr>
            <a:xfrm>
              <a:off x="8138496" y="4817680"/>
              <a:ext cx="1650835" cy="25847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（世話に費やす時間）</a:t>
              </a:r>
            </a:p>
          </p:txBody>
        </p:sp>
        <p:sp>
          <p:nvSpPr>
            <p:cNvPr id="19" name="テキスト ボックス 18"/>
            <p:cNvSpPr txBox="1"/>
            <p:nvPr/>
          </p:nvSpPr>
          <p:spPr>
            <a:xfrm>
              <a:off x="3495326" y="4520673"/>
              <a:ext cx="1149228" cy="258477"/>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1,312</a:t>
              </a:r>
              <a:r>
                <a:rPr kumimoji="1" lang="ja-JP" altLang="en-US" sz="1200" dirty="0" smtClean="0">
                  <a:latin typeface="Meiryo UI" panose="020B0604030504040204" pitchFamily="50" charset="-128"/>
                  <a:ea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22" name="グラフ 21"/>
            <p:cNvGraphicFramePr/>
            <p:nvPr>
              <p:extLst/>
            </p:nvPr>
          </p:nvGraphicFramePr>
          <p:xfrm>
            <a:off x="162778" y="4858611"/>
            <a:ext cx="5062135" cy="15023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グラフ 22"/>
            <p:cNvGraphicFramePr/>
            <p:nvPr>
              <p:extLst/>
            </p:nvPr>
          </p:nvGraphicFramePr>
          <p:xfrm>
            <a:off x="5010641" y="4858611"/>
            <a:ext cx="5062135" cy="1502322"/>
          </p:xfrm>
          <a:graphic>
            <a:graphicData uri="http://schemas.openxmlformats.org/drawingml/2006/chart">
              <c:chart xmlns:c="http://schemas.openxmlformats.org/drawingml/2006/chart" xmlns:r="http://schemas.openxmlformats.org/officeDocument/2006/relationships" r:id="rId4"/>
            </a:graphicData>
          </a:graphic>
        </p:graphicFrame>
      </p:grpSp>
      <p:sp>
        <p:nvSpPr>
          <p:cNvPr id="5" name="スライド番号プレースホルダー 4"/>
          <p:cNvSpPr>
            <a:spLocks noGrp="1"/>
          </p:cNvSpPr>
          <p:nvPr>
            <p:ph type="sldNum" sz="quarter" idx="12"/>
          </p:nvPr>
        </p:nvSpPr>
        <p:spPr>
          <a:xfrm>
            <a:off x="7622850" y="6463417"/>
            <a:ext cx="2228850" cy="365125"/>
          </a:xfrm>
        </p:spPr>
        <p:txBody>
          <a:bodyPr/>
          <a:lstStyle/>
          <a:p>
            <a:r>
              <a:rPr kumimoji="1" lang="en-US" altLang="ja-JP" sz="2400" dirty="0" smtClean="0">
                <a:solidFill>
                  <a:schemeClr val="tx1">
                    <a:lumMod val="75000"/>
                    <a:lumOff val="25000"/>
                  </a:schemeClr>
                </a:solidFill>
              </a:rPr>
              <a:t>4</a:t>
            </a:r>
            <a:endParaRPr kumimoji="1" lang="ja-JP" altLang="en-US" sz="2400" dirty="0">
              <a:solidFill>
                <a:schemeClr val="tx1">
                  <a:lumMod val="75000"/>
                  <a:lumOff val="25000"/>
                </a:schemeClr>
              </a:solidFill>
            </a:endParaRPr>
          </a:p>
        </p:txBody>
      </p:sp>
      <p:sp>
        <p:nvSpPr>
          <p:cNvPr id="26" name="正方形/長方形 25"/>
          <p:cNvSpPr/>
          <p:nvPr/>
        </p:nvSpPr>
        <p:spPr>
          <a:xfrm>
            <a:off x="1" y="-7775"/>
            <a:ext cx="9906000" cy="703234"/>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4" name="グループ化 23"/>
          <p:cNvGrpSpPr/>
          <p:nvPr/>
        </p:nvGrpSpPr>
        <p:grpSpPr>
          <a:xfrm>
            <a:off x="92691" y="1574391"/>
            <a:ext cx="9823023" cy="2130184"/>
            <a:chOff x="162778" y="4485647"/>
            <a:chExt cx="9950320" cy="1961134"/>
          </a:xfrm>
        </p:grpSpPr>
        <p:sp>
          <p:nvSpPr>
            <p:cNvPr id="29" name="テキスト ボックス 28"/>
            <p:cNvSpPr txBox="1"/>
            <p:nvPr/>
          </p:nvSpPr>
          <p:spPr>
            <a:xfrm>
              <a:off x="285409" y="4485647"/>
              <a:ext cx="2852016" cy="340022"/>
            </a:xfrm>
            <a:prstGeom prst="rect">
              <a:avLst/>
            </a:prstGeom>
            <a:noFill/>
          </p:spPr>
          <p:txBody>
            <a:bodyPr wrap="square" rtlCol="0">
              <a:spAutoFit/>
            </a:bodyPr>
            <a:lstStyle/>
            <a:p>
              <a:r>
                <a:rPr kumimoji="1" lang="en-US" altLang="ja-JP" dirty="0" smtClean="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府立高校全体の回答者</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3376337" y="4822122"/>
              <a:ext cx="1623872" cy="311687"/>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（世話の頻度）</a:t>
              </a:r>
            </a:p>
          </p:txBody>
        </p:sp>
        <p:sp>
          <p:nvSpPr>
            <p:cNvPr id="31" name="テキスト ボックス 30"/>
            <p:cNvSpPr txBox="1"/>
            <p:nvPr/>
          </p:nvSpPr>
          <p:spPr>
            <a:xfrm>
              <a:off x="7712246" y="4812064"/>
              <a:ext cx="2284785" cy="311687"/>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（世話に費やす時間）</a:t>
              </a:r>
            </a:p>
          </p:txBody>
        </p:sp>
        <p:sp>
          <p:nvSpPr>
            <p:cNvPr id="32" name="テキスト ボックス 31"/>
            <p:cNvSpPr txBox="1"/>
            <p:nvPr/>
          </p:nvSpPr>
          <p:spPr>
            <a:xfrm>
              <a:off x="2765315" y="4528712"/>
              <a:ext cx="1303546" cy="283352"/>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9,236</a:t>
              </a:r>
              <a:r>
                <a:rPr kumimoji="1" lang="ja-JP" altLang="en-US" sz="1400" dirty="0" smtClean="0">
                  <a:latin typeface="Meiryo UI" panose="020B0604030504040204" pitchFamily="50" charset="-128"/>
                  <a:ea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34" name="グラフ 33"/>
            <p:cNvGraphicFramePr/>
            <p:nvPr>
              <p:extLst/>
            </p:nvPr>
          </p:nvGraphicFramePr>
          <p:xfrm>
            <a:off x="162778" y="4964558"/>
            <a:ext cx="5062135" cy="147898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5" name="グラフ 34"/>
            <p:cNvGraphicFramePr/>
            <p:nvPr>
              <p:extLst/>
            </p:nvPr>
          </p:nvGraphicFramePr>
          <p:xfrm>
            <a:off x="5050963" y="4971733"/>
            <a:ext cx="5062135" cy="1475048"/>
          </p:xfrm>
          <a:graphic>
            <a:graphicData uri="http://schemas.openxmlformats.org/drawingml/2006/chart">
              <c:chart xmlns:c="http://schemas.openxmlformats.org/drawingml/2006/chart" xmlns:r="http://schemas.openxmlformats.org/officeDocument/2006/relationships" r:id="rId6"/>
            </a:graphicData>
          </a:graphic>
        </p:graphicFrame>
      </p:grpSp>
      <p:sp>
        <p:nvSpPr>
          <p:cNvPr id="25" name="テキスト ボックス 24"/>
          <p:cNvSpPr txBox="1"/>
          <p:nvPr/>
        </p:nvSpPr>
        <p:spPr>
          <a:xfrm>
            <a:off x="1045822" y="2426159"/>
            <a:ext cx="712378" cy="423193"/>
          </a:xfrm>
          <a:prstGeom prst="rect">
            <a:avLst/>
          </a:prstGeom>
          <a:noFill/>
        </p:spPr>
        <p:txBody>
          <a:bodyPr wrap="square" rtlCol="0">
            <a:spAutoFit/>
          </a:bodyPr>
          <a:lstStyle/>
          <a:p>
            <a:r>
              <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rPr>
              <a:t>3,611</a:t>
            </a:r>
            <a:r>
              <a:rPr kumimoji="1" lang="ja-JP" altLang="en-US" sz="105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100" dirty="0"/>
          </a:p>
        </p:txBody>
      </p:sp>
      <p:sp>
        <p:nvSpPr>
          <p:cNvPr id="36" name="テキスト ボックス 35"/>
          <p:cNvSpPr txBox="1"/>
          <p:nvPr/>
        </p:nvSpPr>
        <p:spPr>
          <a:xfrm>
            <a:off x="2322073" y="2431239"/>
            <a:ext cx="1036388" cy="253916"/>
          </a:xfrm>
          <a:prstGeom prst="rect">
            <a:avLst/>
          </a:prstGeom>
          <a:noFill/>
        </p:spPr>
        <p:txBody>
          <a:bodyPr wrap="square" rtlCol="0">
            <a:spAutoFit/>
          </a:bodyPr>
          <a:lstStyle/>
          <a:p>
            <a:r>
              <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rPr>
              <a:t>1,906</a:t>
            </a:r>
            <a:r>
              <a:rPr kumimoji="1" lang="ja-JP" altLang="en-US" sz="105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3176409" y="2441548"/>
            <a:ext cx="1036388" cy="423193"/>
          </a:xfrm>
          <a:prstGeom prst="rect">
            <a:avLst/>
          </a:prstGeom>
          <a:noFill/>
        </p:spPr>
        <p:txBody>
          <a:bodyPr wrap="square" rtlCol="0">
            <a:spAutoFit/>
          </a:bodyPr>
          <a:lstStyle/>
          <a:p>
            <a:r>
              <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rPr>
              <a:t>1,930</a:t>
            </a:r>
            <a:r>
              <a:rPr kumimoji="1" lang="ja-JP" altLang="en-US" sz="105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100" dirty="0"/>
          </a:p>
        </p:txBody>
      </p:sp>
      <p:sp>
        <p:nvSpPr>
          <p:cNvPr id="38" name="テキスト ボックス 37"/>
          <p:cNvSpPr txBox="1"/>
          <p:nvPr/>
        </p:nvSpPr>
        <p:spPr>
          <a:xfrm>
            <a:off x="3894509" y="2445395"/>
            <a:ext cx="938780" cy="415498"/>
          </a:xfrm>
          <a:prstGeom prst="rect">
            <a:avLst/>
          </a:prstGeom>
          <a:noFill/>
        </p:spPr>
        <p:txBody>
          <a:bodyPr wrap="square" rtlCol="0">
            <a:spAutoFit/>
          </a:bodyPr>
          <a:lstStyle/>
          <a:p>
            <a:r>
              <a:rPr kumimoji="1" lang="en-US" altLang="ja-JP" sz="1000" dirty="0" smtClean="0">
                <a:solidFill>
                  <a:schemeClr val="tx2">
                    <a:lumMod val="75000"/>
                  </a:schemeClr>
                </a:solidFill>
                <a:latin typeface="Meiryo UI" panose="020B0604030504040204" pitchFamily="50" charset="-128"/>
                <a:ea typeface="Meiryo UI" panose="020B0604030504040204" pitchFamily="50" charset="-128"/>
              </a:rPr>
              <a:t>1,206</a:t>
            </a:r>
            <a:r>
              <a:rPr kumimoji="1" lang="ja-JP" altLang="en-US" sz="100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100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100" dirty="0"/>
          </a:p>
        </p:txBody>
      </p:sp>
      <p:sp>
        <p:nvSpPr>
          <p:cNvPr id="39" name="テキスト ボックス 38"/>
          <p:cNvSpPr txBox="1"/>
          <p:nvPr/>
        </p:nvSpPr>
        <p:spPr>
          <a:xfrm>
            <a:off x="4402205" y="2472325"/>
            <a:ext cx="743352" cy="361637"/>
          </a:xfrm>
          <a:prstGeom prst="rect">
            <a:avLst/>
          </a:prstGeom>
          <a:noFill/>
        </p:spPr>
        <p:txBody>
          <a:bodyPr wrap="square" rtlCol="0">
            <a:spAutoFit/>
          </a:bodyPr>
          <a:lstStyle/>
          <a:p>
            <a:r>
              <a:rPr kumimoji="1" lang="en-US" altLang="ja-JP" sz="700" dirty="0" smtClean="0">
                <a:solidFill>
                  <a:schemeClr val="tx2">
                    <a:lumMod val="75000"/>
                  </a:schemeClr>
                </a:solidFill>
                <a:latin typeface="Meiryo UI" panose="020B0604030504040204" pitchFamily="50" charset="-128"/>
                <a:ea typeface="Meiryo UI" panose="020B0604030504040204" pitchFamily="50" charset="-128"/>
              </a:rPr>
              <a:t>583</a:t>
            </a:r>
            <a:r>
              <a:rPr kumimoji="1" lang="ja-JP" altLang="en-US" sz="70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70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000" dirty="0"/>
          </a:p>
        </p:txBody>
      </p:sp>
      <p:sp>
        <p:nvSpPr>
          <p:cNvPr id="40" name="テキスト ボックス 39"/>
          <p:cNvSpPr txBox="1"/>
          <p:nvPr/>
        </p:nvSpPr>
        <p:spPr>
          <a:xfrm>
            <a:off x="5064581" y="2824936"/>
            <a:ext cx="483169" cy="369332"/>
          </a:xfrm>
          <a:prstGeom prst="rect">
            <a:avLst/>
          </a:prstGeom>
          <a:noFill/>
        </p:spPr>
        <p:txBody>
          <a:bodyPr wrap="square" rtlCol="0">
            <a:spAutoFit/>
          </a:bodyPr>
          <a:lstStyle/>
          <a:p>
            <a:r>
              <a:rPr kumimoji="1" lang="en-US" altLang="ja-JP" sz="700" dirty="0" smtClean="0">
                <a:solidFill>
                  <a:schemeClr val="tx2">
                    <a:lumMod val="75000"/>
                  </a:schemeClr>
                </a:solidFill>
                <a:latin typeface="Meiryo UI" panose="020B0604030504040204" pitchFamily="50" charset="-128"/>
                <a:ea typeface="Meiryo UI" panose="020B0604030504040204" pitchFamily="50" charset="-128"/>
              </a:rPr>
              <a:t>162</a:t>
            </a:r>
            <a:r>
              <a:rPr kumimoji="1" lang="ja-JP" altLang="en-US" sz="70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70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100" dirty="0"/>
          </a:p>
        </p:txBody>
      </p:sp>
      <p:sp>
        <p:nvSpPr>
          <p:cNvPr id="41" name="テキスト ボックス 40"/>
          <p:cNvSpPr txBox="1"/>
          <p:nvPr/>
        </p:nvSpPr>
        <p:spPr>
          <a:xfrm>
            <a:off x="5395507" y="2469386"/>
            <a:ext cx="938780" cy="361637"/>
          </a:xfrm>
          <a:prstGeom prst="rect">
            <a:avLst/>
          </a:prstGeom>
          <a:noFill/>
        </p:spPr>
        <p:txBody>
          <a:bodyPr wrap="square" rtlCol="0">
            <a:spAutoFit/>
          </a:bodyPr>
          <a:lstStyle/>
          <a:p>
            <a:r>
              <a:rPr kumimoji="1" lang="en-US" altLang="ja-JP" sz="700" dirty="0" smtClean="0">
                <a:solidFill>
                  <a:schemeClr val="tx2">
                    <a:lumMod val="75000"/>
                  </a:schemeClr>
                </a:solidFill>
                <a:latin typeface="Meiryo UI" panose="020B0604030504040204" pitchFamily="50" charset="-128"/>
                <a:ea typeface="Meiryo UI" panose="020B0604030504040204" pitchFamily="50" charset="-128"/>
              </a:rPr>
              <a:t>606</a:t>
            </a:r>
            <a:r>
              <a:rPr kumimoji="1" lang="ja-JP" altLang="en-US" sz="70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70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000" dirty="0"/>
          </a:p>
        </p:txBody>
      </p:sp>
      <p:sp>
        <p:nvSpPr>
          <p:cNvPr id="42" name="テキスト ボックス 41"/>
          <p:cNvSpPr txBox="1"/>
          <p:nvPr/>
        </p:nvSpPr>
        <p:spPr>
          <a:xfrm>
            <a:off x="7060547" y="2446425"/>
            <a:ext cx="1062604" cy="469359"/>
          </a:xfrm>
          <a:prstGeom prst="rect">
            <a:avLst/>
          </a:prstGeom>
          <a:noFill/>
        </p:spPr>
        <p:txBody>
          <a:bodyPr wrap="square" rtlCol="0">
            <a:spAutoFit/>
          </a:bodyPr>
          <a:lstStyle/>
          <a:p>
            <a:r>
              <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rPr>
              <a:t>7,593</a:t>
            </a:r>
            <a:r>
              <a:rPr kumimoji="1" lang="ja-JP" altLang="en-US" sz="105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400" dirty="0"/>
          </a:p>
        </p:txBody>
      </p:sp>
      <p:sp>
        <p:nvSpPr>
          <p:cNvPr id="43" name="テキスト ボックス 42"/>
          <p:cNvSpPr txBox="1"/>
          <p:nvPr/>
        </p:nvSpPr>
        <p:spPr>
          <a:xfrm>
            <a:off x="9123175" y="2441548"/>
            <a:ext cx="938780" cy="407804"/>
          </a:xfrm>
          <a:prstGeom prst="rect">
            <a:avLst/>
          </a:prstGeom>
          <a:noFill/>
        </p:spPr>
        <p:txBody>
          <a:bodyPr wrap="square" rtlCol="0">
            <a:spAutoFit/>
          </a:bodyPr>
          <a:lstStyle/>
          <a:p>
            <a:r>
              <a:rPr kumimoji="1" lang="en-US" altLang="ja-JP" sz="1000" dirty="0" smtClean="0">
                <a:solidFill>
                  <a:schemeClr val="tx2">
                    <a:lumMod val="75000"/>
                  </a:schemeClr>
                </a:solidFill>
                <a:latin typeface="Meiryo UI" panose="020B0604030504040204" pitchFamily="50" charset="-128"/>
                <a:ea typeface="Meiryo UI" panose="020B0604030504040204" pitchFamily="50" charset="-128"/>
              </a:rPr>
              <a:t>875</a:t>
            </a:r>
            <a:r>
              <a:rPr kumimoji="1" lang="ja-JP" altLang="en-US" sz="100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100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050" dirty="0"/>
          </a:p>
        </p:txBody>
      </p:sp>
      <p:sp>
        <p:nvSpPr>
          <p:cNvPr id="44" name="テキスト ボックス 43"/>
          <p:cNvSpPr txBox="1"/>
          <p:nvPr/>
        </p:nvSpPr>
        <p:spPr>
          <a:xfrm>
            <a:off x="8296726" y="5079915"/>
            <a:ext cx="1036388" cy="469359"/>
          </a:xfrm>
          <a:prstGeom prst="rect">
            <a:avLst/>
          </a:prstGeom>
          <a:noFill/>
        </p:spPr>
        <p:txBody>
          <a:bodyPr wrap="square" rtlCol="0">
            <a:spAutoFit/>
          </a:bodyPr>
          <a:lstStyle/>
          <a:p>
            <a:r>
              <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rPr>
              <a:t>651</a:t>
            </a:r>
            <a:r>
              <a:rPr kumimoji="1" lang="ja-JP" altLang="en-US" sz="105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400" dirty="0"/>
          </a:p>
        </p:txBody>
      </p:sp>
      <p:sp>
        <p:nvSpPr>
          <p:cNvPr id="45" name="テキスト ボックス 44"/>
          <p:cNvSpPr txBox="1"/>
          <p:nvPr/>
        </p:nvSpPr>
        <p:spPr>
          <a:xfrm>
            <a:off x="6571724" y="5083730"/>
            <a:ext cx="1036388" cy="469359"/>
          </a:xfrm>
          <a:prstGeom prst="rect">
            <a:avLst/>
          </a:prstGeom>
          <a:noFill/>
        </p:spPr>
        <p:txBody>
          <a:bodyPr wrap="square" rtlCol="0">
            <a:spAutoFit/>
          </a:bodyPr>
          <a:lstStyle/>
          <a:p>
            <a:r>
              <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rPr>
              <a:t>395</a:t>
            </a:r>
            <a:r>
              <a:rPr kumimoji="1" lang="ja-JP" altLang="en-US" sz="105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400" dirty="0"/>
          </a:p>
        </p:txBody>
      </p:sp>
      <p:sp>
        <p:nvSpPr>
          <p:cNvPr id="46" name="テキスト ボックス 45"/>
          <p:cNvSpPr txBox="1"/>
          <p:nvPr/>
        </p:nvSpPr>
        <p:spPr>
          <a:xfrm>
            <a:off x="5654710" y="5079914"/>
            <a:ext cx="1036388" cy="469359"/>
          </a:xfrm>
          <a:prstGeom prst="rect">
            <a:avLst/>
          </a:prstGeom>
          <a:noFill/>
        </p:spPr>
        <p:txBody>
          <a:bodyPr wrap="square" rtlCol="0">
            <a:spAutoFit/>
          </a:bodyPr>
          <a:lstStyle/>
          <a:p>
            <a:r>
              <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rPr>
              <a:t>192</a:t>
            </a:r>
            <a:r>
              <a:rPr kumimoji="1" lang="ja-JP" altLang="en-US" sz="105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400" dirty="0"/>
          </a:p>
        </p:txBody>
      </p:sp>
      <p:sp>
        <p:nvSpPr>
          <p:cNvPr id="47" name="テキスト ボックス 46"/>
          <p:cNvSpPr txBox="1"/>
          <p:nvPr/>
        </p:nvSpPr>
        <p:spPr>
          <a:xfrm>
            <a:off x="5283695" y="5122235"/>
            <a:ext cx="561710" cy="384721"/>
          </a:xfrm>
          <a:prstGeom prst="rect">
            <a:avLst/>
          </a:prstGeom>
          <a:noFill/>
        </p:spPr>
        <p:txBody>
          <a:bodyPr wrap="square" rtlCol="0">
            <a:spAutoFit/>
          </a:bodyPr>
          <a:lstStyle/>
          <a:p>
            <a:r>
              <a:rPr kumimoji="1" lang="en-US" altLang="ja-JP" sz="800" dirty="0" smtClean="0">
                <a:solidFill>
                  <a:schemeClr val="tx2">
                    <a:lumMod val="75000"/>
                  </a:schemeClr>
                </a:solidFill>
                <a:latin typeface="Meiryo UI" panose="020B0604030504040204" pitchFamily="50" charset="-128"/>
                <a:ea typeface="Meiryo UI" panose="020B0604030504040204" pitchFamily="50" charset="-128"/>
              </a:rPr>
              <a:t>74</a:t>
            </a:r>
            <a:r>
              <a:rPr kumimoji="1" lang="ja-JP" altLang="en-US" sz="80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80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050" dirty="0"/>
          </a:p>
        </p:txBody>
      </p:sp>
      <p:sp>
        <p:nvSpPr>
          <p:cNvPr id="49" name="テキスト ボックス 48"/>
          <p:cNvSpPr txBox="1"/>
          <p:nvPr/>
        </p:nvSpPr>
        <p:spPr>
          <a:xfrm>
            <a:off x="3725537" y="5086673"/>
            <a:ext cx="1036388" cy="423193"/>
          </a:xfrm>
          <a:prstGeom prst="rect">
            <a:avLst/>
          </a:prstGeom>
          <a:noFill/>
        </p:spPr>
        <p:txBody>
          <a:bodyPr wrap="square" rtlCol="0">
            <a:spAutoFit/>
          </a:bodyPr>
          <a:lstStyle/>
          <a:p>
            <a:r>
              <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rPr>
              <a:t>483</a:t>
            </a:r>
            <a:r>
              <a:rPr kumimoji="1" lang="ja-JP" altLang="en-US" sz="105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90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100" dirty="0"/>
          </a:p>
        </p:txBody>
      </p:sp>
      <p:sp>
        <p:nvSpPr>
          <p:cNvPr id="50" name="テキスト ボックス 49"/>
          <p:cNvSpPr txBox="1"/>
          <p:nvPr/>
        </p:nvSpPr>
        <p:spPr>
          <a:xfrm>
            <a:off x="2906838" y="5114348"/>
            <a:ext cx="1036388" cy="377026"/>
          </a:xfrm>
          <a:prstGeom prst="rect">
            <a:avLst/>
          </a:prstGeom>
          <a:noFill/>
        </p:spPr>
        <p:txBody>
          <a:bodyPr wrap="square" rtlCol="0">
            <a:spAutoFit/>
          </a:bodyPr>
          <a:lstStyle/>
          <a:p>
            <a:r>
              <a:rPr kumimoji="1" lang="en-US" altLang="ja-JP" sz="800" dirty="0" smtClean="0">
                <a:solidFill>
                  <a:schemeClr val="tx2">
                    <a:lumMod val="75000"/>
                  </a:schemeClr>
                </a:solidFill>
                <a:latin typeface="Meiryo UI" panose="020B0604030504040204" pitchFamily="50" charset="-128"/>
                <a:ea typeface="Meiryo UI" panose="020B0604030504040204" pitchFamily="50" charset="-128"/>
              </a:rPr>
              <a:t>77</a:t>
            </a:r>
            <a:r>
              <a:rPr kumimoji="1" lang="ja-JP" altLang="en-US" sz="80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80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050" dirty="0"/>
          </a:p>
        </p:txBody>
      </p:sp>
      <p:sp>
        <p:nvSpPr>
          <p:cNvPr id="51" name="テキスト ボックス 50"/>
          <p:cNvSpPr txBox="1"/>
          <p:nvPr/>
        </p:nvSpPr>
        <p:spPr>
          <a:xfrm>
            <a:off x="2482015" y="5093679"/>
            <a:ext cx="743613" cy="469359"/>
          </a:xfrm>
          <a:prstGeom prst="rect">
            <a:avLst/>
          </a:prstGeom>
          <a:noFill/>
        </p:spPr>
        <p:txBody>
          <a:bodyPr wrap="square" rtlCol="0">
            <a:spAutoFit/>
          </a:bodyPr>
          <a:lstStyle/>
          <a:p>
            <a:r>
              <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rPr>
              <a:t>136</a:t>
            </a:r>
            <a:r>
              <a:rPr kumimoji="1" lang="ja-JP" altLang="en-US" sz="105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400" dirty="0"/>
          </a:p>
        </p:txBody>
      </p:sp>
      <p:sp>
        <p:nvSpPr>
          <p:cNvPr id="52" name="テキスト ボックス 51"/>
          <p:cNvSpPr txBox="1"/>
          <p:nvPr/>
        </p:nvSpPr>
        <p:spPr>
          <a:xfrm>
            <a:off x="1087087" y="5089612"/>
            <a:ext cx="1036388" cy="423193"/>
          </a:xfrm>
          <a:prstGeom prst="rect">
            <a:avLst/>
          </a:prstGeom>
          <a:noFill/>
        </p:spPr>
        <p:txBody>
          <a:bodyPr wrap="square" rtlCol="0">
            <a:spAutoFit/>
          </a:bodyPr>
          <a:lstStyle/>
          <a:p>
            <a:r>
              <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rPr>
              <a:t>474</a:t>
            </a:r>
            <a:r>
              <a:rPr kumimoji="1" lang="ja-JP" altLang="en-US" sz="105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100" dirty="0"/>
          </a:p>
        </p:txBody>
      </p:sp>
      <p:sp>
        <p:nvSpPr>
          <p:cNvPr id="53" name="テキスト ボックス 52"/>
          <p:cNvSpPr txBox="1"/>
          <p:nvPr/>
        </p:nvSpPr>
        <p:spPr>
          <a:xfrm>
            <a:off x="2030688" y="5091997"/>
            <a:ext cx="631245" cy="423193"/>
          </a:xfrm>
          <a:prstGeom prst="rect">
            <a:avLst/>
          </a:prstGeom>
          <a:noFill/>
        </p:spPr>
        <p:txBody>
          <a:bodyPr wrap="square" rtlCol="0">
            <a:spAutoFit/>
          </a:bodyPr>
          <a:lstStyle/>
          <a:p>
            <a:r>
              <a:rPr kumimoji="1" lang="en-US" altLang="ja-JP" sz="1050" dirty="0" smtClean="0">
                <a:solidFill>
                  <a:schemeClr val="tx2">
                    <a:lumMod val="75000"/>
                  </a:schemeClr>
                </a:solidFill>
                <a:latin typeface="Meiryo UI" panose="020B0604030504040204" pitchFamily="50" charset="-128"/>
                <a:ea typeface="Meiryo UI" panose="020B0604030504040204" pitchFamily="50" charset="-128"/>
              </a:rPr>
              <a:t>142</a:t>
            </a:r>
            <a:r>
              <a:rPr kumimoji="1" lang="ja-JP" altLang="en-US" sz="1050" dirty="0" smtClean="0">
                <a:solidFill>
                  <a:schemeClr val="tx2">
                    <a:lumMod val="75000"/>
                  </a:schemeClr>
                </a:solidFill>
                <a:latin typeface="Meiryo UI" panose="020B0604030504040204" pitchFamily="50" charset="-128"/>
                <a:ea typeface="Meiryo UI" panose="020B0604030504040204" pitchFamily="50" charset="-128"/>
              </a:rPr>
              <a:t>人</a:t>
            </a:r>
            <a:endParaRPr kumimoji="1" lang="en-US" altLang="ja-JP" sz="900" dirty="0" smtClean="0">
              <a:solidFill>
                <a:schemeClr val="tx2">
                  <a:lumMod val="75000"/>
                </a:schemeClr>
              </a:solidFill>
              <a:latin typeface="Meiryo UI" panose="020B0604030504040204" pitchFamily="50" charset="-128"/>
              <a:ea typeface="Meiryo UI" panose="020B0604030504040204" pitchFamily="50" charset="-128"/>
            </a:endParaRPr>
          </a:p>
          <a:p>
            <a:endParaRPr kumimoji="1" lang="ja-JP" altLang="en-US" sz="1100" dirty="0"/>
          </a:p>
        </p:txBody>
      </p:sp>
      <p:sp>
        <p:nvSpPr>
          <p:cNvPr id="54" name="テキスト ボックス 53"/>
          <p:cNvSpPr txBox="1"/>
          <p:nvPr/>
        </p:nvSpPr>
        <p:spPr>
          <a:xfrm>
            <a:off x="1" y="82232"/>
            <a:ext cx="10006302" cy="523220"/>
          </a:xfrm>
          <a:prstGeom prst="rect">
            <a:avLst/>
          </a:prstGeom>
          <a:noFill/>
        </p:spPr>
        <p:txBody>
          <a:bodyPr wrap="square" rtlCol="0">
            <a:spAutoFit/>
          </a:bodyPr>
          <a:lstStyle/>
          <a:p>
            <a:r>
              <a:rPr lang="ja-JP" altLang="en-US" sz="2800" dirty="0" smtClean="0">
                <a:solidFill>
                  <a:schemeClr val="bg1"/>
                </a:solidFill>
                <a:latin typeface="Meiryo UI" panose="020B0604030504040204" pitchFamily="50" charset="-128"/>
                <a:ea typeface="Meiryo UI" panose="020B0604030504040204" pitchFamily="50" charset="-128"/>
              </a:rPr>
              <a:t>　</a:t>
            </a:r>
            <a:r>
              <a:rPr lang="ja-JP" altLang="en-US" sz="2800" dirty="0">
                <a:solidFill>
                  <a:schemeClr val="bg1"/>
                </a:solidFill>
                <a:latin typeface="Meiryo UI" panose="020B0604030504040204" pitchFamily="50" charset="-128"/>
                <a:ea typeface="Meiryo UI" panose="020B0604030504040204" pitchFamily="50" charset="-128"/>
              </a:rPr>
              <a:t>ヤングケアラーの状況</a:t>
            </a:r>
            <a:r>
              <a:rPr lang="ja-JP" altLang="en-US" sz="2800" dirty="0" smtClean="0">
                <a:solidFill>
                  <a:schemeClr val="bg1"/>
                </a:solidFill>
                <a:latin typeface="Meiryo UI" panose="020B0604030504040204" pitchFamily="50" charset="-128"/>
                <a:ea typeface="Meiryo UI" panose="020B0604030504040204" pitchFamily="50" charset="-128"/>
              </a:rPr>
              <a:t>（</a:t>
            </a:r>
            <a:r>
              <a:rPr lang="ja-JP" altLang="en-US" sz="2800" dirty="0">
                <a:solidFill>
                  <a:schemeClr val="bg1"/>
                </a:solidFill>
                <a:latin typeface="Meiryo UI" panose="020B0604030504040204" pitchFamily="50" charset="-128"/>
                <a:ea typeface="Meiryo UI" panose="020B0604030504040204" pitchFamily="50" charset="-128"/>
              </a:rPr>
              <a:t>３</a:t>
            </a:r>
            <a:r>
              <a:rPr lang="ja-JP" altLang="en-US" sz="2800" dirty="0" smtClean="0">
                <a:solidFill>
                  <a:schemeClr val="bg1"/>
                </a:solidFill>
                <a:latin typeface="Meiryo UI" panose="020B0604030504040204" pitchFamily="50" charset="-128"/>
                <a:ea typeface="Meiryo UI" panose="020B0604030504040204" pitchFamily="50" charset="-128"/>
              </a:rPr>
              <a:t>）</a:t>
            </a:r>
            <a:endParaRPr kumimoji="1" lang="ja-JP" altLang="en-US" sz="2800" dirty="0">
              <a:solidFill>
                <a:schemeClr val="bg1"/>
              </a:solidFill>
              <a:latin typeface="Meiryo UI" panose="020B0604030504040204" pitchFamily="50" charset="-128"/>
              <a:ea typeface="Meiryo UI" panose="020B0604030504040204" pitchFamily="50" charset="-128"/>
            </a:endParaRPr>
          </a:p>
        </p:txBody>
      </p:sp>
      <p:sp>
        <p:nvSpPr>
          <p:cNvPr id="55" name="楕円 54"/>
          <p:cNvSpPr/>
          <p:nvPr/>
        </p:nvSpPr>
        <p:spPr>
          <a:xfrm>
            <a:off x="2244956" y="2251500"/>
            <a:ext cx="2271191" cy="807224"/>
          </a:xfrm>
          <a:prstGeom prst="ellipse">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楕円 55"/>
          <p:cNvSpPr/>
          <p:nvPr/>
        </p:nvSpPr>
        <p:spPr>
          <a:xfrm>
            <a:off x="6690176" y="2267499"/>
            <a:ext cx="1338199" cy="759576"/>
          </a:xfrm>
          <a:prstGeom prst="ellipse">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44812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82746" y="972007"/>
            <a:ext cx="9385075" cy="680177"/>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smtClean="0">
                <a:latin typeface="Meiryo UI" panose="020B0604030504040204" pitchFamily="50" charset="-128"/>
                <a:ea typeface="Meiryo UI" panose="020B0604030504040204" pitchFamily="50" charset="-128"/>
              </a:rPr>
              <a:t>世話をしている家族がいると回答した生徒のうち、世話</a:t>
            </a:r>
            <a:r>
              <a:rPr kumimoji="1" lang="ja-JP" altLang="en-US" sz="1600" dirty="0">
                <a:latin typeface="Meiryo UI" panose="020B0604030504040204" pitchFamily="50" charset="-128"/>
                <a:ea typeface="Meiryo UI" panose="020B0604030504040204" pitchFamily="50" charset="-128"/>
              </a:rPr>
              <a:t>を必要としている家族のことや、世話の悩みを相談したことがある生徒</a:t>
            </a:r>
            <a:r>
              <a:rPr kumimoji="1" lang="ja-JP" altLang="en-US" sz="1600" dirty="0" smtClean="0">
                <a:latin typeface="Meiryo UI" panose="020B0604030504040204" pitchFamily="50" charset="-128"/>
                <a:ea typeface="Meiryo UI" panose="020B0604030504040204" pitchFamily="50" charset="-128"/>
              </a:rPr>
              <a:t>は約１割であり、</a:t>
            </a:r>
            <a:r>
              <a:rPr kumimoji="1" lang="ja-JP" altLang="en-US" sz="1600" dirty="0">
                <a:latin typeface="Meiryo UI" panose="020B0604030504040204" pitchFamily="50" charset="-128"/>
                <a:ea typeface="Meiryo UI" panose="020B0604030504040204" pitchFamily="50" charset="-128"/>
              </a:rPr>
              <a:t>７割</a:t>
            </a:r>
            <a:r>
              <a:rPr kumimoji="1" lang="ja-JP" altLang="en-US" sz="1600" dirty="0" smtClean="0">
                <a:latin typeface="Meiryo UI" panose="020B0604030504040204" pitchFamily="50" charset="-128"/>
                <a:ea typeface="Meiryo UI" panose="020B0604030504040204" pitchFamily="50" charset="-128"/>
              </a:rPr>
              <a:t>を上回る</a:t>
            </a:r>
            <a:r>
              <a:rPr kumimoji="1" lang="ja-JP" altLang="en-US" sz="1600" dirty="0">
                <a:latin typeface="Meiryo UI" panose="020B0604030504040204" pitchFamily="50" charset="-128"/>
                <a:ea typeface="Meiryo UI" panose="020B0604030504040204" pitchFamily="50" charset="-128"/>
              </a:rPr>
              <a:t>生徒は相談した経験が</a:t>
            </a:r>
            <a:r>
              <a:rPr kumimoji="1" lang="ja-JP" altLang="en-US" sz="1600" dirty="0" smtClean="0">
                <a:latin typeface="Meiryo UI" panose="020B0604030504040204" pitchFamily="50" charset="-128"/>
                <a:ea typeface="Meiryo UI" panose="020B0604030504040204" pitchFamily="50" charset="-128"/>
              </a:rPr>
              <a:t>無い。</a:t>
            </a:r>
            <a:endParaRPr kumimoji="1" lang="ja-JP" altLang="en-US" sz="1600" dirty="0">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172773" y="2239309"/>
            <a:ext cx="5066270" cy="4398855"/>
            <a:chOff x="1" y="4357374"/>
            <a:chExt cx="4975654" cy="3757778"/>
          </a:xfrm>
        </p:grpSpPr>
        <p:graphicFrame>
          <p:nvGraphicFramePr>
            <p:cNvPr id="26" name="グラフ 25"/>
            <p:cNvGraphicFramePr/>
            <p:nvPr>
              <p:extLst>
                <p:ext uri="{D42A27DB-BD31-4B8C-83A1-F6EECF244321}">
                  <p14:modId xmlns:p14="http://schemas.microsoft.com/office/powerpoint/2010/main" val="1302317964"/>
                </p:ext>
              </p:extLst>
            </p:nvPr>
          </p:nvGraphicFramePr>
          <p:xfrm>
            <a:off x="1248678" y="4512011"/>
            <a:ext cx="3726977" cy="3603141"/>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p:cNvSpPr txBox="1"/>
            <p:nvPr/>
          </p:nvSpPr>
          <p:spPr>
            <a:xfrm>
              <a:off x="1" y="4357374"/>
              <a:ext cx="2731552" cy="315507"/>
            </a:xfrm>
            <a:prstGeom prst="rect">
              <a:avLst/>
            </a:prstGeom>
            <a:noFill/>
          </p:spPr>
          <p:txBody>
            <a:bodyPr wrap="square" rtlCol="0">
              <a:spAutoFit/>
            </a:bodyPr>
            <a:lstStyle/>
            <a:p>
              <a:r>
                <a:rPr kumimoji="1" lang="en-US" altLang="ja-JP" dirty="0" smtClean="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府立高校全体の回答者</a:t>
              </a:r>
              <a:r>
                <a:rPr kumimoji="1" lang="en-US" altLang="ja-JP" dirty="0" smtClean="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1480735" y="4694816"/>
              <a:ext cx="3171704"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（世話について相談した経験）</a:t>
              </a:r>
            </a:p>
          </p:txBody>
        </p:sp>
      </p:grpSp>
      <p:sp>
        <p:nvSpPr>
          <p:cNvPr id="20" name="正方形/長方形 19"/>
          <p:cNvSpPr/>
          <p:nvPr/>
        </p:nvSpPr>
        <p:spPr>
          <a:xfrm>
            <a:off x="1" y="-7775"/>
            <a:ext cx="9906000" cy="703234"/>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2" name="グループ化 21"/>
          <p:cNvGrpSpPr/>
          <p:nvPr/>
        </p:nvGrpSpPr>
        <p:grpSpPr>
          <a:xfrm>
            <a:off x="5514365" y="2577673"/>
            <a:ext cx="4396086" cy="3754979"/>
            <a:chOff x="63566" y="2240241"/>
            <a:chExt cx="5160807" cy="3757778"/>
          </a:xfrm>
        </p:grpSpPr>
        <p:sp>
          <p:nvSpPr>
            <p:cNvPr id="27" name="テキスト ボックス 26"/>
            <p:cNvSpPr txBox="1"/>
            <p:nvPr/>
          </p:nvSpPr>
          <p:spPr>
            <a:xfrm>
              <a:off x="3807166" y="2247296"/>
              <a:ext cx="1417207" cy="27720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1,312</a:t>
              </a:r>
              <a:r>
                <a:rPr kumimoji="1" lang="ja-JP" altLang="en-US" sz="1200" dirty="0" smtClean="0">
                  <a:latin typeface="Meiryo UI" panose="020B0604030504040204" pitchFamily="50" charset="-128"/>
                  <a:ea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endParaRPr>
            </a:p>
          </p:txBody>
        </p:sp>
        <p:grpSp>
          <p:nvGrpSpPr>
            <p:cNvPr id="28" name="グループ化 27"/>
            <p:cNvGrpSpPr/>
            <p:nvPr/>
          </p:nvGrpSpPr>
          <p:grpSpPr>
            <a:xfrm>
              <a:off x="63566" y="2240241"/>
              <a:ext cx="4975654" cy="3757778"/>
              <a:chOff x="1" y="4357374"/>
              <a:chExt cx="4975654" cy="3757778"/>
            </a:xfrm>
          </p:grpSpPr>
          <p:graphicFrame>
            <p:nvGraphicFramePr>
              <p:cNvPr id="29" name="グラフ 28"/>
              <p:cNvGraphicFramePr/>
              <p:nvPr>
                <p:extLst>
                  <p:ext uri="{D42A27DB-BD31-4B8C-83A1-F6EECF244321}">
                    <p14:modId xmlns:p14="http://schemas.microsoft.com/office/powerpoint/2010/main" val="3388271003"/>
                  </p:ext>
                </p:extLst>
              </p:nvPr>
            </p:nvGraphicFramePr>
            <p:xfrm>
              <a:off x="1248678" y="4512011"/>
              <a:ext cx="3726977" cy="3603141"/>
            </p:xfrm>
            <a:graphic>
              <a:graphicData uri="http://schemas.openxmlformats.org/drawingml/2006/chart">
                <c:chart xmlns:c="http://schemas.openxmlformats.org/drawingml/2006/chart" xmlns:r="http://schemas.openxmlformats.org/officeDocument/2006/relationships" r:id="rId4"/>
              </a:graphicData>
            </a:graphic>
          </p:graphicFrame>
          <p:sp>
            <p:nvSpPr>
              <p:cNvPr id="30" name="テキスト ボックス 29"/>
              <p:cNvSpPr txBox="1"/>
              <p:nvPr/>
            </p:nvSpPr>
            <p:spPr>
              <a:xfrm>
                <a:off x="1" y="4357374"/>
                <a:ext cx="4158248" cy="308006"/>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参考</a:t>
                </a:r>
                <a:r>
                  <a:rPr kumimoji="1" lang="en-US" altLang="ja-JP"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令和３年度府</a:t>
                </a:r>
                <a:r>
                  <a:rPr kumimoji="1" lang="ja-JP" altLang="en-US" sz="1400" dirty="0">
                    <a:latin typeface="Meiryo UI" panose="020B0604030504040204" pitchFamily="50" charset="-128"/>
                    <a:ea typeface="Meiryo UI" panose="020B0604030504040204" pitchFamily="50" charset="-128"/>
                  </a:rPr>
                  <a:t>調査 府立高校全体</a:t>
                </a:r>
              </a:p>
            </p:txBody>
          </p:sp>
          <p:sp>
            <p:nvSpPr>
              <p:cNvPr id="31" name="テキスト ボックス 30"/>
              <p:cNvSpPr txBox="1"/>
              <p:nvPr/>
            </p:nvSpPr>
            <p:spPr>
              <a:xfrm>
                <a:off x="1480735" y="4694816"/>
                <a:ext cx="3171704" cy="262922"/>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（世話について相談した経験）</a:t>
                </a:r>
              </a:p>
            </p:txBody>
          </p:sp>
        </p:grpSp>
      </p:grpSp>
      <p:sp>
        <p:nvSpPr>
          <p:cNvPr id="24" name="テキスト ボックス 23"/>
          <p:cNvSpPr txBox="1"/>
          <p:nvPr/>
        </p:nvSpPr>
        <p:spPr>
          <a:xfrm>
            <a:off x="3838196" y="3432979"/>
            <a:ext cx="1085554" cy="553998"/>
          </a:xfrm>
          <a:prstGeom prst="rect">
            <a:avLst/>
          </a:prstGeom>
          <a:noFill/>
        </p:spPr>
        <p:txBody>
          <a:bodyPr wrap="none" rtlCol="0">
            <a:spAutoFit/>
          </a:bodyPr>
          <a:lstStyle/>
          <a:p>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a:t>
            </a:r>
            <a:r>
              <a:rPr kumimoji="1" lang="en-US" altLang="ja-JP" sz="1200" dirty="0">
                <a:solidFill>
                  <a:schemeClr val="bg2">
                    <a:lumMod val="25000"/>
                  </a:schemeClr>
                </a:solidFill>
                <a:latin typeface="Meiryo UI" panose="020B0604030504040204" pitchFamily="50" charset="-128"/>
                <a:ea typeface="Meiryo UI" panose="020B0604030504040204" pitchFamily="50" charset="-128"/>
              </a:rPr>
              <a:t>1,121</a:t>
            </a:r>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人）</a:t>
            </a:r>
            <a:endParaRPr kumimoji="1" lang="en-US" altLang="ja-JP" sz="1200" dirty="0" smtClean="0">
              <a:solidFill>
                <a:schemeClr val="bg2">
                  <a:lumMod val="25000"/>
                </a:schemeClr>
              </a:solidFill>
              <a:latin typeface="Meiryo UI" panose="020B0604030504040204" pitchFamily="50" charset="-128"/>
              <a:ea typeface="Meiryo UI" panose="020B0604030504040204" pitchFamily="50" charset="-128"/>
            </a:endParaRPr>
          </a:p>
          <a:p>
            <a:endParaRPr kumimoji="1" lang="ja-JP" altLang="en-US" dirty="0">
              <a:solidFill>
                <a:schemeClr val="bg2">
                  <a:lumMod val="25000"/>
                </a:schemeClr>
              </a:solidFill>
            </a:endParaRPr>
          </a:p>
        </p:txBody>
      </p:sp>
      <p:sp>
        <p:nvSpPr>
          <p:cNvPr id="32" name="テキスト ボックス 31"/>
          <p:cNvSpPr txBox="1"/>
          <p:nvPr/>
        </p:nvSpPr>
        <p:spPr>
          <a:xfrm>
            <a:off x="3821454" y="4578766"/>
            <a:ext cx="1085554" cy="553998"/>
          </a:xfrm>
          <a:prstGeom prst="rect">
            <a:avLst/>
          </a:prstGeom>
          <a:noFill/>
        </p:spPr>
        <p:txBody>
          <a:bodyPr wrap="none" rtlCol="0">
            <a:spAutoFit/>
          </a:bodyPr>
          <a:lstStyle/>
          <a:p>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a:t>
            </a:r>
            <a:r>
              <a:rPr kumimoji="1" lang="en-US" altLang="ja-JP" sz="1200" dirty="0">
                <a:solidFill>
                  <a:schemeClr val="bg2">
                    <a:lumMod val="25000"/>
                  </a:schemeClr>
                </a:solidFill>
                <a:latin typeface="Meiryo UI" panose="020B0604030504040204" pitchFamily="50" charset="-128"/>
                <a:ea typeface="Meiryo UI" panose="020B0604030504040204" pitchFamily="50" charset="-128"/>
              </a:rPr>
              <a:t>7,030</a:t>
            </a:r>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人）</a:t>
            </a:r>
            <a:endParaRPr kumimoji="1" lang="en-US" altLang="ja-JP" sz="1200" dirty="0" smtClean="0">
              <a:solidFill>
                <a:schemeClr val="bg2">
                  <a:lumMod val="25000"/>
                </a:schemeClr>
              </a:solidFill>
              <a:latin typeface="Meiryo UI" panose="020B0604030504040204" pitchFamily="50" charset="-128"/>
              <a:ea typeface="Meiryo UI" panose="020B0604030504040204" pitchFamily="50" charset="-128"/>
            </a:endParaRPr>
          </a:p>
          <a:p>
            <a:endParaRPr kumimoji="1" lang="ja-JP" altLang="en-US" dirty="0">
              <a:solidFill>
                <a:schemeClr val="bg2">
                  <a:lumMod val="25000"/>
                </a:schemeClr>
              </a:solidFill>
            </a:endParaRPr>
          </a:p>
        </p:txBody>
      </p:sp>
      <p:sp>
        <p:nvSpPr>
          <p:cNvPr id="33" name="テキスト ボックス 32"/>
          <p:cNvSpPr txBox="1"/>
          <p:nvPr/>
        </p:nvSpPr>
        <p:spPr>
          <a:xfrm>
            <a:off x="3840908" y="5750119"/>
            <a:ext cx="1085554" cy="553998"/>
          </a:xfrm>
          <a:prstGeom prst="rect">
            <a:avLst/>
          </a:prstGeom>
          <a:noFill/>
        </p:spPr>
        <p:txBody>
          <a:bodyPr wrap="none" rtlCol="0">
            <a:spAutoFit/>
          </a:bodyPr>
          <a:lstStyle/>
          <a:p>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a:t>
            </a:r>
            <a:r>
              <a:rPr kumimoji="1" lang="en-US" altLang="ja-JP" sz="1200" dirty="0">
                <a:solidFill>
                  <a:schemeClr val="bg2">
                    <a:lumMod val="25000"/>
                  </a:schemeClr>
                </a:solidFill>
                <a:latin typeface="Meiryo UI" panose="020B0604030504040204" pitchFamily="50" charset="-128"/>
                <a:ea typeface="Meiryo UI" panose="020B0604030504040204" pitchFamily="50" charset="-128"/>
              </a:rPr>
              <a:t>1,085</a:t>
            </a:r>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人）</a:t>
            </a:r>
            <a:endParaRPr kumimoji="1" lang="en-US" altLang="ja-JP" sz="1200" dirty="0" smtClean="0">
              <a:solidFill>
                <a:schemeClr val="bg2">
                  <a:lumMod val="25000"/>
                </a:schemeClr>
              </a:solidFill>
              <a:latin typeface="Meiryo UI" panose="020B0604030504040204" pitchFamily="50" charset="-128"/>
              <a:ea typeface="Meiryo UI" panose="020B0604030504040204" pitchFamily="50" charset="-128"/>
            </a:endParaRPr>
          </a:p>
          <a:p>
            <a:endParaRPr kumimoji="1" lang="ja-JP" altLang="en-US" dirty="0">
              <a:solidFill>
                <a:schemeClr val="bg2">
                  <a:lumMod val="25000"/>
                </a:schemeClr>
              </a:solidFill>
            </a:endParaRPr>
          </a:p>
        </p:txBody>
      </p:sp>
      <p:sp>
        <p:nvSpPr>
          <p:cNvPr id="34" name="テキスト ボックス 33"/>
          <p:cNvSpPr txBox="1"/>
          <p:nvPr/>
        </p:nvSpPr>
        <p:spPr>
          <a:xfrm>
            <a:off x="8800991" y="3615899"/>
            <a:ext cx="934871" cy="553998"/>
          </a:xfrm>
          <a:prstGeom prst="rect">
            <a:avLst/>
          </a:prstGeom>
          <a:noFill/>
        </p:spPr>
        <p:txBody>
          <a:bodyPr wrap="none" rtlCol="0">
            <a:spAutoFit/>
          </a:bodyPr>
          <a:lstStyle/>
          <a:p>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a:t>
            </a:r>
            <a:r>
              <a:rPr kumimoji="1" lang="en-US" altLang="ja-JP" sz="1200" dirty="0">
                <a:solidFill>
                  <a:schemeClr val="bg2">
                    <a:lumMod val="25000"/>
                  </a:schemeClr>
                </a:solidFill>
                <a:latin typeface="Meiryo UI" panose="020B0604030504040204" pitchFamily="50" charset="-128"/>
                <a:ea typeface="Meiryo UI" panose="020B0604030504040204" pitchFamily="50" charset="-128"/>
              </a:rPr>
              <a:t>244</a:t>
            </a:r>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人）</a:t>
            </a:r>
            <a:endParaRPr kumimoji="1" lang="en-US" altLang="ja-JP" sz="1200" dirty="0" smtClean="0">
              <a:solidFill>
                <a:schemeClr val="bg2">
                  <a:lumMod val="25000"/>
                </a:schemeClr>
              </a:solidFill>
              <a:latin typeface="Meiryo UI" panose="020B0604030504040204" pitchFamily="50" charset="-128"/>
              <a:ea typeface="Meiryo UI" panose="020B0604030504040204" pitchFamily="50" charset="-128"/>
            </a:endParaRPr>
          </a:p>
          <a:p>
            <a:endParaRPr kumimoji="1" lang="ja-JP" altLang="en-US" dirty="0">
              <a:solidFill>
                <a:schemeClr val="bg2">
                  <a:lumMod val="25000"/>
                </a:schemeClr>
              </a:solidFill>
            </a:endParaRPr>
          </a:p>
        </p:txBody>
      </p:sp>
      <p:sp>
        <p:nvSpPr>
          <p:cNvPr id="35" name="テキスト ボックス 34"/>
          <p:cNvSpPr txBox="1"/>
          <p:nvPr/>
        </p:nvSpPr>
        <p:spPr>
          <a:xfrm>
            <a:off x="8817863" y="4634276"/>
            <a:ext cx="934871" cy="553998"/>
          </a:xfrm>
          <a:prstGeom prst="rect">
            <a:avLst/>
          </a:prstGeom>
          <a:noFill/>
        </p:spPr>
        <p:txBody>
          <a:bodyPr wrap="none" rtlCol="0">
            <a:spAutoFit/>
          </a:bodyPr>
          <a:lstStyle/>
          <a:p>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a:t>
            </a:r>
            <a:r>
              <a:rPr kumimoji="1" lang="en-US" altLang="ja-JP" sz="1200" dirty="0">
                <a:solidFill>
                  <a:schemeClr val="bg2">
                    <a:lumMod val="25000"/>
                  </a:schemeClr>
                </a:solidFill>
                <a:latin typeface="Meiryo UI" panose="020B0604030504040204" pitchFamily="50" charset="-128"/>
                <a:ea typeface="Meiryo UI" panose="020B0604030504040204" pitchFamily="50" charset="-128"/>
              </a:rPr>
              <a:t>690</a:t>
            </a:r>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人）</a:t>
            </a:r>
            <a:endParaRPr kumimoji="1" lang="en-US" altLang="ja-JP" sz="1200" dirty="0" smtClean="0">
              <a:solidFill>
                <a:schemeClr val="bg2">
                  <a:lumMod val="25000"/>
                </a:schemeClr>
              </a:solidFill>
              <a:latin typeface="Meiryo UI" panose="020B0604030504040204" pitchFamily="50" charset="-128"/>
              <a:ea typeface="Meiryo UI" panose="020B0604030504040204" pitchFamily="50" charset="-128"/>
            </a:endParaRPr>
          </a:p>
          <a:p>
            <a:endParaRPr kumimoji="1" lang="ja-JP" altLang="en-US" dirty="0">
              <a:solidFill>
                <a:schemeClr val="bg2">
                  <a:lumMod val="25000"/>
                </a:schemeClr>
              </a:solidFill>
            </a:endParaRPr>
          </a:p>
        </p:txBody>
      </p:sp>
      <p:sp>
        <p:nvSpPr>
          <p:cNvPr id="36" name="テキスト ボックス 35"/>
          <p:cNvSpPr txBox="1"/>
          <p:nvPr/>
        </p:nvSpPr>
        <p:spPr>
          <a:xfrm>
            <a:off x="8817863" y="5606520"/>
            <a:ext cx="934871" cy="553998"/>
          </a:xfrm>
          <a:prstGeom prst="rect">
            <a:avLst/>
          </a:prstGeom>
          <a:noFill/>
        </p:spPr>
        <p:txBody>
          <a:bodyPr wrap="none" rtlCol="0">
            <a:spAutoFit/>
          </a:bodyPr>
          <a:lstStyle/>
          <a:p>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a:t>
            </a:r>
            <a:r>
              <a:rPr kumimoji="1" lang="en-US" altLang="ja-JP" sz="1200" dirty="0">
                <a:solidFill>
                  <a:schemeClr val="bg2">
                    <a:lumMod val="25000"/>
                  </a:schemeClr>
                </a:solidFill>
                <a:latin typeface="Meiryo UI" panose="020B0604030504040204" pitchFamily="50" charset="-128"/>
                <a:ea typeface="Meiryo UI" panose="020B0604030504040204" pitchFamily="50" charset="-128"/>
              </a:rPr>
              <a:t>378</a:t>
            </a:r>
            <a:r>
              <a:rPr kumimoji="1" lang="ja-JP" altLang="en-US" sz="1200" dirty="0" smtClean="0">
                <a:solidFill>
                  <a:schemeClr val="bg2">
                    <a:lumMod val="25000"/>
                  </a:schemeClr>
                </a:solidFill>
                <a:latin typeface="Meiryo UI" panose="020B0604030504040204" pitchFamily="50" charset="-128"/>
                <a:ea typeface="Meiryo UI" panose="020B0604030504040204" pitchFamily="50" charset="-128"/>
              </a:rPr>
              <a:t>人）</a:t>
            </a:r>
            <a:endParaRPr kumimoji="1" lang="en-US" altLang="ja-JP" sz="1200" dirty="0" smtClean="0">
              <a:solidFill>
                <a:schemeClr val="bg2">
                  <a:lumMod val="25000"/>
                </a:schemeClr>
              </a:solidFill>
              <a:latin typeface="Meiryo UI" panose="020B0604030504040204" pitchFamily="50" charset="-128"/>
              <a:ea typeface="Meiryo UI" panose="020B0604030504040204" pitchFamily="50" charset="-128"/>
            </a:endParaRPr>
          </a:p>
          <a:p>
            <a:endParaRPr kumimoji="1" lang="ja-JP" altLang="en-US" dirty="0">
              <a:solidFill>
                <a:schemeClr val="bg2">
                  <a:lumMod val="25000"/>
                </a:schemeClr>
              </a:solidFill>
            </a:endParaRPr>
          </a:p>
        </p:txBody>
      </p:sp>
      <p:sp>
        <p:nvSpPr>
          <p:cNvPr id="37" name="テキスト ボックス 36"/>
          <p:cNvSpPr txBox="1"/>
          <p:nvPr/>
        </p:nvSpPr>
        <p:spPr>
          <a:xfrm>
            <a:off x="2577621" y="2276946"/>
            <a:ext cx="1303546"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9,236</a:t>
            </a:r>
            <a:r>
              <a:rPr kumimoji="1" lang="ja-JP" altLang="en-US" sz="1400" dirty="0" smtClean="0">
                <a:latin typeface="Meiryo UI" panose="020B0604030504040204" pitchFamily="50" charset="-128"/>
                <a:ea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1" y="82232"/>
            <a:ext cx="9667820" cy="523220"/>
          </a:xfrm>
          <a:prstGeom prst="rect">
            <a:avLst/>
          </a:prstGeom>
          <a:solidFill>
            <a:schemeClr val="accent3">
              <a:lumMod val="50000"/>
            </a:schemeClr>
          </a:solidFill>
        </p:spPr>
        <p:txBody>
          <a:bodyPr wrap="square" rtlCol="0">
            <a:spAutoFit/>
          </a:bodyPr>
          <a:lstStyle/>
          <a:p>
            <a:r>
              <a:rPr lang="ja-JP" altLang="en-US" sz="2800" dirty="0" smtClean="0">
                <a:solidFill>
                  <a:schemeClr val="bg1"/>
                </a:solidFill>
                <a:latin typeface="Meiryo UI" panose="020B0604030504040204" pitchFamily="50" charset="-128"/>
                <a:ea typeface="Meiryo UI" panose="020B0604030504040204" pitchFamily="50" charset="-128"/>
              </a:rPr>
              <a:t>　</a:t>
            </a:r>
            <a:r>
              <a:rPr lang="ja-JP" altLang="en-US" sz="2800" dirty="0">
                <a:solidFill>
                  <a:schemeClr val="bg1"/>
                </a:solidFill>
                <a:latin typeface="Meiryo UI" panose="020B0604030504040204" pitchFamily="50" charset="-128"/>
                <a:ea typeface="Meiryo UI" panose="020B0604030504040204" pitchFamily="50" charset="-128"/>
              </a:rPr>
              <a:t>ヤングケアラーの状況</a:t>
            </a:r>
            <a:r>
              <a:rPr lang="ja-JP" altLang="en-US" sz="2800" dirty="0" smtClean="0">
                <a:solidFill>
                  <a:schemeClr val="bg1"/>
                </a:solidFill>
                <a:latin typeface="Meiryo UI" panose="020B0604030504040204" pitchFamily="50" charset="-128"/>
                <a:ea typeface="Meiryo UI" panose="020B0604030504040204" pitchFamily="50" charset="-128"/>
              </a:rPr>
              <a:t>（</a:t>
            </a:r>
            <a:r>
              <a:rPr lang="ja-JP" altLang="en-US" sz="2800" dirty="0">
                <a:solidFill>
                  <a:schemeClr val="bg1"/>
                </a:solidFill>
                <a:latin typeface="Meiryo UI" panose="020B0604030504040204" pitchFamily="50" charset="-128"/>
                <a:ea typeface="Meiryo UI" panose="020B0604030504040204" pitchFamily="50" charset="-128"/>
              </a:rPr>
              <a:t>４</a:t>
            </a:r>
            <a:r>
              <a:rPr lang="ja-JP" altLang="en-US" sz="2800" dirty="0" smtClean="0">
                <a:solidFill>
                  <a:schemeClr val="bg1"/>
                </a:solidFill>
                <a:latin typeface="Meiryo UI" panose="020B0604030504040204" pitchFamily="50" charset="-128"/>
                <a:ea typeface="Meiryo UI" panose="020B0604030504040204" pitchFamily="50" charset="-128"/>
              </a:rPr>
              <a:t>）</a:t>
            </a:r>
            <a:endParaRPr kumimoji="1" lang="ja-JP" altLang="en-US" sz="2800" dirty="0">
              <a:solidFill>
                <a:schemeClr val="bg1"/>
              </a:solidFill>
              <a:latin typeface="Meiryo UI" panose="020B0604030504040204" pitchFamily="50" charset="-128"/>
              <a:ea typeface="Meiryo UI" panose="020B0604030504040204" pitchFamily="50" charset="-128"/>
            </a:endParaRPr>
          </a:p>
        </p:txBody>
      </p:sp>
      <p:sp>
        <p:nvSpPr>
          <p:cNvPr id="39" name="楕円 38"/>
          <p:cNvSpPr/>
          <p:nvPr/>
        </p:nvSpPr>
        <p:spPr>
          <a:xfrm>
            <a:off x="3722334" y="4167995"/>
            <a:ext cx="1184674" cy="921205"/>
          </a:xfrm>
          <a:prstGeom prst="ellipse">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スライド番号プレースホルダー 4"/>
          <p:cNvSpPr txBox="1">
            <a:spLocks/>
          </p:cNvSpPr>
          <p:nvPr/>
        </p:nvSpPr>
        <p:spPr>
          <a:xfrm>
            <a:off x="7588819" y="6405836"/>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2400" dirty="0" smtClean="0">
                <a:solidFill>
                  <a:schemeClr val="tx1">
                    <a:lumMod val="75000"/>
                    <a:lumOff val="25000"/>
                  </a:schemeClr>
                </a:solidFill>
              </a:rPr>
              <a:t>5</a:t>
            </a:r>
          </a:p>
        </p:txBody>
      </p:sp>
    </p:spTree>
    <p:extLst>
      <p:ext uri="{BB962C8B-B14F-4D97-AF65-F5344CB8AC3E}">
        <p14:creationId xmlns:p14="http://schemas.microsoft.com/office/powerpoint/2010/main" val="4350662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 name="グラフ 56">
            <a:extLst>
              <a:ext uri="{FF2B5EF4-FFF2-40B4-BE49-F238E27FC236}">
                <a16:creationId xmlns:a16="http://schemas.microsoft.com/office/drawing/2014/main" id="{15C9F6C9-F0DB-4C1C-AFE0-459BDB798AB1}"/>
              </a:ext>
            </a:extLst>
          </p:cNvPr>
          <p:cNvGraphicFramePr/>
          <p:nvPr>
            <p:extLst/>
          </p:nvPr>
        </p:nvGraphicFramePr>
        <p:xfrm>
          <a:off x="3408626" y="2189227"/>
          <a:ext cx="6424397" cy="1352845"/>
        </p:xfrm>
        <a:graphic>
          <a:graphicData uri="http://schemas.openxmlformats.org/drawingml/2006/chart">
            <c:chart xmlns:c="http://schemas.openxmlformats.org/drawingml/2006/chart" xmlns:r="http://schemas.openxmlformats.org/officeDocument/2006/relationships" r:id="rId3"/>
          </a:graphicData>
        </a:graphic>
      </p:graphicFrame>
      <p:sp>
        <p:nvSpPr>
          <p:cNvPr id="7" name="正方形/長方形 6"/>
          <p:cNvSpPr/>
          <p:nvPr/>
        </p:nvSpPr>
        <p:spPr>
          <a:xfrm>
            <a:off x="76200" y="717235"/>
            <a:ext cx="9756823" cy="954773"/>
          </a:xfrm>
          <a:prstGeom prst="rect">
            <a:avLst/>
          </a:prstGeom>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nSpc>
                <a:spcPts val="2300"/>
              </a:lnSpc>
            </a:pPr>
            <a:r>
              <a:rPr kumimoji="1" lang="ja-JP" altLang="en-US" sz="1200" dirty="0" smtClean="0">
                <a:latin typeface="Meiryo UI" panose="020B0604030504040204" pitchFamily="50" charset="-128"/>
                <a:ea typeface="Meiryo UI" panose="020B0604030504040204" pitchFamily="50" charset="-128"/>
              </a:rPr>
              <a:t>世話</a:t>
            </a:r>
            <a:r>
              <a:rPr kumimoji="1" lang="ja-JP" altLang="en-US" sz="1200" dirty="0">
                <a:latin typeface="Meiryo UI" panose="020B0604030504040204" pitchFamily="50" charset="-128"/>
                <a:ea typeface="Meiryo UI" panose="020B0604030504040204" pitchFamily="50" charset="-128"/>
              </a:rPr>
              <a:t>をしている家族</a:t>
            </a:r>
            <a:r>
              <a:rPr kumimoji="1" lang="ja-JP" altLang="en-US" sz="1200" dirty="0" smtClean="0">
                <a:latin typeface="Meiryo UI" panose="020B0604030504040204" pitchFamily="50" charset="-128"/>
                <a:ea typeface="Meiryo UI" panose="020B0604030504040204" pitchFamily="50" charset="-128"/>
              </a:rPr>
              <a:t>が</a:t>
            </a:r>
            <a:r>
              <a:rPr kumimoji="1" lang="ja-JP" altLang="en-US" sz="1200" dirty="0">
                <a:latin typeface="Meiryo UI" panose="020B0604030504040204" pitchFamily="50" charset="-128"/>
                <a:ea typeface="Meiryo UI" panose="020B0604030504040204" pitchFamily="50" charset="-128"/>
              </a:rPr>
              <a:t>おり</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支援を望む</a:t>
            </a:r>
            <a:r>
              <a:rPr kumimoji="1" lang="ja-JP" altLang="en-US" sz="1200" dirty="0" smtClean="0">
                <a:latin typeface="Meiryo UI" panose="020B0604030504040204" pitchFamily="50" charset="-128"/>
                <a:ea typeface="Meiryo UI" panose="020B0604030504040204" pitchFamily="50" charset="-128"/>
              </a:rPr>
              <a:t>と回答した生徒は全体の約</a:t>
            </a:r>
            <a:r>
              <a:rPr kumimoji="1" lang="en-US" altLang="ja-JP" sz="1200" dirty="0" smtClean="0">
                <a:latin typeface="Meiryo UI" panose="020B0604030504040204" pitchFamily="50" charset="-128"/>
                <a:ea typeface="Meiryo UI" panose="020B0604030504040204" pitchFamily="50" charset="-128"/>
              </a:rPr>
              <a:t>15</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(1,412</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err="1"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そのうち、相談相手の事や福祉のサービス等に関する支援を</a:t>
            </a:r>
            <a:r>
              <a:rPr kumimoji="1" lang="ja-JP" altLang="en-US" sz="1200" dirty="0">
                <a:latin typeface="Meiryo UI" panose="020B0604030504040204" pitchFamily="50" charset="-128"/>
                <a:ea typeface="Meiryo UI" panose="020B0604030504040204" pitchFamily="50" charset="-128"/>
              </a:rPr>
              <a:t>求める声</a:t>
            </a:r>
            <a:r>
              <a:rPr kumimoji="1" lang="ja-JP" altLang="en-US" sz="1200" dirty="0" smtClean="0">
                <a:latin typeface="Meiryo UI" panose="020B0604030504040204" pitchFamily="50" charset="-128"/>
                <a:ea typeface="Meiryo UI" panose="020B0604030504040204" pitchFamily="50" charset="-128"/>
              </a:rPr>
              <a:t>が</a:t>
            </a:r>
            <a:endParaRPr kumimoji="1" lang="en-US" altLang="ja-JP" sz="1200" dirty="0" smtClean="0">
              <a:latin typeface="Meiryo UI" panose="020B0604030504040204" pitchFamily="50" charset="-128"/>
              <a:ea typeface="Meiryo UI" panose="020B0604030504040204" pitchFamily="50" charset="-128"/>
            </a:endParaRPr>
          </a:p>
          <a:p>
            <a:pPr>
              <a:lnSpc>
                <a:spcPts val="2300"/>
              </a:lnSpc>
            </a:pPr>
            <a:r>
              <a:rPr kumimoji="1" lang="ja-JP" altLang="en-US" sz="1200" dirty="0" smtClean="0">
                <a:latin typeface="Meiryo UI" panose="020B0604030504040204" pitchFamily="50" charset="-128"/>
                <a:ea typeface="Meiryo UI" panose="020B0604030504040204" pitchFamily="50" charset="-128"/>
              </a:rPr>
              <a:t>約８割</a:t>
            </a:r>
            <a:r>
              <a:rPr kumimoji="1" lang="en-US" altLang="ja-JP" sz="1200" dirty="0" smtClean="0">
                <a:latin typeface="Meiryo UI" panose="020B0604030504040204" pitchFamily="50" charset="-128"/>
                <a:ea typeface="Meiryo UI" panose="020B0604030504040204" pitchFamily="50" charset="-128"/>
              </a:rPr>
              <a:t>(1,194</a:t>
            </a:r>
            <a:r>
              <a:rPr kumimoji="1" lang="ja-JP" altLang="en-US" sz="1200" dirty="0" smtClean="0">
                <a:latin typeface="Meiryo UI" panose="020B0604030504040204" pitchFamily="50" charset="-128"/>
                <a:ea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err="1"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また、学習面のサポートや</a:t>
            </a:r>
            <a:r>
              <a:rPr kumimoji="1" lang="ja-JP" altLang="en-US" sz="1200" dirty="0" smtClean="0">
                <a:latin typeface="Meiryo UI" panose="020B0604030504040204" pitchFamily="50" charset="-128"/>
                <a:ea typeface="Meiryo UI" panose="020B0604030504040204" pitchFamily="50" charset="-128"/>
              </a:rPr>
              <a:t>進路</a:t>
            </a:r>
            <a:r>
              <a:rPr kumimoji="1" lang="ja-JP" altLang="en-US" sz="1200" dirty="0">
                <a:latin typeface="Meiryo UI" panose="020B0604030504040204" pitchFamily="50" charset="-128"/>
                <a:ea typeface="Meiryo UI" panose="020B0604030504040204" pitchFamily="50" charset="-128"/>
              </a:rPr>
              <a:t>・就職等の相談を望む回答</a:t>
            </a:r>
            <a:r>
              <a:rPr kumimoji="1" lang="ja-JP" altLang="en-US" sz="1200" dirty="0" smtClean="0">
                <a:latin typeface="Meiryo UI" panose="020B0604030504040204" pitchFamily="50" charset="-128"/>
                <a:ea typeface="Meiryo UI" panose="020B0604030504040204" pitchFamily="50" charset="-128"/>
              </a:rPr>
              <a:t>がそれぞれ約２割存在。 </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令和３年度はそれぞれ約５割</a:t>
            </a:r>
            <a:r>
              <a:rPr kumimoji="1" lang="en-US" altLang="ja-JP" sz="1200" dirty="0" smtClean="0">
                <a:latin typeface="Meiryo UI" panose="020B0604030504040204" pitchFamily="50" charset="-128"/>
                <a:ea typeface="Meiryo UI" panose="020B0604030504040204" pitchFamily="50" charset="-128"/>
              </a:rPr>
              <a:t>)</a:t>
            </a:r>
          </a:p>
          <a:p>
            <a:pPr>
              <a:lnSpc>
                <a:spcPts val="2300"/>
              </a:lnSpc>
            </a:pPr>
            <a:r>
              <a:rPr kumimoji="1" lang="ja-JP" altLang="en-US" sz="1200" dirty="0" smtClean="0">
                <a:latin typeface="Meiryo UI" panose="020B0604030504040204" pitchFamily="50" charset="-128"/>
                <a:ea typeface="Meiryo UI" panose="020B0604030504040204" pitchFamily="50" charset="-128"/>
              </a:rPr>
              <a:t>昨年度よりも、相談相手の事や福祉のサービス等に関する支援を求める声が増加。</a:t>
            </a:r>
            <a:endParaRPr kumimoji="1" lang="ja-JP" altLang="en-US" sz="12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7671651" y="6472971"/>
            <a:ext cx="2228850" cy="365125"/>
          </a:xfrm>
        </p:spPr>
        <p:txBody>
          <a:bodyPr/>
          <a:lstStyle/>
          <a:p>
            <a:r>
              <a:rPr kumimoji="1" lang="en-US" altLang="ja-JP" sz="2400" dirty="0" smtClean="0">
                <a:solidFill>
                  <a:schemeClr val="tx1">
                    <a:lumMod val="75000"/>
                    <a:lumOff val="25000"/>
                  </a:schemeClr>
                </a:solidFill>
              </a:rPr>
              <a:t>6</a:t>
            </a:r>
            <a:endParaRPr kumimoji="1" lang="ja-JP" altLang="en-US" sz="2400" dirty="0">
              <a:solidFill>
                <a:schemeClr val="tx1">
                  <a:lumMod val="75000"/>
                  <a:lumOff val="25000"/>
                </a:schemeClr>
              </a:solidFill>
            </a:endParaRPr>
          </a:p>
        </p:txBody>
      </p:sp>
      <p:grpSp>
        <p:nvGrpSpPr>
          <p:cNvPr id="33" name="グループ化 32"/>
          <p:cNvGrpSpPr/>
          <p:nvPr/>
        </p:nvGrpSpPr>
        <p:grpSpPr>
          <a:xfrm>
            <a:off x="-865907" y="1625083"/>
            <a:ext cx="6527270" cy="5039887"/>
            <a:chOff x="-2119293" y="4489406"/>
            <a:chExt cx="6072488" cy="2844336"/>
          </a:xfrm>
        </p:grpSpPr>
        <p:graphicFrame>
          <p:nvGraphicFramePr>
            <p:cNvPr id="34" name="グラフ 33"/>
            <p:cNvGraphicFramePr/>
            <p:nvPr>
              <p:extLst/>
            </p:nvPr>
          </p:nvGraphicFramePr>
          <p:xfrm>
            <a:off x="-2119293" y="4729964"/>
            <a:ext cx="6072488" cy="2603778"/>
          </p:xfrm>
          <a:graphic>
            <a:graphicData uri="http://schemas.openxmlformats.org/drawingml/2006/chart">
              <c:chart xmlns:c="http://schemas.openxmlformats.org/drawingml/2006/chart" xmlns:r="http://schemas.openxmlformats.org/officeDocument/2006/relationships" r:id="rId4"/>
            </a:graphicData>
          </a:graphic>
        </p:graphicFrame>
        <p:sp>
          <p:nvSpPr>
            <p:cNvPr id="35" name="テキスト ボックス 34"/>
            <p:cNvSpPr txBox="1"/>
            <p:nvPr/>
          </p:nvSpPr>
          <p:spPr>
            <a:xfrm>
              <a:off x="-1137433" y="4489406"/>
              <a:ext cx="2817017" cy="208438"/>
            </a:xfrm>
            <a:prstGeom prst="rect">
              <a:avLst/>
            </a:prstGeom>
            <a:noFill/>
          </p:spPr>
          <p:txBody>
            <a:bodyPr wrap="square" rtlCol="0">
              <a:spAutoFit/>
            </a:bodyPr>
            <a:lstStyle/>
            <a:p>
              <a:r>
                <a:rPr kumimoji="1" lang="en-US" altLang="ja-JP" dirty="0" smtClean="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府立高校全体の回答者</a:t>
              </a:r>
              <a:r>
                <a:rPr kumimoji="1" lang="en-US" altLang="ja-JP" dirty="0" smtClean="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2403597" y="4767685"/>
              <a:ext cx="1157537" cy="173699"/>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9,236</a:t>
              </a:r>
              <a:r>
                <a:rPr kumimoji="1" lang="ja-JP" altLang="en-US" sz="1400" dirty="0" smtClean="0">
                  <a:latin typeface="Meiryo UI" panose="020B0604030504040204" pitchFamily="50" charset="-128"/>
                  <a:ea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1113511" y="4640499"/>
              <a:ext cx="4674190" cy="191068"/>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（学校や大人に助けてほしいこと、必要な支援</a:t>
              </a:r>
              <a:r>
                <a:rPr kumimoji="1" lang="ja-JP" altLang="en-US" sz="1600" dirty="0" smtClean="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複数回答</a:t>
              </a:r>
              <a:endParaRPr kumimoji="1" lang="ja-JP" altLang="en-US" sz="1000" dirty="0">
                <a:latin typeface="Meiryo UI" panose="020B0604030504040204" pitchFamily="50" charset="-128"/>
                <a:ea typeface="Meiryo UI" panose="020B0604030504040204" pitchFamily="50" charset="-128"/>
              </a:endParaRPr>
            </a:p>
          </p:txBody>
        </p:sp>
      </p:grpSp>
      <p:cxnSp>
        <p:nvCxnSpPr>
          <p:cNvPr id="21" name="直線コネクタ 20"/>
          <p:cNvCxnSpPr/>
          <p:nvPr/>
        </p:nvCxnSpPr>
        <p:spPr>
          <a:xfrm>
            <a:off x="2708690" y="2463864"/>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2686239" y="2778983"/>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2654489" y="3088445"/>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647126" y="3408921"/>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2647126" y="3718611"/>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2647126" y="4039927"/>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2734090" y="4357600"/>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5892800" y="1003071"/>
            <a:ext cx="3522494" cy="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2729814" y="5304364"/>
            <a:ext cx="395417"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2728926" y="4993355"/>
            <a:ext cx="395417"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2825379" y="4671440"/>
            <a:ext cx="395417"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9" name="直線コネクタ 58"/>
          <p:cNvCxnSpPr>
            <a:cxnSpLocks/>
          </p:cNvCxnSpPr>
          <p:nvPr/>
        </p:nvCxnSpPr>
        <p:spPr>
          <a:xfrm>
            <a:off x="1794613" y="1328442"/>
            <a:ext cx="1050222"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19977412-2E9C-48B5-A3D1-2AFE3EA3999E}"/>
              </a:ext>
            </a:extLst>
          </p:cNvPr>
          <p:cNvSpPr txBox="1"/>
          <p:nvPr/>
        </p:nvSpPr>
        <p:spPr>
          <a:xfrm>
            <a:off x="5195639" y="1932558"/>
            <a:ext cx="4716682" cy="338554"/>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支援を望むと回答した生徒の内訳</a:t>
            </a:r>
            <a:r>
              <a:rPr kumimoji="1" lang="en-US" altLang="ja-JP" sz="160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複数回答</a:t>
            </a:r>
            <a:endParaRPr kumimoji="1" lang="ja-JP" altLang="en-US" dirty="0">
              <a:latin typeface="Meiryo UI" panose="020B0604030504040204" pitchFamily="50" charset="-128"/>
              <a:ea typeface="Meiryo UI" panose="020B0604030504040204" pitchFamily="50" charset="-128"/>
            </a:endParaRPr>
          </a:p>
        </p:txBody>
      </p:sp>
      <p:sp>
        <p:nvSpPr>
          <p:cNvPr id="58" name="テキスト ボックス 57">
            <a:extLst>
              <a:ext uri="{FF2B5EF4-FFF2-40B4-BE49-F238E27FC236}">
                <a16:creationId xmlns:a16="http://schemas.microsoft.com/office/drawing/2014/main" id="{D3446853-7EE0-4CE0-8A00-9F20068F1867}"/>
              </a:ext>
            </a:extLst>
          </p:cNvPr>
          <p:cNvSpPr txBox="1"/>
          <p:nvPr/>
        </p:nvSpPr>
        <p:spPr>
          <a:xfrm>
            <a:off x="8854789" y="2145223"/>
            <a:ext cx="122366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1,412</a:t>
            </a:r>
            <a:r>
              <a:rPr kumimoji="1" lang="ja-JP" altLang="en-US" sz="1200" dirty="0" smtClean="0">
                <a:latin typeface="Meiryo UI" panose="020B0604030504040204" pitchFamily="50" charset="-128"/>
                <a:ea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endParaRPr>
          </a:p>
        </p:txBody>
      </p:sp>
      <p:cxnSp>
        <p:nvCxnSpPr>
          <p:cNvPr id="9" name="直線矢印コネクタ 8">
            <a:extLst>
              <a:ext uri="{FF2B5EF4-FFF2-40B4-BE49-F238E27FC236}">
                <a16:creationId xmlns:a16="http://schemas.microsoft.com/office/drawing/2014/main" id="{6F72D0F0-78BD-4267-8775-143DCCBDE341}"/>
              </a:ext>
            </a:extLst>
          </p:cNvPr>
          <p:cNvCxnSpPr/>
          <p:nvPr/>
        </p:nvCxnSpPr>
        <p:spPr>
          <a:xfrm flipV="1">
            <a:off x="4353059" y="2947925"/>
            <a:ext cx="1017227" cy="71990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右中かっこ 12">
            <a:extLst>
              <a:ext uri="{FF2B5EF4-FFF2-40B4-BE49-F238E27FC236}">
                <a16:creationId xmlns:a16="http://schemas.microsoft.com/office/drawing/2014/main" id="{02BE6AAA-991F-4890-9E08-317299633703}"/>
              </a:ext>
            </a:extLst>
          </p:cNvPr>
          <p:cNvSpPr/>
          <p:nvPr/>
        </p:nvSpPr>
        <p:spPr>
          <a:xfrm>
            <a:off x="3834047" y="2333810"/>
            <a:ext cx="327297" cy="2970554"/>
          </a:xfrm>
          <a:prstGeom prst="rightBrace">
            <a:avLst>
              <a:gd name="adj1" fmla="val 62158"/>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60" name="直線コネクタ 59">
            <a:extLst>
              <a:ext uri="{FF2B5EF4-FFF2-40B4-BE49-F238E27FC236}">
                <a16:creationId xmlns:a16="http://schemas.microsoft.com/office/drawing/2014/main" id="{29A5551A-C06E-4FDB-B4D5-E5A1E6EA0647}"/>
              </a:ext>
            </a:extLst>
          </p:cNvPr>
          <p:cNvCxnSpPr>
            <a:cxnSpLocks/>
          </p:cNvCxnSpPr>
          <p:nvPr/>
        </p:nvCxnSpPr>
        <p:spPr>
          <a:xfrm>
            <a:off x="5621109" y="3355768"/>
            <a:ext cx="2449100" cy="746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369554CD-24B6-4323-8D16-DEDE13E6338F}"/>
              </a:ext>
            </a:extLst>
          </p:cNvPr>
          <p:cNvCxnSpPr>
            <a:cxnSpLocks/>
          </p:cNvCxnSpPr>
          <p:nvPr/>
        </p:nvCxnSpPr>
        <p:spPr>
          <a:xfrm>
            <a:off x="5465266" y="2955742"/>
            <a:ext cx="2604943"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97A37867-8458-4858-9E1D-651C7F0A0338}"/>
              </a:ext>
            </a:extLst>
          </p:cNvPr>
          <p:cNvCxnSpPr>
            <a:cxnSpLocks/>
          </p:cNvCxnSpPr>
          <p:nvPr/>
        </p:nvCxnSpPr>
        <p:spPr>
          <a:xfrm>
            <a:off x="5195639" y="2626468"/>
            <a:ext cx="2886584" cy="47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3" name="正方形/長方形 62"/>
          <p:cNvSpPr/>
          <p:nvPr/>
        </p:nvSpPr>
        <p:spPr>
          <a:xfrm>
            <a:off x="1" y="-7775"/>
            <a:ext cx="9906000" cy="703234"/>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n w="0"/>
              <a:solidFill>
                <a:schemeClr val="tx1"/>
              </a:solidFill>
              <a:effectLst>
                <a:outerShdw blurRad="38100" dist="19050" dir="2700000" algn="tl" rotWithShape="0">
                  <a:schemeClr val="dk1">
                    <a:alpha val="40000"/>
                  </a:schemeClr>
                </a:outerShdw>
              </a:effectLst>
            </a:endParaRPr>
          </a:p>
        </p:txBody>
      </p:sp>
      <p:grpSp>
        <p:nvGrpSpPr>
          <p:cNvPr id="67" name="グループ化 66"/>
          <p:cNvGrpSpPr/>
          <p:nvPr/>
        </p:nvGrpSpPr>
        <p:grpSpPr>
          <a:xfrm>
            <a:off x="4586765" y="3431225"/>
            <a:ext cx="5387234" cy="3271777"/>
            <a:chOff x="-618136" y="1937095"/>
            <a:chExt cx="5822065" cy="4804248"/>
          </a:xfrm>
        </p:grpSpPr>
        <p:grpSp>
          <p:nvGrpSpPr>
            <p:cNvPr id="68" name="グループ化 67"/>
            <p:cNvGrpSpPr/>
            <p:nvPr/>
          </p:nvGrpSpPr>
          <p:grpSpPr>
            <a:xfrm>
              <a:off x="-618136" y="1937095"/>
              <a:ext cx="5822065" cy="4804248"/>
              <a:chOff x="-1836541" y="4450897"/>
              <a:chExt cx="5416419" cy="2962749"/>
            </a:xfrm>
          </p:grpSpPr>
          <p:graphicFrame>
            <p:nvGraphicFramePr>
              <p:cNvPr id="72" name="グラフ 71"/>
              <p:cNvGraphicFramePr/>
              <p:nvPr>
                <p:extLst/>
              </p:nvPr>
            </p:nvGraphicFramePr>
            <p:xfrm>
              <a:off x="-1836541" y="4809868"/>
              <a:ext cx="5416419" cy="2603778"/>
            </p:xfrm>
            <a:graphic>
              <a:graphicData uri="http://schemas.openxmlformats.org/drawingml/2006/chart">
                <c:chart xmlns:c="http://schemas.openxmlformats.org/drawingml/2006/chart" xmlns:r="http://schemas.openxmlformats.org/officeDocument/2006/relationships" r:id="rId5"/>
              </a:graphicData>
            </a:graphic>
          </p:graphicFrame>
          <p:sp>
            <p:nvSpPr>
              <p:cNvPr id="73" name="テキスト ボックス 72"/>
              <p:cNvSpPr txBox="1"/>
              <p:nvPr/>
            </p:nvSpPr>
            <p:spPr>
              <a:xfrm>
                <a:off x="-1137433" y="4450897"/>
                <a:ext cx="3595755" cy="250836"/>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参考</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令和３年度府</a:t>
                </a:r>
                <a:r>
                  <a:rPr kumimoji="1" lang="ja-JP" altLang="en-US" sz="1200" dirty="0">
                    <a:latin typeface="Meiryo UI" panose="020B0604030504040204" pitchFamily="50" charset="-128"/>
                    <a:ea typeface="Meiryo UI" panose="020B0604030504040204" pitchFamily="50" charset="-128"/>
                  </a:rPr>
                  <a:t>調査 府立高校全体</a:t>
                </a:r>
              </a:p>
            </p:txBody>
          </p:sp>
          <p:sp>
            <p:nvSpPr>
              <p:cNvPr id="74" name="テキスト ボックス 73"/>
              <p:cNvSpPr txBox="1"/>
              <p:nvPr/>
            </p:nvSpPr>
            <p:spPr>
              <a:xfrm>
                <a:off x="2575433" y="4767685"/>
                <a:ext cx="985701" cy="23690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1,312</a:t>
                </a:r>
                <a:r>
                  <a:rPr kumimoji="1" lang="ja-JP" altLang="en-US" sz="1100" dirty="0" smtClean="0">
                    <a:latin typeface="Meiryo UI" panose="020B0604030504040204" pitchFamily="50" charset="-128"/>
                    <a:ea typeface="Meiryo UI" panose="020B0604030504040204" pitchFamily="50" charset="-128"/>
                  </a:rPr>
                  <a:t>人</a:t>
                </a:r>
                <a:r>
                  <a:rPr kumimoji="1" lang="en-US" altLang="ja-JP"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1113511" y="4640499"/>
                <a:ext cx="4674190" cy="236900"/>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（学校や大人に助けてほしいこと、必要な支援）</a:t>
                </a:r>
                <a:r>
                  <a:rPr kumimoji="1" lang="en-US" altLang="ja-JP" sz="600" dirty="0">
                    <a:latin typeface="Meiryo UI" panose="020B0604030504040204" pitchFamily="50" charset="-128"/>
                    <a:ea typeface="Meiryo UI" panose="020B0604030504040204" pitchFamily="50" charset="-128"/>
                  </a:rPr>
                  <a:t>(</a:t>
                </a:r>
                <a:r>
                  <a:rPr kumimoji="1" lang="ja-JP" altLang="en-US" sz="600" dirty="0">
                    <a:latin typeface="Meiryo UI" panose="020B0604030504040204" pitchFamily="50" charset="-128"/>
                    <a:ea typeface="Meiryo UI" panose="020B0604030504040204" pitchFamily="50" charset="-128"/>
                  </a:rPr>
                  <a:t>複数回答</a:t>
                </a:r>
                <a:r>
                  <a:rPr kumimoji="1" lang="en-US" altLang="ja-JP" sz="600" dirty="0">
                    <a:latin typeface="Meiryo UI" panose="020B0604030504040204" pitchFamily="50" charset="-128"/>
                    <a:ea typeface="Meiryo UI" panose="020B0604030504040204" pitchFamily="50" charset="-128"/>
                  </a:rPr>
                  <a:t>)</a:t>
                </a:r>
                <a:endParaRPr kumimoji="1" lang="ja-JP" altLang="en-US" sz="600" dirty="0">
                  <a:latin typeface="Meiryo UI" panose="020B0604030504040204" pitchFamily="50" charset="-128"/>
                  <a:ea typeface="Meiryo UI" panose="020B0604030504040204" pitchFamily="50" charset="-128"/>
                </a:endParaRPr>
              </a:p>
            </p:txBody>
          </p:sp>
        </p:grpSp>
        <p:sp>
          <p:nvSpPr>
            <p:cNvPr id="69" name="テキスト ボックス 68"/>
            <p:cNvSpPr txBox="1"/>
            <p:nvPr/>
          </p:nvSpPr>
          <p:spPr>
            <a:xfrm>
              <a:off x="882232" y="3331257"/>
              <a:ext cx="2414957" cy="451937"/>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家族の病気や</a:t>
              </a:r>
              <a:r>
                <a:rPr kumimoji="1" lang="ja-JP" altLang="en-US" sz="700" dirty="0" err="1">
                  <a:latin typeface="Meiryo UI" panose="020B0604030504040204" pitchFamily="50" charset="-128"/>
                  <a:ea typeface="Meiryo UI" panose="020B0604030504040204" pitchFamily="50" charset="-128"/>
                </a:rPr>
                <a:t>障がい</a:t>
              </a:r>
              <a:r>
                <a:rPr kumimoji="1" lang="ja-JP" altLang="en-US" sz="700" dirty="0">
                  <a:latin typeface="Meiryo UI" panose="020B0604030504040204" pitchFamily="50" charset="-128"/>
                  <a:ea typeface="Meiryo UI" panose="020B0604030504040204" pitchFamily="50" charset="-128"/>
                </a:rPr>
                <a:t>、ケアのことなどについて</a:t>
              </a:r>
              <a:endParaRPr kumimoji="1" lang="en-US" altLang="ja-JP" sz="70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わかりやすく説明してほしい</a:t>
              </a:r>
            </a:p>
          </p:txBody>
        </p:sp>
        <p:sp>
          <p:nvSpPr>
            <p:cNvPr id="70" name="テキスト ボックス 69"/>
            <p:cNvSpPr txBox="1"/>
            <p:nvPr/>
          </p:nvSpPr>
          <p:spPr>
            <a:xfrm>
              <a:off x="1245490" y="3626309"/>
              <a:ext cx="3142070" cy="451937"/>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自分が行っているお世話のすべて</a:t>
              </a:r>
              <a:r>
                <a:rPr kumimoji="1" lang="ja-JP" altLang="en-US" sz="700" dirty="0" smtClean="0">
                  <a:latin typeface="Meiryo UI" panose="020B0604030504040204" pitchFamily="50" charset="-128"/>
                  <a:ea typeface="Meiryo UI" panose="020B0604030504040204" pitchFamily="50" charset="-128"/>
                </a:rPr>
                <a:t>を</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代わってくれる人やサービスがほしい</a:t>
              </a:r>
              <a:endParaRPr kumimoji="1" lang="ja-JP" altLang="en-US" sz="700" dirty="0">
                <a:latin typeface="Meiryo UI" panose="020B0604030504040204" pitchFamily="50" charset="-128"/>
                <a:ea typeface="Meiryo UI" panose="020B0604030504040204" pitchFamily="50" charset="-128"/>
              </a:endParaRPr>
            </a:p>
          </p:txBody>
        </p:sp>
        <p:sp>
          <p:nvSpPr>
            <p:cNvPr id="71" name="テキスト ボックス 70"/>
            <p:cNvSpPr txBox="1"/>
            <p:nvPr/>
          </p:nvSpPr>
          <p:spPr>
            <a:xfrm>
              <a:off x="1245490" y="3958713"/>
              <a:ext cx="2011088" cy="451937"/>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自分が行っているお世話の一部を</a:t>
              </a:r>
              <a:endParaRPr kumimoji="1" lang="en-US" altLang="ja-JP" sz="70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代わってくれる人やサービスがほしい</a:t>
              </a:r>
            </a:p>
          </p:txBody>
        </p:sp>
      </p:grpSp>
      <p:sp>
        <p:nvSpPr>
          <p:cNvPr id="42" name="テキスト ボックス 41"/>
          <p:cNvSpPr txBox="1"/>
          <p:nvPr/>
        </p:nvSpPr>
        <p:spPr>
          <a:xfrm>
            <a:off x="330600" y="3100697"/>
            <a:ext cx="2414957" cy="403577"/>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家族の病気や</a:t>
            </a:r>
            <a:r>
              <a:rPr kumimoji="1" lang="ja-JP" altLang="en-US" sz="900" dirty="0" err="1">
                <a:latin typeface="Meiryo UI" panose="020B0604030504040204" pitchFamily="50" charset="-128"/>
                <a:ea typeface="Meiryo UI" panose="020B0604030504040204" pitchFamily="50" charset="-128"/>
              </a:rPr>
              <a:t>障がい</a:t>
            </a:r>
            <a:r>
              <a:rPr kumimoji="1" lang="ja-JP" altLang="en-US" sz="900" dirty="0">
                <a:latin typeface="Meiryo UI" panose="020B0604030504040204" pitchFamily="50" charset="-128"/>
                <a:ea typeface="Meiryo UI" panose="020B0604030504040204" pitchFamily="50" charset="-128"/>
              </a:rPr>
              <a:t>、ケアのことなどについて</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わかりやすく説明してほしい</a:t>
            </a:r>
          </a:p>
        </p:txBody>
      </p:sp>
      <p:sp>
        <p:nvSpPr>
          <p:cNvPr id="43" name="テキスト ボックス 42"/>
          <p:cNvSpPr txBox="1"/>
          <p:nvPr/>
        </p:nvSpPr>
        <p:spPr>
          <a:xfrm>
            <a:off x="737446" y="3430698"/>
            <a:ext cx="2107389" cy="3693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自分が行っているお世話のすべてを</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代わってくれる人やサービスがほしい</a:t>
            </a:r>
          </a:p>
        </p:txBody>
      </p:sp>
      <p:sp>
        <p:nvSpPr>
          <p:cNvPr id="44" name="テキスト ボックス 43"/>
          <p:cNvSpPr txBox="1"/>
          <p:nvPr/>
        </p:nvSpPr>
        <p:spPr>
          <a:xfrm>
            <a:off x="743067" y="3768653"/>
            <a:ext cx="1787564" cy="403577"/>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自分が行っているお世話の一部を</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代わってくれる人やサービスがほしい</a:t>
            </a:r>
          </a:p>
        </p:txBody>
      </p:sp>
      <p:cxnSp>
        <p:nvCxnSpPr>
          <p:cNvPr id="45" name="直線コネクタ 44"/>
          <p:cNvCxnSpPr>
            <a:cxnSpLocks/>
          </p:cNvCxnSpPr>
          <p:nvPr/>
        </p:nvCxnSpPr>
        <p:spPr>
          <a:xfrm>
            <a:off x="2935829" y="1325702"/>
            <a:ext cx="1225515"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9088483" y="2555128"/>
            <a:ext cx="821059" cy="392415"/>
          </a:xfrm>
          <a:prstGeom prst="rect">
            <a:avLst/>
          </a:prstGeom>
          <a:noFill/>
        </p:spPr>
        <p:txBody>
          <a:bodyPr wrap="none" rtlCol="0">
            <a:spAutoFit/>
          </a:bodyPr>
          <a:lstStyle/>
          <a:p>
            <a:r>
              <a:rPr kumimoji="1" lang="ja-JP" altLang="en-US" sz="800" dirty="0" smtClean="0">
                <a:solidFill>
                  <a:schemeClr val="bg2">
                    <a:lumMod val="25000"/>
                  </a:schemeClr>
                </a:solidFill>
                <a:latin typeface="Meiryo UI" panose="020B0604030504040204" pitchFamily="50" charset="-128"/>
                <a:ea typeface="Meiryo UI" panose="020B0604030504040204" pitchFamily="50" charset="-128"/>
              </a:rPr>
              <a:t>（</a:t>
            </a:r>
            <a:r>
              <a:rPr kumimoji="1" lang="en-US" altLang="ja-JP" sz="900" dirty="0">
                <a:solidFill>
                  <a:schemeClr val="bg2">
                    <a:lumMod val="25000"/>
                  </a:schemeClr>
                </a:solidFill>
                <a:latin typeface="Meiryo UI" panose="020B0604030504040204" pitchFamily="50" charset="-128"/>
                <a:ea typeface="Meiryo UI" panose="020B0604030504040204" pitchFamily="50" charset="-128"/>
              </a:rPr>
              <a:t>1,194</a:t>
            </a:r>
            <a:r>
              <a:rPr kumimoji="1" lang="ja-JP" altLang="en-US" sz="800" dirty="0" smtClean="0">
                <a:solidFill>
                  <a:schemeClr val="bg2">
                    <a:lumMod val="25000"/>
                  </a:schemeClr>
                </a:solidFill>
                <a:latin typeface="Meiryo UI" panose="020B0604030504040204" pitchFamily="50" charset="-128"/>
                <a:ea typeface="Meiryo UI" panose="020B0604030504040204" pitchFamily="50" charset="-128"/>
              </a:rPr>
              <a:t>人）</a:t>
            </a:r>
            <a:endParaRPr kumimoji="1" lang="en-US" altLang="ja-JP" sz="800" dirty="0" smtClean="0">
              <a:solidFill>
                <a:schemeClr val="bg2">
                  <a:lumMod val="25000"/>
                </a:schemeClr>
              </a:solidFill>
              <a:latin typeface="Meiryo UI" panose="020B0604030504040204" pitchFamily="50" charset="-128"/>
              <a:ea typeface="Meiryo UI" panose="020B0604030504040204" pitchFamily="50" charset="-128"/>
            </a:endParaRPr>
          </a:p>
          <a:p>
            <a:endParaRPr kumimoji="1" lang="ja-JP" altLang="en-US" sz="1050" dirty="0">
              <a:solidFill>
                <a:schemeClr val="bg2">
                  <a:lumMod val="25000"/>
                </a:schemeClr>
              </a:solidFill>
            </a:endParaRPr>
          </a:p>
        </p:txBody>
      </p:sp>
      <p:sp>
        <p:nvSpPr>
          <p:cNvPr id="66" name="テキスト ボックス 65"/>
          <p:cNvSpPr txBox="1"/>
          <p:nvPr/>
        </p:nvSpPr>
        <p:spPr>
          <a:xfrm>
            <a:off x="8441098" y="2916062"/>
            <a:ext cx="708848" cy="392415"/>
          </a:xfrm>
          <a:prstGeom prst="rect">
            <a:avLst/>
          </a:prstGeom>
          <a:noFill/>
        </p:spPr>
        <p:txBody>
          <a:bodyPr wrap="none" rtlCol="0">
            <a:spAutoFit/>
          </a:bodyPr>
          <a:lstStyle/>
          <a:p>
            <a:r>
              <a:rPr kumimoji="1" lang="ja-JP" altLang="en-US" sz="800" dirty="0" smtClean="0">
                <a:solidFill>
                  <a:schemeClr val="bg2">
                    <a:lumMod val="25000"/>
                  </a:schemeClr>
                </a:solidFill>
                <a:latin typeface="Meiryo UI" panose="020B0604030504040204" pitchFamily="50" charset="-128"/>
                <a:ea typeface="Meiryo UI" panose="020B0604030504040204" pitchFamily="50" charset="-128"/>
              </a:rPr>
              <a:t>（</a:t>
            </a:r>
            <a:r>
              <a:rPr kumimoji="1" lang="en-US" altLang="ja-JP" sz="900" dirty="0">
                <a:solidFill>
                  <a:schemeClr val="bg2">
                    <a:lumMod val="25000"/>
                  </a:schemeClr>
                </a:solidFill>
                <a:latin typeface="Meiryo UI" panose="020B0604030504040204" pitchFamily="50" charset="-128"/>
                <a:ea typeface="Meiryo UI" panose="020B0604030504040204" pitchFamily="50" charset="-128"/>
              </a:rPr>
              <a:t>337</a:t>
            </a:r>
            <a:r>
              <a:rPr kumimoji="1" lang="ja-JP" altLang="en-US" sz="800" dirty="0" smtClean="0">
                <a:solidFill>
                  <a:schemeClr val="bg2">
                    <a:lumMod val="25000"/>
                  </a:schemeClr>
                </a:solidFill>
                <a:latin typeface="Meiryo UI" panose="020B0604030504040204" pitchFamily="50" charset="-128"/>
                <a:ea typeface="Meiryo UI" panose="020B0604030504040204" pitchFamily="50" charset="-128"/>
              </a:rPr>
              <a:t>人）</a:t>
            </a:r>
            <a:endParaRPr kumimoji="1" lang="en-US" altLang="ja-JP" sz="800" dirty="0" smtClean="0">
              <a:solidFill>
                <a:schemeClr val="bg2">
                  <a:lumMod val="25000"/>
                </a:schemeClr>
              </a:solidFill>
              <a:latin typeface="Meiryo UI" panose="020B0604030504040204" pitchFamily="50" charset="-128"/>
              <a:ea typeface="Meiryo UI" panose="020B0604030504040204" pitchFamily="50" charset="-128"/>
            </a:endParaRPr>
          </a:p>
          <a:p>
            <a:endParaRPr kumimoji="1" lang="ja-JP" altLang="en-US" sz="1050" dirty="0">
              <a:solidFill>
                <a:schemeClr val="bg2">
                  <a:lumMod val="25000"/>
                </a:schemeClr>
              </a:solidFill>
            </a:endParaRPr>
          </a:p>
        </p:txBody>
      </p:sp>
      <p:sp>
        <p:nvSpPr>
          <p:cNvPr id="76" name="テキスト ボックス 75"/>
          <p:cNvSpPr txBox="1"/>
          <p:nvPr/>
        </p:nvSpPr>
        <p:spPr>
          <a:xfrm>
            <a:off x="8441098" y="3272833"/>
            <a:ext cx="708848" cy="392415"/>
          </a:xfrm>
          <a:prstGeom prst="rect">
            <a:avLst/>
          </a:prstGeom>
          <a:noFill/>
        </p:spPr>
        <p:txBody>
          <a:bodyPr wrap="none" rtlCol="0">
            <a:spAutoFit/>
          </a:bodyPr>
          <a:lstStyle/>
          <a:p>
            <a:r>
              <a:rPr kumimoji="1" lang="ja-JP" altLang="en-US" sz="800" dirty="0" smtClean="0">
                <a:solidFill>
                  <a:schemeClr val="bg2">
                    <a:lumMod val="25000"/>
                  </a:schemeClr>
                </a:solidFill>
                <a:latin typeface="Meiryo UI" panose="020B0604030504040204" pitchFamily="50" charset="-128"/>
                <a:ea typeface="Meiryo UI" panose="020B0604030504040204" pitchFamily="50" charset="-128"/>
              </a:rPr>
              <a:t>（</a:t>
            </a:r>
            <a:r>
              <a:rPr kumimoji="1" lang="en-US" altLang="ja-JP" sz="900" dirty="0">
                <a:solidFill>
                  <a:schemeClr val="bg2">
                    <a:lumMod val="25000"/>
                  </a:schemeClr>
                </a:solidFill>
                <a:latin typeface="Meiryo UI" panose="020B0604030504040204" pitchFamily="50" charset="-128"/>
                <a:ea typeface="Meiryo UI" panose="020B0604030504040204" pitchFamily="50" charset="-128"/>
              </a:rPr>
              <a:t>322</a:t>
            </a:r>
            <a:r>
              <a:rPr kumimoji="1" lang="ja-JP" altLang="en-US" sz="800" dirty="0" smtClean="0">
                <a:solidFill>
                  <a:schemeClr val="bg2">
                    <a:lumMod val="25000"/>
                  </a:schemeClr>
                </a:solidFill>
                <a:latin typeface="Meiryo UI" panose="020B0604030504040204" pitchFamily="50" charset="-128"/>
                <a:ea typeface="Meiryo UI" panose="020B0604030504040204" pitchFamily="50" charset="-128"/>
              </a:rPr>
              <a:t>人）</a:t>
            </a:r>
            <a:endParaRPr kumimoji="1" lang="en-US" altLang="ja-JP" sz="800" dirty="0" smtClean="0">
              <a:solidFill>
                <a:schemeClr val="bg2">
                  <a:lumMod val="25000"/>
                </a:schemeClr>
              </a:solidFill>
              <a:latin typeface="Meiryo UI" panose="020B0604030504040204" pitchFamily="50" charset="-128"/>
              <a:ea typeface="Meiryo UI" panose="020B0604030504040204" pitchFamily="50" charset="-128"/>
            </a:endParaRPr>
          </a:p>
          <a:p>
            <a:endParaRPr kumimoji="1" lang="ja-JP" altLang="en-US" sz="1050" dirty="0">
              <a:solidFill>
                <a:schemeClr val="bg2">
                  <a:lumMod val="25000"/>
                </a:schemeClr>
              </a:solidFill>
            </a:endParaRPr>
          </a:p>
        </p:txBody>
      </p:sp>
      <p:cxnSp>
        <p:nvCxnSpPr>
          <p:cNvPr id="77" name="直線コネクタ 76"/>
          <p:cNvCxnSpPr/>
          <p:nvPr/>
        </p:nvCxnSpPr>
        <p:spPr>
          <a:xfrm>
            <a:off x="1059077" y="1595482"/>
            <a:ext cx="3411323"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5330945" y="5759631"/>
            <a:ext cx="2380014"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学校</a:t>
            </a:r>
            <a:r>
              <a:rPr kumimoji="1" lang="ja-JP" altLang="en-US" sz="1000" dirty="0" smtClean="0">
                <a:latin typeface="Meiryo UI" panose="020B0604030504040204" pitchFamily="50" charset="-128"/>
                <a:ea typeface="Meiryo UI" panose="020B0604030504040204" pitchFamily="50" charset="-128"/>
              </a:rPr>
              <a:t>の勉強や受験勉強など学習のサポート</a:t>
            </a:r>
            <a:endParaRPr kumimoji="1" lang="ja-JP" altLang="en-US" sz="1000" dirty="0">
              <a:latin typeface="Meiryo UI" panose="020B0604030504040204" pitchFamily="50" charset="-128"/>
              <a:ea typeface="Meiryo UI" panose="020B0604030504040204" pitchFamily="50" charset="-128"/>
            </a:endParaRPr>
          </a:p>
        </p:txBody>
      </p:sp>
      <p:sp>
        <p:nvSpPr>
          <p:cNvPr id="79" name="テキスト ボックス 78"/>
          <p:cNvSpPr txBox="1"/>
          <p:nvPr/>
        </p:nvSpPr>
        <p:spPr>
          <a:xfrm>
            <a:off x="1" y="82232"/>
            <a:ext cx="9667820" cy="523220"/>
          </a:xfrm>
          <a:prstGeom prst="rect">
            <a:avLst/>
          </a:prstGeom>
          <a:solidFill>
            <a:schemeClr val="accent3">
              <a:lumMod val="50000"/>
            </a:schemeClr>
          </a:solidFill>
        </p:spPr>
        <p:txBody>
          <a:bodyPr wrap="square" rtlCol="0">
            <a:spAutoFit/>
          </a:bodyPr>
          <a:lstStyle/>
          <a:p>
            <a:r>
              <a:rPr lang="ja-JP" altLang="en-US" sz="2800" dirty="0" smtClean="0">
                <a:solidFill>
                  <a:schemeClr val="bg1"/>
                </a:solidFill>
                <a:latin typeface="Meiryo UI" panose="020B0604030504040204" pitchFamily="50" charset="-128"/>
                <a:ea typeface="Meiryo UI" panose="020B0604030504040204" pitchFamily="50" charset="-128"/>
              </a:rPr>
              <a:t>　</a:t>
            </a:r>
            <a:r>
              <a:rPr lang="ja-JP" altLang="en-US" sz="2800" dirty="0">
                <a:solidFill>
                  <a:schemeClr val="bg1"/>
                </a:solidFill>
                <a:latin typeface="Meiryo UI" panose="020B0604030504040204" pitchFamily="50" charset="-128"/>
                <a:ea typeface="Meiryo UI" panose="020B0604030504040204" pitchFamily="50" charset="-128"/>
              </a:rPr>
              <a:t>ヤングケアラーの状況</a:t>
            </a:r>
            <a:r>
              <a:rPr lang="ja-JP" altLang="en-US" sz="2800" dirty="0" smtClean="0">
                <a:solidFill>
                  <a:schemeClr val="bg1"/>
                </a:solidFill>
                <a:latin typeface="Meiryo UI" panose="020B0604030504040204" pitchFamily="50" charset="-128"/>
                <a:ea typeface="Meiryo UI" panose="020B0604030504040204" pitchFamily="50" charset="-128"/>
              </a:rPr>
              <a:t>（</a:t>
            </a:r>
            <a:r>
              <a:rPr lang="ja-JP" altLang="en-US" sz="2800" dirty="0">
                <a:solidFill>
                  <a:schemeClr val="bg1"/>
                </a:solidFill>
                <a:latin typeface="Meiryo UI" panose="020B0604030504040204" pitchFamily="50" charset="-128"/>
                <a:ea typeface="Meiryo UI" panose="020B0604030504040204" pitchFamily="50" charset="-128"/>
              </a:rPr>
              <a:t>５</a:t>
            </a:r>
            <a:r>
              <a:rPr lang="ja-JP" altLang="en-US" sz="2800" dirty="0" smtClean="0">
                <a:solidFill>
                  <a:schemeClr val="bg1"/>
                </a:solidFill>
                <a:latin typeface="Meiryo UI" panose="020B0604030504040204" pitchFamily="50" charset="-128"/>
                <a:ea typeface="Meiryo UI" panose="020B0604030504040204" pitchFamily="50" charset="-128"/>
              </a:rPr>
              <a:t>）</a:t>
            </a:r>
            <a:endParaRPr kumimoji="1" lang="ja-JP" altLang="en-US" sz="2800" dirty="0">
              <a:solidFill>
                <a:schemeClr val="bg1"/>
              </a:solidFill>
              <a:latin typeface="Meiryo UI" panose="020B0604030504040204" pitchFamily="50" charset="-128"/>
              <a:ea typeface="Meiryo UI" panose="020B0604030504040204" pitchFamily="50" charset="-128"/>
            </a:endParaRPr>
          </a:p>
        </p:txBody>
      </p:sp>
      <p:sp>
        <p:nvSpPr>
          <p:cNvPr id="81" name="正方形/長方形 80"/>
          <p:cNvSpPr/>
          <p:nvPr/>
        </p:nvSpPr>
        <p:spPr>
          <a:xfrm>
            <a:off x="1804235" y="5361277"/>
            <a:ext cx="3816873" cy="214753"/>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5062083" y="2397794"/>
            <a:ext cx="4720092" cy="1080419"/>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44543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3257359" y="3761468"/>
            <a:ext cx="3308925" cy="1200329"/>
          </a:xfrm>
          <a:prstGeom prst="rect">
            <a:avLst/>
          </a:prstGeom>
          <a:noFill/>
        </p:spPr>
        <p:txBody>
          <a:bodyPr wrap="square" rtlCol="0">
            <a:spAutoFit/>
          </a:bodyPr>
          <a:lstStyle/>
          <a:p>
            <a:r>
              <a:rPr kumimoji="1" lang="ja-JP" altLang="en-US" sz="2400" dirty="0"/>
              <a:t>○相談支援体制の構築</a:t>
            </a:r>
            <a:endParaRPr kumimoji="1" lang="en-US" altLang="ja-JP" sz="2400" dirty="0"/>
          </a:p>
          <a:p>
            <a:pPr marL="268288"/>
            <a:r>
              <a:rPr kumimoji="1" lang="ja-JP" altLang="en-US" sz="2400" dirty="0"/>
              <a:t>・</a:t>
            </a:r>
            <a:r>
              <a:rPr kumimoji="1" lang="en-US" altLang="ja-JP" sz="2400" dirty="0"/>
              <a:t>SSW</a:t>
            </a:r>
            <a:r>
              <a:rPr kumimoji="1" lang="ja-JP" altLang="en-US" sz="2400" dirty="0"/>
              <a:t>の拡充</a:t>
            </a:r>
            <a:endParaRPr kumimoji="1" lang="en-US" altLang="ja-JP" sz="2400" dirty="0"/>
          </a:p>
          <a:p>
            <a:pPr marL="268288"/>
            <a:r>
              <a:rPr kumimoji="1" lang="ja-JP" altLang="en-US" sz="2400" dirty="0"/>
              <a:t>・</a:t>
            </a:r>
            <a:r>
              <a:rPr kumimoji="1" lang="en-US" altLang="ja-JP" sz="2400" dirty="0"/>
              <a:t>SSWSV</a:t>
            </a:r>
            <a:r>
              <a:rPr kumimoji="1" lang="ja-JP" altLang="en-US" sz="2400" dirty="0"/>
              <a:t>の新設</a:t>
            </a:r>
            <a:endParaRPr kumimoji="1" lang="en-US" altLang="ja-JP" sz="2400" dirty="0"/>
          </a:p>
        </p:txBody>
      </p:sp>
      <p:sp>
        <p:nvSpPr>
          <p:cNvPr id="17" name="テキスト ボックス 16"/>
          <p:cNvSpPr txBox="1"/>
          <p:nvPr/>
        </p:nvSpPr>
        <p:spPr>
          <a:xfrm>
            <a:off x="9429482" y="6459978"/>
            <a:ext cx="476518" cy="276999"/>
          </a:xfrm>
          <a:prstGeom prst="rect">
            <a:avLst/>
          </a:prstGeom>
          <a:noFill/>
        </p:spPr>
        <p:txBody>
          <a:bodyPr wrap="square" lIns="0" tIns="0" rIns="0" bIns="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400" dirty="0">
                <a:solidFill>
                  <a:prstClr val="black"/>
                </a:solidFill>
                <a:latin typeface="Meiryo UI" panose="020B0604030504040204" pitchFamily="50" charset="-128"/>
                <a:ea typeface="Meiryo UI" panose="020B0604030504040204" pitchFamily="50" charset="-128"/>
              </a:rPr>
              <a:t>7</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テキスト ボックス 21"/>
          <p:cNvSpPr txBox="1"/>
          <p:nvPr/>
        </p:nvSpPr>
        <p:spPr>
          <a:xfrm>
            <a:off x="127835" y="3820591"/>
            <a:ext cx="3444391" cy="830997"/>
          </a:xfrm>
          <a:prstGeom prst="rect">
            <a:avLst/>
          </a:prstGeom>
          <a:noFill/>
        </p:spPr>
        <p:txBody>
          <a:bodyPr wrap="square" rtlCol="0">
            <a:spAutoFit/>
          </a:bodyPr>
          <a:lstStyle/>
          <a:p>
            <a:r>
              <a:rPr kumimoji="1" lang="ja-JP" altLang="en-US" sz="2400" dirty="0"/>
              <a:t>○早期発見力の向上</a:t>
            </a:r>
            <a:endParaRPr kumimoji="1" lang="en-US" altLang="ja-JP" sz="2400" dirty="0"/>
          </a:p>
          <a:p>
            <a:r>
              <a:rPr kumimoji="1" lang="ja-JP" altLang="en-US" sz="2400" dirty="0"/>
              <a:t>　</a:t>
            </a:r>
            <a:r>
              <a:rPr kumimoji="1" lang="ja-JP" altLang="en-US" sz="2000" dirty="0"/>
              <a:t>・ヤングケアラー研修の実施</a:t>
            </a:r>
          </a:p>
        </p:txBody>
      </p:sp>
      <p:grpSp>
        <p:nvGrpSpPr>
          <p:cNvPr id="2" name="グループ化 1"/>
          <p:cNvGrpSpPr/>
          <p:nvPr/>
        </p:nvGrpSpPr>
        <p:grpSpPr>
          <a:xfrm>
            <a:off x="566670" y="2120900"/>
            <a:ext cx="8862812" cy="1049174"/>
            <a:chOff x="566670" y="1175334"/>
            <a:chExt cx="8862812" cy="1049174"/>
          </a:xfrm>
        </p:grpSpPr>
        <p:sp>
          <p:nvSpPr>
            <p:cNvPr id="3" name="楕円 2"/>
            <p:cNvSpPr/>
            <p:nvPr/>
          </p:nvSpPr>
          <p:spPr>
            <a:xfrm>
              <a:off x="1380257" y="1683597"/>
              <a:ext cx="2034861" cy="399245"/>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380257" y="1175334"/>
              <a:ext cx="2034861" cy="707886"/>
            </a:xfrm>
            <a:prstGeom prst="rect">
              <a:avLst/>
            </a:prstGeom>
            <a:noFill/>
          </p:spPr>
          <p:txBody>
            <a:bodyPr wrap="square" rtlCol="0">
              <a:spAutoFit/>
            </a:bodyPr>
            <a:lstStyle/>
            <a:p>
              <a:pPr algn="ctr"/>
              <a:r>
                <a:rPr kumimoji="1" lang="ja-JP" altLang="en-US" sz="4000" dirty="0"/>
                <a:t>見つける</a:t>
              </a:r>
            </a:p>
          </p:txBody>
        </p:sp>
        <p:sp>
          <p:nvSpPr>
            <p:cNvPr id="13" name="楕円 12"/>
            <p:cNvSpPr/>
            <p:nvPr/>
          </p:nvSpPr>
          <p:spPr>
            <a:xfrm>
              <a:off x="4108431" y="1683596"/>
              <a:ext cx="2034861" cy="399245"/>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p:cNvSpPr/>
            <p:nvPr/>
          </p:nvSpPr>
          <p:spPr>
            <a:xfrm>
              <a:off x="6899926" y="1683595"/>
              <a:ext cx="2034861" cy="399245"/>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899926" y="1175334"/>
              <a:ext cx="2034861" cy="707886"/>
            </a:xfrm>
            <a:prstGeom prst="rect">
              <a:avLst/>
            </a:prstGeom>
            <a:noFill/>
          </p:spPr>
          <p:txBody>
            <a:bodyPr wrap="square" rtlCol="0">
              <a:spAutoFit/>
            </a:bodyPr>
            <a:lstStyle/>
            <a:p>
              <a:pPr algn="ctr"/>
              <a:r>
                <a:rPr kumimoji="1" lang="ja-JP" altLang="en-US" sz="4000" dirty="0"/>
                <a:t>支える</a:t>
              </a:r>
            </a:p>
          </p:txBody>
        </p:sp>
        <p:sp>
          <p:nvSpPr>
            <p:cNvPr id="18" name="テキスト ボックス 17"/>
            <p:cNvSpPr txBox="1"/>
            <p:nvPr/>
          </p:nvSpPr>
          <p:spPr>
            <a:xfrm>
              <a:off x="4108431" y="1175334"/>
              <a:ext cx="2034861" cy="707886"/>
            </a:xfrm>
            <a:prstGeom prst="rect">
              <a:avLst/>
            </a:prstGeom>
            <a:noFill/>
          </p:spPr>
          <p:txBody>
            <a:bodyPr wrap="square" rtlCol="0">
              <a:spAutoFit/>
            </a:bodyPr>
            <a:lstStyle/>
            <a:p>
              <a:pPr algn="ctr"/>
              <a:r>
                <a:rPr kumimoji="1" lang="ja-JP" altLang="en-US" sz="4000" dirty="0"/>
                <a:t>つなぐ</a:t>
              </a:r>
            </a:p>
          </p:txBody>
        </p:sp>
        <p:cxnSp>
          <p:nvCxnSpPr>
            <p:cNvPr id="34" name="直線コネクタ 33"/>
            <p:cNvCxnSpPr/>
            <p:nvPr/>
          </p:nvCxnSpPr>
          <p:spPr>
            <a:xfrm>
              <a:off x="566670" y="2224508"/>
              <a:ext cx="8862812"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grpSp>
      <p:cxnSp>
        <p:nvCxnSpPr>
          <p:cNvPr id="36" name="直線コネクタ 35"/>
          <p:cNvCxnSpPr/>
          <p:nvPr/>
        </p:nvCxnSpPr>
        <p:spPr>
          <a:xfrm>
            <a:off x="566670" y="6189623"/>
            <a:ext cx="8862812"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sp>
        <p:nvSpPr>
          <p:cNvPr id="37" name="二等辺三角形 36"/>
          <p:cNvSpPr/>
          <p:nvPr/>
        </p:nvSpPr>
        <p:spPr>
          <a:xfrm rot="5400000">
            <a:off x="2425373" y="4743284"/>
            <a:ext cx="1901780" cy="157108"/>
          </a:xfrm>
          <a:prstGeom prst="triangl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p:cNvSpPr/>
          <p:nvPr/>
        </p:nvSpPr>
        <p:spPr>
          <a:xfrm rot="5400000">
            <a:off x="5615394" y="4775472"/>
            <a:ext cx="1901780" cy="157108"/>
          </a:xfrm>
          <a:prstGeom prst="triangl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6644838" y="3739548"/>
            <a:ext cx="3261162" cy="2062103"/>
          </a:xfrm>
          <a:prstGeom prst="rect">
            <a:avLst/>
          </a:prstGeom>
          <a:noFill/>
        </p:spPr>
        <p:txBody>
          <a:bodyPr wrap="square" rtlCol="0">
            <a:spAutoFit/>
          </a:bodyPr>
          <a:lstStyle/>
          <a:p>
            <a:pPr marL="268288" indent="-268288"/>
            <a:r>
              <a:rPr kumimoji="1" lang="ja-JP" altLang="en-US" sz="2400" dirty="0"/>
              <a:t>○きめ細かな学習</a:t>
            </a:r>
            <a:endParaRPr kumimoji="1" lang="en-US" altLang="ja-JP" sz="2400" dirty="0"/>
          </a:p>
          <a:p>
            <a:pPr marL="268288"/>
            <a:r>
              <a:rPr kumimoji="1" lang="ja-JP" altLang="en-US" sz="2400" dirty="0"/>
              <a:t>支援、手厚い進路・就職相談対応</a:t>
            </a:r>
            <a:endParaRPr kumimoji="1" lang="en-US" altLang="ja-JP" sz="2400" dirty="0"/>
          </a:p>
          <a:p>
            <a:pPr marL="268288"/>
            <a:r>
              <a:rPr kumimoji="1" lang="ja-JP" altLang="en-US" dirty="0" smtClean="0"/>
              <a:t>・</a:t>
            </a:r>
            <a:r>
              <a:rPr kumimoji="1" lang="ja-JP" altLang="en-US" dirty="0"/>
              <a:t>キャリア</a:t>
            </a:r>
            <a:r>
              <a:rPr kumimoji="1" lang="ja-JP" altLang="en-US" dirty="0" smtClean="0"/>
              <a:t>教育コーディネーターの</a:t>
            </a:r>
            <a:endParaRPr kumimoji="1" lang="en-US" altLang="ja-JP" dirty="0" smtClean="0"/>
          </a:p>
          <a:p>
            <a:pPr marL="268288"/>
            <a:r>
              <a:rPr kumimoji="1" lang="ja-JP" altLang="en-US" dirty="0"/>
              <a:t>　</a:t>
            </a:r>
            <a:r>
              <a:rPr kumimoji="1" lang="ja-JP" altLang="en-US" dirty="0" smtClean="0"/>
              <a:t>配置</a:t>
            </a:r>
            <a:endParaRPr kumimoji="1" lang="en-US" altLang="ja-JP" dirty="0"/>
          </a:p>
          <a:p>
            <a:pPr marL="268288"/>
            <a:r>
              <a:rPr kumimoji="1" lang="ja-JP" altLang="en-US" sz="2000" dirty="0" smtClean="0"/>
              <a:t>・</a:t>
            </a:r>
            <a:r>
              <a:rPr kumimoji="1" lang="ja-JP" altLang="en-US" sz="2000" dirty="0"/>
              <a:t>学習支援スタッフの配置</a:t>
            </a:r>
            <a:endParaRPr kumimoji="1" lang="en-US" altLang="ja-JP" sz="2000" dirty="0"/>
          </a:p>
        </p:txBody>
      </p:sp>
      <p:sp>
        <p:nvSpPr>
          <p:cNvPr id="21" name="テキスト ボックス 20"/>
          <p:cNvSpPr txBox="1"/>
          <p:nvPr/>
        </p:nvSpPr>
        <p:spPr>
          <a:xfrm>
            <a:off x="406583" y="744788"/>
            <a:ext cx="9720000" cy="720000"/>
          </a:xfrm>
          <a:prstGeom prst="rect">
            <a:avLst/>
          </a:prstGeom>
          <a:noFill/>
          <a:ln>
            <a:noFill/>
            <a:prstDash val="dash"/>
          </a:ln>
        </p:spPr>
        <p:txBody>
          <a:bodyPr wrap="square" tIns="90000" bIns="90000" rtlCol="0" anchor="ctr" anchorCtr="0">
            <a:noAutofit/>
          </a:bodyPr>
          <a:lstStyle/>
          <a:p>
            <a:pPr algn="ctr"/>
            <a:r>
              <a:rPr lang="ja-JP" altLang="en-US" sz="2400" u="sng" dirty="0">
                <a:latin typeface="Meiryo UI" panose="020B0604030504040204" pitchFamily="50" charset="-128"/>
                <a:ea typeface="Meiryo UI" panose="020B0604030504040204" pitchFamily="50" charset="-128"/>
              </a:rPr>
              <a:t>府立高校におけるヤングケアラーを適切な支援につなげるため・・・</a:t>
            </a:r>
          </a:p>
        </p:txBody>
      </p:sp>
      <p:sp>
        <p:nvSpPr>
          <p:cNvPr id="23" name="二等辺三角形 22"/>
          <p:cNvSpPr/>
          <p:nvPr/>
        </p:nvSpPr>
        <p:spPr>
          <a:xfrm rot="10800000">
            <a:off x="1790952" y="1329252"/>
            <a:ext cx="6414247" cy="540000"/>
          </a:xfrm>
          <a:prstGeom prs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6000" y="-11483"/>
            <a:ext cx="9900000" cy="720000"/>
          </a:xfrm>
          <a:prstGeom prst="rect">
            <a:avLst/>
          </a:prstGeom>
          <a:solidFill>
            <a:schemeClr val="accent3">
              <a:lumMod val="50000"/>
            </a:schemeClr>
          </a:solidFill>
          <a:ln>
            <a:noFill/>
          </a:ln>
        </p:spPr>
        <p:txBody>
          <a:bodyPr wrap="square" tIns="90000" bIns="90000" rtlCol="0" anchor="ctr" anchorCtr="0">
            <a:noAutofit/>
          </a:bodyPr>
          <a:lstStyle/>
          <a:p>
            <a:pPr lvl="0">
              <a:defRPr/>
            </a:pPr>
            <a:r>
              <a:rPr kumimoji="0" lang="ja-JP" altLang="en-US" sz="36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lang="ja-JP" altLang="en-US" sz="3600" dirty="0" smtClean="0">
                <a:solidFill>
                  <a:prstClr val="white"/>
                </a:solidFill>
                <a:latin typeface="Meiryo UI" panose="020B0604030504040204" pitchFamily="50" charset="-128"/>
                <a:ea typeface="Meiryo UI" panose="020B0604030504040204" pitchFamily="50" charset="-128"/>
              </a:rPr>
              <a:t>令和４年度　ヤングケアラー</a:t>
            </a:r>
            <a:r>
              <a:rPr lang="ja-JP" altLang="en-US" sz="3600" dirty="0">
                <a:solidFill>
                  <a:prstClr val="white"/>
                </a:solidFill>
                <a:latin typeface="Meiryo UI" panose="020B0604030504040204" pitchFamily="50" charset="-128"/>
                <a:ea typeface="Meiryo UI" panose="020B0604030504040204" pitchFamily="50" charset="-128"/>
              </a:rPr>
              <a:t>支援体制強化</a:t>
            </a:r>
            <a:r>
              <a:rPr lang="ja-JP" altLang="en-US" sz="3600" dirty="0" smtClean="0">
                <a:solidFill>
                  <a:prstClr val="white"/>
                </a:solidFill>
                <a:latin typeface="Meiryo UI" panose="020B0604030504040204" pitchFamily="50" charset="-128"/>
                <a:ea typeface="Meiryo UI" panose="020B0604030504040204" pitchFamily="50" charset="-128"/>
              </a:rPr>
              <a:t>事業</a:t>
            </a:r>
            <a:endParaRPr lang="ja-JP" altLang="en-US" sz="3600" dirty="0">
              <a:solidFill>
                <a:prstClr val="white"/>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56349904"/>
      </p:ext>
    </p:extLst>
  </p:cSld>
  <p:clrMapOvr>
    <a:masterClrMapping/>
  </p:clrMapOvr>
</p:sld>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1315</Words>
  <Application>Microsoft Office PowerPoint</Application>
  <PresentationFormat>A4 210 x 297 mm</PresentationFormat>
  <Paragraphs>200</Paragraphs>
  <Slides>8</Slides>
  <Notes>8</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Meiryo UI</vt:lpstr>
      <vt:lpstr>游ゴシック</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2023-01-31T02:51:51Z</dcterms:created>
  <dcterms:modified xsi:type="dcterms:W3CDTF">2023-01-31T02:52:00Z</dcterms:modified>
</cp:coreProperties>
</file>