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6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34" autoAdjust="0"/>
  </p:normalViewPr>
  <p:slideViewPr>
    <p:cSldViewPr snapToGrid="0">
      <p:cViewPr varScale="1">
        <p:scale>
          <a:sx n="105" d="100"/>
          <a:sy n="105" d="100"/>
        </p:scale>
        <p:origin x="75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7492241370635"/>
          <c:y val="0.16783417309546086"/>
          <c:w val="0.35884785611713482"/>
          <c:h val="0.70736721963836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E-439B-BCA9-B8945B46606E}"/>
              </c:ext>
            </c:extLst>
          </c:dPt>
          <c:dPt>
            <c:idx val="1"/>
            <c:bubble3D val="0"/>
            <c:spPr>
              <a:solidFill>
                <a:srgbClr val="DB5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E-439B-BCA9-B8945B46606E}"/>
              </c:ext>
            </c:extLst>
          </c:dPt>
          <c:dLbls>
            <c:dLbl>
              <c:idx val="0"/>
              <c:layout>
                <c:manualLayout>
                  <c:x val="-0.18269524918077737"/>
                  <c:y val="7.1767678014130296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0DE66D-54DE-4885-AD0C-3C46C420BE62}" type="VALUE">
                      <a:rPr lang="en-US" altLang="ja-JP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endParaRPr lang="en-US" altLang="ja-JP" sz="1400" baseline="0" dirty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altLang="ja-JP" sz="1200" dirty="0"/>
                      <a:t>(</a:t>
                    </a:r>
                    <a:fld id="{E109F749-7A55-4BDD-9492-8141CCACF060}" type="PERCENTAGE">
                      <a:rPr lang="en-US" altLang="ja-JP" sz="120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r>
                      <a:rPr lang="en-US" altLang="ja-JP" sz="120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58723807065103"/>
                      <c:h val="0.27885035533818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4E-439B-BCA9-B8945B46606E}"/>
                </c:ext>
              </c:extLst>
            </c:dLbl>
            <c:dLbl>
              <c:idx val="1"/>
              <c:layout>
                <c:manualLayout>
                  <c:x val="0.10635230202231727"/>
                  <c:y val="-0.16346932639906306"/>
                </c:manualLayout>
              </c:layout>
              <c:tx>
                <c:rich>
                  <a:bodyPr/>
                  <a:lstStyle/>
                  <a:p>
                    <a:fld id="{F89C3047-C180-44F8-96CE-F2B40907CA57}" type="VALUE">
                      <a:rPr lang="en-US" altLang="ja-JP" sz="1400"/>
                      <a:pPr/>
                      <a:t>[値]</a:t>
                    </a:fld>
                    <a:endParaRPr lang="en-US" altLang="ja-JP" sz="1400" baseline="0" dirty="0"/>
                  </a:p>
                  <a:p>
                    <a:r>
                      <a:rPr lang="en-US" altLang="ja-JP" sz="1200" dirty="0"/>
                      <a:t>(</a:t>
                    </a:r>
                    <a:fld id="{69FD8945-9A77-4A9E-85B6-24994F4F8EC4}" type="PERCENTAGE">
                      <a:rPr lang="en-US" altLang="ja-JP" sz="1200" smtClean="0"/>
                      <a:pPr/>
                      <a:t>[パーセンテージ]</a:t>
                    </a:fld>
                    <a:r>
                      <a:rPr lang="en-US" altLang="ja-JP" sz="120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82518501393815"/>
                      <c:h val="0.37186202208167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E-439B-BCA9-B8945B466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公開データ</c:v>
                </c:pt>
                <c:pt idx="1">
                  <c:v>クローズドデータ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349</c:v>
                </c:pt>
                <c:pt idx="1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4E-439B-BCA9-B8945B466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B4E-439B-BCA9-B8945B466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B4E-439B-BCA9-B8945B46606E}"/>
              </c:ext>
            </c:extLst>
          </c:dPt>
          <c:cat>
            <c:strRef>
              <c:f>Sheet1!$A$2:$A$3</c:f>
              <c:strCache>
                <c:ptCount val="2"/>
                <c:pt idx="0">
                  <c:v>公開データ</c:v>
                </c:pt>
                <c:pt idx="1">
                  <c:v>クローズドデータ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AB4E-439B-BCA9-B8945B4660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4E-439B-BCA9-B8945B466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4E-439B-BCA9-B8945B46606E}"/>
              </c:ext>
            </c:extLst>
          </c:dPt>
          <c:cat>
            <c:strRef>
              <c:f>Sheet1!$A$2:$A$3</c:f>
              <c:strCache>
                <c:ptCount val="2"/>
                <c:pt idx="0">
                  <c:v>公開データ</c:v>
                </c:pt>
                <c:pt idx="1">
                  <c:v>クローズドデータ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E-AB4E-439B-BCA9-B8945B466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459491976880074"/>
          <c:y val="0.29548443913504974"/>
          <c:w val="0.47364186462866836"/>
          <c:h val="0.33820497230255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6753754714394"/>
          <c:y val="0.14798164273101955"/>
          <c:w val="0.3442433985037594"/>
          <c:h val="0.718283678364134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bubble3D val="0"/>
            <c:spPr>
              <a:solidFill>
                <a:srgbClr val="DB5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E-439B-BCA9-B8945B46606E}"/>
              </c:ext>
            </c:extLst>
          </c:dPt>
          <c:dPt>
            <c:idx val="1"/>
            <c:bubble3D val="0"/>
            <c:spPr>
              <a:solidFill>
                <a:srgbClr val="E997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E-439B-BCA9-B8945B46606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E04-490D-8177-EA11BBA6F704}"/>
              </c:ext>
            </c:extLst>
          </c:dPt>
          <c:dLbls>
            <c:dLbl>
              <c:idx val="0"/>
              <c:layout>
                <c:manualLayout>
                  <c:x val="-0.18610923685278724"/>
                  <c:y val="6.4644196101043508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0DE66D-54DE-4885-AD0C-3C46C420BE62}" type="VALUE">
                      <a:rPr lang="en-US" altLang="ja-JP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[値]</a:t>
                    </a:fld>
                    <a:endParaRPr lang="en-US" altLang="ja-JP" sz="1400" baseline="0" dirty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altLang="ja-JP" sz="1200" dirty="0"/>
                      <a:t>(</a:t>
                    </a:r>
                    <a:fld id="{E109F749-7A55-4BDD-9492-8141CCACF060}" type="PERCENTAGE">
                      <a:rPr lang="en-US" altLang="ja-JP" sz="120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r>
                      <a:rPr lang="en-US" altLang="ja-JP" sz="120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58723807065103"/>
                      <c:h val="0.27885035533818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4E-439B-BCA9-B8945B46606E}"/>
                </c:ext>
              </c:extLst>
            </c:dLbl>
            <c:dLbl>
              <c:idx val="1"/>
              <c:layout>
                <c:manualLayout>
                  <c:x val="0.11648864866782344"/>
                  <c:y val="-0.13578862507055539"/>
                </c:manualLayout>
              </c:layout>
              <c:tx>
                <c:rich>
                  <a:bodyPr/>
                  <a:lstStyle/>
                  <a:p>
                    <a:fld id="{F89C3047-C180-44F8-96CE-F2B40907CA57}" type="VALUE">
                      <a:rPr lang="en-US" altLang="ja-JP" sz="1100"/>
                      <a:pPr/>
                      <a:t>[値]</a:t>
                    </a:fld>
                    <a:endParaRPr lang="en-US" altLang="ja-JP" sz="1100" baseline="0" dirty="0"/>
                  </a:p>
                  <a:p>
                    <a:r>
                      <a:rPr lang="en-US" altLang="ja-JP" sz="1100" dirty="0"/>
                      <a:t>(</a:t>
                    </a:r>
                    <a:fld id="{69FD8945-9A77-4A9E-85B6-24994F4F8EC4}" type="PERCENTAGE">
                      <a:rPr lang="en-US" altLang="ja-JP" sz="1100" smtClean="0"/>
                      <a:pPr/>
                      <a:t>[パーセンテージ]</a:t>
                    </a:fld>
                    <a:r>
                      <a:rPr lang="en-US" altLang="ja-JP" sz="110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82518501393815"/>
                      <c:h val="0.37186202208167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E-439B-BCA9-B8945B46606E}"/>
                </c:ext>
              </c:extLst>
            </c:dLbl>
            <c:dLbl>
              <c:idx val="2"/>
              <c:layout>
                <c:manualLayout>
                  <c:x val="0.1330153480420237"/>
                  <c:y val="0.16691052641319132"/>
                </c:manualLayout>
              </c:layout>
              <c:tx>
                <c:rich>
                  <a:bodyPr/>
                  <a:lstStyle/>
                  <a:p>
                    <a:fld id="{D734FC80-ABD4-49EF-979C-D055587C42E1}" type="VALUE">
                      <a:rPr lang="en-US" altLang="ja-JP"/>
                      <a:pPr/>
                      <a:t>[値]</a:t>
                    </a:fld>
                    <a:r>
                      <a:rPr lang="en-US" altLang="ja-JP" baseline="0" dirty="0"/>
                      <a:t>
(</a:t>
                    </a:r>
                    <a:fld id="{AD3D5F23-878D-49AD-BDD0-A46F822256C2}" type="PERCENTAGE">
                      <a:rPr lang="en-US" altLang="ja-JP" baseline="0" smtClean="0"/>
                      <a:pPr/>
                      <a:t>[パーセンテージ]</a:t>
                    </a:fld>
                    <a:r>
                      <a:rPr lang="en-US" altLang="ja-JP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E04-490D-8177-EA11BBA6F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提供可能</c:v>
                </c:pt>
                <c:pt idx="1">
                  <c:v>要調整</c:v>
                </c:pt>
                <c:pt idx="2">
                  <c:v>不可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370</c:v>
                </c:pt>
                <c:pt idx="1">
                  <c:v>191</c:v>
                </c:pt>
                <c:pt idx="2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4E-439B-BCA9-B8945B466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B4E-439B-BCA9-B8945B466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B4E-439B-BCA9-B8945B466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B9-47E9-A741-475F0B33C16D}"/>
              </c:ext>
            </c:extLst>
          </c:dPt>
          <c:cat>
            <c:strRef>
              <c:f>Sheet1!$A$2:$A$4</c:f>
              <c:strCache>
                <c:ptCount val="3"/>
                <c:pt idx="0">
                  <c:v>提供可能</c:v>
                </c:pt>
                <c:pt idx="1">
                  <c:v>要調整</c:v>
                </c:pt>
                <c:pt idx="2">
                  <c:v>不可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AB4E-439B-BCA9-B8945B4660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4E-439B-BCA9-B8945B466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4E-439B-BCA9-B8945B466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9B9-47E9-A741-475F0B33C16D}"/>
              </c:ext>
            </c:extLst>
          </c:dPt>
          <c:cat>
            <c:strRef>
              <c:f>Sheet1!$A$2:$A$4</c:f>
              <c:strCache>
                <c:ptCount val="3"/>
                <c:pt idx="0">
                  <c:v>提供可能</c:v>
                </c:pt>
                <c:pt idx="1">
                  <c:v>要調整</c:v>
                </c:pt>
                <c:pt idx="2">
                  <c:v>不可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E-AB4E-439B-BCA9-B8945B466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776984681894439"/>
          <c:y val="0.26688750921773058"/>
          <c:w val="0.3882921728284216"/>
          <c:h val="0.44505720099885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E-40D3-B9A6-D5A47688CBA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E-40D3-B9A6-D5A47688CBA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E-40D3-B9A6-D5A47688CBAA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DE-40D3-B9A6-D5A47688CBAA}"/>
              </c:ext>
            </c:extLst>
          </c:dPt>
          <c:dLbls>
            <c:dLbl>
              <c:idx val="0"/>
              <c:layout>
                <c:manualLayout>
                  <c:x val="-0.1565266663036432"/>
                  <c:y val="7.35811144636775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8133202099737"/>
                      <c:h val="0.16489074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DE-40D3-B9A6-D5A47688CBAA}"/>
                </c:ext>
              </c:extLst>
            </c:dLbl>
            <c:dLbl>
              <c:idx val="1"/>
              <c:layout>
                <c:manualLayout>
                  <c:x val="0.11020060775299975"/>
                  <c:y val="-0.204918619194735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360541481986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DE-40D3-B9A6-D5A47688CBAA}"/>
                </c:ext>
              </c:extLst>
            </c:dLbl>
            <c:dLbl>
              <c:idx val="2"/>
              <c:layout>
                <c:manualLayout>
                  <c:x val="0.12829489769733449"/>
                  <c:y val="5.461390886895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360541481986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DE-40D3-B9A6-D5A47688CBAA}"/>
                </c:ext>
              </c:extLst>
            </c:dLbl>
            <c:dLbl>
              <c:idx val="3"/>
              <c:layout>
                <c:manualLayout>
                  <c:x val="7.8279771952734306E-2"/>
                  <c:y val="0.165782206694545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15204669044543E-2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DE-40D3-B9A6-D5A47688C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自治体/職員</c:v>
                </c:pt>
                <c:pt idx="1">
                  <c:v>民間企業等</c:v>
                </c:pt>
                <c:pt idx="2">
                  <c:v>住民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553</c:v>
                </c:pt>
                <c:pt idx="1">
                  <c:v>386</c:v>
                </c:pt>
                <c:pt idx="2">
                  <c:v>100</c:v>
                </c:pt>
                <c:pt idx="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DE-40D3-B9A6-D5A47688CB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DDE-40D3-B9A6-D5A47688CB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DDE-40D3-B9A6-D5A47688CB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DDE-40D3-B9A6-D5A47688CB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DDE-40D3-B9A6-D5A47688CBAA}"/>
              </c:ext>
            </c:extLst>
          </c:dPt>
          <c:cat>
            <c:strRef>
              <c:f>Sheet1!$A$2:$A$5</c:f>
              <c:strCache>
                <c:ptCount val="4"/>
                <c:pt idx="0">
                  <c:v>自治体/職員</c:v>
                </c:pt>
                <c:pt idx="1">
                  <c:v>民間企業等</c:v>
                </c:pt>
                <c:pt idx="2">
                  <c:v>住民</c:v>
                </c:pt>
                <c:pt idx="3">
                  <c:v>その他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5DDE-40D3-B9A6-D5A47688CB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DE-40D3-B9A6-D5A47688CB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DE-40D3-B9A6-D5A47688CB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DE-40D3-B9A6-D5A47688CB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DDE-40D3-B9A6-D5A47688CBAA}"/>
              </c:ext>
            </c:extLst>
          </c:dPt>
          <c:cat>
            <c:strRef>
              <c:f>Sheet1!$A$2:$A$5</c:f>
              <c:strCache>
                <c:ptCount val="4"/>
                <c:pt idx="0">
                  <c:v>自治体/職員</c:v>
                </c:pt>
                <c:pt idx="1">
                  <c:v>民間企業等</c:v>
                </c:pt>
                <c:pt idx="2">
                  <c:v>住民</c:v>
                </c:pt>
                <c:pt idx="3">
                  <c:v>その他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A-5DDE-40D3-B9A6-D5A47688C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41645339034859"/>
          <c:y val="0.15256327969226968"/>
          <c:w val="0.42759987926508142"/>
          <c:h val="0.67698425196850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747923080058"/>
          <c:y val="0.13657829904434854"/>
          <c:w val="0.32107896301342076"/>
          <c:h val="0.726843401911302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5-4DA9-A199-3A36B5052B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5-4DA9-A199-3A36B5052B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5-4DA9-A199-3A36B5052B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25-4DA9-A199-3A36B5052B2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25-4DA9-A199-3A36B5052B26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25-4DA9-A199-3A36B5052B26}"/>
              </c:ext>
            </c:extLst>
          </c:dPt>
          <c:dLbls>
            <c:dLbl>
              <c:idx val="0"/>
              <c:layout>
                <c:manualLayout>
                  <c:x val="-0.14512606079948168"/>
                  <c:y val="-3.399435106752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8133202099737"/>
                      <c:h val="0.16489074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5-4DA9-A199-3A36B5052B26}"/>
                </c:ext>
              </c:extLst>
            </c:dLbl>
            <c:dLbl>
              <c:idx val="1"/>
              <c:layout>
                <c:manualLayout>
                  <c:x val="9.6530768264103242E-2"/>
                  <c:y val="-0.193456510529681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360541481986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25-4DA9-A199-3A36B5052B26}"/>
                </c:ext>
              </c:extLst>
            </c:dLbl>
            <c:dLbl>
              <c:idx val="2"/>
              <c:layout>
                <c:manualLayout>
                  <c:x val="0.13257366496752179"/>
                  <c:y val="-1.32688669274035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360541481986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25-4DA9-A199-3A36B5052B26}"/>
                </c:ext>
              </c:extLst>
            </c:dLbl>
            <c:dLbl>
              <c:idx val="3"/>
              <c:layout>
                <c:manualLayout>
                  <c:x val="9.7852150983953154E-2"/>
                  <c:y val="0.104183226134445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15204669044543E-2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25-4DA9-A199-3A36B5052B26}"/>
                </c:ext>
              </c:extLst>
            </c:dLbl>
            <c:dLbl>
              <c:idx val="4"/>
              <c:layout>
                <c:manualLayout>
                  <c:x val="-6.5080218062458172E-4"/>
                  <c:y val="3.079846982286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15160309945551E-2"/>
                      <c:h val="0.15052673647059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25-4DA9-A199-3A36B5052B26}"/>
                </c:ext>
              </c:extLst>
            </c:dLbl>
            <c:dLbl>
              <c:idx val="5"/>
              <c:layout>
                <c:manualLayout>
                  <c:x val="4.6633198634189944E-2"/>
                  <c:y val="0.135686989345525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15204669044543E-2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25-4DA9-A199-3A36B5052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MS Office</c:v>
                </c:pt>
                <c:pt idx="1">
                  <c:v>PDF</c:v>
                </c:pt>
                <c:pt idx="2">
                  <c:v>紙データ</c:v>
                </c:pt>
                <c:pt idx="3">
                  <c:v>システム内データ</c:v>
                </c:pt>
                <c:pt idx="4">
                  <c:v>CSV</c:v>
                </c:pt>
                <c:pt idx="5">
                  <c:v>その他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0.51</c:v>
                </c:pt>
                <c:pt idx="1">
                  <c:v>0.17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25-4DA9-A199-3A36B5052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825-4DA9-A199-3A36B5052B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825-4DA9-A199-3A36B5052B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825-4DA9-A199-3A36B5052B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825-4DA9-A199-3A36B5052B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825-4DA9-A199-3A36B5052B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825-4DA9-A199-3A36B5052B26}"/>
              </c:ext>
            </c:extLst>
          </c:dPt>
          <c:cat>
            <c:strRef>
              <c:f>Sheet1!$A$2:$A$7</c:f>
              <c:strCache>
                <c:ptCount val="6"/>
                <c:pt idx="0">
                  <c:v>MS Office</c:v>
                </c:pt>
                <c:pt idx="1">
                  <c:v>PDF</c:v>
                </c:pt>
                <c:pt idx="2">
                  <c:v>紙データ</c:v>
                </c:pt>
                <c:pt idx="3">
                  <c:v>システム内データ</c:v>
                </c:pt>
                <c:pt idx="4">
                  <c:v>CSV</c:v>
                </c:pt>
                <c:pt idx="5">
                  <c:v>その他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825-4DA9-A199-3A36B5052B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825-4DA9-A199-3A36B5052B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825-4DA9-A199-3A36B5052B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825-4DA9-A199-3A36B5052B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825-4DA9-A199-3A36B5052B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825-4DA9-A199-3A36B5052B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825-4DA9-A199-3A36B5052B26}"/>
              </c:ext>
            </c:extLst>
          </c:dPt>
          <c:cat>
            <c:strRef>
              <c:f>Sheet1!$A$2:$A$7</c:f>
              <c:strCache>
                <c:ptCount val="6"/>
                <c:pt idx="0">
                  <c:v>MS Office</c:v>
                </c:pt>
                <c:pt idx="1">
                  <c:v>PDF</c:v>
                </c:pt>
                <c:pt idx="2">
                  <c:v>紙データ</c:v>
                </c:pt>
                <c:pt idx="3">
                  <c:v>システム内データ</c:v>
                </c:pt>
                <c:pt idx="4">
                  <c:v>CSV</c:v>
                </c:pt>
                <c:pt idx="5">
                  <c:v>その他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4825-4DA9-A199-3A36B5052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41641302000298897"/>
          <c:y val="0.15256326908943205"/>
          <c:w val="0.42759987926508142"/>
          <c:h val="0.67698425196850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50-4235-AEFF-BF9A05BA7F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50-4235-AEFF-BF9A05BA7F45}"/>
              </c:ext>
            </c:extLst>
          </c:dPt>
          <c:dLbls>
            <c:dLbl>
              <c:idx val="0"/>
              <c:layout>
                <c:manualLayout>
                  <c:x val="-8.9158194147586842E-2"/>
                  <c:y val="-0.10991837846500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8133202099737"/>
                      <c:h val="0.16489074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50-4235-AEFF-BF9A05BA7F45}"/>
                </c:ext>
              </c:extLst>
            </c:dLbl>
            <c:dLbl>
              <c:idx val="1"/>
              <c:layout>
                <c:manualLayout>
                  <c:x val="7.8279771952734306E-2"/>
                  <c:y val="0.16578220669454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15204669044543E-2"/>
                      <c:h val="0.14530521529295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50-4235-AEFF-BF9A05BA7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保険衛生</c:v>
                </c:pt>
                <c:pt idx="1">
                  <c:v>環境</c:v>
                </c:pt>
                <c:pt idx="2">
                  <c:v>住宅・土地</c:v>
                </c:pt>
                <c:pt idx="3">
                  <c:v>社会福祉</c:v>
                </c:pt>
                <c:pt idx="4">
                  <c:v>財政</c:v>
                </c:pt>
                <c:pt idx="5">
                  <c:v>雇用</c:v>
                </c:pt>
                <c:pt idx="6">
                  <c:v>学校教育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92</c:v>
                </c:pt>
                <c:pt idx="1">
                  <c:v>77</c:v>
                </c:pt>
                <c:pt idx="2">
                  <c:v>52</c:v>
                </c:pt>
                <c:pt idx="3">
                  <c:v>46</c:v>
                </c:pt>
                <c:pt idx="4">
                  <c:v>41</c:v>
                </c:pt>
                <c:pt idx="5">
                  <c:v>33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50-4235-AEFF-BF9A05BA7F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050-4235-AEFF-BF9A05BA7F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050-4235-AEFF-BF9A05BA7F45}"/>
              </c:ext>
            </c:extLst>
          </c:dPt>
          <c:cat>
            <c:strRef>
              <c:f>Sheet1!$A$2:$A$8</c:f>
              <c:strCache>
                <c:ptCount val="7"/>
                <c:pt idx="0">
                  <c:v>保険衛生</c:v>
                </c:pt>
                <c:pt idx="1">
                  <c:v>環境</c:v>
                </c:pt>
                <c:pt idx="2">
                  <c:v>住宅・土地</c:v>
                </c:pt>
                <c:pt idx="3">
                  <c:v>社会福祉</c:v>
                </c:pt>
                <c:pt idx="4">
                  <c:v>財政</c:v>
                </c:pt>
                <c:pt idx="5">
                  <c:v>雇用</c:v>
                </c:pt>
                <c:pt idx="6">
                  <c:v>学校教育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1-4050-4235-AEFF-BF9A05BA7F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50-4235-AEFF-BF9A05BA7F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50-4235-AEFF-BF9A05BA7F45}"/>
              </c:ext>
            </c:extLst>
          </c:dPt>
          <c:cat>
            <c:strRef>
              <c:f>Sheet1!$A$2:$A$8</c:f>
              <c:strCache>
                <c:ptCount val="7"/>
                <c:pt idx="0">
                  <c:v>保険衛生</c:v>
                </c:pt>
                <c:pt idx="1">
                  <c:v>環境</c:v>
                </c:pt>
                <c:pt idx="2">
                  <c:v>住宅・土地</c:v>
                </c:pt>
                <c:pt idx="3">
                  <c:v>社会福祉</c:v>
                </c:pt>
                <c:pt idx="4">
                  <c:v>財政</c:v>
                </c:pt>
                <c:pt idx="5">
                  <c:v>雇用</c:v>
                </c:pt>
                <c:pt idx="6">
                  <c:v>学校教育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A-4050-4235-AEFF-BF9A05BA7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390686320"/>
        <c:axId val="1390712112"/>
      </c:barChart>
      <c:valAx>
        <c:axId val="139071211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90686320"/>
        <c:crosses val="autoZero"/>
        <c:crossBetween val="between"/>
      </c:valAx>
      <c:catAx>
        <c:axId val="1390686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90712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EFB2-2F92-40BE-AD14-8D14B18AF5CD}" type="datetimeFigureOut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23623-A9E5-4055-94BD-8DCED6FFB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2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65100" algn="just"/>
            <a:r>
              <a:rPr lang="en-US" altLang="ja-JP" sz="1800" kern="100" dirty="0">
                <a:effectLst/>
                <a:latin typeface="HGSｺﾞｼｯｸM" panose="020B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ページと３ページは、前回第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8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回会議にお示しした「データ戦略」の振り返りになっています。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en-US" altLang="ja-JP" sz="1800" kern="100" dirty="0">
                <a:effectLst/>
                <a:latin typeface="HGSｺﾞｼｯｸM" panose="020B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ページにお示しのとおり、戦略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Ver1.0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では、先ほども府市で説明もしましたが、住民に直結するスマートシティサービスや、それを支える体制としての基盤、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OSPF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や市町村連絡会などを整備してきました。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そのような環境も一定整ったことから、次のステップとしてデータ利活用のステージ、つまり都市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OS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の構築に入っていきたいと考えております。これは国のスマートシティ政策にも合致していて、「データ駆動型・スマートシティ」などと言われています。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23623-A9E5-4055-94BD-8DCED6FFBB8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70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8EA2-A9B8-4824-9E82-50E1538DF2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5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P4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】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次の４ページが、大阪府で構築すべく検討を進めている、大阪広域都市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OS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ORDEN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」の構想イメージです。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この図は少し専門的になりますので、説明は簡単にしますが、要は、一番下の層の、次世代の石油とも言われる「データ」を最大限に生かすための仕組みづくりで、真ん中の「広域データ連携基盤」でデータが行き来する流通インフラを構築し、上段のコミュニケーション基盤で、府民とサービスをつなぐ役割を果たし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黄色い網掛け部分が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ORDEN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の範囲で、濃い青い部分が三つの基盤となっています。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6510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右にある通り、万博やスーパーシティで構築するサービス基盤とも連動し、ここでの高度化されたサービスを、府域に展開させていくための仕組みでもあります。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23623-A9E5-4055-94BD-8DCED6FFBB8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>
            <a:extLst>
              <a:ext uri="{FF2B5EF4-FFF2-40B4-BE49-F238E27FC236}">
                <a16:creationId xmlns:a16="http://schemas.microsoft.com/office/drawing/2014/main" id="{044538F4-BE7C-40CA-8389-4007D09E8BCC}"/>
              </a:ext>
            </a:extLst>
          </p:cNvPr>
          <p:cNvSpPr/>
          <p:nvPr userDrawn="1"/>
        </p:nvSpPr>
        <p:spPr>
          <a:xfrm rot="5400000" flipH="1" flipV="1">
            <a:off x="5701748" y="3415747"/>
            <a:ext cx="1808922" cy="507558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663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AF7-C084-4294-A79E-F97D097BED61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0ADAC1E-0E27-4163-9206-A48D39C446C1}"/>
              </a:ext>
            </a:extLst>
          </p:cNvPr>
          <p:cNvCxnSpPr/>
          <p:nvPr userDrawn="1"/>
        </p:nvCxnSpPr>
        <p:spPr>
          <a:xfrm>
            <a:off x="628650" y="4134765"/>
            <a:ext cx="79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35D-C3A8-4A32-85ED-48FBF30446E7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0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BA34-EC24-49C0-B07A-58660DD6A435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7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85C-4A57-40FF-A1D6-D8DEFDFF1E9D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7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3C5-E06C-4373-A425-1FA57B121DCC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E485-2833-416F-A31B-2584DC2F0ABC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94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1C0F-9F1E-4EC4-81CF-959B75C0EF37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6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0E1A-48B1-4EDF-A229-D46B40E0DDD7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10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C022-2148-4D5C-9F3B-CCBA90889194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4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223C-7154-48BA-A323-0D640ED18BA0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0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788F-5332-4A45-82E7-97EA08688877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4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44538F4-BE7C-40CA-8389-4007D09E8BCC}"/>
              </a:ext>
            </a:extLst>
          </p:cNvPr>
          <p:cNvSpPr/>
          <p:nvPr userDrawn="1"/>
        </p:nvSpPr>
        <p:spPr>
          <a:xfrm rot="5400000">
            <a:off x="434562" y="-431388"/>
            <a:ext cx="1111251" cy="198037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036"/>
            <a:ext cx="7886700" cy="504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04875"/>
            <a:ext cx="7886700" cy="527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09E6-EAF0-4991-9B68-7CFBD67D18F8}" type="datetime1">
              <a:rPr kumimoji="1" lang="ja-JP" altLang="en-US" smtClean="0"/>
              <a:t>2021/8/29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493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2DF9-B026-4488-934B-9C645BD93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0ADAC1E-0E27-4163-9206-A48D39C446C1}"/>
              </a:ext>
            </a:extLst>
          </p:cNvPr>
          <p:cNvCxnSpPr/>
          <p:nvPr userDrawn="1"/>
        </p:nvCxnSpPr>
        <p:spPr>
          <a:xfrm>
            <a:off x="549990" y="702452"/>
            <a:ext cx="79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8706678" y="6522693"/>
            <a:ext cx="0" cy="34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3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31209" y="1640978"/>
            <a:ext cx="7772400" cy="2387600"/>
          </a:xfrm>
        </p:spPr>
        <p:txBody>
          <a:bodyPr/>
          <a:lstStyle/>
          <a:p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大阪データ戦略について</a:t>
            </a:r>
            <a:b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820" y="270455"/>
            <a:ext cx="3852337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第９回大阪スマートシティ戦略会議　資料４</a:t>
            </a:r>
          </a:p>
        </p:txBody>
      </p:sp>
    </p:spTree>
    <p:extLst>
      <p:ext uri="{BB962C8B-B14F-4D97-AF65-F5344CB8AC3E}">
        <p14:creationId xmlns:p14="http://schemas.microsoft.com/office/powerpoint/2010/main" val="8856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15C422-642E-4BFA-BD16-8A7A1579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67" y="6392745"/>
            <a:ext cx="2057400" cy="365125"/>
          </a:xfrm>
        </p:spPr>
        <p:txBody>
          <a:bodyPr/>
          <a:lstStyle/>
          <a:p>
            <a:fld id="{EB52B18A-ABD6-4AB1-A83F-D86AC2D034E9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6F3728-A023-4A46-8965-BDA18F79D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93" y="1028131"/>
            <a:ext cx="7179708" cy="536461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82D223-1B37-43D0-91F1-B246DEC33418}"/>
              </a:ext>
            </a:extLst>
          </p:cNvPr>
          <p:cNvSpPr/>
          <p:nvPr/>
        </p:nvSpPr>
        <p:spPr>
          <a:xfrm>
            <a:off x="868907" y="900752"/>
            <a:ext cx="7506269" cy="56745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A4AD59-E5B6-45E8-9D56-A6175BF3739C}"/>
              </a:ext>
            </a:extLst>
          </p:cNvPr>
          <p:cNvSpPr txBox="1"/>
          <p:nvPr/>
        </p:nvSpPr>
        <p:spPr>
          <a:xfrm>
            <a:off x="7629933" y="97630"/>
            <a:ext cx="13949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前回おさらい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814A9B-8DF3-4F85-B8B5-2F474E75FD29}"/>
              </a:ext>
            </a:extLst>
          </p:cNvPr>
          <p:cNvSpPr txBox="1"/>
          <p:nvPr/>
        </p:nvSpPr>
        <p:spPr>
          <a:xfrm>
            <a:off x="705278" y="280589"/>
            <a:ext cx="680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大阪スマートシティ戦略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Ver2.0』 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への進化と 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データ戦略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 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への着手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4E7D19-F306-43C7-9467-7280F3E5645D}"/>
              </a:ext>
            </a:extLst>
          </p:cNvPr>
          <p:cNvSpPr/>
          <p:nvPr/>
        </p:nvSpPr>
        <p:spPr>
          <a:xfrm>
            <a:off x="868907" y="6575307"/>
            <a:ext cx="36199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/>
              <a:t>出展：第</a:t>
            </a:r>
            <a:r>
              <a:rPr lang="en-US" altLang="ja-JP" sz="900" dirty="0"/>
              <a:t>8</a:t>
            </a:r>
            <a:r>
              <a:rPr lang="ja-JP" altLang="en-US" sz="900" dirty="0"/>
              <a:t>回大阪スマートシティ戦略会議　「大阪データ戦略について」より</a:t>
            </a:r>
          </a:p>
        </p:txBody>
      </p:sp>
    </p:spTree>
    <p:extLst>
      <p:ext uri="{BB962C8B-B14F-4D97-AF65-F5344CB8AC3E}">
        <p14:creationId xmlns:p14="http://schemas.microsoft.com/office/powerpoint/2010/main" val="413748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9F9695-83B9-451B-9039-3B12D577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8409" y="6417160"/>
            <a:ext cx="2057400" cy="365125"/>
          </a:xfrm>
        </p:spPr>
        <p:txBody>
          <a:bodyPr/>
          <a:lstStyle/>
          <a:p>
            <a:fld id="{EB52B18A-ABD6-4AB1-A83F-D86AC2D034E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42C943-BB45-4C3D-88CC-A97A74DD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85" y="968994"/>
            <a:ext cx="7476891" cy="54652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ADAE45-78BA-4D73-8E1A-B4E58DCD98F2}"/>
              </a:ext>
            </a:extLst>
          </p:cNvPr>
          <p:cNvSpPr/>
          <p:nvPr/>
        </p:nvSpPr>
        <p:spPr>
          <a:xfrm>
            <a:off x="868907" y="841615"/>
            <a:ext cx="7506269" cy="56745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3C154D-26F0-45F3-BF34-B2203A3739EF}"/>
              </a:ext>
            </a:extLst>
          </p:cNvPr>
          <p:cNvSpPr txBox="1"/>
          <p:nvPr/>
        </p:nvSpPr>
        <p:spPr>
          <a:xfrm>
            <a:off x="7617067" y="120371"/>
            <a:ext cx="13949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前回おさらい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7848EE-36A0-491F-9112-1DADF2D62086}"/>
              </a:ext>
            </a:extLst>
          </p:cNvPr>
          <p:cNvSpPr txBox="1"/>
          <p:nvPr/>
        </p:nvSpPr>
        <p:spPr>
          <a:xfrm>
            <a:off x="1526933" y="242536"/>
            <a:ext cx="564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データ戦略の源泉である「データ」の種類とアプローチ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3A4A6E-89E4-44AD-8B52-F6E8CE0EC0E2}"/>
              </a:ext>
            </a:extLst>
          </p:cNvPr>
          <p:cNvSpPr/>
          <p:nvPr/>
        </p:nvSpPr>
        <p:spPr>
          <a:xfrm>
            <a:off x="898285" y="6563787"/>
            <a:ext cx="36199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/>
              <a:t>出展：第</a:t>
            </a:r>
            <a:r>
              <a:rPr lang="en-US" altLang="ja-JP" sz="900" dirty="0"/>
              <a:t>8</a:t>
            </a:r>
            <a:r>
              <a:rPr lang="ja-JP" altLang="en-US" sz="900" dirty="0"/>
              <a:t>回大阪スマートシティ戦略会議　「大阪データ戦略について」より</a:t>
            </a:r>
          </a:p>
        </p:txBody>
      </p:sp>
    </p:spTree>
    <p:extLst>
      <p:ext uri="{BB962C8B-B14F-4D97-AF65-F5344CB8AC3E}">
        <p14:creationId xmlns:p14="http://schemas.microsoft.com/office/powerpoint/2010/main" val="29550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5054" y="87928"/>
            <a:ext cx="19159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行政データ利活用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524" y="175632"/>
            <a:ext cx="625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大阪府における行政データの悉皆調査（結果）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0FF8B1-7074-4389-8951-755275290CB7}"/>
              </a:ext>
            </a:extLst>
          </p:cNvPr>
          <p:cNvSpPr txBox="1"/>
          <p:nvPr/>
        </p:nvSpPr>
        <p:spPr>
          <a:xfrm>
            <a:off x="154546" y="1353470"/>
            <a:ext cx="2821468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オープンデータの増強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7D8A00-F08D-4262-A032-09A228A73068}"/>
              </a:ext>
            </a:extLst>
          </p:cNvPr>
          <p:cNvSpPr txBox="1"/>
          <p:nvPr/>
        </p:nvSpPr>
        <p:spPr>
          <a:xfrm>
            <a:off x="6282744" y="726063"/>
            <a:ext cx="3051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2060"/>
                </a:solidFill>
              </a:rPr>
              <a:t>保有データ種類 総数 </a:t>
            </a:r>
            <a:r>
              <a:rPr lang="en-US" altLang="ja-JP" sz="2800" b="1" u="sng" dirty="0">
                <a:solidFill>
                  <a:srgbClr val="FF0000"/>
                </a:solidFill>
              </a:rPr>
              <a:t>851</a:t>
            </a:r>
            <a:endParaRPr lang="en-US" altLang="ja-JP" sz="1600" u="sng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54546" y="841181"/>
            <a:ext cx="5920311" cy="4518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全部局が</a:t>
            </a:r>
            <a:r>
              <a:rPr lang="ja-JP" altLang="en-US" sz="1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直近２年間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に作成（更新）したデータ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を棚卸</a:t>
            </a:r>
          </a:p>
        </p:txBody>
      </p:sp>
      <p:graphicFrame>
        <p:nvGraphicFramePr>
          <p:cNvPr id="28" name="グラフ 27">
            <a:extLst>
              <a:ext uri="{FF2B5EF4-FFF2-40B4-BE49-F238E27FC236}">
                <a16:creationId xmlns:a16="http://schemas.microsoft.com/office/drawing/2014/main" id="{F59BDD4A-707B-4A0A-BF2C-19E3F79F1870}"/>
              </a:ext>
            </a:extLst>
          </p:cNvPr>
          <p:cNvGraphicFramePr/>
          <p:nvPr/>
        </p:nvGraphicFramePr>
        <p:xfrm>
          <a:off x="-193765" y="1553301"/>
          <a:ext cx="3478385" cy="176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B0FF8B1-7074-4389-8951-755275290CB7}"/>
              </a:ext>
            </a:extLst>
          </p:cNvPr>
          <p:cNvSpPr txBox="1"/>
          <p:nvPr/>
        </p:nvSpPr>
        <p:spPr>
          <a:xfrm>
            <a:off x="3178876" y="1353470"/>
            <a:ext cx="5810577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クローズドデータの利活用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3E8E265-E2B6-4C75-8B2B-99EA1792F75F}"/>
              </a:ext>
            </a:extLst>
          </p:cNvPr>
          <p:cNvSpPr txBox="1"/>
          <p:nvPr/>
        </p:nvSpPr>
        <p:spPr>
          <a:xfrm>
            <a:off x="189915" y="3107055"/>
            <a:ext cx="2821468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オープンデータ掲載数を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約</a:t>
            </a:r>
            <a:r>
              <a:rPr lang="en-US" altLang="ja-JP" sz="1600" b="1" dirty="0">
                <a:solidFill>
                  <a:srgbClr val="FF0000"/>
                </a:solidFill>
              </a:rPr>
              <a:t>8</a:t>
            </a:r>
            <a:r>
              <a:rPr lang="ja-JP" altLang="en-US" sz="1600" b="1" dirty="0">
                <a:solidFill>
                  <a:srgbClr val="FF0000"/>
                </a:solidFill>
              </a:rPr>
              <a:t>倍</a:t>
            </a:r>
            <a:r>
              <a:rPr lang="en-US" altLang="ja-JP" sz="1600" b="1" dirty="0">
                <a:solidFill>
                  <a:srgbClr val="FF0000"/>
                </a:solidFill>
              </a:rPr>
              <a:t>(45</a:t>
            </a:r>
            <a:r>
              <a:rPr lang="ja-JP" altLang="en-US" sz="1600" b="1" dirty="0">
                <a:solidFill>
                  <a:srgbClr val="FF0000"/>
                </a:solidFill>
              </a:rPr>
              <a:t>→</a:t>
            </a:r>
            <a:r>
              <a:rPr lang="en-US" altLang="ja-JP" sz="1600" b="1" dirty="0">
                <a:solidFill>
                  <a:srgbClr val="FF0000"/>
                </a:solidFill>
              </a:rPr>
              <a:t>350)</a:t>
            </a:r>
            <a:r>
              <a:rPr lang="ja-JP" altLang="en-US" sz="1600" b="1" dirty="0"/>
              <a:t>に増加</a:t>
            </a:r>
            <a:endParaRPr lang="en-US" altLang="ja-JP" sz="1600" b="1" dirty="0"/>
          </a:p>
          <a:p>
            <a:pPr>
              <a:lnSpc>
                <a:spcPts val="500"/>
              </a:lnSpc>
            </a:pPr>
            <a:endParaRPr lang="en-US" altLang="ja-JP" sz="1600" b="1" dirty="0"/>
          </a:p>
          <a:p>
            <a:r>
              <a:rPr lang="ja-JP" altLang="en-US" sz="1600" b="1" dirty="0"/>
              <a:t>　⇒データ量・質の飛躍的増強</a:t>
            </a:r>
            <a:endParaRPr lang="en-US" altLang="ja-JP" sz="1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B0FF8B1-7074-4389-8951-755275290CB7}"/>
              </a:ext>
            </a:extLst>
          </p:cNvPr>
          <p:cNvSpPr txBox="1"/>
          <p:nvPr/>
        </p:nvSpPr>
        <p:spPr>
          <a:xfrm>
            <a:off x="154546" y="4387628"/>
            <a:ext cx="49949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データの属する分野／対象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0FF8B1-7074-4389-8951-755275290CB7}"/>
              </a:ext>
            </a:extLst>
          </p:cNvPr>
          <p:cNvSpPr txBox="1"/>
          <p:nvPr/>
        </p:nvSpPr>
        <p:spPr>
          <a:xfrm>
            <a:off x="5413675" y="4387628"/>
            <a:ext cx="3575778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その他の特徴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" name="二等辺三角形 1"/>
          <p:cNvSpPr/>
          <p:nvPr/>
        </p:nvSpPr>
        <p:spPr>
          <a:xfrm rot="5400000">
            <a:off x="5933797" y="830090"/>
            <a:ext cx="300732" cy="3971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8" name="グラフ 37">
            <a:extLst>
              <a:ext uri="{FF2B5EF4-FFF2-40B4-BE49-F238E27FC236}">
                <a16:creationId xmlns:a16="http://schemas.microsoft.com/office/drawing/2014/main" id="{F59BDD4A-707B-4A0A-BF2C-19E3F79F1870}"/>
              </a:ext>
            </a:extLst>
          </p:cNvPr>
          <p:cNvGraphicFramePr/>
          <p:nvPr/>
        </p:nvGraphicFramePr>
        <p:xfrm>
          <a:off x="2801582" y="1554335"/>
          <a:ext cx="3671407" cy="191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E8E265-E2B6-4C75-8B2B-99EA1792F75F}"/>
              </a:ext>
            </a:extLst>
          </p:cNvPr>
          <p:cNvSpPr txBox="1"/>
          <p:nvPr/>
        </p:nvSpPr>
        <p:spPr>
          <a:xfrm>
            <a:off x="5450170" y="2181429"/>
            <a:ext cx="3595943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研究等の目的であれば</a:t>
            </a:r>
            <a:endParaRPr lang="en-US" altLang="ja-JP" sz="1600" b="1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約</a:t>
            </a:r>
            <a:r>
              <a:rPr lang="en-US" altLang="ja-JP" sz="1600" b="1" dirty="0">
                <a:solidFill>
                  <a:srgbClr val="FF0000"/>
                </a:solidFill>
              </a:rPr>
              <a:t>66%(560</a:t>
            </a:r>
            <a:r>
              <a:rPr lang="ja-JP" altLang="en-US" sz="1600" b="1" dirty="0">
                <a:solidFill>
                  <a:srgbClr val="FF0000"/>
                </a:solidFill>
              </a:rPr>
              <a:t>種類</a:t>
            </a:r>
            <a:r>
              <a:rPr lang="en-US" altLang="ja-JP" sz="1600" b="1" dirty="0">
                <a:solidFill>
                  <a:srgbClr val="FF0000"/>
                </a:solidFill>
              </a:rPr>
              <a:t>)</a:t>
            </a:r>
            <a:r>
              <a:rPr lang="ja-JP" altLang="en-US" sz="1600" b="1" dirty="0"/>
              <a:t>のデータを活用可能</a:t>
            </a:r>
            <a:endParaRPr lang="en-US" altLang="ja-JP" sz="1600" b="1" dirty="0"/>
          </a:p>
          <a:p>
            <a:pPr>
              <a:lnSpc>
                <a:spcPts val="500"/>
              </a:lnSpc>
            </a:pPr>
            <a:endParaRPr lang="en-US" altLang="ja-JP" sz="1600" b="1" dirty="0"/>
          </a:p>
          <a:p>
            <a:r>
              <a:rPr lang="ja-JP" altLang="en-US" sz="1600" b="1" dirty="0"/>
              <a:t>　</a:t>
            </a:r>
            <a:endParaRPr lang="en-US" altLang="ja-JP" sz="1600" u="sng" dirty="0">
              <a:solidFill>
                <a:srgbClr val="FF0000"/>
              </a:solidFill>
            </a:endParaRPr>
          </a:p>
        </p:txBody>
      </p:sp>
      <p:graphicFrame>
        <p:nvGraphicFramePr>
          <p:cNvPr id="40" name="グラフ 39">
            <a:extLst>
              <a:ext uri="{FF2B5EF4-FFF2-40B4-BE49-F238E27FC236}">
                <a16:creationId xmlns:a16="http://schemas.microsoft.com/office/drawing/2014/main" id="{2924436D-F276-4B07-AD9B-7F7E23B9B13B}"/>
              </a:ext>
            </a:extLst>
          </p:cNvPr>
          <p:cNvGraphicFramePr/>
          <p:nvPr/>
        </p:nvGraphicFramePr>
        <p:xfrm>
          <a:off x="2372321" y="4671804"/>
          <a:ext cx="3132099" cy="142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グラフ 40">
            <a:extLst>
              <a:ext uri="{FF2B5EF4-FFF2-40B4-BE49-F238E27FC236}">
                <a16:creationId xmlns:a16="http://schemas.microsoft.com/office/drawing/2014/main" id="{1C8D79A7-F81F-46F7-92B4-EE1244441297}"/>
              </a:ext>
            </a:extLst>
          </p:cNvPr>
          <p:cNvGraphicFramePr/>
          <p:nvPr/>
        </p:nvGraphicFramePr>
        <p:xfrm>
          <a:off x="5059667" y="4602503"/>
          <a:ext cx="3716183" cy="15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1BBE28-5864-4CF4-9090-DF226EBBC2BA}"/>
              </a:ext>
            </a:extLst>
          </p:cNvPr>
          <p:cNvSpPr txBox="1"/>
          <p:nvPr/>
        </p:nvSpPr>
        <p:spPr>
          <a:xfrm>
            <a:off x="1768642" y="6049473"/>
            <a:ext cx="3681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データの属する分野は</a:t>
            </a:r>
            <a:r>
              <a:rPr lang="en-US" altLang="ja-JP" sz="1600" b="1" dirty="0">
                <a:solidFill>
                  <a:srgbClr val="FF0000"/>
                </a:solidFill>
              </a:rPr>
              <a:t>40</a:t>
            </a:r>
            <a:r>
              <a:rPr lang="ja-JP" altLang="en-US" sz="1600" b="1" dirty="0">
                <a:solidFill>
                  <a:srgbClr val="FF0000"/>
                </a:solidFill>
              </a:rPr>
              <a:t>以上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/>
              <a:t>⇒住民・企業等の多様なデータを活用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endParaRPr lang="en-US" altLang="ja-JP" sz="1600" u="sng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D1BBE28-5864-4CF4-9090-DF226EBBC2BA}"/>
              </a:ext>
            </a:extLst>
          </p:cNvPr>
          <p:cNvSpPr txBox="1"/>
          <p:nvPr/>
        </p:nvSpPr>
        <p:spPr>
          <a:xfrm>
            <a:off x="5296888" y="6073074"/>
            <a:ext cx="4156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Office</a:t>
            </a:r>
            <a:r>
              <a:rPr lang="ja-JP" altLang="en-US" sz="1600" b="1" dirty="0"/>
              <a:t>文書・紙資料が多いが</a:t>
            </a:r>
            <a:endParaRPr lang="en-US" altLang="ja-JP" sz="1600" b="1" dirty="0"/>
          </a:p>
          <a:p>
            <a:r>
              <a:rPr lang="ja-JP" altLang="en-US" sz="1600" b="1" dirty="0"/>
              <a:t>⇒</a:t>
            </a:r>
            <a:r>
              <a:rPr lang="ja-JP" altLang="en-US" sz="1600" b="1" u="sng" dirty="0">
                <a:solidFill>
                  <a:srgbClr val="FF0000"/>
                </a:solidFill>
              </a:rPr>
              <a:t>長期間</a:t>
            </a:r>
            <a:r>
              <a:rPr lang="en-US" altLang="ja-JP" sz="1600" b="1" u="sng" dirty="0">
                <a:solidFill>
                  <a:srgbClr val="FF0000"/>
                </a:solidFill>
              </a:rPr>
              <a:t>(30</a:t>
            </a:r>
            <a:r>
              <a:rPr lang="ja-JP" altLang="en-US" sz="1600" b="1" u="sng" dirty="0">
                <a:solidFill>
                  <a:srgbClr val="FF0000"/>
                </a:solidFill>
              </a:rPr>
              <a:t>年以上</a:t>
            </a:r>
            <a:r>
              <a:rPr lang="en-US" altLang="ja-JP" sz="1600" b="1" u="sng" dirty="0">
                <a:solidFill>
                  <a:srgbClr val="FF0000"/>
                </a:solidFill>
              </a:rPr>
              <a:t>)</a:t>
            </a:r>
            <a:r>
              <a:rPr lang="ja-JP" altLang="en-US" sz="1600" b="1" dirty="0"/>
              <a:t>蓄積データが約半数</a:t>
            </a:r>
            <a:endParaRPr lang="en-US" altLang="ja-JP" sz="16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436029" y="4002172"/>
            <a:ext cx="2365553" cy="0"/>
          </a:xfrm>
          <a:prstGeom prst="line">
            <a:avLst/>
          </a:prstGeom>
          <a:ln w="63500">
            <a:solidFill>
              <a:schemeClr val="accent4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397638" y="3501984"/>
            <a:ext cx="4066386" cy="0"/>
          </a:xfrm>
          <a:prstGeom prst="line">
            <a:avLst/>
          </a:prstGeom>
          <a:ln w="63500">
            <a:solidFill>
              <a:schemeClr val="accent4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グラフ 53">
            <a:extLst>
              <a:ext uri="{FF2B5EF4-FFF2-40B4-BE49-F238E27FC236}">
                <a16:creationId xmlns:a16="http://schemas.microsoft.com/office/drawing/2014/main" id="{2924436D-F276-4B07-AD9B-7F7E23B9B13B}"/>
              </a:ext>
            </a:extLst>
          </p:cNvPr>
          <p:cNvGraphicFramePr/>
          <p:nvPr/>
        </p:nvGraphicFramePr>
        <p:xfrm>
          <a:off x="83941" y="4742733"/>
          <a:ext cx="2639219" cy="176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3E8E265-E2B6-4C75-8B2B-99EA1792F75F}"/>
              </a:ext>
            </a:extLst>
          </p:cNvPr>
          <p:cNvSpPr txBox="1"/>
          <p:nvPr/>
        </p:nvSpPr>
        <p:spPr>
          <a:xfrm>
            <a:off x="4525277" y="3623482"/>
            <a:ext cx="446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例）　教育データを分析し、学力向上施策へ活用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r>
              <a:rPr lang="ja-JP" altLang="en-US" sz="1400" b="1" dirty="0">
                <a:solidFill>
                  <a:srgbClr val="FF0000"/>
                </a:solidFill>
              </a:rPr>
              <a:t>　　　　健康データを分析し、健康寿命の延伸に活用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3E8E265-E2B6-4C75-8B2B-99EA1792F75F}"/>
              </a:ext>
            </a:extLst>
          </p:cNvPr>
          <p:cNvSpPr txBox="1"/>
          <p:nvPr/>
        </p:nvSpPr>
        <p:spPr>
          <a:xfrm>
            <a:off x="4397638" y="3163430"/>
            <a:ext cx="475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⇒大学等の研究機関との</a:t>
            </a:r>
            <a:r>
              <a:rPr lang="en-US" altLang="ja-JP" sz="1600" b="1" dirty="0"/>
              <a:t>EBPM</a:t>
            </a:r>
            <a:r>
              <a:rPr lang="ja-JP" altLang="en-US" sz="1600" b="1" dirty="0"/>
              <a:t>の取組を促進</a:t>
            </a:r>
            <a:endParaRPr lang="en-US" altLang="ja-JP" sz="1600" u="sng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D1BBE28-5864-4CF4-9090-DF226EBBC2BA}"/>
              </a:ext>
            </a:extLst>
          </p:cNvPr>
          <p:cNvSpPr txBox="1"/>
          <p:nvPr/>
        </p:nvSpPr>
        <p:spPr>
          <a:xfrm>
            <a:off x="372718" y="6464972"/>
            <a:ext cx="1999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・・・</a:t>
            </a:r>
            <a:endParaRPr lang="en-US" altLang="ja-JP" sz="1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1859267" y="6634249"/>
            <a:ext cx="3200400" cy="0"/>
          </a:xfrm>
          <a:prstGeom prst="line">
            <a:avLst/>
          </a:prstGeom>
          <a:ln w="63500">
            <a:solidFill>
              <a:schemeClr val="accent4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E6754E-E4D7-42B8-8AE1-F947BF77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681" y="6508566"/>
            <a:ext cx="2057400" cy="365125"/>
          </a:xfrm>
        </p:spPr>
        <p:txBody>
          <a:bodyPr/>
          <a:lstStyle/>
          <a:p>
            <a:fld id="{EB52B18A-ABD6-4AB1-A83F-D86AC2D034E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94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06548" y="127222"/>
            <a:ext cx="15279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851" y="184223"/>
            <a:ext cx="7089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大阪府のオープンデータサイトがリニューアル／市町村との連携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697D3B-C277-460F-AC35-2A92DD01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"/>
          <a:stretch/>
        </p:blipFill>
        <p:spPr>
          <a:xfrm>
            <a:off x="473153" y="876121"/>
            <a:ext cx="4718521" cy="4749679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05F022-BB80-404F-BB09-3CDE9B29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49" y="3964808"/>
            <a:ext cx="2415235" cy="271932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21316933-0EE1-49BF-AF40-027E749DFB39}"/>
              </a:ext>
            </a:extLst>
          </p:cNvPr>
          <p:cNvSpPr txBox="1"/>
          <p:nvPr/>
        </p:nvSpPr>
        <p:spPr>
          <a:xfrm>
            <a:off x="7738184" y="6388870"/>
            <a:ext cx="1227137" cy="238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t">
            <a:no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1pPr>
            <a:lvl2pPr marL="0" marR="0" indent="85725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2pPr>
            <a:lvl3pPr marL="0" marR="0" indent="171450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3pPr>
            <a:lvl4pPr marL="0" marR="0" indent="257175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4pPr>
            <a:lvl5pPr marL="0" marR="0" indent="342900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5pPr>
            <a:lvl6pPr marL="0" marR="0" indent="428625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6pPr>
            <a:lvl7pPr marL="0" marR="0" indent="514350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7pPr>
            <a:lvl8pPr marL="0" marR="0" indent="600075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8pPr>
            <a:lvl9pPr marL="0" marR="0" indent="685800" algn="l" defTabSz="309563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42857">
                <a:ln>
                  <a:noFill/>
                </a:ln>
                <a:solidFill>
                  <a:srgbClr val="91969D"/>
                </a:solidFill>
                <a:effectLst/>
                <a:uFillTx/>
                <a:latin typeface="+mn-lt"/>
                <a:ea typeface="+mn-ea"/>
                <a:cs typeface="+mn-cs"/>
                <a:sym typeface="Roboto Regular"/>
              </a:defRPr>
            </a:lvl9pPr>
          </a:lstStyle>
          <a:p>
            <a:pPr hangingPunct="1">
              <a:lnSpc>
                <a:spcPts val="35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3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etc…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F43E6-2626-46B4-88E8-06EBCC42F611}"/>
              </a:ext>
            </a:extLst>
          </p:cNvPr>
          <p:cNvSpPr txBox="1"/>
          <p:nvPr/>
        </p:nvSpPr>
        <p:spPr>
          <a:xfrm>
            <a:off x="5660941" y="1565418"/>
            <a:ext cx="3906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</a:rPr>
              <a:t>「分野」 「形式」 「タグ」による絞り込み検索</a:t>
            </a:r>
            <a:endParaRPr lang="en-US" altLang="ja-JP" sz="14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331C29-9C4E-40A1-B131-AD3BD0539507}"/>
              </a:ext>
            </a:extLst>
          </p:cNvPr>
          <p:cNvSpPr txBox="1"/>
          <p:nvPr/>
        </p:nvSpPr>
        <p:spPr>
          <a:xfrm>
            <a:off x="5528789" y="1245423"/>
            <a:ext cx="3505741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400" b="1" dirty="0"/>
              <a:t>１　データを見つけやすい！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1D17F9-BC33-48E4-8130-F1C2E606E2D9}"/>
              </a:ext>
            </a:extLst>
          </p:cNvPr>
          <p:cNvSpPr txBox="1"/>
          <p:nvPr/>
        </p:nvSpPr>
        <p:spPr>
          <a:xfrm>
            <a:off x="2378326" y="6338781"/>
            <a:ext cx="5235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26</a:t>
            </a:r>
            <a:r>
              <a:rPr lang="ja-JP" altLang="en-US" sz="1600" b="1" dirty="0">
                <a:solidFill>
                  <a:srgbClr val="FF0000"/>
                </a:solidFill>
              </a:rPr>
              <a:t>市町村が新たにカタログサイトを開設済み！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5D6A6E-867B-4BA2-B3A8-62AA52BD3243}"/>
              </a:ext>
            </a:extLst>
          </p:cNvPr>
          <p:cNvSpPr txBox="1"/>
          <p:nvPr/>
        </p:nvSpPr>
        <p:spPr>
          <a:xfrm>
            <a:off x="5528789" y="2095320"/>
            <a:ext cx="3505741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400" b="1" dirty="0"/>
              <a:t>２　二次利活用しやすい！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7A7F1D-56E4-4DEE-8866-225FECBADBE4}"/>
              </a:ext>
            </a:extLst>
          </p:cNvPr>
          <p:cNvSpPr txBox="1"/>
          <p:nvPr/>
        </p:nvSpPr>
        <p:spPr>
          <a:xfrm>
            <a:off x="5528789" y="2945218"/>
            <a:ext cx="3505741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400" b="1" dirty="0"/>
              <a:t>３　職員の運用負担を軽減！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4944FB-FFFB-414B-A49F-0B8B50BF7EE5}"/>
              </a:ext>
            </a:extLst>
          </p:cNvPr>
          <p:cNvSpPr txBox="1"/>
          <p:nvPr/>
        </p:nvSpPr>
        <p:spPr>
          <a:xfrm rot="21185001">
            <a:off x="440006" y="2491003"/>
            <a:ext cx="3009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u="sng" dirty="0">
                <a:solidFill>
                  <a:srgbClr val="FF0000"/>
                </a:solidFill>
              </a:rPr>
              <a:t>より使いやすくなってリニューアル！</a:t>
            </a:r>
            <a:endParaRPr lang="en-US" altLang="ja-JP" sz="1600" u="sng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7CFA756-C6D7-45CC-95FC-92C248ED95BD}"/>
              </a:ext>
            </a:extLst>
          </p:cNvPr>
          <p:cNvSpPr txBox="1"/>
          <p:nvPr/>
        </p:nvSpPr>
        <p:spPr>
          <a:xfrm>
            <a:off x="5474289" y="809013"/>
            <a:ext cx="3906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新生オープンデータサイト　３つの特徴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589075-0B24-4216-9849-C411F565FF1E}"/>
              </a:ext>
            </a:extLst>
          </p:cNvPr>
          <p:cNvSpPr txBox="1"/>
          <p:nvPr/>
        </p:nvSpPr>
        <p:spPr>
          <a:xfrm>
            <a:off x="5660941" y="2427121"/>
            <a:ext cx="3906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</a:rPr>
              <a:t>オープン</a:t>
            </a:r>
            <a:r>
              <a:rPr lang="en-US" altLang="ja-JP" sz="1400" b="1" dirty="0">
                <a:solidFill>
                  <a:srgbClr val="0070C0"/>
                </a:solidFill>
              </a:rPr>
              <a:t>API</a:t>
            </a:r>
            <a:r>
              <a:rPr lang="ja-JP" altLang="en-US" sz="1400" b="1" dirty="0">
                <a:solidFill>
                  <a:srgbClr val="0070C0"/>
                </a:solidFill>
              </a:rPr>
              <a:t>によるデータアクセスが可能</a:t>
            </a:r>
            <a:endParaRPr lang="en-US" altLang="ja-JP" sz="1400" dirty="0">
              <a:solidFill>
                <a:srgbClr val="0070C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3A8A7E-D284-4C90-98D9-C842AE73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6" y="4920627"/>
            <a:ext cx="1436612" cy="141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2BD7609-9CE5-46E7-B019-2420EA1C4D99}"/>
              </a:ext>
            </a:extLst>
          </p:cNvPr>
          <p:cNvSpPr txBox="1"/>
          <p:nvPr/>
        </p:nvSpPr>
        <p:spPr>
          <a:xfrm>
            <a:off x="1748890" y="5770916"/>
            <a:ext cx="344278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b="1" dirty="0"/>
              <a:t>ビッグデータ</a:t>
            </a:r>
            <a:r>
              <a:rPr lang="en-US" altLang="ja-JP" sz="1100" b="1" dirty="0"/>
              <a:t>&amp;</a:t>
            </a:r>
            <a:r>
              <a:rPr lang="ja-JP" altLang="en-US" sz="1100" b="1" dirty="0"/>
              <a:t>オープンデータ研究会</a:t>
            </a:r>
            <a:r>
              <a:rPr lang="en-US" altLang="ja-JP" sz="1100" b="1" dirty="0"/>
              <a:t>in</a:t>
            </a:r>
            <a:r>
              <a:rPr lang="ja-JP" altLang="en-US" sz="1100" b="1" dirty="0"/>
              <a:t>九州（</a:t>
            </a:r>
            <a:r>
              <a:rPr lang="en-US" altLang="ja-JP" sz="1100" b="1" dirty="0"/>
              <a:t>BODIK</a:t>
            </a:r>
            <a:r>
              <a:rPr lang="ja-JP" altLang="en-US" sz="1100" b="1" dirty="0"/>
              <a:t>）</a:t>
            </a:r>
            <a:endParaRPr lang="en-US" altLang="ja-JP" sz="1100" b="1" dirty="0"/>
          </a:p>
          <a:p>
            <a:r>
              <a:rPr lang="ja-JP" altLang="en-US" sz="1100" b="1" dirty="0"/>
              <a:t>オープンデータサイト無償提供クラウドサービスを活用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0E557C-A7F0-47A9-9D3B-F90CB2A264C3}"/>
              </a:ext>
            </a:extLst>
          </p:cNvPr>
          <p:cNvSpPr txBox="1"/>
          <p:nvPr/>
        </p:nvSpPr>
        <p:spPr>
          <a:xfrm>
            <a:off x="5660941" y="3288824"/>
            <a:ext cx="3906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</a:rPr>
              <a:t>管理者向け</a:t>
            </a:r>
            <a:r>
              <a:rPr lang="en-US" altLang="ja-JP" sz="1400" b="1" dirty="0">
                <a:solidFill>
                  <a:srgbClr val="0070C0"/>
                </a:solidFill>
              </a:rPr>
              <a:t>API</a:t>
            </a:r>
            <a:r>
              <a:rPr lang="ja-JP" altLang="en-US" sz="1400" b="1" dirty="0">
                <a:solidFill>
                  <a:srgbClr val="0070C0"/>
                </a:solidFill>
              </a:rPr>
              <a:t>（データ一括アップロード等）</a:t>
            </a:r>
            <a:endParaRPr lang="en-US" altLang="ja-JP" sz="1400" b="1" dirty="0">
              <a:solidFill>
                <a:srgbClr val="0070C0"/>
              </a:solidFill>
            </a:endParaRPr>
          </a:p>
          <a:p>
            <a:r>
              <a:rPr lang="ja-JP" altLang="en-US" sz="1400" b="1" dirty="0">
                <a:solidFill>
                  <a:srgbClr val="0070C0"/>
                </a:solidFill>
              </a:rPr>
              <a:t>を活用し運用効率化を実現</a:t>
            </a:r>
            <a:endParaRPr lang="en-US" altLang="ja-JP" sz="1400" dirty="0">
              <a:solidFill>
                <a:srgbClr val="0070C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98041DBB-461A-45C5-A7EB-BC213D4742A1}"/>
              </a:ext>
            </a:extLst>
          </p:cNvPr>
          <p:cNvSpPr/>
          <p:nvPr/>
        </p:nvSpPr>
        <p:spPr>
          <a:xfrm>
            <a:off x="5528788" y="4920627"/>
            <a:ext cx="756101" cy="12161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1BC0E5-53E8-439F-B029-D99922EB85B8}"/>
              </a:ext>
            </a:extLst>
          </p:cNvPr>
          <p:cNvSpPr txBox="1"/>
          <p:nvPr/>
        </p:nvSpPr>
        <p:spPr>
          <a:xfrm>
            <a:off x="5234256" y="4232637"/>
            <a:ext cx="523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市町村へも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ノウハウ共有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111C356-8DB0-4B08-90EE-5F6CA394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2400"/>
            <a:ext cx="2057400" cy="365125"/>
          </a:xfrm>
        </p:spPr>
        <p:txBody>
          <a:bodyPr/>
          <a:lstStyle/>
          <a:p>
            <a:fld id="{EB52B18A-ABD6-4AB1-A83F-D86AC2D034E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61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76ECB99-ABB4-4790-B317-2F374937FE16}"/>
              </a:ext>
            </a:extLst>
          </p:cNvPr>
          <p:cNvSpPr/>
          <p:nvPr/>
        </p:nvSpPr>
        <p:spPr>
          <a:xfrm>
            <a:off x="6494366" y="2662897"/>
            <a:ext cx="2461482" cy="60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76ECB99-ABB4-4790-B317-2F374937FE16}"/>
              </a:ext>
            </a:extLst>
          </p:cNvPr>
          <p:cNvSpPr/>
          <p:nvPr/>
        </p:nvSpPr>
        <p:spPr>
          <a:xfrm>
            <a:off x="6359782" y="2778311"/>
            <a:ext cx="2461482" cy="60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四角形: 角を丸くする 22">
            <a:extLst>
              <a:ext uri="{FF2B5EF4-FFF2-40B4-BE49-F238E27FC236}">
                <a16:creationId xmlns:a16="http://schemas.microsoft.com/office/drawing/2014/main" id="{83675E6A-8998-4F7B-903C-58B5A1D9FD9E}"/>
              </a:ext>
            </a:extLst>
          </p:cNvPr>
          <p:cNvSpPr/>
          <p:nvPr/>
        </p:nvSpPr>
        <p:spPr>
          <a:xfrm>
            <a:off x="6506333" y="1551656"/>
            <a:ext cx="2461482" cy="681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四角形: 角を丸くする 22">
            <a:extLst>
              <a:ext uri="{FF2B5EF4-FFF2-40B4-BE49-F238E27FC236}">
                <a16:creationId xmlns:a16="http://schemas.microsoft.com/office/drawing/2014/main" id="{83675E6A-8998-4F7B-903C-58B5A1D9FD9E}"/>
              </a:ext>
            </a:extLst>
          </p:cNvPr>
          <p:cNvSpPr/>
          <p:nvPr/>
        </p:nvSpPr>
        <p:spPr>
          <a:xfrm>
            <a:off x="6371749" y="1682401"/>
            <a:ext cx="2461482" cy="681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389584" y="4831494"/>
            <a:ext cx="2719790" cy="1811541"/>
          </a:xfrm>
          <a:prstGeom prst="roundRect">
            <a:avLst>
              <a:gd name="adj" fmla="val 12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2068684" y="3729337"/>
            <a:ext cx="6913267" cy="1462391"/>
          </a:xfrm>
          <a:prstGeom prst="roundRect">
            <a:avLst>
              <a:gd name="adj" fmla="val 68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86366" y="1160697"/>
            <a:ext cx="5661978" cy="4057284"/>
          </a:xfrm>
          <a:prstGeom prst="roundRect">
            <a:avLst>
              <a:gd name="adj" fmla="val 336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61A31F-FA6E-45AC-9B2A-12616CAA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32" y="6492875"/>
            <a:ext cx="2057400" cy="365125"/>
          </a:xfrm>
        </p:spPr>
        <p:txBody>
          <a:bodyPr/>
          <a:lstStyle/>
          <a:p>
            <a:fld id="{EB52B18A-ABD6-4AB1-A83F-D86AC2D034E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6DA9BC-15CC-46B7-87B0-D4E9C4F98CCE}"/>
              </a:ext>
            </a:extLst>
          </p:cNvPr>
          <p:cNvSpPr txBox="1"/>
          <p:nvPr/>
        </p:nvSpPr>
        <p:spPr>
          <a:xfrm>
            <a:off x="483063" y="204865"/>
            <a:ext cx="592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大阪データ連携基盤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【ORDEN】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構想イメージ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D1691A-164A-447A-8348-6B4D6A4A43B7}"/>
              </a:ext>
            </a:extLst>
          </p:cNvPr>
          <p:cNvSpPr/>
          <p:nvPr/>
        </p:nvSpPr>
        <p:spPr>
          <a:xfrm>
            <a:off x="3215326" y="6573794"/>
            <a:ext cx="5382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ORDEN</a:t>
            </a:r>
            <a:r>
              <a:rPr lang="ja-JP" altLang="en-US" sz="1050" dirty="0"/>
              <a:t>（オルデン）とは ・・・ </a:t>
            </a:r>
            <a:r>
              <a:rPr lang="en-US" altLang="ja-JP" sz="1050" dirty="0"/>
              <a:t>Osaka Regional Data Exchange Network </a:t>
            </a:r>
            <a:r>
              <a:rPr lang="ja-JP" altLang="en-US" sz="1050" dirty="0"/>
              <a:t>の頭文字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8ACC8B2-9BEB-4642-8D23-E84B6D26FD36}"/>
              </a:ext>
            </a:extLst>
          </p:cNvPr>
          <p:cNvSpPr/>
          <p:nvPr/>
        </p:nvSpPr>
        <p:spPr>
          <a:xfrm>
            <a:off x="579866" y="1794966"/>
            <a:ext cx="5245289" cy="996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1552BB4-F925-4256-86B9-AE5D28A61D42}"/>
              </a:ext>
            </a:extLst>
          </p:cNvPr>
          <p:cNvSpPr/>
          <p:nvPr/>
        </p:nvSpPr>
        <p:spPr>
          <a:xfrm>
            <a:off x="579865" y="3878080"/>
            <a:ext cx="8118190" cy="1162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磁気ディスク 10">
            <a:extLst>
              <a:ext uri="{FF2B5EF4-FFF2-40B4-BE49-F238E27FC236}">
                <a16:creationId xmlns:a16="http://schemas.microsoft.com/office/drawing/2014/main" id="{2C979175-B41D-477B-B04F-B45B28FE147C}"/>
              </a:ext>
            </a:extLst>
          </p:cNvPr>
          <p:cNvSpPr/>
          <p:nvPr/>
        </p:nvSpPr>
        <p:spPr>
          <a:xfrm>
            <a:off x="609417" y="5410961"/>
            <a:ext cx="2394009" cy="116283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43E748-2EE6-4C64-BFAF-C8249532A5FF}"/>
              </a:ext>
            </a:extLst>
          </p:cNvPr>
          <p:cNvSpPr/>
          <p:nvPr/>
        </p:nvSpPr>
        <p:spPr>
          <a:xfrm>
            <a:off x="704576" y="2394075"/>
            <a:ext cx="1101846" cy="2729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ポータル管理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8CD797-CBC4-43A5-A6FF-2D5C151021E5}"/>
              </a:ext>
            </a:extLst>
          </p:cNvPr>
          <p:cNvSpPr/>
          <p:nvPr/>
        </p:nvSpPr>
        <p:spPr>
          <a:xfrm>
            <a:off x="1984795" y="2394075"/>
            <a:ext cx="1101846" cy="2729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統合個人</a:t>
            </a:r>
            <a:r>
              <a:rPr kumimoji="1" lang="en-US" altLang="ja-JP" sz="1200" dirty="0"/>
              <a:t>ID</a:t>
            </a:r>
            <a:endParaRPr kumimoji="1" lang="ja-JP" altLang="en-US" sz="1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520C99-A409-4BE1-A0C7-0795559390DA}"/>
              </a:ext>
            </a:extLst>
          </p:cNvPr>
          <p:cNvSpPr/>
          <p:nvPr/>
        </p:nvSpPr>
        <p:spPr>
          <a:xfrm>
            <a:off x="3265014" y="2394075"/>
            <a:ext cx="1101846" cy="2729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オプトイン管理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080EA7-634E-4E17-ADFD-7729F9B79E45}"/>
              </a:ext>
            </a:extLst>
          </p:cNvPr>
          <p:cNvSpPr/>
          <p:nvPr/>
        </p:nvSpPr>
        <p:spPr>
          <a:xfrm>
            <a:off x="4585090" y="2394075"/>
            <a:ext cx="1101846" cy="2729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dirty="0"/>
              <a:t>マーケットプレイス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ED802B-D713-4F5C-B219-D6B024C8B3C5}"/>
              </a:ext>
            </a:extLst>
          </p:cNvPr>
          <p:cNvSpPr txBox="1"/>
          <p:nvPr/>
        </p:nvSpPr>
        <p:spPr>
          <a:xfrm>
            <a:off x="3250335" y="3979851"/>
            <a:ext cx="2656151" cy="411942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＜広域データ連携基盤＞</a:t>
            </a:r>
            <a:endPara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CD033D-CE40-4ACB-BDA4-D4369419C6FA}"/>
              </a:ext>
            </a:extLst>
          </p:cNvPr>
          <p:cNvSpPr txBox="1"/>
          <p:nvPr/>
        </p:nvSpPr>
        <p:spPr>
          <a:xfrm>
            <a:off x="1894340" y="1842498"/>
            <a:ext cx="2656151" cy="411942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＜広域コミュニケーション基盤＞</a:t>
            </a:r>
            <a:endPara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A2A447-96E6-445F-93E5-ADDA930DFAAD}"/>
              </a:ext>
            </a:extLst>
          </p:cNvPr>
          <p:cNvSpPr txBox="1"/>
          <p:nvPr/>
        </p:nvSpPr>
        <p:spPr>
          <a:xfrm>
            <a:off x="588596" y="5429431"/>
            <a:ext cx="2394009" cy="411942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＜データプール基盤＞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円柱 18">
            <a:extLst>
              <a:ext uri="{FF2B5EF4-FFF2-40B4-BE49-F238E27FC236}">
                <a16:creationId xmlns:a16="http://schemas.microsoft.com/office/drawing/2014/main" id="{0358DB0C-138F-42B6-B6BF-FAB3E103F3A1}"/>
              </a:ext>
            </a:extLst>
          </p:cNvPr>
          <p:cNvSpPr/>
          <p:nvPr/>
        </p:nvSpPr>
        <p:spPr>
          <a:xfrm>
            <a:off x="689696" y="5999420"/>
            <a:ext cx="531633" cy="396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府民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円柱 19">
            <a:extLst>
              <a:ext uri="{FF2B5EF4-FFF2-40B4-BE49-F238E27FC236}">
                <a16:creationId xmlns:a16="http://schemas.microsoft.com/office/drawing/2014/main" id="{2BFF63F4-8F8D-41C2-88C3-64F62750AE6A}"/>
              </a:ext>
            </a:extLst>
          </p:cNvPr>
          <p:cNvSpPr/>
          <p:nvPr/>
        </p:nvSpPr>
        <p:spPr>
          <a:xfrm>
            <a:off x="1827341" y="5999420"/>
            <a:ext cx="531633" cy="396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事業者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円柱 20">
            <a:extLst>
              <a:ext uri="{FF2B5EF4-FFF2-40B4-BE49-F238E27FC236}">
                <a16:creationId xmlns:a16="http://schemas.microsoft.com/office/drawing/2014/main" id="{2E7377E1-2F2A-4650-8676-10E4441021EF}"/>
              </a:ext>
            </a:extLst>
          </p:cNvPr>
          <p:cNvSpPr/>
          <p:nvPr/>
        </p:nvSpPr>
        <p:spPr>
          <a:xfrm>
            <a:off x="1253968" y="5999420"/>
            <a:ext cx="531633" cy="396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円柱 21">
            <a:extLst>
              <a:ext uri="{FF2B5EF4-FFF2-40B4-BE49-F238E27FC236}">
                <a16:creationId xmlns:a16="http://schemas.microsoft.com/office/drawing/2014/main" id="{E53FC65E-1567-4B1C-ABBD-21DA58F1F85E}"/>
              </a:ext>
            </a:extLst>
          </p:cNvPr>
          <p:cNvSpPr/>
          <p:nvPr/>
        </p:nvSpPr>
        <p:spPr>
          <a:xfrm>
            <a:off x="2402588" y="5999420"/>
            <a:ext cx="531633" cy="396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部局保有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3675E6A-8998-4F7B-903C-58B5A1D9FD9E}"/>
              </a:ext>
            </a:extLst>
          </p:cNvPr>
          <p:cNvSpPr/>
          <p:nvPr/>
        </p:nvSpPr>
        <p:spPr>
          <a:xfrm>
            <a:off x="6236573" y="1800214"/>
            <a:ext cx="2461482" cy="681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76ECB99-ABB4-4790-B317-2F374937FE16}"/>
              </a:ext>
            </a:extLst>
          </p:cNvPr>
          <p:cNvSpPr/>
          <p:nvPr/>
        </p:nvSpPr>
        <p:spPr>
          <a:xfrm>
            <a:off x="6224606" y="2871213"/>
            <a:ext cx="2461482" cy="603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6B6EA7D-37A3-410F-BA28-BC4DA63A808F}"/>
              </a:ext>
            </a:extLst>
          </p:cNvPr>
          <p:cNvSpPr/>
          <p:nvPr/>
        </p:nvSpPr>
        <p:spPr>
          <a:xfrm>
            <a:off x="2262725" y="4633964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D727CFC2-5A07-40D9-B83E-3B2A05CB5033}"/>
              </a:ext>
            </a:extLst>
          </p:cNvPr>
          <p:cNvSpPr/>
          <p:nvPr/>
        </p:nvSpPr>
        <p:spPr>
          <a:xfrm>
            <a:off x="3444771" y="4638470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市町村標準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5BC3E3CB-2C94-40F4-B21E-19516042E600}"/>
              </a:ext>
            </a:extLst>
          </p:cNvPr>
          <p:cNvSpPr/>
          <p:nvPr/>
        </p:nvSpPr>
        <p:spPr>
          <a:xfrm>
            <a:off x="4628260" y="4638470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国共通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432FD5C5-C081-4FB9-B0A0-8061BD3ABB60}"/>
              </a:ext>
            </a:extLst>
          </p:cNvPr>
          <p:cNvSpPr/>
          <p:nvPr/>
        </p:nvSpPr>
        <p:spPr>
          <a:xfrm>
            <a:off x="5802920" y="4638470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民間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03A15BF-0B0C-4198-B326-53A165FEF58E}"/>
              </a:ext>
            </a:extLst>
          </p:cNvPr>
          <p:cNvSpPr/>
          <p:nvPr/>
        </p:nvSpPr>
        <p:spPr>
          <a:xfrm>
            <a:off x="2269878" y="4374170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データ仲介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F731D5AD-A05E-4D86-B0EE-3CD7E172D9A2}"/>
              </a:ext>
            </a:extLst>
          </p:cNvPr>
          <p:cNvSpPr/>
          <p:nvPr/>
        </p:nvSpPr>
        <p:spPr>
          <a:xfrm>
            <a:off x="4628260" y="4378676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A7A66200-E392-43C4-93E1-11F4C6395C97}"/>
              </a:ext>
            </a:extLst>
          </p:cNvPr>
          <p:cNvSpPr/>
          <p:nvPr/>
        </p:nvSpPr>
        <p:spPr>
          <a:xfrm>
            <a:off x="3444771" y="4378676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データカタログ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824735DD-E2B5-4262-B994-A86B50D8FC92}"/>
              </a:ext>
            </a:extLst>
          </p:cNvPr>
          <p:cNvSpPr/>
          <p:nvPr/>
        </p:nvSpPr>
        <p:spPr>
          <a:xfrm>
            <a:off x="5802920" y="4378676"/>
            <a:ext cx="1080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ガバナンス</a:t>
            </a:r>
          </a:p>
        </p:txBody>
      </p:sp>
      <p:sp>
        <p:nvSpPr>
          <p:cNvPr id="46" name="矢印: 上下 45">
            <a:extLst>
              <a:ext uri="{FF2B5EF4-FFF2-40B4-BE49-F238E27FC236}">
                <a16:creationId xmlns:a16="http://schemas.microsoft.com/office/drawing/2014/main" id="{BAA115AB-A7F0-44E2-8666-5CCB5D9F1EEE}"/>
              </a:ext>
            </a:extLst>
          </p:cNvPr>
          <p:cNvSpPr/>
          <p:nvPr/>
        </p:nvSpPr>
        <p:spPr>
          <a:xfrm>
            <a:off x="7119719" y="3433904"/>
            <a:ext cx="799229" cy="485551"/>
          </a:xfrm>
          <a:prstGeom prst="upDownArrow">
            <a:avLst>
              <a:gd name="adj1" fmla="val 43216"/>
              <a:gd name="adj2" fmla="val 2310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矢印: 上下 46">
            <a:extLst>
              <a:ext uri="{FF2B5EF4-FFF2-40B4-BE49-F238E27FC236}">
                <a16:creationId xmlns:a16="http://schemas.microsoft.com/office/drawing/2014/main" id="{6F9CD4F0-D4F7-484D-B72B-CF8C50400EEE}"/>
              </a:ext>
            </a:extLst>
          </p:cNvPr>
          <p:cNvSpPr/>
          <p:nvPr/>
        </p:nvSpPr>
        <p:spPr>
          <a:xfrm>
            <a:off x="7106778" y="2417015"/>
            <a:ext cx="799229" cy="532085"/>
          </a:xfrm>
          <a:prstGeom prst="upDownArrow">
            <a:avLst>
              <a:gd name="adj1" fmla="val 43216"/>
              <a:gd name="adj2" fmla="val 2310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矢印: 上下 47">
            <a:extLst>
              <a:ext uri="{FF2B5EF4-FFF2-40B4-BE49-F238E27FC236}">
                <a16:creationId xmlns:a16="http://schemas.microsoft.com/office/drawing/2014/main" id="{CF3AAA73-595A-4F13-AE9F-8DAFDC52B06E}"/>
              </a:ext>
            </a:extLst>
          </p:cNvPr>
          <p:cNvSpPr/>
          <p:nvPr/>
        </p:nvSpPr>
        <p:spPr>
          <a:xfrm>
            <a:off x="2802895" y="2737526"/>
            <a:ext cx="799229" cy="1230517"/>
          </a:xfrm>
          <a:prstGeom prst="upDownArrow">
            <a:avLst>
              <a:gd name="adj1" fmla="val 43216"/>
              <a:gd name="adj2" fmla="val 3345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C3D7D44F-3D64-477D-9043-C7EAAE118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18" y="1223071"/>
            <a:ext cx="730306" cy="50862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E6EE44F-9617-4A6D-BEE1-DA0EE7CBC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04" y="1014454"/>
            <a:ext cx="711496" cy="508623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9CF8CAA-1A8C-4AD9-B55F-E8FA1E0E9F21}"/>
              </a:ext>
            </a:extLst>
          </p:cNvPr>
          <p:cNvSpPr/>
          <p:nvPr/>
        </p:nvSpPr>
        <p:spPr>
          <a:xfrm>
            <a:off x="2249418" y="1264888"/>
            <a:ext cx="684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/>
              <a:t>ORDEN</a:t>
            </a:r>
          </a:p>
          <a:p>
            <a:pPr algn="ctr"/>
            <a:r>
              <a:rPr lang="ja-JP" altLang="en-US" sz="1100" dirty="0"/>
              <a:t>ユーザー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16A6CDF-53C7-4F66-B100-9CD784FEDDEA}"/>
              </a:ext>
            </a:extLst>
          </p:cNvPr>
          <p:cNvSpPr/>
          <p:nvPr/>
        </p:nvSpPr>
        <p:spPr>
          <a:xfrm>
            <a:off x="7806925" y="1046038"/>
            <a:ext cx="10678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/>
              <a:t>他サービス</a:t>
            </a:r>
            <a:endParaRPr lang="en-US" altLang="ja-JP" sz="1100" dirty="0"/>
          </a:p>
          <a:p>
            <a:pPr algn="ctr"/>
            <a:r>
              <a:rPr lang="ja-JP" altLang="en-US" sz="1100" dirty="0"/>
              <a:t>ユーザー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3C116EA-71BD-449E-A48E-8705B70C7A44}"/>
              </a:ext>
            </a:extLst>
          </p:cNvPr>
          <p:cNvSpPr txBox="1"/>
          <p:nvPr/>
        </p:nvSpPr>
        <p:spPr>
          <a:xfrm>
            <a:off x="6135026" y="1930339"/>
            <a:ext cx="2656151" cy="411942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＜個別コミュニケーション基盤＞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C4AA5D8-58FC-42D1-B03E-0E3C13976587}"/>
              </a:ext>
            </a:extLst>
          </p:cNvPr>
          <p:cNvSpPr txBox="1"/>
          <p:nvPr/>
        </p:nvSpPr>
        <p:spPr>
          <a:xfrm>
            <a:off x="6235097" y="3010154"/>
            <a:ext cx="2440499" cy="411942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＜個別データ連携基盤＞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4E49874-B412-4940-BE38-3D0641A9A9B8}"/>
              </a:ext>
            </a:extLst>
          </p:cNvPr>
          <p:cNvGrpSpPr/>
          <p:nvPr/>
        </p:nvGrpSpPr>
        <p:grpSpPr>
          <a:xfrm>
            <a:off x="3390813" y="4723242"/>
            <a:ext cx="754930" cy="800079"/>
            <a:chOff x="1451157" y="4970199"/>
            <a:chExt cx="1080000" cy="800079"/>
          </a:xfrm>
        </p:grpSpPr>
        <p:sp>
          <p:nvSpPr>
            <p:cNvPr id="60" name="円弧 59">
              <a:extLst>
                <a:ext uri="{FF2B5EF4-FFF2-40B4-BE49-F238E27FC236}">
                  <a16:creationId xmlns:a16="http://schemas.microsoft.com/office/drawing/2014/main" id="{A77E87B5-3CF6-4F62-87FC-CE3C2CC27E23}"/>
                </a:ext>
              </a:extLst>
            </p:cNvPr>
            <p:cNvSpPr/>
            <p:nvPr/>
          </p:nvSpPr>
          <p:spPr>
            <a:xfrm>
              <a:off x="1451157" y="5374278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弧 60">
              <a:extLst>
                <a:ext uri="{FF2B5EF4-FFF2-40B4-BE49-F238E27FC236}">
                  <a16:creationId xmlns:a16="http://schemas.microsoft.com/office/drawing/2014/main" id="{DBEC52F7-1A30-4385-99A5-E173AC4C5227}"/>
                </a:ext>
              </a:extLst>
            </p:cNvPr>
            <p:cNvSpPr/>
            <p:nvPr/>
          </p:nvSpPr>
          <p:spPr>
            <a:xfrm flipV="1">
              <a:off x="1451157" y="4970199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09BD21EB-1F8A-4D0D-8B4D-AB36AFD68189}"/>
              </a:ext>
            </a:extLst>
          </p:cNvPr>
          <p:cNvGrpSpPr/>
          <p:nvPr/>
        </p:nvGrpSpPr>
        <p:grpSpPr>
          <a:xfrm>
            <a:off x="4462931" y="4723242"/>
            <a:ext cx="754930" cy="800079"/>
            <a:chOff x="1451157" y="4970199"/>
            <a:chExt cx="1080000" cy="800079"/>
          </a:xfrm>
        </p:grpSpPr>
        <p:sp>
          <p:nvSpPr>
            <p:cNvPr id="63" name="円弧 62">
              <a:extLst>
                <a:ext uri="{FF2B5EF4-FFF2-40B4-BE49-F238E27FC236}">
                  <a16:creationId xmlns:a16="http://schemas.microsoft.com/office/drawing/2014/main" id="{EFC2D960-BCCC-4040-9112-151680E5A0C2}"/>
                </a:ext>
              </a:extLst>
            </p:cNvPr>
            <p:cNvSpPr/>
            <p:nvPr/>
          </p:nvSpPr>
          <p:spPr>
            <a:xfrm>
              <a:off x="1451157" y="5374278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弧 63">
              <a:extLst>
                <a:ext uri="{FF2B5EF4-FFF2-40B4-BE49-F238E27FC236}">
                  <a16:creationId xmlns:a16="http://schemas.microsoft.com/office/drawing/2014/main" id="{8D96DADB-55BD-4736-9299-4F6E04FD349F}"/>
                </a:ext>
              </a:extLst>
            </p:cNvPr>
            <p:cNvSpPr/>
            <p:nvPr/>
          </p:nvSpPr>
          <p:spPr>
            <a:xfrm flipV="1">
              <a:off x="1451157" y="4970199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7218365-540D-46E4-9B65-66C9A313D7ED}"/>
              </a:ext>
            </a:extLst>
          </p:cNvPr>
          <p:cNvGrpSpPr/>
          <p:nvPr/>
        </p:nvGrpSpPr>
        <p:grpSpPr>
          <a:xfrm>
            <a:off x="1456772" y="4731719"/>
            <a:ext cx="754930" cy="800079"/>
            <a:chOff x="1451157" y="4970199"/>
            <a:chExt cx="1080000" cy="800079"/>
          </a:xfrm>
        </p:grpSpPr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36652383-2D38-413E-A0EB-DDCCC6238C47}"/>
                </a:ext>
              </a:extLst>
            </p:cNvPr>
            <p:cNvSpPr/>
            <p:nvPr/>
          </p:nvSpPr>
          <p:spPr>
            <a:xfrm>
              <a:off x="1451157" y="5374278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弧 66">
              <a:extLst>
                <a:ext uri="{FF2B5EF4-FFF2-40B4-BE49-F238E27FC236}">
                  <a16:creationId xmlns:a16="http://schemas.microsoft.com/office/drawing/2014/main" id="{E2778807-44D0-4A23-91FF-7282E9644A01}"/>
                </a:ext>
              </a:extLst>
            </p:cNvPr>
            <p:cNvSpPr/>
            <p:nvPr/>
          </p:nvSpPr>
          <p:spPr>
            <a:xfrm flipV="1">
              <a:off x="1451157" y="4970199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84305514-6EEF-4E3A-BED0-DB3D0A5B4BDC}"/>
              </a:ext>
            </a:extLst>
          </p:cNvPr>
          <p:cNvGrpSpPr/>
          <p:nvPr/>
        </p:nvGrpSpPr>
        <p:grpSpPr>
          <a:xfrm>
            <a:off x="5535049" y="4723242"/>
            <a:ext cx="754930" cy="800079"/>
            <a:chOff x="1451157" y="4970199"/>
            <a:chExt cx="1080000" cy="800079"/>
          </a:xfrm>
        </p:grpSpPr>
        <p:sp>
          <p:nvSpPr>
            <p:cNvPr id="69" name="円弧 68">
              <a:extLst>
                <a:ext uri="{FF2B5EF4-FFF2-40B4-BE49-F238E27FC236}">
                  <a16:creationId xmlns:a16="http://schemas.microsoft.com/office/drawing/2014/main" id="{6901D464-45CB-4088-9081-62419E4E7C4D}"/>
                </a:ext>
              </a:extLst>
            </p:cNvPr>
            <p:cNvSpPr/>
            <p:nvPr/>
          </p:nvSpPr>
          <p:spPr>
            <a:xfrm>
              <a:off x="1451157" y="5374278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弧 69">
              <a:extLst>
                <a:ext uri="{FF2B5EF4-FFF2-40B4-BE49-F238E27FC236}">
                  <a16:creationId xmlns:a16="http://schemas.microsoft.com/office/drawing/2014/main" id="{E75A9D3F-65F4-46D9-BD6A-8E77C58156DB}"/>
                </a:ext>
              </a:extLst>
            </p:cNvPr>
            <p:cNvSpPr/>
            <p:nvPr/>
          </p:nvSpPr>
          <p:spPr>
            <a:xfrm flipV="1">
              <a:off x="1451157" y="4970199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19DFC59-C544-436E-9003-B4E7AEE789CB}"/>
              </a:ext>
            </a:extLst>
          </p:cNvPr>
          <p:cNvSpPr txBox="1"/>
          <p:nvPr/>
        </p:nvSpPr>
        <p:spPr>
          <a:xfrm>
            <a:off x="605239" y="13911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入口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2183991-FF56-48C4-B66E-C66ABBFDC2C4}"/>
              </a:ext>
            </a:extLst>
          </p:cNvPr>
          <p:cNvSpPr txBox="1"/>
          <p:nvPr/>
        </p:nvSpPr>
        <p:spPr>
          <a:xfrm>
            <a:off x="574998" y="34769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流通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36BDB9F-92E5-457D-BD22-044523093FA1}"/>
              </a:ext>
            </a:extLst>
          </p:cNvPr>
          <p:cNvSpPr txBox="1"/>
          <p:nvPr/>
        </p:nvSpPr>
        <p:spPr>
          <a:xfrm>
            <a:off x="562896" y="51137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貯蔵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30EBE06-03F0-4AE4-9548-107FC125060B}"/>
              </a:ext>
            </a:extLst>
          </p:cNvPr>
          <p:cNvSpPr txBox="1"/>
          <p:nvPr/>
        </p:nvSpPr>
        <p:spPr>
          <a:xfrm>
            <a:off x="704576" y="697167"/>
            <a:ext cx="7713672" cy="325981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noAutofit/>
          </a:bodyPr>
          <a:lstStyle/>
          <a:p>
            <a:pPr algn="ctr" defTabSz="389586">
              <a:defRPr/>
            </a:pPr>
            <a:r>
              <a:rPr kumimoji="1" lang="en-US" altLang="ja-JP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ORDEN</a:t>
            </a:r>
            <a:r>
              <a:rPr kumimoji="1"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は、３つの基盤で構成され、府全体の標準化と広域化を実現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8608" y="6625691"/>
            <a:ext cx="16674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網掛けが</a:t>
            </a:r>
            <a:r>
              <a:rPr kumimoji="1" lang="en-US" altLang="ja-JP" sz="1050" dirty="0"/>
              <a:t>ORDEN</a:t>
            </a:r>
            <a:r>
              <a:rPr kumimoji="1" lang="ja-JP" altLang="en-US" sz="1050" dirty="0"/>
              <a:t>の範囲</a:t>
            </a:r>
          </a:p>
        </p:txBody>
      </p:sp>
      <p:sp>
        <p:nvSpPr>
          <p:cNvPr id="81" name="円柱 80">
            <a:extLst>
              <a:ext uri="{FF2B5EF4-FFF2-40B4-BE49-F238E27FC236}">
                <a16:creationId xmlns:a16="http://schemas.microsoft.com/office/drawing/2014/main" id="{827F99E7-8A2E-4110-9B70-C1EC5A1BCCED}"/>
              </a:ext>
            </a:extLst>
          </p:cNvPr>
          <p:cNvSpPr/>
          <p:nvPr/>
        </p:nvSpPr>
        <p:spPr>
          <a:xfrm>
            <a:off x="3460258" y="5555187"/>
            <a:ext cx="7200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ベース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レジストリー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円柱 81">
            <a:extLst>
              <a:ext uri="{FF2B5EF4-FFF2-40B4-BE49-F238E27FC236}">
                <a16:creationId xmlns:a16="http://schemas.microsoft.com/office/drawing/2014/main" id="{D50F813E-3B37-41E6-9E9B-08E865740A95}"/>
              </a:ext>
            </a:extLst>
          </p:cNvPr>
          <p:cNvSpPr/>
          <p:nvPr/>
        </p:nvSpPr>
        <p:spPr>
          <a:xfrm>
            <a:off x="3460257" y="5979572"/>
            <a:ext cx="7200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府省データ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29BC55E-9146-4477-A159-F12E99D3271A}"/>
              </a:ext>
            </a:extLst>
          </p:cNvPr>
          <p:cNvSpPr txBox="1"/>
          <p:nvPr/>
        </p:nvSpPr>
        <p:spPr>
          <a:xfrm>
            <a:off x="5405565" y="5304946"/>
            <a:ext cx="914400" cy="313016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市町村データ</a:t>
            </a:r>
          </a:p>
        </p:txBody>
      </p:sp>
      <p:sp>
        <p:nvSpPr>
          <p:cNvPr id="86" name="円柱 85">
            <a:extLst>
              <a:ext uri="{FF2B5EF4-FFF2-40B4-BE49-F238E27FC236}">
                <a16:creationId xmlns:a16="http://schemas.microsoft.com/office/drawing/2014/main" id="{AE225100-5FA4-4016-9BCE-02065EB3C064}"/>
              </a:ext>
            </a:extLst>
          </p:cNvPr>
          <p:cNvSpPr/>
          <p:nvPr/>
        </p:nvSpPr>
        <p:spPr>
          <a:xfrm>
            <a:off x="5380907" y="5555187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円柱 86">
            <a:extLst>
              <a:ext uri="{FF2B5EF4-FFF2-40B4-BE49-F238E27FC236}">
                <a16:creationId xmlns:a16="http://schemas.microsoft.com/office/drawing/2014/main" id="{B15F7E40-6129-4448-B8BB-A267BBF71A60}"/>
              </a:ext>
            </a:extLst>
          </p:cNvPr>
          <p:cNvSpPr/>
          <p:nvPr/>
        </p:nvSpPr>
        <p:spPr>
          <a:xfrm>
            <a:off x="5380907" y="5979572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部局保有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円柱 87">
            <a:extLst>
              <a:ext uri="{FF2B5EF4-FFF2-40B4-BE49-F238E27FC236}">
                <a16:creationId xmlns:a16="http://schemas.microsoft.com/office/drawing/2014/main" id="{B962C242-7F12-45A1-AC46-3221886EEFFB}"/>
              </a:ext>
            </a:extLst>
          </p:cNvPr>
          <p:cNvSpPr/>
          <p:nvPr/>
        </p:nvSpPr>
        <p:spPr>
          <a:xfrm>
            <a:off x="5913126" y="5555187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センサー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9" name="円柱 88">
            <a:extLst>
              <a:ext uri="{FF2B5EF4-FFF2-40B4-BE49-F238E27FC236}">
                <a16:creationId xmlns:a16="http://schemas.microsoft.com/office/drawing/2014/main" id="{6654BB3B-6C40-4F99-B154-AD14CEB71AAE}"/>
              </a:ext>
            </a:extLst>
          </p:cNvPr>
          <p:cNvSpPr/>
          <p:nvPr/>
        </p:nvSpPr>
        <p:spPr>
          <a:xfrm>
            <a:off x="5923117" y="5979572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2368833-0353-4FB3-A4CC-367E451AB06B}"/>
              </a:ext>
            </a:extLst>
          </p:cNvPr>
          <p:cNvSpPr txBox="1"/>
          <p:nvPr/>
        </p:nvSpPr>
        <p:spPr>
          <a:xfrm>
            <a:off x="3360245" y="5304946"/>
            <a:ext cx="914400" cy="313016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国データ</a:t>
            </a:r>
          </a:p>
        </p:txBody>
      </p:sp>
      <p:sp>
        <p:nvSpPr>
          <p:cNvPr id="93" name="円柱 92">
            <a:extLst>
              <a:ext uri="{FF2B5EF4-FFF2-40B4-BE49-F238E27FC236}">
                <a16:creationId xmlns:a16="http://schemas.microsoft.com/office/drawing/2014/main" id="{D1E3156F-B32D-42B4-B092-40DA9DECDB6E}"/>
              </a:ext>
            </a:extLst>
          </p:cNvPr>
          <p:cNvSpPr/>
          <p:nvPr/>
        </p:nvSpPr>
        <p:spPr>
          <a:xfrm>
            <a:off x="6572494" y="5552708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乗換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4" name="円柱 93">
            <a:extLst>
              <a:ext uri="{FF2B5EF4-FFF2-40B4-BE49-F238E27FC236}">
                <a16:creationId xmlns:a16="http://schemas.microsoft.com/office/drawing/2014/main" id="{A2359410-FC53-4D97-BB31-0AFADE436105}"/>
              </a:ext>
            </a:extLst>
          </p:cNvPr>
          <p:cNvSpPr/>
          <p:nvPr/>
        </p:nvSpPr>
        <p:spPr>
          <a:xfrm>
            <a:off x="6572494" y="5977093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価格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円柱 94">
            <a:extLst>
              <a:ext uri="{FF2B5EF4-FFF2-40B4-BE49-F238E27FC236}">
                <a16:creationId xmlns:a16="http://schemas.microsoft.com/office/drawing/2014/main" id="{4CD3B47A-9B31-4A32-A235-AAACDBBB60BE}"/>
              </a:ext>
            </a:extLst>
          </p:cNvPr>
          <p:cNvSpPr/>
          <p:nvPr/>
        </p:nvSpPr>
        <p:spPr>
          <a:xfrm>
            <a:off x="7104713" y="5552708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店舗満空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円柱 95">
            <a:extLst>
              <a:ext uri="{FF2B5EF4-FFF2-40B4-BE49-F238E27FC236}">
                <a16:creationId xmlns:a16="http://schemas.microsoft.com/office/drawing/2014/main" id="{477E4EFB-C1EE-4C35-BE4F-8813CF92BBEF}"/>
              </a:ext>
            </a:extLst>
          </p:cNvPr>
          <p:cNvSpPr/>
          <p:nvPr/>
        </p:nvSpPr>
        <p:spPr>
          <a:xfrm>
            <a:off x="7114704" y="5977093"/>
            <a:ext cx="4438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運行情報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円柱 98">
            <a:extLst>
              <a:ext uri="{FF2B5EF4-FFF2-40B4-BE49-F238E27FC236}">
                <a16:creationId xmlns:a16="http://schemas.microsoft.com/office/drawing/2014/main" id="{7B46CA5D-3BDF-4717-B124-3F46A14BA957}"/>
              </a:ext>
            </a:extLst>
          </p:cNvPr>
          <p:cNvSpPr/>
          <p:nvPr/>
        </p:nvSpPr>
        <p:spPr>
          <a:xfrm>
            <a:off x="4453884" y="5552708"/>
            <a:ext cx="7200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赤ちゃん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マップ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0" name="円柱 99">
            <a:extLst>
              <a:ext uri="{FF2B5EF4-FFF2-40B4-BE49-F238E27FC236}">
                <a16:creationId xmlns:a16="http://schemas.microsoft.com/office/drawing/2014/main" id="{6C52CFAF-2AAB-4B74-9F2B-19E85F2F160D}"/>
              </a:ext>
            </a:extLst>
          </p:cNvPr>
          <p:cNvSpPr/>
          <p:nvPr/>
        </p:nvSpPr>
        <p:spPr>
          <a:xfrm>
            <a:off x="4453883" y="5977093"/>
            <a:ext cx="720000" cy="3960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市町村総合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631F17-EBAB-4BEE-A8F6-BB97CA759796}"/>
              </a:ext>
            </a:extLst>
          </p:cNvPr>
          <p:cNvSpPr txBox="1"/>
          <p:nvPr/>
        </p:nvSpPr>
        <p:spPr>
          <a:xfrm>
            <a:off x="4353871" y="5304946"/>
            <a:ext cx="914400" cy="313016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OSA43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F29BC55E-9146-4477-A159-F12E99D3271A}"/>
              </a:ext>
            </a:extLst>
          </p:cNvPr>
          <p:cNvSpPr txBox="1"/>
          <p:nvPr/>
        </p:nvSpPr>
        <p:spPr>
          <a:xfrm>
            <a:off x="6604934" y="5304946"/>
            <a:ext cx="914400" cy="313016"/>
          </a:xfrm>
          <a:prstGeom prst="rect">
            <a:avLst/>
          </a:prstGeom>
          <a:noFill/>
        </p:spPr>
        <p:txBody>
          <a:bodyPr wrap="none" lIns="36000" tIns="36000" rIns="36000" rtlCol="0" anchor="ctr" anchorCtr="0">
            <a:no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民間データ</a:t>
            </a: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84305514-6EEF-4E3A-BED0-DB3D0A5B4BDC}"/>
              </a:ext>
            </a:extLst>
          </p:cNvPr>
          <p:cNvGrpSpPr/>
          <p:nvPr/>
        </p:nvGrpSpPr>
        <p:grpSpPr>
          <a:xfrm>
            <a:off x="6607167" y="4723242"/>
            <a:ext cx="754930" cy="800079"/>
            <a:chOff x="1451157" y="4970199"/>
            <a:chExt cx="1080000" cy="800079"/>
          </a:xfrm>
        </p:grpSpPr>
        <p:sp>
          <p:nvSpPr>
            <p:cNvPr id="106" name="円弧 105">
              <a:extLst>
                <a:ext uri="{FF2B5EF4-FFF2-40B4-BE49-F238E27FC236}">
                  <a16:creationId xmlns:a16="http://schemas.microsoft.com/office/drawing/2014/main" id="{6901D464-45CB-4088-9081-62419E4E7C4D}"/>
                </a:ext>
              </a:extLst>
            </p:cNvPr>
            <p:cNvSpPr/>
            <p:nvPr/>
          </p:nvSpPr>
          <p:spPr>
            <a:xfrm>
              <a:off x="1451157" y="5374278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弧 106">
              <a:extLst>
                <a:ext uri="{FF2B5EF4-FFF2-40B4-BE49-F238E27FC236}">
                  <a16:creationId xmlns:a16="http://schemas.microsoft.com/office/drawing/2014/main" id="{E75A9D3F-65F4-46D9-BD6A-8E77C58156DB}"/>
                </a:ext>
              </a:extLst>
            </p:cNvPr>
            <p:cNvSpPr/>
            <p:nvPr/>
          </p:nvSpPr>
          <p:spPr>
            <a:xfrm flipV="1">
              <a:off x="1451157" y="4970199"/>
              <a:ext cx="1080000" cy="396000"/>
            </a:xfrm>
            <a:prstGeom prst="arc">
              <a:avLst>
                <a:gd name="adj1" fmla="val 10887064"/>
                <a:gd name="adj2" fmla="val 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287D12-00E6-474A-B265-D3DEC273C6F9}"/>
              </a:ext>
            </a:extLst>
          </p:cNvPr>
          <p:cNvSpPr txBox="1"/>
          <p:nvPr/>
        </p:nvSpPr>
        <p:spPr>
          <a:xfrm>
            <a:off x="6186385" y="1124673"/>
            <a:ext cx="11737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大阪・関西万博や</a:t>
            </a:r>
            <a:endParaRPr kumimoji="1" lang="en-US" altLang="ja-JP" sz="1050" dirty="0"/>
          </a:p>
          <a:p>
            <a:r>
              <a:rPr kumimoji="1" lang="ja-JP" altLang="en-US" sz="1050" dirty="0"/>
              <a:t>スーパーシティ含む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DE55ACE9-CCE9-40BF-ABAA-8914DF4A1B1C}"/>
              </a:ext>
            </a:extLst>
          </p:cNvPr>
          <p:cNvSpPr/>
          <p:nvPr/>
        </p:nvSpPr>
        <p:spPr>
          <a:xfrm>
            <a:off x="3600176" y="1554776"/>
            <a:ext cx="27197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※</a:t>
            </a:r>
            <a:r>
              <a:rPr lang="ja-JP" altLang="en-US" sz="900" dirty="0"/>
              <a:t>　統合</a:t>
            </a:r>
            <a:r>
              <a:rPr lang="en-US" altLang="ja-JP" sz="900" dirty="0"/>
              <a:t>ID</a:t>
            </a:r>
            <a:r>
              <a:rPr lang="ja-JP" altLang="en-US" sz="900" dirty="0"/>
              <a:t>は、マイナンバーカードの活用を想定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3899615-EE78-4A42-95F9-FC50A8AD4648}"/>
              </a:ext>
            </a:extLst>
          </p:cNvPr>
          <p:cNvSpPr txBox="1"/>
          <p:nvPr/>
        </p:nvSpPr>
        <p:spPr>
          <a:xfrm>
            <a:off x="6939961" y="67774"/>
            <a:ext cx="21467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広域データ連携基盤</a:t>
            </a:r>
          </a:p>
        </p:txBody>
      </p:sp>
    </p:spTree>
    <p:extLst>
      <p:ext uri="{BB962C8B-B14F-4D97-AF65-F5344CB8AC3E}">
        <p14:creationId xmlns:p14="http://schemas.microsoft.com/office/powerpoint/2010/main" val="404462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3014</TotalTime>
  <Words>866</Words>
  <Application>Microsoft Office PowerPoint</Application>
  <PresentationFormat>画面に合わせる (4:3)</PresentationFormat>
  <Paragraphs>154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HGSｺﾞｼｯｸM</vt:lpstr>
      <vt:lpstr>Meiryo UI</vt:lpstr>
      <vt:lpstr>メイリオ</vt:lpstr>
      <vt:lpstr>游ゴシック</vt:lpstr>
      <vt:lpstr>游明朝</vt:lpstr>
      <vt:lpstr>Arial</vt:lpstr>
      <vt:lpstr>Office テーマ</vt:lpstr>
      <vt:lpstr>大阪データ戦略について  【大阪府】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狩野　俊明</dc:creator>
  <cp:lastModifiedBy>狩野　俊明</cp:lastModifiedBy>
  <cp:revision>110</cp:revision>
  <dcterms:created xsi:type="dcterms:W3CDTF">2021-08-16T02:04:18Z</dcterms:created>
  <dcterms:modified xsi:type="dcterms:W3CDTF">2021-08-29T15:21:38Z</dcterms:modified>
</cp:coreProperties>
</file>