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8"/>
  </p:notesMasterIdLst>
  <p:sldIdLst>
    <p:sldId id="318" r:id="rId2"/>
    <p:sldId id="257" r:id="rId3"/>
    <p:sldId id="267" r:id="rId4"/>
    <p:sldId id="300" r:id="rId5"/>
    <p:sldId id="320" r:id="rId6"/>
    <p:sldId id="321" r:id="rId7"/>
    <p:sldId id="311" r:id="rId8"/>
    <p:sldId id="313" r:id="rId9"/>
    <p:sldId id="314" r:id="rId10"/>
    <p:sldId id="315" r:id="rId11"/>
    <p:sldId id="291" r:id="rId12"/>
    <p:sldId id="290" r:id="rId13"/>
    <p:sldId id="292" r:id="rId14"/>
    <p:sldId id="271" r:id="rId15"/>
    <p:sldId id="322" r:id="rId16"/>
    <p:sldId id="317" r:id="rId17"/>
    <p:sldId id="319" r:id="rId18"/>
    <p:sldId id="323" r:id="rId19"/>
    <p:sldId id="273" r:id="rId20"/>
    <p:sldId id="274" r:id="rId21"/>
    <p:sldId id="306" r:id="rId22"/>
    <p:sldId id="312" r:id="rId23"/>
    <p:sldId id="275" r:id="rId24"/>
    <p:sldId id="277" r:id="rId25"/>
    <p:sldId id="286" r:id="rId26"/>
    <p:sldId id="287"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CC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434" autoAdjust="0"/>
  </p:normalViewPr>
  <p:slideViewPr>
    <p:cSldViewPr snapToGrid="0">
      <p:cViewPr varScale="1">
        <p:scale>
          <a:sx n="67" d="100"/>
          <a:sy n="67" d="100"/>
        </p:scale>
        <p:origin x="147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5D7251-518B-44F6-8D4D-65A9A6ECDA0C}" type="datetimeFigureOut">
              <a:rPr kumimoji="1" lang="ja-JP" altLang="en-US" smtClean="0"/>
              <a:t>2022/2/25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ECECEB8-A83A-4B17-BB16-627CD68C1929}" type="slidenum">
              <a:rPr kumimoji="1" lang="ja-JP" altLang="en-US" smtClean="0"/>
              <a:t>‹#›</a:t>
            </a:fld>
            <a:endParaRPr kumimoji="1" lang="ja-JP" altLang="en-US"/>
          </a:p>
        </p:txBody>
      </p:sp>
    </p:spTree>
    <p:extLst>
      <p:ext uri="{BB962C8B-B14F-4D97-AF65-F5344CB8AC3E}">
        <p14:creationId xmlns:p14="http://schemas.microsoft.com/office/powerpoint/2010/main" val="3835745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11175"/>
            <a:ext cx="3398838" cy="25479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BBC945-E8BC-4730-A5AC-1C4669E64862}" type="slidenum">
              <a:rPr kumimoji="1" lang="ja-JP" altLang="en-US" smtClean="0"/>
              <a:t>17</a:t>
            </a:fld>
            <a:endParaRPr kumimoji="1" lang="ja-JP" altLang="en-US" dirty="0"/>
          </a:p>
        </p:txBody>
      </p:sp>
    </p:spTree>
    <p:extLst>
      <p:ext uri="{BB962C8B-B14F-4D97-AF65-F5344CB8AC3E}">
        <p14:creationId xmlns:p14="http://schemas.microsoft.com/office/powerpoint/2010/main" val="298218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7D5460-C56D-4778-9A36-ECFFDD5DEDEC}"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290646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59E8EB-F401-4DE1-8103-67D73C45F9DE}"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398076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298C6-D717-4C00-AB85-653237E21D26}"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1455324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1"/>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2"/>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B62F1D-8369-4D07-9425-04B3055B07D3}"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9537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1747B5-8C76-4980-991C-E88FCBB35E05}"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309687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0B4F16-1DA7-483A-9D5E-B86AF93DE514}"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96747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77ACA6-84AE-451C-AC04-716A7EA30CEB}"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31109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B8817B-587B-496C-BE4E-9BF8D12033C1}" type="datetime1">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16724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869ED4-7D67-4E3E-ACFF-B7EE8DF67F06}" type="datetime1">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371928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42480-6B90-482B-83E3-AB44AF5B98D0}" type="datetime1">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14424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68EDF0-2F7A-49BD-89F7-FF5E3EEF4F37}"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195729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39527B-FCAF-4F59-B4B5-9CBDD7E0588F}"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203257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5B500-EA09-43F6-951F-53EA50ED0513}" type="datetime1">
              <a:rPr kumimoji="1" lang="ja-JP" altLang="en-US" smtClean="0"/>
              <a:t>2022/2/25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2E481-670E-48B4-93DD-C85D6C23D88A}" type="slidenum">
              <a:rPr kumimoji="1" lang="ja-JP" altLang="en-US" smtClean="0"/>
              <a:t>‹#›</a:t>
            </a:fld>
            <a:endParaRPr kumimoji="1" lang="ja-JP" altLang="en-US"/>
          </a:p>
        </p:txBody>
      </p:sp>
    </p:spTree>
    <p:extLst>
      <p:ext uri="{BB962C8B-B14F-4D97-AF65-F5344CB8AC3E}">
        <p14:creationId xmlns:p14="http://schemas.microsoft.com/office/powerpoint/2010/main" val="56759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41.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4.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01.png"/><Relationship Id="rId3" Type="http://schemas.microsoft.com/office/2007/relationships/hdphoto" Target="../media/hdphoto6.wdp"/><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jpeg"/><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対角する 2 つの角を切り取った四角形 22"/>
          <p:cNvSpPr/>
          <p:nvPr/>
        </p:nvSpPr>
        <p:spPr>
          <a:xfrm flipV="1">
            <a:off x="0" y="1"/>
            <a:ext cx="9144000" cy="6858000"/>
          </a:xfrm>
          <a:prstGeom prst="snip2DiagRect">
            <a:avLst>
              <a:gd name="adj1" fmla="val 0"/>
              <a:gd name="adj2" fmla="val 378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763775" y="2677761"/>
            <a:ext cx="761644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これまでの実績と今後の取組み</a:t>
            </a:r>
          </a:p>
        </p:txBody>
      </p:sp>
      <p:cxnSp>
        <p:nvCxnSpPr>
          <p:cNvPr id="25" name="直線コネクタ 24"/>
          <p:cNvCxnSpPr/>
          <p:nvPr/>
        </p:nvCxnSpPr>
        <p:spPr>
          <a:xfrm flipV="1">
            <a:off x="0" y="704070"/>
            <a:ext cx="1527551" cy="15275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7927587" y="4567313"/>
            <a:ext cx="1216413" cy="12164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166872" y="3956289"/>
            <a:ext cx="1977128" cy="19771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135683" y="148549"/>
            <a:ext cx="800219" cy="338554"/>
          </a:xfrm>
          <a:prstGeom prst="rect">
            <a:avLst/>
          </a:prstGeom>
          <a:noFill/>
          <a:ln>
            <a:solidFill>
              <a:schemeClr val="bg1">
                <a:lumMod val="6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資料５</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3658928" y="3429001"/>
            <a:ext cx="1826142" cy="58477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a:t>
            </a:r>
            <a:r>
              <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 name="グループ化 5"/>
          <p:cNvGrpSpPr/>
          <p:nvPr/>
        </p:nvGrpSpPr>
        <p:grpSpPr>
          <a:xfrm>
            <a:off x="2228385" y="4974223"/>
            <a:ext cx="4687230" cy="461665"/>
            <a:chOff x="2418893" y="4974223"/>
            <a:chExt cx="4687230" cy="461665"/>
          </a:xfrm>
        </p:grpSpPr>
        <p:sp>
          <p:nvSpPr>
            <p:cNvPr id="5" name="テキスト ボックス 4"/>
            <p:cNvSpPr txBox="1"/>
            <p:nvPr/>
          </p:nvSpPr>
          <p:spPr>
            <a:xfrm>
              <a:off x="2920362" y="4974223"/>
              <a:ext cx="4185761" cy="461665"/>
            </a:xfrm>
            <a:prstGeom prst="rect">
              <a:avLst/>
            </a:prstGeom>
            <a:noFill/>
          </p:spPr>
          <p:txBody>
            <a:bodyPr wrap="none" rtlCol="0">
              <a:spAutoFit/>
            </a:bodyPr>
            <a:lstStyle/>
            <a:p>
              <a:pPr lvl="0"/>
              <a:r>
                <a:rPr kumimoji="1" lang="ja-JP" altLang="en-US" sz="2400" b="1" dirty="0">
                  <a:solidFill>
                    <a:prstClr val="black"/>
                  </a:solidFill>
                  <a:latin typeface="BIZ UDゴシック" panose="020B0400000000000000" pitchFamily="49" charset="-128"/>
                  <a:ea typeface="BIZ UDゴシック" panose="020B0400000000000000" pitchFamily="49" charset="-128"/>
                </a:rPr>
                <a:t>大阪府スマートシティ戦略部</a:t>
              </a:r>
            </a:p>
          </p:txBody>
        </p:sp>
        <p:pic>
          <p:nvPicPr>
            <p:cNvPr id="4" name="図 3"/>
            <p:cNvPicPr>
              <a:picLocks noChangeAspect="1"/>
            </p:cNvPicPr>
            <p:nvPr/>
          </p:nvPicPr>
          <p:blipFill>
            <a:blip r:embed="rId2" cstate="screen">
              <a:biLevel thresh="75000"/>
              <a:extLst>
                <a:ext uri="{28A0092B-C50C-407E-A947-70E740481C1C}">
                  <a14:useLocalDpi xmlns:a14="http://schemas.microsoft.com/office/drawing/2010/main"/>
                </a:ext>
              </a:extLst>
            </a:blip>
            <a:stretch>
              <a:fillRect/>
            </a:stretch>
          </p:blipFill>
          <p:spPr>
            <a:xfrm>
              <a:off x="2418893" y="5051249"/>
              <a:ext cx="477260" cy="356619"/>
            </a:xfrm>
            <a:prstGeom prst="rect">
              <a:avLst/>
            </a:prstGeom>
          </p:spPr>
        </p:pic>
      </p:grpSp>
    </p:spTree>
    <p:extLst>
      <p:ext uri="{BB962C8B-B14F-4D97-AF65-F5344CB8AC3E}">
        <p14:creationId xmlns:p14="http://schemas.microsoft.com/office/powerpoint/2010/main" val="18268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51F2B06-8ACC-4C77-8AD0-BFE4DA280CFC}"/>
              </a:ext>
            </a:extLst>
          </p:cNvPr>
          <p:cNvSpPr txBox="1"/>
          <p:nvPr/>
        </p:nvSpPr>
        <p:spPr>
          <a:xfrm>
            <a:off x="1563362" y="492674"/>
            <a:ext cx="4764008" cy="338554"/>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300</a:t>
            </a:r>
            <a:r>
              <a:rPr kumimoji="1" lang="ja-JP" altLang="en-US" sz="1600" dirty="0">
                <a:latin typeface="BIZ UDPゴシック" panose="020B0400000000000000" pitchFamily="50" charset="-128"/>
                <a:ea typeface="BIZ UDPゴシック" panose="020B0400000000000000" pitchFamily="50" charset="-128"/>
              </a:rPr>
              <a:t>を超える団体が参画（うち企業</a:t>
            </a:r>
            <a:r>
              <a:rPr kumimoji="1" lang="en-US" altLang="ja-JP" sz="1600" dirty="0">
                <a:latin typeface="BIZ UDPゴシック" panose="020B0400000000000000" pitchFamily="50" charset="-128"/>
                <a:ea typeface="BIZ UDPゴシック" panose="020B0400000000000000" pitchFamily="50" charset="-128"/>
              </a:rPr>
              <a:t>230</a:t>
            </a:r>
            <a:r>
              <a:rPr kumimoji="1" lang="ja-JP" altLang="en-US" sz="1600" dirty="0">
                <a:latin typeface="BIZ UDPゴシック" panose="020B0400000000000000" pitchFamily="50" charset="-128"/>
                <a:ea typeface="BIZ UDPゴシック" panose="020B0400000000000000" pitchFamily="50" charset="-128"/>
              </a:rPr>
              <a:t>社超）</a:t>
            </a:r>
          </a:p>
        </p:txBody>
      </p:sp>
      <p:sp>
        <p:nvSpPr>
          <p:cNvPr id="20" name="正方形/長方形 19"/>
          <p:cNvSpPr/>
          <p:nvPr/>
        </p:nvSpPr>
        <p:spPr>
          <a:xfrm>
            <a:off x="301478" y="469037"/>
            <a:ext cx="1261884" cy="369332"/>
          </a:xfrm>
          <a:prstGeom prst="rect">
            <a:avLst/>
          </a:prstGeom>
        </p:spPr>
        <p:txBody>
          <a:bodyPr wrap="none">
            <a:spAutoFit/>
          </a:bodyPr>
          <a:lstStyle/>
          <a:p>
            <a:r>
              <a:rPr lang="ja-JP" altLang="en-US" b="1" dirty="0">
                <a:solidFill>
                  <a:srgbClr val="0070C0"/>
                </a:solidFill>
                <a:latin typeface="BIZ UDPゴシック" panose="020B0400000000000000" pitchFamily="50" charset="-128"/>
                <a:ea typeface="BIZ UDPゴシック" panose="020B0400000000000000" pitchFamily="50" charset="-128"/>
              </a:rPr>
              <a:t>■ 参　　考</a:t>
            </a:r>
          </a:p>
        </p:txBody>
      </p:sp>
      <p:grpSp>
        <p:nvGrpSpPr>
          <p:cNvPr id="21" name="グループ化 20"/>
          <p:cNvGrpSpPr/>
          <p:nvPr/>
        </p:nvGrpSpPr>
        <p:grpSpPr>
          <a:xfrm>
            <a:off x="7365287" y="134256"/>
            <a:ext cx="1540578" cy="276999"/>
            <a:chOff x="6978915" y="576349"/>
            <a:chExt cx="1540578" cy="276999"/>
          </a:xfrm>
        </p:grpSpPr>
        <p:sp>
          <p:nvSpPr>
            <p:cNvPr id="22" name="正方形/長方形 21"/>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23" name="グループ化 22"/>
            <p:cNvGrpSpPr/>
            <p:nvPr/>
          </p:nvGrpSpPr>
          <p:grpSpPr>
            <a:xfrm>
              <a:off x="6978915" y="576349"/>
              <a:ext cx="267630" cy="276999"/>
              <a:chOff x="6978915" y="557392"/>
              <a:chExt cx="267630" cy="276999"/>
            </a:xfrm>
          </p:grpSpPr>
          <p:sp>
            <p:nvSpPr>
              <p:cNvPr id="24" name="正方形/長方形 23"/>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正方形/長方形 24"/>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42" y="943424"/>
            <a:ext cx="8502623" cy="5615563"/>
          </a:xfrm>
          <a:prstGeom prst="rect">
            <a:avLst/>
          </a:prstGeom>
        </p:spPr>
      </p:pic>
      <p:sp>
        <p:nvSpPr>
          <p:cNvPr id="12"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306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59AC089-F8CA-4A6A-B355-9A692AE8EF48}"/>
              </a:ext>
            </a:extLst>
          </p:cNvPr>
          <p:cNvSpPr txBox="1"/>
          <p:nvPr/>
        </p:nvSpPr>
        <p:spPr>
          <a:xfrm>
            <a:off x="4834812" y="983807"/>
            <a:ext cx="351570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新型コロナウィルス感染症の</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府内</a:t>
            </a: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発生動向</a:t>
            </a:r>
          </a:p>
        </p:txBody>
      </p:sp>
      <p:sp>
        <p:nvSpPr>
          <p:cNvPr id="10" name="正方形/長方形 9">
            <a:extLst>
              <a:ext uri="{FF2B5EF4-FFF2-40B4-BE49-F238E27FC236}">
                <a16:creationId xmlns:a16="http://schemas.microsoft.com/office/drawing/2014/main" id="{8BEC9719-CBF7-4A1C-AC61-E1EA04514B74}"/>
              </a:ext>
            </a:extLst>
          </p:cNvPr>
          <p:cNvSpPr/>
          <p:nvPr/>
        </p:nvSpPr>
        <p:spPr>
          <a:xfrm>
            <a:off x="6582896" y="1277133"/>
            <a:ext cx="172354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報告日別新規陽性者数</a:t>
            </a:r>
          </a:p>
        </p:txBody>
      </p:sp>
      <p:cxnSp>
        <p:nvCxnSpPr>
          <p:cNvPr id="13" name="直線コネクタ 12">
            <a:extLst>
              <a:ext uri="{FF2B5EF4-FFF2-40B4-BE49-F238E27FC236}">
                <a16:creationId xmlns:a16="http://schemas.microsoft.com/office/drawing/2014/main" id="{66FE31BB-D799-4588-A1D1-26F1CF0921E8}"/>
              </a:ext>
            </a:extLst>
          </p:cNvPr>
          <p:cNvCxnSpPr>
            <a:cxnSpLocks/>
          </p:cNvCxnSpPr>
          <p:nvPr/>
        </p:nvCxnSpPr>
        <p:spPr>
          <a:xfrm>
            <a:off x="4932866" y="1284358"/>
            <a:ext cx="328781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842072" y="530183"/>
            <a:ext cx="3307316"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新型コロナウイルス感染症対策</a:t>
            </a:r>
          </a:p>
        </p:txBody>
      </p:sp>
      <p:sp>
        <p:nvSpPr>
          <p:cNvPr id="132" name="ホームベース 131"/>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110868" y="533174"/>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1-4</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42" name="正方形/長方形 141"/>
          <p:cNvSpPr/>
          <p:nvPr/>
        </p:nvSpPr>
        <p:spPr>
          <a:xfrm>
            <a:off x="255678" y="1036940"/>
            <a:ext cx="2850460"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rPr>
              <a:t>Corona Swat Team</a:t>
            </a: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grpSp>
        <p:nvGrpSpPr>
          <p:cNvPr id="144" name="グループ化 143"/>
          <p:cNvGrpSpPr/>
          <p:nvPr/>
        </p:nvGrpSpPr>
        <p:grpSpPr>
          <a:xfrm>
            <a:off x="7365287" y="134256"/>
            <a:ext cx="1540578" cy="276999"/>
            <a:chOff x="6978915" y="576349"/>
            <a:chExt cx="1540578" cy="276999"/>
          </a:xfrm>
        </p:grpSpPr>
        <p:sp>
          <p:nvSpPr>
            <p:cNvPr id="145" name="正方形/長方形 144"/>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146" name="グループ化 145"/>
            <p:cNvGrpSpPr/>
            <p:nvPr/>
          </p:nvGrpSpPr>
          <p:grpSpPr>
            <a:xfrm>
              <a:off x="6978915" y="576349"/>
              <a:ext cx="267630" cy="276999"/>
              <a:chOff x="6978915" y="557392"/>
              <a:chExt cx="267630" cy="276999"/>
            </a:xfrm>
          </p:grpSpPr>
          <p:sp>
            <p:nvSpPr>
              <p:cNvPr id="147" name="正方形/長方形 146"/>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48" name="正方形/長方形 147"/>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753" y="1552723"/>
            <a:ext cx="8328179" cy="5305277"/>
          </a:xfrm>
          <a:prstGeom prst="rect">
            <a:avLst/>
          </a:prstGeom>
        </p:spPr>
      </p:pic>
      <p:sp>
        <p:nvSpPr>
          <p:cNvPr id="18"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437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02464" y="3076601"/>
            <a:ext cx="898441" cy="341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7784" y="3619506"/>
            <a:ext cx="3792962" cy="2793931"/>
          </a:xfrm>
          <a:prstGeom prst="rect">
            <a:avLst/>
          </a:prstGeom>
        </p:spPr>
      </p:pic>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8378" y="899561"/>
            <a:ext cx="4032368" cy="2128194"/>
          </a:xfrm>
          <a:prstGeom prst="rect">
            <a:avLst/>
          </a:prstGeom>
        </p:spPr>
      </p:pic>
      <p:sp>
        <p:nvSpPr>
          <p:cNvPr id="6" name="テキスト ボックス 5"/>
          <p:cNvSpPr txBox="1"/>
          <p:nvPr/>
        </p:nvSpPr>
        <p:spPr>
          <a:xfrm>
            <a:off x="317395" y="1598048"/>
            <a:ext cx="3735318" cy="1061829"/>
          </a:xfrm>
          <a:prstGeom prst="rect">
            <a:avLst/>
          </a:prstGeom>
          <a:noFill/>
        </p:spPr>
        <p:txBody>
          <a:bodyPr wrap="none" rtlCol="0">
            <a:spAutoFit/>
          </a:bodyPr>
          <a:lstStyle/>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① 府民と保健所の</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負担を減らし</a:t>
            </a:r>
            <a:r>
              <a:rPr kumimoji="1" lang="ja-JP" altLang="en-US" sz="1400" b="1" dirty="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② データ一元管理で入院調整を</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迅速化</a:t>
            </a:r>
            <a:r>
              <a:rPr kumimoji="1" lang="ja-JP" altLang="en-US" sz="1400" b="1" dirty="0">
                <a:latin typeface="BIZ UDPゴシック" panose="020B0400000000000000" pitchFamily="50" charset="-128"/>
                <a:ea typeface="BIZ UDPゴシック" panose="020B0400000000000000" pitchFamily="50" charset="-128"/>
              </a:rPr>
              <a:t>させ、</a:t>
            </a:r>
            <a:endParaRPr kumimoji="1" lang="en-US" altLang="ja-JP" sz="1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dirty="0">
                <a:latin typeface="BIZ UDPゴシック" panose="020B0400000000000000" pitchFamily="50" charset="-128"/>
                <a:ea typeface="BIZ UDPゴシック" panose="020B0400000000000000" pitchFamily="50" charset="-128"/>
              </a:rPr>
              <a:t>③ コロナ関連情報を</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“見える化”</a:t>
            </a:r>
            <a:r>
              <a:rPr kumimoji="1" lang="ja-JP" altLang="en-US" sz="1400" b="1" dirty="0">
                <a:latin typeface="BIZ UDPゴシック" panose="020B0400000000000000" pitchFamily="50" charset="-128"/>
                <a:ea typeface="BIZ UDPゴシック" panose="020B0400000000000000" pitchFamily="50" charset="-128"/>
              </a:rPr>
              <a:t>させる。</a:t>
            </a:r>
          </a:p>
        </p:txBody>
      </p:sp>
      <p:sp>
        <p:nvSpPr>
          <p:cNvPr id="9" name="テキスト ボックス 8"/>
          <p:cNvSpPr txBox="1"/>
          <p:nvPr/>
        </p:nvSpPr>
        <p:spPr>
          <a:xfrm>
            <a:off x="5460778" y="3308838"/>
            <a:ext cx="2587568"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＜このシステムで実現できる機能＞</a:t>
            </a:r>
          </a:p>
        </p:txBody>
      </p:sp>
      <p:sp>
        <p:nvSpPr>
          <p:cNvPr id="11" name="テキスト ボックス 10"/>
          <p:cNvSpPr txBox="1"/>
          <p:nvPr/>
        </p:nvSpPr>
        <p:spPr>
          <a:xfrm>
            <a:off x="1270378" y="3027755"/>
            <a:ext cx="3155031"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のコロナ対応管理システム</a:t>
            </a:r>
          </a:p>
        </p:txBody>
      </p:sp>
      <p:grpSp>
        <p:nvGrpSpPr>
          <p:cNvPr id="15" name="グループ化 14"/>
          <p:cNvGrpSpPr/>
          <p:nvPr/>
        </p:nvGrpSpPr>
        <p:grpSpPr>
          <a:xfrm>
            <a:off x="294368" y="3532023"/>
            <a:ext cx="4035737" cy="2062103"/>
            <a:chOff x="322674" y="2984705"/>
            <a:chExt cx="4035737" cy="2062103"/>
          </a:xfrm>
        </p:grpSpPr>
        <p:sp>
          <p:nvSpPr>
            <p:cNvPr id="5" name="正方形/長方形 4"/>
            <p:cNvSpPr/>
            <p:nvPr/>
          </p:nvSpPr>
          <p:spPr>
            <a:xfrm>
              <a:off x="400243" y="2984705"/>
              <a:ext cx="3880598" cy="2062103"/>
            </a:xfrm>
            <a:prstGeom prst="rect">
              <a:avLst/>
            </a:prstGeom>
          </p:spPr>
          <p:txBody>
            <a:bodyPr wrap="square">
              <a:spAutoFit/>
            </a:bodyPr>
            <a:lstStyle/>
            <a:p>
              <a:pPr marL="171450" indent="-171450">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保健所がそれぞれ</a:t>
              </a:r>
              <a:r>
                <a:rPr lang="en-US" altLang="ja-JP" sz="1200" dirty="0">
                  <a:latin typeface="BIZ UDPゴシック" panose="020B0400000000000000" pitchFamily="50" charset="-128"/>
                  <a:ea typeface="BIZ UDPゴシック" panose="020B0400000000000000" pitchFamily="50" charset="-128"/>
                </a:rPr>
                <a:t>Excel</a:t>
              </a:r>
              <a:r>
                <a:rPr lang="ja-JP" altLang="en-US" sz="1200" dirty="0">
                  <a:latin typeface="BIZ UDPゴシック" panose="020B0400000000000000" pitchFamily="50" charset="-128"/>
                  <a:ea typeface="BIZ UDPゴシック" panose="020B0400000000000000" pitchFamily="50" charset="-128"/>
                </a:rPr>
                <a:t>等に入力していた各種</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情報を</a:t>
              </a:r>
              <a:r>
                <a:rPr lang="en-US" altLang="ja-JP" sz="1200" dirty="0">
                  <a:latin typeface="BIZ UDPゴシック" panose="020B0400000000000000" pitchFamily="50" charset="-128"/>
                  <a:ea typeface="BIZ UDPゴシック" panose="020B0400000000000000" pitchFamily="50" charset="-128"/>
                </a:rPr>
                <a:t>Web</a:t>
              </a:r>
              <a:r>
                <a:rPr lang="ja-JP" altLang="en-US" sz="1200" dirty="0">
                  <a:latin typeface="BIZ UDPゴシック" panose="020B0400000000000000" pitchFamily="50" charset="-128"/>
                  <a:ea typeface="BIZ UDPゴシック" panose="020B0400000000000000" pitchFamily="50" charset="-128"/>
                </a:rPr>
                <a:t>システムへ一元管理。</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患者が日々の体温や体調の変化を、スマートフォン等よりオンラインで入力可能とし、健康観察にかかる</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負担を大きく軽減。</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システムへリアルタイムに入力された情報から、感染状況や病院等施設の空き状況等を集計・グラフ化</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して、最新情報を速やかに共有し、患者受入先調整等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の業務を効率化。</a:t>
              </a:r>
            </a:p>
          </p:txBody>
        </p:sp>
        <p:sp>
          <p:nvSpPr>
            <p:cNvPr id="14" name="大かっこ 13"/>
            <p:cNvSpPr/>
            <p:nvPr/>
          </p:nvSpPr>
          <p:spPr>
            <a:xfrm>
              <a:off x="322674" y="3028001"/>
              <a:ext cx="4035737" cy="1975513"/>
            </a:xfrm>
            <a:prstGeom prst="bracketPair">
              <a:avLst>
                <a:gd name="adj" fmla="val 58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7" name="テキスト ボックス 16"/>
          <p:cNvSpPr txBox="1"/>
          <p:nvPr/>
        </p:nvSpPr>
        <p:spPr>
          <a:xfrm>
            <a:off x="317395" y="5637422"/>
            <a:ext cx="4108014" cy="415498"/>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注）現在は、後に厚生労働省が開発し、全国的に導入した新型コロナ</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dirty="0" smtClean="0">
                <a:latin typeface="BIZ UDPゴシック" panose="020B0400000000000000" pitchFamily="50" charset="-128"/>
                <a:ea typeface="BIZ UDPゴシック" panose="020B0400000000000000" pitchFamily="50" charset="-128"/>
              </a:rPr>
              <a:t>ウイルス</a:t>
            </a:r>
            <a:r>
              <a:rPr kumimoji="1" lang="ja-JP" altLang="en-US" sz="1050" dirty="0">
                <a:latin typeface="BIZ UDPゴシック" panose="020B0400000000000000" pitchFamily="50" charset="-128"/>
                <a:ea typeface="BIZ UDPゴシック" panose="020B0400000000000000" pitchFamily="50" charset="-128"/>
              </a:rPr>
              <a:t>感染者等情報把握・管理システム（</a:t>
            </a:r>
            <a:r>
              <a:rPr kumimoji="1" lang="en-US" altLang="ja-JP" sz="1050" dirty="0">
                <a:latin typeface="BIZ UDPゴシック" panose="020B0400000000000000" pitchFamily="50" charset="-128"/>
                <a:ea typeface="BIZ UDPゴシック" panose="020B0400000000000000" pitchFamily="50" charset="-128"/>
              </a:rPr>
              <a:t>HER-SYS</a:t>
            </a:r>
            <a:r>
              <a:rPr kumimoji="1" lang="ja-JP" altLang="en-US" sz="1050" dirty="0">
                <a:latin typeface="BIZ UDPゴシック" panose="020B0400000000000000" pitchFamily="50" charset="-128"/>
                <a:ea typeface="BIZ UDPゴシック" panose="020B0400000000000000" pitchFamily="50" charset="-128"/>
              </a:rPr>
              <a:t>）に移行</a:t>
            </a:r>
          </a:p>
        </p:txBody>
      </p:sp>
      <p:sp>
        <p:nvSpPr>
          <p:cNvPr id="21" name="正方形/長方形 20"/>
          <p:cNvSpPr/>
          <p:nvPr/>
        </p:nvSpPr>
        <p:spPr>
          <a:xfrm>
            <a:off x="255678" y="583216"/>
            <a:ext cx="4169731"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a:t>
            </a:r>
            <a:r>
              <a:rPr lang="ja-JP" altLang="en-US" b="1" dirty="0">
                <a:solidFill>
                  <a:prstClr val="black"/>
                </a:solidFill>
                <a:latin typeface="BIZ UDPゴシック" panose="020B0400000000000000" pitchFamily="50" charset="-128"/>
                <a:ea typeface="BIZ UDPゴシック" panose="020B0400000000000000" pitchFamily="50" charset="-128"/>
              </a:rPr>
              <a:t>コロナウイルス対応状況管理システム</a:t>
            </a:r>
          </a:p>
        </p:txBody>
      </p:sp>
      <p:sp>
        <p:nvSpPr>
          <p:cNvPr id="16" name="二等辺三角形 15"/>
          <p:cNvSpPr/>
          <p:nvPr/>
        </p:nvSpPr>
        <p:spPr>
          <a:xfrm flipV="1">
            <a:off x="1964159" y="2744562"/>
            <a:ext cx="441789" cy="17599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74630" y="3047228"/>
            <a:ext cx="954107" cy="400110"/>
          </a:xfrm>
          <a:prstGeom prst="rect">
            <a:avLst/>
          </a:prstGeom>
        </p:spPr>
        <p:txBody>
          <a:bodyPr wrap="none">
            <a:spAutoFit/>
          </a:bodyPr>
          <a:lstStyle/>
          <a:p>
            <a:r>
              <a:rPr kumimoji="1" lang="ja-JP" altLang="en-US" sz="2000" b="1" dirty="0">
                <a:solidFill>
                  <a:schemeClr val="bg1"/>
                </a:solidFill>
                <a:latin typeface="BIZ UDPゴシック" panose="020B0400000000000000" pitchFamily="50" charset="-128"/>
                <a:ea typeface="BIZ UDPゴシック" panose="020B0400000000000000" pitchFamily="50" charset="-128"/>
              </a:rPr>
              <a:t>全国初</a:t>
            </a:r>
            <a:endParaRPr lang="ja-JP" altLang="en-US" dirty="0">
              <a:solidFill>
                <a:schemeClr val="bg1"/>
              </a:solidFill>
            </a:endParaRPr>
          </a:p>
        </p:txBody>
      </p:sp>
      <p:sp>
        <p:nvSpPr>
          <p:cNvPr id="29" name="正方形/長方形 28"/>
          <p:cNvSpPr/>
          <p:nvPr/>
        </p:nvSpPr>
        <p:spPr>
          <a:xfrm>
            <a:off x="4633576" y="743388"/>
            <a:ext cx="4252083" cy="250902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02031" y="604888"/>
            <a:ext cx="2105063" cy="276999"/>
          </a:xfrm>
          <a:prstGeom prst="rect">
            <a:avLst/>
          </a:prstGeom>
          <a:solidFill>
            <a:schemeClr val="bg1"/>
          </a:solidFill>
        </p:spPr>
        <p:txBody>
          <a:bodyPr wrap="none" rtlCol="0">
            <a:spAutoFit/>
          </a:bodyPr>
          <a:lstStyle/>
          <a:p>
            <a:pPr algn="ctr"/>
            <a:r>
              <a:rPr kumimoji="1" lang="ja-JP" altLang="en-US" sz="1200" b="1" dirty="0">
                <a:solidFill>
                  <a:srgbClr val="0070C0"/>
                </a:solidFill>
                <a:latin typeface="BIZ UDPゴシック" panose="020B0400000000000000" pitchFamily="50" charset="-128"/>
                <a:ea typeface="BIZ UDPゴシック" panose="020B0400000000000000" pitchFamily="50" charset="-128"/>
              </a:rPr>
              <a:t>システムの概要（イメージ図）</a:t>
            </a:r>
          </a:p>
        </p:txBody>
      </p:sp>
      <p:grpSp>
        <p:nvGrpSpPr>
          <p:cNvPr id="33" name="グループ化 32"/>
          <p:cNvGrpSpPr/>
          <p:nvPr/>
        </p:nvGrpSpPr>
        <p:grpSpPr>
          <a:xfrm>
            <a:off x="517793" y="1204114"/>
            <a:ext cx="3305060" cy="379247"/>
            <a:chOff x="517793" y="1160556"/>
            <a:chExt cx="3305060" cy="379247"/>
          </a:xfrm>
        </p:grpSpPr>
        <p:sp>
          <p:nvSpPr>
            <p:cNvPr id="32" name="角丸四角形 31"/>
            <p:cNvSpPr/>
            <p:nvPr/>
          </p:nvSpPr>
          <p:spPr>
            <a:xfrm>
              <a:off x="517793" y="1160556"/>
              <a:ext cx="3305060" cy="37924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23517" y="1179158"/>
              <a:ext cx="2323072" cy="338554"/>
            </a:xfrm>
            <a:prstGeom prst="rect">
              <a:avLst/>
            </a:prstGeom>
          </p:spPr>
          <p:txBody>
            <a:bodyPr wrap="none">
              <a:spAutoFit/>
            </a:bodyPr>
            <a:lstStyle/>
            <a:p>
              <a:pPr lvl="0" algn="ctr" defTabSz="342909"/>
              <a:r>
                <a:rPr lang="ja-JP" altLang="en-US" sz="1600" b="1" dirty="0">
                  <a:solidFill>
                    <a:prstClr val="white"/>
                  </a:solidFill>
                  <a:latin typeface="BIZ UDPゴシック" panose="020B0400000000000000" pitchFamily="50" charset="-128"/>
                  <a:ea typeface="BIZ UDPゴシック" panose="020B0400000000000000" pitchFamily="50" charset="-128"/>
                </a:rPr>
                <a:t>このシステムの３大利点</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34" name="グループ化 33"/>
          <p:cNvGrpSpPr/>
          <p:nvPr/>
        </p:nvGrpSpPr>
        <p:grpSpPr>
          <a:xfrm>
            <a:off x="7365287" y="134256"/>
            <a:ext cx="1540578" cy="276999"/>
            <a:chOff x="6978915" y="576349"/>
            <a:chExt cx="1540578" cy="276999"/>
          </a:xfrm>
        </p:grpSpPr>
        <p:sp>
          <p:nvSpPr>
            <p:cNvPr id="35" name="正方形/長方形 34"/>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36" name="グループ化 35"/>
            <p:cNvGrpSpPr/>
            <p:nvPr/>
          </p:nvGrpSpPr>
          <p:grpSpPr>
            <a:xfrm>
              <a:off x="6978915" y="576349"/>
              <a:ext cx="267630" cy="276999"/>
              <a:chOff x="6978915" y="557392"/>
              <a:chExt cx="267630" cy="276999"/>
            </a:xfrm>
          </p:grpSpPr>
          <p:sp>
            <p:nvSpPr>
              <p:cNvPr id="37" name="正方形/長方形 36"/>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正方形/長方形 37"/>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39"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666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485349" y="721927"/>
            <a:ext cx="4337637" cy="3213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6008" y="2157895"/>
            <a:ext cx="4076318" cy="1875855"/>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286" y="5128393"/>
            <a:ext cx="4407104" cy="1267007"/>
          </a:xfrm>
          <a:prstGeom prst="rect">
            <a:avLst/>
          </a:prstGeom>
        </p:spPr>
      </p:pic>
      <p:sp>
        <p:nvSpPr>
          <p:cNvPr id="6" name="正方形/長方形 5"/>
          <p:cNvSpPr/>
          <p:nvPr/>
        </p:nvSpPr>
        <p:spPr>
          <a:xfrm>
            <a:off x="4485350" y="4037870"/>
            <a:ext cx="1776302" cy="307777"/>
          </a:xfrm>
          <a:prstGeom prst="rect">
            <a:avLst/>
          </a:prstGeom>
          <a:noFill/>
          <a:ln>
            <a:noFill/>
          </a:ln>
        </p:spPr>
        <p:txBody>
          <a:bodyPr wrap="square">
            <a:spAutoFit/>
          </a:bodyPr>
          <a:lstStyle/>
          <a:p>
            <a:pPr defTabSz="342909"/>
            <a:r>
              <a:rPr lang="ja-JP" altLang="en-US" sz="1400" b="1" dirty="0">
                <a:solidFill>
                  <a:srgbClr val="0070C0"/>
                </a:solidFill>
                <a:latin typeface="BIZ UDPゴシック" panose="020B0400000000000000" pitchFamily="50" charset="-128"/>
                <a:ea typeface="BIZ UDPゴシック" panose="020B0400000000000000" pitchFamily="50" charset="-128"/>
              </a:rPr>
              <a:t>大阪おおきにアプリ</a:t>
            </a:r>
            <a:endParaRPr lang="en-US" altLang="ja-JP" sz="1400" b="1" dirty="0">
              <a:solidFill>
                <a:srgbClr val="0070C0"/>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391092" y="1089268"/>
            <a:ext cx="1037145" cy="307777"/>
          </a:xfrm>
          <a:prstGeom prst="rect">
            <a:avLst/>
          </a:prstGeom>
          <a:noFill/>
          <a:ln>
            <a:noFill/>
          </a:ln>
        </p:spPr>
        <p:txBody>
          <a:bodyPr wrap="square">
            <a:spAutoFit/>
          </a:bodyPr>
          <a:lstStyle/>
          <a:p>
            <a:pPr defTabSz="342909"/>
            <a:r>
              <a:rPr lang="ja-JP" altLang="en-US" sz="1400" b="1" dirty="0">
                <a:solidFill>
                  <a:srgbClr val="0070C0"/>
                </a:solidFill>
                <a:latin typeface="BIZ UDPゴシック" panose="020B0400000000000000" pitchFamily="50" charset="-128"/>
                <a:ea typeface="BIZ UDPゴシック" panose="020B0400000000000000" pitchFamily="50" charset="-128"/>
              </a:rPr>
              <a:t>大阪マイル</a:t>
            </a:r>
            <a:endParaRPr lang="en-US" altLang="ja-JP" sz="1400" b="1" dirty="0">
              <a:solidFill>
                <a:srgbClr val="0070C0"/>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996390" y="3199326"/>
            <a:ext cx="2263761" cy="307777"/>
          </a:xfrm>
          <a:prstGeom prst="rect">
            <a:avLst/>
          </a:prstGeom>
        </p:spPr>
        <p:txBody>
          <a:bodyPr wrap="none">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大阪コロナ追跡システム</a:t>
            </a:r>
            <a:r>
              <a:rPr lang="en-US" altLang="ja-JP" sz="1400" b="1" dirty="0">
                <a:latin typeface="BIZ UDPゴシック" panose="020B0400000000000000" pitchFamily="50" charset="-128"/>
                <a:ea typeface="BIZ UDPゴシック" panose="020B0400000000000000" pitchFamily="50" charset="-128"/>
              </a:rPr>
              <a:t>』</a:t>
            </a:r>
          </a:p>
        </p:txBody>
      </p:sp>
      <p:pic>
        <p:nvPicPr>
          <p:cNvPr id="14" name="図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143" y="3661071"/>
            <a:ext cx="2926941" cy="2765503"/>
          </a:xfrm>
          <a:prstGeom prst="rect">
            <a:avLst/>
          </a:prstGeom>
        </p:spPr>
      </p:pic>
      <p:sp>
        <p:nvSpPr>
          <p:cNvPr id="15" name="正方形/長方形 14"/>
          <p:cNvSpPr/>
          <p:nvPr/>
        </p:nvSpPr>
        <p:spPr>
          <a:xfrm>
            <a:off x="515007" y="3155636"/>
            <a:ext cx="3219029" cy="3424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391092" y="1416373"/>
            <a:ext cx="4584733" cy="769441"/>
          </a:xfrm>
          <a:prstGeom prst="rect">
            <a:avLst/>
          </a:prstGeom>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施設等の利用者が大阪コロナ追跡システムの</a:t>
            </a:r>
            <a:r>
              <a:rPr lang="en-US" altLang="ja-JP" sz="1100" dirty="0">
                <a:latin typeface="BIZ UDPゴシック" panose="020B0400000000000000" pitchFamily="50" charset="-128"/>
                <a:ea typeface="BIZ UDPゴシック" panose="020B0400000000000000" pitchFamily="50" charset="-128"/>
              </a:rPr>
              <a:t>QR</a:t>
            </a:r>
            <a:r>
              <a:rPr lang="ja-JP" altLang="en-US" sz="1100" dirty="0">
                <a:latin typeface="BIZ UDPゴシック" panose="020B0400000000000000" pitchFamily="50" charset="-128"/>
                <a:ea typeface="BIZ UDPゴシック" panose="020B0400000000000000" pitchFamily="50" charset="-128"/>
              </a:rPr>
              <a:t>コードを読込んだ際、「大阪マイル」というポイントがたまるサービス。</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一定数の「大阪マイル」をためた方を対象に抽選を行い、当選者に特典を送付。</a:t>
            </a:r>
          </a:p>
        </p:txBody>
      </p:sp>
      <p:sp>
        <p:nvSpPr>
          <p:cNvPr id="4" name="正方形/長方形 3"/>
          <p:cNvSpPr/>
          <p:nvPr/>
        </p:nvSpPr>
        <p:spPr>
          <a:xfrm>
            <a:off x="4485350" y="4353887"/>
            <a:ext cx="4546783" cy="430887"/>
          </a:xfrm>
          <a:prstGeom prst="rect">
            <a:avLst/>
          </a:prstGeom>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施設（店舗）で大阪コロナ追跡システムをご利用した際、お手持ちの端末で施設（店舗）固有の機能が利用できるアプリ。</a:t>
            </a:r>
          </a:p>
        </p:txBody>
      </p:sp>
      <p:cxnSp>
        <p:nvCxnSpPr>
          <p:cNvPr id="19" name="直線コネクタ 18"/>
          <p:cNvCxnSpPr/>
          <p:nvPr/>
        </p:nvCxnSpPr>
        <p:spPr>
          <a:xfrm>
            <a:off x="4485350" y="1394396"/>
            <a:ext cx="433763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55678" y="583216"/>
            <a:ext cx="3355406"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a:t>
            </a:r>
            <a:r>
              <a:rPr lang="ja-JP" altLang="en-US" b="1" dirty="0">
                <a:solidFill>
                  <a:prstClr val="black"/>
                </a:solidFill>
                <a:latin typeface="BIZ UDPゴシック" panose="020B0400000000000000" pitchFamily="50" charset="-128"/>
                <a:ea typeface="BIZ UDPゴシック" panose="020B0400000000000000" pitchFamily="50" charset="-128"/>
              </a:rPr>
              <a:t>大阪コロナ追跡システム </a:t>
            </a:r>
            <a:r>
              <a:rPr lang="en-US" altLang="ja-JP" b="1" dirty="0">
                <a:solidFill>
                  <a:prstClr val="black"/>
                </a:solidFill>
                <a:latin typeface="BIZ UDPゴシック" panose="020B0400000000000000" pitchFamily="50" charset="-128"/>
                <a:ea typeface="BIZ UDPゴシック" panose="020B0400000000000000" pitchFamily="50" charset="-128"/>
              </a:rPr>
              <a:t>+α</a:t>
            </a: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7365287" y="134256"/>
            <a:ext cx="1540578" cy="276999"/>
            <a:chOff x="6978915" y="576349"/>
            <a:chExt cx="1540578" cy="276999"/>
          </a:xfrm>
        </p:grpSpPr>
        <p:sp>
          <p:nvSpPr>
            <p:cNvPr id="24" name="正方形/長方形 23"/>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25" name="グループ化 24"/>
            <p:cNvGrpSpPr/>
            <p:nvPr/>
          </p:nvGrpSpPr>
          <p:grpSpPr>
            <a:xfrm>
              <a:off x="6978915" y="576349"/>
              <a:ext cx="267630" cy="276999"/>
              <a:chOff x="6978915" y="557392"/>
              <a:chExt cx="267630" cy="276999"/>
            </a:xfrm>
          </p:grpSpPr>
          <p:sp>
            <p:nvSpPr>
              <p:cNvPr id="26" name="正方形/長方形 25"/>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28" name="テキスト ボックス 27"/>
          <p:cNvSpPr txBox="1"/>
          <p:nvPr/>
        </p:nvSpPr>
        <p:spPr>
          <a:xfrm>
            <a:off x="429603" y="1680569"/>
            <a:ext cx="3510898" cy="1374735"/>
          </a:xfrm>
          <a:prstGeom prst="rect">
            <a:avLst/>
          </a:prstGeom>
          <a:noFill/>
        </p:spPr>
        <p:txBody>
          <a:bodyPr wrap="none" rtlCol="0">
            <a:spAutoFit/>
          </a:bodyPr>
          <a:lstStyle/>
          <a:p>
            <a:pPr>
              <a:lnSpc>
                <a:spcPts val="2000"/>
              </a:lnSpc>
            </a:pPr>
            <a:r>
              <a:rPr kumimoji="1" lang="ja-JP" altLang="en-US" sz="1400" b="1" dirty="0">
                <a:latin typeface="BIZ UDPゴシック" panose="020B0400000000000000" pitchFamily="50" charset="-128"/>
                <a:ea typeface="BIZ UDPゴシック" panose="020B0400000000000000" pitchFamily="50" charset="-128"/>
              </a:rPr>
              <a:t>① 場所（施設）に着目したアラートシステム</a:t>
            </a:r>
          </a:p>
          <a:p>
            <a:pPr>
              <a:lnSpc>
                <a:spcPts val="2000"/>
              </a:lnSpc>
            </a:pP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　（感染者と同じ場所にいた人にお知らせ）</a:t>
            </a:r>
            <a:endParaRPr kumimoji="1" lang="ja-JP" altLang="en-US" sz="1400" b="1" dirty="0">
              <a:latin typeface="BIZ UDPゴシック" panose="020B0400000000000000" pitchFamily="50" charset="-128"/>
              <a:ea typeface="BIZ UDPゴシック" panose="020B0400000000000000" pitchFamily="50" charset="-128"/>
            </a:endParaRPr>
          </a:p>
          <a:p>
            <a:pPr>
              <a:lnSpc>
                <a:spcPts val="2000"/>
              </a:lnSpc>
            </a:pPr>
            <a:r>
              <a:rPr kumimoji="1" lang="ja-JP" altLang="en-US" sz="1400" b="1" dirty="0">
                <a:latin typeface="BIZ UDPゴシック" panose="020B0400000000000000" pitchFamily="50" charset="-128"/>
                <a:ea typeface="BIZ UDPゴシック" panose="020B0400000000000000" pitchFamily="50" charset="-128"/>
              </a:rPr>
              <a:t>② </a:t>
            </a:r>
            <a:r>
              <a:rPr kumimoji="1" lang="en-US" altLang="ja-JP" sz="1400" b="1" dirty="0">
                <a:latin typeface="BIZ UDPゴシック" panose="020B0400000000000000" pitchFamily="50" charset="-128"/>
                <a:ea typeface="BIZ UDPゴシック" panose="020B0400000000000000" pitchFamily="50" charset="-128"/>
              </a:rPr>
              <a:t>QR</a:t>
            </a:r>
            <a:r>
              <a:rPr kumimoji="1" lang="ja-JP" altLang="en-US" sz="1400" b="1" dirty="0">
                <a:latin typeface="BIZ UDPゴシック" panose="020B0400000000000000" pitchFamily="50" charset="-128"/>
                <a:ea typeface="BIZ UDPゴシック" panose="020B0400000000000000" pitchFamily="50" charset="-128"/>
              </a:rPr>
              <a:t>コードを読み取り、送信するだけ</a:t>
            </a:r>
          </a:p>
          <a:p>
            <a:pPr>
              <a:lnSpc>
                <a:spcPts val="2000"/>
              </a:lnSpc>
            </a:pP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　（専用アプリ不要）</a:t>
            </a:r>
          </a:p>
          <a:p>
            <a:pPr>
              <a:lnSpc>
                <a:spcPts val="2000"/>
              </a:lnSpc>
            </a:pPr>
            <a:r>
              <a:rPr kumimoji="1" lang="ja-JP" altLang="en-US" sz="1400" b="1" dirty="0">
                <a:latin typeface="BIZ UDPゴシック" panose="020B0400000000000000" pitchFamily="50" charset="-128"/>
                <a:ea typeface="BIZ UDPゴシック" panose="020B0400000000000000" pitchFamily="50" charset="-128"/>
              </a:rPr>
              <a:t>③ 取得するのはメールアドレスのみ</a:t>
            </a:r>
          </a:p>
        </p:txBody>
      </p:sp>
      <p:grpSp>
        <p:nvGrpSpPr>
          <p:cNvPr id="29" name="グループ化 28"/>
          <p:cNvGrpSpPr/>
          <p:nvPr/>
        </p:nvGrpSpPr>
        <p:grpSpPr>
          <a:xfrm>
            <a:off x="517793" y="1204114"/>
            <a:ext cx="3305060" cy="379247"/>
            <a:chOff x="517793" y="1160556"/>
            <a:chExt cx="3305060" cy="379247"/>
          </a:xfrm>
        </p:grpSpPr>
        <p:sp>
          <p:nvSpPr>
            <p:cNvPr id="30" name="角丸四角形 29"/>
            <p:cNvSpPr/>
            <p:nvPr/>
          </p:nvSpPr>
          <p:spPr>
            <a:xfrm>
              <a:off x="517793" y="1160556"/>
              <a:ext cx="3305060" cy="37924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604605" y="1179158"/>
              <a:ext cx="1160895" cy="338554"/>
            </a:xfrm>
            <a:prstGeom prst="rect">
              <a:avLst/>
            </a:prstGeom>
          </p:spPr>
          <p:txBody>
            <a:bodyPr wrap="none">
              <a:spAutoFit/>
            </a:bodyPr>
            <a:lstStyle/>
            <a:p>
              <a:pPr lvl="0" algn="ctr" defTabSz="342909"/>
              <a:r>
                <a:rPr lang="ja-JP" altLang="en-US" sz="1600" b="1" dirty="0">
                  <a:solidFill>
                    <a:prstClr val="white"/>
                  </a:solidFill>
                  <a:latin typeface="BIZ UDPゴシック" panose="020B0400000000000000" pitchFamily="50" charset="-128"/>
                  <a:ea typeface="BIZ UDPゴシック" panose="020B0400000000000000" pitchFamily="50" charset="-128"/>
                </a:rPr>
                <a:t>３つの特徴</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p:txBody>
        </p:sp>
      </p:grpSp>
      <p:cxnSp>
        <p:nvCxnSpPr>
          <p:cNvPr id="32" name="直線コネクタ 31"/>
          <p:cNvCxnSpPr/>
          <p:nvPr/>
        </p:nvCxnSpPr>
        <p:spPr>
          <a:xfrm>
            <a:off x="4568228" y="4322060"/>
            <a:ext cx="433763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485350" y="4812892"/>
            <a:ext cx="4490475" cy="253916"/>
          </a:xfrm>
          <a:prstGeom prst="rect">
            <a:avLst/>
          </a:prstGeom>
        </p:spPr>
        <p:txBody>
          <a:bodyPr wrap="square">
            <a:spAutoFit/>
          </a:bodyPr>
          <a:lstStyle/>
          <a:p>
            <a:pPr lvl="0"/>
            <a:r>
              <a:rPr lang="en-US" altLang="ja-JP" sz="1000" dirty="0">
                <a:solidFill>
                  <a:prstClr val="black"/>
                </a:solidFill>
                <a:latin typeface="BIZ UDPゴシック" panose="020B0400000000000000" pitchFamily="50" charset="-128"/>
                <a:ea typeface="BIZ UDPゴシック" panose="020B0400000000000000" pitchFamily="50" charset="-128"/>
              </a:rPr>
              <a:t>【</a:t>
            </a:r>
            <a:r>
              <a:rPr lang="ja-JP" altLang="en-US" sz="1000" dirty="0">
                <a:solidFill>
                  <a:prstClr val="black"/>
                </a:solidFill>
                <a:latin typeface="BIZ UDPゴシック" panose="020B0400000000000000" pitchFamily="50" charset="-128"/>
                <a:ea typeface="BIZ UDPゴシック" panose="020B0400000000000000" pitchFamily="50" charset="-128"/>
              </a:rPr>
              <a:t>例</a:t>
            </a:r>
            <a:r>
              <a:rPr lang="en-US" altLang="ja-JP" sz="1000" dirty="0">
                <a:solidFill>
                  <a:prstClr val="black"/>
                </a:solidFill>
                <a:latin typeface="BIZ UDPゴシック" panose="020B0400000000000000" pitchFamily="50" charset="-128"/>
                <a:ea typeface="BIZ UDPゴシック" panose="020B0400000000000000" pitchFamily="50" charset="-128"/>
              </a:rPr>
              <a:t>】</a:t>
            </a:r>
            <a:r>
              <a:rPr lang="ja-JP" altLang="en-US" sz="1000" dirty="0">
                <a:solidFill>
                  <a:prstClr val="black"/>
                </a:solidFill>
                <a:latin typeface="BIZ UDPゴシック" panose="020B0400000000000000" pitchFamily="50" charset="-128"/>
                <a:ea typeface="BIZ UDPゴシック" panose="020B0400000000000000" pitchFamily="50" charset="-128"/>
              </a:rPr>
              <a:t>飲食店のメニューの閲覧・注文・キャッシュレス決済、クーポンの取得・利用</a:t>
            </a:r>
          </a:p>
        </p:txBody>
      </p:sp>
      <p:sp>
        <p:nvSpPr>
          <p:cNvPr id="34" name="正方形/長方形 33"/>
          <p:cNvSpPr/>
          <p:nvPr/>
        </p:nvSpPr>
        <p:spPr>
          <a:xfrm>
            <a:off x="4485349" y="723345"/>
            <a:ext cx="4238661" cy="307777"/>
          </a:xfrm>
          <a:prstGeom prst="rect">
            <a:avLst/>
          </a:prstGeom>
        </p:spPr>
        <p:txBody>
          <a:bodyPr wrap="none">
            <a:spAutoFit/>
          </a:bodyPr>
          <a:lstStyle/>
          <a:p>
            <a:pPr lvl="0"/>
            <a:r>
              <a:rPr lang="ja-JP" altLang="en-US" sz="1400" b="1" dirty="0">
                <a:solidFill>
                  <a:schemeClr val="bg1"/>
                </a:solidFill>
                <a:latin typeface="HGPｺﾞｼｯｸE" panose="020B0900000000000000" pitchFamily="50" charset="-128"/>
                <a:ea typeface="HGPｺﾞｼｯｸE" panose="020B09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大阪コロナ追跡システム普及促進のための取組み</a:t>
            </a:r>
          </a:p>
        </p:txBody>
      </p:sp>
      <p:sp>
        <p:nvSpPr>
          <p:cNvPr id="37"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8023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24716" y="1496226"/>
            <a:ext cx="7560377" cy="480131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「これまでの実績」でも対応を充実させた、行政手続きのデジタル化や、先端技術の活用をさらに進化させ、住民サービスのみならず職員業務の「新しい生活様式」に対応しうる、行政</a:t>
            </a:r>
            <a:r>
              <a:rPr kumimoji="1" lang="en-US" altLang="ja-JP" dirty="0">
                <a:latin typeface="BIZ UDPゴシック" panose="020B0400000000000000" pitchFamily="50" charset="-128"/>
                <a:ea typeface="BIZ UDPゴシック" panose="020B0400000000000000" pitchFamily="50" charset="-128"/>
              </a:rPr>
              <a:t>DX</a:t>
            </a:r>
            <a:r>
              <a:rPr kumimoji="1" lang="ja-JP" altLang="en-US" dirty="0">
                <a:latin typeface="BIZ UDPゴシック" panose="020B0400000000000000" pitchFamily="50" charset="-128"/>
                <a:ea typeface="BIZ UDPゴシック" panose="020B0400000000000000" pitchFamily="50" charset="-128"/>
              </a:rPr>
              <a:t>を強力に推進していく。</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市町村の</a:t>
            </a:r>
            <a:r>
              <a:rPr kumimoji="1" lang="en-US" altLang="ja-JP" dirty="0">
                <a:latin typeface="BIZ UDPゴシック" panose="020B0400000000000000" pitchFamily="50" charset="-128"/>
                <a:ea typeface="BIZ UDPゴシック" panose="020B0400000000000000" pitchFamily="50" charset="-128"/>
              </a:rPr>
              <a:t>DX</a:t>
            </a:r>
            <a:r>
              <a:rPr kumimoji="1" lang="ja-JP" altLang="en-US" dirty="0">
                <a:latin typeface="BIZ UDPゴシック" panose="020B0400000000000000" pitchFamily="50" charset="-128"/>
                <a:ea typeface="BIZ UDPゴシック" panose="020B0400000000000000" pitchFamily="50" charset="-128"/>
              </a:rPr>
              <a:t>推進についても、国が先導して進める基幹系システムの標準化支援や、自治体ごとに構築するシステムの横展開について、市町村</a:t>
            </a:r>
            <a:r>
              <a:rPr kumimoji="1" lang="ja-JP" altLang="en-US" dirty="0" smtClean="0">
                <a:latin typeface="BIZ UDPゴシック" panose="020B0400000000000000" pitchFamily="50" charset="-128"/>
                <a:ea typeface="BIZ UDPゴシック" panose="020B0400000000000000" pitchFamily="50" charset="-128"/>
              </a:rPr>
              <a:t>を支援</a:t>
            </a:r>
            <a:r>
              <a:rPr kumimoji="1" lang="ja-JP" altLang="en-US" dirty="0">
                <a:latin typeface="BIZ UDPゴシック" panose="020B0400000000000000" pitchFamily="50" charset="-128"/>
                <a:ea typeface="BIZ UDPゴシック" panose="020B0400000000000000" pitchFamily="50" charset="-128"/>
              </a:rPr>
              <a:t>し、大阪全体の行政サービスの質向上を図る。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dirty="0" smtClean="0">
                <a:latin typeface="BIZ UDPゴシック" panose="020B0400000000000000" pitchFamily="50" charset="-128"/>
                <a:ea typeface="BIZ UDPゴシック" panose="020B0400000000000000" pitchFamily="50" charset="-128"/>
              </a:rPr>
              <a:t>公民共同では</a:t>
            </a:r>
            <a:r>
              <a:rPr kumimoji="1" lang="ja-JP" altLang="en-US" dirty="0">
                <a:latin typeface="BIZ UDPゴシック" panose="020B0400000000000000" pitchFamily="50" charset="-128"/>
                <a:ea typeface="BIZ UDPゴシック" panose="020B0400000000000000" pitchFamily="50" charset="-128"/>
              </a:rPr>
              <a:t>、大阪スマートシティパートナーズフォーラムで示された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6</a:t>
            </a:r>
            <a:r>
              <a:rPr kumimoji="1" lang="ja-JP" altLang="en-US" dirty="0" err="1">
                <a:latin typeface="BIZ UDPゴシック" panose="020B0400000000000000" pitchFamily="50" charset="-128"/>
                <a:ea typeface="BIZ UDPゴシック" panose="020B0400000000000000" pitchFamily="50" charset="-128"/>
              </a:rPr>
              <a:t>つの</a:t>
            </a:r>
            <a:r>
              <a:rPr kumimoji="1" lang="ja-JP" altLang="en-US" dirty="0">
                <a:latin typeface="BIZ UDPゴシック" panose="020B0400000000000000" pitchFamily="50" charset="-128"/>
                <a:ea typeface="BIZ UDPゴシック" panose="020B0400000000000000" pitchFamily="50" charset="-128"/>
              </a:rPr>
              <a:t>具体的プロジェクトを、まさに公民共同エコシステムを実践</a:t>
            </a:r>
            <a:r>
              <a:rPr kumimoji="1" lang="ja-JP" altLang="en-US" dirty="0" smtClean="0">
                <a:latin typeface="BIZ UDPゴシック" panose="020B0400000000000000" pitchFamily="50" charset="-128"/>
                <a:ea typeface="BIZ UDPゴシック" panose="020B0400000000000000" pitchFamily="50" charset="-128"/>
              </a:rPr>
              <a:t>する</a:t>
            </a:r>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　形で</a:t>
            </a:r>
            <a:r>
              <a:rPr kumimoji="1" lang="ja-JP" altLang="en-US" dirty="0">
                <a:latin typeface="BIZ UDPゴシック" panose="020B0400000000000000" pitchFamily="50" charset="-128"/>
                <a:ea typeface="BIZ UDPゴシック" panose="020B0400000000000000" pitchFamily="50" charset="-128"/>
              </a:rPr>
              <a:t>、同フォーラムの参画企業とともにそれぞれ</a:t>
            </a:r>
            <a:r>
              <a:rPr kumimoji="1" lang="ja-JP" altLang="en-US" dirty="0" smtClean="0">
                <a:latin typeface="BIZ UDPゴシック" panose="020B0400000000000000" pitchFamily="50" charset="-128"/>
                <a:ea typeface="BIZ UDPゴシック" panose="020B0400000000000000" pitchFamily="50" charset="-128"/>
              </a:rPr>
              <a:t>のテーマについて社会</a:t>
            </a:r>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　実装</a:t>
            </a:r>
            <a:r>
              <a:rPr kumimoji="1" lang="ja-JP" altLang="en-US" dirty="0">
                <a:latin typeface="BIZ UDPゴシック" panose="020B0400000000000000" pitchFamily="50" charset="-128"/>
                <a:ea typeface="BIZ UDPゴシック" panose="020B0400000000000000" pitchFamily="50" charset="-128"/>
              </a:rPr>
              <a:t>を</a:t>
            </a:r>
            <a:r>
              <a:rPr kumimoji="1" lang="ja-JP" altLang="en-US" dirty="0" smtClean="0">
                <a:latin typeface="BIZ UDPゴシック" panose="020B0400000000000000" pitchFamily="50" charset="-128"/>
                <a:ea typeface="BIZ UDPゴシック" panose="020B0400000000000000" pitchFamily="50" charset="-128"/>
              </a:rPr>
              <a:t>目指していく</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地域におけるスマートシティの社会実装を本格化させるため、社会課題が多い一方で、アフターコロナで価値が高まる郊外ニュータウンの可能性を生かすため、泉北ニュータウンを大阪スマートシティのチャレンジフィールドとして位置付ける。</a:t>
            </a:r>
            <a:endParaRPr kumimoji="1" lang="en-US" altLang="ja-JP" dirty="0">
              <a:latin typeface="BIZ UDPゴシック" panose="020B0400000000000000" pitchFamily="50" charset="-128"/>
              <a:ea typeface="BIZ UDPゴシック" panose="020B0400000000000000" pitchFamily="50" charset="-128"/>
            </a:endParaRPr>
          </a:p>
        </p:txBody>
      </p:sp>
      <p:grpSp>
        <p:nvGrpSpPr>
          <p:cNvPr id="6" name="グループ化 5"/>
          <p:cNvGrpSpPr/>
          <p:nvPr/>
        </p:nvGrpSpPr>
        <p:grpSpPr>
          <a:xfrm>
            <a:off x="924716" y="511696"/>
            <a:ext cx="7379912" cy="722340"/>
            <a:chOff x="924716" y="1681994"/>
            <a:chExt cx="7379912" cy="722340"/>
          </a:xfrm>
        </p:grpSpPr>
        <p:sp>
          <p:nvSpPr>
            <p:cNvPr id="7" name="正方形/長方形 6"/>
            <p:cNvSpPr/>
            <p:nvPr/>
          </p:nvSpPr>
          <p:spPr>
            <a:xfrm>
              <a:off x="1635616" y="1681994"/>
              <a:ext cx="6669012" cy="7223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75855" y="1736187"/>
              <a:ext cx="2646878" cy="584775"/>
            </a:xfrm>
            <a:prstGeom prst="rect">
              <a:avLst/>
            </a:prstGeom>
          </p:spPr>
          <p:txBody>
            <a:bodyPr wrap="none">
              <a:sp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今後の取組み</a:t>
              </a:r>
            </a:p>
          </p:txBody>
        </p:sp>
        <p:sp>
          <p:nvSpPr>
            <p:cNvPr id="9" name="正方形/長方形 8"/>
            <p:cNvSpPr/>
            <p:nvPr/>
          </p:nvSpPr>
          <p:spPr>
            <a:xfrm>
              <a:off x="924716" y="1686952"/>
              <a:ext cx="710901" cy="71090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31540" y="1736187"/>
              <a:ext cx="497252" cy="584775"/>
            </a:xfrm>
            <a:prstGeom prst="rect">
              <a:avLst/>
            </a:prstGeom>
          </p:spPr>
          <p:txBody>
            <a:bodyPr wrap="none">
              <a:spAutoFit/>
            </a:bodyPr>
            <a:lstStyle/>
            <a:p>
              <a:pPr algn="ctr"/>
              <a:r>
                <a:rPr lang="ja-JP" altLang="en-US" sz="3200" b="1" dirty="0">
                  <a:solidFill>
                    <a:srgbClr val="0070C0"/>
                  </a:solidFill>
                  <a:latin typeface="BIZ UDPゴシック" panose="020B0400000000000000" pitchFamily="50" charset="-128"/>
                  <a:ea typeface="BIZ UDPゴシック" panose="020B0400000000000000" pitchFamily="50" charset="-128"/>
                </a:rPr>
                <a:t>２</a:t>
              </a:r>
              <a:endParaRPr lang="ja-JP" altLang="en-US" sz="2800" dirty="0">
                <a:solidFill>
                  <a:srgbClr val="0070C0"/>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8767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51426" y="5027353"/>
            <a:ext cx="1370796" cy="22209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307817" y="1248434"/>
            <a:ext cx="8644500"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行政手続のデジタル化と先端技術の活用により、「新しい生活様式」の実践、リモート社会の実現に向け、大阪</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府庁の行政サービスの改革を推進する</a:t>
            </a:r>
          </a:p>
        </p:txBody>
      </p:sp>
      <p:sp>
        <p:nvSpPr>
          <p:cNvPr id="98" name="テキスト ボックス 97"/>
          <p:cNvSpPr txBox="1"/>
          <p:nvPr/>
        </p:nvSpPr>
        <p:spPr>
          <a:xfrm>
            <a:off x="253785" y="1751906"/>
            <a:ext cx="1432220" cy="369332"/>
          </a:xfrm>
          <a:prstGeom prst="rect">
            <a:avLst/>
          </a:prstGeom>
          <a:noFill/>
        </p:spPr>
        <p:txBody>
          <a:bodyPr wrap="square" rtlCol="0">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取組み例</a:t>
            </a:r>
          </a:p>
        </p:txBody>
      </p:sp>
      <p:sp>
        <p:nvSpPr>
          <p:cNvPr id="99" name="テキスト ボックス 98"/>
          <p:cNvSpPr txBox="1"/>
          <p:nvPr/>
        </p:nvSpPr>
        <p:spPr>
          <a:xfrm>
            <a:off x="307817" y="4596810"/>
            <a:ext cx="2061998" cy="369332"/>
          </a:xfrm>
          <a:prstGeom prst="rect">
            <a:avLst/>
          </a:prstGeom>
          <a:noFill/>
        </p:spPr>
        <p:txBody>
          <a:bodyPr wrap="square" rtlCol="0">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めざすイメージ</a:t>
            </a:r>
          </a:p>
        </p:txBody>
      </p:sp>
      <p:sp>
        <p:nvSpPr>
          <p:cNvPr id="101" name="テキスト ボックス 100"/>
          <p:cNvSpPr txBox="1"/>
          <p:nvPr/>
        </p:nvSpPr>
        <p:spPr bwMode="gray">
          <a:xfrm>
            <a:off x="524159" y="2065387"/>
            <a:ext cx="8252652" cy="338554"/>
          </a:xfrm>
          <a:prstGeom prst="rect">
            <a:avLst/>
          </a:prstGeom>
          <a:noFill/>
        </p:spPr>
        <p:txBody>
          <a:bodyPr wrap="square" rtlCol="0">
            <a:spAutoFit/>
          </a:bodyPr>
          <a:lstStyle/>
          <a:p>
            <a:pPr>
              <a:spcBef>
                <a:spcPts val="600"/>
              </a:spcBef>
            </a:pPr>
            <a:r>
              <a:rPr kumimoji="1" lang="ja-JP" altLang="en-US" sz="1600" dirty="0">
                <a:latin typeface="BIZ UDPゴシック" panose="020B0400000000000000" pitchFamily="50" charset="-128"/>
                <a:ea typeface="BIZ UDPゴシック" panose="020B0400000000000000" pitchFamily="50" charset="-128"/>
              </a:rPr>
              <a:t>（１）</a:t>
            </a:r>
            <a:r>
              <a:rPr kumimoji="1" lang="ja-JP" altLang="en-US" sz="1600" b="1" dirty="0">
                <a:latin typeface="BIZ UDPゴシック" panose="020B0400000000000000" pitchFamily="50" charset="-128"/>
                <a:ea typeface="BIZ UDPゴシック" panose="020B0400000000000000" pitchFamily="50" charset="-128"/>
              </a:rPr>
              <a:t>行政手続きオンライン化の拡充</a:t>
            </a:r>
          </a:p>
        </p:txBody>
      </p:sp>
      <p:sp>
        <p:nvSpPr>
          <p:cNvPr id="110" name="正方形/長方形 109"/>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42072" y="530183"/>
            <a:ext cx="172354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行政ＤＸの推進</a:t>
            </a:r>
            <a:endParaRPr lang="en-US" altLang="ja-JP" b="1" dirty="0">
              <a:latin typeface="BIZ UDPゴシック" panose="020B0400000000000000" pitchFamily="50" charset="-128"/>
              <a:ea typeface="BIZ UDPゴシック" panose="020B0400000000000000" pitchFamily="50" charset="-128"/>
            </a:endParaRPr>
          </a:p>
        </p:txBody>
      </p:sp>
      <p:sp>
        <p:nvSpPr>
          <p:cNvPr id="112" name="ホームベース 111"/>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93387" y="533174"/>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114" name="グループ化 113"/>
          <p:cNvGrpSpPr/>
          <p:nvPr/>
        </p:nvGrpSpPr>
        <p:grpSpPr>
          <a:xfrm>
            <a:off x="7440309" y="134256"/>
            <a:ext cx="1390534" cy="276999"/>
            <a:chOff x="6978915" y="576349"/>
            <a:chExt cx="1390534" cy="276999"/>
          </a:xfrm>
        </p:grpSpPr>
        <p:sp>
          <p:nvSpPr>
            <p:cNvPr id="115" name="正方形/長方形 114"/>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116" name="グループ化 115"/>
            <p:cNvGrpSpPr/>
            <p:nvPr/>
          </p:nvGrpSpPr>
          <p:grpSpPr>
            <a:xfrm>
              <a:off x="6978915" y="576349"/>
              <a:ext cx="267630" cy="276999"/>
              <a:chOff x="6978915" y="557392"/>
              <a:chExt cx="267630" cy="276999"/>
            </a:xfrm>
          </p:grpSpPr>
          <p:sp>
            <p:nvSpPr>
              <p:cNvPr id="117" name="正方形/長方形 116"/>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118" name="正方形/長方形 117"/>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sp>
        <p:nvSpPr>
          <p:cNvPr id="2" name="正方形/長方形 1"/>
          <p:cNvSpPr/>
          <p:nvPr/>
        </p:nvSpPr>
        <p:spPr>
          <a:xfrm>
            <a:off x="548358" y="3205978"/>
            <a:ext cx="7811037" cy="630942"/>
          </a:xfrm>
          <a:prstGeom prst="rect">
            <a:avLst/>
          </a:prstGeom>
        </p:spPr>
        <p:txBody>
          <a:bodyPr wrap="square">
            <a:spAutoFit/>
          </a:bodyPr>
          <a:lstStyle/>
          <a:p>
            <a:pPr lvl="0">
              <a:spcBef>
                <a:spcPts val="600"/>
              </a:spcBef>
            </a:pPr>
            <a:r>
              <a:rPr kumimoji="1" lang="ja-JP" altLang="en-US" sz="1600" dirty="0">
                <a:solidFill>
                  <a:prstClr val="black"/>
                </a:solidFill>
                <a:latin typeface="BIZ UDPゴシック" panose="020B0400000000000000" pitchFamily="50" charset="-128"/>
                <a:ea typeface="BIZ UDPゴシック" panose="020B0400000000000000" pitchFamily="50" charset="-128"/>
              </a:rPr>
              <a:t>（２）</a:t>
            </a:r>
            <a:r>
              <a:rPr kumimoji="1" lang="ja-JP" altLang="en-US" sz="1600" b="1" dirty="0">
                <a:solidFill>
                  <a:prstClr val="black"/>
                </a:solidFill>
                <a:latin typeface="BIZ UDPゴシック" panose="020B0400000000000000" pitchFamily="50" charset="-128"/>
                <a:ea typeface="BIZ UDPゴシック" panose="020B0400000000000000" pitchFamily="50" charset="-128"/>
              </a:rPr>
              <a:t>テレワークを含むＩＣＴ環境の整備</a:t>
            </a:r>
            <a:r>
              <a:rPr kumimoji="1" lang="ja-JP" altLang="en-US" sz="1600" dirty="0">
                <a:solidFill>
                  <a:prstClr val="black"/>
                </a:solidFill>
                <a:latin typeface="BIZ UDPゴシック" panose="020B0400000000000000" pitchFamily="50" charset="-128"/>
                <a:ea typeface="BIZ UDPゴシック" panose="020B0400000000000000" pitchFamily="50" charset="-128"/>
              </a:rPr>
              <a:t>（場所にとらわれず働くことができる環境整備）</a:t>
            </a:r>
          </a:p>
          <a:p>
            <a:pPr marL="339725" lvl="0">
              <a:spcBef>
                <a:spcPts val="600"/>
              </a:spcBef>
            </a:pPr>
            <a:r>
              <a:rPr kumimoji="1" lang="ja-JP" altLang="en-US" sz="1400" dirty="0">
                <a:solidFill>
                  <a:prstClr val="black"/>
                </a:solidFill>
                <a:latin typeface="BIZ UDPゴシック" panose="020B0400000000000000" pitchFamily="50" charset="-128"/>
                <a:ea typeface="BIZ UDPゴシック" panose="020B0400000000000000" pitchFamily="50" charset="-128"/>
              </a:rPr>
              <a:t>・端末機及び通信ネットワークの整備、コミュニケーションツールの活用など</a:t>
            </a:r>
            <a:endParaRPr kumimoji="1" lang="en-US" altLang="ja-JP" sz="1400" strike="sngStrike" dirty="0">
              <a:solidFill>
                <a:prstClr val="black"/>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544302" y="3708692"/>
            <a:ext cx="8498913" cy="861774"/>
          </a:xfrm>
          <a:prstGeom prst="rect">
            <a:avLst/>
          </a:prstGeom>
        </p:spPr>
        <p:txBody>
          <a:bodyPr wrap="square">
            <a:spAutoFit/>
          </a:bodyPr>
          <a:lstStyle/>
          <a:p>
            <a:pPr marL="358775" lvl="0" indent="-19050">
              <a:spcBef>
                <a:spcPts val="600"/>
              </a:spcBef>
              <a:buFont typeface="Wingdings" panose="05000000000000000000" pitchFamily="2" charset="2"/>
              <a:buChar char="Ø"/>
            </a:pPr>
            <a:endParaRPr kumimoji="1" lang="en-US" altLang="ja-JP" sz="6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600" dirty="0">
                <a:solidFill>
                  <a:prstClr val="black"/>
                </a:solidFill>
                <a:latin typeface="BIZ UDPゴシック" panose="020B0400000000000000" pitchFamily="50" charset="-128"/>
                <a:ea typeface="BIZ UDPゴシック" panose="020B0400000000000000" pitchFamily="50" charset="-128"/>
              </a:rPr>
              <a:t>（３）</a:t>
            </a:r>
            <a:r>
              <a:rPr kumimoji="1" lang="ja-JP" altLang="en-US" sz="1600" b="1" dirty="0">
                <a:solidFill>
                  <a:prstClr val="black"/>
                </a:solidFill>
                <a:latin typeface="BIZ UDPゴシック" panose="020B0400000000000000" pitchFamily="50" charset="-128"/>
                <a:ea typeface="BIZ UDPゴシック" panose="020B0400000000000000" pitchFamily="50" charset="-128"/>
              </a:rPr>
              <a:t>３レスの推進</a:t>
            </a:r>
            <a:endParaRPr kumimoji="1" lang="ja-JP" altLang="en-US" sz="1600" b="1" dirty="0">
              <a:latin typeface="BIZ UDPゴシック" panose="020B0400000000000000" pitchFamily="50" charset="-128"/>
              <a:ea typeface="BIZ UDPゴシック" panose="020B0400000000000000" pitchFamily="50" charset="-128"/>
            </a:endParaRPr>
          </a:p>
          <a:p>
            <a:pPr marL="342900" lvl="0"/>
            <a:r>
              <a:rPr kumimoji="1" lang="ja-JP" altLang="en-US" sz="1400" dirty="0">
                <a:latin typeface="BIZ UDPゴシック" panose="020B0400000000000000" pitchFamily="50" charset="-128"/>
                <a:ea typeface="BIZ UDPゴシック" panose="020B0400000000000000" pitchFamily="50" charset="-128"/>
              </a:rPr>
              <a:t>・実印や法人印に代わる電子認証等の検討、各部におけるペーパーレス会議の促進、</a:t>
            </a:r>
            <a:r>
              <a:rPr kumimoji="1" lang="ja-JP" altLang="en-US" sz="1400" dirty="0" smtClean="0">
                <a:latin typeface="BIZ UDPゴシック" panose="020B0400000000000000" pitchFamily="50" charset="-128"/>
                <a:ea typeface="BIZ UDPゴシック" panose="020B0400000000000000" pitchFamily="50" charset="-128"/>
              </a:rPr>
              <a:t>キャッシュレス決済</a:t>
            </a:r>
            <a:r>
              <a:rPr kumimoji="1" lang="ja-JP" altLang="en-US" sz="1400" dirty="0">
                <a:latin typeface="BIZ UDPゴシック" panose="020B0400000000000000" pitchFamily="50" charset="-128"/>
                <a:ea typeface="BIZ UDPゴシック" panose="020B0400000000000000" pitchFamily="50" charset="-128"/>
              </a:rPr>
              <a:t>の推進（対象税目の拡大等）</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0B65557-54B3-49F8-8409-BCE0E59ED9D4}"/>
              </a:ext>
            </a:extLst>
          </p:cNvPr>
          <p:cNvSpPr/>
          <p:nvPr/>
        </p:nvSpPr>
        <p:spPr>
          <a:xfrm>
            <a:off x="359619" y="4979713"/>
            <a:ext cx="1548221" cy="1747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テキスト ボックス 20"/>
          <p:cNvSpPr txBox="1"/>
          <p:nvPr/>
        </p:nvSpPr>
        <p:spPr>
          <a:xfrm>
            <a:off x="495327" y="4999234"/>
            <a:ext cx="1366567" cy="246221"/>
          </a:xfrm>
          <a:prstGeom prst="rect">
            <a:avLst/>
          </a:prstGeom>
          <a:noFill/>
        </p:spPr>
        <p:txBody>
          <a:bodyPr wrap="square" rtlCol="0">
            <a:spAutoFit/>
          </a:bodyPr>
          <a:lstStyle/>
          <a:p>
            <a:r>
              <a:rPr lang="ja-JP" altLang="en-US" sz="1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住民（インターネット）</a:t>
            </a:r>
          </a:p>
        </p:txBody>
      </p:sp>
      <p:sp>
        <p:nvSpPr>
          <p:cNvPr id="46" name="テキスト ボックス 45"/>
          <p:cNvSpPr txBox="1"/>
          <p:nvPr/>
        </p:nvSpPr>
        <p:spPr>
          <a:xfrm>
            <a:off x="387688" y="5346208"/>
            <a:ext cx="1000761" cy="507831"/>
          </a:xfrm>
          <a:prstGeom prst="rect">
            <a:avLst/>
          </a:prstGeom>
          <a:noFill/>
        </p:spPr>
        <p:txBody>
          <a:bodyPr wrap="square" rtlCol="0">
            <a:spAutoFit/>
          </a:bodyPr>
          <a:lstStyle/>
          <a:p>
            <a:pPr algn="l"/>
            <a:r>
              <a:rPr lang="ja-JP" altLang="en-US" sz="900" dirty="0">
                <a:latin typeface="BIZ UDPゴシック" panose="020B0400000000000000" pitchFamily="50" charset="-128"/>
                <a:ea typeface="BIZ UDPゴシック" panose="020B0400000000000000" pitchFamily="50" charset="-128"/>
                <a:cs typeface="Meiryo UI" panose="020B0604030504040204" pitchFamily="50" charset="-128"/>
              </a:rPr>
              <a:t>・手続き確認</a:t>
            </a:r>
          </a:p>
          <a:p>
            <a:pPr algn="l"/>
            <a:r>
              <a:rPr lang="ja-JP" altLang="en-US" sz="900" dirty="0">
                <a:latin typeface="BIZ UDPゴシック" panose="020B0400000000000000" pitchFamily="50" charset="-128"/>
                <a:ea typeface="BIZ UDPゴシック" panose="020B0400000000000000" pitchFamily="50" charset="-128"/>
                <a:cs typeface="Meiryo UI" panose="020B0604030504040204" pitchFamily="50" charset="-128"/>
              </a:rPr>
              <a:t>・申請書作成</a:t>
            </a:r>
            <a:r>
              <a:rPr lang="en-US" altLang="ja-JP" sz="900" dirty="0">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900" dirty="0">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900" dirty="0">
                <a:latin typeface="BIZ UDPゴシック" panose="020B0400000000000000" pitchFamily="50" charset="-128"/>
                <a:ea typeface="BIZ UDPゴシック" panose="020B0400000000000000" pitchFamily="50" charset="-128"/>
                <a:cs typeface="Meiryo UI" panose="020B0604030504040204" pitchFamily="50" charset="-128"/>
              </a:rPr>
              <a:t>・オンライン相談</a:t>
            </a:r>
            <a:endParaRPr lang="en-US" altLang="ja-JP" sz="9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0" name="テキスト ボックス 79"/>
          <p:cNvSpPr txBox="1"/>
          <p:nvPr/>
        </p:nvSpPr>
        <p:spPr>
          <a:xfrm>
            <a:off x="370298" y="6234827"/>
            <a:ext cx="1125909" cy="461665"/>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・テレワークシステム</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rPr>
              <a:t>Web</a:t>
            </a:r>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会議</a:t>
            </a:r>
          </a:p>
          <a:p>
            <a:pPr algn="l"/>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・電子ファイル共有</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3" name="グループ化 12"/>
          <p:cNvGrpSpPr/>
          <p:nvPr/>
        </p:nvGrpSpPr>
        <p:grpSpPr>
          <a:xfrm>
            <a:off x="1980931" y="4979062"/>
            <a:ext cx="1254089" cy="1235760"/>
            <a:chOff x="1692967" y="5022094"/>
            <a:chExt cx="1254089" cy="1235760"/>
          </a:xfrm>
        </p:grpSpPr>
        <p:sp>
          <p:nvSpPr>
            <p:cNvPr id="44" name="テキスト ボックス 43">
              <a:extLst>
                <a:ext uri="{FF2B5EF4-FFF2-40B4-BE49-F238E27FC236}">
                  <a16:creationId xmlns:a16="http://schemas.microsoft.com/office/drawing/2014/main" id="{36C5AB9B-24AF-42EA-96A8-DC78878C4224}"/>
                </a:ext>
              </a:extLst>
            </p:cNvPr>
            <p:cNvSpPr txBox="1"/>
            <p:nvPr/>
          </p:nvSpPr>
          <p:spPr>
            <a:xfrm>
              <a:off x="1715306" y="5632330"/>
              <a:ext cx="1231750" cy="303536"/>
            </a:xfrm>
            <a:prstGeom prst="rect">
              <a:avLst/>
            </a:prstGeom>
            <a:noFill/>
          </p:spPr>
          <p:txBody>
            <a:bodyPr wrap="square" lIns="36000" tIns="36000" rIns="36000" bIns="36000" rtlCol="0">
              <a:spAutoFit/>
            </a:bodyPr>
            <a:lstStyle/>
            <a:p>
              <a:pPr fontAlgn="base">
                <a:spcBef>
                  <a:spcPct val="0"/>
                </a:spcBef>
                <a:spcAft>
                  <a:spcPct val="0"/>
                </a:spcAft>
              </a:pP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行政手続きオンライン化</a:t>
              </a:r>
              <a:r>
                <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本人認証・キャッシュレス等</a:t>
              </a: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grpSp>
          <p:nvGrpSpPr>
            <p:cNvPr id="7" name="グループ化 6"/>
            <p:cNvGrpSpPr/>
            <p:nvPr/>
          </p:nvGrpSpPr>
          <p:grpSpPr>
            <a:xfrm>
              <a:off x="1692967" y="5022094"/>
              <a:ext cx="1231674" cy="1235760"/>
              <a:chOff x="1692967" y="5022094"/>
              <a:chExt cx="1231674" cy="1235760"/>
            </a:xfrm>
          </p:grpSpPr>
          <p:sp>
            <p:nvSpPr>
              <p:cNvPr id="18" name="正方形/長方形 17">
                <a:extLst>
                  <a:ext uri="{FF2B5EF4-FFF2-40B4-BE49-F238E27FC236}">
                    <a16:creationId xmlns:a16="http://schemas.microsoft.com/office/drawing/2014/main" id="{186FD98D-DEA6-46C2-9593-CC73152C11EF}"/>
                  </a:ext>
                </a:extLst>
              </p:cNvPr>
              <p:cNvSpPr/>
              <p:nvPr/>
            </p:nvSpPr>
            <p:spPr>
              <a:xfrm>
                <a:off x="1692967" y="5022094"/>
                <a:ext cx="1231674" cy="1235760"/>
              </a:xfrm>
              <a:prstGeom prst="rect">
                <a:avLst/>
              </a:prstGeom>
              <a:noFill/>
              <a:ln w="12700" cap="flat" cmpd="sng" algn="ctr">
                <a:solidFill>
                  <a:schemeClr val="tx1"/>
                </a:solidFill>
                <a:prstDash val="solid"/>
              </a:ln>
              <a:effectLst/>
            </p:spPr>
            <p:txBody>
              <a:bodyPr rtlCol="0" anchor="ctr"/>
              <a:lstStyle/>
              <a:p>
                <a:pPr algn="ctr" defTabSz="844083" fontAlgn="base">
                  <a:spcBef>
                    <a:spcPct val="0"/>
                  </a:spcBef>
                  <a:spcAft>
                    <a:spcPct val="0"/>
                  </a:spcAft>
                  <a:defRPr/>
                </a:pPr>
                <a:endParaRPr lang="ja-JP" altLang="en-US" sz="1662" kern="0">
                  <a:ln>
                    <a:solidFill>
                      <a:schemeClr val="tx1"/>
                    </a:solidFill>
                  </a:ln>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角丸四角形 38">
                <a:extLst>
                  <a:ext uri="{FF2B5EF4-FFF2-40B4-BE49-F238E27FC236}">
                    <a16:creationId xmlns:a16="http://schemas.microsoft.com/office/drawing/2014/main" id="{2203881A-43C6-4D42-9B08-B5E5D930F841}"/>
                  </a:ext>
                </a:extLst>
              </p:cNvPr>
              <p:cNvSpPr/>
              <p:nvPr/>
            </p:nvSpPr>
            <p:spPr>
              <a:xfrm>
                <a:off x="1820217" y="5072199"/>
                <a:ext cx="972332" cy="23402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16615" bIns="16615" rtlCol="0" anchor="ctr"/>
              <a:lstStyle/>
              <a:p>
                <a:pPr algn="ctr"/>
                <a:r>
                  <a:rPr lang="ja-JP" altLang="en-US" sz="105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電子申請等</a:t>
                </a:r>
              </a:p>
            </p:txBody>
          </p:sp>
          <p:sp>
            <p:nvSpPr>
              <p:cNvPr id="90" name="テキスト ボックス 89">
                <a:extLst>
                  <a:ext uri="{FF2B5EF4-FFF2-40B4-BE49-F238E27FC236}">
                    <a16:creationId xmlns:a16="http://schemas.microsoft.com/office/drawing/2014/main" id="{36C5AB9B-24AF-42EA-96A8-DC78878C4224}"/>
                  </a:ext>
                </a:extLst>
              </p:cNvPr>
              <p:cNvSpPr txBox="1"/>
              <p:nvPr/>
            </p:nvSpPr>
            <p:spPr>
              <a:xfrm>
                <a:off x="1715306" y="5901183"/>
                <a:ext cx="1191184" cy="303536"/>
              </a:xfrm>
              <a:prstGeom prst="rect">
                <a:avLst/>
              </a:prstGeom>
              <a:noFill/>
            </p:spPr>
            <p:txBody>
              <a:bodyPr wrap="square" lIns="36000" tIns="36000" rIns="36000" bIns="36000" rtlCol="0">
                <a:spAutoFit/>
              </a:bodyPr>
              <a:lstStyle/>
              <a:p>
                <a:pPr algn="ctr" fontAlgn="base">
                  <a:spcBef>
                    <a:spcPct val="0"/>
                  </a:spcBef>
                  <a:spcAft>
                    <a:spcPct val="0"/>
                  </a:spcAft>
                </a:pP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クラウドサービス利活用</a:t>
                </a:r>
                <a:endPar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fontAlgn="base">
                  <a:spcBef>
                    <a:spcPct val="0"/>
                  </a:spcBef>
                  <a:spcAft>
                    <a:spcPct val="0"/>
                  </a:spcAft>
                </a:pP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迅速かつ安価に構築</a:t>
                </a: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grpSp>
      </p:grpSp>
      <p:grpSp>
        <p:nvGrpSpPr>
          <p:cNvPr id="9" name="グループ化 8"/>
          <p:cNvGrpSpPr/>
          <p:nvPr/>
        </p:nvGrpSpPr>
        <p:grpSpPr>
          <a:xfrm>
            <a:off x="6453519" y="4973893"/>
            <a:ext cx="1596725" cy="1742656"/>
            <a:chOff x="7006665" y="5016925"/>
            <a:chExt cx="1596725" cy="1742656"/>
          </a:xfrm>
        </p:grpSpPr>
        <p:sp>
          <p:nvSpPr>
            <p:cNvPr id="29" name="正方形/長方形 28">
              <a:extLst>
                <a:ext uri="{FF2B5EF4-FFF2-40B4-BE49-F238E27FC236}">
                  <a16:creationId xmlns:a16="http://schemas.microsoft.com/office/drawing/2014/main" id="{3920580E-056E-4FEB-8F1E-16BC95F7047A}"/>
                </a:ext>
              </a:extLst>
            </p:cNvPr>
            <p:cNvSpPr/>
            <p:nvPr/>
          </p:nvSpPr>
          <p:spPr>
            <a:xfrm>
              <a:off x="7006665" y="5016925"/>
              <a:ext cx="1596725" cy="1742656"/>
            </a:xfrm>
            <a:prstGeom prst="rect">
              <a:avLst/>
            </a:prstGeom>
            <a:noFill/>
            <a:ln w="12700" cap="flat" cmpd="sng" algn="ctr">
              <a:solidFill>
                <a:schemeClr val="tx1"/>
              </a:solidFill>
              <a:prstDash val="solid"/>
            </a:ln>
            <a:effectLst/>
          </p:spPr>
          <p:txBody>
            <a:bodyPr rtlCol="0" anchor="ctr"/>
            <a:lstStyle/>
            <a:p>
              <a:pPr algn="ctr" defTabSz="844083" fontAlgn="base">
                <a:spcBef>
                  <a:spcPct val="0"/>
                </a:spcBef>
                <a:spcAft>
                  <a:spcPct val="0"/>
                </a:spcAft>
                <a:defRPr/>
              </a:pPr>
              <a:endParaRPr lang="ja-JP" altLang="en-US" sz="1662" kern="0">
                <a:ln>
                  <a:solidFill>
                    <a:schemeClr val="tx1"/>
                  </a:solidFill>
                </a:ln>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305F81BE-B8F8-48D0-B259-156D58594D85}"/>
                </a:ext>
              </a:extLst>
            </p:cNvPr>
            <p:cNvSpPr txBox="1"/>
            <p:nvPr/>
          </p:nvSpPr>
          <p:spPr>
            <a:xfrm>
              <a:off x="7050986" y="5337488"/>
              <a:ext cx="1541136" cy="584775"/>
            </a:xfrm>
            <a:prstGeom prst="rect">
              <a:avLst/>
            </a:prstGeom>
            <a:noFill/>
          </p:spPr>
          <p:txBody>
            <a:bodyPr wrap="square" rtlCol="0">
              <a:spAutoFit/>
            </a:bodyPr>
            <a:lstStyle/>
            <a:p>
              <a:pPr fontAlgn="base">
                <a:spcBef>
                  <a:spcPct val="0"/>
                </a:spcBef>
                <a:spcAft>
                  <a:spcPct val="0"/>
                </a:spcAft>
              </a:pP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・事務作業の自動化、紙書類のデジタル化（</a:t>
              </a:r>
              <a:r>
                <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RPA</a:t>
              </a: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AI-OCR</a:t>
              </a:r>
              <a:r>
                <a:rPr lang="ja-JP" altLang="en-US" sz="800" b="1" dirty="0" err="1">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音声議事録）</a:t>
              </a:r>
              <a:endPar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fontAlgn="base">
                <a:spcBef>
                  <a:spcPct val="0"/>
                </a:spcBef>
                <a:spcAft>
                  <a:spcPct val="0"/>
                </a:spcAft>
              </a:pP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活用（データ分析等）</a:t>
              </a:r>
              <a:endParaRPr lang="en-US" altLang="ja-JP" sz="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8" name="角丸四角形 39">
              <a:extLst>
                <a:ext uri="{FF2B5EF4-FFF2-40B4-BE49-F238E27FC236}">
                  <a16:creationId xmlns:a16="http://schemas.microsoft.com/office/drawing/2014/main" id="{C7ED8B89-E2F4-41A9-AC59-E91AAEBC974B}"/>
                </a:ext>
              </a:extLst>
            </p:cNvPr>
            <p:cNvSpPr/>
            <p:nvPr/>
          </p:nvSpPr>
          <p:spPr>
            <a:xfrm>
              <a:off x="7227558" y="5062859"/>
              <a:ext cx="1154937" cy="208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6615" bIns="16615" rtlCol="0" anchor="ctr"/>
            <a:lstStyle/>
            <a:p>
              <a:pPr algn="ctr"/>
              <a:r>
                <a:rPr lang="ja-JP" altLang="en-US" sz="105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バックオフィス</a:t>
              </a:r>
            </a:p>
          </p:txBody>
        </p:sp>
      </p:grpSp>
      <p:sp>
        <p:nvSpPr>
          <p:cNvPr id="15" name="正方形/長方形 14">
            <a:extLst>
              <a:ext uri="{FF2B5EF4-FFF2-40B4-BE49-F238E27FC236}">
                <a16:creationId xmlns:a16="http://schemas.microsoft.com/office/drawing/2014/main" id="{578F01B2-B87B-4D53-B7EE-48CBA6A929C2}"/>
              </a:ext>
            </a:extLst>
          </p:cNvPr>
          <p:cNvSpPr/>
          <p:nvPr/>
        </p:nvSpPr>
        <p:spPr>
          <a:xfrm>
            <a:off x="3282066" y="4976300"/>
            <a:ext cx="3035730" cy="1743447"/>
          </a:xfrm>
          <a:prstGeom prst="rect">
            <a:avLst/>
          </a:prstGeom>
          <a:noFill/>
          <a:ln w="12700" cap="flat" cmpd="sng" algn="ctr">
            <a:solidFill>
              <a:schemeClr val="tx1"/>
            </a:solidFill>
            <a:prstDash val="solid"/>
          </a:ln>
          <a:effectLst/>
        </p:spPr>
        <p:txBody>
          <a:bodyPr rtlCol="0" anchor="ctr"/>
          <a:lstStyle/>
          <a:p>
            <a:pPr algn="ctr" defTabSz="844083" fontAlgn="base">
              <a:spcBef>
                <a:spcPct val="0"/>
              </a:spcBef>
              <a:spcAft>
                <a:spcPct val="0"/>
              </a:spcAft>
              <a:defRPr/>
            </a:pPr>
            <a:endParaRPr lang="ja-JP" altLang="en-US" sz="1662" kern="0">
              <a:ln>
                <a:solidFill>
                  <a:schemeClr val="tx1"/>
                </a:solidFill>
              </a:ln>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 name="角丸四角形 38">
            <a:extLst>
              <a:ext uri="{FF2B5EF4-FFF2-40B4-BE49-F238E27FC236}">
                <a16:creationId xmlns:a16="http://schemas.microsoft.com/office/drawing/2014/main" id="{832A8245-DEB4-4D54-9C4E-B7B76E512E67}"/>
              </a:ext>
            </a:extLst>
          </p:cNvPr>
          <p:cNvSpPr/>
          <p:nvPr/>
        </p:nvSpPr>
        <p:spPr>
          <a:xfrm>
            <a:off x="4080421" y="5026174"/>
            <a:ext cx="1313225" cy="23562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16615" bIns="16615" rtlCol="0" anchor="ctr"/>
          <a:lstStyle/>
          <a:p>
            <a:pPr algn="ctr"/>
            <a:r>
              <a:rPr lang="ja-JP" altLang="en-US" sz="105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府庁内・出先機関</a:t>
            </a:r>
          </a:p>
        </p:txBody>
      </p:sp>
      <p:sp>
        <p:nvSpPr>
          <p:cNvPr id="26" name="テキスト ボックス 115">
            <a:extLst>
              <a:ext uri="{FF2B5EF4-FFF2-40B4-BE49-F238E27FC236}">
                <a16:creationId xmlns:a16="http://schemas.microsoft.com/office/drawing/2014/main" id="{E322FA92-197C-47A8-AA1A-31F5978D5B68}"/>
              </a:ext>
            </a:extLst>
          </p:cNvPr>
          <p:cNvSpPr txBox="1"/>
          <p:nvPr/>
        </p:nvSpPr>
        <p:spPr>
          <a:xfrm>
            <a:off x="3343912" y="5690602"/>
            <a:ext cx="372781" cy="218252"/>
          </a:xfrm>
          <a:prstGeom prst="rect">
            <a:avLst/>
          </a:prstGeom>
          <a:noFill/>
          <a:ln w="9525" cmpd="sng">
            <a:solidFill>
              <a:srgbClr val="FFFFFF">
                <a:shade val="50000"/>
              </a:srgbClr>
            </a:solidFill>
          </a:ln>
          <a:effectLst>
            <a:softEdge rad="127000"/>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844083" fontAlgn="base">
              <a:spcBef>
                <a:spcPct val="0"/>
              </a:spcBef>
              <a:spcAft>
                <a:spcPct val="0"/>
              </a:spcAft>
              <a:defRPr/>
            </a:pPr>
            <a:r>
              <a:rPr lang="ja-JP" altLang="en-US" sz="700"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住民</a:t>
            </a:r>
          </a:p>
        </p:txBody>
      </p:sp>
      <p:sp>
        <p:nvSpPr>
          <p:cNvPr id="27" name="矢印: 左右 23">
            <a:extLst>
              <a:ext uri="{FF2B5EF4-FFF2-40B4-BE49-F238E27FC236}">
                <a16:creationId xmlns:a16="http://schemas.microsoft.com/office/drawing/2014/main" id="{BD46B71E-2701-4A3A-B4AE-B4255E3CDD8A}"/>
              </a:ext>
            </a:extLst>
          </p:cNvPr>
          <p:cNvSpPr/>
          <p:nvPr/>
        </p:nvSpPr>
        <p:spPr>
          <a:xfrm>
            <a:off x="3732826" y="5517603"/>
            <a:ext cx="295186" cy="167971"/>
          </a:xfrm>
          <a:prstGeom prst="leftRightArrow">
            <a:avLst/>
          </a:prstGeom>
          <a:solidFill>
            <a:schemeClr val="tx1"/>
          </a:solidFill>
          <a:ln w="25400" cap="flat" cmpd="sng" algn="ctr">
            <a:noFill/>
            <a:prstDash val="solid"/>
            <a:headEnd type="none" w="med" len="med"/>
            <a:tailEnd type="none" w="med" len="med"/>
          </a:ln>
          <a:effectLst/>
        </p:spPr>
        <p:txBody>
          <a:bodyPr rtlCol="0" anchor="ctr"/>
          <a:lstStyle/>
          <a:p>
            <a:pPr algn="ctr" defTabSz="844083" fontAlgn="base">
              <a:spcBef>
                <a:spcPct val="0"/>
              </a:spcBef>
              <a:spcAft>
                <a:spcPct val="0"/>
              </a:spcAft>
              <a:defRPr/>
            </a:pPr>
            <a:endParaRPr lang="ja-JP" altLang="en-US" sz="1662" kern="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1" name="Text Box 28">
            <a:extLst>
              <a:ext uri="{FF2B5EF4-FFF2-40B4-BE49-F238E27FC236}">
                <a16:creationId xmlns:a16="http://schemas.microsoft.com/office/drawing/2014/main" id="{3CECE06F-41A9-4442-A154-0C44D91BA06E}"/>
              </a:ext>
            </a:extLst>
          </p:cNvPr>
          <p:cNvSpPr txBox="1">
            <a:spLocks noChangeArrowheads="1"/>
          </p:cNvSpPr>
          <p:nvPr/>
        </p:nvSpPr>
        <p:spPr bwMode="auto">
          <a:xfrm>
            <a:off x="3903645" y="6214821"/>
            <a:ext cx="923651" cy="461665"/>
          </a:xfrm>
          <a:prstGeom prst="rect">
            <a:avLst/>
          </a:prstGeom>
          <a:noFill/>
          <a:ln w="12700" algn="ctr">
            <a:noFill/>
            <a:miter lim="800000"/>
            <a:headEnd/>
            <a:tailEnd/>
          </a:ln>
          <a:effectLst/>
        </p:spPr>
        <p:txBody>
          <a:bodyPr wrap="none">
            <a:spAutoFit/>
          </a:bodyPr>
          <a:lstStyle/>
          <a:p>
            <a:pPr marL="0" marR="0" lvl="0" indent="0" defTabSz="914400" rtl="0" eaLnBrk="1" fontAlgn="auto" latinLnBrk="0" hangingPunct="1">
              <a:lnSpc>
                <a:spcPct val="100000"/>
              </a:lnSpc>
              <a:spcAft>
                <a:spcPts val="0"/>
              </a:spcAft>
              <a:buClrTx/>
              <a:buSzTx/>
              <a:buFontTx/>
              <a:buNone/>
              <a:tabLst/>
              <a:defRPr/>
            </a:pPr>
            <a:r>
              <a:rPr kumimoji="1" lang="ja-JP" altLang="en-US"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・庁内</a:t>
            </a:r>
            <a:r>
              <a:rPr lang="ja-JP" altLang="en-US" sz="800" dirty="0">
                <a:solidFill>
                  <a:srgbClr val="000000"/>
                </a:solidFill>
                <a:latin typeface="BIZ UDPゴシック" panose="020B0400000000000000" pitchFamily="50" charset="-128"/>
                <a:ea typeface="BIZ UDPゴシック" panose="020B0400000000000000" pitchFamily="50" charset="-128"/>
              </a:rPr>
              <a:t>外</a:t>
            </a:r>
            <a:r>
              <a:rPr kumimoji="1" lang="ja-JP" altLang="en-US"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との</a:t>
            </a:r>
            <a:endParaRPr kumimoji="1" lang="en-US" altLang="ja-JP"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Aft>
                <a:spcPts val="0"/>
              </a:spcAft>
              <a:buClrTx/>
              <a:buSzTx/>
              <a:buFontTx/>
              <a:buNone/>
              <a:tabLst/>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　</a:t>
            </a:r>
            <a:r>
              <a:rPr kumimoji="1" lang="en-US" altLang="ja-JP"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Web</a:t>
            </a:r>
            <a:r>
              <a:rPr kumimoji="1" lang="ja-JP" altLang="en-US"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会議</a:t>
            </a:r>
            <a:r>
              <a:rPr lang="en-US" altLang="ja-JP" sz="800" dirty="0">
                <a:solidFill>
                  <a:srgbClr val="000000"/>
                </a:solidFill>
                <a:latin typeface="BIZ UDPゴシック" panose="020B0400000000000000" pitchFamily="50" charset="-128"/>
                <a:ea typeface="BIZ UDPゴシック" panose="020B0400000000000000" pitchFamily="50" charset="-128"/>
              </a:rPr>
              <a:t/>
            </a:r>
            <a:br>
              <a:rPr lang="en-US" altLang="ja-JP" sz="800" dirty="0">
                <a:solidFill>
                  <a:srgbClr val="000000"/>
                </a:solidFill>
                <a:latin typeface="BIZ UDPゴシック" panose="020B0400000000000000" pitchFamily="50" charset="-128"/>
                <a:ea typeface="BIZ UDPゴシック" panose="020B0400000000000000" pitchFamily="50" charset="-128"/>
              </a:rPr>
            </a:br>
            <a:r>
              <a:rPr lang="ja-JP" altLang="en-US" sz="800" dirty="0">
                <a:solidFill>
                  <a:srgbClr val="000000"/>
                </a:solidFill>
                <a:latin typeface="BIZ UDPゴシック" panose="020B0400000000000000" pitchFamily="50" charset="-128"/>
                <a:ea typeface="BIZ UDPゴシック" panose="020B0400000000000000" pitchFamily="50" charset="-128"/>
              </a:rPr>
              <a:t>・ペーパレス会議</a:t>
            </a:r>
            <a:endParaRPr kumimoji="1" lang="en-US" altLang="ja-JP" sz="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grpSp>
        <p:nvGrpSpPr>
          <p:cNvPr id="151" name="グループ化 150"/>
          <p:cNvGrpSpPr/>
          <p:nvPr/>
        </p:nvGrpSpPr>
        <p:grpSpPr>
          <a:xfrm>
            <a:off x="3518466" y="6276961"/>
            <a:ext cx="425561" cy="367436"/>
            <a:chOff x="3247773" y="6173650"/>
            <a:chExt cx="566715" cy="489310"/>
          </a:xfrm>
        </p:grpSpPr>
        <p:sp>
          <p:nvSpPr>
            <p:cNvPr id="65" name="Oval 78">
              <a:extLst>
                <a:ext uri="{FF2B5EF4-FFF2-40B4-BE49-F238E27FC236}">
                  <a16:creationId xmlns:a16="http://schemas.microsoft.com/office/drawing/2014/main" id="{5746AEF2-3914-48B3-B827-3D09DEC289DF}"/>
                </a:ext>
              </a:extLst>
            </p:cNvPr>
            <p:cNvSpPr>
              <a:spLocks noChangeArrowheads="1"/>
            </p:cNvSpPr>
            <p:nvPr/>
          </p:nvSpPr>
          <p:spPr bwMode="auto">
            <a:xfrm>
              <a:off x="3368685" y="6398954"/>
              <a:ext cx="46667" cy="46601"/>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66" name="Oval 79">
              <a:extLst>
                <a:ext uri="{FF2B5EF4-FFF2-40B4-BE49-F238E27FC236}">
                  <a16:creationId xmlns:a16="http://schemas.microsoft.com/office/drawing/2014/main" id="{23BCBD18-B7FB-46E8-8D74-B38A4AF43899}"/>
                </a:ext>
              </a:extLst>
            </p:cNvPr>
            <p:cNvSpPr>
              <a:spLocks noChangeArrowheads="1"/>
            </p:cNvSpPr>
            <p:nvPr/>
          </p:nvSpPr>
          <p:spPr bwMode="auto">
            <a:xfrm>
              <a:off x="3311816" y="6456481"/>
              <a:ext cx="46601" cy="46601"/>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67" name="Oval 80">
              <a:extLst>
                <a:ext uri="{FF2B5EF4-FFF2-40B4-BE49-F238E27FC236}">
                  <a16:creationId xmlns:a16="http://schemas.microsoft.com/office/drawing/2014/main" id="{98F4DC1A-C7AC-4E15-BB2A-94E2D5FBC47B}"/>
                </a:ext>
              </a:extLst>
            </p:cNvPr>
            <p:cNvSpPr>
              <a:spLocks noChangeArrowheads="1"/>
            </p:cNvSpPr>
            <p:nvPr/>
          </p:nvSpPr>
          <p:spPr bwMode="auto">
            <a:xfrm>
              <a:off x="3254092" y="6511046"/>
              <a:ext cx="46667" cy="46601"/>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68" name="Oval 81">
              <a:extLst>
                <a:ext uri="{FF2B5EF4-FFF2-40B4-BE49-F238E27FC236}">
                  <a16:creationId xmlns:a16="http://schemas.microsoft.com/office/drawing/2014/main" id="{D6C289B7-A144-4245-84B8-88D4C9BE6B61}"/>
                </a:ext>
              </a:extLst>
            </p:cNvPr>
            <p:cNvSpPr>
              <a:spLocks noChangeArrowheads="1"/>
            </p:cNvSpPr>
            <p:nvPr/>
          </p:nvSpPr>
          <p:spPr bwMode="auto">
            <a:xfrm>
              <a:off x="3645329" y="6398296"/>
              <a:ext cx="46601" cy="46667"/>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69" name="Oval 82">
              <a:extLst>
                <a:ext uri="{FF2B5EF4-FFF2-40B4-BE49-F238E27FC236}">
                  <a16:creationId xmlns:a16="http://schemas.microsoft.com/office/drawing/2014/main" id="{160A741B-D74D-49F4-BFED-1F44E85EB699}"/>
                </a:ext>
              </a:extLst>
            </p:cNvPr>
            <p:cNvSpPr>
              <a:spLocks noChangeArrowheads="1"/>
            </p:cNvSpPr>
            <p:nvPr/>
          </p:nvSpPr>
          <p:spPr bwMode="auto">
            <a:xfrm>
              <a:off x="3703778" y="6456481"/>
              <a:ext cx="46601" cy="46601"/>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70" name="Oval 83">
              <a:extLst>
                <a:ext uri="{FF2B5EF4-FFF2-40B4-BE49-F238E27FC236}">
                  <a16:creationId xmlns:a16="http://schemas.microsoft.com/office/drawing/2014/main" id="{B40E5D1E-78D6-4966-B43D-B8EC43739479}"/>
                </a:ext>
              </a:extLst>
            </p:cNvPr>
            <p:cNvSpPr>
              <a:spLocks noChangeArrowheads="1"/>
            </p:cNvSpPr>
            <p:nvPr/>
          </p:nvSpPr>
          <p:spPr bwMode="auto">
            <a:xfrm>
              <a:off x="3761436" y="6514469"/>
              <a:ext cx="46667" cy="46601"/>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71" name="Freeform 84">
              <a:extLst>
                <a:ext uri="{FF2B5EF4-FFF2-40B4-BE49-F238E27FC236}">
                  <a16:creationId xmlns:a16="http://schemas.microsoft.com/office/drawing/2014/main" id="{D036A66E-2F22-41BC-A022-683FA1587ABF}"/>
                </a:ext>
              </a:extLst>
            </p:cNvPr>
            <p:cNvSpPr>
              <a:spLocks noEditPoints="1"/>
            </p:cNvSpPr>
            <p:nvPr/>
          </p:nvSpPr>
          <p:spPr bwMode="auto">
            <a:xfrm>
              <a:off x="3247773" y="6447727"/>
              <a:ext cx="566715" cy="215233"/>
            </a:xfrm>
            <a:custGeom>
              <a:avLst/>
              <a:gdLst/>
              <a:ahLst/>
              <a:cxnLst>
                <a:cxn ang="0">
                  <a:pos x="3473" y="746"/>
                </a:cxn>
                <a:cxn ang="0">
                  <a:pos x="3435" y="746"/>
                </a:cxn>
                <a:cxn ang="0">
                  <a:pos x="3356" y="766"/>
                </a:cxn>
                <a:cxn ang="0">
                  <a:pos x="3273" y="957"/>
                </a:cxn>
                <a:cxn ang="0">
                  <a:pos x="3284" y="1004"/>
                </a:cxn>
                <a:cxn ang="0">
                  <a:pos x="3164" y="884"/>
                </a:cxn>
                <a:cxn ang="0">
                  <a:pos x="3232" y="802"/>
                </a:cxn>
                <a:cxn ang="0">
                  <a:pos x="3274" y="545"/>
                </a:cxn>
                <a:cxn ang="0">
                  <a:pos x="3102" y="373"/>
                </a:cxn>
                <a:cxn ang="0">
                  <a:pos x="3064" y="373"/>
                </a:cxn>
                <a:cxn ang="0">
                  <a:pos x="2985" y="392"/>
                </a:cxn>
                <a:cxn ang="0">
                  <a:pos x="2902" y="584"/>
                </a:cxn>
                <a:cxn ang="0">
                  <a:pos x="2915" y="636"/>
                </a:cxn>
                <a:cxn ang="0">
                  <a:pos x="2789" y="510"/>
                </a:cxn>
                <a:cxn ang="0">
                  <a:pos x="2856" y="429"/>
                </a:cxn>
                <a:cxn ang="0">
                  <a:pos x="2897" y="171"/>
                </a:cxn>
                <a:cxn ang="0">
                  <a:pos x="2726" y="0"/>
                </a:cxn>
                <a:cxn ang="0">
                  <a:pos x="2688" y="0"/>
                </a:cxn>
                <a:cxn ang="0">
                  <a:pos x="2609" y="19"/>
                </a:cxn>
                <a:cxn ang="0">
                  <a:pos x="2526" y="211"/>
                </a:cxn>
                <a:cxn ang="0">
                  <a:pos x="2538" y="260"/>
                </a:cxn>
                <a:cxn ang="0">
                  <a:pos x="2504" y="227"/>
                </a:cxn>
                <a:cxn ang="0">
                  <a:pos x="2434" y="198"/>
                </a:cxn>
                <a:cxn ang="0">
                  <a:pos x="1203" y="198"/>
                </a:cxn>
                <a:cxn ang="0">
                  <a:pos x="1132" y="227"/>
                </a:cxn>
                <a:cxn ang="0">
                  <a:pos x="1098" y="261"/>
                </a:cxn>
                <a:cxn ang="0">
                  <a:pos x="1109" y="214"/>
                </a:cxn>
                <a:cxn ang="0">
                  <a:pos x="1026" y="22"/>
                </a:cxn>
                <a:cxn ang="0">
                  <a:pos x="948" y="3"/>
                </a:cxn>
                <a:cxn ang="0">
                  <a:pos x="909" y="3"/>
                </a:cxn>
                <a:cxn ang="0">
                  <a:pos x="738" y="175"/>
                </a:cxn>
                <a:cxn ang="0">
                  <a:pos x="779" y="433"/>
                </a:cxn>
                <a:cxn ang="0">
                  <a:pos x="846" y="514"/>
                </a:cxn>
                <a:cxn ang="0">
                  <a:pos x="732" y="628"/>
                </a:cxn>
                <a:cxn ang="0">
                  <a:pos x="743" y="584"/>
                </a:cxn>
                <a:cxn ang="0">
                  <a:pos x="660" y="392"/>
                </a:cxn>
                <a:cxn ang="0">
                  <a:pos x="581" y="373"/>
                </a:cxn>
                <a:cxn ang="0">
                  <a:pos x="543" y="373"/>
                </a:cxn>
                <a:cxn ang="0">
                  <a:pos x="371" y="545"/>
                </a:cxn>
                <a:cxn ang="0">
                  <a:pos x="413" y="802"/>
                </a:cxn>
                <a:cxn ang="0">
                  <a:pos x="478" y="883"/>
                </a:cxn>
                <a:cxn ang="0">
                  <a:pos x="356" y="1006"/>
                </a:cxn>
                <a:cxn ang="0">
                  <a:pos x="372" y="936"/>
                </a:cxn>
                <a:cxn ang="0">
                  <a:pos x="289" y="744"/>
                </a:cxn>
                <a:cxn ang="0">
                  <a:pos x="210" y="725"/>
                </a:cxn>
                <a:cxn ang="0">
                  <a:pos x="172" y="725"/>
                </a:cxn>
                <a:cxn ang="0">
                  <a:pos x="0" y="896"/>
                </a:cxn>
                <a:cxn ang="0">
                  <a:pos x="42" y="1154"/>
                </a:cxn>
                <a:cxn ang="0">
                  <a:pos x="129" y="1241"/>
                </a:cxn>
                <a:cxn ang="0">
                  <a:pos x="127" y="1322"/>
                </a:cxn>
                <a:cxn ang="0">
                  <a:pos x="220" y="1384"/>
                </a:cxn>
                <a:cxn ang="0">
                  <a:pos x="3423" y="1384"/>
                </a:cxn>
                <a:cxn ang="0">
                  <a:pos x="3516" y="1322"/>
                </a:cxn>
                <a:cxn ang="0">
                  <a:pos x="3521" y="1262"/>
                </a:cxn>
                <a:cxn ang="0">
                  <a:pos x="3603" y="1176"/>
                </a:cxn>
                <a:cxn ang="0">
                  <a:pos x="3645" y="918"/>
                </a:cxn>
                <a:cxn ang="0">
                  <a:pos x="3473" y="746"/>
                </a:cxn>
                <a:cxn ang="0">
                  <a:pos x="220" y="1284"/>
                </a:cxn>
                <a:cxn ang="0">
                  <a:pos x="1203" y="298"/>
                </a:cxn>
                <a:cxn ang="0">
                  <a:pos x="2434" y="298"/>
                </a:cxn>
                <a:cxn ang="0">
                  <a:pos x="3423" y="1284"/>
                </a:cxn>
                <a:cxn ang="0">
                  <a:pos x="220" y="1284"/>
                </a:cxn>
              </a:cxnLst>
              <a:rect l="0" t="0" r="r" b="b"/>
              <a:pathLst>
                <a:path w="3645" h="1384">
                  <a:moveTo>
                    <a:pt x="3473" y="746"/>
                  </a:moveTo>
                  <a:cubicBezTo>
                    <a:pt x="3435" y="746"/>
                    <a:pt x="3435" y="746"/>
                    <a:pt x="3435" y="746"/>
                  </a:cubicBezTo>
                  <a:cubicBezTo>
                    <a:pt x="3406" y="746"/>
                    <a:pt x="3379" y="753"/>
                    <a:pt x="3356" y="766"/>
                  </a:cubicBezTo>
                  <a:cubicBezTo>
                    <a:pt x="3287" y="801"/>
                    <a:pt x="3255" y="882"/>
                    <a:pt x="3273" y="957"/>
                  </a:cubicBezTo>
                  <a:cubicBezTo>
                    <a:pt x="3276" y="970"/>
                    <a:pt x="3280" y="986"/>
                    <a:pt x="3284" y="1004"/>
                  </a:cubicBezTo>
                  <a:cubicBezTo>
                    <a:pt x="3164" y="884"/>
                    <a:pt x="3164" y="884"/>
                    <a:pt x="3164" y="884"/>
                  </a:cubicBezTo>
                  <a:cubicBezTo>
                    <a:pt x="3199" y="871"/>
                    <a:pt x="3226" y="841"/>
                    <a:pt x="3232" y="802"/>
                  </a:cubicBezTo>
                  <a:cubicBezTo>
                    <a:pt x="3258" y="658"/>
                    <a:pt x="3274" y="545"/>
                    <a:pt x="3274" y="545"/>
                  </a:cubicBezTo>
                  <a:cubicBezTo>
                    <a:pt x="3274" y="450"/>
                    <a:pt x="3197" y="373"/>
                    <a:pt x="3102" y="373"/>
                  </a:cubicBezTo>
                  <a:cubicBezTo>
                    <a:pt x="3064" y="373"/>
                    <a:pt x="3064" y="373"/>
                    <a:pt x="3064" y="373"/>
                  </a:cubicBezTo>
                  <a:cubicBezTo>
                    <a:pt x="3036" y="373"/>
                    <a:pt x="3009" y="380"/>
                    <a:pt x="2985" y="392"/>
                  </a:cubicBezTo>
                  <a:cubicBezTo>
                    <a:pt x="2916" y="428"/>
                    <a:pt x="2884" y="509"/>
                    <a:pt x="2902" y="584"/>
                  </a:cubicBezTo>
                  <a:cubicBezTo>
                    <a:pt x="2906" y="598"/>
                    <a:pt x="2910" y="615"/>
                    <a:pt x="2915" y="636"/>
                  </a:cubicBezTo>
                  <a:cubicBezTo>
                    <a:pt x="2789" y="510"/>
                    <a:pt x="2789" y="510"/>
                    <a:pt x="2789" y="510"/>
                  </a:cubicBezTo>
                  <a:cubicBezTo>
                    <a:pt x="2823" y="497"/>
                    <a:pt x="2849" y="467"/>
                    <a:pt x="2856" y="429"/>
                  </a:cubicBezTo>
                  <a:cubicBezTo>
                    <a:pt x="2882" y="284"/>
                    <a:pt x="2897" y="171"/>
                    <a:pt x="2897" y="171"/>
                  </a:cubicBezTo>
                  <a:cubicBezTo>
                    <a:pt x="2897" y="76"/>
                    <a:pt x="2821" y="0"/>
                    <a:pt x="2726" y="0"/>
                  </a:cubicBezTo>
                  <a:cubicBezTo>
                    <a:pt x="2688" y="0"/>
                    <a:pt x="2688" y="0"/>
                    <a:pt x="2688" y="0"/>
                  </a:cubicBezTo>
                  <a:cubicBezTo>
                    <a:pt x="2659" y="0"/>
                    <a:pt x="2632" y="6"/>
                    <a:pt x="2609" y="19"/>
                  </a:cubicBezTo>
                  <a:cubicBezTo>
                    <a:pt x="2540" y="54"/>
                    <a:pt x="2507" y="135"/>
                    <a:pt x="2526" y="211"/>
                  </a:cubicBezTo>
                  <a:cubicBezTo>
                    <a:pt x="2529" y="224"/>
                    <a:pt x="2533" y="241"/>
                    <a:pt x="2538" y="260"/>
                  </a:cubicBezTo>
                  <a:cubicBezTo>
                    <a:pt x="2504" y="227"/>
                    <a:pt x="2504" y="227"/>
                    <a:pt x="2504" y="227"/>
                  </a:cubicBezTo>
                  <a:cubicBezTo>
                    <a:pt x="2485" y="208"/>
                    <a:pt x="2460" y="198"/>
                    <a:pt x="2434" y="198"/>
                  </a:cubicBezTo>
                  <a:cubicBezTo>
                    <a:pt x="1203" y="198"/>
                    <a:pt x="1203" y="198"/>
                    <a:pt x="1203" y="198"/>
                  </a:cubicBezTo>
                  <a:cubicBezTo>
                    <a:pt x="1176" y="198"/>
                    <a:pt x="1151" y="208"/>
                    <a:pt x="1132" y="227"/>
                  </a:cubicBezTo>
                  <a:cubicBezTo>
                    <a:pt x="1098" y="261"/>
                    <a:pt x="1098" y="261"/>
                    <a:pt x="1098" y="261"/>
                  </a:cubicBezTo>
                  <a:cubicBezTo>
                    <a:pt x="1102" y="243"/>
                    <a:pt x="1106" y="227"/>
                    <a:pt x="1109" y="214"/>
                  </a:cubicBezTo>
                  <a:cubicBezTo>
                    <a:pt x="1128" y="139"/>
                    <a:pt x="1095" y="58"/>
                    <a:pt x="1026" y="22"/>
                  </a:cubicBezTo>
                  <a:cubicBezTo>
                    <a:pt x="1003" y="10"/>
                    <a:pt x="976" y="3"/>
                    <a:pt x="948" y="3"/>
                  </a:cubicBezTo>
                  <a:cubicBezTo>
                    <a:pt x="909" y="3"/>
                    <a:pt x="909" y="3"/>
                    <a:pt x="909" y="3"/>
                  </a:cubicBezTo>
                  <a:cubicBezTo>
                    <a:pt x="815" y="3"/>
                    <a:pt x="738" y="80"/>
                    <a:pt x="738" y="175"/>
                  </a:cubicBezTo>
                  <a:cubicBezTo>
                    <a:pt x="738" y="175"/>
                    <a:pt x="753" y="288"/>
                    <a:pt x="779" y="433"/>
                  </a:cubicBezTo>
                  <a:cubicBezTo>
                    <a:pt x="786" y="470"/>
                    <a:pt x="812" y="501"/>
                    <a:pt x="846" y="514"/>
                  </a:cubicBezTo>
                  <a:cubicBezTo>
                    <a:pt x="732" y="628"/>
                    <a:pt x="732" y="628"/>
                    <a:pt x="732" y="628"/>
                  </a:cubicBezTo>
                  <a:cubicBezTo>
                    <a:pt x="736" y="611"/>
                    <a:pt x="740" y="596"/>
                    <a:pt x="743" y="584"/>
                  </a:cubicBezTo>
                  <a:cubicBezTo>
                    <a:pt x="761" y="509"/>
                    <a:pt x="729" y="428"/>
                    <a:pt x="660" y="392"/>
                  </a:cubicBezTo>
                  <a:cubicBezTo>
                    <a:pt x="636" y="380"/>
                    <a:pt x="609" y="373"/>
                    <a:pt x="581" y="373"/>
                  </a:cubicBezTo>
                  <a:cubicBezTo>
                    <a:pt x="543" y="373"/>
                    <a:pt x="543" y="373"/>
                    <a:pt x="543" y="373"/>
                  </a:cubicBezTo>
                  <a:cubicBezTo>
                    <a:pt x="448" y="373"/>
                    <a:pt x="371" y="450"/>
                    <a:pt x="371" y="545"/>
                  </a:cubicBezTo>
                  <a:cubicBezTo>
                    <a:pt x="371" y="545"/>
                    <a:pt x="387" y="658"/>
                    <a:pt x="413" y="802"/>
                  </a:cubicBezTo>
                  <a:cubicBezTo>
                    <a:pt x="419" y="840"/>
                    <a:pt x="445" y="869"/>
                    <a:pt x="478" y="883"/>
                  </a:cubicBezTo>
                  <a:cubicBezTo>
                    <a:pt x="356" y="1006"/>
                    <a:pt x="356" y="1006"/>
                    <a:pt x="356" y="1006"/>
                  </a:cubicBezTo>
                  <a:cubicBezTo>
                    <a:pt x="362" y="977"/>
                    <a:pt x="368" y="954"/>
                    <a:pt x="372" y="936"/>
                  </a:cubicBezTo>
                  <a:cubicBezTo>
                    <a:pt x="390" y="860"/>
                    <a:pt x="358" y="779"/>
                    <a:pt x="289" y="744"/>
                  </a:cubicBezTo>
                  <a:cubicBezTo>
                    <a:pt x="266" y="732"/>
                    <a:pt x="239" y="725"/>
                    <a:pt x="210" y="725"/>
                  </a:cubicBezTo>
                  <a:cubicBezTo>
                    <a:pt x="172" y="725"/>
                    <a:pt x="172" y="725"/>
                    <a:pt x="172" y="725"/>
                  </a:cubicBezTo>
                  <a:cubicBezTo>
                    <a:pt x="77" y="725"/>
                    <a:pt x="0" y="801"/>
                    <a:pt x="0" y="896"/>
                  </a:cubicBezTo>
                  <a:cubicBezTo>
                    <a:pt x="0" y="896"/>
                    <a:pt x="16" y="1009"/>
                    <a:pt x="42" y="1154"/>
                  </a:cubicBezTo>
                  <a:cubicBezTo>
                    <a:pt x="50" y="1199"/>
                    <a:pt x="85" y="1234"/>
                    <a:pt x="129" y="1241"/>
                  </a:cubicBezTo>
                  <a:cubicBezTo>
                    <a:pt x="117" y="1266"/>
                    <a:pt x="116" y="1295"/>
                    <a:pt x="127" y="1322"/>
                  </a:cubicBezTo>
                  <a:cubicBezTo>
                    <a:pt x="143" y="1359"/>
                    <a:pt x="179" y="1384"/>
                    <a:pt x="220" y="1384"/>
                  </a:cubicBezTo>
                  <a:cubicBezTo>
                    <a:pt x="3423" y="1384"/>
                    <a:pt x="3423" y="1384"/>
                    <a:pt x="3423" y="1384"/>
                  </a:cubicBezTo>
                  <a:cubicBezTo>
                    <a:pt x="3464" y="1384"/>
                    <a:pt x="3500" y="1359"/>
                    <a:pt x="3516" y="1322"/>
                  </a:cubicBezTo>
                  <a:cubicBezTo>
                    <a:pt x="3524" y="1302"/>
                    <a:pt x="3525" y="1281"/>
                    <a:pt x="3521" y="1262"/>
                  </a:cubicBezTo>
                  <a:cubicBezTo>
                    <a:pt x="3562" y="1252"/>
                    <a:pt x="3595" y="1219"/>
                    <a:pt x="3603" y="1176"/>
                  </a:cubicBezTo>
                  <a:cubicBezTo>
                    <a:pt x="3629" y="1031"/>
                    <a:pt x="3645" y="918"/>
                    <a:pt x="3645" y="918"/>
                  </a:cubicBezTo>
                  <a:cubicBezTo>
                    <a:pt x="3645" y="823"/>
                    <a:pt x="3568" y="746"/>
                    <a:pt x="3473" y="746"/>
                  </a:cubicBezTo>
                  <a:close/>
                  <a:moveTo>
                    <a:pt x="220" y="1284"/>
                  </a:moveTo>
                  <a:cubicBezTo>
                    <a:pt x="1203" y="298"/>
                    <a:pt x="1203" y="298"/>
                    <a:pt x="1203" y="298"/>
                  </a:cubicBezTo>
                  <a:cubicBezTo>
                    <a:pt x="2434" y="298"/>
                    <a:pt x="2434" y="298"/>
                    <a:pt x="2434" y="298"/>
                  </a:cubicBezTo>
                  <a:cubicBezTo>
                    <a:pt x="3423" y="1284"/>
                    <a:pt x="3423" y="1284"/>
                    <a:pt x="3423" y="1284"/>
                  </a:cubicBezTo>
                  <a:lnTo>
                    <a:pt x="220" y="12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sp>
          <p:nvSpPr>
            <p:cNvPr id="72" name="Freeform 85">
              <a:extLst>
                <a:ext uri="{FF2B5EF4-FFF2-40B4-BE49-F238E27FC236}">
                  <a16:creationId xmlns:a16="http://schemas.microsoft.com/office/drawing/2014/main" id="{27A9DC14-504A-4C78-9B98-5D91BFB7E2BA}"/>
                </a:ext>
              </a:extLst>
            </p:cNvPr>
            <p:cNvSpPr>
              <a:spLocks noEditPoints="1"/>
            </p:cNvSpPr>
            <p:nvPr/>
          </p:nvSpPr>
          <p:spPr bwMode="auto">
            <a:xfrm>
              <a:off x="3343344" y="6173650"/>
              <a:ext cx="369780" cy="212995"/>
            </a:xfrm>
            <a:custGeom>
              <a:avLst/>
              <a:gdLst/>
              <a:ahLst/>
              <a:cxnLst>
                <a:cxn ang="0">
                  <a:pos x="100" y="1370"/>
                </a:cxn>
                <a:cxn ang="0">
                  <a:pos x="2278" y="1370"/>
                </a:cxn>
                <a:cxn ang="0">
                  <a:pos x="2378" y="1270"/>
                </a:cxn>
                <a:cxn ang="0">
                  <a:pos x="2378" y="100"/>
                </a:cxn>
                <a:cxn ang="0">
                  <a:pos x="2278" y="0"/>
                </a:cxn>
                <a:cxn ang="0">
                  <a:pos x="100" y="0"/>
                </a:cxn>
                <a:cxn ang="0">
                  <a:pos x="0" y="100"/>
                </a:cxn>
                <a:cxn ang="0">
                  <a:pos x="0" y="1270"/>
                </a:cxn>
                <a:cxn ang="0">
                  <a:pos x="100" y="1370"/>
                </a:cxn>
                <a:cxn ang="0">
                  <a:pos x="100" y="100"/>
                </a:cxn>
                <a:cxn ang="0">
                  <a:pos x="2278" y="100"/>
                </a:cxn>
                <a:cxn ang="0">
                  <a:pos x="2278" y="1270"/>
                </a:cxn>
                <a:cxn ang="0">
                  <a:pos x="100" y="1270"/>
                </a:cxn>
                <a:cxn ang="0">
                  <a:pos x="100" y="100"/>
                </a:cxn>
              </a:cxnLst>
              <a:rect l="0" t="0" r="r" b="b"/>
              <a:pathLst>
                <a:path w="2378" h="1370">
                  <a:moveTo>
                    <a:pt x="100" y="1370"/>
                  </a:moveTo>
                  <a:cubicBezTo>
                    <a:pt x="2278" y="1370"/>
                    <a:pt x="2278" y="1370"/>
                    <a:pt x="2278" y="1370"/>
                  </a:cubicBezTo>
                  <a:cubicBezTo>
                    <a:pt x="2333" y="1370"/>
                    <a:pt x="2378" y="1325"/>
                    <a:pt x="2378" y="1270"/>
                  </a:cubicBezTo>
                  <a:cubicBezTo>
                    <a:pt x="2378" y="100"/>
                    <a:pt x="2378" y="100"/>
                    <a:pt x="2378" y="100"/>
                  </a:cubicBezTo>
                  <a:cubicBezTo>
                    <a:pt x="2378" y="44"/>
                    <a:pt x="2333" y="0"/>
                    <a:pt x="2278" y="0"/>
                  </a:cubicBezTo>
                  <a:cubicBezTo>
                    <a:pt x="100" y="0"/>
                    <a:pt x="100" y="0"/>
                    <a:pt x="100" y="0"/>
                  </a:cubicBezTo>
                  <a:cubicBezTo>
                    <a:pt x="45" y="0"/>
                    <a:pt x="0" y="44"/>
                    <a:pt x="0" y="100"/>
                  </a:cubicBezTo>
                  <a:cubicBezTo>
                    <a:pt x="0" y="1270"/>
                    <a:pt x="0" y="1270"/>
                    <a:pt x="0" y="1270"/>
                  </a:cubicBezTo>
                  <a:cubicBezTo>
                    <a:pt x="0" y="1325"/>
                    <a:pt x="45" y="1370"/>
                    <a:pt x="100" y="1370"/>
                  </a:cubicBezTo>
                  <a:close/>
                  <a:moveTo>
                    <a:pt x="100" y="100"/>
                  </a:moveTo>
                  <a:cubicBezTo>
                    <a:pt x="2278" y="100"/>
                    <a:pt x="2278" y="100"/>
                    <a:pt x="2278" y="100"/>
                  </a:cubicBezTo>
                  <a:cubicBezTo>
                    <a:pt x="2278" y="1270"/>
                    <a:pt x="2278" y="1270"/>
                    <a:pt x="2278" y="1270"/>
                  </a:cubicBezTo>
                  <a:cubicBezTo>
                    <a:pt x="100" y="1270"/>
                    <a:pt x="100" y="1270"/>
                    <a:pt x="100" y="1270"/>
                  </a:cubicBezTo>
                  <a:lnTo>
                    <a:pt x="100" y="10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BIZ UDPゴシック" panose="020B0400000000000000" pitchFamily="50" charset="-128"/>
                <a:ea typeface="BIZ UDPゴシック" panose="020B0400000000000000" pitchFamily="50" charset="-128"/>
              </a:endParaRPr>
            </a:p>
          </p:txBody>
        </p:sp>
      </p:grpSp>
      <p:sp>
        <p:nvSpPr>
          <p:cNvPr id="88" name="Text Box 28">
            <a:extLst>
              <a:ext uri="{FF2B5EF4-FFF2-40B4-BE49-F238E27FC236}">
                <a16:creationId xmlns:a16="http://schemas.microsoft.com/office/drawing/2014/main" id="{3CECE06F-41A9-4442-A154-0C44D91BA06E}"/>
              </a:ext>
            </a:extLst>
          </p:cNvPr>
          <p:cNvSpPr txBox="1">
            <a:spLocks noChangeArrowheads="1"/>
          </p:cNvSpPr>
          <p:nvPr/>
        </p:nvSpPr>
        <p:spPr bwMode="auto">
          <a:xfrm>
            <a:off x="3308296" y="5216241"/>
            <a:ext cx="1846980" cy="230832"/>
          </a:xfrm>
          <a:prstGeom prst="rect">
            <a:avLst/>
          </a:prstGeom>
          <a:noFill/>
          <a:ln w="12700" algn="ctr">
            <a:noFill/>
            <a:miter lim="800000"/>
            <a:headEnd/>
            <a:tailEnd/>
          </a:ln>
          <a:effectLst/>
        </p:spPr>
        <p:txBody>
          <a:bodyPr wrap="none">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窓口業務</a:t>
            </a:r>
            <a:r>
              <a:rPr kumimoji="1" lang="ja-JP" altLang="en-US" sz="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（書類提出・押印行為の見直し）</a:t>
            </a:r>
            <a:endParaRPr kumimoji="1" lang="en-US" altLang="ja-JP" sz="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1" name="Text Box 28">
            <a:extLst>
              <a:ext uri="{FF2B5EF4-FFF2-40B4-BE49-F238E27FC236}">
                <a16:creationId xmlns:a16="http://schemas.microsoft.com/office/drawing/2014/main" id="{3CECE06F-41A9-4442-A154-0C44D91BA06E}"/>
              </a:ext>
            </a:extLst>
          </p:cNvPr>
          <p:cNvSpPr txBox="1">
            <a:spLocks noChangeArrowheads="1"/>
          </p:cNvSpPr>
          <p:nvPr/>
        </p:nvSpPr>
        <p:spPr bwMode="auto">
          <a:xfrm>
            <a:off x="3610009" y="5830953"/>
            <a:ext cx="1167307" cy="215444"/>
          </a:xfrm>
          <a:prstGeom prst="rect">
            <a:avLst/>
          </a:prstGeom>
          <a:noFill/>
          <a:ln w="12700" algn="ctr">
            <a:noFill/>
            <a:miter lim="800000"/>
            <a:headEnd/>
            <a:tailEnd/>
          </a:ln>
          <a:effectLst/>
        </p:spPr>
        <p:txBody>
          <a:bodyPr wrap="none">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800" b="1" dirty="0">
                <a:solidFill>
                  <a:srgbClr val="0070C0"/>
                </a:solidFill>
                <a:latin typeface="BIZ UDPゴシック" panose="020B0400000000000000" pitchFamily="50" charset="-128"/>
                <a:ea typeface="BIZ UDPゴシック" panose="020B0400000000000000" pitchFamily="50" charset="-128"/>
              </a:rPr>
              <a:t>オンライン申請届出等</a:t>
            </a:r>
            <a:endParaRPr kumimoji="1" lang="en-US" altLang="ja-JP" sz="7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92" name="Text Box 28">
            <a:extLst>
              <a:ext uri="{FF2B5EF4-FFF2-40B4-BE49-F238E27FC236}">
                <a16:creationId xmlns:a16="http://schemas.microsoft.com/office/drawing/2014/main" id="{3CECE06F-41A9-4442-A154-0C44D91BA06E}"/>
              </a:ext>
            </a:extLst>
          </p:cNvPr>
          <p:cNvSpPr txBox="1">
            <a:spLocks noChangeArrowheads="1"/>
          </p:cNvSpPr>
          <p:nvPr/>
        </p:nvSpPr>
        <p:spPr bwMode="auto">
          <a:xfrm>
            <a:off x="4913574" y="6173655"/>
            <a:ext cx="1377257" cy="523220"/>
          </a:xfrm>
          <a:prstGeom prst="rect">
            <a:avLst/>
          </a:prstGeom>
          <a:noFill/>
          <a:ln w="12700" algn="ctr">
            <a:noFill/>
            <a:miter lim="800000"/>
            <a:headEnd/>
            <a:tailEnd/>
          </a:ln>
          <a:effectLst/>
        </p:spPr>
        <p:txBody>
          <a:bodyPr wrap="square">
            <a:spAutoFit/>
          </a:bodyPr>
          <a:lstStyle/>
          <a:p>
            <a:pPr lvl="0">
              <a:defRPr/>
            </a:pPr>
            <a:r>
              <a:rPr kumimoji="1" lang="ja-JP" altLang="en-US" sz="7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・申請書類の審査、ステータス</a:t>
            </a:r>
            <a:r>
              <a:rPr kumimoji="1" lang="en-US" altLang="ja-JP" sz="700" dirty="0">
                <a:solidFill>
                  <a:srgbClr val="000000"/>
                </a:solidFill>
                <a:latin typeface="BIZ UDPゴシック" panose="020B0400000000000000" pitchFamily="50" charset="-128"/>
                <a:ea typeface="BIZ UDPゴシック" panose="020B0400000000000000" pitchFamily="50" charset="-128"/>
              </a:rPr>
              <a:t> </a:t>
            </a:r>
            <a:r>
              <a:rPr kumimoji="1" lang="ja-JP" altLang="en-US" sz="700" dirty="0">
                <a:solidFill>
                  <a:srgbClr val="000000"/>
                </a:solidFill>
                <a:latin typeface="BIZ UDPゴシック" panose="020B0400000000000000" pitchFamily="50" charset="-128"/>
                <a:ea typeface="BIZ UDPゴシック" panose="020B0400000000000000" pitchFamily="50" charset="-128"/>
              </a:rPr>
              <a:t>　</a:t>
            </a:r>
            <a:endParaRPr kumimoji="1" lang="en-US" altLang="ja-JP" sz="700" dirty="0">
              <a:solidFill>
                <a:srgbClr val="000000"/>
              </a:solidFill>
              <a:latin typeface="BIZ UDPゴシック" panose="020B0400000000000000" pitchFamily="50" charset="-128"/>
              <a:ea typeface="BIZ UDPゴシック" panose="020B0400000000000000" pitchFamily="50" charset="-128"/>
            </a:endParaRPr>
          </a:p>
          <a:p>
            <a:pPr lvl="0">
              <a:defRPr/>
            </a:pPr>
            <a:r>
              <a:rPr kumimoji="1" lang="ja-JP" altLang="en-US" sz="7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管理等の事務をデジタル化</a:t>
            </a:r>
            <a:r>
              <a:rPr lang="en-US" altLang="ja-JP" sz="700" dirty="0">
                <a:solidFill>
                  <a:srgbClr val="000000"/>
                </a:solidFill>
                <a:latin typeface="BIZ UDPゴシック" panose="020B0400000000000000" pitchFamily="50" charset="-128"/>
                <a:ea typeface="BIZ UDPゴシック" panose="020B0400000000000000" pitchFamily="50" charset="-128"/>
              </a:rPr>
              <a:t/>
            </a:r>
            <a:br>
              <a:rPr lang="en-US" altLang="ja-JP" sz="700" dirty="0">
                <a:solidFill>
                  <a:srgbClr val="000000"/>
                </a:solidFill>
                <a:latin typeface="BIZ UDPゴシック" panose="020B0400000000000000" pitchFamily="50" charset="-128"/>
                <a:ea typeface="BIZ UDPゴシック" panose="020B0400000000000000" pitchFamily="50" charset="-128"/>
              </a:rPr>
            </a:br>
            <a:r>
              <a:rPr lang="ja-JP" altLang="en-US" sz="700" dirty="0">
                <a:solidFill>
                  <a:srgbClr val="000000"/>
                </a:solidFill>
                <a:latin typeface="BIZ UDPゴシック" panose="020B0400000000000000" pitchFamily="50" charset="-128"/>
                <a:ea typeface="BIZ UDPゴシック" panose="020B0400000000000000" pitchFamily="50" charset="-128"/>
              </a:rPr>
              <a:t>・関係者との情報共有など、</a:t>
            </a:r>
            <a:r>
              <a:rPr lang="en-US" altLang="ja-JP" sz="700" dirty="0">
                <a:solidFill>
                  <a:srgbClr val="000000"/>
                </a:solidFill>
                <a:latin typeface="BIZ UDPゴシック" panose="020B0400000000000000" pitchFamily="50" charset="-128"/>
                <a:ea typeface="BIZ UDPゴシック" panose="020B0400000000000000" pitchFamily="50" charset="-128"/>
              </a:rPr>
              <a:t/>
            </a:r>
            <a:br>
              <a:rPr lang="en-US" altLang="ja-JP" sz="700" dirty="0">
                <a:solidFill>
                  <a:srgbClr val="000000"/>
                </a:solidFill>
                <a:latin typeface="BIZ UDPゴシック" panose="020B0400000000000000" pitchFamily="50" charset="-128"/>
                <a:ea typeface="BIZ UDPゴシック" panose="020B0400000000000000" pitchFamily="50" charset="-128"/>
              </a:rPr>
            </a:br>
            <a:r>
              <a:rPr lang="ja-JP" altLang="en-US" sz="700" dirty="0">
                <a:solidFill>
                  <a:srgbClr val="000000"/>
                </a:solidFill>
                <a:latin typeface="BIZ UDPゴシック" panose="020B0400000000000000" pitchFamily="50" charset="-128"/>
                <a:ea typeface="BIZ UDPゴシック" panose="020B0400000000000000" pitchFamily="50" charset="-128"/>
              </a:rPr>
              <a:t>　台帳管理におけるデータ活用</a:t>
            </a:r>
            <a:endParaRPr kumimoji="1" lang="en-US" altLang="ja-JP" sz="7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BE20F57-34E0-451C-9FF3-79A62947B712}"/>
              </a:ext>
            </a:extLst>
          </p:cNvPr>
          <p:cNvSpPr txBox="1"/>
          <p:nvPr/>
        </p:nvSpPr>
        <p:spPr>
          <a:xfrm>
            <a:off x="4868811" y="5398804"/>
            <a:ext cx="1281563" cy="288147"/>
          </a:xfrm>
          <a:prstGeom prst="rect">
            <a:avLst/>
          </a:prstGeom>
          <a:noFill/>
        </p:spPr>
        <p:txBody>
          <a:bodyPr wrap="square" lIns="36000" tIns="36000" rIns="36000" bIns="36000" rtlCol="0">
            <a:spAutoFit/>
          </a:bodyPr>
          <a:lstStyle/>
          <a:p>
            <a:pPr fontAlgn="base">
              <a:spcBef>
                <a:spcPct val="0"/>
              </a:spcBef>
              <a:spcAft>
                <a:spcPct val="0"/>
              </a:spcAft>
            </a:pP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書類受付、相談・対面業務は紙と</a:t>
            </a:r>
            <a:r>
              <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Web</a:t>
            </a:r>
            <a:r>
              <a:rPr lang="ja-JP" altLang="en-US"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併用型へ</a:t>
            </a:r>
            <a:endParaRPr lang="en-US" altLang="ja-JP" sz="7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4" name="円柱 93"/>
          <p:cNvSpPr/>
          <p:nvPr/>
        </p:nvSpPr>
        <p:spPr>
          <a:xfrm>
            <a:off x="5025931" y="5721670"/>
            <a:ext cx="908116" cy="43611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テキスト ボックス 115">
            <a:extLst>
              <a:ext uri="{FF2B5EF4-FFF2-40B4-BE49-F238E27FC236}">
                <a16:creationId xmlns:a16="http://schemas.microsoft.com/office/drawing/2014/main" id="{F4E40347-DC21-40B5-B537-54D02915E60D}"/>
              </a:ext>
            </a:extLst>
          </p:cNvPr>
          <p:cNvSpPr txBox="1"/>
          <p:nvPr/>
        </p:nvSpPr>
        <p:spPr>
          <a:xfrm>
            <a:off x="4998398" y="5828639"/>
            <a:ext cx="963181" cy="336153"/>
          </a:xfrm>
          <a:prstGeom prst="rect">
            <a:avLst/>
          </a:prstGeom>
          <a:noFill/>
          <a:ln w="9525" cmpd="sng">
            <a:solidFill>
              <a:srgbClr val="FFFFFF">
                <a:shade val="50000"/>
              </a:srgbClr>
            </a:solidFill>
          </a:ln>
          <a:effectLst>
            <a:softEdge rad="127000"/>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844083" fontAlgn="base">
              <a:spcBef>
                <a:spcPct val="0"/>
              </a:spcBef>
              <a:spcAft>
                <a:spcPct val="0"/>
              </a:spcAft>
              <a:defRPr/>
            </a:pPr>
            <a:r>
              <a:rPr lang="ja-JP" altLang="en-US" sz="8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申請受付システム</a:t>
            </a:r>
            <a:endParaRPr lang="en-US" altLang="ja-JP" sz="8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defTabSz="844083" fontAlgn="base">
              <a:spcBef>
                <a:spcPct val="0"/>
              </a:spcBef>
              <a:spcAft>
                <a:spcPct val="0"/>
              </a:spcAft>
              <a:defRPr/>
            </a:pPr>
            <a:r>
              <a:rPr lang="ja-JP" altLang="en-US" sz="8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・台帳管理</a:t>
            </a:r>
          </a:p>
        </p:txBody>
      </p:sp>
      <p:pic>
        <p:nvPicPr>
          <p:cNvPr id="120" name="図 1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2661" y="5398804"/>
            <a:ext cx="406885" cy="406885"/>
          </a:xfrm>
          <a:prstGeom prst="rect">
            <a:avLst/>
          </a:prstGeom>
        </p:spPr>
      </p:pic>
      <p:sp>
        <p:nvSpPr>
          <p:cNvPr id="123" name="角丸四角形 122"/>
          <p:cNvSpPr/>
          <p:nvPr/>
        </p:nvSpPr>
        <p:spPr>
          <a:xfrm>
            <a:off x="588673" y="6019132"/>
            <a:ext cx="1058699" cy="22209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20071" y="5997524"/>
            <a:ext cx="1075369" cy="246221"/>
          </a:xfrm>
          <a:prstGeom prst="rect">
            <a:avLst/>
          </a:prstGeom>
          <a:noFill/>
        </p:spPr>
        <p:txBody>
          <a:bodyPr wrap="square" rtlCol="0">
            <a:spAutoFit/>
          </a:bodyPr>
          <a:lstStyle/>
          <a:p>
            <a:pPr algn="l"/>
            <a:r>
              <a:rPr lang="ja-JP" altLang="en-US" sz="1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職員テレワーク</a:t>
            </a:r>
          </a:p>
        </p:txBody>
      </p:sp>
      <p:grpSp>
        <p:nvGrpSpPr>
          <p:cNvPr id="160" name="グループ化 159"/>
          <p:cNvGrpSpPr/>
          <p:nvPr/>
        </p:nvGrpSpPr>
        <p:grpSpPr>
          <a:xfrm>
            <a:off x="1414677" y="6240759"/>
            <a:ext cx="406885" cy="445353"/>
            <a:chOff x="1414677" y="6271542"/>
            <a:chExt cx="406885" cy="445353"/>
          </a:xfrm>
        </p:grpSpPr>
        <p:pic>
          <p:nvPicPr>
            <p:cNvPr id="125" name="図 1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4677" y="6310010"/>
              <a:ext cx="406885" cy="406885"/>
            </a:xfrm>
            <a:prstGeom prst="rect">
              <a:avLst/>
            </a:prstGeom>
          </p:spPr>
        </p:pic>
        <p:pic>
          <p:nvPicPr>
            <p:cNvPr id="126" name="図 1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8039" y="6271542"/>
              <a:ext cx="89681" cy="89681"/>
            </a:xfrm>
            <a:prstGeom prst="rect">
              <a:avLst/>
            </a:prstGeom>
          </p:spPr>
        </p:pic>
        <p:pic>
          <p:nvPicPr>
            <p:cNvPr id="127" name="図 1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0811" y="6400931"/>
              <a:ext cx="69763" cy="69763"/>
            </a:xfrm>
            <a:prstGeom prst="rect">
              <a:avLst/>
            </a:prstGeom>
          </p:spPr>
        </p:pic>
        <p:pic>
          <p:nvPicPr>
            <p:cNvPr id="128" name="図 1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733" y="6397451"/>
              <a:ext cx="69763" cy="69763"/>
            </a:xfrm>
            <a:prstGeom prst="rect">
              <a:avLst/>
            </a:prstGeom>
          </p:spPr>
        </p:pic>
        <p:pic>
          <p:nvPicPr>
            <p:cNvPr id="131" name="図 1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0811" y="6476828"/>
              <a:ext cx="69763" cy="69763"/>
            </a:xfrm>
            <a:prstGeom prst="rect">
              <a:avLst/>
            </a:prstGeom>
          </p:spPr>
        </p:pic>
        <p:pic>
          <p:nvPicPr>
            <p:cNvPr id="132" name="図 1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733" y="6479384"/>
              <a:ext cx="69763" cy="69763"/>
            </a:xfrm>
            <a:prstGeom prst="rect">
              <a:avLst/>
            </a:prstGeom>
          </p:spPr>
        </p:pic>
      </p:grpSp>
      <p:grpSp>
        <p:nvGrpSpPr>
          <p:cNvPr id="150" name="グループ化 149"/>
          <p:cNvGrpSpPr/>
          <p:nvPr/>
        </p:nvGrpSpPr>
        <p:grpSpPr>
          <a:xfrm>
            <a:off x="2357599" y="5245329"/>
            <a:ext cx="406885" cy="406885"/>
            <a:chOff x="1566793" y="5352758"/>
            <a:chExt cx="406885" cy="406885"/>
          </a:xfrm>
        </p:grpSpPr>
        <p:pic>
          <p:nvPicPr>
            <p:cNvPr id="148" name="図 1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6793" y="5352758"/>
              <a:ext cx="406885" cy="406885"/>
            </a:xfrm>
            <a:prstGeom prst="rect">
              <a:avLst/>
            </a:prstGeom>
          </p:spPr>
        </p:pic>
        <p:pic>
          <p:nvPicPr>
            <p:cNvPr id="149" name="図 1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8465" y="5461712"/>
              <a:ext cx="283458" cy="105201"/>
            </a:xfrm>
            <a:prstGeom prst="rect">
              <a:avLst/>
            </a:prstGeom>
          </p:spPr>
        </p:pic>
      </p:grpSp>
      <p:pic>
        <p:nvPicPr>
          <p:cNvPr id="153" name="図 1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0110" y="5429623"/>
            <a:ext cx="314443" cy="314443"/>
          </a:xfrm>
          <a:prstGeom prst="rect">
            <a:avLst/>
          </a:prstGeom>
        </p:spPr>
      </p:pic>
      <p:grpSp>
        <p:nvGrpSpPr>
          <p:cNvPr id="159" name="グループ化 158"/>
          <p:cNvGrpSpPr/>
          <p:nvPr/>
        </p:nvGrpSpPr>
        <p:grpSpPr>
          <a:xfrm>
            <a:off x="3984703" y="5427078"/>
            <a:ext cx="441105" cy="481776"/>
            <a:chOff x="4030075" y="5479237"/>
            <a:chExt cx="441105" cy="481776"/>
          </a:xfrm>
        </p:grpSpPr>
        <p:sp>
          <p:nvSpPr>
            <p:cNvPr id="25" name="テキスト ボックス 115">
              <a:extLst>
                <a:ext uri="{FF2B5EF4-FFF2-40B4-BE49-F238E27FC236}">
                  <a16:creationId xmlns:a16="http://schemas.microsoft.com/office/drawing/2014/main" id="{A275D61E-0A96-43A1-B670-5391EA061431}"/>
                </a:ext>
              </a:extLst>
            </p:cNvPr>
            <p:cNvSpPr txBox="1"/>
            <p:nvPr/>
          </p:nvSpPr>
          <p:spPr>
            <a:xfrm>
              <a:off x="4030075" y="5734564"/>
              <a:ext cx="441105" cy="226449"/>
            </a:xfrm>
            <a:prstGeom prst="rect">
              <a:avLst/>
            </a:prstGeom>
            <a:noFill/>
            <a:ln w="9525" cmpd="sng">
              <a:solidFill>
                <a:srgbClr val="FFFFFF">
                  <a:shade val="50000"/>
                </a:srgbClr>
              </a:solidFill>
            </a:ln>
            <a:effectLst>
              <a:softEdge rad="127000"/>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844083" fontAlgn="base">
                <a:spcBef>
                  <a:spcPct val="0"/>
                </a:spcBef>
                <a:spcAft>
                  <a:spcPct val="0"/>
                </a:spcAft>
                <a:defRPr/>
              </a:pPr>
              <a:r>
                <a:rPr lang="ja-JP" altLang="en-US" sz="700"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職員</a:t>
              </a:r>
            </a:p>
          </p:txBody>
        </p:sp>
        <p:pic>
          <p:nvPicPr>
            <p:cNvPr id="154" name="図 1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7622" y="5479237"/>
              <a:ext cx="326291" cy="326291"/>
            </a:xfrm>
            <a:prstGeom prst="rect">
              <a:avLst/>
            </a:prstGeom>
          </p:spPr>
        </p:pic>
      </p:grpSp>
      <p:grpSp>
        <p:nvGrpSpPr>
          <p:cNvPr id="158" name="グループ化 157"/>
          <p:cNvGrpSpPr/>
          <p:nvPr/>
        </p:nvGrpSpPr>
        <p:grpSpPr>
          <a:xfrm>
            <a:off x="4444869" y="5452381"/>
            <a:ext cx="497898" cy="446188"/>
            <a:chOff x="4788022" y="5122724"/>
            <a:chExt cx="497898" cy="446188"/>
          </a:xfrm>
        </p:grpSpPr>
        <p:sp>
          <p:nvSpPr>
            <p:cNvPr id="28" name="テキスト ボックス 27">
              <a:extLst>
                <a:ext uri="{FF2B5EF4-FFF2-40B4-BE49-F238E27FC236}">
                  <a16:creationId xmlns:a16="http://schemas.microsoft.com/office/drawing/2014/main" id="{4BE20F57-34E0-451C-9FF3-79A62947B712}"/>
                </a:ext>
              </a:extLst>
            </p:cNvPr>
            <p:cNvSpPr txBox="1"/>
            <p:nvPr/>
          </p:nvSpPr>
          <p:spPr>
            <a:xfrm>
              <a:off x="4788022" y="5384246"/>
              <a:ext cx="497898" cy="184666"/>
            </a:xfrm>
            <a:prstGeom prst="rect">
              <a:avLst/>
            </a:prstGeom>
            <a:noFill/>
          </p:spPr>
          <p:txBody>
            <a:bodyPr wrap="square" rtlCol="0">
              <a:spAutoFit/>
            </a:bodyPr>
            <a:lstStyle/>
            <a:p>
              <a:pPr algn="ctr" fontAlgn="base">
                <a:spcBef>
                  <a:spcPct val="0"/>
                </a:spcBef>
                <a:spcAft>
                  <a:spcPct val="0"/>
                </a:spcAft>
              </a:pPr>
              <a:r>
                <a:rPr lang="ja-JP" altLang="en-US" sz="6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申請書等</a:t>
              </a:r>
              <a:endParaRPr lang="en-US" altLang="ja-JP" sz="6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55" name="図 1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3115" y="5122724"/>
              <a:ext cx="293957" cy="293957"/>
            </a:xfrm>
            <a:prstGeom prst="rect">
              <a:avLst/>
            </a:prstGeom>
          </p:spPr>
        </p:pic>
      </p:grpSp>
      <p:cxnSp>
        <p:nvCxnSpPr>
          <p:cNvPr id="162" name="直線コネクタ 161"/>
          <p:cNvCxnSpPr/>
          <p:nvPr/>
        </p:nvCxnSpPr>
        <p:spPr>
          <a:xfrm flipV="1">
            <a:off x="1552973" y="5775964"/>
            <a:ext cx="0" cy="18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1543546" y="5947025"/>
            <a:ext cx="43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215260" y="5941328"/>
            <a:ext cx="43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9" name="グループ化 178"/>
          <p:cNvGrpSpPr/>
          <p:nvPr/>
        </p:nvGrpSpPr>
        <p:grpSpPr>
          <a:xfrm>
            <a:off x="4723276" y="5910881"/>
            <a:ext cx="275250" cy="75183"/>
            <a:chOff x="4723276" y="5910881"/>
            <a:chExt cx="275250" cy="75183"/>
          </a:xfrm>
        </p:grpSpPr>
        <p:cxnSp>
          <p:nvCxnSpPr>
            <p:cNvPr id="168" name="直線コネクタ 167"/>
            <p:cNvCxnSpPr/>
            <p:nvPr/>
          </p:nvCxnSpPr>
          <p:spPr>
            <a:xfrm>
              <a:off x="4723276" y="5945293"/>
              <a:ext cx="2446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4" name="二等辺三角形 173"/>
            <p:cNvSpPr/>
            <p:nvPr/>
          </p:nvSpPr>
          <p:spPr>
            <a:xfrm rot="5400000">
              <a:off x="4921839" y="5909377"/>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5" name="直線コネクタ 174"/>
          <p:cNvCxnSpPr/>
          <p:nvPr/>
        </p:nvCxnSpPr>
        <p:spPr>
          <a:xfrm>
            <a:off x="1829760" y="6539189"/>
            <a:ext cx="16015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6" name="二等辺三角形 175"/>
          <p:cNvSpPr/>
          <p:nvPr/>
        </p:nvSpPr>
        <p:spPr>
          <a:xfrm rot="5400000">
            <a:off x="3408376" y="6505339"/>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 name="グループ化 179"/>
          <p:cNvGrpSpPr/>
          <p:nvPr/>
        </p:nvGrpSpPr>
        <p:grpSpPr>
          <a:xfrm>
            <a:off x="5934047" y="5907701"/>
            <a:ext cx="516686" cy="75183"/>
            <a:chOff x="4481840" y="5910881"/>
            <a:chExt cx="516686" cy="75183"/>
          </a:xfrm>
        </p:grpSpPr>
        <p:cxnSp>
          <p:nvCxnSpPr>
            <p:cNvPr id="181" name="直線コネクタ 180"/>
            <p:cNvCxnSpPr/>
            <p:nvPr/>
          </p:nvCxnSpPr>
          <p:spPr>
            <a:xfrm>
              <a:off x="4481840" y="5945293"/>
              <a:ext cx="468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2" name="二等辺三角形 181"/>
            <p:cNvSpPr/>
            <p:nvPr/>
          </p:nvSpPr>
          <p:spPr>
            <a:xfrm rot="5400000">
              <a:off x="4921839" y="5909377"/>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8" name="図 18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77136" y="6094568"/>
            <a:ext cx="469017" cy="469017"/>
          </a:xfrm>
          <a:prstGeom prst="rect">
            <a:avLst/>
          </a:prstGeom>
        </p:spPr>
      </p:pic>
      <p:pic>
        <p:nvPicPr>
          <p:cNvPr id="189" name="図 18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59781" y="6094569"/>
            <a:ext cx="443088" cy="443088"/>
          </a:xfrm>
          <a:prstGeom prst="rect">
            <a:avLst/>
          </a:prstGeom>
        </p:spPr>
      </p:pic>
      <p:pic>
        <p:nvPicPr>
          <p:cNvPr id="190" name="図 18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63682" y="6157788"/>
            <a:ext cx="394843" cy="394843"/>
          </a:xfrm>
          <a:prstGeom prst="rect">
            <a:avLst/>
          </a:prstGeom>
        </p:spPr>
      </p:pic>
      <p:sp>
        <p:nvSpPr>
          <p:cNvPr id="191" name="テキスト ボックス 190"/>
          <p:cNvSpPr txBox="1"/>
          <p:nvPr/>
        </p:nvSpPr>
        <p:spPr>
          <a:xfrm>
            <a:off x="4105593" y="4617123"/>
            <a:ext cx="1892775" cy="307777"/>
          </a:xfrm>
          <a:prstGeom prst="rect">
            <a:avLst/>
          </a:prstGeom>
          <a:noFill/>
        </p:spPr>
        <p:txBody>
          <a:bodyPr wrap="square" rtlCol="0">
            <a:spAutoFit/>
          </a:bodyPr>
          <a:lstStyle/>
          <a:p>
            <a:r>
              <a:rPr kumimoji="1" lang="ja-JP" altLang="en-US" sz="1400" b="1" dirty="0">
                <a:solidFill>
                  <a:srgbClr val="0070C0"/>
                </a:solidFill>
                <a:latin typeface="HGPｺﾞｼｯｸE" panose="020B0900000000000000" pitchFamily="50" charset="-128"/>
                <a:ea typeface="HGPｺﾞｼｯｸE" panose="020B0900000000000000" pitchFamily="50" charset="-128"/>
              </a:rPr>
              <a:t>▶ </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職員の業務効率化</a:t>
            </a:r>
          </a:p>
        </p:txBody>
      </p:sp>
      <p:sp>
        <p:nvSpPr>
          <p:cNvPr id="192" name="テキスト ボックス 191"/>
          <p:cNvSpPr txBox="1"/>
          <p:nvPr/>
        </p:nvSpPr>
        <p:spPr>
          <a:xfrm>
            <a:off x="2265319" y="4617123"/>
            <a:ext cx="1887875" cy="307777"/>
          </a:xfrm>
          <a:prstGeom prst="rect">
            <a:avLst/>
          </a:prstGeom>
          <a:noFill/>
        </p:spPr>
        <p:txBody>
          <a:bodyPr wrap="square" rtlCol="0">
            <a:spAutoFit/>
          </a:bodyPr>
          <a:lstStyle/>
          <a:p>
            <a:r>
              <a:rPr kumimoji="1" lang="ja-JP" altLang="en-US" sz="1400" b="1" dirty="0">
                <a:solidFill>
                  <a:srgbClr val="0070C0"/>
                </a:solidFill>
                <a:latin typeface="HGPｺﾞｼｯｸE" panose="020B0900000000000000" pitchFamily="50" charset="-128"/>
                <a:ea typeface="HGPｺﾞｼｯｸE" panose="020B0900000000000000" pitchFamily="50" charset="-128"/>
              </a:rPr>
              <a:t>▶ </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府民の利便性向上</a:t>
            </a:r>
          </a:p>
        </p:txBody>
      </p:sp>
      <p:sp>
        <p:nvSpPr>
          <p:cNvPr id="5" name="正方形/長方形 4"/>
          <p:cNvSpPr/>
          <p:nvPr/>
        </p:nvSpPr>
        <p:spPr>
          <a:xfrm>
            <a:off x="245004" y="934997"/>
            <a:ext cx="1492716"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①府庁の</a:t>
            </a:r>
            <a:r>
              <a:rPr lang="en-US" altLang="ja-JP" b="1" dirty="0">
                <a:solidFill>
                  <a:srgbClr val="0070C0"/>
                </a:solidFill>
                <a:latin typeface="BIZ UDPゴシック" panose="020B0400000000000000" pitchFamily="50" charset="-128"/>
                <a:ea typeface="BIZ UDPゴシック" panose="020B0400000000000000" pitchFamily="50" charset="-128"/>
              </a:rPr>
              <a:t>DX</a:t>
            </a:r>
          </a:p>
        </p:txBody>
      </p:sp>
      <p:sp>
        <p:nvSpPr>
          <p:cNvPr id="6" name="正方形/長方形 5"/>
          <p:cNvSpPr/>
          <p:nvPr/>
        </p:nvSpPr>
        <p:spPr>
          <a:xfrm>
            <a:off x="827142" y="2358301"/>
            <a:ext cx="8035966" cy="738664"/>
          </a:xfrm>
          <a:prstGeom prst="rect">
            <a:avLst/>
          </a:prstGeom>
        </p:spPr>
        <p:txBody>
          <a:bodyPr wrap="square">
            <a:spAutoFit/>
          </a:bodyPr>
          <a:lstStyle/>
          <a:p>
            <a:pPr lvl="0"/>
            <a:r>
              <a:rPr kumimoji="1" lang="ja-JP" altLang="en-US" sz="1400" dirty="0">
                <a:solidFill>
                  <a:prstClr val="black"/>
                </a:solidFill>
                <a:latin typeface="BIZ UDPゴシック" panose="020B0400000000000000" pitchFamily="50" charset="-128"/>
                <a:ea typeface="BIZ UDPゴシック" panose="020B0400000000000000" pitchFamily="50" charset="-128"/>
              </a:rPr>
              <a:t>・はんこレス、行政手続きの棚卸調査結果をふまえ、オンライン化を加速推進。並行して、次期電子申請</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400" dirty="0">
                <a:solidFill>
                  <a:prstClr val="black"/>
                </a:solidFill>
                <a:latin typeface="BIZ UDPゴシック" panose="020B0400000000000000" pitchFamily="50" charset="-128"/>
                <a:ea typeface="BIZ UDPゴシック" panose="020B0400000000000000" pitchFamily="50" charset="-128"/>
              </a:rPr>
              <a:t>　システムの要件整理。</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400" dirty="0">
                <a:solidFill>
                  <a:prstClr val="black"/>
                </a:solidFill>
                <a:latin typeface="BIZ UDPゴシック" panose="020B0400000000000000" pitchFamily="50" charset="-128"/>
                <a:ea typeface="BIZ UDPゴシック" panose="020B0400000000000000" pitchFamily="50" charset="-128"/>
              </a:rPr>
              <a:t>・電子申請後のバックオフィス業務について、</a:t>
            </a:r>
            <a:r>
              <a:rPr kumimoji="1" lang="en-US" altLang="ja-JP" sz="1400" dirty="0">
                <a:solidFill>
                  <a:prstClr val="black"/>
                </a:solidFill>
                <a:latin typeface="BIZ UDPゴシック" panose="020B0400000000000000" pitchFamily="50" charset="-128"/>
                <a:ea typeface="BIZ UDPゴシック" panose="020B0400000000000000" pitchFamily="50" charset="-128"/>
              </a:rPr>
              <a:t>RPA</a:t>
            </a:r>
            <a:r>
              <a:rPr kumimoji="1" lang="ja-JP" altLang="en-US" sz="1400" dirty="0">
                <a:solidFill>
                  <a:prstClr val="black"/>
                </a:solidFill>
                <a:latin typeface="BIZ UDPゴシック" panose="020B0400000000000000" pitchFamily="50" charset="-128"/>
                <a:ea typeface="BIZ UDPゴシック" panose="020B0400000000000000" pitchFamily="50" charset="-128"/>
              </a:rPr>
              <a:t>や</a:t>
            </a:r>
            <a:r>
              <a:rPr kumimoji="1" lang="en-US" altLang="ja-JP" sz="1400" dirty="0">
                <a:solidFill>
                  <a:prstClr val="black"/>
                </a:solidFill>
                <a:latin typeface="BIZ UDPゴシック" panose="020B0400000000000000" pitchFamily="50" charset="-128"/>
                <a:ea typeface="BIZ UDPゴシック" panose="020B0400000000000000" pitchFamily="50" charset="-128"/>
              </a:rPr>
              <a:t>AI-OCR</a:t>
            </a:r>
            <a:r>
              <a:rPr kumimoji="1" lang="ja-JP" altLang="en-US" sz="1400" dirty="0">
                <a:solidFill>
                  <a:prstClr val="black"/>
                </a:solidFill>
                <a:latin typeface="BIZ UDPゴシック" panose="020B0400000000000000" pitchFamily="50" charset="-128"/>
                <a:ea typeface="BIZ UDPゴシック" panose="020B0400000000000000" pitchFamily="50" charset="-128"/>
              </a:rPr>
              <a:t>を活用して業務効率化</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97"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1278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078" y="4290764"/>
            <a:ext cx="3360980" cy="2233194"/>
          </a:xfrm>
          <a:prstGeom prst="rect">
            <a:avLst/>
          </a:prstGeom>
        </p:spPr>
      </p:pic>
      <p:graphicFrame>
        <p:nvGraphicFramePr>
          <p:cNvPr id="12" name="表 11"/>
          <p:cNvGraphicFramePr>
            <a:graphicFrameLocks noGrp="1"/>
          </p:cNvGraphicFramePr>
          <p:nvPr>
            <p:extLst>
              <p:ext uri="{D42A27DB-BD31-4B8C-83A1-F6EECF244321}">
                <p14:modId xmlns:p14="http://schemas.microsoft.com/office/powerpoint/2010/main" val="1748281408"/>
              </p:ext>
            </p:extLst>
          </p:nvPr>
        </p:nvGraphicFramePr>
        <p:xfrm>
          <a:off x="322703" y="2094390"/>
          <a:ext cx="4022452" cy="2098697"/>
        </p:xfrm>
        <a:graphic>
          <a:graphicData uri="http://schemas.openxmlformats.org/drawingml/2006/table">
            <a:tbl>
              <a:tblPr firstRow="1" bandRow="1">
                <a:tableStyleId>{5940675A-B579-460E-94D1-54222C63F5DA}</a:tableStyleId>
              </a:tblPr>
              <a:tblGrid>
                <a:gridCol w="969230">
                  <a:extLst>
                    <a:ext uri="{9D8B030D-6E8A-4147-A177-3AD203B41FA5}">
                      <a16:colId xmlns:a16="http://schemas.microsoft.com/office/drawing/2014/main" val="886747811"/>
                    </a:ext>
                  </a:extLst>
                </a:gridCol>
                <a:gridCol w="3053222">
                  <a:extLst>
                    <a:ext uri="{9D8B030D-6E8A-4147-A177-3AD203B41FA5}">
                      <a16:colId xmlns:a16="http://schemas.microsoft.com/office/drawing/2014/main" val="4198919555"/>
                    </a:ext>
                  </a:extLst>
                </a:gridCol>
              </a:tblGrid>
              <a:tr h="171082">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項目</a:t>
                      </a:r>
                    </a:p>
                  </a:txBody>
                  <a:tcPr>
                    <a:noFill/>
                  </a:tcP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内容</a:t>
                      </a:r>
                      <a:endParaRPr kumimoji="1" lang="en-US" altLang="ja-JP" sz="1100" b="1"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4018419759"/>
                  </a:ext>
                </a:extLst>
              </a:tr>
              <a:tr h="285137">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構成員</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BIZ UDPゴシック" panose="020B0400000000000000" pitchFamily="50" charset="-128"/>
                          <a:ea typeface="BIZ UDPゴシック" panose="020B0400000000000000" pitchFamily="50" charset="-128"/>
                        </a:rPr>
                        <a:t>府内全</a:t>
                      </a:r>
                      <a:r>
                        <a:rPr kumimoji="1" lang="en-US" altLang="ja-JP" sz="1100" dirty="0">
                          <a:latin typeface="BIZ UDPゴシック" panose="020B0400000000000000" pitchFamily="50" charset="-128"/>
                          <a:ea typeface="BIZ UDPゴシック" panose="020B0400000000000000" pitchFamily="50" charset="-128"/>
                        </a:rPr>
                        <a:t>43</a:t>
                      </a:r>
                      <a:r>
                        <a:rPr kumimoji="1" lang="ja-JP" altLang="en-US" sz="1100" dirty="0">
                          <a:latin typeface="BIZ UDPゴシック" panose="020B0400000000000000" pitchFamily="50" charset="-128"/>
                          <a:ea typeface="BIZ UDPゴシック" panose="020B0400000000000000" pitchFamily="50" charset="-128"/>
                        </a:rPr>
                        <a:t>市町村のスマートシティ推進担当課</a:t>
                      </a:r>
                      <a:endParaRPr kumimoji="1" lang="en-US" altLang="ja-JP"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44097128"/>
                  </a:ext>
                </a:extLst>
              </a:tr>
              <a:tr h="171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BIZ UDPゴシック" panose="020B0400000000000000" pitchFamily="50" charset="-128"/>
                          <a:ea typeface="BIZ UDPゴシック" panose="020B0400000000000000" pitchFamily="50" charset="-128"/>
                        </a:rPr>
                        <a:t>設置日</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dirty="0">
                          <a:latin typeface="BIZ UDPゴシック" panose="020B0400000000000000" pitchFamily="50" charset="-128"/>
                          <a:ea typeface="BIZ UDPゴシック" panose="020B0400000000000000" pitchFamily="50" charset="-128"/>
                        </a:rPr>
                        <a:t>2019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19</a:t>
                      </a:r>
                      <a:r>
                        <a:rPr kumimoji="1" lang="ja-JP" altLang="en-US" sz="1100" dirty="0">
                          <a:latin typeface="BIZ UDPゴシック" panose="020B0400000000000000" pitchFamily="50" charset="-128"/>
                          <a:ea typeface="BIZ UDPゴシック" panose="020B0400000000000000" pitchFamily="50" charset="-128"/>
                        </a:rPr>
                        <a:t>日</a:t>
                      </a:r>
                    </a:p>
                  </a:txBody>
                  <a:tcPr/>
                </a:tc>
                <a:extLst>
                  <a:ext uri="{0D108BD9-81ED-4DB2-BD59-A6C34878D82A}">
                    <a16:rowId xmlns:a16="http://schemas.microsoft.com/office/drawing/2014/main" val="4070938964"/>
                  </a:ext>
                </a:extLst>
              </a:tr>
              <a:tr h="760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BIZ UDPゴシック" panose="020B0400000000000000" pitchFamily="50" charset="-128"/>
                          <a:ea typeface="BIZ UDPゴシック" panose="020B0400000000000000" pitchFamily="50" charset="-128"/>
                        </a:rPr>
                        <a:t>ワーキング</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latin typeface="BIZ UDPゴシック" panose="020B0400000000000000" pitchFamily="50" charset="-128"/>
                          <a:ea typeface="BIZ UDPゴシック" panose="020B0400000000000000" pitchFamily="50" charset="-128"/>
                        </a:rPr>
                        <a:t>（１）行政の</a:t>
                      </a:r>
                      <a:r>
                        <a:rPr kumimoji="1" lang="en-US" altLang="ja-JP" sz="1200" b="1" dirty="0">
                          <a:latin typeface="BIZ UDPゴシック" panose="020B0400000000000000" pitchFamily="50" charset="-128"/>
                          <a:ea typeface="BIZ UDPゴシック" panose="020B0400000000000000" pitchFamily="50" charset="-128"/>
                        </a:rPr>
                        <a:t>ICT</a:t>
                      </a:r>
                      <a:r>
                        <a:rPr kumimoji="1" lang="ja-JP" altLang="en-US" sz="1200" b="1" dirty="0">
                          <a:latin typeface="BIZ UDPゴシック" panose="020B0400000000000000" pitchFamily="50" charset="-128"/>
                          <a:ea typeface="BIZ UDPゴシック" panose="020B0400000000000000" pitchFamily="50" charset="-128"/>
                        </a:rPr>
                        <a:t>化</a:t>
                      </a:r>
                      <a:r>
                        <a:rPr kumimoji="1" lang="en-US" altLang="ja-JP" sz="1200" b="1" dirty="0">
                          <a:latin typeface="BIZ UDPゴシック" panose="020B0400000000000000" pitchFamily="50" charset="-128"/>
                          <a:ea typeface="BIZ UDPゴシック" panose="020B0400000000000000" pitchFamily="50" charset="-128"/>
                        </a:rPr>
                        <a:t>WG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BIZ UDPゴシック" panose="020B0400000000000000" pitchFamily="50" charset="-128"/>
                          <a:ea typeface="BIZ UDPゴシック" panose="020B0400000000000000" pitchFamily="50" charset="-128"/>
                        </a:rPr>
                        <a:t>電子窓口、電子申請など行政サービスの</a:t>
                      </a:r>
                      <a:r>
                        <a:rPr kumimoji="1" lang="en-US" altLang="ja-JP" sz="1100" dirty="0">
                          <a:latin typeface="BIZ UDPゴシック" panose="020B0400000000000000" pitchFamily="50" charset="-128"/>
                          <a:ea typeface="BIZ UDPゴシック" panose="020B0400000000000000" pitchFamily="50" charset="-128"/>
                        </a:rPr>
                        <a:t>ICT</a:t>
                      </a:r>
                      <a:r>
                        <a:rPr kumimoji="1" lang="ja-JP" altLang="en-US" sz="1100" dirty="0">
                          <a:latin typeface="BIZ UDPゴシック" panose="020B0400000000000000" pitchFamily="50" charset="-128"/>
                          <a:ea typeface="BIZ UDPゴシック" panose="020B0400000000000000" pitchFamily="50" charset="-128"/>
                        </a:rPr>
                        <a:t>化における、情報提供、情報共有等</a:t>
                      </a:r>
                      <a:endParaRPr kumimoji="1" lang="en-US" altLang="ja-JP" sz="1100" dirty="0">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0" dirty="0">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latin typeface="BIZ UDPゴシック" panose="020B0400000000000000" pitchFamily="50" charset="-128"/>
                          <a:ea typeface="BIZ UDPゴシック" panose="020B0400000000000000" pitchFamily="50" charset="-128"/>
                        </a:rPr>
                        <a:t>（２）</a:t>
                      </a:r>
                      <a:r>
                        <a:rPr kumimoji="1" lang="ja-JP" altLang="en-US" sz="1200" b="1" dirty="0">
                          <a:latin typeface="BIZ UDPゴシック" panose="020B0400000000000000" pitchFamily="50" charset="-128"/>
                          <a:ea typeface="BIZ UDPゴシック" panose="020B0400000000000000" pitchFamily="50" charset="-128"/>
                        </a:rPr>
                        <a:t>地域デジタル化</a:t>
                      </a:r>
                      <a:r>
                        <a:rPr kumimoji="1" lang="en-US" altLang="ja-JP" sz="1200" b="1" dirty="0">
                          <a:latin typeface="BIZ UDPゴシック" panose="020B0400000000000000" pitchFamily="50" charset="-128"/>
                          <a:ea typeface="BIZ UDPゴシック" panose="020B0400000000000000" pitchFamily="50" charset="-128"/>
                        </a:rPr>
                        <a:t>WG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dirty="0">
                          <a:latin typeface="BIZ UDPゴシック" panose="020B0400000000000000" pitchFamily="50" charset="-128"/>
                          <a:ea typeface="BIZ UDPゴシック" panose="020B0400000000000000" pitchFamily="50" charset="-128"/>
                        </a:rPr>
                        <a:t>ICT</a:t>
                      </a:r>
                      <a:r>
                        <a:rPr kumimoji="1" lang="ja-JP" altLang="en-US" sz="1100" dirty="0">
                          <a:latin typeface="BIZ UDPゴシック" panose="020B0400000000000000" pitchFamily="50" charset="-128"/>
                          <a:ea typeface="BIZ UDPゴシック" panose="020B0400000000000000" pitchFamily="50" charset="-128"/>
                        </a:rPr>
                        <a:t>を活用した地域のまちづくり（モビリティ等）の情報共有など　</a:t>
                      </a:r>
                    </a:p>
                  </a:txBody>
                  <a:tcPr/>
                </a:tc>
                <a:extLst>
                  <a:ext uri="{0D108BD9-81ED-4DB2-BD59-A6C34878D82A}">
                    <a16:rowId xmlns:a16="http://schemas.microsoft.com/office/drawing/2014/main" val="4293513176"/>
                  </a:ext>
                </a:extLst>
              </a:tr>
            </a:tbl>
          </a:graphicData>
        </a:graphic>
      </p:graphicFrame>
      <p:sp>
        <p:nvSpPr>
          <p:cNvPr id="3" name="テキスト ボックス 2"/>
          <p:cNvSpPr txBox="1"/>
          <p:nvPr/>
        </p:nvSpPr>
        <p:spPr>
          <a:xfrm>
            <a:off x="4505212" y="1182069"/>
            <a:ext cx="4436053" cy="854080"/>
          </a:xfrm>
          <a:prstGeom prst="rect">
            <a:avLst/>
          </a:prstGeom>
          <a:noFill/>
        </p:spPr>
        <p:txBody>
          <a:bodyPr wrap="square" rtlCol="0">
            <a:spAutoFit/>
          </a:bodyPr>
          <a:lstStyle/>
          <a:p>
            <a:pPr>
              <a:lnSpc>
                <a:spcPct val="150000"/>
              </a:lnSpc>
            </a:pPr>
            <a:r>
              <a:rPr kumimoji="1" lang="ja-JP" altLang="en-US" sz="1100" dirty="0">
                <a:latin typeface="BIZ UDPゴシック" panose="020B0400000000000000" pitchFamily="50" charset="-128"/>
                <a:ea typeface="BIZ UDPゴシック" panose="020B0400000000000000" pitchFamily="50" charset="-128"/>
              </a:rPr>
              <a:t>・プログラム共有化によって、市町村のアプリ提供やデータ分析を促進</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dirty="0">
                <a:latin typeface="BIZ UDPゴシック" panose="020B0400000000000000" pitchFamily="50" charset="-128"/>
                <a:ea typeface="BIZ UDPゴシック" panose="020B0400000000000000" pitchFamily="50" charset="-128"/>
              </a:rPr>
              <a:t>・アプリコーディングやモデル作成は、大学・企業・シビックテックと共創</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月に運用開始。市町村連携で順次、アプリケーション追加</a:t>
            </a:r>
          </a:p>
        </p:txBody>
      </p:sp>
      <p:sp>
        <p:nvSpPr>
          <p:cNvPr id="15" name="テキスト ボックス 14"/>
          <p:cNvSpPr txBox="1"/>
          <p:nvPr/>
        </p:nvSpPr>
        <p:spPr>
          <a:xfrm>
            <a:off x="241884" y="1219901"/>
            <a:ext cx="4103271" cy="861774"/>
          </a:xfrm>
          <a:prstGeom prst="rect">
            <a:avLst/>
          </a:prstGeom>
          <a:noFill/>
        </p:spPr>
        <p:txBody>
          <a:bodyPr wrap="square" rtlCol="0">
            <a:spAutoFit/>
          </a:bodyPr>
          <a:lstStyle/>
          <a:p>
            <a:pPr>
              <a:lnSpc>
                <a:spcPts val="1500"/>
              </a:lnSpc>
            </a:pPr>
            <a:r>
              <a:rPr kumimoji="1" lang="ja-JP" altLang="en-US" sz="1100" dirty="0">
                <a:latin typeface="BIZ UDPゴシック" panose="020B0400000000000000" pitchFamily="50" charset="-128"/>
                <a:ea typeface="BIZ UDPゴシック" panose="020B0400000000000000" pitchFamily="50" charset="-128"/>
              </a:rPr>
              <a:t>・府域全体でスマートシティを展開していく仕組みとして、昨年度、　　</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err="1">
                <a:latin typeface="BIZ UDPゴシック" panose="020B0400000000000000" pitchFamily="50" charset="-128"/>
                <a:ea typeface="BIZ UDPゴシック" panose="020B0400000000000000" pitchFamily="50" charset="-128"/>
              </a:rPr>
              <a:t>GovTech</a:t>
            </a:r>
            <a:r>
              <a:rPr kumimoji="1" lang="ja-JP" altLang="en-US" sz="1100" dirty="0">
                <a:latin typeface="BIZ UDPゴシック" panose="020B0400000000000000" pitchFamily="50" charset="-128"/>
                <a:ea typeface="BIZ UDPゴシック" panose="020B0400000000000000" pitchFamily="50" charset="-128"/>
              </a:rPr>
              <a:t>大阪を設立。事例研究や情報共有を行う。</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・今後も引き続き、</a:t>
            </a:r>
            <a:r>
              <a:rPr kumimoji="1" lang="en-US" altLang="ja-JP" sz="1100" dirty="0">
                <a:latin typeface="BIZ UDPゴシック" panose="020B0400000000000000" pitchFamily="50" charset="-128"/>
                <a:ea typeface="BIZ UDPゴシック" panose="020B0400000000000000" pitchFamily="50" charset="-128"/>
              </a:rPr>
              <a:t>PDCA</a:t>
            </a:r>
            <a:r>
              <a:rPr kumimoji="1" lang="ja-JP" altLang="en-US" sz="1100" dirty="0">
                <a:latin typeface="BIZ UDPゴシック" panose="020B0400000000000000" pitchFamily="50" charset="-128"/>
                <a:ea typeface="BIZ UDPゴシック" panose="020B0400000000000000" pitchFamily="50" charset="-128"/>
              </a:rPr>
              <a:t>を回しながら課題を共有し、よりよい　</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100" dirty="0">
                <a:latin typeface="BIZ UDPゴシック" panose="020B0400000000000000" pitchFamily="50" charset="-128"/>
                <a:ea typeface="BIZ UDPゴシック" panose="020B0400000000000000" pitchFamily="50" charset="-128"/>
              </a:rPr>
              <a:t>　施策展開のために連携していく。</a:t>
            </a:r>
          </a:p>
        </p:txBody>
      </p:sp>
      <p:sp>
        <p:nvSpPr>
          <p:cNvPr id="16" name="テキスト ボックス 15"/>
          <p:cNvSpPr txBox="1"/>
          <p:nvPr/>
        </p:nvSpPr>
        <p:spPr>
          <a:xfrm>
            <a:off x="4651767" y="4815901"/>
            <a:ext cx="4289498" cy="854080"/>
          </a:xfrm>
          <a:prstGeom prst="rect">
            <a:avLst/>
          </a:prstGeom>
          <a:noFill/>
        </p:spPr>
        <p:txBody>
          <a:bodyPr wrap="square" rtlCol="0">
            <a:spAutoFit/>
          </a:bodyPr>
          <a:lstStyle/>
          <a:p>
            <a:pPr>
              <a:lnSpc>
                <a:spcPct val="150000"/>
              </a:lnSpc>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年度に引き続き、先進的かつ横展開のモデルとなる</a:t>
            </a:r>
            <a:r>
              <a:rPr kumimoji="1" lang="ja-JP" altLang="en-US" sz="1100" dirty="0" smtClean="0">
                <a:latin typeface="BIZ UDPゴシック" panose="020B0400000000000000" pitchFamily="50" charset="-128"/>
                <a:ea typeface="BIZ UDPゴシック" panose="020B0400000000000000" pitchFamily="50" charset="-128"/>
              </a:rPr>
              <a:t>市町村事業</a:t>
            </a:r>
            <a:r>
              <a:rPr kumimoji="1" lang="ja-JP" altLang="en-US" sz="1100" dirty="0">
                <a:latin typeface="BIZ UDPゴシック" panose="020B0400000000000000" pitchFamily="50" charset="-128"/>
                <a:ea typeface="BIZ UDPゴシック" panose="020B0400000000000000" pitchFamily="50" charset="-128"/>
              </a:rPr>
              <a:t>に対する補助金など、財政面、人材面・技術面からの支援</a:t>
            </a:r>
            <a:r>
              <a:rPr kumimoji="1" lang="ja-JP" altLang="en-US" sz="1100" dirty="0" smtClean="0">
                <a:latin typeface="BIZ UDPゴシック" panose="020B0400000000000000" pitchFamily="50" charset="-128"/>
                <a:ea typeface="BIZ UDPゴシック" panose="020B0400000000000000" pitchFamily="50" charset="-128"/>
              </a:rPr>
              <a:t>を</a:t>
            </a:r>
            <a:endParaRPr kumimoji="1" lang="en-US" altLang="ja-JP" sz="1100" dirty="0" smtClean="0">
              <a:latin typeface="BIZ UDPゴシック" panose="020B0400000000000000" pitchFamily="50" charset="-128"/>
              <a:ea typeface="BIZ UDPゴシック" panose="020B0400000000000000" pitchFamily="50" charset="-128"/>
            </a:endParaRPr>
          </a:p>
          <a:p>
            <a:pPr>
              <a:lnSpc>
                <a:spcPct val="150000"/>
              </a:lnSpc>
            </a:pPr>
            <a:r>
              <a:rPr kumimoji="1" lang="ja-JP" altLang="en-US" sz="1100" dirty="0" smtClean="0">
                <a:latin typeface="BIZ UDPゴシック" panose="020B0400000000000000" pitchFamily="50" charset="-128"/>
                <a:ea typeface="BIZ UDPゴシック" panose="020B0400000000000000" pitchFamily="50" charset="-128"/>
              </a:rPr>
              <a:t>検討。</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203354" y="411255"/>
            <a:ext cx="2185214"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②市町村の</a:t>
            </a:r>
            <a:r>
              <a:rPr lang="en-US" altLang="ja-JP" b="1" dirty="0">
                <a:solidFill>
                  <a:srgbClr val="0070C0"/>
                </a:solidFill>
                <a:latin typeface="BIZ UDPゴシック" panose="020B0400000000000000" pitchFamily="50" charset="-128"/>
                <a:ea typeface="BIZ UDPゴシック" panose="020B0400000000000000" pitchFamily="50" charset="-128"/>
              </a:rPr>
              <a:t>DX</a:t>
            </a:r>
            <a:r>
              <a:rPr lang="ja-JP" altLang="en-US" b="1" dirty="0">
                <a:solidFill>
                  <a:srgbClr val="0070C0"/>
                </a:solidFill>
                <a:latin typeface="BIZ UDPゴシック" panose="020B0400000000000000" pitchFamily="50" charset="-128"/>
                <a:ea typeface="BIZ UDPゴシック" panose="020B0400000000000000" pitchFamily="50" charset="-128"/>
              </a:rPr>
              <a:t>支援</a:t>
            </a:r>
          </a:p>
        </p:txBody>
      </p:sp>
      <p:grpSp>
        <p:nvGrpSpPr>
          <p:cNvPr id="24" name="グループ化 23"/>
          <p:cNvGrpSpPr/>
          <p:nvPr/>
        </p:nvGrpSpPr>
        <p:grpSpPr>
          <a:xfrm>
            <a:off x="7440309" y="134256"/>
            <a:ext cx="1390534" cy="276999"/>
            <a:chOff x="6978915" y="576349"/>
            <a:chExt cx="1390534" cy="276999"/>
          </a:xfrm>
        </p:grpSpPr>
        <p:sp>
          <p:nvSpPr>
            <p:cNvPr id="25" name="正方形/長方形 24"/>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26" name="グループ化 25"/>
            <p:cNvGrpSpPr/>
            <p:nvPr/>
          </p:nvGrpSpPr>
          <p:grpSpPr>
            <a:xfrm>
              <a:off x="6978915" y="576349"/>
              <a:ext cx="267630" cy="276999"/>
              <a:chOff x="6978915" y="557392"/>
              <a:chExt cx="267630" cy="276999"/>
            </a:xfrm>
          </p:grpSpPr>
          <p:sp>
            <p:nvSpPr>
              <p:cNvPr id="27" name="正方形/長方形 26"/>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28" name="正方形/長方形 27"/>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sp>
        <p:nvSpPr>
          <p:cNvPr id="10" name="正方形/長方形 9"/>
          <p:cNvSpPr/>
          <p:nvPr/>
        </p:nvSpPr>
        <p:spPr>
          <a:xfrm>
            <a:off x="214904" y="891153"/>
            <a:ext cx="4188963" cy="307777"/>
          </a:xfrm>
          <a:prstGeom prst="rect">
            <a:avLst/>
          </a:prstGeom>
        </p:spPr>
        <p:txBody>
          <a:bodyPr wrap="square">
            <a:spAutoFit/>
          </a:bodyPr>
          <a:lstStyle/>
          <a:p>
            <a:pPr lvl="0"/>
            <a:r>
              <a:rPr lang="ja-JP" altLang="en-US" sz="1400" b="1" dirty="0">
                <a:solidFill>
                  <a:srgbClr val="0070C0"/>
                </a:solidFill>
                <a:latin typeface="BIZ UDPゴシック" panose="020B0400000000000000" pitchFamily="50" charset="-128"/>
                <a:ea typeface="BIZ UDPゴシック" panose="020B0400000000000000" pitchFamily="50" charset="-128"/>
              </a:rPr>
              <a:t>■</a:t>
            </a:r>
            <a:r>
              <a:rPr lang="en-US" altLang="ja-JP" sz="1400" b="1" dirty="0" err="1">
                <a:latin typeface="BIZ UDPゴシック" panose="020B0400000000000000" pitchFamily="50" charset="-128"/>
                <a:ea typeface="BIZ UDPゴシック" panose="020B0400000000000000" pitchFamily="50" charset="-128"/>
              </a:rPr>
              <a:t>GovTech</a:t>
            </a:r>
            <a:r>
              <a:rPr lang="ja-JP" altLang="en-US" sz="1400" b="1" dirty="0">
                <a:latin typeface="BIZ UDPゴシック" panose="020B0400000000000000" pitchFamily="50" charset="-128"/>
                <a:ea typeface="BIZ UDPゴシック" panose="020B0400000000000000" pitchFamily="50" charset="-128"/>
              </a:rPr>
              <a:t>大阪</a:t>
            </a:r>
            <a:r>
              <a:rPr lang="ja-JP" altLang="en-US" sz="1100" b="1" dirty="0">
                <a:latin typeface="BIZ UDPゴシック" panose="020B0400000000000000" pitchFamily="50" charset="-128"/>
                <a:ea typeface="BIZ UDPゴシック" panose="020B0400000000000000" pitchFamily="50" charset="-128"/>
              </a:rPr>
              <a:t>（大阪市町村スマートシティ推進連絡会議）</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500409" y="891153"/>
            <a:ext cx="3591047" cy="307777"/>
          </a:xfrm>
          <a:prstGeom prst="rect">
            <a:avLst/>
          </a:prstGeom>
        </p:spPr>
        <p:txBody>
          <a:bodyPr wrap="none">
            <a:spAutoFit/>
          </a:bodyPr>
          <a:lstStyle/>
          <a:p>
            <a:pPr lvl="0"/>
            <a:r>
              <a:rPr lang="ja-JP" altLang="en-US" sz="1400" b="1" dirty="0">
                <a:solidFill>
                  <a:srgbClr val="0070C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市町村データプラットフォーム（</a:t>
            </a:r>
            <a:r>
              <a:rPr lang="en-US" altLang="ja-JP" sz="1400" b="1" dirty="0">
                <a:latin typeface="BIZ UDPゴシック" panose="020B0400000000000000" pitchFamily="50" charset="-128"/>
                <a:ea typeface="BIZ UDPゴシック" panose="020B0400000000000000" pitchFamily="50" charset="-128"/>
              </a:rPr>
              <a:t>OSA43</a:t>
            </a:r>
            <a:r>
              <a:rPr lang="ja-JP" altLang="en-US" sz="1400" b="1"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4595944" y="4532680"/>
            <a:ext cx="1978427" cy="307777"/>
          </a:xfrm>
          <a:prstGeom prst="rect">
            <a:avLst/>
          </a:prstGeom>
        </p:spPr>
        <p:txBody>
          <a:bodyPr wrap="none">
            <a:spAutoFit/>
          </a:bodyPr>
          <a:lstStyle/>
          <a:p>
            <a:pPr lvl="0"/>
            <a:r>
              <a:rPr lang="ja-JP" altLang="en-US" sz="1400" b="1" dirty="0">
                <a:solidFill>
                  <a:srgbClr val="0070C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財政支援や人的支援</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0871" y="1969744"/>
            <a:ext cx="3867966" cy="2458405"/>
          </a:xfrm>
          <a:prstGeom prst="rect">
            <a:avLst/>
          </a:prstGeom>
        </p:spPr>
      </p:pic>
      <p:sp>
        <p:nvSpPr>
          <p:cNvPr id="20"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3179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3354" y="2612417"/>
            <a:ext cx="4141383" cy="861774"/>
          </a:xfrm>
          <a:prstGeom prst="rect">
            <a:avLst/>
          </a:prstGeom>
        </p:spPr>
        <p:txBody>
          <a:bodyPr wrap="square">
            <a:spAutoFit/>
          </a:bodyP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市町村支援内容（案）</a:t>
            </a:r>
            <a:endParaRPr lang="en-US" altLang="ja-JP" sz="14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情報システムを標準化（共通化）し、共同利用を推進する</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チャンスと捉え、国の標準化の動向を踏まえた人的・技術的リソース面の支援</a:t>
            </a:r>
          </a:p>
        </p:txBody>
      </p:sp>
      <p:sp>
        <p:nvSpPr>
          <p:cNvPr id="26" name="正方形/長方形 25"/>
          <p:cNvSpPr/>
          <p:nvPr/>
        </p:nvSpPr>
        <p:spPr>
          <a:xfrm>
            <a:off x="207229" y="738688"/>
            <a:ext cx="8623614" cy="707886"/>
          </a:xfrm>
          <a:prstGeom prst="rect">
            <a:avLst/>
          </a:prstGeom>
        </p:spPr>
        <p:txBody>
          <a:bodyPr wrap="square">
            <a:spAutoFit/>
          </a:bodyPr>
          <a:lstStyle/>
          <a:p>
            <a:pPr>
              <a:lnSpc>
                <a:spcPts val="2400"/>
              </a:lnSpc>
            </a:pPr>
            <a:r>
              <a:rPr lang="ja-JP" altLang="en-US" sz="1400" dirty="0">
                <a:latin typeface="BIZ UDPゴシック" panose="020B0400000000000000" pitchFamily="50" charset="-128"/>
                <a:ea typeface="BIZ UDPゴシック" panose="020B0400000000000000" pitchFamily="50" charset="-128"/>
              </a:rPr>
              <a:t>行政システムには、全国共通で国が主体となって標準化を進めるもの（基幹系）と、地域特性に応じて各自治体が構築するもの（非基幹系）とがあるため、それぞれの特性に応じた市町村支援を行う。</a:t>
            </a:r>
          </a:p>
        </p:txBody>
      </p:sp>
      <p:grpSp>
        <p:nvGrpSpPr>
          <p:cNvPr id="5" name="グループ化 4"/>
          <p:cNvGrpSpPr/>
          <p:nvPr/>
        </p:nvGrpSpPr>
        <p:grpSpPr>
          <a:xfrm>
            <a:off x="4887168" y="1446564"/>
            <a:ext cx="3844636" cy="338554"/>
            <a:chOff x="4887168" y="1587802"/>
            <a:chExt cx="3844636" cy="338554"/>
          </a:xfrm>
        </p:grpSpPr>
        <p:sp>
          <p:nvSpPr>
            <p:cNvPr id="45" name="角丸四角形 44"/>
            <p:cNvSpPr/>
            <p:nvPr/>
          </p:nvSpPr>
          <p:spPr>
            <a:xfrm>
              <a:off x="4887168" y="1598389"/>
              <a:ext cx="3819656" cy="32796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90861C9-D25D-478C-8322-9CCB798659AC}"/>
                </a:ext>
              </a:extLst>
            </p:cNvPr>
            <p:cNvSpPr txBox="1"/>
            <p:nvPr/>
          </p:nvSpPr>
          <p:spPr>
            <a:xfrm>
              <a:off x="4902232" y="1587802"/>
              <a:ext cx="3829572" cy="338554"/>
            </a:xfrm>
            <a:prstGeom prst="rect">
              <a:avLst/>
            </a:prstGeom>
            <a:noFill/>
            <a:ln>
              <a:noFill/>
            </a:ln>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非基幹系システム（国の標準化対象外）</a:t>
              </a:r>
            </a:p>
          </p:txBody>
        </p:sp>
      </p:grpSp>
      <p:grpSp>
        <p:nvGrpSpPr>
          <p:cNvPr id="16" name="グループ化 15"/>
          <p:cNvGrpSpPr/>
          <p:nvPr/>
        </p:nvGrpSpPr>
        <p:grpSpPr>
          <a:xfrm>
            <a:off x="734993" y="5008614"/>
            <a:ext cx="3454036" cy="1304998"/>
            <a:chOff x="693314" y="5282992"/>
            <a:chExt cx="3454036" cy="1304998"/>
          </a:xfrm>
        </p:grpSpPr>
        <p:pic>
          <p:nvPicPr>
            <p:cNvPr id="35" name="図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14" y="5486182"/>
              <a:ext cx="3454036" cy="1101808"/>
            </a:xfrm>
            <a:prstGeom prst="rect">
              <a:avLst/>
            </a:prstGeom>
          </p:spPr>
        </p:pic>
        <p:sp>
          <p:nvSpPr>
            <p:cNvPr id="10" name="正方形/長方形 9"/>
            <p:cNvSpPr/>
            <p:nvPr/>
          </p:nvSpPr>
          <p:spPr>
            <a:xfrm>
              <a:off x="941817" y="5282992"/>
              <a:ext cx="2964273" cy="246221"/>
            </a:xfrm>
            <a:prstGeom prst="rect">
              <a:avLst/>
            </a:prstGeom>
          </p:spPr>
          <p:txBody>
            <a:bodyPr wrap="none">
              <a:spAutoFit/>
            </a:bodyPr>
            <a:lstStyle/>
            <a:p>
              <a:pPr algn="ctr"/>
              <a:r>
                <a:rPr lang="ja-JP" altLang="en-US" sz="1000" b="1" dirty="0">
                  <a:latin typeface="BIZ UDPゴシック" panose="020B0400000000000000" pitchFamily="50" charset="-128"/>
                  <a:ea typeface="BIZ UDPゴシック" panose="020B0400000000000000" pitchFamily="50" charset="-128"/>
                </a:rPr>
                <a:t>国のスケジュール（</a:t>
              </a:r>
              <a:r>
                <a:rPr lang="en-US" altLang="ja-JP" sz="1000" b="1" dirty="0">
                  <a:latin typeface="BIZ UDPゴシック" panose="020B0400000000000000" pitchFamily="50" charset="-128"/>
                  <a:ea typeface="BIZ UDPゴシック" panose="020B0400000000000000" pitchFamily="50" charset="-128"/>
                </a:rPr>
                <a:t>2025</a:t>
              </a:r>
              <a:r>
                <a:rPr lang="ja-JP" altLang="en-US" sz="1000" b="1" dirty="0">
                  <a:latin typeface="BIZ UDPゴシック" panose="020B0400000000000000" pitchFamily="50" charset="-128"/>
                  <a:ea typeface="BIZ UDPゴシック" panose="020B0400000000000000" pitchFamily="50" charset="-128"/>
                </a:rPr>
                <a:t>年までの対応を義務化）</a:t>
              </a:r>
            </a:p>
          </p:txBody>
        </p:sp>
      </p:grpSp>
      <p:sp>
        <p:nvSpPr>
          <p:cNvPr id="11" name="正方形/長方形 10"/>
          <p:cNvSpPr/>
          <p:nvPr/>
        </p:nvSpPr>
        <p:spPr>
          <a:xfrm>
            <a:off x="4722141" y="1805626"/>
            <a:ext cx="4189754" cy="1374735"/>
          </a:xfrm>
          <a:prstGeom prst="rect">
            <a:avLst/>
          </a:prstGeom>
        </p:spPr>
        <p:txBody>
          <a:bodyPr wrap="square">
            <a:spAutoFit/>
          </a:bodyPr>
          <a:lstStyle/>
          <a:p>
            <a:pPr>
              <a:lnSpc>
                <a:spcPts val="2000"/>
              </a:lnSpc>
            </a:pPr>
            <a:r>
              <a:rPr lang="ja-JP" altLang="en-US" sz="1400" b="1" dirty="0">
                <a:solidFill>
                  <a:srgbClr val="0070C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市町村支援内容（案）</a:t>
            </a:r>
            <a:endParaRPr lang="en-US" altLang="ja-JP" sz="1400" b="1" dirty="0">
              <a:latin typeface="BIZ UDPゴシック" panose="020B0400000000000000" pitchFamily="50" charset="-128"/>
              <a:ea typeface="BIZ UDPゴシック" panose="020B0400000000000000" pitchFamily="50" charset="-128"/>
            </a:endParaRPr>
          </a:p>
          <a:p>
            <a:pPr>
              <a:lnSpc>
                <a:spcPts val="2000"/>
              </a:lnSpc>
            </a:pPr>
            <a:r>
              <a:rPr lang="ja-JP" altLang="en-US" sz="1200" dirty="0">
                <a:latin typeface="BIZ UDPゴシック" panose="020B0400000000000000" pitchFamily="50" charset="-128"/>
                <a:ea typeface="BIZ UDPゴシック" panose="020B0400000000000000" pitchFamily="50" charset="-128"/>
              </a:rPr>
              <a:t>「大阪府スマートシティ戦略推進補助金」により先進的なモデル事業を後押しするだけでなく、採択したモデル事業など</a:t>
            </a:r>
            <a:endParaRPr lang="en-US" altLang="ja-JP" sz="1200" dirty="0">
              <a:latin typeface="BIZ UDPゴシック" panose="020B0400000000000000" pitchFamily="50" charset="-128"/>
              <a:ea typeface="BIZ UDPゴシック" panose="020B0400000000000000" pitchFamily="50" charset="-128"/>
            </a:endParaRPr>
          </a:p>
          <a:p>
            <a:pPr>
              <a:lnSpc>
                <a:spcPts val="2000"/>
              </a:lnSpc>
            </a:pPr>
            <a:r>
              <a:rPr lang="ja-JP" altLang="en-US" sz="1200" dirty="0">
                <a:latin typeface="BIZ UDPゴシック" panose="020B0400000000000000" pitchFamily="50" charset="-128"/>
                <a:ea typeface="BIZ UDPゴシック" panose="020B0400000000000000" pitchFamily="50" charset="-128"/>
              </a:rPr>
              <a:t>先進事例を横展開する際には共同化によりスケールメリットを発揮しつつ一気に横展開を</a:t>
            </a:r>
            <a:r>
              <a:rPr lang="ja-JP" altLang="en-US" sz="1200">
                <a:latin typeface="BIZ UDPゴシック" panose="020B0400000000000000" pitchFamily="50" charset="-128"/>
                <a:ea typeface="BIZ UDPゴシック" panose="020B0400000000000000" pitchFamily="50" charset="-128"/>
              </a:rPr>
              <a:t>進めるための支援を検討。</a:t>
            </a:r>
            <a:endParaRPr lang="ja-JP" altLang="en-US" sz="1200" dirty="0">
              <a:latin typeface="BIZ UDPゴシック" panose="020B0400000000000000" pitchFamily="50" charset="-128"/>
              <a:ea typeface="BIZ UDPゴシック" panose="020B0400000000000000" pitchFamily="50" charset="-128"/>
            </a:endParaRPr>
          </a:p>
        </p:txBody>
      </p:sp>
      <p:sp>
        <p:nvSpPr>
          <p:cNvPr id="12" name="下矢印 11"/>
          <p:cNvSpPr/>
          <p:nvPr/>
        </p:nvSpPr>
        <p:spPr>
          <a:xfrm>
            <a:off x="2043447" y="2372379"/>
            <a:ext cx="837127" cy="23871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4782064" y="4088334"/>
            <a:ext cx="1957580" cy="276999"/>
          </a:xfrm>
          <a:prstGeom prst="rect">
            <a:avLst/>
          </a:prstGeom>
          <a:solidFill>
            <a:srgbClr val="0070C0"/>
          </a:solidFill>
          <a:ln>
            <a:no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行政手続きのオンライン化</a:t>
            </a:r>
          </a:p>
        </p:txBody>
      </p:sp>
      <p:sp>
        <p:nvSpPr>
          <p:cNvPr id="37" name="テキスト ボックス 36"/>
          <p:cNvSpPr txBox="1"/>
          <p:nvPr/>
        </p:nvSpPr>
        <p:spPr>
          <a:xfrm>
            <a:off x="6908254" y="4088333"/>
            <a:ext cx="1842171" cy="276999"/>
          </a:xfrm>
          <a:prstGeom prst="rect">
            <a:avLst/>
          </a:prstGeom>
          <a:solidFill>
            <a:srgbClr val="0070C0"/>
          </a:solidFill>
          <a:ln>
            <a:no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在宅勤務支援ツール</a:t>
            </a:r>
          </a:p>
        </p:txBody>
      </p:sp>
      <p:pic>
        <p:nvPicPr>
          <p:cNvPr id="38" name="id-96B25F3C-1657-4D27-820E-E3FF73DE4C79" descr="Image.jpeg">
            <a:extLst>
              <a:ext uri="{FF2B5EF4-FFF2-40B4-BE49-F238E27FC236}">
                <a16:creationId xmlns:a16="http://schemas.microsoft.com/office/drawing/2014/main" id="{3BDBC219-DEA2-447F-83B0-74B6D3C2E0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46854" y="4429948"/>
            <a:ext cx="828000" cy="13599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0652DB43-E6C8-4CEF-8B54-780C3D4699D8}"/>
              </a:ext>
            </a:extLst>
          </p:cNvPr>
          <p:cNvSpPr txBox="1"/>
          <p:nvPr/>
        </p:nvSpPr>
        <p:spPr>
          <a:xfrm>
            <a:off x="4860968" y="5833363"/>
            <a:ext cx="1799771" cy="230832"/>
          </a:xfrm>
          <a:prstGeom prst="rect">
            <a:avLst/>
          </a:prstGeom>
          <a:noFill/>
        </p:spPr>
        <p:txBody>
          <a:bodyPr wrap="square" rtlCol="0">
            <a:spAutoFit/>
          </a:bodyPr>
          <a:lstStyle/>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大阪市行政オンラインシステム　</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6908254" y="5719743"/>
            <a:ext cx="2114899" cy="507831"/>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LGWAN</a:t>
            </a:r>
            <a:r>
              <a:rPr lang="ja-JP" altLang="en-US" sz="900" dirty="0">
                <a:latin typeface="BIZ UDPゴシック" panose="020B0400000000000000" pitchFamily="50" charset="-128"/>
                <a:ea typeface="BIZ UDPゴシック" panose="020B0400000000000000" pitchFamily="50" charset="-128"/>
              </a:rPr>
              <a:t>環境（インターネットから分離）の職員端末からも、</a:t>
            </a:r>
            <a:r>
              <a:rPr kumimoji="1" lang="ja-JP" altLang="en-US" sz="900" dirty="0">
                <a:latin typeface="BIZ UDPゴシック" panose="020B0400000000000000" pitchFamily="50" charset="-128"/>
                <a:ea typeface="BIZ UDPゴシック" panose="020B0400000000000000" pitchFamily="50" charset="-128"/>
              </a:rPr>
              <a:t>インターネット環境の個人スマホからもアクセス可能</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41" name="図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7588" y="4383922"/>
            <a:ext cx="1043502" cy="1368527"/>
          </a:xfrm>
          <a:prstGeom prst="rect">
            <a:avLst/>
          </a:prstGeom>
        </p:spPr>
      </p:pic>
      <p:sp>
        <p:nvSpPr>
          <p:cNvPr id="44" name="テキスト ボックス 43"/>
          <p:cNvSpPr txBox="1"/>
          <p:nvPr/>
        </p:nvSpPr>
        <p:spPr>
          <a:xfrm>
            <a:off x="4782063" y="3293244"/>
            <a:ext cx="4129831" cy="615553"/>
          </a:xfrm>
          <a:prstGeom prst="rect">
            <a:avLst/>
          </a:prstGeom>
          <a:solidFill>
            <a:schemeClr val="bg1">
              <a:lumMod val="85000"/>
            </a:schemeClr>
          </a:solidFill>
          <a:ln>
            <a:noFill/>
          </a:ln>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基幹系以外とは・・・</a:t>
            </a:r>
            <a:endParaRPr lang="en-US" altLang="ja-JP"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電子申請システムなど住民</a:t>
            </a:r>
            <a:r>
              <a:rPr lang="en-US" altLang="ja-JP" sz="1100" dirty="0" err="1">
                <a:latin typeface="BIZ UDPゴシック" panose="020B0400000000000000" pitchFamily="50" charset="-128"/>
                <a:ea typeface="BIZ UDPゴシック" panose="020B0400000000000000" pitchFamily="50" charset="-128"/>
              </a:rPr>
              <a:t>QoL</a:t>
            </a:r>
            <a:r>
              <a:rPr lang="ja-JP" altLang="en-US" sz="1100" dirty="0">
                <a:latin typeface="BIZ UDPゴシック" panose="020B0400000000000000" pitchFamily="50" charset="-128"/>
                <a:ea typeface="BIZ UDPゴシック" panose="020B0400000000000000" pitchFamily="50" charset="-128"/>
              </a:rPr>
              <a:t>に直結するものと、在宅勤務支援ツールなど業務改善等に係るシステムに大別</a:t>
            </a:r>
            <a:endParaRPr lang="en-US" altLang="ja-JP" sz="1100" dirty="0">
              <a:latin typeface="BIZ UDPゴシック" panose="020B0400000000000000" pitchFamily="50" charset="-128"/>
              <a:ea typeface="BIZ UDPゴシック" panose="020B0400000000000000" pitchFamily="50" charset="-128"/>
            </a:endParaRPr>
          </a:p>
        </p:txBody>
      </p:sp>
      <p:grpSp>
        <p:nvGrpSpPr>
          <p:cNvPr id="25" name="グループ化 24"/>
          <p:cNvGrpSpPr/>
          <p:nvPr/>
        </p:nvGrpSpPr>
        <p:grpSpPr>
          <a:xfrm>
            <a:off x="7440309" y="134256"/>
            <a:ext cx="1390534" cy="276999"/>
            <a:chOff x="6978915" y="576349"/>
            <a:chExt cx="1390534" cy="276999"/>
          </a:xfrm>
        </p:grpSpPr>
        <p:sp>
          <p:nvSpPr>
            <p:cNvPr id="28" name="正方形/長方形 27"/>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30" name="グループ化 29"/>
            <p:cNvGrpSpPr/>
            <p:nvPr/>
          </p:nvGrpSpPr>
          <p:grpSpPr>
            <a:xfrm>
              <a:off x="6978915" y="576349"/>
              <a:ext cx="267630" cy="276999"/>
              <a:chOff x="6978915" y="557392"/>
              <a:chExt cx="267630" cy="276999"/>
            </a:xfrm>
          </p:grpSpPr>
          <p:sp>
            <p:nvSpPr>
              <p:cNvPr id="32" name="正方形/長方形 31"/>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42" name="正方形/長方形 41"/>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sp>
        <p:nvSpPr>
          <p:cNvPr id="43" name="正方形/長方形 42"/>
          <p:cNvSpPr/>
          <p:nvPr/>
        </p:nvSpPr>
        <p:spPr>
          <a:xfrm>
            <a:off x="203354" y="411255"/>
            <a:ext cx="2185214" cy="369332"/>
          </a:xfrm>
          <a:prstGeom prst="rect">
            <a:avLst/>
          </a:prstGeom>
        </p:spPr>
        <p:txBody>
          <a:bodyPr wrap="none">
            <a:spAutoFit/>
          </a:bodyPr>
          <a:lstStyle/>
          <a:p>
            <a:pPr lvl="0"/>
            <a:r>
              <a:rPr lang="ja-JP" altLang="en-US" b="1" dirty="0">
                <a:solidFill>
                  <a:srgbClr val="0070C0"/>
                </a:solidFill>
                <a:latin typeface="BIZ UDPゴシック" panose="020B0400000000000000" pitchFamily="50" charset="-128"/>
                <a:ea typeface="BIZ UDPゴシック" panose="020B0400000000000000" pitchFamily="50" charset="-128"/>
              </a:rPr>
              <a:t>②市町村の</a:t>
            </a:r>
            <a:r>
              <a:rPr lang="en-US" altLang="ja-JP" b="1" dirty="0">
                <a:solidFill>
                  <a:srgbClr val="0070C0"/>
                </a:solidFill>
                <a:latin typeface="BIZ UDPゴシック" panose="020B0400000000000000" pitchFamily="50" charset="-128"/>
                <a:ea typeface="BIZ UDPゴシック" panose="020B0400000000000000" pitchFamily="50" charset="-128"/>
              </a:rPr>
              <a:t>DX</a:t>
            </a:r>
            <a:r>
              <a:rPr lang="ja-JP" altLang="en-US" b="1" dirty="0">
                <a:solidFill>
                  <a:srgbClr val="0070C0"/>
                </a:solidFill>
                <a:latin typeface="BIZ UDPゴシック" panose="020B0400000000000000" pitchFamily="50" charset="-128"/>
                <a:ea typeface="BIZ UDPゴシック" panose="020B0400000000000000" pitchFamily="50" charset="-128"/>
              </a:rPr>
              <a:t>支援</a:t>
            </a:r>
          </a:p>
        </p:txBody>
      </p:sp>
      <p:grpSp>
        <p:nvGrpSpPr>
          <p:cNvPr id="6" name="グループ化 5"/>
          <p:cNvGrpSpPr/>
          <p:nvPr/>
        </p:nvGrpSpPr>
        <p:grpSpPr>
          <a:xfrm>
            <a:off x="449699" y="1446574"/>
            <a:ext cx="3473993" cy="346227"/>
            <a:chOff x="347730" y="1580129"/>
            <a:chExt cx="3473993" cy="346227"/>
          </a:xfrm>
        </p:grpSpPr>
        <p:sp>
          <p:nvSpPr>
            <p:cNvPr id="4" name="角丸四角形 3"/>
            <p:cNvSpPr/>
            <p:nvPr/>
          </p:nvSpPr>
          <p:spPr>
            <a:xfrm>
              <a:off x="347730" y="1598389"/>
              <a:ext cx="3473993" cy="32796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79158" y="1580129"/>
              <a:ext cx="3211135" cy="338554"/>
            </a:xfrm>
            <a:prstGeom prst="rect">
              <a:avLst/>
            </a:prstGeom>
          </p:spPr>
          <p:txBody>
            <a:bodyPr wrap="none">
              <a:spAutoFit/>
            </a:bodyPr>
            <a:lstStyle/>
            <a:p>
              <a:pPr lvl="0"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基幹系システム（国の標準化対象）</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grpSp>
      <p:sp>
        <p:nvSpPr>
          <p:cNvPr id="7" name="正方形/長方形 6"/>
          <p:cNvSpPr/>
          <p:nvPr/>
        </p:nvSpPr>
        <p:spPr>
          <a:xfrm>
            <a:off x="211358" y="1803388"/>
            <a:ext cx="4133380" cy="677108"/>
          </a:xfrm>
          <a:prstGeom prst="rect">
            <a:avLst/>
          </a:prstGeom>
        </p:spPr>
        <p:txBody>
          <a:bodyPr wrap="square">
            <a:spAutoFit/>
          </a:bodyPr>
          <a:lstStyle/>
          <a:p>
            <a:pPr lvl="0"/>
            <a:r>
              <a:rPr lang="ja-JP" altLang="en-US" sz="1400" dirty="0">
                <a:solidFill>
                  <a:srgbClr val="0070C0"/>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課題</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lvl="0"/>
            <a:r>
              <a:rPr lang="ja-JP" altLang="en-US" sz="1200" dirty="0">
                <a:solidFill>
                  <a:prstClr val="black"/>
                </a:solidFill>
                <a:latin typeface="BIZ UDPゴシック" panose="020B0400000000000000" pitchFamily="50" charset="-128"/>
                <a:ea typeface="BIZ UDPゴシック" panose="020B0400000000000000" pitchFamily="50" charset="-128"/>
              </a:rPr>
              <a:t>市町村毎にバラバラに整備された情報システムが共同利用の弊害。</a:t>
            </a:r>
          </a:p>
        </p:txBody>
      </p:sp>
      <p:grpSp>
        <p:nvGrpSpPr>
          <p:cNvPr id="15" name="グループ化 14"/>
          <p:cNvGrpSpPr/>
          <p:nvPr/>
        </p:nvGrpSpPr>
        <p:grpSpPr>
          <a:xfrm>
            <a:off x="1080577" y="3474482"/>
            <a:ext cx="2762868" cy="1442236"/>
            <a:chOff x="1038898" y="3704664"/>
            <a:chExt cx="2762868" cy="1442236"/>
          </a:xfrm>
        </p:grpSpPr>
        <p:pic>
          <p:nvPicPr>
            <p:cNvPr id="8" name="図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8898" y="3951176"/>
              <a:ext cx="2762868" cy="1195724"/>
            </a:xfrm>
            <a:prstGeom prst="rect">
              <a:avLst/>
            </a:prstGeom>
          </p:spPr>
        </p:pic>
        <p:sp>
          <p:nvSpPr>
            <p:cNvPr id="13" name="正方形/長方形 12"/>
            <p:cNvSpPr/>
            <p:nvPr/>
          </p:nvSpPr>
          <p:spPr>
            <a:xfrm>
              <a:off x="1595129" y="3704664"/>
              <a:ext cx="1602520" cy="246221"/>
            </a:xfrm>
            <a:prstGeom prst="rect">
              <a:avLst/>
            </a:prstGeom>
          </p:spPr>
          <p:txBody>
            <a:bodyPr wrap="square">
              <a:spAutoFit/>
            </a:bodyPr>
            <a:lstStyle/>
            <a:p>
              <a:pPr lvl="0"/>
              <a:r>
                <a:rPr lang="ja-JP" altLang="en-US" sz="1000" b="1" dirty="0">
                  <a:solidFill>
                    <a:prstClr val="black"/>
                  </a:solidFill>
                  <a:latin typeface="BIZ UDPゴシック" panose="020B0400000000000000" pitchFamily="50" charset="-128"/>
                  <a:ea typeface="BIZ UDPゴシック" panose="020B0400000000000000" pitchFamily="50" charset="-128"/>
                </a:rPr>
                <a:t>基幹系システム</a:t>
              </a:r>
              <a:r>
                <a:rPr lang="en-US" altLang="ja-JP" sz="1000" b="1" dirty="0">
                  <a:solidFill>
                    <a:prstClr val="black"/>
                  </a:solidFill>
                  <a:latin typeface="BIZ UDPゴシック" panose="020B0400000000000000" pitchFamily="50" charset="-128"/>
                  <a:ea typeface="BIZ UDPゴシック" panose="020B0400000000000000" pitchFamily="50" charset="-128"/>
                </a:rPr>
                <a:t>17</a:t>
              </a:r>
              <a:r>
                <a:rPr lang="ja-JP" altLang="en-US" sz="1000" b="1" dirty="0">
                  <a:solidFill>
                    <a:prstClr val="black"/>
                  </a:solidFill>
                  <a:latin typeface="BIZ UDPゴシック" panose="020B0400000000000000" pitchFamily="50" charset="-128"/>
                  <a:ea typeface="BIZ UDPゴシック" panose="020B0400000000000000" pitchFamily="50" charset="-128"/>
                </a:rPr>
                <a:t>業務</a:t>
              </a:r>
            </a:p>
          </p:txBody>
        </p:sp>
      </p:grpSp>
      <p:sp>
        <p:nvSpPr>
          <p:cNvPr id="46"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28413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42072" y="530183"/>
            <a:ext cx="6625532"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大阪スマートシティパートナーズフォーラムとの連携プロジェクト</a:t>
            </a:r>
          </a:p>
        </p:txBody>
      </p:sp>
      <p:sp>
        <p:nvSpPr>
          <p:cNvPr id="9" name="ホームベース 8"/>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3387" y="533174"/>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11" name="グループ化 10"/>
          <p:cNvGrpSpPr/>
          <p:nvPr/>
        </p:nvGrpSpPr>
        <p:grpSpPr>
          <a:xfrm>
            <a:off x="7440309" y="134256"/>
            <a:ext cx="1390534" cy="276999"/>
            <a:chOff x="6978915" y="576349"/>
            <a:chExt cx="1390534" cy="276999"/>
          </a:xfrm>
        </p:grpSpPr>
        <p:sp>
          <p:nvSpPr>
            <p:cNvPr id="12" name="正方形/長方形 11"/>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13" name="グループ化 12"/>
            <p:cNvGrpSpPr/>
            <p:nvPr/>
          </p:nvGrpSpPr>
          <p:grpSpPr>
            <a:xfrm>
              <a:off x="6978915" y="576349"/>
              <a:ext cx="267630" cy="276999"/>
              <a:chOff x="6978915" y="557392"/>
              <a:chExt cx="267630" cy="276999"/>
            </a:xfrm>
          </p:grpSpPr>
          <p:sp>
            <p:nvSpPr>
              <p:cNvPr id="14" name="正方形/長方形 13"/>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968" y="3221610"/>
            <a:ext cx="8639764" cy="3208063"/>
          </a:xfrm>
          <a:prstGeom prst="rect">
            <a:avLst/>
          </a:prstGeom>
        </p:spPr>
      </p:pic>
      <p:sp>
        <p:nvSpPr>
          <p:cNvPr id="3" name="正方形/長方形 2"/>
          <p:cNvSpPr/>
          <p:nvPr/>
        </p:nvSpPr>
        <p:spPr>
          <a:xfrm>
            <a:off x="261967" y="1567080"/>
            <a:ext cx="8568875" cy="1631216"/>
          </a:xfrm>
          <a:prstGeom prst="rect">
            <a:avLst/>
          </a:prstGeom>
        </p:spPr>
        <p:txBody>
          <a:bodyPr wrap="square">
            <a:spAutoFit/>
          </a:bodyPr>
          <a:lstStyle/>
          <a:p>
            <a:pPr lvl="0" defTabSz="371475">
              <a:lnSpc>
                <a:spcPts val="2000"/>
              </a:lnSpc>
            </a:pPr>
            <a:r>
              <a:rPr lang="ja-JP" altLang="en-US" sz="1400" dirty="0">
                <a:solidFill>
                  <a:prstClr val="black"/>
                </a:solidFill>
                <a:latin typeface="BIZ UDPゴシック" panose="020B0400000000000000" pitchFamily="50" charset="-128"/>
                <a:ea typeface="BIZ UDPゴシック" panose="020B0400000000000000" pitchFamily="50" charset="-128"/>
              </a:rPr>
              <a:t>　　　　　　　　　　　　　　　　市町村の地域・社会課題を解決し公民共同エコシステムを実現するため、会員企業の</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lvl="0" defTabSz="371475">
              <a:lnSpc>
                <a:spcPts val="2000"/>
              </a:lnSpc>
            </a:pPr>
            <a:r>
              <a:rPr lang="ja-JP" altLang="en-US" sz="1400" dirty="0">
                <a:solidFill>
                  <a:prstClr val="black"/>
                </a:solidFill>
                <a:latin typeface="BIZ UDPゴシック" panose="020B0400000000000000" pitchFamily="50" charset="-128"/>
                <a:ea typeface="BIZ UDPゴシック" panose="020B0400000000000000" pitchFamily="50" charset="-128"/>
              </a:rPr>
              <a:t>　　　　　　　　　　　　　　　　ソリューションを組み合わせ、市町村側のコスト負担を軽減しつつ、収益が還元されるサービス・ビジネスモデルを策定し、市町村への提案、実証・実装を行うプロジェクトのこと。</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lvl="0" defTabSz="371475">
              <a:lnSpc>
                <a:spcPts val="2000"/>
              </a:lnSpc>
            </a:pPr>
            <a:r>
              <a:rPr lang="ja-JP" altLang="en-US" sz="1400" dirty="0">
                <a:solidFill>
                  <a:prstClr val="black"/>
                </a:solidFill>
                <a:latin typeface="BIZ UDPゴシック" panose="020B0400000000000000" pitchFamily="50" charset="-128"/>
                <a:ea typeface="BIZ UDPゴシック" panose="020B0400000000000000" pitchFamily="50" charset="-128"/>
              </a:rPr>
              <a:t>「スマートヘルスシティ」「高齢者にやさしいまちづくり」「子育てしやすいまちづくり」「移動がスムーズなまちづくり」「インバウンド・観光の再生」「大阪ものづくり</a:t>
            </a:r>
            <a:r>
              <a:rPr lang="en-US" altLang="ja-JP" sz="1400" dirty="0">
                <a:solidFill>
                  <a:prstClr val="black"/>
                </a:solidFill>
                <a:latin typeface="BIZ UDPゴシック" panose="020B0400000000000000" pitchFamily="50" charset="-128"/>
                <a:ea typeface="BIZ UDPゴシック" panose="020B0400000000000000" pitchFamily="50" charset="-128"/>
              </a:rPr>
              <a:t>2.0</a:t>
            </a:r>
            <a:r>
              <a:rPr lang="ja-JP" altLang="en-US" sz="1400" dirty="0">
                <a:solidFill>
                  <a:prstClr val="black"/>
                </a:solidFill>
                <a:latin typeface="BIZ UDPゴシック" panose="020B0400000000000000" pitchFamily="50" charset="-128"/>
                <a:ea typeface="BIZ UDPゴシック" panose="020B0400000000000000" pitchFamily="50" charset="-128"/>
              </a:rPr>
              <a:t>」の６分野で、</a:t>
            </a:r>
            <a:r>
              <a:rPr lang="en-US" altLang="ja-JP" sz="1400" dirty="0">
                <a:solidFill>
                  <a:prstClr val="black"/>
                </a:solidFill>
                <a:latin typeface="BIZ UDPゴシック" panose="020B0400000000000000" pitchFamily="50" charset="-128"/>
                <a:ea typeface="BIZ UDPゴシック" panose="020B0400000000000000" pitchFamily="50" charset="-128"/>
              </a:rPr>
              <a:t>16</a:t>
            </a:r>
            <a:r>
              <a:rPr lang="ja-JP" altLang="en-US" sz="1400" dirty="0">
                <a:solidFill>
                  <a:prstClr val="black"/>
                </a:solidFill>
                <a:latin typeface="BIZ UDPゴシック" panose="020B0400000000000000" pitchFamily="50" charset="-128"/>
                <a:ea typeface="BIZ UDPゴシック" panose="020B0400000000000000" pitchFamily="50" charset="-128"/>
              </a:rPr>
              <a:t>社がコーディネーターとして、各プロジェクトをコーディネートする。</a:t>
            </a:r>
            <a:endParaRPr lang="en-US" altLang="ja-JP" sz="1400" dirty="0">
              <a:solidFill>
                <a:srgbClr val="0070C0"/>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stretch>
            <a:fillRect/>
          </a:stretch>
        </p:blipFill>
        <p:spPr>
          <a:xfrm>
            <a:off x="236059" y="1520059"/>
            <a:ext cx="1914310" cy="603556"/>
          </a:xfrm>
          <a:prstGeom prst="rect">
            <a:avLst/>
          </a:prstGeom>
        </p:spPr>
      </p:pic>
      <p:sp>
        <p:nvSpPr>
          <p:cNvPr id="39" name="テキスト ボックス 38"/>
          <p:cNvSpPr txBox="1"/>
          <p:nvPr/>
        </p:nvSpPr>
        <p:spPr>
          <a:xfrm>
            <a:off x="290651" y="1090611"/>
            <a:ext cx="6464991" cy="369332"/>
          </a:xfrm>
          <a:prstGeom prst="rect">
            <a:avLst/>
          </a:prstGeom>
          <a:noFill/>
        </p:spPr>
        <p:txBody>
          <a:bodyPr wrap="square" rtlCol="0">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大阪スマートシティパートナーズフォーラム　プロジェクト　とは</a:t>
            </a:r>
          </a:p>
        </p:txBody>
      </p:sp>
      <p:sp>
        <p:nvSpPr>
          <p:cNvPr id="17"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469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16030" y="6078409"/>
            <a:ext cx="6947112" cy="43088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69">
            <a:extLst>
              <a:ext uri="{FF2B5EF4-FFF2-40B4-BE49-F238E27FC236}">
                <a16:creationId xmlns:a16="http://schemas.microsoft.com/office/drawing/2014/main" id="{2F135C6A-2A8A-47DD-B75C-FB83B7B5132E}"/>
              </a:ext>
            </a:extLst>
          </p:cNvPr>
          <p:cNvSpPr/>
          <p:nvPr/>
        </p:nvSpPr>
        <p:spPr>
          <a:xfrm>
            <a:off x="7630876" y="2787037"/>
            <a:ext cx="848170" cy="2711973"/>
          </a:xfrm>
          <a:prstGeom prst="rightArrow">
            <a:avLst>
              <a:gd name="adj1" fmla="val 75870"/>
              <a:gd name="adj2" fmla="val 79660"/>
            </a:avLst>
          </a:prstGeom>
          <a:solidFill>
            <a:srgbClr val="FF7C8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矢印: 右 1">
            <a:extLst>
              <a:ext uri="{FF2B5EF4-FFF2-40B4-BE49-F238E27FC236}">
                <a16:creationId xmlns:a16="http://schemas.microsoft.com/office/drawing/2014/main" id="{403D6C4A-3804-4BCD-BB9B-A8A53C4C3931}"/>
              </a:ext>
            </a:extLst>
          </p:cNvPr>
          <p:cNvSpPr/>
          <p:nvPr/>
        </p:nvSpPr>
        <p:spPr>
          <a:xfrm>
            <a:off x="1585920" y="2681179"/>
            <a:ext cx="1375095" cy="684000"/>
          </a:xfrm>
          <a:prstGeom prst="rightArrow">
            <a:avLst>
              <a:gd name="adj1" fmla="val 68958"/>
              <a:gd name="adj2" fmla="val 31454"/>
            </a:avLst>
          </a:prstGeom>
          <a:solidFill>
            <a:srgbClr val="FF7C80"/>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r"/>
            <a:endParaRPr kumimoji="1" lang="en-US" altLang="ja-JP" sz="1200" dirty="0">
              <a:latin typeface="BIZ UDPゴシック" panose="020B0400000000000000" pitchFamily="50" charset="-128"/>
              <a:ea typeface="BIZ UDPゴシック" panose="020B0400000000000000" pitchFamily="50" charset="-128"/>
            </a:endParaRPr>
          </a:p>
        </p:txBody>
      </p:sp>
      <p:sp>
        <p:nvSpPr>
          <p:cNvPr id="29" name="矢印: 右 7">
            <a:extLst>
              <a:ext uri="{FF2B5EF4-FFF2-40B4-BE49-F238E27FC236}">
                <a16:creationId xmlns:a16="http://schemas.microsoft.com/office/drawing/2014/main" id="{1E1F61DC-A6D0-40EF-A458-D903E72A0F5A}"/>
              </a:ext>
            </a:extLst>
          </p:cNvPr>
          <p:cNvSpPr/>
          <p:nvPr/>
        </p:nvSpPr>
        <p:spPr>
          <a:xfrm>
            <a:off x="1678934" y="3375063"/>
            <a:ext cx="1287527" cy="684000"/>
          </a:xfrm>
          <a:prstGeom prst="rightArrow">
            <a:avLst>
              <a:gd name="adj1" fmla="val 68958"/>
              <a:gd name="adj2" fmla="val 31454"/>
            </a:avLst>
          </a:prstGeom>
          <a:solidFill>
            <a:srgbClr val="FF7C80"/>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r"/>
            <a:endParaRPr kumimoji="1" lang="ja-JP" altLang="en-US" sz="1100" dirty="0">
              <a:latin typeface="BIZ UDPゴシック" panose="020B0400000000000000" pitchFamily="50" charset="-128"/>
              <a:ea typeface="BIZ UDPゴシック" panose="020B0400000000000000" pitchFamily="50" charset="-128"/>
            </a:endParaRPr>
          </a:p>
        </p:txBody>
      </p:sp>
      <p:sp>
        <p:nvSpPr>
          <p:cNvPr id="30" name="矢印: 右 27">
            <a:extLst>
              <a:ext uri="{FF2B5EF4-FFF2-40B4-BE49-F238E27FC236}">
                <a16:creationId xmlns:a16="http://schemas.microsoft.com/office/drawing/2014/main" id="{896C181A-AB54-476A-A89D-CFB69994D54A}"/>
              </a:ext>
            </a:extLst>
          </p:cNvPr>
          <p:cNvSpPr/>
          <p:nvPr/>
        </p:nvSpPr>
        <p:spPr>
          <a:xfrm>
            <a:off x="1655807" y="4081529"/>
            <a:ext cx="1309300" cy="684000"/>
          </a:xfrm>
          <a:prstGeom prst="rightArrow">
            <a:avLst>
              <a:gd name="adj1" fmla="val 68958"/>
              <a:gd name="adj2" fmla="val 31454"/>
            </a:avLst>
          </a:prstGeom>
          <a:solidFill>
            <a:srgbClr val="FF7C80"/>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矢印: 右 31">
            <a:extLst>
              <a:ext uri="{FF2B5EF4-FFF2-40B4-BE49-F238E27FC236}">
                <a16:creationId xmlns:a16="http://schemas.microsoft.com/office/drawing/2014/main" id="{2452C4A6-5FFB-4018-BC78-43859DB89C91}"/>
              </a:ext>
            </a:extLst>
          </p:cNvPr>
          <p:cNvSpPr/>
          <p:nvPr/>
        </p:nvSpPr>
        <p:spPr>
          <a:xfrm>
            <a:off x="1585920" y="4815010"/>
            <a:ext cx="1375095" cy="684000"/>
          </a:xfrm>
          <a:prstGeom prst="rightArrow">
            <a:avLst>
              <a:gd name="adj1" fmla="val 68958"/>
              <a:gd name="adj2" fmla="val 31454"/>
            </a:avLst>
          </a:prstGeom>
          <a:solidFill>
            <a:srgbClr val="FF7C80"/>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r"/>
            <a:endParaRPr kumimoji="1" lang="ja-JP" altLang="en-US" sz="1100"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15751" y="941798"/>
            <a:ext cx="2699778"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①　スマートヘルスシティ</a:t>
            </a:r>
          </a:p>
        </p:txBody>
      </p:sp>
      <p:sp>
        <p:nvSpPr>
          <p:cNvPr id="3" name="テキスト ボックス 2"/>
          <p:cNvSpPr txBox="1"/>
          <p:nvPr/>
        </p:nvSpPr>
        <p:spPr>
          <a:xfrm>
            <a:off x="453771" y="1262948"/>
            <a:ext cx="8338657" cy="954107"/>
          </a:xfrm>
          <a:prstGeom prst="rect">
            <a:avLst/>
          </a:prstGeom>
          <a:noFill/>
          <a:ln>
            <a:no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Pゴシック" panose="020B0400000000000000" pitchFamily="50" charset="-128"/>
                <a:ea typeface="BIZ UDPゴシック" panose="020B0400000000000000" pitchFamily="50" charset="-128"/>
              </a:rPr>
              <a:t>年大阪・関西万博へ向けて、スマートシティにおける住民</a:t>
            </a:r>
            <a:r>
              <a:rPr kumimoji="1" lang="en-US" altLang="ja-JP" sz="1400" dirty="0" err="1">
                <a:latin typeface="BIZ UDPゴシック" panose="020B0400000000000000" pitchFamily="50" charset="-128"/>
                <a:ea typeface="BIZ UDPゴシック" panose="020B0400000000000000" pitchFamily="50" charset="-128"/>
              </a:rPr>
              <a:t>QoL</a:t>
            </a:r>
            <a:r>
              <a:rPr kumimoji="1" lang="ja-JP" altLang="en-US" sz="1400" dirty="0">
                <a:latin typeface="BIZ UDPゴシック" panose="020B0400000000000000" pitchFamily="50" charset="-128"/>
                <a:ea typeface="BIZ UDPゴシック" panose="020B0400000000000000" pitchFamily="50" charset="-128"/>
              </a:rPr>
              <a:t>向上を実現していくうえで、健康のテーマは最優先プロジェクト。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・これを実現するためのサービス提供を目標として、サービスを構築するための体制整備や、そのサービスを実現するためのデータ収集のあり方を、</a:t>
            </a:r>
            <a:r>
              <a:rPr kumimoji="1" lang="en-US" altLang="ja-JP" sz="1400" dirty="0">
                <a:latin typeface="BIZ UDPゴシック" panose="020B0400000000000000" pitchFamily="50" charset="-128"/>
                <a:ea typeface="BIZ UDPゴシック" panose="020B0400000000000000" pitchFamily="50" charset="-128"/>
              </a:rPr>
              <a:t>OSPF</a:t>
            </a:r>
            <a:r>
              <a:rPr kumimoji="1" lang="ja-JP" altLang="en-US" sz="1400" dirty="0">
                <a:latin typeface="BIZ UDPゴシック" panose="020B0400000000000000" pitchFamily="50" charset="-128"/>
                <a:ea typeface="BIZ UDPゴシック" panose="020B0400000000000000" pitchFamily="50" charset="-128"/>
              </a:rPr>
              <a:t>との連携を図りながら検討する。</a:t>
            </a:r>
          </a:p>
        </p:txBody>
      </p:sp>
      <p:sp>
        <p:nvSpPr>
          <p:cNvPr id="13" name="角丸四角形 12"/>
          <p:cNvSpPr/>
          <p:nvPr/>
        </p:nvSpPr>
        <p:spPr>
          <a:xfrm>
            <a:off x="3098840" y="2733229"/>
            <a:ext cx="2141168" cy="2786439"/>
          </a:xfrm>
          <a:prstGeom prst="roundRect">
            <a:avLst>
              <a:gd name="adj" fmla="val 5741"/>
            </a:avLst>
          </a:prstGeom>
          <a:ln w="38100">
            <a:solidFill>
              <a:srgbClr val="00B0F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p:txBody>
      </p:sp>
      <p:grpSp>
        <p:nvGrpSpPr>
          <p:cNvPr id="12" name="グループ化 11"/>
          <p:cNvGrpSpPr/>
          <p:nvPr/>
        </p:nvGrpSpPr>
        <p:grpSpPr>
          <a:xfrm>
            <a:off x="3081155" y="2289776"/>
            <a:ext cx="2150317" cy="311389"/>
            <a:chOff x="3081155" y="2234691"/>
            <a:chExt cx="2150317" cy="311389"/>
          </a:xfrm>
        </p:grpSpPr>
        <p:sp>
          <p:nvSpPr>
            <p:cNvPr id="102" name="角丸四角形 101"/>
            <p:cNvSpPr/>
            <p:nvPr/>
          </p:nvSpPr>
          <p:spPr>
            <a:xfrm>
              <a:off x="3081155" y="2248524"/>
              <a:ext cx="2144080" cy="29755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テキスト ボックス 14"/>
            <p:cNvSpPr txBox="1"/>
            <p:nvPr/>
          </p:nvSpPr>
          <p:spPr>
            <a:xfrm>
              <a:off x="3146742" y="2234691"/>
              <a:ext cx="2084730" cy="276999"/>
            </a:xfrm>
            <a:prstGeom prst="rect">
              <a:avLst/>
            </a:prstGeom>
            <a:noFill/>
            <a:ln w="12700">
              <a:no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データマネジメント機能</a:t>
              </a:r>
            </a:p>
          </p:txBody>
        </p:sp>
      </p:grpSp>
      <p:sp>
        <p:nvSpPr>
          <p:cNvPr id="18" name="角丸四角形 17"/>
          <p:cNvSpPr/>
          <p:nvPr/>
        </p:nvSpPr>
        <p:spPr>
          <a:xfrm>
            <a:off x="5903307" y="3266521"/>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健康管理アプリ</a:t>
            </a:r>
          </a:p>
        </p:txBody>
      </p:sp>
      <p:grpSp>
        <p:nvGrpSpPr>
          <p:cNvPr id="14" name="グループ化 13"/>
          <p:cNvGrpSpPr/>
          <p:nvPr/>
        </p:nvGrpSpPr>
        <p:grpSpPr>
          <a:xfrm>
            <a:off x="714235" y="2287701"/>
            <a:ext cx="2144080" cy="307778"/>
            <a:chOff x="576449" y="2232616"/>
            <a:chExt cx="2144080" cy="307778"/>
          </a:xfrm>
        </p:grpSpPr>
        <p:sp>
          <p:nvSpPr>
            <p:cNvPr id="8" name="角丸四角形 7"/>
            <p:cNvSpPr/>
            <p:nvPr/>
          </p:nvSpPr>
          <p:spPr>
            <a:xfrm>
              <a:off x="576449" y="2242838"/>
              <a:ext cx="2144080" cy="29755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ボックス 20"/>
            <p:cNvSpPr txBox="1"/>
            <p:nvPr/>
          </p:nvSpPr>
          <p:spPr>
            <a:xfrm>
              <a:off x="616804" y="2232616"/>
              <a:ext cx="2024909" cy="276999"/>
            </a:xfrm>
            <a:prstGeom prst="rect">
              <a:avLst/>
            </a:prstGeom>
            <a:noFill/>
            <a:ln w="12700">
              <a:no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データ収集・匿名化機能</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3" name="角丸四角形 18">
            <a:extLst>
              <a:ext uri="{FF2B5EF4-FFF2-40B4-BE49-F238E27FC236}">
                <a16:creationId xmlns:a16="http://schemas.microsoft.com/office/drawing/2014/main" id="{8F2A20D2-370E-4795-929A-1066517E5B94}"/>
              </a:ext>
            </a:extLst>
          </p:cNvPr>
          <p:cNvSpPr/>
          <p:nvPr/>
        </p:nvSpPr>
        <p:spPr>
          <a:xfrm>
            <a:off x="5903307" y="3602475"/>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オーダーメイド医療</a:t>
            </a:r>
          </a:p>
        </p:txBody>
      </p:sp>
      <p:sp>
        <p:nvSpPr>
          <p:cNvPr id="34" name="角丸四角形 18">
            <a:extLst>
              <a:ext uri="{FF2B5EF4-FFF2-40B4-BE49-F238E27FC236}">
                <a16:creationId xmlns:a16="http://schemas.microsoft.com/office/drawing/2014/main" id="{3DDB5479-49C1-41A6-ABDF-DB68A1B66B4B}"/>
              </a:ext>
            </a:extLst>
          </p:cNvPr>
          <p:cNvSpPr/>
          <p:nvPr/>
        </p:nvSpPr>
        <p:spPr>
          <a:xfrm>
            <a:off x="5903307" y="3938668"/>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カスタマイズ保険</a:t>
            </a:r>
          </a:p>
        </p:txBody>
      </p:sp>
      <p:sp>
        <p:nvSpPr>
          <p:cNvPr id="38" name="角丸四角形 18">
            <a:extLst>
              <a:ext uri="{FF2B5EF4-FFF2-40B4-BE49-F238E27FC236}">
                <a16:creationId xmlns:a16="http://schemas.microsoft.com/office/drawing/2014/main" id="{413CBA6A-435E-412C-8900-DA3CD61BEA4F}"/>
              </a:ext>
            </a:extLst>
          </p:cNvPr>
          <p:cNvSpPr/>
          <p:nvPr/>
        </p:nvSpPr>
        <p:spPr>
          <a:xfrm>
            <a:off x="5903307" y="4821470"/>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地域包括ケアシステム</a:t>
            </a:r>
          </a:p>
        </p:txBody>
      </p:sp>
      <p:sp>
        <p:nvSpPr>
          <p:cNvPr id="39" name="角丸四角形 18">
            <a:extLst>
              <a:ext uri="{FF2B5EF4-FFF2-40B4-BE49-F238E27FC236}">
                <a16:creationId xmlns:a16="http://schemas.microsoft.com/office/drawing/2014/main" id="{0410A2B1-1767-478E-9A26-2FE06DF0B14E}"/>
              </a:ext>
            </a:extLst>
          </p:cNvPr>
          <p:cNvSpPr/>
          <p:nvPr/>
        </p:nvSpPr>
        <p:spPr>
          <a:xfrm>
            <a:off x="5903307" y="5146970"/>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健康政策支援</a:t>
            </a:r>
          </a:p>
        </p:txBody>
      </p:sp>
      <p:grpSp>
        <p:nvGrpSpPr>
          <p:cNvPr id="9" name="グループ化 8"/>
          <p:cNvGrpSpPr/>
          <p:nvPr/>
        </p:nvGrpSpPr>
        <p:grpSpPr>
          <a:xfrm>
            <a:off x="5929200" y="2287702"/>
            <a:ext cx="1772274" cy="312145"/>
            <a:chOff x="6029816" y="2232617"/>
            <a:chExt cx="1772274" cy="312145"/>
          </a:xfrm>
        </p:grpSpPr>
        <p:sp>
          <p:nvSpPr>
            <p:cNvPr id="107" name="角丸四角形 106"/>
            <p:cNvSpPr/>
            <p:nvPr/>
          </p:nvSpPr>
          <p:spPr>
            <a:xfrm>
              <a:off x="6029816" y="2247206"/>
              <a:ext cx="1772274" cy="29755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テキスト ボックス 49">
              <a:extLst>
                <a:ext uri="{FF2B5EF4-FFF2-40B4-BE49-F238E27FC236}">
                  <a16:creationId xmlns:a16="http://schemas.microsoft.com/office/drawing/2014/main" id="{53AFB1F9-DED4-4305-91D3-0794D50A9163}"/>
                </a:ext>
              </a:extLst>
            </p:cNvPr>
            <p:cNvSpPr txBox="1"/>
            <p:nvPr/>
          </p:nvSpPr>
          <p:spPr>
            <a:xfrm>
              <a:off x="6061624" y="2232617"/>
              <a:ext cx="1740466" cy="276999"/>
            </a:xfrm>
            <a:prstGeom prst="rect">
              <a:avLst/>
            </a:prstGeom>
            <a:noFill/>
            <a:ln w="12700">
              <a:noFill/>
            </a:ln>
          </p:spPr>
          <p:txBody>
            <a:bodyPr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サービス供給機能</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62" name="角丸四角形 18">
            <a:extLst>
              <a:ext uri="{FF2B5EF4-FFF2-40B4-BE49-F238E27FC236}">
                <a16:creationId xmlns:a16="http://schemas.microsoft.com/office/drawing/2014/main" id="{0410A2B1-1767-478E-9A26-2FE06DF0B14E}"/>
              </a:ext>
            </a:extLst>
          </p:cNvPr>
          <p:cNvSpPr/>
          <p:nvPr/>
        </p:nvSpPr>
        <p:spPr>
          <a:xfrm>
            <a:off x="5903307" y="4470576"/>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データヘルス</a:t>
            </a:r>
            <a:r>
              <a:rPr kumimoji="1" lang="ja-JP" altLang="en-US" sz="1050" dirty="0">
                <a:solidFill>
                  <a:srgbClr val="00B0F0"/>
                </a:solidFill>
                <a:latin typeface="BIZ UDPゴシック" panose="020B0400000000000000" pitchFamily="50" charset="-128"/>
                <a:ea typeface="BIZ UDPゴシック" panose="020B0400000000000000" pitchFamily="50" charset="-128"/>
              </a:rPr>
              <a:t>（健康指導）</a:t>
            </a:r>
            <a:endParaRPr kumimoji="1" lang="ja-JP" altLang="en-US" sz="1100" dirty="0">
              <a:solidFill>
                <a:srgbClr val="00B0F0"/>
              </a:solidFill>
              <a:latin typeface="BIZ UDPゴシック" panose="020B0400000000000000" pitchFamily="50" charset="-128"/>
              <a:ea typeface="BIZ UDPゴシック" panose="020B0400000000000000" pitchFamily="50" charset="-128"/>
            </a:endParaRPr>
          </a:p>
        </p:txBody>
      </p:sp>
      <p:sp>
        <p:nvSpPr>
          <p:cNvPr id="63" name="二等辺三角形 62"/>
          <p:cNvSpPr/>
          <p:nvPr/>
        </p:nvSpPr>
        <p:spPr>
          <a:xfrm rot="10800000">
            <a:off x="1362658" y="5769642"/>
            <a:ext cx="1183773" cy="21127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1" name="角丸四角形 80"/>
          <p:cNvSpPr/>
          <p:nvPr/>
        </p:nvSpPr>
        <p:spPr>
          <a:xfrm>
            <a:off x="5903307" y="2931994"/>
            <a:ext cx="1703133" cy="252000"/>
          </a:xfrm>
          <a:prstGeom prst="roundRect">
            <a:avLst>
              <a:gd name="adj" fmla="val 119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創薬</a:t>
            </a:r>
          </a:p>
        </p:txBody>
      </p:sp>
      <p:sp>
        <p:nvSpPr>
          <p:cNvPr id="82" name="テキスト ボックス 81"/>
          <p:cNvSpPr txBox="1"/>
          <p:nvPr/>
        </p:nvSpPr>
        <p:spPr>
          <a:xfrm>
            <a:off x="5769091" y="6079115"/>
            <a:ext cx="1960793" cy="430887"/>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■どのようなニーズがあるか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■マネタイズをどうするか</a:t>
            </a:r>
          </a:p>
        </p:txBody>
      </p:sp>
      <p:sp>
        <p:nvSpPr>
          <p:cNvPr id="83" name="テキスト ボックス 82"/>
          <p:cNvSpPr txBox="1"/>
          <p:nvPr/>
        </p:nvSpPr>
        <p:spPr>
          <a:xfrm>
            <a:off x="814734" y="6075170"/>
            <a:ext cx="2247731" cy="430887"/>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■どのデータをいかに収集するか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■個人情報の扱いをどうするか</a:t>
            </a:r>
          </a:p>
        </p:txBody>
      </p:sp>
      <p:sp>
        <p:nvSpPr>
          <p:cNvPr id="84" name="テキスト ボックス 83"/>
          <p:cNvSpPr txBox="1"/>
          <p:nvPr/>
        </p:nvSpPr>
        <p:spPr>
          <a:xfrm>
            <a:off x="3103184" y="6078409"/>
            <a:ext cx="2720617" cy="430887"/>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■どのような機能を持たせるか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■共通ルールやセキュリティをどうするか</a:t>
            </a:r>
          </a:p>
        </p:txBody>
      </p:sp>
      <p:cxnSp>
        <p:nvCxnSpPr>
          <p:cNvPr id="86" name="直線矢印コネクタ 85"/>
          <p:cNvCxnSpPr/>
          <p:nvPr/>
        </p:nvCxnSpPr>
        <p:spPr>
          <a:xfrm>
            <a:off x="5282057" y="3052293"/>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a:off x="5282057" y="3392521"/>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a:off x="5282057" y="3749923"/>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5282057" y="4085792"/>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a:off x="5282057" y="4604144"/>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a:off x="5282057" y="4949014"/>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a:off x="5282057" y="5294937"/>
            <a:ext cx="612000" cy="0"/>
          </a:xfrm>
          <a:prstGeom prst="straightConnector1">
            <a:avLst/>
          </a:prstGeom>
          <a:ln w="57150" cap="rnd">
            <a:solidFill>
              <a:srgbClr val="FF7C80"/>
            </a:solidFill>
            <a:prstDash val="solid"/>
            <a:round/>
            <a:tailEnd type="triangle"/>
          </a:ln>
        </p:spPr>
        <p:style>
          <a:lnRef idx="1">
            <a:schemeClr val="dk1"/>
          </a:lnRef>
          <a:fillRef idx="0">
            <a:schemeClr val="dk1"/>
          </a:fillRef>
          <a:effectRef idx="0">
            <a:schemeClr val="dk1"/>
          </a:effectRef>
          <a:fontRef idx="minor">
            <a:schemeClr val="tx1"/>
          </a:fontRef>
        </p:style>
      </p:cxnSp>
      <p:sp>
        <p:nvSpPr>
          <p:cNvPr id="67" name="楕円 66"/>
          <p:cNvSpPr/>
          <p:nvPr/>
        </p:nvSpPr>
        <p:spPr>
          <a:xfrm>
            <a:off x="2833100" y="2838577"/>
            <a:ext cx="360000" cy="3600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70" name="正方形/長方形 69"/>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842072" y="530183"/>
            <a:ext cx="6625532"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大阪スマートシティパートナーズフォーラムとの連携プロジェクト</a:t>
            </a:r>
          </a:p>
        </p:txBody>
      </p:sp>
      <p:sp>
        <p:nvSpPr>
          <p:cNvPr id="78" name="ホームベース 77"/>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3387" y="533174"/>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87" name="グループ化 86"/>
          <p:cNvGrpSpPr/>
          <p:nvPr/>
        </p:nvGrpSpPr>
        <p:grpSpPr>
          <a:xfrm>
            <a:off x="7440309" y="134256"/>
            <a:ext cx="1390534" cy="276999"/>
            <a:chOff x="6978915" y="576349"/>
            <a:chExt cx="1390534" cy="276999"/>
          </a:xfrm>
        </p:grpSpPr>
        <p:sp>
          <p:nvSpPr>
            <p:cNvPr id="103" name="正方形/長方形 102"/>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104" name="グループ化 103"/>
            <p:cNvGrpSpPr/>
            <p:nvPr/>
          </p:nvGrpSpPr>
          <p:grpSpPr>
            <a:xfrm>
              <a:off x="6978915" y="576349"/>
              <a:ext cx="267630" cy="276999"/>
              <a:chOff x="6978915" y="557392"/>
              <a:chExt cx="267630" cy="276999"/>
            </a:xfrm>
          </p:grpSpPr>
          <p:sp>
            <p:nvSpPr>
              <p:cNvPr id="105" name="正方形/長方形 104"/>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106" name="正方形/長方形 105"/>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grpSp>
        <p:nvGrpSpPr>
          <p:cNvPr id="133" name="グループ化 132"/>
          <p:cNvGrpSpPr/>
          <p:nvPr/>
        </p:nvGrpSpPr>
        <p:grpSpPr>
          <a:xfrm>
            <a:off x="538232" y="2638864"/>
            <a:ext cx="1157086" cy="890787"/>
            <a:chOff x="400446" y="2660898"/>
            <a:chExt cx="1157086" cy="890787"/>
          </a:xfrm>
        </p:grpSpPr>
        <p:sp>
          <p:nvSpPr>
            <p:cNvPr id="16" name="正方形/長方形 15"/>
            <p:cNvSpPr/>
            <p:nvPr/>
          </p:nvSpPr>
          <p:spPr>
            <a:xfrm>
              <a:off x="536384" y="2660898"/>
              <a:ext cx="1021148" cy="890787"/>
            </a:xfrm>
            <a:prstGeom prst="rect">
              <a:avLst/>
            </a:prstGeom>
            <a:ln w="28575">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600" dirty="0">
                <a:latin typeface="BIZ UDPゴシック" panose="020B0400000000000000" pitchFamily="50" charset="-128"/>
                <a:ea typeface="BIZ UDPゴシック" panose="020B0400000000000000" pitchFamily="50" charset="-128"/>
              </a:endParaRPr>
            </a:p>
          </p:txBody>
        </p:sp>
        <p:pic>
          <p:nvPicPr>
            <p:cNvPr id="66" name="図 65"/>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0446" y="2751328"/>
              <a:ext cx="288000" cy="288000"/>
            </a:xfrm>
            <a:prstGeom prst="rect">
              <a:avLst/>
            </a:prstGeom>
          </p:spPr>
        </p:pic>
        <p:sp>
          <p:nvSpPr>
            <p:cNvPr id="19" name="正方形/長方形 18"/>
            <p:cNvSpPr/>
            <p:nvPr/>
          </p:nvSpPr>
          <p:spPr>
            <a:xfrm>
              <a:off x="525004" y="2932816"/>
              <a:ext cx="993017" cy="553998"/>
            </a:xfrm>
            <a:prstGeom prst="rect">
              <a:avLst/>
            </a:prstGeom>
          </p:spPr>
          <p:txBody>
            <a:bodyPr wrap="square">
              <a:spAutoFit/>
            </a:bodyPr>
            <a:lstStyle/>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健康診断</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学校保健</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公衆衛生 など</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710588" y="2678063"/>
              <a:ext cx="607859" cy="261610"/>
            </a:xfrm>
            <a:prstGeom prst="rect">
              <a:avLst/>
            </a:prstGeom>
          </p:spPr>
          <p:txBody>
            <a:bodyPr wrap="none">
              <a:spAutoFit/>
            </a:bodyPr>
            <a:lstStyle/>
            <a:p>
              <a:pPr lvl="0" algn="ctr"/>
              <a:r>
                <a:rPr kumimoji="1" lang="ja-JP" altLang="en-US" sz="1100" b="1" dirty="0">
                  <a:solidFill>
                    <a:prstClr val="black"/>
                  </a:solidFill>
                  <a:latin typeface="BIZ UDPゴシック" panose="020B0400000000000000" pitchFamily="50" charset="-128"/>
                  <a:ea typeface="BIZ UDPゴシック" panose="020B0400000000000000" pitchFamily="50" charset="-128"/>
                </a:rPr>
                <a:t>自治体</a:t>
              </a:r>
              <a:endParaRPr kumimoji="1" lang="en-US" altLang="ja-JP" sz="1100" b="1" dirty="0">
                <a:solidFill>
                  <a:prstClr val="black"/>
                </a:solidFill>
                <a:latin typeface="BIZ UDPゴシック" panose="020B0400000000000000" pitchFamily="50" charset="-128"/>
                <a:ea typeface="BIZ UDPゴシック" panose="020B0400000000000000" pitchFamily="50" charset="-128"/>
              </a:endParaRPr>
            </a:p>
          </p:txBody>
        </p:sp>
        <p:cxnSp>
          <p:nvCxnSpPr>
            <p:cNvPr id="24" name="直線コネクタ 23"/>
            <p:cNvCxnSpPr/>
            <p:nvPr/>
          </p:nvCxnSpPr>
          <p:spPr>
            <a:xfrm>
              <a:off x="818841" y="2933499"/>
              <a:ext cx="378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グループ化 131"/>
          <p:cNvGrpSpPr/>
          <p:nvPr/>
        </p:nvGrpSpPr>
        <p:grpSpPr>
          <a:xfrm>
            <a:off x="538232" y="3582980"/>
            <a:ext cx="1151802" cy="1066545"/>
            <a:chOff x="400446" y="3638065"/>
            <a:chExt cx="1151802" cy="1066545"/>
          </a:xfrm>
        </p:grpSpPr>
        <p:sp>
          <p:nvSpPr>
            <p:cNvPr id="72" name="正方形/長方形 71"/>
            <p:cNvSpPr/>
            <p:nvPr/>
          </p:nvSpPr>
          <p:spPr>
            <a:xfrm>
              <a:off x="531100" y="3638065"/>
              <a:ext cx="1021148" cy="1066545"/>
            </a:xfrm>
            <a:prstGeom prst="rect">
              <a:avLst/>
            </a:prstGeom>
            <a:ln w="28575">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800" dirty="0">
                <a:latin typeface="BIZ UDPゴシック" panose="020B0400000000000000" pitchFamily="50" charset="-128"/>
                <a:ea typeface="BIZ UDPゴシック" panose="020B0400000000000000" pitchFamily="50" charset="-128"/>
              </a:endParaRPr>
            </a:p>
          </p:txBody>
        </p:sp>
        <p:pic>
          <p:nvPicPr>
            <p:cNvPr id="73" name="図 72"/>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0446" y="3771063"/>
              <a:ext cx="288000" cy="288000"/>
            </a:xfrm>
            <a:prstGeom prst="rect">
              <a:avLst/>
            </a:prstGeom>
          </p:spPr>
        </p:pic>
        <p:sp>
          <p:nvSpPr>
            <p:cNvPr id="26" name="正方形/長方形 25"/>
            <p:cNvSpPr/>
            <p:nvPr/>
          </p:nvSpPr>
          <p:spPr>
            <a:xfrm>
              <a:off x="518597" y="4085792"/>
              <a:ext cx="1027426" cy="553998"/>
            </a:xfrm>
            <a:prstGeom prst="rect">
              <a:avLst/>
            </a:prstGeom>
          </p:spPr>
          <p:txBody>
            <a:bodyPr wrap="square">
              <a:spAutoFit/>
            </a:bodyPr>
            <a:lstStyle/>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電子カルテ</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お薬情報、</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介護情報 など</a:t>
              </a:r>
            </a:p>
          </p:txBody>
        </p:sp>
        <p:sp>
          <p:nvSpPr>
            <p:cNvPr id="27" name="正方形/長方形 26"/>
            <p:cNvSpPr/>
            <p:nvPr/>
          </p:nvSpPr>
          <p:spPr>
            <a:xfrm>
              <a:off x="603343" y="3659772"/>
              <a:ext cx="809089" cy="430887"/>
            </a:xfrm>
            <a:prstGeom prst="rect">
              <a:avLst/>
            </a:prstGeom>
          </p:spPr>
          <p:txBody>
            <a:bodyPr wrap="square">
              <a:spAutoFit/>
            </a:bodyPr>
            <a:lstStyle/>
            <a:p>
              <a:pPr lvl="0" algn="ctr"/>
              <a:r>
                <a:rPr kumimoji="1" lang="ja-JP" altLang="en-US" sz="1100" b="1" dirty="0">
                  <a:solidFill>
                    <a:prstClr val="black"/>
                  </a:solidFill>
                  <a:latin typeface="BIZ UDPゴシック" panose="020B0400000000000000" pitchFamily="50" charset="-128"/>
                  <a:ea typeface="BIZ UDPゴシック" panose="020B0400000000000000" pitchFamily="50" charset="-128"/>
                </a:rPr>
                <a:t>医療機関</a:t>
              </a:r>
              <a:endParaRPr kumimoji="1" lang="en-US" altLang="ja-JP" sz="1100" b="1"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100" b="1" dirty="0">
                  <a:solidFill>
                    <a:prstClr val="black"/>
                  </a:solidFill>
                  <a:latin typeface="BIZ UDPゴシック" panose="020B0400000000000000" pitchFamily="50" charset="-128"/>
                  <a:ea typeface="BIZ UDPゴシック" panose="020B0400000000000000" pitchFamily="50" charset="-128"/>
                </a:rPr>
                <a:t>介護機関</a:t>
              </a:r>
              <a:endParaRPr kumimoji="1" lang="en-US" altLang="ja-JP" sz="1100" b="1" dirty="0">
                <a:solidFill>
                  <a:prstClr val="black"/>
                </a:solidFill>
                <a:latin typeface="BIZ UDPゴシック" panose="020B0400000000000000" pitchFamily="50" charset="-128"/>
                <a:ea typeface="BIZ UDPゴシック" panose="020B0400000000000000" pitchFamily="50" charset="-128"/>
              </a:endParaRPr>
            </a:p>
          </p:txBody>
        </p:sp>
        <p:cxnSp>
          <p:nvCxnSpPr>
            <p:cNvPr id="108" name="直線コネクタ 107"/>
            <p:cNvCxnSpPr/>
            <p:nvPr/>
          </p:nvCxnSpPr>
          <p:spPr>
            <a:xfrm>
              <a:off x="825018" y="4090659"/>
              <a:ext cx="378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グループ化 133"/>
          <p:cNvGrpSpPr/>
          <p:nvPr/>
        </p:nvGrpSpPr>
        <p:grpSpPr>
          <a:xfrm>
            <a:off x="530170" y="4694160"/>
            <a:ext cx="1162928" cy="976074"/>
            <a:chOff x="392384" y="4771279"/>
            <a:chExt cx="1162928" cy="976074"/>
          </a:xfrm>
        </p:grpSpPr>
        <p:sp>
          <p:nvSpPr>
            <p:cNvPr id="17" name="正方形/長方形 16"/>
            <p:cNvSpPr/>
            <p:nvPr/>
          </p:nvSpPr>
          <p:spPr>
            <a:xfrm>
              <a:off x="520000" y="4782506"/>
              <a:ext cx="1021148" cy="964847"/>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600" dirty="0">
                <a:latin typeface="BIZ UDPゴシック" panose="020B0400000000000000" pitchFamily="50" charset="-128"/>
                <a:ea typeface="BIZ UDPゴシック" panose="020B0400000000000000" pitchFamily="50" charset="-128"/>
              </a:endParaRPr>
            </a:p>
          </p:txBody>
        </p:sp>
        <p:pic>
          <p:nvPicPr>
            <p:cNvPr id="74" name="図 7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2384" y="4891113"/>
              <a:ext cx="288000" cy="288000"/>
            </a:xfrm>
            <a:prstGeom prst="rect">
              <a:avLst/>
            </a:prstGeom>
          </p:spPr>
        </p:pic>
        <p:cxnSp>
          <p:nvCxnSpPr>
            <p:cNvPr id="109" name="直線コネクタ 108"/>
            <p:cNvCxnSpPr/>
            <p:nvPr/>
          </p:nvCxnSpPr>
          <p:spPr>
            <a:xfrm>
              <a:off x="842072" y="5183879"/>
              <a:ext cx="378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99304" y="4771279"/>
              <a:ext cx="883592" cy="423193"/>
            </a:xfrm>
            <a:prstGeom prst="rect">
              <a:avLst/>
            </a:prstGeom>
          </p:spPr>
          <p:txBody>
            <a:bodyPr wrap="square">
              <a:spAutoFit/>
            </a:bodyPr>
            <a:lstStyle/>
            <a:p>
              <a:pPr lvl="0" algn="ctr"/>
              <a:r>
                <a:rPr kumimoji="1" lang="ja-JP" altLang="en-US" sz="1100" b="1" dirty="0">
                  <a:solidFill>
                    <a:prstClr val="black"/>
                  </a:solidFill>
                  <a:latin typeface="BIZ UDPゴシック" panose="020B0400000000000000" pitchFamily="50" charset="-128"/>
                  <a:ea typeface="BIZ UDPゴシック" panose="020B0400000000000000" pitchFamily="50" charset="-128"/>
                </a:rPr>
                <a:t>民間機関</a:t>
              </a:r>
              <a:endParaRPr kumimoji="1" lang="en-US" altLang="ja-JP" sz="1100" b="1"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50" dirty="0">
                  <a:solidFill>
                    <a:prstClr val="black"/>
                  </a:solidFill>
                  <a:latin typeface="BIZ UDPゴシック" panose="020B0400000000000000" pitchFamily="50" charset="-128"/>
                  <a:ea typeface="BIZ UDPゴシック" panose="020B0400000000000000" pitchFamily="50" charset="-128"/>
                </a:rPr>
                <a:t>（</a:t>
              </a:r>
              <a:r>
                <a:rPr kumimoji="1" lang="en-US" altLang="ja-JP" sz="1050" dirty="0">
                  <a:solidFill>
                    <a:prstClr val="black"/>
                  </a:solidFill>
                  <a:latin typeface="BIZ UDPゴシック" panose="020B0400000000000000" pitchFamily="50" charset="-128"/>
                  <a:ea typeface="BIZ UDPゴシック" panose="020B0400000000000000" pitchFamily="50" charset="-128"/>
                </a:rPr>
                <a:t>OSPF</a:t>
              </a:r>
              <a:r>
                <a:rPr kumimoji="1" lang="ja-JP" altLang="en-US" sz="1050" dirty="0">
                  <a:solidFill>
                    <a:prstClr val="black"/>
                  </a:solidFill>
                  <a:latin typeface="BIZ UDPゴシック" panose="020B0400000000000000" pitchFamily="50" charset="-128"/>
                  <a:ea typeface="BIZ UDPゴシック" panose="020B0400000000000000" pitchFamily="50" charset="-128"/>
                </a:rPr>
                <a:t>）</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501443" y="5169379"/>
              <a:ext cx="1053869" cy="553998"/>
            </a:xfrm>
            <a:prstGeom prst="rect">
              <a:avLst/>
            </a:prstGeom>
          </p:spPr>
          <p:txBody>
            <a:bodyPr wrap="square">
              <a:spAutoFit/>
            </a:bodyPr>
            <a:lstStyle/>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購買データ</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移動データ</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000" dirty="0">
                  <a:solidFill>
                    <a:prstClr val="black"/>
                  </a:solidFill>
                  <a:latin typeface="BIZ UDPゴシック" panose="020B0400000000000000" pitchFamily="50" charset="-128"/>
                  <a:ea typeface="BIZ UDPゴシック" panose="020B0400000000000000" pitchFamily="50" charset="-128"/>
                </a:rPr>
                <a:t>位置情報 など</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grpSp>
      <p:sp>
        <p:nvSpPr>
          <p:cNvPr id="36" name="正方形/長方形 35"/>
          <p:cNvSpPr/>
          <p:nvPr/>
        </p:nvSpPr>
        <p:spPr>
          <a:xfrm>
            <a:off x="1975966" y="2807506"/>
            <a:ext cx="791866" cy="430887"/>
          </a:xfrm>
          <a:prstGeom prst="rect">
            <a:avLst/>
          </a:prstGeom>
        </p:spPr>
        <p:txBody>
          <a:bodyPr wrap="square">
            <a:spAutoFit/>
          </a:bodyPr>
          <a:lstStyle/>
          <a:p>
            <a:pPr lvl="0" algn="ctr"/>
            <a:r>
              <a:rPr kumimoji="1" lang="ja-JP" altLang="en-US" sz="1100" dirty="0">
                <a:solidFill>
                  <a:prstClr val="black"/>
                </a:solidFill>
                <a:latin typeface="BIZ UDPゴシック" panose="020B0400000000000000" pitchFamily="50" charset="-128"/>
                <a:ea typeface="BIZ UDPゴシック" panose="020B0400000000000000" pitchFamily="50" charset="-128"/>
              </a:rPr>
              <a:t>健診・</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100" dirty="0">
                <a:solidFill>
                  <a:prstClr val="black"/>
                </a:solidFill>
                <a:latin typeface="BIZ UDPゴシック" panose="020B0400000000000000" pitchFamily="50" charset="-128"/>
                <a:ea typeface="BIZ UDPゴシック" panose="020B0400000000000000" pitchFamily="50" charset="-128"/>
              </a:rPr>
              <a:t>レセプト</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1894244" y="3581149"/>
            <a:ext cx="938077" cy="261610"/>
          </a:xfrm>
          <a:prstGeom prst="rect">
            <a:avLst/>
          </a:prstGeom>
        </p:spPr>
        <p:txBody>
          <a:bodyPr wrap="none">
            <a:spAutoFit/>
          </a:bodyPr>
          <a:lstStyle/>
          <a:p>
            <a:pPr lvl="0" algn="r"/>
            <a:r>
              <a:rPr kumimoji="1" lang="ja-JP" altLang="en-US" sz="1100" dirty="0">
                <a:solidFill>
                  <a:prstClr val="black"/>
                </a:solidFill>
                <a:latin typeface="BIZ UDPゴシック" panose="020B0400000000000000" pitchFamily="50" charset="-128"/>
                <a:ea typeface="BIZ UDPゴシック" panose="020B0400000000000000" pitchFamily="50" charset="-128"/>
              </a:rPr>
              <a:t>カルテ・お薬</a:t>
            </a:r>
          </a:p>
        </p:txBody>
      </p:sp>
      <p:sp>
        <p:nvSpPr>
          <p:cNvPr id="41" name="正方形/長方形 40"/>
          <p:cNvSpPr/>
          <p:nvPr/>
        </p:nvSpPr>
        <p:spPr>
          <a:xfrm>
            <a:off x="1873252" y="4190668"/>
            <a:ext cx="1011999" cy="430887"/>
          </a:xfrm>
          <a:prstGeom prst="rect">
            <a:avLst/>
          </a:prstGeom>
        </p:spPr>
        <p:txBody>
          <a:bodyPr wrap="square">
            <a:spAutoFit/>
          </a:bodyPr>
          <a:lstStyle/>
          <a:p>
            <a:pPr lvl="0" algn="ctr"/>
            <a:r>
              <a:rPr kumimoji="1" lang="ja-JP" altLang="en-US" sz="1100" dirty="0">
                <a:solidFill>
                  <a:prstClr val="black"/>
                </a:solidFill>
                <a:latin typeface="BIZ UDPゴシック" panose="020B0400000000000000" pitchFamily="50" charset="-128"/>
                <a:ea typeface="BIZ UDPゴシック" panose="020B0400000000000000" pitchFamily="50" charset="-128"/>
              </a:rPr>
              <a:t>ウェアラブル</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1100" dirty="0">
                <a:solidFill>
                  <a:prstClr val="black"/>
                </a:solidFill>
                <a:latin typeface="BIZ UDPゴシック" panose="020B0400000000000000" pitchFamily="50" charset="-128"/>
                <a:ea typeface="BIZ UDPゴシック" panose="020B0400000000000000" pitchFamily="50" charset="-128"/>
              </a:rPr>
              <a:t>健康アプリ</a:t>
            </a:r>
          </a:p>
        </p:txBody>
      </p:sp>
      <p:sp>
        <p:nvSpPr>
          <p:cNvPr id="42" name="正方形/長方形 41"/>
          <p:cNvSpPr/>
          <p:nvPr/>
        </p:nvSpPr>
        <p:spPr>
          <a:xfrm>
            <a:off x="1850662" y="4939509"/>
            <a:ext cx="1069240" cy="400110"/>
          </a:xfrm>
          <a:prstGeom prst="rect">
            <a:avLst/>
          </a:prstGeom>
        </p:spPr>
        <p:txBody>
          <a:bodyPr wrap="square">
            <a:spAutoFit/>
          </a:bodyPr>
          <a:lstStyle/>
          <a:p>
            <a:pPr lvl="0" algn="ctr"/>
            <a:r>
              <a:rPr kumimoji="1" lang="ja-JP" altLang="en-US" sz="1100" dirty="0">
                <a:solidFill>
                  <a:prstClr val="black"/>
                </a:solidFill>
                <a:latin typeface="BIZ UDPゴシック" panose="020B0400000000000000" pitchFamily="50" charset="-128"/>
                <a:ea typeface="BIZ UDPゴシック" panose="020B0400000000000000" pitchFamily="50" charset="-128"/>
              </a:rPr>
              <a:t>生活ログ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sz="900" dirty="0">
                <a:solidFill>
                  <a:prstClr val="black"/>
                </a:solidFill>
                <a:latin typeface="BIZ UDPゴシック" panose="020B0400000000000000" pitchFamily="50" charset="-128"/>
                <a:ea typeface="BIZ UDPゴシック" panose="020B0400000000000000" pitchFamily="50" charset="-128"/>
              </a:rPr>
              <a:t>（移動・購買等）</a:t>
            </a:r>
            <a:endParaRPr kumimoji="1" lang="ja-JP"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110" name="楕円 109"/>
          <p:cNvSpPr/>
          <p:nvPr/>
        </p:nvSpPr>
        <p:spPr>
          <a:xfrm>
            <a:off x="2833100" y="3540572"/>
            <a:ext cx="360000" cy="3600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1" name="楕円 110"/>
          <p:cNvSpPr/>
          <p:nvPr/>
        </p:nvSpPr>
        <p:spPr>
          <a:xfrm>
            <a:off x="2844788" y="4247014"/>
            <a:ext cx="360000" cy="3600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2" name="楕円 111"/>
          <p:cNvSpPr/>
          <p:nvPr/>
        </p:nvSpPr>
        <p:spPr>
          <a:xfrm>
            <a:off x="2844788" y="4985888"/>
            <a:ext cx="360000" cy="3600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4" name="楕円 113"/>
          <p:cNvSpPr/>
          <p:nvPr/>
        </p:nvSpPr>
        <p:spPr>
          <a:xfrm>
            <a:off x="5078197" y="2875250"/>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5" name="楕円 114"/>
          <p:cNvSpPr/>
          <p:nvPr/>
        </p:nvSpPr>
        <p:spPr>
          <a:xfrm>
            <a:off x="5081678" y="3233243"/>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6" name="楕円 115"/>
          <p:cNvSpPr/>
          <p:nvPr/>
        </p:nvSpPr>
        <p:spPr>
          <a:xfrm>
            <a:off x="5084920" y="3591542"/>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7" name="楕円 116"/>
          <p:cNvSpPr/>
          <p:nvPr/>
        </p:nvSpPr>
        <p:spPr>
          <a:xfrm>
            <a:off x="5081235" y="3948943"/>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8" name="楕円 117"/>
          <p:cNvSpPr/>
          <p:nvPr/>
        </p:nvSpPr>
        <p:spPr>
          <a:xfrm>
            <a:off x="5087143" y="4431027"/>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19" name="楕円 118"/>
          <p:cNvSpPr/>
          <p:nvPr/>
        </p:nvSpPr>
        <p:spPr>
          <a:xfrm>
            <a:off x="5081235" y="4791296"/>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sp>
        <p:nvSpPr>
          <p:cNvPr id="120" name="楕円 119"/>
          <p:cNvSpPr/>
          <p:nvPr/>
        </p:nvSpPr>
        <p:spPr>
          <a:xfrm>
            <a:off x="5089087" y="5136165"/>
            <a:ext cx="317545" cy="31754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schemeClr val="bg1">
                    <a:lumMod val="50000"/>
                  </a:schemeClr>
                </a:solidFill>
                <a:latin typeface="Bahnschrift SemiBold" panose="020B0502040204020203" pitchFamily="34" charset="0"/>
                <a:ea typeface="BIZ UDPゴシック" panose="020B0400000000000000" pitchFamily="50" charset="-128"/>
              </a:rPr>
              <a:t>API</a:t>
            </a:r>
            <a:endParaRPr kumimoji="1" lang="ja-JP" altLang="en-US" sz="1100" dirty="0">
              <a:solidFill>
                <a:schemeClr val="bg1">
                  <a:lumMod val="50000"/>
                </a:schemeClr>
              </a:solidFill>
              <a:latin typeface="Bahnschrift SemiBold" panose="020B0502040204020203" pitchFamily="34" charset="0"/>
              <a:ea typeface="BIZ UDPゴシック" panose="020B0400000000000000" pitchFamily="50" charset="-128"/>
            </a:endParaRPr>
          </a:p>
        </p:txBody>
      </p:sp>
      <p:grpSp>
        <p:nvGrpSpPr>
          <p:cNvPr id="59" name="グループ化 58"/>
          <p:cNvGrpSpPr/>
          <p:nvPr/>
        </p:nvGrpSpPr>
        <p:grpSpPr>
          <a:xfrm>
            <a:off x="3308172" y="3147705"/>
            <a:ext cx="1707519" cy="2177618"/>
            <a:chOff x="3306477" y="3246889"/>
            <a:chExt cx="1707519" cy="2177618"/>
          </a:xfrm>
        </p:grpSpPr>
        <p:grpSp>
          <p:nvGrpSpPr>
            <p:cNvPr id="56" name="グループ化 55"/>
            <p:cNvGrpSpPr/>
            <p:nvPr/>
          </p:nvGrpSpPr>
          <p:grpSpPr>
            <a:xfrm>
              <a:off x="3322040" y="3246889"/>
              <a:ext cx="1662309" cy="699354"/>
              <a:chOff x="3204078" y="3192505"/>
              <a:chExt cx="1662309" cy="699354"/>
            </a:xfrm>
          </p:grpSpPr>
          <p:sp>
            <p:nvSpPr>
              <p:cNvPr id="5" name="正方形/長方形 4"/>
              <p:cNvSpPr/>
              <p:nvPr/>
            </p:nvSpPr>
            <p:spPr>
              <a:xfrm>
                <a:off x="3204078" y="3305590"/>
                <a:ext cx="1662309" cy="586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3294194" y="3399037"/>
                <a:ext cx="1330328" cy="400110"/>
              </a:xfrm>
              <a:prstGeom prst="rect">
                <a:avLst/>
              </a:prstGeom>
            </p:spPr>
            <p:txBody>
              <a:bodyPr wrap="square">
                <a:spAutoFit/>
              </a:bodyPr>
              <a:lstStyle/>
              <a:p>
                <a:pPr lvl="0"/>
                <a:r>
                  <a:rPr kumimoji="1" lang="ja-JP" altLang="en-US" sz="1000" dirty="0">
                    <a:latin typeface="BIZ UDPゴシック" panose="020B0400000000000000" pitchFamily="50" charset="-128"/>
                    <a:ea typeface="BIZ UDPゴシック" panose="020B0400000000000000" pitchFamily="50" charset="-128"/>
                  </a:rPr>
                  <a:t>・マーケティング</a:t>
                </a:r>
                <a:endParaRPr kumimoji="1" lang="en-US" altLang="ja-JP" sz="1000" dirty="0">
                  <a:latin typeface="BIZ UDPゴシック" panose="020B0400000000000000" pitchFamily="50" charset="-128"/>
                  <a:ea typeface="BIZ UDPゴシック" panose="020B0400000000000000" pitchFamily="50" charset="-128"/>
                </a:endParaRPr>
              </a:p>
              <a:p>
                <a:pPr lvl="0"/>
                <a:r>
                  <a:rPr kumimoji="1" lang="ja-JP" altLang="en-US" sz="1000" dirty="0">
                    <a:latin typeface="BIZ UDPゴシック" panose="020B0400000000000000" pitchFamily="50" charset="-128"/>
                    <a:ea typeface="BIZ UDPゴシック" panose="020B0400000000000000" pitchFamily="50" charset="-128"/>
                  </a:rPr>
                  <a:t>・紐づけ、カタログ化</a:t>
                </a:r>
              </a:p>
            </p:txBody>
          </p:sp>
          <p:sp>
            <p:nvSpPr>
              <p:cNvPr id="44" name="正方形/長方形 43"/>
              <p:cNvSpPr/>
              <p:nvPr/>
            </p:nvSpPr>
            <p:spPr>
              <a:xfrm>
                <a:off x="3313005" y="3192505"/>
                <a:ext cx="1412566" cy="246221"/>
              </a:xfrm>
              <a:prstGeom prst="rect">
                <a:avLst/>
              </a:prstGeom>
              <a:solidFill>
                <a:schemeClr val="bg1"/>
              </a:solidFill>
            </p:spPr>
            <p:txBody>
              <a:bodyPr wrap="none">
                <a:spAutoFit/>
              </a:bodyPr>
              <a:lstStyle/>
              <a:p>
                <a:pPr lvl="0" algn="ct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データデザイン機能</a:t>
                </a:r>
                <a:r>
                  <a:rPr kumimoji="1" lang="en-US" altLang="ja-JP" sz="1000" b="1" dirty="0">
                    <a:latin typeface="BIZ UDPゴシック" panose="020B0400000000000000" pitchFamily="50" charset="-128"/>
                    <a:ea typeface="BIZ UDPゴシック" panose="020B0400000000000000" pitchFamily="50" charset="-128"/>
                  </a:rPr>
                  <a:t>】</a:t>
                </a:r>
              </a:p>
            </p:txBody>
          </p:sp>
        </p:grpSp>
        <p:grpSp>
          <p:nvGrpSpPr>
            <p:cNvPr id="55" name="グループ化 54"/>
            <p:cNvGrpSpPr/>
            <p:nvPr/>
          </p:nvGrpSpPr>
          <p:grpSpPr>
            <a:xfrm>
              <a:off x="3322040" y="3964110"/>
              <a:ext cx="1662309" cy="700863"/>
              <a:chOff x="3204078" y="3909726"/>
              <a:chExt cx="1662309" cy="700863"/>
            </a:xfrm>
          </p:grpSpPr>
          <p:sp>
            <p:nvSpPr>
              <p:cNvPr id="79" name="正方形/長方形 78"/>
              <p:cNvSpPr/>
              <p:nvPr/>
            </p:nvSpPr>
            <p:spPr>
              <a:xfrm>
                <a:off x="3204078" y="4024320"/>
                <a:ext cx="1662309" cy="586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3392731" y="3909726"/>
                <a:ext cx="1290738" cy="261610"/>
              </a:xfrm>
              <a:prstGeom prst="rect">
                <a:avLst/>
              </a:prstGeom>
              <a:solidFill>
                <a:schemeClr val="bg1"/>
              </a:solidFill>
              <a:ln>
                <a:noFill/>
              </a:ln>
            </p:spPr>
            <p:txBody>
              <a:bodyPr wrap="none">
                <a:spAutoFit/>
              </a:bodyPr>
              <a:lstStyle/>
              <a:p>
                <a:pPr lvl="0" algn="ct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データ分析機能</a:t>
                </a: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p>
            </p:txBody>
          </p:sp>
          <p:sp>
            <p:nvSpPr>
              <p:cNvPr id="47" name="正方形/長方形 46"/>
              <p:cNvSpPr/>
              <p:nvPr/>
            </p:nvSpPr>
            <p:spPr>
              <a:xfrm>
                <a:off x="3298295" y="4126080"/>
                <a:ext cx="1452235" cy="400110"/>
              </a:xfrm>
              <a:prstGeom prst="rect">
                <a:avLst/>
              </a:prstGeom>
            </p:spPr>
            <p:txBody>
              <a:bodyPr wrap="square">
                <a:spAutoFit/>
              </a:bodyPr>
              <a:lstStyle/>
              <a:p>
                <a:pPr lvl="0"/>
                <a:r>
                  <a:rPr kumimoji="1" lang="ja-JP" altLang="en-US" sz="1000" dirty="0">
                    <a:solidFill>
                      <a:prstClr val="black"/>
                    </a:solidFill>
                    <a:latin typeface="BIZ UDPゴシック" panose="020B0400000000000000" pitchFamily="50" charset="-128"/>
                    <a:ea typeface="BIZ UDPゴシック" panose="020B0400000000000000" pitchFamily="50" charset="-128"/>
                  </a:rPr>
                  <a:t>・データアナリティクス</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en-US" altLang="ja-JP" sz="1000" dirty="0">
                    <a:solidFill>
                      <a:prstClr val="black"/>
                    </a:solidFill>
                    <a:latin typeface="BIZ UDPゴシック" panose="020B0400000000000000" pitchFamily="50" charset="-128"/>
                    <a:ea typeface="BIZ UDPゴシック" panose="020B0400000000000000" pitchFamily="50" charset="-128"/>
                  </a:rPr>
                  <a:t>AI</a:t>
                </a:r>
                <a:r>
                  <a:rPr kumimoji="1" lang="ja-JP" altLang="en-US" sz="1000" dirty="0">
                    <a:solidFill>
                      <a:prstClr val="black"/>
                    </a:solidFill>
                    <a:latin typeface="BIZ UDPゴシック" panose="020B0400000000000000" pitchFamily="50" charset="-128"/>
                    <a:ea typeface="BIZ UDPゴシック" panose="020B0400000000000000" pitchFamily="50" charset="-128"/>
                  </a:rPr>
                  <a:t>解析、商品化</a:t>
                </a:r>
              </a:p>
            </p:txBody>
          </p:sp>
        </p:grpSp>
        <p:grpSp>
          <p:nvGrpSpPr>
            <p:cNvPr id="53" name="グループ化 52"/>
            <p:cNvGrpSpPr/>
            <p:nvPr/>
          </p:nvGrpSpPr>
          <p:grpSpPr>
            <a:xfrm>
              <a:off x="3306477" y="4711877"/>
              <a:ext cx="1707519" cy="712630"/>
              <a:chOff x="3188515" y="4657493"/>
              <a:chExt cx="1707519" cy="712630"/>
            </a:xfrm>
          </p:grpSpPr>
          <p:sp>
            <p:nvSpPr>
              <p:cNvPr id="80" name="正方形/長方形 79"/>
              <p:cNvSpPr/>
              <p:nvPr/>
            </p:nvSpPr>
            <p:spPr>
              <a:xfrm>
                <a:off x="3209714" y="4783323"/>
                <a:ext cx="1662309" cy="58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3276762" y="4687885"/>
                <a:ext cx="1531027" cy="199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188515" y="4657493"/>
                <a:ext cx="1707519" cy="246221"/>
              </a:xfrm>
              <a:prstGeom prst="rect">
                <a:avLst/>
              </a:prstGeom>
              <a:noFill/>
            </p:spPr>
            <p:txBody>
              <a:bodyPr wrap="none">
                <a:spAutoFit/>
              </a:bodyPr>
              <a:lstStyle/>
              <a:p>
                <a:pPr lvl="0" algn="ctr"/>
                <a:r>
                  <a:rPr kumimoji="1" lang="en-US" altLang="ja-JP" sz="1000" b="1" dirty="0">
                    <a:solidFill>
                      <a:prstClr val="black"/>
                    </a:solidFill>
                    <a:latin typeface="BIZ UDPゴシック" panose="020B0400000000000000" pitchFamily="50" charset="-128"/>
                    <a:ea typeface="BIZ UDPゴシック" panose="020B0400000000000000" pitchFamily="50" charset="-128"/>
                  </a:rPr>
                  <a:t>【</a:t>
                </a:r>
                <a:r>
                  <a:rPr kumimoji="1" lang="ja-JP" altLang="en-US" sz="1000" b="1" dirty="0">
                    <a:solidFill>
                      <a:prstClr val="black"/>
                    </a:solidFill>
                    <a:latin typeface="BIZ UDPゴシック" panose="020B0400000000000000" pitchFamily="50" charset="-128"/>
                    <a:ea typeface="BIZ UDPゴシック" panose="020B0400000000000000" pitchFamily="50" charset="-128"/>
                  </a:rPr>
                  <a:t>ルール・セキュリティ機能</a:t>
                </a:r>
                <a:r>
                  <a:rPr kumimoji="1" lang="en-US" altLang="ja-JP" sz="1000" b="1" dirty="0">
                    <a:solidFill>
                      <a:prstClr val="black"/>
                    </a:solidFill>
                    <a:latin typeface="BIZ UDPゴシック" panose="020B0400000000000000" pitchFamily="50" charset="-128"/>
                    <a:ea typeface="BIZ UDPゴシック" panose="020B0400000000000000" pitchFamily="50" charset="-128"/>
                  </a:rPr>
                  <a:t>】</a:t>
                </a:r>
              </a:p>
            </p:txBody>
          </p:sp>
          <p:sp>
            <p:nvSpPr>
              <p:cNvPr id="52" name="正方形/長方形 51"/>
              <p:cNvSpPr/>
              <p:nvPr/>
            </p:nvSpPr>
            <p:spPr>
              <a:xfrm>
                <a:off x="3266262" y="4912868"/>
                <a:ext cx="1518849" cy="400110"/>
              </a:xfrm>
              <a:prstGeom prst="rect">
                <a:avLst/>
              </a:prstGeom>
            </p:spPr>
            <p:txBody>
              <a:bodyPr wrap="square">
                <a:spAutoFit/>
              </a:bodyPr>
              <a:lstStyle/>
              <a:p>
                <a:pPr lvl="0"/>
                <a:r>
                  <a:rPr kumimoji="1" lang="ja-JP" altLang="en-US" sz="1000" dirty="0">
                    <a:solidFill>
                      <a:prstClr val="black"/>
                    </a:solidFill>
                    <a:latin typeface="BIZ UDPゴシック" panose="020B0400000000000000" pitchFamily="50" charset="-128"/>
                    <a:ea typeface="BIZ UDPゴシック" panose="020B0400000000000000" pitchFamily="50" charset="-128"/>
                  </a:rPr>
                  <a:t>・ルール作り、共通</a:t>
                </a:r>
                <a:r>
                  <a:rPr kumimoji="1" lang="en-US" altLang="ja-JP" sz="1000" dirty="0">
                    <a:solidFill>
                      <a:prstClr val="black"/>
                    </a:solidFill>
                    <a:latin typeface="BIZ UDPゴシック" panose="020B0400000000000000" pitchFamily="50" charset="-128"/>
                    <a:ea typeface="BIZ UDPゴシック" panose="020B0400000000000000" pitchFamily="50" charset="-128"/>
                  </a:rPr>
                  <a:t>API</a:t>
                </a:r>
              </a:p>
              <a:p>
                <a:pPr lvl="0"/>
                <a:r>
                  <a:rPr kumimoji="1" lang="ja-JP" altLang="en-US" sz="1000" dirty="0">
                    <a:solidFill>
                      <a:prstClr val="black"/>
                    </a:solidFill>
                    <a:latin typeface="BIZ UDPゴシック" panose="020B0400000000000000" pitchFamily="50" charset="-128"/>
                    <a:ea typeface="BIZ UDPゴシック" panose="020B0400000000000000" pitchFamily="50" charset="-128"/>
                  </a:rPr>
                  <a:t>・データ管理、認証・許可</a:t>
                </a:r>
              </a:p>
            </p:txBody>
          </p:sp>
        </p:grpSp>
      </p:grpSp>
      <p:grpSp>
        <p:nvGrpSpPr>
          <p:cNvPr id="130" name="グループ化 129"/>
          <p:cNvGrpSpPr/>
          <p:nvPr/>
        </p:nvGrpSpPr>
        <p:grpSpPr>
          <a:xfrm>
            <a:off x="5373708" y="3003366"/>
            <a:ext cx="338554" cy="1090282"/>
            <a:chOff x="5395742" y="3003366"/>
            <a:chExt cx="338554" cy="1090282"/>
          </a:xfrm>
        </p:grpSpPr>
        <p:sp>
          <p:nvSpPr>
            <p:cNvPr id="58" name="角丸四角形 57"/>
            <p:cNvSpPr/>
            <p:nvPr/>
          </p:nvSpPr>
          <p:spPr>
            <a:xfrm>
              <a:off x="5470007" y="3003366"/>
              <a:ext cx="206603" cy="109028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CF57963A-DA72-49DF-BED0-F8EA73BB897E}"/>
                </a:ext>
              </a:extLst>
            </p:cNvPr>
            <p:cNvSpPr txBox="1"/>
            <p:nvPr/>
          </p:nvSpPr>
          <p:spPr>
            <a:xfrm>
              <a:off x="5395742" y="3251314"/>
              <a:ext cx="338554" cy="605294"/>
            </a:xfrm>
            <a:prstGeom prst="rect">
              <a:avLst/>
            </a:prstGeom>
            <a:noFill/>
          </p:spPr>
          <p:txBody>
            <a:bodyPr vert="eaVert" wrap="none" rtlCol="0">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民間活用</a:t>
              </a:r>
            </a:p>
          </p:txBody>
        </p:sp>
      </p:grpSp>
      <p:grpSp>
        <p:nvGrpSpPr>
          <p:cNvPr id="131" name="グループ化 130"/>
          <p:cNvGrpSpPr/>
          <p:nvPr/>
        </p:nvGrpSpPr>
        <p:grpSpPr>
          <a:xfrm>
            <a:off x="5387604" y="4495747"/>
            <a:ext cx="338554" cy="866338"/>
            <a:chOff x="5409638" y="4782716"/>
            <a:chExt cx="338554" cy="866338"/>
          </a:xfrm>
        </p:grpSpPr>
        <p:sp>
          <p:nvSpPr>
            <p:cNvPr id="123" name="角丸四角形 122"/>
            <p:cNvSpPr/>
            <p:nvPr/>
          </p:nvSpPr>
          <p:spPr>
            <a:xfrm>
              <a:off x="5478476" y="4782716"/>
              <a:ext cx="206603" cy="866338"/>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F57963A-DA72-49DF-BED0-F8EA73BB897E}"/>
                </a:ext>
              </a:extLst>
            </p:cNvPr>
            <p:cNvSpPr txBox="1"/>
            <p:nvPr/>
          </p:nvSpPr>
          <p:spPr>
            <a:xfrm>
              <a:off x="5409638" y="4898968"/>
              <a:ext cx="338554" cy="609530"/>
            </a:xfrm>
            <a:prstGeom prst="rect">
              <a:avLst/>
            </a:prstGeom>
            <a:noFill/>
          </p:spPr>
          <p:txBody>
            <a:bodyPr vert="eaVert" wrap="square" rtlCol="0">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公的活用</a:t>
              </a:r>
            </a:p>
          </p:txBody>
        </p:sp>
      </p:grpSp>
      <p:sp>
        <p:nvSpPr>
          <p:cNvPr id="61" name="正方形/長方形 60"/>
          <p:cNvSpPr/>
          <p:nvPr/>
        </p:nvSpPr>
        <p:spPr>
          <a:xfrm>
            <a:off x="5841590" y="2651019"/>
            <a:ext cx="1239442" cy="276999"/>
          </a:xfrm>
          <a:prstGeom prst="rect">
            <a:avLst/>
          </a:prstGeom>
        </p:spPr>
        <p:txBody>
          <a:bodyPr wrap="none">
            <a:spAutoFit/>
          </a:bodyPr>
          <a:lstStyle/>
          <a:p>
            <a:pPr lvl="0" algn="ctr"/>
            <a:r>
              <a:rPr kumimoji="1" lang="ja-JP" altLang="en-US" sz="1200" b="1" dirty="0">
                <a:solidFill>
                  <a:srgbClr val="00B0F0"/>
                </a:solidFill>
                <a:latin typeface="BIZ UDPゴシック" panose="020B0400000000000000" pitchFamily="50" charset="-128"/>
                <a:ea typeface="BIZ UDPゴシック" panose="020B0400000000000000" pitchFamily="50" charset="-128"/>
              </a:rPr>
              <a:t>■民間サービス</a:t>
            </a:r>
          </a:p>
        </p:txBody>
      </p:sp>
      <p:sp>
        <p:nvSpPr>
          <p:cNvPr id="124" name="正方形/長方形 123"/>
          <p:cNvSpPr/>
          <p:nvPr/>
        </p:nvSpPr>
        <p:spPr>
          <a:xfrm>
            <a:off x="5841590" y="4204391"/>
            <a:ext cx="1239442" cy="276999"/>
          </a:xfrm>
          <a:prstGeom prst="rect">
            <a:avLst/>
          </a:prstGeom>
        </p:spPr>
        <p:txBody>
          <a:bodyPr wrap="none">
            <a:spAutoFit/>
          </a:bodyPr>
          <a:lstStyle/>
          <a:p>
            <a:pPr lvl="0" algn="ctr"/>
            <a:r>
              <a:rPr kumimoji="1" lang="ja-JP" altLang="en-US" sz="1200" b="1" dirty="0">
                <a:solidFill>
                  <a:srgbClr val="00B0F0"/>
                </a:solidFill>
                <a:latin typeface="BIZ UDPゴシック" panose="020B0400000000000000" pitchFamily="50" charset="-128"/>
                <a:ea typeface="BIZ UDPゴシック" panose="020B0400000000000000" pitchFamily="50" charset="-128"/>
              </a:rPr>
              <a:t>■公共サービス</a:t>
            </a:r>
          </a:p>
        </p:txBody>
      </p:sp>
      <p:sp>
        <p:nvSpPr>
          <p:cNvPr id="125" name="正方形/長方形 124"/>
          <p:cNvSpPr/>
          <p:nvPr/>
        </p:nvSpPr>
        <p:spPr>
          <a:xfrm>
            <a:off x="3293896" y="2614052"/>
            <a:ext cx="1710036" cy="316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01159" y="2574964"/>
            <a:ext cx="1683647" cy="461665"/>
          </a:xfrm>
          <a:prstGeom prst="rect">
            <a:avLst/>
          </a:prstGeom>
        </p:spPr>
        <p:txBody>
          <a:bodyPr wrap="square">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大阪パーソナルヘルス</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データバンク（仮称）</a:t>
            </a:r>
            <a:endParaRPr kumimoji="1" lang="en-US" altLang="ja-JP" sz="1100" b="1" dirty="0">
              <a:latin typeface="BIZ UDPゴシック" panose="020B0400000000000000" pitchFamily="50" charset="-128"/>
              <a:ea typeface="BIZ UDPゴシック" panose="020B0400000000000000" pitchFamily="50" charset="-128"/>
            </a:endParaRPr>
          </a:p>
        </p:txBody>
      </p:sp>
      <p:grpSp>
        <p:nvGrpSpPr>
          <p:cNvPr id="129" name="グループ化 128"/>
          <p:cNvGrpSpPr/>
          <p:nvPr/>
        </p:nvGrpSpPr>
        <p:grpSpPr>
          <a:xfrm>
            <a:off x="8506055" y="2693863"/>
            <a:ext cx="450761" cy="2919346"/>
            <a:chOff x="8606671" y="2442110"/>
            <a:chExt cx="450761" cy="2919346"/>
          </a:xfrm>
        </p:grpSpPr>
        <p:sp>
          <p:nvSpPr>
            <p:cNvPr id="20" name="角丸四角形 19"/>
            <p:cNvSpPr/>
            <p:nvPr/>
          </p:nvSpPr>
          <p:spPr>
            <a:xfrm>
              <a:off x="8606671" y="2442110"/>
              <a:ext cx="450761" cy="291934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BIZ UDPゴシック" panose="020B0400000000000000" pitchFamily="50" charset="-128"/>
                <a:ea typeface="BIZ UDPゴシック" panose="020B0400000000000000" pitchFamily="50" charset="-128"/>
              </a:endParaRPr>
            </a:p>
          </p:txBody>
        </p:sp>
        <p:pic>
          <p:nvPicPr>
            <p:cNvPr id="126" name="図 125"/>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646135" y="2660898"/>
              <a:ext cx="371472" cy="371472"/>
            </a:xfrm>
            <a:prstGeom prst="rect">
              <a:avLst/>
            </a:prstGeom>
          </p:spPr>
        </p:pic>
        <p:sp>
          <p:nvSpPr>
            <p:cNvPr id="127" name="正方形/長方形 126"/>
            <p:cNvSpPr/>
            <p:nvPr/>
          </p:nvSpPr>
          <p:spPr>
            <a:xfrm>
              <a:off x="8621444" y="3330527"/>
              <a:ext cx="420645" cy="1015663"/>
            </a:xfrm>
            <a:prstGeom prst="rect">
              <a:avLst/>
            </a:prstGeom>
          </p:spPr>
          <p:txBody>
            <a:bodyPr wrap="square">
              <a:spAutoFit/>
            </a:bodyPr>
            <a:lstStyle/>
            <a:p>
              <a:pPr lvl="0" algn="ctr"/>
              <a:r>
                <a:rPr kumimoji="1" lang="ja-JP" altLang="en-US" sz="2000" b="1" dirty="0">
                  <a:solidFill>
                    <a:prstClr val="white"/>
                  </a:solidFill>
                  <a:latin typeface="BIZ UDPゴシック" panose="020B0400000000000000" pitchFamily="50" charset="-128"/>
                  <a:ea typeface="BIZ UDPゴシック" panose="020B0400000000000000" pitchFamily="50" charset="-128"/>
                </a:rPr>
                <a:t>府</a:t>
              </a:r>
              <a:endParaRPr kumimoji="1" lang="en-US" altLang="ja-JP" sz="2000" b="1" dirty="0">
                <a:solidFill>
                  <a:prstClr val="white"/>
                </a:solidFill>
                <a:latin typeface="BIZ UDPゴシック" panose="020B0400000000000000" pitchFamily="50" charset="-128"/>
                <a:ea typeface="BIZ UDPゴシック" panose="020B0400000000000000" pitchFamily="50" charset="-128"/>
              </a:endParaRPr>
            </a:p>
            <a:p>
              <a:pPr lvl="0" algn="ctr"/>
              <a:endParaRPr kumimoji="1" lang="en-US" altLang="ja-JP" sz="2000" b="1" dirty="0">
                <a:solidFill>
                  <a:prstClr val="white"/>
                </a:solidFill>
                <a:latin typeface="BIZ UDPゴシック" panose="020B0400000000000000" pitchFamily="50" charset="-128"/>
                <a:ea typeface="BIZ UDPゴシック" panose="020B0400000000000000" pitchFamily="50" charset="-128"/>
              </a:endParaRPr>
            </a:p>
            <a:p>
              <a:pPr lvl="0" algn="ctr"/>
              <a:r>
                <a:rPr kumimoji="1" lang="ja-JP" altLang="en-US" sz="2000" b="1" dirty="0">
                  <a:solidFill>
                    <a:prstClr val="white"/>
                  </a:solidFill>
                  <a:latin typeface="BIZ UDPゴシック" panose="020B0400000000000000" pitchFamily="50" charset="-128"/>
                  <a:ea typeface="BIZ UDPゴシック" panose="020B0400000000000000" pitchFamily="50" charset="-128"/>
                </a:rPr>
                <a:t>民</a:t>
              </a:r>
            </a:p>
          </p:txBody>
        </p:sp>
      </p:grpSp>
      <p:sp>
        <p:nvSpPr>
          <p:cNvPr id="128" name="正方形/長方形 127"/>
          <p:cNvSpPr/>
          <p:nvPr/>
        </p:nvSpPr>
        <p:spPr>
          <a:xfrm>
            <a:off x="7581659" y="3791457"/>
            <a:ext cx="787504" cy="738664"/>
          </a:xfrm>
          <a:prstGeom prst="rect">
            <a:avLst/>
          </a:prstGeom>
        </p:spPr>
        <p:txBody>
          <a:bodyPr wrap="square">
            <a:spAutoFit/>
          </a:bodyPr>
          <a:lstStyle/>
          <a:p>
            <a:pPr lvl="0"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住民</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lgn="ctr"/>
            <a:r>
              <a:rPr kumimoji="1" lang="en-US" altLang="ja-JP" sz="1400" b="1" dirty="0" err="1">
                <a:solidFill>
                  <a:schemeClr val="bg1"/>
                </a:solidFill>
                <a:latin typeface="BIZ UDPゴシック" panose="020B0400000000000000" pitchFamily="50" charset="-128"/>
                <a:ea typeface="BIZ UDPゴシック" panose="020B0400000000000000" pitchFamily="50" charset="-128"/>
              </a:rPr>
              <a:t>QoL</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の向上</a:t>
            </a:r>
          </a:p>
        </p:txBody>
      </p:sp>
      <p:sp>
        <p:nvSpPr>
          <p:cNvPr id="4" name="角丸四角形 3"/>
          <p:cNvSpPr/>
          <p:nvPr/>
        </p:nvSpPr>
        <p:spPr>
          <a:xfrm>
            <a:off x="1621981" y="2823592"/>
            <a:ext cx="317915" cy="2562276"/>
          </a:xfrm>
          <a:prstGeom prst="roundRect">
            <a:avLst/>
          </a:prstGeom>
          <a:pattFill prst="wdUpDiag">
            <a:fgClr>
              <a:schemeClr val="bg1">
                <a:lumMod val="95000"/>
              </a:schemeClr>
            </a:fgClr>
            <a:bgClr>
              <a:schemeClr val="bg1"/>
            </a:bgClr>
          </a:patt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BIZ UDPゴシック" panose="020B0400000000000000" pitchFamily="50" charset="-128"/>
                <a:ea typeface="BIZ UDPゴシック" panose="020B0400000000000000" pitchFamily="50" charset="-128"/>
              </a:rPr>
              <a:t>　　　　</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　　</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　</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　</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匿名化</a:t>
            </a:r>
            <a:r>
              <a:rPr kumimoji="1" lang="ja-JP" altLang="en-US" sz="1400" b="1" dirty="0">
                <a:latin typeface="BIZ UDPゴシック" panose="020B0400000000000000" pitchFamily="50" charset="-128"/>
                <a:ea typeface="BIZ UDPゴシック" panose="020B0400000000000000" pitchFamily="50" charset="-128"/>
              </a:rPr>
              <a:t>含</a:t>
            </a:r>
            <a:r>
              <a:rPr kumimoji="1" lang="ja-JP" altLang="en-US" sz="1400" b="1" dirty="0" smtClean="0">
                <a:latin typeface="BIZ UDPゴシック" panose="020B0400000000000000" pitchFamily="50" charset="-128"/>
                <a:ea typeface="BIZ UDPゴシック" panose="020B0400000000000000" pitchFamily="50" charset="-128"/>
              </a:rPr>
              <a:t>む</a:t>
            </a: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35" name="二等辺三角形 134"/>
          <p:cNvSpPr/>
          <p:nvPr/>
        </p:nvSpPr>
        <p:spPr>
          <a:xfrm rot="10800000">
            <a:off x="3597220" y="5771280"/>
            <a:ext cx="1183773" cy="21127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6" name="二等辺三角形 135"/>
          <p:cNvSpPr/>
          <p:nvPr/>
        </p:nvSpPr>
        <p:spPr>
          <a:xfrm rot="10800000">
            <a:off x="6162986" y="5769642"/>
            <a:ext cx="1183773" cy="21127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576449" y="6076789"/>
            <a:ext cx="243931" cy="432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7972" y="6105789"/>
            <a:ext cx="353943" cy="374461"/>
          </a:xfrm>
          <a:prstGeom prst="rect">
            <a:avLst/>
          </a:prstGeom>
          <a:noFill/>
          <a:ln>
            <a:noFill/>
          </a:ln>
        </p:spPr>
        <p:txBody>
          <a:bodyPr vert="eaVert"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検討</a:t>
            </a:r>
          </a:p>
        </p:txBody>
      </p:sp>
      <p:sp>
        <p:nvSpPr>
          <p:cNvPr id="122"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314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0" y="0"/>
            <a:ext cx="164592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02100" y="173316"/>
            <a:ext cx="1210588" cy="461665"/>
          </a:xfrm>
          <a:prstGeom prst="rect">
            <a:avLst/>
          </a:prstGeom>
          <a:noFill/>
        </p:spPr>
        <p:txBody>
          <a:bodyPr wrap="none" rtlCol="0">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目　　次</a:t>
            </a:r>
          </a:p>
        </p:txBody>
      </p:sp>
      <p:sp>
        <p:nvSpPr>
          <p:cNvPr id="5" name="テキスト ボックス 4"/>
          <p:cNvSpPr txBox="1"/>
          <p:nvPr/>
        </p:nvSpPr>
        <p:spPr>
          <a:xfrm>
            <a:off x="2195458" y="6537350"/>
            <a:ext cx="5354351" cy="230832"/>
          </a:xfrm>
          <a:prstGeom prst="rect">
            <a:avLst/>
          </a:prstGeom>
          <a:noFill/>
        </p:spPr>
        <p:txBody>
          <a:bodyPr wrap="non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　「今後の取組み」については、大阪スマートシティ戦略</a:t>
            </a:r>
            <a:r>
              <a:rPr kumimoji="1" lang="en-US" altLang="ja-JP" sz="900" dirty="0">
                <a:latin typeface="BIZ UDPゴシック" panose="020B0400000000000000" pitchFamily="50" charset="-128"/>
                <a:ea typeface="BIZ UDPゴシック" panose="020B0400000000000000" pitchFamily="50" charset="-128"/>
              </a:rPr>
              <a:t>Ver.2</a:t>
            </a:r>
            <a:r>
              <a:rPr kumimoji="1" lang="ja-JP" altLang="en-US" sz="900" dirty="0">
                <a:latin typeface="BIZ UDPゴシック" panose="020B0400000000000000" pitchFamily="50" charset="-128"/>
                <a:ea typeface="BIZ UDPゴシック" panose="020B0400000000000000" pitchFamily="50" charset="-128"/>
              </a:rPr>
              <a:t>の策定に向けてさらに精査していく予定</a:t>
            </a:r>
          </a:p>
        </p:txBody>
      </p:sp>
      <p:sp>
        <p:nvSpPr>
          <p:cNvPr id="7" name="正方形/長方形 6"/>
          <p:cNvSpPr/>
          <p:nvPr/>
        </p:nvSpPr>
        <p:spPr>
          <a:xfrm>
            <a:off x="2755365" y="895538"/>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020988" y="896988"/>
            <a:ext cx="172354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行政ＤＸの推進</a:t>
            </a:r>
            <a:endParaRPr lang="en-US" altLang="ja-JP" b="1" dirty="0">
              <a:latin typeface="BIZ UDPゴシック" panose="020B0400000000000000" pitchFamily="50" charset="-128"/>
              <a:ea typeface="BIZ UDPゴシック" panose="020B0400000000000000" pitchFamily="50" charset="-128"/>
            </a:endParaRPr>
          </a:p>
        </p:txBody>
      </p:sp>
      <p:sp>
        <p:nvSpPr>
          <p:cNvPr id="9" name="ホームベース 8"/>
          <p:cNvSpPr/>
          <p:nvPr/>
        </p:nvSpPr>
        <p:spPr>
          <a:xfrm>
            <a:off x="2313266" y="896997"/>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270537" y="886913"/>
            <a:ext cx="603050"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2853745" y="2673956"/>
            <a:ext cx="4639531" cy="38295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20450" y="2673956"/>
            <a:ext cx="1689886" cy="400110"/>
          </a:xfrm>
          <a:prstGeom prst="rect">
            <a:avLst/>
          </a:prstGeom>
        </p:spPr>
        <p:txBody>
          <a:bodyPr wrap="none">
            <a:spAutoFit/>
          </a:bodyPr>
          <a:lstStyle/>
          <a:p>
            <a:pPr lvl="0"/>
            <a:r>
              <a:rPr lang="ja-JP" altLang="en-US" sz="2000" b="1" dirty="0">
                <a:solidFill>
                  <a:schemeClr val="bg1"/>
                </a:solidFill>
                <a:latin typeface="Meiryo UI" panose="020B0604030504040204" pitchFamily="50" charset="-128"/>
                <a:ea typeface="Meiryo UI" panose="020B0604030504040204" pitchFamily="50" charset="-128"/>
              </a:rPr>
              <a:t>今後の取組み</a:t>
            </a:r>
          </a:p>
        </p:txBody>
      </p:sp>
      <p:sp>
        <p:nvSpPr>
          <p:cNvPr id="28" name="正方形/長方形 27"/>
          <p:cNvSpPr/>
          <p:nvPr/>
        </p:nvSpPr>
        <p:spPr>
          <a:xfrm>
            <a:off x="2383772" y="2641060"/>
            <a:ext cx="399468" cy="430887"/>
          </a:xfrm>
          <a:prstGeom prst="rect">
            <a:avLst/>
          </a:prstGeom>
        </p:spPr>
        <p:txBody>
          <a:bodyPr wrap="none">
            <a:spAutoFit/>
          </a:bodyPr>
          <a:lstStyle/>
          <a:p>
            <a:pPr algn="ctr"/>
            <a:r>
              <a:rPr lang="en-US" altLang="ja-JP" sz="2200" b="1" dirty="0">
                <a:solidFill>
                  <a:srgbClr val="0070C0"/>
                </a:solidFill>
                <a:latin typeface="BIZ UDPゴシック" panose="020B0400000000000000" pitchFamily="50" charset="-128"/>
                <a:ea typeface="BIZ UDPゴシック" panose="020B0400000000000000" pitchFamily="50" charset="-128"/>
              </a:rPr>
              <a:t>2</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2755365" y="3154991"/>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020988" y="3156441"/>
            <a:ext cx="172354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行政</a:t>
            </a:r>
            <a:r>
              <a:rPr lang="en-US" altLang="ja-JP" b="1" dirty="0">
                <a:latin typeface="BIZ UDPゴシック" panose="020B0400000000000000" pitchFamily="50" charset="-128"/>
                <a:ea typeface="BIZ UDPゴシック" panose="020B0400000000000000" pitchFamily="50" charset="-128"/>
              </a:rPr>
              <a:t>DX</a:t>
            </a:r>
            <a:r>
              <a:rPr lang="ja-JP" altLang="en-US" b="1" dirty="0">
                <a:latin typeface="BIZ UDPゴシック" panose="020B0400000000000000" pitchFamily="50" charset="-128"/>
                <a:ea typeface="BIZ UDPゴシック" panose="020B0400000000000000" pitchFamily="50" charset="-128"/>
              </a:rPr>
              <a:t>の推進</a:t>
            </a:r>
          </a:p>
        </p:txBody>
      </p:sp>
      <p:sp>
        <p:nvSpPr>
          <p:cNvPr id="31" name="ホームベース 30"/>
          <p:cNvSpPr/>
          <p:nvPr/>
        </p:nvSpPr>
        <p:spPr>
          <a:xfrm>
            <a:off x="2313266" y="3156450"/>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270537" y="3146366"/>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2755365" y="4171568"/>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67326" y="4224380"/>
            <a:ext cx="4479111" cy="276999"/>
          </a:xfrm>
          <a:prstGeom prst="rect">
            <a:avLst/>
          </a:prstGeom>
        </p:spPr>
        <p:txBody>
          <a:bodyPr wrap="none">
            <a:spAutoFit/>
          </a:bodyPr>
          <a:lstStyle/>
          <a:p>
            <a:pPr lvl="0"/>
            <a:r>
              <a:rPr lang="ja-JP" altLang="en-US" sz="1200" b="1" dirty="0">
                <a:latin typeface="BIZ UDPゴシック" panose="020B0400000000000000" pitchFamily="50" charset="-128"/>
                <a:ea typeface="BIZ UDPゴシック" panose="020B0400000000000000" pitchFamily="50" charset="-128"/>
              </a:rPr>
              <a:t>大阪スマートシティパートナーズフォーラムとの連携プロジェクト</a:t>
            </a:r>
          </a:p>
        </p:txBody>
      </p:sp>
      <p:sp>
        <p:nvSpPr>
          <p:cNvPr id="35" name="ホームベース 34"/>
          <p:cNvSpPr/>
          <p:nvPr/>
        </p:nvSpPr>
        <p:spPr>
          <a:xfrm>
            <a:off x="2313266" y="4173027"/>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270537" y="4162943"/>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2755365" y="6145767"/>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020988" y="6147217"/>
            <a:ext cx="316464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泉北ニュータウンプロジェクト</a:t>
            </a:r>
          </a:p>
        </p:txBody>
      </p:sp>
      <p:sp>
        <p:nvSpPr>
          <p:cNvPr id="39" name="ホームベース 38"/>
          <p:cNvSpPr/>
          <p:nvPr/>
        </p:nvSpPr>
        <p:spPr>
          <a:xfrm>
            <a:off x="2313266" y="6147226"/>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270537" y="6137142"/>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2313266" y="2673956"/>
            <a:ext cx="638841" cy="3829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853745" y="404149"/>
            <a:ext cx="4639531" cy="38295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020450" y="404149"/>
            <a:ext cx="1789272" cy="400110"/>
          </a:xfrm>
          <a:prstGeom prst="rect">
            <a:avLst/>
          </a:prstGeom>
        </p:spPr>
        <p:txBody>
          <a:bodyPr wrap="none">
            <a:spAutoFit/>
          </a:bodyPr>
          <a:lstStyle/>
          <a:p>
            <a:pPr lvl="0"/>
            <a:r>
              <a:rPr lang="ja-JP" altLang="en-US" sz="2000" b="1" dirty="0">
                <a:solidFill>
                  <a:schemeClr val="bg1"/>
                </a:solidFill>
                <a:latin typeface="Meiryo UI" panose="020B0604030504040204" pitchFamily="50" charset="-128"/>
                <a:ea typeface="Meiryo UI" panose="020B0604030504040204" pitchFamily="50" charset="-128"/>
              </a:rPr>
              <a:t>これまでの実績</a:t>
            </a:r>
          </a:p>
        </p:txBody>
      </p:sp>
      <p:sp>
        <p:nvSpPr>
          <p:cNvPr id="44" name="正方形/長方形 43"/>
          <p:cNvSpPr/>
          <p:nvPr/>
        </p:nvSpPr>
        <p:spPr>
          <a:xfrm>
            <a:off x="2395795" y="371253"/>
            <a:ext cx="375423" cy="430887"/>
          </a:xfrm>
          <a:prstGeom prst="rect">
            <a:avLst/>
          </a:prstGeom>
        </p:spPr>
        <p:txBody>
          <a:bodyPr wrap="none">
            <a:spAutoFit/>
          </a:bodyPr>
          <a:lstStyle/>
          <a:p>
            <a:pPr algn="ctr"/>
            <a:r>
              <a:rPr lang="en-US" altLang="ja-JP" sz="2200" b="1" dirty="0">
                <a:solidFill>
                  <a:srgbClr val="0070C0"/>
                </a:solidFill>
                <a:latin typeface="BIZ UDPゴシック" panose="020B0400000000000000" pitchFamily="50" charset="-128"/>
                <a:ea typeface="BIZ UDPゴシック" panose="020B0400000000000000" pitchFamily="50" charset="-128"/>
              </a:rPr>
              <a:t>1</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2313266" y="404149"/>
            <a:ext cx="638841" cy="3829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2753765" y="1314079"/>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019388" y="1315529"/>
            <a:ext cx="277511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スマートモビリティの展開</a:t>
            </a:r>
          </a:p>
        </p:txBody>
      </p:sp>
      <p:sp>
        <p:nvSpPr>
          <p:cNvPr id="48" name="ホームベース 47"/>
          <p:cNvSpPr/>
          <p:nvPr/>
        </p:nvSpPr>
        <p:spPr>
          <a:xfrm>
            <a:off x="2311666" y="1315538"/>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268937" y="1305454"/>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2755365" y="1731931"/>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020988" y="1756827"/>
            <a:ext cx="4245073" cy="307777"/>
          </a:xfrm>
          <a:prstGeom prst="rect">
            <a:avLst/>
          </a:prstGeom>
        </p:spPr>
        <p:txBody>
          <a:bodyPr wrap="none">
            <a:spAutoFit/>
          </a:bodyPr>
          <a:lstStyle/>
          <a:p>
            <a:pPr lvl="0"/>
            <a:r>
              <a:rPr lang="ja-JP" altLang="en-US" sz="1400" b="1" dirty="0">
                <a:latin typeface="BIZ UDPゴシック" panose="020B0400000000000000" pitchFamily="50" charset="-128"/>
                <a:ea typeface="BIZ UDPゴシック" panose="020B0400000000000000" pitchFamily="50" charset="-128"/>
              </a:rPr>
              <a:t>大阪スマートシティパートナーズフォーラム（</a:t>
            </a:r>
            <a:r>
              <a:rPr lang="en-US" altLang="ja-JP" sz="1400" b="1" dirty="0">
                <a:latin typeface="BIZ UDPゴシック" panose="020B0400000000000000" pitchFamily="50" charset="-128"/>
                <a:ea typeface="BIZ UDPゴシック" panose="020B0400000000000000" pitchFamily="50" charset="-128"/>
              </a:rPr>
              <a:t>OSPF</a:t>
            </a:r>
            <a:r>
              <a:rPr lang="ja-JP" altLang="en-US" sz="1400" b="1" dirty="0">
                <a:latin typeface="BIZ UDPゴシック" panose="020B0400000000000000" pitchFamily="50" charset="-128"/>
                <a:ea typeface="BIZ UDPゴシック" panose="020B0400000000000000" pitchFamily="50" charset="-128"/>
              </a:rPr>
              <a:t>）</a:t>
            </a:r>
          </a:p>
        </p:txBody>
      </p:sp>
      <p:sp>
        <p:nvSpPr>
          <p:cNvPr id="52" name="ホームベース 51"/>
          <p:cNvSpPr/>
          <p:nvPr/>
        </p:nvSpPr>
        <p:spPr>
          <a:xfrm>
            <a:off x="2313266" y="1733390"/>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270537" y="1723306"/>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2753765" y="2150472"/>
            <a:ext cx="474313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019388" y="2187091"/>
            <a:ext cx="2648482" cy="307777"/>
          </a:xfrm>
          <a:prstGeom prst="rect">
            <a:avLst/>
          </a:prstGeom>
        </p:spPr>
        <p:txBody>
          <a:bodyPr wrap="none">
            <a:spAutoFit/>
          </a:bodyPr>
          <a:lstStyle/>
          <a:p>
            <a:pPr lvl="0"/>
            <a:r>
              <a:rPr lang="ja-JP" altLang="en-US" sz="1400" b="1" dirty="0">
                <a:latin typeface="BIZ UDPゴシック" panose="020B0400000000000000" pitchFamily="50" charset="-128"/>
                <a:ea typeface="BIZ UDPゴシック" panose="020B0400000000000000" pitchFamily="50" charset="-128"/>
              </a:rPr>
              <a:t>新型コロナウイルス感染症対策</a:t>
            </a:r>
          </a:p>
        </p:txBody>
      </p:sp>
      <p:sp>
        <p:nvSpPr>
          <p:cNvPr id="56" name="ホームベース 55"/>
          <p:cNvSpPr/>
          <p:nvPr/>
        </p:nvSpPr>
        <p:spPr>
          <a:xfrm>
            <a:off x="2311666" y="2151931"/>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268937" y="2141847"/>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1-4</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2805459" y="3534398"/>
            <a:ext cx="4525573" cy="584775"/>
          </a:xfrm>
          <a:prstGeom prst="rect">
            <a:avLst/>
          </a:prstGeom>
        </p:spPr>
        <p:txBody>
          <a:bodyPr wrap="square">
            <a:spAutoFit/>
          </a:bodyPr>
          <a:lstStyle/>
          <a:p>
            <a:pPr lvl="0"/>
            <a:r>
              <a:rPr lang="ja-JP" altLang="en-US" sz="1600" dirty="0">
                <a:solidFill>
                  <a:prstClr val="black"/>
                </a:solidFill>
                <a:latin typeface="BIZ UDPゴシック" panose="020B0400000000000000" pitchFamily="50" charset="-128"/>
                <a:ea typeface="BIZ UDPゴシック" panose="020B0400000000000000" pitchFamily="50" charset="-128"/>
              </a:rPr>
              <a:t>①　府庁の</a:t>
            </a:r>
            <a:r>
              <a:rPr lang="en-US" altLang="ja-JP" sz="1600" dirty="0">
                <a:solidFill>
                  <a:prstClr val="black"/>
                </a:solidFill>
                <a:latin typeface="BIZ UDPゴシック" panose="020B0400000000000000" pitchFamily="50" charset="-128"/>
                <a:ea typeface="BIZ UDPゴシック" panose="020B0400000000000000" pitchFamily="50" charset="-128"/>
              </a:rPr>
              <a:t>DX</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②　市町村の</a:t>
            </a:r>
            <a:r>
              <a:rPr lang="en-US" altLang="ja-JP" sz="1600" dirty="0">
                <a:solidFill>
                  <a:prstClr val="black"/>
                </a:solidFill>
                <a:latin typeface="BIZ UDPゴシック" panose="020B0400000000000000" pitchFamily="50" charset="-128"/>
                <a:ea typeface="BIZ UDPゴシック" panose="020B0400000000000000" pitchFamily="50" charset="-128"/>
              </a:rPr>
              <a:t>DX</a:t>
            </a:r>
            <a:r>
              <a:rPr lang="ja-JP" altLang="en-US" sz="1600" dirty="0">
                <a:solidFill>
                  <a:prstClr val="black"/>
                </a:solidFill>
                <a:latin typeface="BIZ UDPゴシック" panose="020B0400000000000000" pitchFamily="50" charset="-128"/>
                <a:ea typeface="BIZ UDPゴシック" panose="020B0400000000000000" pitchFamily="50" charset="-128"/>
              </a:rPr>
              <a:t>支援</a:t>
            </a:r>
          </a:p>
        </p:txBody>
      </p:sp>
      <p:sp>
        <p:nvSpPr>
          <p:cNvPr id="59" name="正方形/長方形 58"/>
          <p:cNvSpPr/>
          <p:nvPr/>
        </p:nvSpPr>
        <p:spPr>
          <a:xfrm>
            <a:off x="2805458" y="4554191"/>
            <a:ext cx="4525573" cy="1569660"/>
          </a:xfrm>
          <a:prstGeom prst="rect">
            <a:avLst/>
          </a:prstGeom>
        </p:spPr>
        <p:txBody>
          <a:bodyPr wrap="square">
            <a:spAutoFit/>
          </a:bodyPr>
          <a:lstStyle/>
          <a:p>
            <a:pPr lvl="0"/>
            <a:r>
              <a:rPr lang="ja-JP" altLang="en-US" sz="1600" dirty="0">
                <a:solidFill>
                  <a:prstClr val="black"/>
                </a:solidFill>
                <a:latin typeface="BIZ UDPゴシック" panose="020B0400000000000000" pitchFamily="50" charset="-128"/>
                <a:ea typeface="BIZ UDPゴシック" panose="020B0400000000000000" pitchFamily="50" charset="-128"/>
              </a:rPr>
              <a:t>①　スマートヘルスシティ</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②　高齢者にやさしいまちづくり</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③　子育てしやすいまちづくり</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④　移動がスムーズなまちづくり</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⑤　インバウンド・観光の再生</a:t>
            </a:r>
          </a:p>
          <a:p>
            <a:pPr lvl="0"/>
            <a:r>
              <a:rPr lang="ja-JP" altLang="en-US" sz="1600" dirty="0">
                <a:solidFill>
                  <a:prstClr val="black"/>
                </a:solidFill>
                <a:latin typeface="BIZ UDPゴシック" panose="020B0400000000000000" pitchFamily="50" charset="-128"/>
                <a:ea typeface="BIZ UDPゴシック" panose="020B0400000000000000" pitchFamily="50" charset="-128"/>
              </a:rPr>
              <a:t>⑥　大阪ものづくり</a:t>
            </a:r>
            <a:r>
              <a:rPr lang="en-US" altLang="ja-JP" sz="1600" dirty="0">
                <a:solidFill>
                  <a:prstClr val="black"/>
                </a:solidFill>
                <a:latin typeface="BIZ UDPゴシック" panose="020B0400000000000000" pitchFamily="50" charset="-128"/>
                <a:ea typeface="BIZ UDPゴシック" panose="020B0400000000000000" pitchFamily="50" charset="-128"/>
              </a:rPr>
              <a:t>2.0</a:t>
            </a:r>
          </a:p>
        </p:txBody>
      </p:sp>
      <p:sp>
        <p:nvSpPr>
          <p:cNvPr id="61" name="テキスト ボックス 60"/>
          <p:cNvSpPr txBox="1"/>
          <p:nvPr/>
        </p:nvSpPr>
        <p:spPr>
          <a:xfrm>
            <a:off x="246984" y="555211"/>
            <a:ext cx="1120820" cy="307777"/>
          </a:xfrm>
          <a:prstGeom prst="rect">
            <a:avLst/>
          </a:prstGeom>
          <a:noFill/>
        </p:spPr>
        <p:txBody>
          <a:bodyPr wrap="none" rtlCol="0">
            <a:spAutoFit/>
          </a:bodyPr>
          <a:lstStyle/>
          <a:p>
            <a:pPr algn="dist"/>
            <a:r>
              <a:rPr kumimoji="1" lang="en-US" altLang="ja-JP" sz="1400" b="1" dirty="0">
                <a:solidFill>
                  <a:schemeClr val="bg1"/>
                </a:solidFill>
                <a:latin typeface="BIZ UDPゴシック" panose="020B0400000000000000" pitchFamily="50" charset="-128"/>
                <a:ea typeface="BIZ UDPゴシック" panose="020B0400000000000000" pitchFamily="50" charset="-128"/>
              </a:rPr>
              <a:t>Contents</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0423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3" name="グループ化 1062"/>
          <p:cNvGrpSpPr/>
          <p:nvPr/>
        </p:nvGrpSpPr>
        <p:grpSpPr>
          <a:xfrm>
            <a:off x="1761601" y="4312441"/>
            <a:ext cx="5715222" cy="1682946"/>
            <a:chOff x="1725088" y="4350372"/>
            <a:chExt cx="5715222" cy="1682946"/>
          </a:xfrm>
        </p:grpSpPr>
        <p:sp>
          <p:nvSpPr>
            <p:cNvPr id="341" name="楕円 340"/>
            <p:cNvSpPr/>
            <p:nvPr/>
          </p:nvSpPr>
          <p:spPr>
            <a:xfrm>
              <a:off x="1725088" y="4361236"/>
              <a:ext cx="5715222" cy="1672082"/>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楕円 341"/>
            <p:cNvSpPr/>
            <p:nvPr/>
          </p:nvSpPr>
          <p:spPr>
            <a:xfrm>
              <a:off x="1833105" y="4350666"/>
              <a:ext cx="5474348" cy="1601609"/>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楕円 342"/>
            <p:cNvSpPr/>
            <p:nvPr/>
          </p:nvSpPr>
          <p:spPr>
            <a:xfrm>
              <a:off x="1965589" y="4350372"/>
              <a:ext cx="5186434" cy="1517375"/>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2" name="グループ化 1061"/>
          <p:cNvGrpSpPr/>
          <p:nvPr/>
        </p:nvGrpSpPr>
        <p:grpSpPr>
          <a:xfrm>
            <a:off x="999184" y="4293622"/>
            <a:ext cx="7247800" cy="2120463"/>
            <a:chOff x="999184" y="4293622"/>
            <a:chExt cx="7247800" cy="2120463"/>
          </a:xfrm>
        </p:grpSpPr>
        <p:sp>
          <p:nvSpPr>
            <p:cNvPr id="1061" name="楕円 1060"/>
            <p:cNvSpPr/>
            <p:nvPr/>
          </p:nvSpPr>
          <p:spPr>
            <a:xfrm>
              <a:off x="999184" y="4293622"/>
              <a:ext cx="7247800" cy="2120463"/>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楕円 333"/>
            <p:cNvSpPr/>
            <p:nvPr/>
          </p:nvSpPr>
          <p:spPr>
            <a:xfrm>
              <a:off x="1135314" y="4293653"/>
              <a:ext cx="7030280" cy="2056824"/>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楕円 334"/>
            <p:cNvSpPr/>
            <p:nvPr/>
          </p:nvSpPr>
          <p:spPr>
            <a:xfrm>
              <a:off x="1287714" y="4302873"/>
              <a:ext cx="6791700" cy="1987023"/>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AutoShape 10" descr="Questionnaire icon | アイコン素材ダウンロードサイト「icooon-mono」 | 商用利用可能なアイコン素材が無料(フリー ...">
            <a:extLst>
              <a:ext uri="{FF2B5EF4-FFF2-40B4-BE49-F238E27FC236}">
                <a16:creationId xmlns:a16="http://schemas.microsoft.com/office/drawing/2014/main" id="{8A95C0C2-FEFD-439E-A4B5-539B84437140}"/>
              </a:ext>
            </a:extLst>
          </p:cNvPr>
          <p:cNvSpPr>
            <a:spLocks noChangeAspect="1" noChangeArrowheads="1"/>
          </p:cNvSpPr>
          <p:nvPr/>
        </p:nvSpPr>
        <p:spPr bwMode="auto">
          <a:xfrm>
            <a:off x="5751042" y="3783607"/>
            <a:ext cx="343500" cy="3163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p:cNvSpPr txBox="1"/>
          <p:nvPr/>
        </p:nvSpPr>
        <p:spPr>
          <a:xfrm>
            <a:off x="415751" y="811949"/>
            <a:ext cx="7974090" cy="738664"/>
          </a:xfrm>
          <a:prstGeom prst="rect">
            <a:avLst/>
          </a:prstGeom>
          <a:noFill/>
          <a:ln>
            <a:no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ウィズコロナで最もダメージを受けた高齢者は、平時においても、医療はもとよりフレイルや移動手段、コミュニティ形成などで「困り事」が多い。これら高齢者に“やさしいまちづくり”のために、</a:t>
            </a:r>
            <a:r>
              <a:rPr kumimoji="1" lang="en-US" altLang="ja-JP" sz="1400" dirty="0">
                <a:latin typeface="BIZ UDPゴシック" panose="020B0400000000000000" pitchFamily="50" charset="-128"/>
                <a:ea typeface="BIZ UDPゴシック" panose="020B0400000000000000" pitchFamily="50" charset="-128"/>
              </a:rPr>
              <a:t>OSPF</a:t>
            </a:r>
            <a:r>
              <a:rPr kumimoji="1" lang="ja-JP" altLang="en-US" sz="1400" dirty="0">
                <a:latin typeface="BIZ UDPゴシック" panose="020B0400000000000000" pitchFamily="50" charset="-128"/>
                <a:ea typeface="BIZ UDPゴシック" panose="020B0400000000000000" pitchFamily="50" charset="-128"/>
              </a:rPr>
              <a:t>との連携を図りながら、事業実施体制の検討を進める。</a:t>
            </a:r>
          </a:p>
        </p:txBody>
      </p:sp>
      <p:sp>
        <p:nvSpPr>
          <p:cNvPr id="61" name="正方形/長方形 60"/>
          <p:cNvSpPr/>
          <p:nvPr/>
        </p:nvSpPr>
        <p:spPr>
          <a:xfrm>
            <a:off x="415751" y="358958"/>
            <a:ext cx="3467616"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②　高齢者にやさしいまちづくり</a:t>
            </a:r>
          </a:p>
        </p:txBody>
      </p:sp>
      <p:grpSp>
        <p:nvGrpSpPr>
          <p:cNvPr id="62" name="グループ化 61"/>
          <p:cNvGrpSpPr/>
          <p:nvPr/>
        </p:nvGrpSpPr>
        <p:grpSpPr>
          <a:xfrm>
            <a:off x="7440309" y="134256"/>
            <a:ext cx="1390534" cy="276999"/>
            <a:chOff x="6978915" y="576349"/>
            <a:chExt cx="1390534" cy="276999"/>
          </a:xfrm>
        </p:grpSpPr>
        <p:sp>
          <p:nvSpPr>
            <p:cNvPr id="64" name="正方形/長方形 63"/>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68" name="グループ化 67"/>
            <p:cNvGrpSpPr/>
            <p:nvPr/>
          </p:nvGrpSpPr>
          <p:grpSpPr>
            <a:xfrm>
              <a:off x="6978915" y="576349"/>
              <a:ext cx="267630" cy="276999"/>
              <a:chOff x="6978915" y="557392"/>
              <a:chExt cx="267630" cy="276999"/>
            </a:xfrm>
          </p:grpSpPr>
          <p:sp>
            <p:nvSpPr>
              <p:cNvPr id="69" name="正方形/長方形 68"/>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70" name="正方形/長方形 69"/>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grpSp>
        <p:nvGrpSpPr>
          <p:cNvPr id="71" name="グループ化 70"/>
          <p:cNvGrpSpPr/>
          <p:nvPr/>
        </p:nvGrpSpPr>
        <p:grpSpPr>
          <a:xfrm>
            <a:off x="3868375" y="1823276"/>
            <a:ext cx="1128306" cy="978461"/>
            <a:chOff x="3960052" y="1175278"/>
            <a:chExt cx="1128306" cy="978461"/>
          </a:xfrm>
          <a:solidFill>
            <a:schemeClr val="bg1">
              <a:lumMod val="75000"/>
            </a:schemeClr>
          </a:solidFill>
          <a:effectLst>
            <a:outerShdw blurRad="50800" dist="38100" dir="2700000" algn="tl" rotWithShape="0">
              <a:prstClr val="black">
                <a:alpha val="40000"/>
              </a:prstClr>
            </a:outerShdw>
          </a:effectLst>
        </p:grpSpPr>
        <p:sp>
          <p:nvSpPr>
            <p:cNvPr id="72" name="角丸四角形 71"/>
            <p:cNvSpPr/>
            <p:nvPr/>
          </p:nvSpPr>
          <p:spPr>
            <a:xfrm>
              <a:off x="3960052" y="1175278"/>
              <a:ext cx="1128306" cy="6196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73" name="二等辺三角形 72"/>
            <p:cNvSpPr/>
            <p:nvPr/>
          </p:nvSpPr>
          <p:spPr>
            <a:xfrm flipV="1">
              <a:off x="4409980" y="1762170"/>
              <a:ext cx="243453" cy="3915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grpSp>
      <p:sp>
        <p:nvSpPr>
          <p:cNvPr id="74" name="テキスト ボックス 73">
            <a:extLst>
              <a:ext uri="{FF2B5EF4-FFF2-40B4-BE49-F238E27FC236}">
                <a16:creationId xmlns:a16="http://schemas.microsoft.com/office/drawing/2014/main" id="{A0F0BFFE-9CE3-4C95-A564-01B1200C9B16}"/>
              </a:ext>
            </a:extLst>
          </p:cNvPr>
          <p:cNvSpPr txBox="1"/>
          <p:nvPr/>
        </p:nvSpPr>
        <p:spPr>
          <a:xfrm>
            <a:off x="4012668" y="1914233"/>
            <a:ext cx="854721" cy="369332"/>
          </a:xfrm>
          <a:prstGeom prst="rect">
            <a:avLst/>
          </a:prstGeom>
          <a:noFill/>
        </p:spPr>
        <p:txBody>
          <a:bodyPr wrap="non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困り事</a:t>
            </a:r>
          </a:p>
        </p:txBody>
      </p:sp>
      <p:pic>
        <p:nvPicPr>
          <p:cNvPr id="200" name="Picture 2" descr="心配しているお婆さんのイラスト | かわいいフリー素材集 いらすとや">
            <a:extLst>
              <a:ext uri="{FF2B5EF4-FFF2-40B4-BE49-F238E27FC236}">
                <a16:creationId xmlns:a16="http://schemas.microsoft.com/office/drawing/2014/main" id="{218AE88A-706F-45B2-BAD5-97DEBA1BB3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30911" y="2744716"/>
            <a:ext cx="767174" cy="8441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心配しているお爺さんのイラスト | かわいいフリー素材集 いらすとや"/>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19030" y="2690240"/>
            <a:ext cx="775863" cy="853769"/>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グループ化 1040"/>
          <p:cNvGrpSpPr/>
          <p:nvPr/>
        </p:nvGrpSpPr>
        <p:grpSpPr>
          <a:xfrm>
            <a:off x="683809" y="1783829"/>
            <a:ext cx="2907177" cy="1781610"/>
            <a:chOff x="497962" y="1720930"/>
            <a:chExt cx="2907177" cy="1781610"/>
          </a:xfrm>
        </p:grpSpPr>
        <p:grpSp>
          <p:nvGrpSpPr>
            <p:cNvPr id="1040" name="グループ化 1039"/>
            <p:cNvGrpSpPr/>
            <p:nvPr/>
          </p:nvGrpSpPr>
          <p:grpSpPr>
            <a:xfrm>
              <a:off x="497962" y="1720930"/>
              <a:ext cx="2907177" cy="1781610"/>
              <a:chOff x="497962" y="1720930"/>
              <a:chExt cx="2907177" cy="1781610"/>
            </a:xfrm>
          </p:grpSpPr>
          <p:grpSp>
            <p:nvGrpSpPr>
              <p:cNvPr id="1028" name="グループ化 1027"/>
              <p:cNvGrpSpPr/>
              <p:nvPr/>
            </p:nvGrpSpPr>
            <p:grpSpPr>
              <a:xfrm>
                <a:off x="497962" y="1720930"/>
                <a:ext cx="2633847" cy="1781610"/>
                <a:chOff x="9405550" y="1731316"/>
                <a:chExt cx="2633847" cy="1781610"/>
              </a:xfrm>
              <a:solidFill>
                <a:schemeClr val="bg2"/>
              </a:solidFill>
            </p:grpSpPr>
            <p:sp>
              <p:nvSpPr>
                <p:cNvPr id="238" name="楕円 237"/>
                <p:cNvSpPr/>
                <p:nvPr/>
              </p:nvSpPr>
              <p:spPr>
                <a:xfrm>
                  <a:off x="11317855" y="2386512"/>
                  <a:ext cx="721542" cy="6930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楕円 236"/>
                <p:cNvSpPr/>
                <p:nvPr/>
              </p:nvSpPr>
              <p:spPr>
                <a:xfrm>
                  <a:off x="10742353" y="2431964"/>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楕円 235"/>
                <p:cNvSpPr/>
                <p:nvPr/>
              </p:nvSpPr>
              <p:spPr>
                <a:xfrm>
                  <a:off x="9911940" y="2306651"/>
                  <a:ext cx="1281271" cy="1206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楕円 234"/>
                <p:cNvSpPr/>
                <p:nvPr/>
              </p:nvSpPr>
              <p:spPr>
                <a:xfrm>
                  <a:off x="10856947" y="1772795"/>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楕円 212"/>
                <p:cNvSpPr/>
                <p:nvPr/>
              </p:nvSpPr>
              <p:spPr>
                <a:xfrm>
                  <a:off x="9405550" y="2314764"/>
                  <a:ext cx="1126018" cy="1074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楕円 213"/>
                <p:cNvSpPr/>
                <p:nvPr/>
              </p:nvSpPr>
              <p:spPr>
                <a:xfrm>
                  <a:off x="9444324" y="1731316"/>
                  <a:ext cx="1151092" cy="1157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214"/>
                <p:cNvSpPr/>
                <p:nvPr/>
              </p:nvSpPr>
              <p:spPr>
                <a:xfrm>
                  <a:off x="9937905" y="1731316"/>
                  <a:ext cx="1596283" cy="1364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7" name="楕円 1036"/>
              <p:cNvSpPr/>
              <p:nvPr/>
            </p:nvSpPr>
            <p:spPr>
              <a:xfrm>
                <a:off x="2957944" y="3016474"/>
                <a:ext cx="282843" cy="230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楕円 288"/>
              <p:cNvSpPr/>
              <p:nvPr/>
            </p:nvSpPr>
            <p:spPr>
              <a:xfrm>
                <a:off x="3237752" y="3206583"/>
                <a:ext cx="167387" cy="1444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正方形/長方形 85"/>
            <p:cNvSpPr/>
            <p:nvPr/>
          </p:nvSpPr>
          <p:spPr>
            <a:xfrm>
              <a:off x="2117260" y="2808667"/>
              <a:ext cx="693747" cy="523220"/>
            </a:xfrm>
            <a:prstGeom prst="rect">
              <a:avLst/>
            </a:prstGeom>
          </p:spPr>
          <p:txBody>
            <a:bodyPr wrap="square">
              <a:spAutoFit/>
            </a:bodyPr>
            <a:lstStyle/>
            <a:p>
              <a:pPr lvl="0" algn="ctr"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通院弱者</a:t>
              </a:r>
            </a:p>
          </p:txBody>
        </p:sp>
        <p:sp>
          <p:nvSpPr>
            <p:cNvPr id="95" name="正方形/長方形 94"/>
            <p:cNvSpPr/>
            <p:nvPr/>
          </p:nvSpPr>
          <p:spPr>
            <a:xfrm>
              <a:off x="627175" y="2612042"/>
              <a:ext cx="701244" cy="523220"/>
            </a:xfrm>
            <a:prstGeom prst="rect">
              <a:avLst/>
            </a:prstGeom>
          </p:spPr>
          <p:txBody>
            <a:bodyPr wrap="square">
              <a:spAutoFit/>
            </a:bodyPr>
            <a:lstStyle/>
            <a:p>
              <a:pPr algn="ctr"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免許返納</a:t>
              </a:r>
            </a:p>
          </p:txBody>
        </p:sp>
        <p:sp>
          <p:nvSpPr>
            <p:cNvPr id="107" name="正方形/長方形 106"/>
            <p:cNvSpPr/>
            <p:nvPr/>
          </p:nvSpPr>
          <p:spPr>
            <a:xfrm>
              <a:off x="713401" y="1898530"/>
              <a:ext cx="843906" cy="523220"/>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家族への相続</a:t>
              </a:r>
            </a:p>
          </p:txBody>
        </p:sp>
        <p:sp>
          <p:nvSpPr>
            <p:cNvPr id="83" name="正方形/長方形 82"/>
            <p:cNvSpPr/>
            <p:nvPr/>
          </p:nvSpPr>
          <p:spPr>
            <a:xfrm>
              <a:off x="2218654" y="1901890"/>
              <a:ext cx="688836" cy="523220"/>
            </a:xfrm>
            <a:prstGeom prst="rect">
              <a:avLst/>
            </a:prstGeom>
          </p:spPr>
          <p:txBody>
            <a:bodyPr wrap="square">
              <a:spAutoFit/>
            </a:bodyPr>
            <a:lstStyle/>
            <a:p>
              <a:pPr algn="ctr"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買物弱者</a:t>
              </a:r>
            </a:p>
          </p:txBody>
        </p:sp>
        <p:sp>
          <p:nvSpPr>
            <p:cNvPr id="89" name="正方形/長方形 88"/>
            <p:cNvSpPr/>
            <p:nvPr/>
          </p:nvSpPr>
          <p:spPr>
            <a:xfrm>
              <a:off x="1479434" y="1843549"/>
              <a:ext cx="700624" cy="523220"/>
            </a:xfrm>
            <a:prstGeom prst="rect">
              <a:avLst/>
            </a:prstGeom>
          </p:spPr>
          <p:txBody>
            <a:bodyPr wrap="square">
              <a:spAutoFit/>
            </a:bodyPr>
            <a:lstStyle/>
            <a:p>
              <a:pPr algn="ctr"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健康不安</a:t>
              </a:r>
            </a:p>
          </p:txBody>
        </p:sp>
        <p:sp>
          <p:nvSpPr>
            <p:cNvPr id="98" name="正方形/長方形 97"/>
            <p:cNvSpPr/>
            <p:nvPr/>
          </p:nvSpPr>
          <p:spPr>
            <a:xfrm>
              <a:off x="1337094" y="2486378"/>
              <a:ext cx="1019630" cy="523220"/>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話し相手が欲しい</a:t>
              </a:r>
            </a:p>
          </p:txBody>
        </p:sp>
      </p:grpSp>
      <p:grpSp>
        <p:nvGrpSpPr>
          <p:cNvPr id="1039" name="グループ化 1038"/>
          <p:cNvGrpSpPr/>
          <p:nvPr/>
        </p:nvGrpSpPr>
        <p:grpSpPr>
          <a:xfrm>
            <a:off x="5317317" y="1616986"/>
            <a:ext cx="2864547" cy="1781610"/>
            <a:chOff x="5384912" y="1617668"/>
            <a:chExt cx="2864547" cy="1781610"/>
          </a:xfrm>
        </p:grpSpPr>
        <p:grpSp>
          <p:nvGrpSpPr>
            <p:cNvPr id="1036" name="グループ化 1035"/>
            <p:cNvGrpSpPr/>
            <p:nvPr/>
          </p:nvGrpSpPr>
          <p:grpSpPr>
            <a:xfrm>
              <a:off x="5615612" y="1617668"/>
              <a:ext cx="2633847" cy="1781610"/>
              <a:chOff x="5615612" y="1617668"/>
              <a:chExt cx="2633847" cy="1781610"/>
            </a:xfrm>
          </p:grpSpPr>
          <p:grpSp>
            <p:nvGrpSpPr>
              <p:cNvPr id="279" name="グループ化 278"/>
              <p:cNvGrpSpPr/>
              <p:nvPr/>
            </p:nvGrpSpPr>
            <p:grpSpPr>
              <a:xfrm>
                <a:off x="5615612" y="1617668"/>
                <a:ext cx="2633847" cy="1781610"/>
                <a:chOff x="9405550" y="1731316"/>
                <a:chExt cx="2633847" cy="1781610"/>
              </a:xfrm>
              <a:solidFill>
                <a:schemeClr val="bg2"/>
              </a:solidFill>
            </p:grpSpPr>
            <p:sp>
              <p:nvSpPr>
                <p:cNvPr id="280" name="楕円 279"/>
                <p:cNvSpPr/>
                <p:nvPr/>
              </p:nvSpPr>
              <p:spPr>
                <a:xfrm>
                  <a:off x="11317855" y="2386512"/>
                  <a:ext cx="721542" cy="6930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楕円 280"/>
                <p:cNvSpPr/>
                <p:nvPr/>
              </p:nvSpPr>
              <p:spPr>
                <a:xfrm>
                  <a:off x="10742353" y="2431964"/>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楕円 281"/>
                <p:cNvSpPr/>
                <p:nvPr/>
              </p:nvSpPr>
              <p:spPr>
                <a:xfrm>
                  <a:off x="9911940" y="2306651"/>
                  <a:ext cx="1281271" cy="1206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楕円 282"/>
                <p:cNvSpPr/>
                <p:nvPr/>
              </p:nvSpPr>
              <p:spPr>
                <a:xfrm>
                  <a:off x="10856947" y="1772795"/>
                  <a:ext cx="1080000" cy="10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楕円 283"/>
                <p:cNvSpPr/>
                <p:nvPr/>
              </p:nvSpPr>
              <p:spPr>
                <a:xfrm>
                  <a:off x="9405550" y="2314764"/>
                  <a:ext cx="1126018" cy="1074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楕円 284"/>
                <p:cNvSpPr/>
                <p:nvPr/>
              </p:nvSpPr>
              <p:spPr>
                <a:xfrm>
                  <a:off x="9444324" y="1731316"/>
                  <a:ext cx="1151092" cy="1157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楕円 285"/>
                <p:cNvSpPr/>
                <p:nvPr/>
              </p:nvSpPr>
              <p:spPr>
                <a:xfrm>
                  <a:off x="9937905" y="1731316"/>
                  <a:ext cx="1596283" cy="1364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6819820" y="2234797"/>
                <a:ext cx="1196905" cy="523220"/>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まだ</a:t>
                </a:r>
                <a:endParaRPr lang="en-US" altLang="ja-JP" sz="1400" b="1" dirty="0">
                  <a:solidFill>
                    <a:srgbClr val="231F20"/>
                  </a:solidFill>
                  <a:latin typeface="BIZ UDPゴシック" panose="020B0400000000000000" pitchFamily="50" charset="-128"/>
                  <a:ea typeface="BIZ UDPゴシック" panose="020B0400000000000000" pitchFamily="50" charset="-128"/>
                  <a:cs typeface="Arial"/>
                  <a:sym typeface="Arial"/>
                </a:endParaRPr>
              </a:p>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働きたい</a:t>
                </a:r>
              </a:p>
            </p:txBody>
          </p:sp>
          <p:sp>
            <p:nvSpPr>
              <p:cNvPr id="92" name="正方形/長方形 91"/>
              <p:cNvSpPr/>
              <p:nvPr/>
            </p:nvSpPr>
            <p:spPr>
              <a:xfrm>
                <a:off x="6485838" y="2786959"/>
                <a:ext cx="1498746" cy="307777"/>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子供や孫との絆</a:t>
                </a:r>
              </a:p>
            </p:txBody>
          </p:sp>
          <p:sp>
            <p:nvSpPr>
              <p:cNvPr id="101" name="正方形/長方形 100"/>
              <p:cNvSpPr/>
              <p:nvPr/>
            </p:nvSpPr>
            <p:spPr>
              <a:xfrm>
                <a:off x="5775005" y="2495547"/>
                <a:ext cx="804354" cy="523220"/>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日々の家事</a:t>
                </a:r>
              </a:p>
            </p:txBody>
          </p:sp>
          <p:sp>
            <p:nvSpPr>
              <p:cNvPr id="104" name="正方形/長方形 103"/>
              <p:cNvSpPr/>
              <p:nvPr/>
            </p:nvSpPr>
            <p:spPr>
              <a:xfrm>
                <a:off x="6877729" y="1898467"/>
                <a:ext cx="1081088" cy="307777"/>
              </a:xfrm>
              <a:prstGeom prst="rect">
                <a:avLst/>
              </a:prstGeom>
            </p:spPr>
            <p:txBody>
              <a:bodyPr wrap="square">
                <a:spAutoFit/>
              </a:bodyPr>
              <a:lstStyle/>
              <a:p>
                <a:pPr lvl="0"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毎日の食事</a:t>
                </a:r>
              </a:p>
            </p:txBody>
          </p:sp>
          <p:sp>
            <p:nvSpPr>
              <p:cNvPr id="80" name="正方形/長方形 79"/>
              <p:cNvSpPr/>
              <p:nvPr/>
            </p:nvSpPr>
            <p:spPr>
              <a:xfrm>
                <a:off x="5809148" y="1808213"/>
                <a:ext cx="969744" cy="523220"/>
              </a:xfrm>
              <a:prstGeom prst="rect">
                <a:avLst/>
              </a:prstGeom>
            </p:spPr>
            <p:txBody>
              <a:bodyPr wrap="square">
                <a:spAutoFit/>
              </a:bodyPr>
              <a:lstStyle/>
              <a:p>
                <a:pPr defTabSz="342900" latinLnBrk="1" hangingPunct="0"/>
                <a:r>
                  <a:rPr lang="ja-JP" altLang="en-US" sz="1400" b="1" dirty="0">
                    <a:solidFill>
                      <a:srgbClr val="231F20"/>
                    </a:solidFill>
                    <a:latin typeface="BIZ UDPゴシック" panose="020B0400000000000000" pitchFamily="50" charset="-128"/>
                    <a:ea typeface="BIZ UDPゴシック" panose="020B0400000000000000" pitchFamily="50" charset="-128"/>
                    <a:cs typeface="Arial"/>
                    <a:sym typeface="Arial"/>
                  </a:rPr>
                  <a:t>社会からの疎外感</a:t>
                </a:r>
              </a:p>
            </p:txBody>
          </p:sp>
        </p:grpSp>
        <p:grpSp>
          <p:nvGrpSpPr>
            <p:cNvPr id="1038" name="グループ化 1037"/>
            <p:cNvGrpSpPr/>
            <p:nvPr/>
          </p:nvGrpSpPr>
          <p:grpSpPr>
            <a:xfrm flipH="1">
              <a:off x="5384912" y="2995190"/>
              <a:ext cx="447195" cy="334551"/>
              <a:chOff x="3110344" y="3168874"/>
              <a:chExt cx="447195" cy="334551"/>
            </a:xfrm>
          </p:grpSpPr>
          <p:sp>
            <p:nvSpPr>
              <p:cNvPr id="290" name="楕円 289"/>
              <p:cNvSpPr/>
              <p:nvPr/>
            </p:nvSpPr>
            <p:spPr>
              <a:xfrm>
                <a:off x="3110344" y="3168874"/>
                <a:ext cx="282843" cy="2306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楕円 290"/>
              <p:cNvSpPr/>
              <p:nvPr/>
            </p:nvSpPr>
            <p:spPr>
              <a:xfrm>
                <a:off x="3390152" y="3358983"/>
                <a:ext cx="167387" cy="1444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42" name="正方形/長方形 1041"/>
          <p:cNvSpPr/>
          <p:nvPr/>
        </p:nvSpPr>
        <p:spPr>
          <a:xfrm>
            <a:off x="3985650" y="5191293"/>
            <a:ext cx="1110156" cy="369332"/>
          </a:xfrm>
          <a:prstGeom prst="rect">
            <a:avLst/>
          </a:prstGeom>
        </p:spPr>
        <p:txBody>
          <a:bodyPr wrap="square">
            <a:spAutoFit/>
          </a:bodyPr>
          <a:lstStyle/>
          <a:p>
            <a:pPr lvl="0" algn="ctr"/>
            <a:r>
              <a:rPr kumimoji="1" lang="ja-JP" altLang="en-US" b="1" dirty="0">
                <a:latin typeface="BIZ UDPゴシック" panose="020B0400000000000000" pitchFamily="50" charset="-128"/>
                <a:ea typeface="BIZ UDPゴシック" panose="020B0400000000000000" pitchFamily="50" charset="-128"/>
              </a:rPr>
              <a:t>の実現</a:t>
            </a:r>
            <a:endParaRPr kumimoji="1" lang="en-US" altLang="ja-JP" b="1" dirty="0">
              <a:latin typeface="BIZ UDPゴシック" panose="020B0400000000000000" pitchFamily="50" charset="-128"/>
              <a:ea typeface="BIZ UDPゴシック" panose="020B0400000000000000" pitchFamily="50" charset="-128"/>
            </a:endParaRPr>
          </a:p>
        </p:txBody>
      </p:sp>
      <p:grpSp>
        <p:nvGrpSpPr>
          <p:cNvPr id="1035" name="グループ化 1034"/>
          <p:cNvGrpSpPr/>
          <p:nvPr/>
        </p:nvGrpSpPr>
        <p:grpSpPr>
          <a:xfrm>
            <a:off x="3665411" y="3805173"/>
            <a:ext cx="960885" cy="1060151"/>
            <a:chOff x="3680298" y="-1721056"/>
            <a:chExt cx="3114675" cy="3436444"/>
          </a:xfrm>
        </p:grpSpPr>
        <p:pic>
          <p:nvPicPr>
            <p:cNvPr id="1032" name="Picture 6" descr="折り紙をするお婆さんのイラスト"/>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80298" y="-1721056"/>
              <a:ext cx="3114675" cy="286405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8" descr="https://1.bp.blogspot.com/-rJcAABcfxvg/X5OcNXCDgCI/AAAAAAABb6s/tdhzY_HbaMk6tR2JcQyi0lNMIog0vehNgCNcBGAsYHQ/s846/computer_laptop_angle4.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8936" y="205631"/>
              <a:ext cx="1986398" cy="15097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4" name="グループ化 1033"/>
          <p:cNvGrpSpPr/>
          <p:nvPr/>
        </p:nvGrpSpPr>
        <p:grpSpPr>
          <a:xfrm>
            <a:off x="4315385" y="3797655"/>
            <a:ext cx="1140133" cy="1060264"/>
            <a:chOff x="8301735" y="-1361376"/>
            <a:chExt cx="3695700" cy="3436805"/>
          </a:xfrm>
        </p:grpSpPr>
        <p:pic>
          <p:nvPicPr>
            <p:cNvPr id="1031" name="Picture 4" descr="絵を描くお爺さんのイラスト"/>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301735" y="-1361376"/>
              <a:ext cx="3695700" cy="2432187"/>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8" descr="https://1.bp.blogspot.com/-rJcAABcfxvg/X5OcNXCDgCI/AAAAAAABb6s/tdhzY_HbaMk6tR2JcQyi0lNMIog0vehNgCNcBGAsYHQ/s846/computer_laptop_angle4.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3703" y="501698"/>
              <a:ext cx="2070570" cy="15737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7" name="グループ化 1046"/>
          <p:cNvGrpSpPr/>
          <p:nvPr/>
        </p:nvGrpSpPr>
        <p:grpSpPr>
          <a:xfrm>
            <a:off x="5454681" y="3965314"/>
            <a:ext cx="795689" cy="795689"/>
            <a:chOff x="5355896" y="4092028"/>
            <a:chExt cx="795689" cy="795689"/>
          </a:xfrm>
        </p:grpSpPr>
        <p:sp>
          <p:nvSpPr>
            <p:cNvPr id="1045" name="楕円 1044"/>
            <p:cNvSpPr/>
            <p:nvPr/>
          </p:nvSpPr>
          <p:spPr>
            <a:xfrm>
              <a:off x="5355896" y="4092028"/>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Box 18"/>
            <p:cNvSpPr txBox="1"/>
            <p:nvPr/>
          </p:nvSpPr>
          <p:spPr>
            <a:xfrm flipH="1">
              <a:off x="5593522" y="4577358"/>
              <a:ext cx="353501" cy="2385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ja-JP" altLang="en-US" sz="1050" b="1" dirty="0">
                  <a:solidFill>
                    <a:schemeClr val="bg1"/>
                  </a:solidFill>
                  <a:latin typeface="+mn-ea"/>
                  <a:cs typeface="Arial"/>
                  <a:sym typeface="Arial"/>
                </a:rPr>
                <a:t>配食</a:t>
              </a:r>
            </a:p>
          </p:txBody>
        </p:sp>
        <p:pic>
          <p:nvPicPr>
            <p:cNvPr id="157" name="図 156"/>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5564948" y="4149345"/>
              <a:ext cx="415386" cy="415386"/>
            </a:xfrm>
            <a:prstGeom prst="rect">
              <a:avLst/>
            </a:prstGeom>
          </p:spPr>
        </p:pic>
      </p:grpSp>
      <p:grpSp>
        <p:nvGrpSpPr>
          <p:cNvPr id="1046" name="グループ化 1045"/>
          <p:cNvGrpSpPr/>
          <p:nvPr/>
        </p:nvGrpSpPr>
        <p:grpSpPr>
          <a:xfrm>
            <a:off x="6560052" y="4224534"/>
            <a:ext cx="829465" cy="795689"/>
            <a:chOff x="6219436" y="4373634"/>
            <a:chExt cx="829465" cy="795689"/>
          </a:xfrm>
        </p:grpSpPr>
        <p:sp>
          <p:nvSpPr>
            <p:cNvPr id="304" name="楕円 303"/>
            <p:cNvSpPr/>
            <p:nvPr/>
          </p:nvSpPr>
          <p:spPr>
            <a:xfrm>
              <a:off x="6219436" y="437363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0" name="TextBox 50"/>
            <p:cNvSpPr txBox="1"/>
            <p:nvPr/>
          </p:nvSpPr>
          <p:spPr>
            <a:xfrm>
              <a:off x="6365955" y="4735912"/>
              <a:ext cx="682946" cy="4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ja-JP" altLang="en-US" sz="1050" b="1" dirty="0">
                  <a:solidFill>
                    <a:schemeClr val="bg1"/>
                  </a:solidFill>
                  <a:latin typeface="+mn-ea"/>
                  <a:cs typeface="Arial"/>
                  <a:sym typeface="Arial"/>
                </a:rPr>
                <a:t>見守り・防犯</a:t>
              </a:r>
            </a:p>
          </p:txBody>
        </p:sp>
        <p:pic>
          <p:nvPicPr>
            <p:cNvPr id="123" name="図 122"/>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6435796" y="4427458"/>
              <a:ext cx="353864" cy="353864"/>
            </a:xfrm>
            <a:prstGeom prst="rect">
              <a:avLst/>
            </a:prstGeom>
          </p:spPr>
        </p:pic>
      </p:grpSp>
      <p:grpSp>
        <p:nvGrpSpPr>
          <p:cNvPr id="1051" name="グループ化 1050"/>
          <p:cNvGrpSpPr/>
          <p:nvPr/>
        </p:nvGrpSpPr>
        <p:grpSpPr>
          <a:xfrm>
            <a:off x="6286200" y="5070044"/>
            <a:ext cx="795689" cy="795689"/>
            <a:chOff x="8133901" y="4298775"/>
            <a:chExt cx="795689" cy="795689"/>
          </a:xfrm>
        </p:grpSpPr>
        <p:sp>
          <p:nvSpPr>
            <p:cNvPr id="305" name="楕円 304"/>
            <p:cNvSpPr/>
            <p:nvPr/>
          </p:nvSpPr>
          <p:spPr>
            <a:xfrm>
              <a:off x="8133901" y="4298775"/>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6" name="TextBox 37">
              <a:extLst>
                <a:ext uri="{FF2B5EF4-FFF2-40B4-BE49-F238E27FC236}">
                  <a16:creationId xmlns:a16="http://schemas.microsoft.com/office/drawing/2014/main" id="{D55332F4-6000-48A0-8426-CC719C2770CD}"/>
                </a:ext>
              </a:extLst>
            </p:cNvPr>
            <p:cNvSpPr txBox="1"/>
            <p:nvPr/>
          </p:nvSpPr>
          <p:spPr>
            <a:xfrm>
              <a:off x="8208580" y="4737554"/>
              <a:ext cx="646329" cy="2077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latinLnBrk="1" hangingPunct="0"/>
              <a:r>
                <a:rPr lang="ja-JP" altLang="en-US" sz="900" b="1" dirty="0">
                  <a:solidFill>
                    <a:schemeClr val="bg1"/>
                  </a:solidFill>
                  <a:latin typeface="+mn-ea"/>
                  <a:cs typeface="Arial"/>
                  <a:sym typeface="Arial"/>
                </a:rPr>
                <a:t>防災・避難</a:t>
              </a:r>
            </a:p>
          </p:txBody>
        </p:sp>
        <p:pic>
          <p:nvPicPr>
            <p:cNvPr id="124" name="図 123"/>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8350317" y="4373056"/>
              <a:ext cx="362856" cy="362856"/>
            </a:xfrm>
            <a:prstGeom prst="rect">
              <a:avLst/>
            </a:prstGeom>
          </p:spPr>
        </p:pic>
      </p:grpSp>
      <p:grpSp>
        <p:nvGrpSpPr>
          <p:cNvPr id="1050" name="グループ化 1049"/>
          <p:cNvGrpSpPr/>
          <p:nvPr/>
        </p:nvGrpSpPr>
        <p:grpSpPr>
          <a:xfrm>
            <a:off x="7571148" y="4663662"/>
            <a:ext cx="795689" cy="795689"/>
            <a:chOff x="8243811" y="5727068"/>
            <a:chExt cx="795689" cy="795689"/>
          </a:xfrm>
        </p:grpSpPr>
        <p:sp>
          <p:nvSpPr>
            <p:cNvPr id="307" name="楕円 306"/>
            <p:cNvSpPr/>
            <p:nvPr/>
          </p:nvSpPr>
          <p:spPr>
            <a:xfrm>
              <a:off x="8243811" y="5727068"/>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Box 37">
              <a:extLst>
                <a:ext uri="{FF2B5EF4-FFF2-40B4-BE49-F238E27FC236}">
                  <a16:creationId xmlns:a16="http://schemas.microsoft.com/office/drawing/2014/main" id="{A24EAB9D-6CDC-4AF1-BA6B-A07A0781E1E5}"/>
                </a:ext>
              </a:extLst>
            </p:cNvPr>
            <p:cNvSpPr txBox="1"/>
            <p:nvPr/>
          </p:nvSpPr>
          <p:spPr>
            <a:xfrm>
              <a:off x="8317835" y="6189731"/>
              <a:ext cx="646329" cy="2077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latinLnBrk="1" hangingPunct="0"/>
              <a:r>
                <a:rPr lang="ja-JP" altLang="en-US" sz="900" b="1" dirty="0">
                  <a:solidFill>
                    <a:schemeClr val="bg1"/>
                  </a:solidFill>
                  <a:latin typeface="+mn-ea"/>
                  <a:cs typeface="Arial"/>
                  <a:sym typeface="Arial"/>
                </a:rPr>
                <a:t>旅行・余暇</a:t>
              </a:r>
            </a:p>
          </p:txBody>
        </p:sp>
        <p:pic>
          <p:nvPicPr>
            <p:cNvPr id="152" name="図 151"/>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8468571" y="5811326"/>
              <a:ext cx="371001" cy="371001"/>
            </a:xfrm>
            <a:prstGeom prst="rect">
              <a:avLst/>
            </a:prstGeom>
          </p:spPr>
        </p:pic>
      </p:grpSp>
      <p:grpSp>
        <p:nvGrpSpPr>
          <p:cNvPr id="1049" name="グループ化 1048"/>
          <p:cNvGrpSpPr/>
          <p:nvPr/>
        </p:nvGrpSpPr>
        <p:grpSpPr>
          <a:xfrm>
            <a:off x="7153657" y="5546495"/>
            <a:ext cx="795689" cy="795689"/>
            <a:chOff x="7241149" y="5239796"/>
            <a:chExt cx="795689" cy="795689"/>
          </a:xfrm>
        </p:grpSpPr>
        <p:sp>
          <p:nvSpPr>
            <p:cNvPr id="308" name="楕円 307"/>
            <p:cNvSpPr/>
            <p:nvPr/>
          </p:nvSpPr>
          <p:spPr>
            <a:xfrm>
              <a:off x="7241149" y="5239796"/>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6" name="TextBox 37"/>
            <p:cNvSpPr txBox="1"/>
            <p:nvPr/>
          </p:nvSpPr>
          <p:spPr>
            <a:xfrm>
              <a:off x="7281838" y="5673926"/>
              <a:ext cx="714311" cy="223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ja-JP" altLang="en-US" sz="1000" b="1" dirty="0">
                  <a:solidFill>
                    <a:schemeClr val="bg1"/>
                  </a:solidFill>
                  <a:latin typeface="+mn-ea"/>
                  <a:cs typeface="Arial"/>
                  <a:sym typeface="Arial"/>
                </a:rPr>
                <a:t>運動の集い</a:t>
              </a:r>
            </a:p>
          </p:txBody>
        </p:sp>
        <p:pic>
          <p:nvPicPr>
            <p:cNvPr id="153" name="図 152"/>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7437816" y="5304992"/>
              <a:ext cx="355083" cy="355083"/>
            </a:xfrm>
            <a:prstGeom prst="rect">
              <a:avLst/>
            </a:prstGeom>
          </p:spPr>
        </p:pic>
      </p:grpSp>
      <p:grpSp>
        <p:nvGrpSpPr>
          <p:cNvPr id="1053" name="グループ化 1052"/>
          <p:cNvGrpSpPr/>
          <p:nvPr/>
        </p:nvGrpSpPr>
        <p:grpSpPr>
          <a:xfrm>
            <a:off x="4101640" y="5776826"/>
            <a:ext cx="795689" cy="795689"/>
            <a:chOff x="4414562" y="5411399"/>
            <a:chExt cx="795689" cy="795689"/>
          </a:xfrm>
        </p:grpSpPr>
        <p:sp>
          <p:nvSpPr>
            <p:cNvPr id="310" name="楕円 309"/>
            <p:cNvSpPr/>
            <p:nvPr/>
          </p:nvSpPr>
          <p:spPr>
            <a:xfrm>
              <a:off x="4414562" y="5411399"/>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5" name="TextBox 37">
              <a:extLst>
                <a:ext uri="{FF2B5EF4-FFF2-40B4-BE49-F238E27FC236}">
                  <a16:creationId xmlns:a16="http://schemas.microsoft.com/office/drawing/2014/main" id="{4B26AC43-2471-4B67-977D-A40E3E411D72}"/>
                </a:ext>
              </a:extLst>
            </p:cNvPr>
            <p:cNvSpPr txBox="1"/>
            <p:nvPr/>
          </p:nvSpPr>
          <p:spPr>
            <a:xfrm>
              <a:off x="4490840" y="5800739"/>
              <a:ext cx="668393"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900" b="1" dirty="0">
                  <a:solidFill>
                    <a:schemeClr val="bg1"/>
                  </a:solidFill>
                  <a:latin typeface="+mn-ea"/>
                  <a:cs typeface="Arial"/>
                  <a:sym typeface="Arial"/>
                </a:rPr>
                <a:t>就労</a:t>
              </a:r>
              <a:endParaRPr lang="en-US" altLang="ja-JP" sz="900" b="1" dirty="0">
                <a:solidFill>
                  <a:schemeClr val="bg1"/>
                </a:solidFill>
                <a:latin typeface="+mn-ea"/>
                <a:cs typeface="Arial"/>
                <a:sym typeface="Arial"/>
              </a:endParaRPr>
            </a:p>
            <a:p>
              <a:pPr algn="ctr" defTabSz="342900" latinLnBrk="1" hangingPunct="0"/>
              <a:r>
                <a:rPr lang="ja-JP" altLang="en-US" sz="900" b="1" dirty="0">
                  <a:solidFill>
                    <a:schemeClr val="bg1"/>
                  </a:solidFill>
                  <a:latin typeface="+mn-ea"/>
                  <a:cs typeface="Arial"/>
                  <a:sym typeface="Arial"/>
                </a:rPr>
                <a:t>マッチング</a:t>
              </a:r>
            </a:p>
          </p:txBody>
        </p:sp>
        <p:pic>
          <p:nvPicPr>
            <p:cNvPr id="158" name="図 157"/>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4604724" y="5441755"/>
              <a:ext cx="428759" cy="428759"/>
            </a:xfrm>
            <a:prstGeom prst="rect">
              <a:avLst/>
            </a:prstGeom>
          </p:spPr>
        </p:pic>
      </p:grpSp>
      <p:grpSp>
        <p:nvGrpSpPr>
          <p:cNvPr id="1054" name="グループ化 1053"/>
          <p:cNvGrpSpPr/>
          <p:nvPr/>
        </p:nvGrpSpPr>
        <p:grpSpPr>
          <a:xfrm>
            <a:off x="1048868" y="4322268"/>
            <a:ext cx="795689" cy="795689"/>
            <a:chOff x="3050512" y="5360062"/>
            <a:chExt cx="795689" cy="795689"/>
          </a:xfrm>
        </p:grpSpPr>
        <p:sp>
          <p:nvSpPr>
            <p:cNvPr id="311" name="楕円 310"/>
            <p:cNvSpPr/>
            <p:nvPr/>
          </p:nvSpPr>
          <p:spPr>
            <a:xfrm>
              <a:off x="3050512" y="5360062"/>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5" name="図 124"/>
            <p:cNvPicPr>
              <a:picLocks noChangeAspect="1"/>
            </p:cNvPicPr>
            <p:nvPr/>
          </p:nvPicPr>
          <p:blipFill>
            <a:blip r:embed="rId14" cstate="screen">
              <a:lum bright="70000" contrast="-70000"/>
              <a:extLst>
                <a:ext uri="{28A0092B-C50C-407E-A947-70E740481C1C}">
                  <a14:useLocalDpi xmlns:a14="http://schemas.microsoft.com/office/drawing/2010/main"/>
                </a:ext>
              </a:extLst>
            </a:blip>
            <a:stretch>
              <a:fillRect/>
            </a:stretch>
          </p:blipFill>
          <p:spPr>
            <a:xfrm>
              <a:off x="3310489" y="5443493"/>
              <a:ext cx="314413" cy="314413"/>
            </a:xfrm>
            <a:prstGeom prst="rect">
              <a:avLst/>
            </a:prstGeom>
          </p:spPr>
        </p:pic>
        <p:sp>
          <p:nvSpPr>
            <p:cNvPr id="20" name="TextBox 22"/>
            <p:cNvSpPr txBox="1"/>
            <p:nvPr/>
          </p:nvSpPr>
          <p:spPr>
            <a:xfrm>
              <a:off x="3080251" y="5739701"/>
              <a:ext cx="741744"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900" b="1" dirty="0">
                  <a:solidFill>
                    <a:schemeClr val="bg1"/>
                  </a:solidFill>
                  <a:latin typeface="+mn-ea"/>
                  <a:cs typeface="Arial"/>
                  <a:sym typeface="Arial"/>
                </a:rPr>
                <a:t>金融･保険･相続相談</a:t>
              </a:r>
            </a:p>
          </p:txBody>
        </p:sp>
      </p:grpSp>
      <p:grpSp>
        <p:nvGrpSpPr>
          <p:cNvPr id="30" name="グループ化 29"/>
          <p:cNvGrpSpPr/>
          <p:nvPr/>
        </p:nvGrpSpPr>
        <p:grpSpPr>
          <a:xfrm>
            <a:off x="1556404" y="5655659"/>
            <a:ext cx="795689" cy="795689"/>
            <a:chOff x="1712402" y="5723073"/>
            <a:chExt cx="795689" cy="795689"/>
          </a:xfrm>
        </p:grpSpPr>
        <p:grpSp>
          <p:nvGrpSpPr>
            <p:cNvPr id="29" name="グループ化 28"/>
            <p:cNvGrpSpPr/>
            <p:nvPr/>
          </p:nvGrpSpPr>
          <p:grpSpPr>
            <a:xfrm>
              <a:off x="1712402" y="5723073"/>
              <a:ext cx="795689" cy="795689"/>
              <a:chOff x="1712402" y="5723073"/>
              <a:chExt cx="795689" cy="795689"/>
            </a:xfrm>
          </p:grpSpPr>
          <p:sp>
            <p:nvSpPr>
              <p:cNvPr id="313" name="楕円 312"/>
              <p:cNvSpPr/>
              <p:nvPr/>
            </p:nvSpPr>
            <p:spPr>
              <a:xfrm>
                <a:off x="1712402" y="5723073"/>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nvGrpSpPr>
              <p:cNvPr id="130" name="グループ化 129"/>
              <p:cNvGrpSpPr/>
              <p:nvPr/>
            </p:nvGrpSpPr>
            <p:grpSpPr>
              <a:xfrm>
                <a:off x="1894879" y="5775173"/>
                <a:ext cx="412003" cy="412003"/>
                <a:chOff x="3012653" y="4975487"/>
                <a:chExt cx="1833547" cy="1833547"/>
              </a:xfrm>
            </p:grpSpPr>
            <p:pic>
              <p:nvPicPr>
                <p:cNvPr id="131" name="図 130"/>
                <p:cNvPicPr>
                  <a:picLocks noChangeAspect="1"/>
                </p:cNvPicPr>
                <p:nvPr/>
              </p:nvPicPr>
              <p:blipFill>
                <a:blip r:embed="rId15" cstate="screen">
                  <a:biLevel thresh="25000"/>
                  <a:extLst>
                    <a:ext uri="{28A0092B-C50C-407E-A947-70E740481C1C}">
                      <a14:useLocalDpi xmlns:a14="http://schemas.microsoft.com/office/drawing/2010/main"/>
                    </a:ext>
                  </a:extLst>
                </a:blip>
                <a:stretch>
                  <a:fillRect/>
                </a:stretch>
              </p:blipFill>
              <p:spPr>
                <a:xfrm>
                  <a:off x="3367442" y="5272355"/>
                  <a:ext cx="1093054" cy="1093054"/>
                </a:xfrm>
                <a:prstGeom prst="rect">
                  <a:avLst/>
                </a:prstGeom>
              </p:spPr>
            </p:pic>
            <p:pic>
              <p:nvPicPr>
                <p:cNvPr id="132" name="図 131"/>
                <p:cNvPicPr>
                  <a:picLocks noChangeAspect="1"/>
                </p:cNvPicPr>
                <p:nvPr/>
              </p:nvPicPr>
              <p:blipFill>
                <a:blip r:embed="rId16" cstate="screen">
                  <a:biLevel thresh="25000"/>
                  <a:extLst>
                    <a:ext uri="{28A0092B-C50C-407E-A947-70E740481C1C}">
                      <a14:useLocalDpi xmlns:a14="http://schemas.microsoft.com/office/drawing/2010/main"/>
                    </a:ext>
                  </a:extLst>
                </a:blip>
                <a:stretch>
                  <a:fillRect/>
                </a:stretch>
              </p:blipFill>
              <p:spPr>
                <a:xfrm>
                  <a:off x="3012653" y="4975487"/>
                  <a:ext cx="1833547" cy="1833547"/>
                </a:xfrm>
                <a:prstGeom prst="rect">
                  <a:avLst/>
                </a:prstGeom>
              </p:spPr>
            </p:pic>
          </p:grpSp>
        </p:grpSp>
        <p:sp>
          <p:nvSpPr>
            <p:cNvPr id="47" name="TextBox 37">
              <a:extLst>
                <a:ext uri="{FF2B5EF4-FFF2-40B4-BE49-F238E27FC236}">
                  <a16:creationId xmlns:a16="http://schemas.microsoft.com/office/drawing/2014/main" id="{CDB49BAC-DE7A-46EA-83F1-FA952CE3C9FA}"/>
                </a:ext>
              </a:extLst>
            </p:cNvPr>
            <p:cNvSpPr txBox="1"/>
            <p:nvPr/>
          </p:nvSpPr>
          <p:spPr>
            <a:xfrm>
              <a:off x="1751468" y="6129447"/>
              <a:ext cx="704505"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900" b="1" dirty="0">
                  <a:solidFill>
                    <a:schemeClr val="bg1"/>
                  </a:solidFill>
                  <a:latin typeface="+mn-ea"/>
                  <a:cs typeface="Arial"/>
                  <a:sym typeface="Arial"/>
                </a:rPr>
                <a:t>オンライン診療</a:t>
              </a:r>
            </a:p>
          </p:txBody>
        </p:sp>
      </p:grpSp>
      <p:grpSp>
        <p:nvGrpSpPr>
          <p:cNvPr id="1057" name="グループ化 1056"/>
          <p:cNvGrpSpPr/>
          <p:nvPr/>
        </p:nvGrpSpPr>
        <p:grpSpPr>
          <a:xfrm>
            <a:off x="709097" y="5175077"/>
            <a:ext cx="795689" cy="795689"/>
            <a:chOff x="393336" y="5526144"/>
            <a:chExt cx="795689" cy="795689"/>
          </a:xfrm>
        </p:grpSpPr>
        <p:sp>
          <p:nvSpPr>
            <p:cNvPr id="314" name="楕円 313"/>
            <p:cNvSpPr/>
            <p:nvPr/>
          </p:nvSpPr>
          <p:spPr>
            <a:xfrm>
              <a:off x="393336" y="552614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7" name="図 126"/>
            <p:cNvPicPr>
              <a:picLocks noChangeAspect="1"/>
            </p:cNvPicPr>
            <p:nvPr/>
          </p:nvPicPr>
          <p:blipFill>
            <a:blip r:embed="rId17" cstate="screen">
              <a:biLevel thresh="25000"/>
              <a:extLst>
                <a:ext uri="{28A0092B-C50C-407E-A947-70E740481C1C}">
                  <a14:useLocalDpi xmlns:a14="http://schemas.microsoft.com/office/drawing/2010/main"/>
                </a:ext>
              </a:extLst>
            </a:blip>
            <a:stretch>
              <a:fillRect/>
            </a:stretch>
          </p:blipFill>
          <p:spPr>
            <a:xfrm>
              <a:off x="573921" y="5546883"/>
              <a:ext cx="420709" cy="420709"/>
            </a:xfrm>
            <a:prstGeom prst="rect">
              <a:avLst/>
            </a:prstGeom>
          </p:spPr>
        </p:pic>
        <p:sp>
          <p:nvSpPr>
            <p:cNvPr id="44" name="TextBox 20"/>
            <p:cNvSpPr txBox="1"/>
            <p:nvPr/>
          </p:nvSpPr>
          <p:spPr>
            <a:xfrm>
              <a:off x="467579" y="5980045"/>
              <a:ext cx="647202" cy="2231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1000" b="1" dirty="0">
                  <a:solidFill>
                    <a:schemeClr val="bg1"/>
                  </a:solidFill>
                  <a:latin typeface="+mn-ea"/>
                  <a:cs typeface="Arial"/>
                  <a:sym typeface="Arial"/>
                </a:rPr>
                <a:t>健康診断</a:t>
              </a:r>
            </a:p>
          </p:txBody>
        </p:sp>
      </p:grpSp>
      <p:grpSp>
        <p:nvGrpSpPr>
          <p:cNvPr id="1058" name="グループ化 1057"/>
          <p:cNvGrpSpPr/>
          <p:nvPr/>
        </p:nvGrpSpPr>
        <p:grpSpPr>
          <a:xfrm>
            <a:off x="2913702" y="4018226"/>
            <a:ext cx="795689" cy="795689"/>
            <a:chOff x="334324" y="4398284"/>
            <a:chExt cx="795689" cy="795689"/>
          </a:xfrm>
        </p:grpSpPr>
        <p:sp>
          <p:nvSpPr>
            <p:cNvPr id="315" name="楕円 314"/>
            <p:cNvSpPr/>
            <p:nvPr/>
          </p:nvSpPr>
          <p:spPr>
            <a:xfrm>
              <a:off x="334324" y="439828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3" name="TextBox 54"/>
            <p:cNvSpPr txBox="1"/>
            <p:nvPr/>
          </p:nvSpPr>
          <p:spPr>
            <a:xfrm>
              <a:off x="377256" y="4782282"/>
              <a:ext cx="723622"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900" b="1" dirty="0">
                  <a:solidFill>
                    <a:schemeClr val="bg1"/>
                  </a:solidFill>
                  <a:latin typeface="+mn-ea"/>
                  <a:cs typeface="Arial"/>
                  <a:sym typeface="Arial"/>
                </a:rPr>
                <a:t>オンライン調剤薬局</a:t>
              </a:r>
            </a:p>
          </p:txBody>
        </p:sp>
        <p:pic>
          <p:nvPicPr>
            <p:cNvPr id="126" name="図 125"/>
            <p:cNvPicPr>
              <a:picLocks noChangeAspect="1"/>
            </p:cNvPicPr>
            <p:nvPr/>
          </p:nvPicPr>
          <p:blipFill>
            <a:blip r:embed="rId18" cstate="screen">
              <a:biLevel thresh="25000"/>
              <a:extLst>
                <a:ext uri="{28A0092B-C50C-407E-A947-70E740481C1C}">
                  <a14:useLocalDpi xmlns:a14="http://schemas.microsoft.com/office/drawing/2010/main"/>
                </a:ext>
              </a:extLst>
            </a:blip>
            <a:stretch>
              <a:fillRect/>
            </a:stretch>
          </p:blipFill>
          <p:spPr>
            <a:xfrm>
              <a:off x="579284" y="4464906"/>
              <a:ext cx="321802" cy="321802"/>
            </a:xfrm>
            <a:prstGeom prst="rect">
              <a:avLst/>
            </a:prstGeom>
          </p:spPr>
        </p:pic>
      </p:grpSp>
      <p:grpSp>
        <p:nvGrpSpPr>
          <p:cNvPr id="1059" name="グループ化 1058"/>
          <p:cNvGrpSpPr/>
          <p:nvPr/>
        </p:nvGrpSpPr>
        <p:grpSpPr>
          <a:xfrm>
            <a:off x="1950625" y="4452830"/>
            <a:ext cx="795689" cy="795689"/>
            <a:chOff x="1339420" y="4554484"/>
            <a:chExt cx="795689" cy="795689"/>
          </a:xfrm>
        </p:grpSpPr>
        <p:sp>
          <p:nvSpPr>
            <p:cNvPr id="316" name="楕円 315"/>
            <p:cNvSpPr/>
            <p:nvPr/>
          </p:nvSpPr>
          <p:spPr>
            <a:xfrm>
              <a:off x="1339420" y="455448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8" name="図 127"/>
            <p:cNvPicPr>
              <a:picLocks noChangeAspect="1"/>
            </p:cNvPicPr>
            <p:nvPr/>
          </p:nvPicPr>
          <p:blipFill>
            <a:blip r:embed="rId19" cstate="screen">
              <a:biLevel thresh="25000"/>
              <a:extLst>
                <a:ext uri="{28A0092B-C50C-407E-A947-70E740481C1C}">
                  <a14:useLocalDpi xmlns:a14="http://schemas.microsoft.com/office/drawing/2010/main"/>
                </a:ext>
              </a:extLst>
            </a:blip>
            <a:stretch>
              <a:fillRect/>
            </a:stretch>
          </p:blipFill>
          <p:spPr>
            <a:xfrm>
              <a:off x="1557161" y="4617682"/>
              <a:ext cx="315983" cy="315983"/>
            </a:xfrm>
            <a:prstGeom prst="rect">
              <a:avLst/>
            </a:prstGeom>
          </p:spPr>
        </p:pic>
        <p:sp>
          <p:nvSpPr>
            <p:cNvPr id="19" name="TextBox 19"/>
            <p:cNvSpPr txBox="1"/>
            <p:nvPr/>
          </p:nvSpPr>
          <p:spPr>
            <a:xfrm>
              <a:off x="1451307" y="4933665"/>
              <a:ext cx="663633"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ja-JP" altLang="en-US" sz="900" b="1" dirty="0">
                  <a:solidFill>
                    <a:schemeClr val="bg1"/>
                  </a:solidFill>
                  <a:latin typeface="+mn-ea"/>
                  <a:cs typeface="Arial"/>
                  <a:sym typeface="Arial"/>
                </a:rPr>
                <a:t>医療･介護相談</a:t>
              </a:r>
            </a:p>
          </p:txBody>
        </p:sp>
      </p:grpSp>
      <p:grpSp>
        <p:nvGrpSpPr>
          <p:cNvPr id="1060" name="グループ化 1059"/>
          <p:cNvGrpSpPr/>
          <p:nvPr/>
        </p:nvGrpSpPr>
        <p:grpSpPr>
          <a:xfrm>
            <a:off x="2380436" y="5217782"/>
            <a:ext cx="795689" cy="795689"/>
            <a:chOff x="2314363" y="4405430"/>
            <a:chExt cx="795689" cy="795689"/>
          </a:xfrm>
          <a:solidFill>
            <a:srgbClr val="0070C0"/>
          </a:solidFill>
        </p:grpSpPr>
        <p:sp>
          <p:nvSpPr>
            <p:cNvPr id="317" name="楕円 316"/>
            <p:cNvSpPr/>
            <p:nvPr/>
          </p:nvSpPr>
          <p:spPr>
            <a:xfrm>
              <a:off x="2314363" y="4405430"/>
              <a:ext cx="795689" cy="79568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9" name="図 128"/>
            <p:cNvPicPr>
              <a:picLocks noChangeAspect="1"/>
            </p:cNvPicPr>
            <p:nvPr/>
          </p:nvPicPr>
          <p:blipFill>
            <a:blip r:embed="rId20" cstate="screen">
              <a:biLevel thresh="25000"/>
              <a:extLst>
                <a:ext uri="{28A0092B-C50C-407E-A947-70E740481C1C}">
                  <a14:useLocalDpi xmlns:a14="http://schemas.microsoft.com/office/drawing/2010/main"/>
                </a:ext>
              </a:extLst>
            </a:blip>
            <a:stretch>
              <a:fillRect/>
            </a:stretch>
          </p:blipFill>
          <p:spPr>
            <a:xfrm>
              <a:off x="2526432" y="4464320"/>
              <a:ext cx="390763" cy="390763"/>
            </a:xfrm>
            <a:prstGeom prst="rect">
              <a:avLst/>
            </a:prstGeom>
            <a:grpFill/>
          </p:spPr>
        </p:pic>
        <p:sp>
          <p:nvSpPr>
            <p:cNvPr id="41" name="TextBox 51"/>
            <p:cNvSpPr txBox="1"/>
            <p:nvPr/>
          </p:nvSpPr>
          <p:spPr>
            <a:xfrm>
              <a:off x="2427055" y="4864150"/>
              <a:ext cx="582209" cy="22313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algn="ctr" defTabSz="342900" latinLnBrk="1" hangingPunct="0"/>
              <a:r>
                <a:rPr lang="ja-JP" altLang="en-US" sz="1000" b="1" dirty="0">
                  <a:solidFill>
                    <a:schemeClr val="bg1"/>
                  </a:solidFill>
                  <a:latin typeface="+mn-ea"/>
                  <a:cs typeface="Arial"/>
                  <a:sym typeface="Arial"/>
                </a:rPr>
                <a:t>買物代行</a:t>
              </a:r>
            </a:p>
          </p:txBody>
        </p:sp>
      </p:grpSp>
      <p:sp>
        <p:nvSpPr>
          <p:cNvPr id="2" name="下矢印 1"/>
          <p:cNvSpPr/>
          <p:nvPr/>
        </p:nvSpPr>
        <p:spPr>
          <a:xfrm>
            <a:off x="5798565" y="3559134"/>
            <a:ext cx="2600698" cy="623418"/>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409345" y="3635896"/>
            <a:ext cx="1342034" cy="338554"/>
          </a:xfrm>
          <a:prstGeom prst="rect">
            <a:avLst/>
          </a:prstGeom>
        </p:spPr>
        <p:txBody>
          <a:bodyPr wrap="none">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ビッグデータ</a:t>
            </a:r>
          </a:p>
        </p:txBody>
      </p:sp>
      <p:sp>
        <p:nvSpPr>
          <p:cNvPr id="136" name="下矢印 135"/>
          <p:cNvSpPr/>
          <p:nvPr/>
        </p:nvSpPr>
        <p:spPr>
          <a:xfrm flipV="1">
            <a:off x="866241" y="3630680"/>
            <a:ext cx="2600698" cy="623418"/>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TextBox 23"/>
          <p:cNvSpPr txBox="1"/>
          <p:nvPr/>
        </p:nvSpPr>
        <p:spPr>
          <a:xfrm>
            <a:off x="1466229" y="3744589"/>
            <a:ext cx="1337954" cy="500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1400" b="1" dirty="0">
                <a:solidFill>
                  <a:schemeClr val="bg1"/>
                </a:solidFill>
                <a:latin typeface="BIZ UDPゴシック" panose="020B0400000000000000" pitchFamily="50" charset="-128"/>
                <a:ea typeface="BIZ UDPゴシック" panose="020B0400000000000000" pitchFamily="50" charset="-128"/>
                <a:cs typeface="Arial"/>
                <a:sym typeface="Arial"/>
              </a:rPr>
              <a:t>エコシステムサービス</a:t>
            </a:r>
          </a:p>
        </p:txBody>
      </p:sp>
      <p:grpSp>
        <p:nvGrpSpPr>
          <p:cNvPr id="28" name="グループ化 27"/>
          <p:cNvGrpSpPr/>
          <p:nvPr/>
        </p:nvGrpSpPr>
        <p:grpSpPr>
          <a:xfrm>
            <a:off x="5100418" y="5378982"/>
            <a:ext cx="795689" cy="795689"/>
            <a:chOff x="5081172" y="5290618"/>
            <a:chExt cx="795689" cy="795689"/>
          </a:xfrm>
        </p:grpSpPr>
        <p:grpSp>
          <p:nvGrpSpPr>
            <p:cNvPr id="1052" name="グループ化 1051"/>
            <p:cNvGrpSpPr/>
            <p:nvPr/>
          </p:nvGrpSpPr>
          <p:grpSpPr>
            <a:xfrm>
              <a:off x="5081172" y="5290618"/>
              <a:ext cx="795689" cy="795689"/>
              <a:chOff x="8654072" y="5006006"/>
              <a:chExt cx="795689" cy="795689"/>
            </a:xfrm>
          </p:grpSpPr>
          <p:sp>
            <p:nvSpPr>
              <p:cNvPr id="306" name="楕円 305"/>
              <p:cNvSpPr/>
              <p:nvPr/>
            </p:nvSpPr>
            <p:spPr>
              <a:xfrm>
                <a:off x="8654072" y="5006006"/>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8" name="TextBox 48"/>
              <p:cNvSpPr txBox="1"/>
              <p:nvPr/>
            </p:nvSpPr>
            <p:spPr>
              <a:xfrm>
                <a:off x="8747412" y="5398444"/>
                <a:ext cx="596593" cy="377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1000" b="1" dirty="0">
                    <a:solidFill>
                      <a:schemeClr val="bg1"/>
                    </a:solidFill>
                    <a:latin typeface="+mn-ea"/>
                    <a:cs typeface="Arial"/>
                    <a:sym typeface="Arial"/>
                  </a:rPr>
                  <a:t>行政</a:t>
                </a:r>
                <a:endParaRPr lang="en-US" altLang="ja-JP" sz="1000" b="1" dirty="0">
                  <a:solidFill>
                    <a:schemeClr val="bg1"/>
                  </a:solidFill>
                  <a:latin typeface="+mn-ea"/>
                  <a:cs typeface="Arial"/>
                  <a:sym typeface="Arial"/>
                </a:endParaRPr>
              </a:p>
              <a:p>
                <a:pPr algn="ctr" defTabSz="342900" latinLnBrk="1" hangingPunct="0"/>
                <a:r>
                  <a:rPr lang="ja-JP" altLang="en-US" sz="1000" b="1" dirty="0">
                    <a:solidFill>
                      <a:schemeClr val="bg1"/>
                    </a:solidFill>
                    <a:latin typeface="+mn-ea"/>
                    <a:cs typeface="Arial"/>
                    <a:sym typeface="Arial"/>
                  </a:rPr>
                  <a:t>サービス</a:t>
                </a:r>
              </a:p>
            </p:txBody>
          </p:sp>
        </p:grpSp>
        <p:pic>
          <p:nvPicPr>
            <p:cNvPr id="8" name="図 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272304" y="5374403"/>
              <a:ext cx="424605" cy="298437"/>
            </a:xfrm>
            <a:prstGeom prst="rect">
              <a:avLst/>
            </a:prstGeom>
          </p:spPr>
        </p:pic>
      </p:grpSp>
      <p:grpSp>
        <p:nvGrpSpPr>
          <p:cNvPr id="24" name="グループ化 23"/>
          <p:cNvGrpSpPr/>
          <p:nvPr/>
        </p:nvGrpSpPr>
        <p:grpSpPr>
          <a:xfrm>
            <a:off x="5858192" y="5816178"/>
            <a:ext cx="795689" cy="795689"/>
            <a:chOff x="5712886" y="5892457"/>
            <a:chExt cx="795689" cy="795689"/>
          </a:xfrm>
        </p:grpSpPr>
        <p:sp>
          <p:nvSpPr>
            <p:cNvPr id="309" name="楕円 308"/>
            <p:cNvSpPr/>
            <p:nvPr/>
          </p:nvSpPr>
          <p:spPr>
            <a:xfrm>
              <a:off x="5712886" y="5892457"/>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5" name="TextBox 25"/>
            <p:cNvSpPr txBox="1"/>
            <p:nvPr/>
          </p:nvSpPr>
          <p:spPr>
            <a:xfrm>
              <a:off x="5723699" y="6281128"/>
              <a:ext cx="762826"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342900" latinLnBrk="1" hangingPunct="0"/>
              <a:r>
                <a:rPr lang="ja-JP" altLang="en-US" sz="900" b="1" dirty="0">
                  <a:solidFill>
                    <a:schemeClr val="bg1"/>
                  </a:solidFill>
                  <a:latin typeface="+mn-ea"/>
                  <a:cs typeface="Arial"/>
                  <a:sym typeface="Arial"/>
                </a:rPr>
                <a:t>子や孫と</a:t>
              </a:r>
              <a:endParaRPr lang="en-US" altLang="ja-JP" sz="900" b="1" dirty="0">
                <a:solidFill>
                  <a:schemeClr val="bg1"/>
                </a:solidFill>
                <a:latin typeface="+mn-ea"/>
                <a:cs typeface="Arial"/>
                <a:sym typeface="Arial"/>
              </a:endParaRPr>
            </a:p>
            <a:p>
              <a:pPr algn="ctr" defTabSz="342900" latinLnBrk="1" hangingPunct="0"/>
              <a:r>
                <a:rPr lang="ja-JP" altLang="en-US" sz="900" b="1" dirty="0">
                  <a:solidFill>
                    <a:schemeClr val="bg1"/>
                  </a:solidFill>
                  <a:latin typeface="+mn-ea"/>
                  <a:cs typeface="Arial"/>
                  <a:sym typeface="Arial"/>
                </a:rPr>
                <a:t>テレビ電話</a:t>
              </a:r>
            </a:p>
          </p:txBody>
        </p:sp>
        <p:grpSp>
          <p:nvGrpSpPr>
            <p:cNvPr id="21" name="グループ化 20"/>
            <p:cNvGrpSpPr/>
            <p:nvPr/>
          </p:nvGrpSpPr>
          <p:grpSpPr>
            <a:xfrm>
              <a:off x="5905949" y="5924068"/>
              <a:ext cx="387240" cy="387240"/>
              <a:chOff x="5725820" y="5964493"/>
              <a:chExt cx="387240" cy="387240"/>
            </a:xfrm>
          </p:grpSpPr>
          <p:pic>
            <p:nvPicPr>
              <p:cNvPr id="9" name="図 8"/>
              <p:cNvPicPr>
                <a:picLocks noChangeAspect="1"/>
              </p:cNvPicPr>
              <p:nvPr/>
            </p:nvPicPr>
            <p:blipFill>
              <a:blip r:embed="rId22" cstate="screen">
                <a:biLevel thresh="25000"/>
                <a:extLst>
                  <a:ext uri="{28A0092B-C50C-407E-A947-70E740481C1C}">
                    <a14:useLocalDpi xmlns:a14="http://schemas.microsoft.com/office/drawing/2010/main"/>
                  </a:ext>
                </a:extLst>
              </a:blip>
              <a:stretch>
                <a:fillRect/>
              </a:stretch>
            </p:blipFill>
            <p:spPr>
              <a:xfrm>
                <a:off x="5725820" y="5964493"/>
                <a:ext cx="387240" cy="387240"/>
              </a:xfrm>
              <a:prstGeom prst="rect">
                <a:avLst/>
              </a:prstGeom>
            </p:spPr>
          </p:pic>
          <p:grpSp>
            <p:nvGrpSpPr>
              <p:cNvPr id="12" name="グループ化 11"/>
              <p:cNvGrpSpPr/>
              <p:nvPr/>
            </p:nvGrpSpPr>
            <p:grpSpPr>
              <a:xfrm>
                <a:off x="5861538" y="6033102"/>
                <a:ext cx="112048" cy="117086"/>
                <a:chOff x="6312312" y="6155044"/>
                <a:chExt cx="145934" cy="152495"/>
              </a:xfrm>
            </p:grpSpPr>
            <p:sp>
              <p:nvSpPr>
                <p:cNvPr id="11" name="フローチャート: 論理積ゲート 10"/>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6" name="グループ化 145"/>
              <p:cNvGrpSpPr/>
              <p:nvPr/>
            </p:nvGrpSpPr>
            <p:grpSpPr>
              <a:xfrm>
                <a:off x="5849278" y="6190341"/>
                <a:ext cx="61204" cy="63956"/>
                <a:chOff x="6312312" y="6155044"/>
                <a:chExt cx="145934" cy="152495"/>
              </a:xfrm>
            </p:grpSpPr>
            <p:sp>
              <p:nvSpPr>
                <p:cNvPr id="147" name="フローチャート: 論理積ゲート 146"/>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p:cNvGrpSpPr/>
              <p:nvPr/>
            </p:nvGrpSpPr>
            <p:grpSpPr>
              <a:xfrm>
                <a:off x="5928906" y="6192612"/>
                <a:ext cx="61204" cy="63956"/>
                <a:chOff x="6312312" y="6155044"/>
                <a:chExt cx="145934" cy="152495"/>
              </a:xfrm>
            </p:grpSpPr>
            <p:sp>
              <p:nvSpPr>
                <p:cNvPr id="150" name="フローチャート: 論理積ゲート 149"/>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150"/>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コネクタ 14"/>
              <p:cNvCxnSpPr/>
              <p:nvPr/>
            </p:nvCxnSpPr>
            <p:spPr>
              <a:xfrm>
                <a:off x="5831323" y="6170208"/>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rot="5400000">
                <a:off x="5865440" y="622420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p:cNvGrpSpPr/>
          <p:nvPr/>
        </p:nvGrpSpPr>
        <p:grpSpPr>
          <a:xfrm>
            <a:off x="3091531" y="5822851"/>
            <a:ext cx="795689" cy="795689"/>
            <a:chOff x="3394532" y="5834641"/>
            <a:chExt cx="795689" cy="795689"/>
          </a:xfrm>
        </p:grpSpPr>
        <p:grpSp>
          <p:nvGrpSpPr>
            <p:cNvPr id="1055" name="グループ化 1054"/>
            <p:cNvGrpSpPr/>
            <p:nvPr/>
          </p:nvGrpSpPr>
          <p:grpSpPr>
            <a:xfrm>
              <a:off x="3394532" y="5834641"/>
              <a:ext cx="795689" cy="795689"/>
              <a:chOff x="2516394" y="5984311"/>
              <a:chExt cx="795689" cy="795689"/>
            </a:xfrm>
          </p:grpSpPr>
          <p:sp>
            <p:nvSpPr>
              <p:cNvPr id="312" name="楕円 311"/>
              <p:cNvSpPr/>
              <p:nvPr/>
            </p:nvSpPr>
            <p:spPr>
              <a:xfrm>
                <a:off x="2516394" y="5984311"/>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8" name="テキスト ボックス 57">
                <a:extLst>
                  <a:ext uri="{FF2B5EF4-FFF2-40B4-BE49-F238E27FC236}">
                    <a16:creationId xmlns:a16="http://schemas.microsoft.com/office/drawing/2014/main" id="{37EA6CB1-01C7-476B-B0C0-0FE1438687F1}"/>
                  </a:ext>
                </a:extLst>
              </p:cNvPr>
              <p:cNvSpPr txBox="1"/>
              <p:nvPr/>
            </p:nvSpPr>
            <p:spPr>
              <a:xfrm flipH="1">
                <a:off x="2599678" y="6409524"/>
                <a:ext cx="634041" cy="246221"/>
              </a:xfrm>
              <a:prstGeom prst="rect">
                <a:avLst/>
              </a:prstGeom>
              <a:noFill/>
            </p:spPr>
            <p:txBody>
              <a:bodyPr wrap="square" rtlCol="0">
                <a:spAutoFit/>
              </a:bodyPr>
              <a:lstStyle/>
              <a:p>
                <a:r>
                  <a:rPr kumimoji="1" lang="en-US" altLang="ja-JP" sz="1000" b="1" dirty="0">
                    <a:solidFill>
                      <a:schemeClr val="bg1"/>
                    </a:solidFill>
                    <a:latin typeface="BIZ UDPゴシック" panose="020B0400000000000000" pitchFamily="50" charset="-128"/>
                    <a:ea typeface="BIZ UDPゴシック" panose="020B0400000000000000" pitchFamily="50" charset="-128"/>
                  </a:rPr>
                  <a:t>AI</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 問診</a:t>
                </a:r>
              </a:p>
            </p:txBody>
          </p:sp>
        </p:grpSp>
        <p:pic>
          <p:nvPicPr>
            <p:cNvPr id="22" name="図 21"/>
            <p:cNvPicPr>
              <a:picLocks noChangeAspect="1"/>
            </p:cNvPicPr>
            <p:nvPr/>
          </p:nvPicPr>
          <p:blipFill>
            <a:blip r:embed="rId23" cstate="screen">
              <a:biLevel thresh="25000"/>
              <a:extLst>
                <a:ext uri="{28A0092B-C50C-407E-A947-70E740481C1C}">
                  <a14:useLocalDpi xmlns:a14="http://schemas.microsoft.com/office/drawing/2010/main"/>
                </a:ext>
              </a:extLst>
            </a:blip>
            <a:stretch>
              <a:fillRect/>
            </a:stretch>
          </p:blipFill>
          <p:spPr>
            <a:xfrm>
              <a:off x="3635633" y="5915381"/>
              <a:ext cx="339350" cy="339350"/>
            </a:xfrm>
            <a:prstGeom prst="rect">
              <a:avLst/>
            </a:prstGeom>
          </p:spPr>
        </p:pic>
      </p:grpSp>
      <p:sp>
        <p:nvSpPr>
          <p:cNvPr id="23" name="正方形/長方形 22"/>
          <p:cNvSpPr/>
          <p:nvPr/>
        </p:nvSpPr>
        <p:spPr>
          <a:xfrm>
            <a:off x="3314468" y="4830349"/>
            <a:ext cx="2512227" cy="400110"/>
          </a:xfrm>
          <a:prstGeom prst="rect">
            <a:avLst/>
          </a:prstGeom>
        </p:spPr>
        <p:txBody>
          <a:bodyPr wrap="none">
            <a:spAutoFit/>
          </a:bodyPr>
          <a:lstStyle/>
          <a:p>
            <a:pPr lvl="0" algn="ctr"/>
            <a:r>
              <a:rPr kumimoji="1" lang="ja-JP" altLang="en-US" sz="2000" b="1" dirty="0">
                <a:solidFill>
                  <a:srgbClr val="0070C0"/>
                </a:solidFill>
                <a:latin typeface="BIZ UDPゴシック" panose="020B0400000000000000" pitchFamily="50" charset="-128"/>
                <a:ea typeface="BIZ UDPゴシック" panose="020B0400000000000000" pitchFamily="50" charset="-128"/>
              </a:rPr>
              <a:t>スマートシニアライフ</a:t>
            </a:r>
            <a:endParaRPr kumimoji="1" lang="en-US" altLang="ja-JP" sz="2000" b="1" dirty="0">
              <a:solidFill>
                <a:srgbClr val="0070C0"/>
              </a:solidFill>
              <a:latin typeface="BIZ UDPゴシック" panose="020B0400000000000000" pitchFamily="50" charset="-128"/>
              <a:ea typeface="BIZ UDPゴシック" panose="020B0400000000000000" pitchFamily="50" charset="-128"/>
            </a:endParaRPr>
          </a:p>
        </p:txBody>
      </p:sp>
      <p:sp>
        <p:nvSpPr>
          <p:cNvPr id="155"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561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5115" y="1083725"/>
            <a:ext cx="2696608" cy="1292640"/>
          </a:xfrm>
          <a:prstGeom prst="rect">
            <a:avLst/>
          </a:prstGeom>
          <a:ln>
            <a:solidFill>
              <a:schemeClr val="bg1">
                <a:lumMod val="65000"/>
              </a:schemeClr>
            </a:solidFill>
          </a:ln>
        </p:spPr>
      </p:pic>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5115" y="2820839"/>
            <a:ext cx="2696607" cy="1502967"/>
          </a:xfrm>
          <a:prstGeom prst="rect">
            <a:avLst/>
          </a:prstGeom>
          <a:ln>
            <a:solidFill>
              <a:schemeClr val="bg1">
                <a:lumMod val="65000"/>
              </a:schemeClr>
            </a:solidFill>
          </a:ln>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5115" y="4773268"/>
            <a:ext cx="2696608" cy="1662710"/>
          </a:xfrm>
          <a:prstGeom prst="rect">
            <a:avLst/>
          </a:prstGeom>
          <a:ln>
            <a:solidFill>
              <a:schemeClr val="bg1">
                <a:lumMod val="65000"/>
              </a:schemeClr>
            </a:solidFill>
          </a:ln>
        </p:spPr>
      </p:pic>
      <p:sp>
        <p:nvSpPr>
          <p:cNvPr id="4" name="正方形/長方形 3"/>
          <p:cNvSpPr/>
          <p:nvPr/>
        </p:nvSpPr>
        <p:spPr>
          <a:xfrm>
            <a:off x="337955" y="1022305"/>
            <a:ext cx="3746538" cy="338554"/>
          </a:xfrm>
          <a:prstGeom prst="rect">
            <a:avLst/>
          </a:prstGeom>
        </p:spPr>
        <p:txBody>
          <a:bodyPr wrap="none">
            <a:spAutoFit/>
          </a:bodyPr>
          <a:lstStyle/>
          <a:p>
            <a:r>
              <a:rPr lang="ja-JP" altLang="en-US" sz="1600" b="1" dirty="0">
                <a:solidFill>
                  <a:srgbClr val="0070C0"/>
                </a:solidFill>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課題起点・住民視点でのサービス開発</a:t>
            </a:r>
          </a:p>
        </p:txBody>
      </p:sp>
      <p:sp>
        <p:nvSpPr>
          <p:cNvPr id="5" name="正方形/長方形 4"/>
          <p:cNvSpPr/>
          <p:nvPr/>
        </p:nvSpPr>
        <p:spPr>
          <a:xfrm>
            <a:off x="337955" y="1351781"/>
            <a:ext cx="4900638" cy="1118255"/>
          </a:xfrm>
          <a:prstGeom prst="rect">
            <a:avLst/>
          </a:prstGeom>
        </p:spPr>
        <p:txBody>
          <a:bodyPr wrap="square">
            <a:spAutoFit/>
          </a:bodyPr>
          <a:lstStyle/>
          <a:p>
            <a:pPr>
              <a:lnSpc>
                <a:spcPts val="2000"/>
              </a:lnSpc>
            </a:pPr>
            <a:r>
              <a:rPr lang="ja-JP" altLang="en-US" sz="1400" dirty="0">
                <a:latin typeface="BIZ UDPゴシック" panose="020B0400000000000000" pitchFamily="50" charset="-128"/>
                <a:ea typeface="BIZ UDPゴシック" panose="020B0400000000000000" pitchFamily="50" charset="-128"/>
              </a:rPr>
              <a:t>ライフイベント全体を俯瞰し、住民・生活者視点で課題設定し、「子育て・教育」起点から課題解決となる個別プロダクト・サービス開発を行い、同時に他サービスとの連携やデータ観点で全体最適化された</a:t>
            </a:r>
            <a:r>
              <a:rPr lang="ja-JP" altLang="en-US" sz="1400" dirty="0" smtClean="0">
                <a:latin typeface="BIZ UDPゴシック" panose="020B0400000000000000" pitchFamily="50" charset="-128"/>
                <a:ea typeface="BIZ UDPゴシック" panose="020B0400000000000000" pitchFamily="50" charset="-128"/>
              </a:rPr>
              <a:t>基盤を構築</a:t>
            </a:r>
            <a:r>
              <a:rPr lang="ja-JP" altLang="en-US" sz="1400" dirty="0">
                <a:latin typeface="BIZ UDPゴシック" panose="020B0400000000000000" pitchFamily="50" charset="-128"/>
                <a:ea typeface="BIZ UDPゴシック" panose="020B0400000000000000" pitchFamily="50" charset="-128"/>
              </a:rPr>
              <a:t>。</a:t>
            </a:r>
          </a:p>
        </p:txBody>
      </p:sp>
      <p:sp>
        <p:nvSpPr>
          <p:cNvPr id="6" name="正方形/長方形 5"/>
          <p:cNvSpPr/>
          <p:nvPr/>
        </p:nvSpPr>
        <p:spPr>
          <a:xfrm>
            <a:off x="337955" y="2787420"/>
            <a:ext cx="4900638" cy="338554"/>
          </a:xfrm>
          <a:prstGeom prst="rect">
            <a:avLst/>
          </a:prstGeom>
        </p:spPr>
        <p:txBody>
          <a:bodyPr wrap="square">
            <a:spAutoFit/>
          </a:bodyPr>
          <a:lstStyle/>
          <a:p>
            <a:r>
              <a:rPr lang="ja-JP" altLang="en-US" sz="1600" b="1" dirty="0">
                <a:solidFill>
                  <a:srgbClr val="0070C0"/>
                </a:solidFill>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「子育て世帯」＋関わる皆様をＩＴでサポート</a:t>
            </a:r>
          </a:p>
        </p:txBody>
      </p:sp>
      <p:sp>
        <p:nvSpPr>
          <p:cNvPr id="16" name="正方形/長方形 15"/>
          <p:cNvSpPr/>
          <p:nvPr/>
        </p:nvSpPr>
        <p:spPr>
          <a:xfrm>
            <a:off x="341231" y="3125974"/>
            <a:ext cx="4894086" cy="605294"/>
          </a:xfrm>
          <a:prstGeom prst="rect">
            <a:avLst/>
          </a:prstGeom>
        </p:spPr>
        <p:txBody>
          <a:bodyPr wrap="square">
            <a:spAutoFit/>
          </a:bodyPr>
          <a:lstStyle/>
          <a:p>
            <a:pPr>
              <a:lnSpc>
                <a:spcPts val="2000"/>
              </a:lnSpc>
            </a:pPr>
            <a:r>
              <a:rPr lang="en-US" altLang="ja-JP" sz="1400" dirty="0">
                <a:latin typeface="BIZ UDPゴシック" panose="020B0400000000000000" pitchFamily="50" charset="-128"/>
                <a:ea typeface="BIZ UDPゴシック" panose="020B0400000000000000" pitchFamily="50" charset="-128"/>
              </a:rPr>
              <a:t>IT</a:t>
            </a:r>
            <a:r>
              <a:rPr lang="ja-JP" altLang="en-US" sz="1400" dirty="0">
                <a:latin typeface="BIZ UDPゴシック" panose="020B0400000000000000" pitchFamily="50" charset="-128"/>
                <a:ea typeface="BIZ UDPゴシック" panose="020B0400000000000000" pitchFamily="50" charset="-128"/>
              </a:rPr>
              <a:t>とデータ活用による、出産前の支援から、子どもの発達を支える保育など、切れ目のないサポートを</a:t>
            </a:r>
            <a:r>
              <a:rPr lang="ja-JP" altLang="en-US" sz="1400" dirty="0" smtClean="0">
                <a:latin typeface="BIZ UDPゴシック" panose="020B0400000000000000" pitchFamily="50" charset="-128"/>
                <a:ea typeface="BIZ UDPゴシック" panose="020B0400000000000000" pitchFamily="50" charset="-128"/>
              </a:rPr>
              <a:t>実現。</a:t>
            </a:r>
            <a:endParaRPr lang="ja-JP" altLang="en-US" sz="14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337955" y="4718900"/>
            <a:ext cx="5116134" cy="338554"/>
          </a:xfrm>
          <a:prstGeom prst="rect">
            <a:avLst/>
          </a:prstGeom>
        </p:spPr>
        <p:txBody>
          <a:bodyPr wrap="square">
            <a:spAutoFit/>
          </a:bodyPr>
          <a:lstStyle/>
          <a:p>
            <a:r>
              <a:rPr lang="ja-JP" altLang="en-US" sz="1600" b="1" dirty="0">
                <a:solidFill>
                  <a:srgbClr val="0070C0"/>
                </a:solidFill>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子育て世代が安心して働き生活出来る環境づくり</a:t>
            </a:r>
          </a:p>
        </p:txBody>
      </p:sp>
      <p:sp>
        <p:nvSpPr>
          <p:cNvPr id="8" name="正方形/長方形 7"/>
          <p:cNvSpPr/>
          <p:nvPr/>
        </p:nvSpPr>
        <p:spPr>
          <a:xfrm>
            <a:off x="337955" y="5066411"/>
            <a:ext cx="4789265" cy="1118255"/>
          </a:xfrm>
          <a:prstGeom prst="rect">
            <a:avLst/>
          </a:prstGeom>
        </p:spPr>
        <p:txBody>
          <a:bodyPr wrap="square">
            <a:spAutoFit/>
          </a:bodyPr>
          <a:lstStyle/>
          <a:p>
            <a:pPr>
              <a:lnSpc>
                <a:spcPts val="2000"/>
              </a:lnSpc>
            </a:pPr>
            <a:r>
              <a:rPr lang="ja-JP" altLang="en-US" sz="1400" dirty="0">
                <a:latin typeface="BIZ UDPゴシック" panose="020B0400000000000000" pitchFamily="50" charset="-128"/>
                <a:ea typeface="BIZ UDPゴシック" panose="020B0400000000000000" pitchFamily="50" charset="-128"/>
              </a:rPr>
              <a:t>・　コロナ禍で働きたくても働けない子育て世代のプレママ</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から子育て時代の課題をデジタルで支援。</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共通基盤のクラウド上での共同開発を推進し、連携に</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よるイノベーションを創出。</a:t>
            </a:r>
          </a:p>
        </p:txBody>
      </p:sp>
      <p:sp>
        <p:nvSpPr>
          <p:cNvPr id="18" name="テキスト ボックス 17"/>
          <p:cNvSpPr txBox="1"/>
          <p:nvPr/>
        </p:nvSpPr>
        <p:spPr>
          <a:xfrm>
            <a:off x="5560175" y="812225"/>
            <a:ext cx="2797561" cy="246221"/>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OSPF</a:t>
            </a:r>
            <a:r>
              <a:rPr kumimoji="1" lang="ja-JP" altLang="en-US" sz="1000" dirty="0">
                <a:latin typeface="BIZ UDPゴシック" panose="020B0400000000000000" pitchFamily="50" charset="-128"/>
                <a:ea typeface="BIZ UDPゴシック" panose="020B0400000000000000" pitchFamily="50" charset="-128"/>
              </a:rPr>
              <a:t>プロジェクトコーディネーターの提案</a:t>
            </a:r>
          </a:p>
        </p:txBody>
      </p:sp>
      <p:pic>
        <p:nvPicPr>
          <p:cNvPr id="10" name="図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9883" y="3507927"/>
            <a:ext cx="866889" cy="804330"/>
          </a:xfrm>
          <a:prstGeom prst="rect">
            <a:avLst/>
          </a:prstGeom>
        </p:spPr>
      </p:pic>
      <p:sp>
        <p:nvSpPr>
          <p:cNvPr id="25" name="正方形/長方形 24"/>
          <p:cNvSpPr/>
          <p:nvPr/>
        </p:nvSpPr>
        <p:spPr>
          <a:xfrm>
            <a:off x="415751" y="358958"/>
            <a:ext cx="3230372"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③　</a:t>
            </a:r>
            <a:r>
              <a:rPr kumimoji="1" lang="ja-JP" altLang="en-US" b="1" dirty="0" smtClean="0">
                <a:solidFill>
                  <a:srgbClr val="0070C0"/>
                </a:solidFill>
                <a:latin typeface="BIZ UDPゴシック" panose="020B0400000000000000" pitchFamily="50" charset="-128"/>
                <a:ea typeface="BIZ UDPゴシック" panose="020B0400000000000000" pitchFamily="50" charset="-128"/>
              </a:rPr>
              <a:t>子育てしやすいまちづくり</a:t>
            </a:r>
            <a:endParaRPr kumimoji="1" lang="ja-JP" altLang="en-US" b="1" dirty="0">
              <a:solidFill>
                <a:srgbClr val="0070C0"/>
              </a:solidFill>
              <a:latin typeface="BIZ UDPゴシック" panose="020B0400000000000000" pitchFamily="50" charset="-128"/>
              <a:ea typeface="BIZ UDPゴシック" panose="020B0400000000000000" pitchFamily="50" charset="-128"/>
            </a:endParaRPr>
          </a:p>
        </p:txBody>
      </p:sp>
      <p:grpSp>
        <p:nvGrpSpPr>
          <p:cNvPr id="26" name="グループ化 25"/>
          <p:cNvGrpSpPr/>
          <p:nvPr/>
        </p:nvGrpSpPr>
        <p:grpSpPr>
          <a:xfrm>
            <a:off x="7440309" y="134256"/>
            <a:ext cx="1390534" cy="276999"/>
            <a:chOff x="6978915" y="576349"/>
            <a:chExt cx="1390534" cy="276999"/>
          </a:xfrm>
        </p:grpSpPr>
        <p:sp>
          <p:nvSpPr>
            <p:cNvPr id="27" name="正方形/長方形 26"/>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28" name="グループ化 27"/>
            <p:cNvGrpSpPr/>
            <p:nvPr/>
          </p:nvGrpSpPr>
          <p:grpSpPr>
            <a:xfrm>
              <a:off x="6978915" y="576349"/>
              <a:ext cx="267630" cy="276999"/>
              <a:chOff x="6978915" y="557392"/>
              <a:chExt cx="267630" cy="276999"/>
            </a:xfrm>
          </p:grpSpPr>
          <p:sp>
            <p:nvSpPr>
              <p:cNvPr id="29" name="正方形/長方形 28"/>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sp>
        <p:nvSpPr>
          <p:cNvPr id="22"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5876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64421" y="5680053"/>
            <a:ext cx="2155531" cy="3819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891168" y="4218549"/>
            <a:ext cx="2201743" cy="3819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164394" y="5678110"/>
            <a:ext cx="1997276" cy="3819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58715" y="3779595"/>
            <a:ext cx="2764868" cy="3819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458424" y="2502908"/>
            <a:ext cx="3700228" cy="3992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770826" y="2477993"/>
            <a:ext cx="469848" cy="3627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66596" y="712666"/>
            <a:ext cx="7597167" cy="584775"/>
          </a:xfrm>
          <a:prstGeom prst="rect">
            <a:avLst/>
          </a:prstGeom>
          <a:noFill/>
          <a:ln>
            <a:noFill/>
          </a:ln>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2020</a:t>
            </a:r>
            <a:r>
              <a:rPr kumimoji="1" lang="ja-JP" altLang="en-US" sz="1600">
                <a:latin typeface="BIZ UDPゴシック" panose="020B0400000000000000" pitchFamily="50" charset="-128"/>
                <a:ea typeface="BIZ UDPゴシック" panose="020B0400000000000000" pitchFamily="50" charset="-128"/>
              </a:rPr>
              <a:t>年度</a:t>
            </a:r>
            <a:r>
              <a:rPr kumimoji="1" lang="ja-JP" altLang="en-US" sz="1600" dirty="0">
                <a:latin typeface="BIZ UDPゴシック" panose="020B0400000000000000" pitchFamily="50" charset="-128"/>
                <a:ea typeface="BIZ UDPゴシック" panose="020B0400000000000000" pitchFamily="50" charset="-128"/>
              </a:rPr>
              <a:t>に</a:t>
            </a:r>
            <a:r>
              <a:rPr kumimoji="1" lang="ja-JP" altLang="en-US" sz="1600">
                <a:latin typeface="BIZ UDPゴシック" panose="020B0400000000000000" pitchFamily="50" charset="-128"/>
                <a:ea typeface="BIZ UDPゴシック" panose="020B0400000000000000" pitchFamily="50" charset="-128"/>
              </a:rPr>
              <a:t>展開</a:t>
            </a:r>
            <a:r>
              <a:rPr kumimoji="1" lang="ja-JP" altLang="en-US" sz="1600" dirty="0">
                <a:latin typeface="BIZ UDPゴシック" panose="020B0400000000000000" pitchFamily="50" charset="-128"/>
                <a:ea typeface="BIZ UDPゴシック" panose="020B0400000000000000" pitchFamily="50" charset="-128"/>
              </a:rPr>
              <a:t>したモビリティ分野のスマートシティ化をさらに加速させ、市町村とともにラストワンマイル問題など、様々な移動課題に対する解決策を検討。</a:t>
            </a:r>
          </a:p>
        </p:txBody>
      </p:sp>
      <p:grpSp>
        <p:nvGrpSpPr>
          <p:cNvPr id="47" name="グループ化 46"/>
          <p:cNvGrpSpPr/>
          <p:nvPr/>
        </p:nvGrpSpPr>
        <p:grpSpPr>
          <a:xfrm>
            <a:off x="661404" y="1742554"/>
            <a:ext cx="4861868" cy="585413"/>
            <a:chOff x="2178000" y="1595040"/>
            <a:chExt cx="4861868" cy="585413"/>
          </a:xfrm>
        </p:grpSpPr>
        <p:sp>
          <p:nvSpPr>
            <p:cNvPr id="17" name="テキスト ボックス 16"/>
            <p:cNvSpPr txBox="1"/>
            <p:nvPr/>
          </p:nvSpPr>
          <p:spPr>
            <a:xfrm>
              <a:off x="2178000" y="1595040"/>
              <a:ext cx="4861868"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移動課題を解決する多彩なプロジェクトの提案</a:t>
              </a:r>
            </a:p>
          </p:txBody>
        </p:sp>
        <p:sp>
          <p:nvSpPr>
            <p:cNvPr id="14" name="テキスト ボックス 13"/>
            <p:cNvSpPr txBox="1"/>
            <p:nvPr/>
          </p:nvSpPr>
          <p:spPr>
            <a:xfrm>
              <a:off x="2178000" y="1926537"/>
              <a:ext cx="2929007"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OSPF</a:t>
              </a:r>
              <a:r>
                <a:rPr kumimoji="1" lang="ja-JP" altLang="en-US" sz="1050" dirty="0">
                  <a:latin typeface="BIZ UDPゴシック" panose="020B0400000000000000" pitchFamily="50" charset="-128"/>
                  <a:ea typeface="BIZ UDPゴシック" panose="020B0400000000000000" pitchFamily="50" charset="-128"/>
                </a:rPr>
                <a:t>プロジェクトコーディネーターの提案</a:t>
              </a:r>
            </a:p>
          </p:txBody>
        </p:sp>
        <p:cxnSp>
          <p:nvCxnSpPr>
            <p:cNvPr id="4" name="直線コネクタ 3"/>
            <p:cNvCxnSpPr/>
            <p:nvPr/>
          </p:nvCxnSpPr>
          <p:spPr>
            <a:xfrm>
              <a:off x="2264076" y="1933594"/>
              <a:ext cx="4185754"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grpSp>
      <p:sp>
        <p:nvSpPr>
          <p:cNvPr id="27" name="テキスト ボックス 26"/>
          <p:cNvSpPr txBox="1"/>
          <p:nvPr/>
        </p:nvSpPr>
        <p:spPr>
          <a:xfrm>
            <a:off x="7759528" y="2825916"/>
            <a:ext cx="492443" cy="2860127"/>
          </a:xfrm>
          <a:prstGeom prst="rect">
            <a:avLst/>
          </a:prstGeom>
          <a:noFill/>
        </p:spPr>
        <p:txBody>
          <a:bodyPr vert="eaVert" wrap="square" rtlCol="0">
            <a:spAutoFit/>
          </a:bodyPr>
          <a:lstStyle/>
          <a:p>
            <a:pPr algn="ctr"/>
            <a:r>
              <a:rPr kumimoji="1"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地域の移動課題解決へ！</a:t>
            </a:r>
          </a:p>
        </p:txBody>
      </p:sp>
      <p:sp>
        <p:nvSpPr>
          <p:cNvPr id="30" name="正方形/長方形 29"/>
          <p:cNvSpPr/>
          <p:nvPr/>
        </p:nvSpPr>
        <p:spPr>
          <a:xfrm>
            <a:off x="415751" y="358958"/>
            <a:ext cx="3456395"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④　移動がスムーズなまちづくり</a:t>
            </a:r>
          </a:p>
        </p:txBody>
      </p:sp>
      <p:pic>
        <p:nvPicPr>
          <p:cNvPr id="19" name="図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439" y="4210874"/>
            <a:ext cx="1992981" cy="1459428"/>
          </a:xfrm>
          <a:prstGeom prst="rect">
            <a:avLst/>
          </a:prstGeom>
          <a:ln>
            <a:solidFill>
              <a:srgbClr val="0070C0"/>
            </a:solidFill>
          </a:ln>
        </p:spPr>
      </p:pic>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04" y="4204711"/>
            <a:ext cx="2151032" cy="1471754"/>
          </a:xfrm>
          <a:prstGeom prst="rect">
            <a:avLst/>
          </a:prstGeom>
          <a:ln>
            <a:solidFill>
              <a:srgbClr val="0070C0"/>
            </a:solidFill>
          </a:ln>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2398" y="2902128"/>
            <a:ext cx="3696254" cy="1260588"/>
          </a:xfrm>
          <a:prstGeom prst="rect">
            <a:avLst/>
          </a:prstGeom>
          <a:ln>
            <a:solidFill>
              <a:srgbClr val="0070C0"/>
            </a:solidFill>
          </a:ln>
        </p:spPr>
      </p:pic>
      <p:sp>
        <p:nvSpPr>
          <p:cNvPr id="7" name="正方形/長方形 6"/>
          <p:cNvSpPr/>
          <p:nvPr/>
        </p:nvSpPr>
        <p:spPr>
          <a:xfrm>
            <a:off x="5202128" y="5627738"/>
            <a:ext cx="1846714" cy="461665"/>
          </a:xfrm>
          <a:prstGeom prst="rect">
            <a:avLst/>
          </a:prstGeom>
        </p:spPr>
        <p:txBody>
          <a:bodyPr wrap="square">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交通・移動に関する課題解決に向けて</a:t>
            </a:r>
          </a:p>
        </p:txBody>
      </p:sp>
      <p:sp>
        <p:nvSpPr>
          <p:cNvPr id="9" name="正方形/長方形 8"/>
          <p:cNvSpPr/>
          <p:nvPr/>
        </p:nvSpPr>
        <p:spPr>
          <a:xfrm>
            <a:off x="670339" y="5638249"/>
            <a:ext cx="2110139" cy="461665"/>
          </a:xfrm>
          <a:prstGeom prst="rect">
            <a:avLst/>
          </a:prstGeom>
        </p:spPr>
        <p:txBody>
          <a:bodyPr wrap="square">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オンデマンド交通で高齢者の移動困難を解決</a:t>
            </a:r>
          </a:p>
        </p:txBody>
      </p:sp>
      <p:sp>
        <p:nvSpPr>
          <p:cNvPr id="28" name="正方形/長方形 27"/>
          <p:cNvSpPr/>
          <p:nvPr/>
        </p:nvSpPr>
        <p:spPr>
          <a:xfrm>
            <a:off x="691544" y="3719474"/>
            <a:ext cx="2562245" cy="461665"/>
          </a:xfrm>
          <a:prstGeom prst="rect">
            <a:avLst/>
          </a:prstGeom>
        </p:spPr>
        <p:txBody>
          <a:bodyPr wrap="square">
            <a:spAutoFit/>
          </a:bodyPr>
          <a:lstStyle/>
          <a:p>
            <a:r>
              <a:rPr lang="en-US" altLang="ja-JP" sz="1200" b="1" dirty="0">
                <a:solidFill>
                  <a:schemeClr val="bg1"/>
                </a:solidFill>
                <a:latin typeface="BIZ UDPゴシック" panose="020B0400000000000000" pitchFamily="50" charset="-128"/>
                <a:ea typeface="BIZ UDPゴシック" panose="020B0400000000000000" pitchFamily="50" charset="-128"/>
              </a:rPr>
              <a:t>AI</a:t>
            </a:r>
            <a:r>
              <a:rPr lang="ja-JP" altLang="en-US" sz="1200" b="1" dirty="0">
                <a:solidFill>
                  <a:schemeClr val="bg1"/>
                </a:solidFill>
                <a:latin typeface="BIZ UDPゴシック" panose="020B0400000000000000" pitchFamily="50" charset="-128"/>
                <a:ea typeface="BIZ UDPゴシック" panose="020B0400000000000000" pitchFamily="50" charset="-128"/>
              </a:rPr>
              <a:t>オンデマンド交通システムによる効率的な移動手段</a:t>
            </a:r>
          </a:p>
        </p:txBody>
      </p:sp>
      <p:sp>
        <p:nvSpPr>
          <p:cNvPr id="12" name="正方形/長方形 11"/>
          <p:cNvSpPr/>
          <p:nvPr/>
        </p:nvSpPr>
        <p:spPr>
          <a:xfrm>
            <a:off x="3460686" y="2477994"/>
            <a:ext cx="3549986" cy="461665"/>
          </a:xfrm>
          <a:prstGeom prst="rect">
            <a:avLst/>
          </a:prstGeom>
        </p:spPr>
        <p:txBody>
          <a:bodyPr wrap="square">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人とまちを結び、地域に根付く新しい移動サービスを提供</a:t>
            </a:r>
          </a:p>
        </p:txBody>
      </p:sp>
      <p:sp>
        <p:nvSpPr>
          <p:cNvPr id="13" name="正方形/長方形 12"/>
          <p:cNvSpPr/>
          <p:nvPr/>
        </p:nvSpPr>
        <p:spPr>
          <a:xfrm>
            <a:off x="2891164" y="4171201"/>
            <a:ext cx="2091615" cy="461665"/>
          </a:xfrm>
          <a:prstGeom prst="rect">
            <a:avLst/>
          </a:prstGeom>
        </p:spPr>
        <p:txBody>
          <a:bodyPr wrap="square">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統合</a:t>
            </a:r>
            <a:r>
              <a:rPr lang="en-US" altLang="ja-JP" sz="1200" b="1" dirty="0">
                <a:solidFill>
                  <a:schemeClr val="bg1"/>
                </a:solidFill>
                <a:latin typeface="BIZ UDPゴシック" panose="020B0400000000000000" pitchFamily="50" charset="-128"/>
                <a:ea typeface="BIZ UDPゴシック" panose="020B0400000000000000" pitchFamily="50" charset="-128"/>
              </a:rPr>
              <a:t>ID</a:t>
            </a:r>
            <a:r>
              <a:rPr lang="ja-JP" altLang="en-US" sz="1200" b="1" dirty="0">
                <a:solidFill>
                  <a:schemeClr val="bg1"/>
                </a:solidFill>
                <a:latin typeface="BIZ UDPゴシック" panose="020B0400000000000000" pitchFamily="50" charset="-128"/>
                <a:ea typeface="BIZ UDPゴシック" panose="020B0400000000000000" pitchFamily="50" charset="-128"/>
              </a:rPr>
              <a:t>で新たな移動体験を実現</a:t>
            </a:r>
          </a:p>
        </p:txBody>
      </p:sp>
      <p:sp>
        <p:nvSpPr>
          <p:cNvPr id="48" name="二等辺三角形 47"/>
          <p:cNvSpPr/>
          <p:nvPr/>
        </p:nvSpPr>
        <p:spPr>
          <a:xfrm rot="5400000">
            <a:off x="7232996" y="4171340"/>
            <a:ext cx="272929" cy="16927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rot="5400000">
            <a:off x="7443804" y="4171339"/>
            <a:ext cx="272929" cy="16927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7440309" y="134256"/>
            <a:ext cx="1390534" cy="276999"/>
            <a:chOff x="6978915" y="576349"/>
            <a:chExt cx="1390534" cy="276999"/>
          </a:xfrm>
        </p:grpSpPr>
        <p:sp>
          <p:nvSpPr>
            <p:cNvPr id="51" name="正方形/長方形 50"/>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52" name="グループ化 51"/>
            <p:cNvGrpSpPr/>
            <p:nvPr/>
          </p:nvGrpSpPr>
          <p:grpSpPr>
            <a:xfrm>
              <a:off x="6978915" y="576349"/>
              <a:ext cx="267630" cy="276999"/>
              <a:chOff x="6978915" y="557392"/>
              <a:chExt cx="267630" cy="276999"/>
            </a:xfrm>
          </p:grpSpPr>
          <p:sp>
            <p:nvSpPr>
              <p:cNvPr id="53" name="正方形/長方形 52"/>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54" name="正方形/長方形 53"/>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pic>
        <p:nvPicPr>
          <p:cNvPr id="2" name="図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595" y="2528046"/>
            <a:ext cx="2753958" cy="1240791"/>
          </a:xfrm>
          <a:prstGeom prst="rect">
            <a:avLst/>
          </a:prstGeom>
          <a:ln>
            <a:solidFill>
              <a:srgbClr val="0070C0"/>
            </a:solidFill>
          </a:ln>
        </p:spPr>
      </p:pic>
      <p:pic>
        <p:nvPicPr>
          <p:cNvPr id="3" name="図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0136" y="4608452"/>
            <a:ext cx="2189164" cy="1457443"/>
          </a:xfrm>
          <a:prstGeom prst="rect">
            <a:avLst/>
          </a:prstGeom>
          <a:ln>
            <a:solidFill>
              <a:srgbClr val="0070C0"/>
            </a:solidFill>
          </a:ln>
        </p:spPr>
      </p:pic>
      <p:sp>
        <p:nvSpPr>
          <p:cNvPr id="34"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2355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zukichi.net/img/arrow/arrow334.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7991300">
            <a:off x="1197167" y="2193754"/>
            <a:ext cx="6896100" cy="348615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348644" y="987843"/>
            <a:ext cx="3538148" cy="338554"/>
          </a:xfrm>
          <a:prstGeom prst="rect">
            <a:avLst/>
          </a:prstGeom>
        </p:spPr>
        <p:txBody>
          <a:bodyPr wrap="none">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ウィズコロナにおける観光ダメージ</a:t>
            </a:r>
          </a:p>
        </p:txBody>
      </p:sp>
      <p:sp>
        <p:nvSpPr>
          <p:cNvPr id="25" name="正方形/長方形 24"/>
          <p:cNvSpPr/>
          <p:nvPr/>
        </p:nvSpPr>
        <p:spPr>
          <a:xfrm>
            <a:off x="4867790" y="988737"/>
            <a:ext cx="3634782" cy="338554"/>
          </a:xfrm>
          <a:prstGeom prst="rect">
            <a:avLst/>
          </a:prstGeom>
        </p:spPr>
        <p:txBody>
          <a:bodyPr wrap="square">
            <a:spAutoFit/>
          </a:bodyPr>
          <a:lstStyle/>
          <a:p>
            <a:pPr algn="ctr"/>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ポストコロナの反転攻勢</a:t>
            </a:r>
            <a:r>
              <a:rPr kumimoji="1" lang="ja-JP" altLang="en-US" sz="1100" b="1" dirty="0">
                <a:latin typeface="BIZ UDPゴシック" panose="020B0400000000000000" pitchFamily="50" charset="-128"/>
                <a:ea typeface="BIZ UDPゴシック" panose="020B0400000000000000" pitchFamily="50" charset="-128"/>
              </a:rPr>
              <a:t>（取組みの事例）</a:t>
            </a:r>
          </a:p>
        </p:txBody>
      </p:sp>
      <p:sp>
        <p:nvSpPr>
          <p:cNvPr id="26" name="テキスト ボックス 25"/>
          <p:cNvSpPr txBox="1"/>
          <p:nvPr/>
        </p:nvSpPr>
        <p:spPr>
          <a:xfrm>
            <a:off x="362215" y="1298348"/>
            <a:ext cx="3604161"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ウィズコロナで最もダメージが大きかった産業分野として観光業が挙げられる。宿泊施設や空港会社を始めとする観光業界の損失は著しい。</a:t>
            </a:r>
          </a:p>
        </p:txBody>
      </p:sp>
      <p:graphicFrame>
        <p:nvGraphicFramePr>
          <p:cNvPr id="27" name="表 26"/>
          <p:cNvGraphicFramePr>
            <a:graphicFrameLocks noGrp="1"/>
          </p:cNvGraphicFramePr>
          <p:nvPr>
            <p:extLst>
              <p:ext uri="{D42A27DB-BD31-4B8C-83A1-F6EECF244321}">
                <p14:modId xmlns:p14="http://schemas.microsoft.com/office/powerpoint/2010/main" val="881775295"/>
              </p:ext>
            </p:extLst>
          </p:nvPr>
        </p:nvGraphicFramePr>
        <p:xfrm>
          <a:off x="683573" y="4986921"/>
          <a:ext cx="2968746" cy="1570800"/>
        </p:xfrm>
        <a:graphic>
          <a:graphicData uri="http://schemas.openxmlformats.org/drawingml/2006/table">
            <a:tbl>
              <a:tblPr firstRow="1" bandRow="1">
                <a:tableStyleId>{5940675A-B579-460E-94D1-54222C63F5DA}</a:tableStyleId>
              </a:tblPr>
              <a:tblGrid>
                <a:gridCol w="489048">
                  <a:extLst>
                    <a:ext uri="{9D8B030D-6E8A-4147-A177-3AD203B41FA5}">
                      <a16:colId xmlns:a16="http://schemas.microsoft.com/office/drawing/2014/main" val="1188215355"/>
                    </a:ext>
                  </a:extLst>
                </a:gridCol>
                <a:gridCol w="814637">
                  <a:extLst>
                    <a:ext uri="{9D8B030D-6E8A-4147-A177-3AD203B41FA5}">
                      <a16:colId xmlns:a16="http://schemas.microsoft.com/office/drawing/2014/main" val="1508512484"/>
                    </a:ext>
                  </a:extLst>
                </a:gridCol>
                <a:gridCol w="725682">
                  <a:extLst>
                    <a:ext uri="{9D8B030D-6E8A-4147-A177-3AD203B41FA5}">
                      <a16:colId xmlns:a16="http://schemas.microsoft.com/office/drawing/2014/main" val="4098511757"/>
                    </a:ext>
                  </a:extLst>
                </a:gridCol>
                <a:gridCol w="939379">
                  <a:extLst>
                    <a:ext uri="{9D8B030D-6E8A-4147-A177-3AD203B41FA5}">
                      <a16:colId xmlns:a16="http://schemas.microsoft.com/office/drawing/2014/main" val="975815129"/>
                    </a:ext>
                  </a:extLst>
                </a:gridCol>
              </a:tblGrid>
              <a:tr h="169672">
                <a:tc>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2019</a:t>
                      </a:r>
                      <a:r>
                        <a:rPr kumimoji="1" lang="ja-JP" altLang="en-US" sz="1000" dirty="0">
                          <a:latin typeface="BIZ UDPゴシック" panose="020B0400000000000000" pitchFamily="50" charset="-128"/>
                          <a:ea typeface="BIZ UDPゴシック" panose="020B0400000000000000" pitchFamily="50" charset="-128"/>
                        </a:rPr>
                        <a:t>年</a:t>
                      </a:r>
                    </a:p>
                  </a:txBody>
                  <a:tcPr marT="36000" marB="36000"/>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2020</a:t>
                      </a:r>
                      <a:r>
                        <a:rPr kumimoji="1" lang="ja-JP" altLang="en-US" sz="1000" dirty="0">
                          <a:latin typeface="BIZ UDPゴシック" panose="020B0400000000000000" pitchFamily="50" charset="-128"/>
                          <a:ea typeface="BIZ UDPゴシック" panose="020B0400000000000000" pitchFamily="50" charset="-128"/>
                        </a:rPr>
                        <a:t>年</a:t>
                      </a: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前年同月比</a:t>
                      </a:r>
                    </a:p>
                  </a:txBody>
                  <a:tcPr marT="36000" marB="36000"/>
                </a:tc>
                <a:extLst>
                  <a:ext uri="{0D108BD9-81ED-4DB2-BD59-A6C34878D82A}">
                    <a16:rowId xmlns:a16="http://schemas.microsoft.com/office/drawing/2014/main" val="3919263339"/>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138,000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4,140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99.7%</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3261844526"/>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129,450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2,589</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99.8%</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2274084470"/>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6</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166,500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3,330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99.8%</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954526623"/>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7</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189,150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3,783</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99.8%</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317748520"/>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8</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105,480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6,274</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99.5%</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506603212"/>
                  </a:ext>
                </a:extLst>
              </a:tr>
              <a:tr h="169672">
                <a:tc>
                  <a:txBody>
                    <a:bodyPr/>
                    <a:lstStyle/>
                    <a:p>
                      <a:pPr algn="ctr"/>
                      <a:r>
                        <a:rPr kumimoji="1" lang="en-US" altLang="ja-JP" sz="1000" dirty="0">
                          <a:latin typeface="BIZ UDPゴシック" panose="020B0400000000000000" pitchFamily="50" charset="-128"/>
                          <a:ea typeface="BIZ UDPゴシック" panose="020B0400000000000000" pitchFamily="50" charset="-128"/>
                        </a:rPr>
                        <a:t>9</a:t>
                      </a:r>
                      <a:r>
                        <a:rPr kumimoji="1" lang="ja-JP" altLang="en-US" sz="1000" dirty="0">
                          <a:latin typeface="BIZ UDPゴシック" panose="020B0400000000000000" pitchFamily="50" charset="-128"/>
                          <a:ea typeface="BIZ UDPゴシック" panose="020B0400000000000000" pitchFamily="50" charset="-128"/>
                        </a:rPr>
                        <a:t>月</a:t>
                      </a: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113,600</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6,816</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99.4%</a:t>
                      </a:r>
                      <a:endParaRPr kumimoji="1" lang="ja-JP" altLang="en-US" sz="1000" dirty="0">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2128170094"/>
                  </a:ext>
                </a:extLst>
              </a:tr>
            </a:tbl>
          </a:graphicData>
        </a:graphic>
      </p:graphicFrame>
      <p:sp>
        <p:nvSpPr>
          <p:cNvPr id="37" name="正方形/長方形 36"/>
          <p:cNvSpPr/>
          <p:nvPr/>
        </p:nvSpPr>
        <p:spPr>
          <a:xfrm>
            <a:off x="2715903" y="4977605"/>
            <a:ext cx="936415" cy="15672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9528" y="2110044"/>
            <a:ext cx="3730689" cy="2044213"/>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9849" y="4589883"/>
            <a:ext cx="3610368" cy="1823842"/>
          </a:xfrm>
          <a:prstGeom prst="rect">
            <a:avLst/>
          </a:prstGeom>
        </p:spPr>
      </p:pic>
      <p:sp>
        <p:nvSpPr>
          <p:cNvPr id="11" name="テキスト ボックス 10"/>
          <p:cNvSpPr txBox="1"/>
          <p:nvPr/>
        </p:nvSpPr>
        <p:spPr>
          <a:xfrm>
            <a:off x="5667976" y="1247155"/>
            <a:ext cx="2797561" cy="246221"/>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OSPF</a:t>
            </a:r>
            <a:r>
              <a:rPr kumimoji="1" lang="ja-JP" altLang="en-US" sz="1000" dirty="0">
                <a:latin typeface="BIZ UDPゴシック" panose="020B0400000000000000" pitchFamily="50" charset="-128"/>
                <a:ea typeface="BIZ UDPゴシック" panose="020B0400000000000000" pitchFamily="50" charset="-128"/>
              </a:rPr>
              <a:t>プロジェクトコーディネーターの提案</a:t>
            </a:r>
          </a:p>
        </p:txBody>
      </p:sp>
      <p:sp>
        <p:nvSpPr>
          <p:cNvPr id="33" name="正方形/長方形 32"/>
          <p:cNvSpPr/>
          <p:nvPr/>
        </p:nvSpPr>
        <p:spPr>
          <a:xfrm>
            <a:off x="415751" y="358958"/>
            <a:ext cx="3095719"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⑤　インバウンド・観光の再生</a:t>
            </a:r>
          </a:p>
        </p:txBody>
      </p:sp>
      <p:grpSp>
        <p:nvGrpSpPr>
          <p:cNvPr id="35" name="グループ化 34"/>
          <p:cNvGrpSpPr/>
          <p:nvPr/>
        </p:nvGrpSpPr>
        <p:grpSpPr>
          <a:xfrm>
            <a:off x="7440309" y="134256"/>
            <a:ext cx="1390534" cy="276999"/>
            <a:chOff x="6978915" y="576349"/>
            <a:chExt cx="1390534" cy="276999"/>
          </a:xfrm>
        </p:grpSpPr>
        <p:sp>
          <p:nvSpPr>
            <p:cNvPr id="36" name="正方形/長方形 35"/>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38" name="グループ化 37"/>
            <p:cNvGrpSpPr/>
            <p:nvPr/>
          </p:nvGrpSpPr>
          <p:grpSpPr>
            <a:xfrm>
              <a:off x="6978915" y="576349"/>
              <a:ext cx="267630" cy="276999"/>
              <a:chOff x="6978915" y="557392"/>
              <a:chExt cx="267630" cy="276999"/>
            </a:xfrm>
          </p:grpSpPr>
          <p:sp>
            <p:nvSpPr>
              <p:cNvPr id="40" name="正方形/長方形 39"/>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grpSp>
        <p:nvGrpSpPr>
          <p:cNvPr id="60" name="グループ化 59"/>
          <p:cNvGrpSpPr/>
          <p:nvPr/>
        </p:nvGrpSpPr>
        <p:grpSpPr>
          <a:xfrm>
            <a:off x="423393" y="2008102"/>
            <a:ext cx="3463399" cy="2699588"/>
            <a:chOff x="435741" y="2297955"/>
            <a:chExt cx="3463399" cy="2699588"/>
          </a:xfrm>
        </p:grpSpPr>
        <p:sp>
          <p:nvSpPr>
            <p:cNvPr id="28" name="テキスト ボックス 27"/>
            <p:cNvSpPr txBox="1"/>
            <p:nvPr/>
          </p:nvSpPr>
          <p:spPr>
            <a:xfrm>
              <a:off x="2581351" y="4140475"/>
              <a:ext cx="1231427" cy="230832"/>
            </a:xfrm>
            <a:prstGeom prst="rect">
              <a:avLst/>
            </a:prstGeom>
            <a:noFill/>
          </p:spPr>
          <p:txBody>
            <a:bodyPr wrap="non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直近</a:t>
              </a:r>
              <a:r>
                <a:rPr kumimoji="1" lang="en-US" altLang="ja-JP" sz="900" dirty="0">
                  <a:latin typeface="BIZ UDPゴシック" panose="020B0400000000000000" pitchFamily="50" charset="-128"/>
                  <a:ea typeface="BIZ UDPゴシック" panose="020B0400000000000000" pitchFamily="50" charset="-128"/>
                </a:rPr>
                <a:t>8</a:t>
              </a:r>
              <a:r>
                <a:rPr kumimoji="1" lang="ja-JP" altLang="en-US" sz="900" dirty="0">
                  <a:latin typeface="BIZ UDPゴシック" panose="020B0400000000000000" pitchFamily="50" charset="-128"/>
                  <a:ea typeface="BIZ UDPゴシック" panose="020B0400000000000000" pitchFamily="50" charset="-128"/>
                </a:rPr>
                <a:t>月は</a:t>
              </a:r>
              <a:r>
                <a:rPr kumimoji="1" lang="en-US" altLang="ja-JP" sz="900" dirty="0">
                  <a:latin typeface="BIZ UDPゴシック" panose="020B0400000000000000" pitchFamily="50" charset="-128"/>
                  <a:ea typeface="BIZ UDPゴシック" panose="020B0400000000000000" pitchFamily="50" charset="-128"/>
                </a:rPr>
                <a:t>21.1%</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899304" y="2337319"/>
              <a:ext cx="2536272" cy="430887"/>
            </a:xfrm>
            <a:prstGeom prst="rect">
              <a:avLst/>
            </a:prstGeom>
          </p:spPr>
          <p:txBody>
            <a:bodyPr wrap="none">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大阪の宿泊施設　客室稼働率月別比較</a:t>
              </a:r>
              <a:endParaRPr kumimoji="1" lang="en-US" altLang="ja-JP" sz="1100" b="1" dirty="0">
                <a:latin typeface="BIZ UDPゴシック" panose="020B0400000000000000" pitchFamily="50" charset="-128"/>
                <a:ea typeface="BIZ UDPゴシック" panose="020B0400000000000000" pitchFamily="50" charset="-128"/>
              </a:endParaRPr>
            </a:p>
            <a:p>
              <a:pPr algn="ctr"/>
              <a:r>
                <a:rPr kumimoji="1" lang="en-US" altLang="ja-JP" sz="1050" b="1" dirty="0">
                  <a:latin typeface="BIZ UDPゴシック" panose="020B0400000000000000" pitchFamily="50" charset="-128"/>
                  <a:ea typeface="BIZ UDPゴシック" panose="020B0400000000000000" pitchFamily="50" charset="-128"/>
                </a:rPr>
                <a:t>2019 </a:t>
              </a:r>
              <a:r>
                <a:rPr kumimoji="1" lang="ja-JP" altLang="en-US" sz="1050" b="1" dirty="0">
                  <a:latin typeface="BIZ UDPゴシック" panose="020B0400000000000000" pitchFamily="50" charset="-128"/>
                  <a:ea typeface="BIZ UDPゴシック" panose="020B0400000000000000" pitchFamily="50" charset="-128"/>
                </a:rPr>
                <a:t>▶ </a:t>
              </a:r>
              <a:r>
                <a:rPr kumimoji="1" lang="en-US" altLang="ja-JP" sz="1050" b="1" dirty="0">
                  <a:latin typeface="BIZ UDPゴシック" panose="020B0400000000000000" pitchFamily="50" charset="-128"/>
                  <a:ea typeface="BIZ UDPゴシック" panose="020B0400000000000000" pitchFamily="50" charset="-128"/>
                </a:rPr>
                <a:t>2020</a:t>
              </a:r>
              <a:endParaRPr kumimoji="1" lang="ja-JP" altLang="en-US" sz="1050" b="1" dirty="0">
                <a:latin typeface="BIZ UDPゴシック" panose="020B0400000000000000" pitchFamily="50" charset="-128"/>
                <a:ea typeface="BIZ UDPゴシック" panose="020B0400000000000000" pitchFamily="50" charset="-128"/>
              </a:endParaRPr>
            </a:p>
          </p:txBody>
        </p:sp>
        <p:grpSp>
          <p:nvGrpSpPr>
            <p:cNvPr id="52" name="グループ化 51"/>
            <p:cNvGrpSpPr/>
            <p:nvPr/>
          </p:nvGrpSpPr>
          <p:grpSpPr>
            <a:xfrm>
              <a:off x="1606235" y="2813841"/>
              <a:ext cx="2132488" cy="234171"/>
              <a:chOff x="1678120" y="2815770"/>
              <a:chExt cx="2132488" cy="234171"/>
            </a:xfrm>
          </p:grpSpPr>
          <p:sp>
            <p:nvSpPr>
              <p:cNvPr id="10" name="テキスト ボックス 9"/>
              <p:cNvSpPr txBox="1"/>
              <p:nvPr/>
            </p:nvSpPr>
            <p:spPr>
              <a:xfrm>
                <a:off x="2487037" y="2815770"/>
                <a:ext cx="1141659" cy="230832"/>
              </a:xfrm>
              <a:prstGeom prst="rect">
                <a:avLst/>
              </a:prstGeom>
              <a:noFill/>
              <a:ln>
                <a:noFill/>
              </a:ln>
            </p:spPr>
            <p:txBody>
              <a:bodyPr wrap="none" rtlCol="0">
                <a:spAutoFit/>
              </a:bodyPr>
              <a:lstStyle/>
              <a:p>
                <a:r>
                  <a:rPr kumimoji="1" lang="ja-JP" altLang="en-US" sz="900" b="1" dirty="0">
                    <a:latin typeface="BIZ UDPゴシック" panose="020B0400000000000000" pitchFamily="50" charset="-128"/>
                    <a:ea typeface="BIZ UDPゴシック" panose="020B0400000000000000" pitchFamily="50" charset="-128"/>
                  </a:rPr>
                  <a:t>年間平均　</a:t>
                </a:r>
                <a:r>
                  <a:rPr kumimoji="1" lang="en-US" altLang="ja-JP" sz="900" b="1" dirty="0">
                    <a:latin typeface="BIZ UDPゴシック" panose="020B0400000000000000" pitchFamily="50" charset="-128"/>
                    <a:ea typeface="BIZ UDPゴシック" panose="020B0400000000000000" pitchFamily="50" charset="-128"/>
                  </a:rPr>
                  <a:t>82.0%</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1678120" y="2819109"/>
                <a:ext cx="636713" cy="230832"/>
              </a:xfrm>
              <a:prstGeom prst="rect">
                <a:avLst/>
              </a:prstGeom>
              <a:solidFill>
                <a:srgbClr val="0070C0"/>
              </a:solidFill>
            </p:spPr>
            <p:txBody>
              <a:bodyPr wrap="none">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2019</a:t>
                </a:r>
                <a:r>
                  <a:rPr kumimoji="1" lang="ja-JP" altLang="en-US" sz="900" b="1" dirty="0">
                    <a:solidFill>
                      <a:schemeClr val="bg1"/>
                    </a:solidFill>
                    <a:latin typeface="BIZ UDPゴシック" panose="020B0400000000000000" pitchFamily="50" charset="-128"/>
                    <a:ea typeface="BIZ UDPゴシック" panose="020B0400000000000000" pitchFamily="50" charset="-128"/>
                  </a:rPr>
                  <a:t>年</a:t>
                </a:r>
                <a:endParaRPr lang="ja-JP" altLang="en-US" sz="1400" dirty="0">
                  <a:solidFill>
                    <a:schemeClr val="bg1"/>
                  </a:solidFill>
                </a:endParaRPr>
              </a:p>
            </p:txBody>
          </p:sp>
          <p:sp>
            <p:nvSpPr>
              <p:cNvPr id="51" name="正方形/長方形 50"/>
              <p:cNvSpPr/>
              <p:nvPr/>
            </p:nvSpPr>
            <p:spPr>
              <a:xfrm>
                <a:off x="2314833" y="2825394"/>
                <a:ext cx="1495775" cy="2194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1606235" y="3839232"/>
              <a:ext cx="2132488" cy="239403"/>
              <a:chOff x="1678120" y="2810538"/>
              <a:chExt cx="2132488" cy="239403"/>
            </a:xfrm>
          </p:grpSpPr>
          <p:sp>
            <p:nvSpPr>
              <p:cNvPr id="55" name="テキスト ボックス 54"/>
              <p:cNvSpPr txBox="1"/>
              <p:nvPr/>
            </p:nvSpPr>
            <p:spPr>
              <a:xfrm>
                <a:off x="2310498" y="2810538"/>
                <a:ext cx="1500110" cy="230832"/>
              </a:xfrm>
              <a:prstGeom prst="rect">
                <a:avLst/>
              </a:prstGeom>
              <a:noFill/>
              <a:ln>
                <a:noFill/>
              </a:ln>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８月までの平均　</a:t>
                </a:r>
                <a:r>
                  <a:rPr kumimoji="1" lang="en-US" altLang="ja-JP" sz="900" b="1" dirty="0">
                    <a:latin typeface="BIZ UDPゴシック" panose="020B0400000000000000" pitchFamily="50" charset="-128"/>
                    <a:ea typeface="BIZ UDPゴシック" panose="020B0400000000000000" pitchFamily="50" charset="-128"/>
                  </a:rPr>
                  <a:t>30.</a:t>
                </a:r>
                <a:r>
                  <a:rPr kumimoji="1" lang="ja-JP" altLang="en-US" sz="900" b="1" dirty="0">
                    <a:latin typeface="BIZ UDPゴシック" panose="020B0400000000000000" pitchFamily="50" charset="-128"/>
                    <a:ea typeface="BIZ UDPゴシック" panose="020B0400000000000000" pitchFamily="50" charset="-128"/>
                  </a:rPr>
                  <a:t>２</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1678120" y="2819109"/>
                <a:ext cx="652743" cy="230832"/>
              </a:xfrm>
              <a:prstGeom prst="rect">
                <a:avLst/>
              </a:prstGeom>
              <a:solidFill>
                <a:srgbClr val="FFC000"/>
              </a:solidFill>
            </p:spPr>
            <p:txBody>
              <a:bodyPr wrap="none">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2020</a:t>
                </a:r>
                <a:r>
                  <a:rPr kumimoji="1" lang="ja-JP" altLang="en-US" sz="900" b="1" dirty="0">
                    <a:solidFill>
                      <a:schemeClr val="bg1"/>
                    </a:solidFill>
                    <a:latin typeface="BIZ UDPゴシック" panose="020B0400000000000000" pitchFamily="50" charset="-128"/>
                    <a:ea typeface="BIZ UDPゴシック" panose="020B0400000000000000" pitchFamily="50" charset="-128"/>
                  </a:rPr>
                  <a:t>年</a:t>
                </a:r>
                <a:endParaRPr lang="ja-JP" altLang="en-US" sz="1400" dirty="0">
                  <a:solidFill>
                    <a:schemeClr val="bg1"/>
                  </a:solidFill>
                </a:endParaRPr>
              </a:p>
            </p:txBody>
          </p:sp>
          <p:sp>
            <p:nvSpPr>
              <p:cNvPr id="57" name="正方形/長方形 56"/>
              <p:cNvSpPr/>
              <p:nvPr/>
            </p:nvSpPr>
            <p:spPr>
              <a:xfrm>
                <a:off x="2314833" y="2825394"/>
                <a:ext cx="1495775" cy="2194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正方形/長方形 57"/>
            <p:cNvSpPr/>
            <p:nvPr/>
          </p:nvSpPr>
          <p:spPr>
            <a:xfrm>
              <a:off x="435741" y="2297955"/>
              <a:ext cx="3463399" cy="26995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正方形/長方形 61"/>
          <p:cNvSpPr/>
          <p:nvPr/>
        </p:nvSpPr>
        <p:spPr>
          <a:xfrm>
            <a:off x="5013888" y="1642227"/>
            <a:ext cx="3366627" cy="365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051558" y="1642227"/>
            <a:ext cx="3366627" cy="338554"/>
          </a:xfrm>
          <a:prstGeom prst="rect">
            <a:avLst/>
          </a:prstGeom>
        </p:spPr>
        <p:txBody>
          <a:bodyPr wrap="none">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生体認証を活用したシームレス観光</a:t>
            </a:r>
          </a:p>
        </p:txBody>
      </p:sp>
      <p:sp>
        <p:nvSpPr>
          <p:cNvPr id="64" name="正方形/長方形 63"/>
          <p:cNvSpPr/>
          <p:nvPr/>
        </p:nvSpPr>
        <p:spPr>
          <a:xfrm>
            <a:off x="5013887" y="4256199"/>
            <a:ext cx="3366627" cy="365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267963" y="4251329"/>
            <a:ext cx="2933816" cy="338554"/>
          </a:xfrm>
          <a:prstGeom prst="rect">
            <a:avLst/>
          </a:prstGeom>
        </p:spPr>
        <p:txBody>
          <a:bodyPr wrap="none">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祭りを軸とした観光コンテンツ</a:t>
            </a:r>
          </a:p>
        </p:txBody>
      </p:sp>
      <p:grpSp>
        <p:nvGrpSpPr>
          <p:cNvPr id="67" name="グループ化 66"/>
          <p:cNvGrpSpPr/>
          <p:nvPr/>
        </p:nvGrpSpPr>
        <p:grpSpPr>
          <a:xfrm>
            <a:off x="4172957" y="1071357"/>
            <a:ext cx="589127" cy="182923"/>
            <a:chOff x="4199849" y="1195813"/>
            <a:chExt cx="589127" cy="182923"/>
          </a:xfrm>
          <a:solidFill>
            <a:srgbClr val="FF0000"/>
          </a:solidFill>
        </p:grpSpPr>
        <p:sp>
          <p:nvSpPr>
            <p:cNvPr id="16" name="二等辺三角形 15"/>
            <p:cNvSpPr/>
            <p:nvPr/>
          </p:nvSpPr>
          <p:spPr>
            <a:xfrm rot="5400000">
              <a:off x="4168233" y="1228380"/>
              <a:ext cx="181972" cy="118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5" name="二等辺三角形 64"/>
            <p:cNvSpPr/>
            <p:nvPr/>
          </p:nvSpPr>
          <p:spPr>
            <a:xfrm rot="5400000">
              <a:off x="4318975" y="1228380"/>
              <a:ext cx="181972" cy="118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6" name="二等辺三角形 65"/>
            <p:cNvSpPr/>
            <p:nvPr/>
          </p:nvSpPr>
          <p:spPr>
            <a:xfrm rot="5400000">
              <a:off x="4481791" y="1228380"/>
              <a:ext cx="181972" cy="118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2" name="二等辺三角形 71"/>
            <p:cNvSpPr/>
            <p:nvPr/>
          </p:nvSpPr>
          <p:spPr>
            <a:xfrm rot="5400000">
              <a:off x="4638620" y="1227429"/>
              <a:ext cx="181972" cy="118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42" name="正方形/長方形 41"/>
          <p:cNvSpPr/>
          <p:nvPr/>
        </p:nvSpPr>
        <p:spPr>
          <a:xfrm>
            <a:off x="790835" y="4747054"/>
            <a:ext cx="2690160" cy="261610"/>
          </a:xfrm>
          <a:prstGeom prst="rect">
            <a:avLst/>
          </a:prstGeom>
        </p:spPr>
        <p:txBody>
          <a:bodyPr wrap="none">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関空国際</a:t>
            </a:r>
            <a:r>
              <a:rPr kumimoji="1" lang="ja-JP" altLang="en-US" sz="1100" b="1" dirty="0" smtClean="0">
                <a:latin typeface="BIZ UDPゴシック" panose="020B0400000000000000" pitchFamily="50" charset="-128"/>
                <a:ea typeface="BIZ UDPゴシック" panose="020B0400000000000000" pitchFamily="50" charset="-128"/>
              </a:rPr>
              <a:t>線の外国人乗降客数　</a:t>
            </a:r>
            <a:r>
              <a:rPr kumimoji="1" lang="ja-JP" altLang="en-US" sz="1000" dirty="0" smtClean="0">
                <a:latin typeface="BIZ UDPゴシック" panose="020B0400000000000000" pitchFamily="50" charset="-128"/>
                <a:ea typeface="BIZ UDPゴシック" panose="020B0400000000000000" pitchFamily="50" charset="-128"/>
              </a:rPr>
              <a:t>（単位：人）</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4"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43" name="図 42"/>
          <p:cNvPicPr>
            <a:picLocks noChangeAspect="1"/>
          </p:cNvPicPr>
          <p:nvPr/>
        </p:nvPicPr>
        <p:blipFill>
          <a:blip r:embed="rId6"/>
          <a:stretch>
            <a:fillRect/>
          </a:stretch>
        </p:blipFill>
        <p:spPr>
          <a:xfrm>
            <a:off x="458797" y="2521729"/>
            <a:ext cx="3182388" cy="2188654"/>
          </a:xfrm>
          <a:prstGeom prst="rect">
            <a:avLst/>
          </a:prstGeom>
        </p:spPr>
      </p:pic>
    </p:spTree>
    <p:extLst>
      <p:ext uri="{BB962C8B-B14F-4D97-AF65-F5344CB8AC3E}">
        <p14:creationId xmlns:p14="http://schemas.microsoft.com/office/powerpoint/2010/main" val="379596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74568" y="815007"/>
            <a:ext cx="6649577" cy="369332"/>
          </a:xfrm>
          <a:prstGeom prst="rect">
            <a:avLst/>
          </a:prstGeom>
        </p:spPr>
        <p:txBody>
          <a:bodyPr wrap="none">
            <a:spAutoFit/>
          </a:bodyPr>
          <a:lstStyle/>
          <a:p>
            <a:r>
              <a:rPr kumimoji="1" lang="ja-JP" altLang="en-US" b="1" dirty="0">
                <a:latin typeface="BIZ UDPゴシック" panose="020B0400000000000000" pitchFamily="50" charset="-128"/>
                <a:ea typeface="BIZ UDPゴシック" panose="020B0400000000000000" pitchFamily="50" charset="-128"/>
              </a:rPr>
              <a:t>大阪経済を　　　　　　　させるための、企業</a:t>
            </a:r>
            <a:r>
              <a:rPr kumimoji="1" lang="en-US" altLang="ja-JP" b="1" dirty="0">
                <a:latin typeface="BIZ UDPゴシック" panose="020B0400000000000000" pitchFamily="50" charset="-128"/>
                <a:ea typeface="BIZ UDPゴシック" panose="020B0400000000000000" pitchFamily="50" charset="-128"/>
              </a:rPr>
              <a:t>DX</a:t>
            </a:r>
            <a:r>
              <a:rPr kumimoji="1" lang="ja-JP" altLang="en-US" b="1" dirty="0">
                <a:latin typeface="BIZ UDPゴシック" panose="020B0400000000000000" pitchFamily="50" charset="-128"/>
                <a:ea typeface="BIZ UDPゴシック" panose="020B0400000000000000" pitchFamily="50" charset="-128"/>
              </a:rPr>
              <a:t>の 「仕組みづくり」</a:t>
            </a:r>
          </a:p>
        </p:txBody>
      </p:sp>
      <p:sp>
        <p:nvSpPr>
          <p:cNvPr id="14" name="テキスト ボックス 13"/>
          <p:cNvSpPr txBox="1"/>
          <p:nvPr/>
        </p:nvSpPr>
        <p:spPr>
          <a:xfrm>
            <a:off x="374568" y="1267327"/>
            <a:ext cx="6495689" cy="307777"/>
          </a:xfrm>
          <a:prstGeom prst="rect">
            <a:avLst/>
          </a:prstGeom>
          <a:noFill/>
        </p:spPr>
        <p:txBody>
          <a:bodyPr wrap="squar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シェアリングエコノミーの力で中小製造業の生産格差を解決する仕組みづくり</a:t>
            </a:r>
          </a:p>
        </p:txBody>
      </p:sp>
      <p:sp>
        <p:nvSpPr>
          <p:cNvPr id="10" name="テキスト ボックス 9"/>
          <p:cNvSpPr txBox="1"/>
          <p:nvPr/>
        </p:nvSpPr>
        <p:spPr>
          <a:xfrm>
            <a:off x="374568" y="3981657"/>
            <a:ext cx="5831730" cy="307777"/>
          </a:xfrm>
          <a:prstGeom prst="rect">
            <a:avLst/>
          </a:prstGeom>
          <a:noFill/>
        </p:spPr>
        <p:txBody>
          <a:bodyPr wrap="squar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スタートアップ企業がスマートシティの領域で挑戦できる環境づくり</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803119" y="1506642"/>
            <a:ext cx="2929007"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OSPF</a:t>
            </a:r>
            <a:r>
              <a:rPr kumimoji="1" lang="ja-JP" altLang="en-US" sz="1050" dirty="0">
                <a:latin typeface="BIZ UDPゴシック" panose="020B0400000000000000" pitchFamily="50" charset="-128"/>
                <a:ea typeface="BIZ UDPゴシック" panose="020B0400000000000000" pitchFamily="50" charset="-128"/>
              </a:rPr>
              <a:t>プロジェクトコーディネーターの提案</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077" y="2056646"/>
            <a:ext cx="4247766" cy="1183167"/>
          </a:xfrm>
          <a:prstGeom prst="rect">
            <a:avLst/>
          </a:prstGeom>
        </p:spPr>
      </p:pic>
      <p:sp>
        <p:nvSpPr>
          <p:cNvPr id="35" name="正方形/長方形 34"/>
          <p:cNvSpPr/>
          <p:nvPr/>
        </p:nvSpPr>
        <p:spPr>
          <a:xfrm>
            <a:off x="544753" y="4647282"/>
            <a:ext cx="3786236" cy="1384995"/>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コロナ禍で</a:t>
            </a:r>
            <a:r>
              <a:rPr lang="en-US" altLang="ja-JP" sz="1400" dirty="0" err="1">
                <a:latin typeface="BIZ UDPゴシック" panose="020B0400000000000000" pitchFamily="50" charset="-128"/>
                <a:ea typeface="BIZ UDPゴシック" panose="020B0400000000000000" pitchFamily="50" charset="-128"/>
              </a:rPr>
              <a:t>IoT</a:t>
            </a:r>
            <a:r>
              <a:rPr lang="ja-JP" altLang="en-US" sz="1400" dirty="0">
                <a:latin typeface="BIZ UDPゴシック" panose="020B0400000000000000" pitchFamily="50" charset="-128"/>
                <a:ea typeface="BIZ UDPゴシック" panose="020B0400000000000000" pitchFamily="50" charset="-128"/>
              </a:rPr>
              <a:t>や</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が注目されるなか、</a:t>
            </a:r>
            <a:r>
              <a:rPr lang="en-US" altLang="ja-JP" sz="1400" dirty="0">
                <a:latin typeface="BIZ UDPゴシック" panose="020B0400000000000000" pitchFamily="50" charset="-128"/>
                <a:ea typeface="BIZ UDPゴシック" panose="020B0400000000000000" pitchFamily="50" charset="-128"/>
              </a:rPr>
              <a:t>IT</a:t>
            </a:r>
            <a:r>
              <a:rPr lang="ja-JP" altLang="en-US" sz="1400" dirty="0" smtClean="0">
                <a:latin typeface="BIZ UDPゴシック" panose="020B0400000000000000" pitchFamily="50" charset="-128"/>
                <a:ea typeface="BIZ UDPゴシック" panose="020B0400000000000000" pitchFamily="50" charset="-128"/>
              </a:rPr>
              <a:t>系</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スタートアップ</a:t>
            </a:r>
            <a:r>
              <a:rPr lang="ja-JP" altLang="en-US" sz="1400" dirty="0">
                <a:latin typeface="BIZ UDPゴシック" panose="020B0400000000000000" pitchFamily="50" charset="-128"/>
                <a:ea typeface="BIZ UDPゴシック" panose="020B0400000000000000" pitchFamily="50" charset="-128"/>
              </a:rPr>
              <a:t>にとってはチャンスの時代でもある。大阪の成長を担うスタートアップ企業が、大手企業と連携し、あるいは独自のソリューションで、社会課題解決するビジネスを展開できるような「環境づくり」</a:t>
            </a:r>
          </a:p>
        </p:txBody>
      </p:sp>
      <p:sp>
        <p:nvSpPr>
          <p:cNvPr id="28" name="正方形/長方形 27"/>
          <p:cNvSpPr/>
          <p:nvPr/>
        </p:nvSpPr>
        <p:spPr>
          <a:xfrm>
            <a:off x="415751" y="358958"/>
            <a:ext cx="2552302" cy="369332"/>
          </a:xfrm>
          <a:prstGeom prst="rect">
            <a:avLst/>
          </a:prstGeom>
        </p:spPr>
        <p:txBody>
          <a:bodyPr wrap="none">
            <a:spAutoFit/>
          </a:bodyPr>
          <a:lstStyle/>
          <a:p>
            <a:r>
              <a:rPr kumimoji="1" lang="ja-JP" altLang="en-US" b="1" dirty="0">
                <a:solidFill>
                  <a:srgbClr val="0070C0"/>
                </a:solidFill>
                <a:latin typeface="BIZ UDPゴシック" panose="020B0400000000000000" pitchFamily="50" charset="-128"/>
                <a:ea typeface="BIZ UDPゴシック" panose="020B0400000000000000" pitchFamily="50" charset="-128"/>
              </a:rPr>
              <a:t>⑥　大阪ものづくり</a:t>
            </a:r>
            <a:r>
              <a:rPr kumimoji="1" lang="en-US" altLang="ja-JP" b="1" dirty="0">
                <a:solidFill>
                  <a:srgbClr val="0070C0"/>
                </a:solidFill>
                <a:latin typeface="BIZ UDPゴシック" panose="020B0400000000000000" pitchFamily="50" charset="-128"/>
                <a:ea typeface="BIZ UDPゴシック" panose="020B0400000000000000" pitchFamily="50" charset="-128"/>
              </a:rPr>
              <a:t>2.0</a:t>
            </a:r>
          </a:p>
        </p:txBody>
      </p:sp>
      <p:grpSp>
        <p:nvGrpSpPr>
          <p:cNvPr id="29" name="グループ化 28"/>
          <p:cNvGrpSpPr/>
          <p:nvPr/>
        </p:nvGrpSpPr>
        <p:grpSpPr>
          <a:xfrm>
            <a:off x="7440309" y="134256"/>
            <a:ext cx="1390534" cy="276999"/>
            <a:chOff x="6978915" y="576349"/>
            <a:chExt cx="1390534" cy="276999"/>
          </a:xfrm>
        </p:grpSpPr>
        <p:sp>
          <p:nvSpPr>
            <p:cNvPr id="30" name="正方形/長方形 29"/>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33" name="グループ化 32"/>
            <p:cNvGrpSpPr/>
            <p:nvPr/>
          </p:nvGrpSpPr>
          <p:grpSpPr>
            <a:xfrm>
              <a:off x="6978915" y="576349"/>
              <a:ext cx="267630" cy="276999"/>
              <a:chOff x="6978915" y="557392"/>
              <a:chExt cx="267630" cy="276999"/>
            </a:xfrm>
          </p:grpSpPr>
          <p:sp>
            <p:nvSpPr>
              <p:cNvPr id="34" name="正方形/長方形 33"/>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grpSp>
        <p:nvGrpSpPr>
          <p:cNvPr id="26" name="グループ化 25"/>
          <p:cNvGrpSpPr/>
          <p:nvPr/>
        </p:nvGrpSpPr>
        <p:grpSpPr>
          <a:xfrm>
            <a:off x="4667127" y="4493779"/>
            <a:ext cx="1764000" cy="1764000"/>
            <a:chOff x="4527143" y="4355000"/>
            <a:chExt cx="1764000" cy="1764000"/>
          </a:xfrm>
        </p:grpSpPr>
        <p:sp>
          <p:nvSpPr>
            <p:cNvPr id="16" name="楕円 15"/>
            <p:cNvSpPr/>
            <p:nvPr/>
          </p:nvSpPr>
          <p:spPr>
            <a:xfrm>
              <a:off x="4527143" y="4355000"/>
              <a:ext cx="1764000" cy="1764000"/>
            </a:xfrm>
            <a:prstGeom prst="ellipse">
              <a:avLst/>
            </a:prstGeom>
            <a:solidFill>
              <a:srgbClr val="00B0F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スタートアップ アイコン に対する画像結果"/>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20000" y1="41232" x2="20000" y2="41232"/>
                          <a14:foregroundMark x1="62381" y1="81517" x2="62381" y2="81517"/>
                          <a14:foregroundMark x1="67143" y1="37441" x2="67143" y2="37441"/>
                          <a14:foregroundMark x1="86190" y1="22749" x2="86190" y2="22749"/>
                          <a14:foregroundMark x1="90000" y1="13270" x2="90000" y2="13270"/>
                          <a14:foregroundMark x1="14286" y1="78673" x2="14286" y2="78673"/>
                          <a14:foregroundMark x1="14762" y1="83886" x2="14762" y2="83886"/>
                          <a14:foregroundMark x1="20000" y1="86256" x2="20000" y2="86256"/>
                          <a14:foregroundMark x1="27143" y1="75355" x2="27143" y2="75355"/>
                        </a14:backgroundRemoval>
                      </a14:imgEffect>
                    </a14:imgLayer>
                  </a14:imgProps>
                </a:ext>
                <a:ext uri="{28A0092B-C50C-407E-A947-70E740481C1C}">
                  <a14:useLocalDpi xmlns:a14="http://schemas.microsoft.com/office/drawing/2010/main"/>
                </a:ext>
              </a:extLst>
            </a:blip>
            <a:srcRect/>
            <a:stretch>
              <a:fillRect/>
            </a:stretch>
          </p:blipFill>
          <p:spPr bwMode="auto">
            <a:xfrm>
              <a:off x="4968835" y="4632505"/>
              <a:ext cx="880616" cy="88481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916860" y="5497083"/>
              <a:ext cx="984565" cy="461665"/>
            </a:xfrm>
            <a:prstGeom prst="rect">
              <a:avLst/>
            </a:prstGeom>
          </p:spPr>
          <p:txBody>
            <a:bodyPr wrap="none">
              <a:spAutoFit/>
            </a:bodyPr>
            <a:lstStyle/>
            <a:p>
              <a:r>
                <a:rPr lang="en-US" altLang="ja-JP" sz="2400" b="1" dirty="0">
                  <a:latin typeface="Agency FB" panose="020B0503020202020204" pitchFamily="34" charset="0"/>
                </a:rPr>
                <a:t>Startup</a:t>
              </a:r>
              <a:endParaRPr lang="ja-JP" altLang="en-US" sz="2400" b="1" dirty="0">
                <a:latin typeface="Agency FB" panose="020B0503020202020204" pitchFamily="34" charset="0"/>
              </a:endParaRPr>
            </a:p>
          </p:txBody>
        </p:sp>
      </p:grpSp>
      <p:grpSp>
        <p:nvGrpSpPr>
          <p:cNvPr id="24" name="グループ化 23"/>
          <p:cNvGrpSpPr/>
          <p:nvPr/>
        </p:nvGrpSpPr>
        <p:grpSpPr>
          <a:xfrm>
            <a:off x="6981996" y="4493779"/>
            <a:ext cx="1764000" cy="1764000"/>
            <a:chOff x="6799964" y="4355000"/>
            <a:chExt cx="1764000" cy="1764000"/>
          </a:xfrm>
        </p:grpSpPr>
        <p:sp>
          <p:nvSpPr>
            <p:cNvPr id="20" name="楕円 19"/>
            <p:cNvSpPr/>
            <p:nvPr/>
          </p:nvSpPr>
          <p:spPr>
            <a:xfrm>
              <a:off x="6799964" y="4355000"/>
              <a:ext cx="1764000" cy="1764000"/>
            </a:xfrm>
            <a:prstGeom prst="ellipse">
              <a:avLst/>
            </a:prstGeom>
            <a:solidFill>
              <a:srgbClr val="FFC0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435179" y="4704345"/>
              <a:ext cx="493570" cy="528825"/>
            </a:xfrm>
            <a:prstGeom prst="rect">
              <a:avLst/>
            </a:prstGeom>
          </p:spPr>
        </p:pic>
        <p:pic>
          <p:nvPicPr>
            <p:cNvPr id="1028" name="Picture 4" descr="市役所 アイコン に対する画像結果"/>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100000" l="0" r="100000">
                          <a14:foregroundMark x1="10599" y1="81567" x2="10599" y2="81567"/>
                          <a14:foregroundMark x1="57143" y1="85714" x2="57143" y2="85714"/>
                          <a14:foregroundMark x1="92166" y1="82949" x2="92166" y2="82949"/>
                        </a14:backgroundRemoval>
                      </a14:imgEffect>
                    </a14:imgLayer>
                  </a14:imgProps>
                </a:ext>
                <a:ext uri="{28A0092B-C50C-407E-A947-70E740481C1C}">
                  <a14:useLocalDpi xmlns:a14="http://schemas.microsoft.com/office/drawing/2010/main"/>
                </a:ext>
              </a:extLst>
            </a:blip>
            <a:srcRect/>
            <a:stretch>
              <a:fillRect/>
            </a:stretch>
          </p:blipFill>
          <p:spPr bwMode="auto">
            <a:xfrm>
              <a:off x="7395499" y="5441451"/>
              <a:ext cx="572930" cy="572930"/>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7286336" y="4384919"/>
              <a:ext cx="760144" cy="369332"/>
            </a:xfrm>
            <a:prstGeom prst="rect">
              <a:avLst/>
            </a:prstGeom>
          </p:spPr>
          <p:txBody>
            <a:bodyPr wrap="none">
              <a:spAutoFit/>
            </a:bodyPr>
            <a:lstStyle/>
            <a:p>
              <a:r>
                <a:rPr lang="en-US" altLang="ja-JP" b="1" dirty="0">
                  <a:latin typeface="Agency FB" panose="020B0503020202020204" pitchFamily="34" charset="0"/>
                </a:rPr>
                <a:t>Makers</a:t>
              </a:r>
              <a:endParaRPr lang="ja-JP" altLang="en-US" b="1" dirty="0">
                <a:latin typeface="Agency FB" panose="020B0503020202020204" pitchFamily="34" charset="0"/>
              </a:endParaRPr>
            </a:p>
          </p:txBody>
        </p:sp>
        <p:sp>
          <p:nvSpPr>
            <p:cNvPr id="32" name="正方形/長方形 31"/>
            <p:cNvSpPr/>
            <p:nvPr/>
          </p:nvSpPr>
          <p:spPr>
            <a:xfrm>
              <a:off x="7108730" y="5212360"/>
              <a:ext cx="1146468" cy="369332"/>
            </a:xfrm>
            <a:prstGeom prst="rect">
              <a:avLst/>
            </a:prstGeom>
          </p:spPr>
          <p:txBody>
            <a:bodyPr wrap="none">
              <a:spAutoFit/>
            </a:bodyPr>
            <a:lstStyle/>
            <a:p>
              <a:r>
                <a:rPr lang="en-US" altLang="ja-JP" b="1" dirty="0">
                  <a:latin typeface="Agency FB" panose="020B0503020202020204" pitchFamily="34" charset="0"/>
                </a:rPr>
                <a:t>Government</a:t>
              </a:r>
              <a:endParaRPr lang="ja-JP" altLang="en-US" b="1" dirty="0">
                <a:latin typeface="Agency FB" panose="020B0503020202020204" pitchFamily="34" charset="0"/>
              </a:endParaRPr>
            </a:p>
          </p:txBody>
        </p:sp>
      </p:grpSp>
      <p:grpSp>
        <p:nvGrpSpPr>
          <p:cNvPr id="22" name="グループ化 21"/>
          <p:cNvGrpSpPr/>
          <p:nvPr/>
        </p:nvGrpSpPr>
        <p:grpSpPr>
          <a:xfrm>
            <a:off x="6619813" y="5250920"/>
            <a:ext cx="227131" cy="242058"/>
            <a:chOff x="6570905" y="5035828"/>
            <a:chExt cx="227131" cy="242058"/>
          </a:xfrm>
        </p:grpSpPr>
        <p:cxnSp>
          <p:nvCxnSpPr>
            <p:cNvPr id="17" name="直線コネクタ 16"/>
            <p:cNvCxnSpPr/>
            <p:nvPr/>
          </p:nvCxnSpPr>
          <p:spPr>
            <a:xfrm>
              <a:off x="6570905" y="5035828"/>
              <a:ext cx="224626" cy="242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6573410" y="5035828"/>
              <a:ext cx="224626" cy="242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正方形/長方形 2"/>
          <p:cNvSpPr/>
          <p:nvPr/>
        </p:nvSpPr>
        <p:spPr>
          <a:xfrm>
            <a:off x="544753" y="2121083"/>
            <a:ext cx="3786236" cy="1384995"/>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ニューノーマル時代、余剰設備を持つ企業に</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対して、試作、実験、評価などで使用した高額な機器を必要とする企業にシェア（融通し合う）できるシェアリングパートナープラットフォームを整備。必要な時に必要な設備を利用できる「仕組みづくり」</a:t>
            </a:r>
          </a:p>
        </p:txBody>
      </p:sp>
      <p:sp>
        <p:nvSpPr>
          <p:cNvPr id="40" name="正方形/長方形 39"/>
          <p:cNvSpPr/>
          <p:nvPr/>
        </p:nvSpPr>
        <p:spPr>
          <a:xfrm>
            <a:off x="461136" y="1959623"/>
            <a:ext cx="3953470" cy="165027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58456" y="4514644"/>
            <a:ext cx="3953470" cy="165027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19333" y="2017451"/>
            <a:ext cx="3831715" cy="1532821"/>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70407" y="1808710"/>
            <a:ext cx="3049233" cy="307777"/>
          </a:xfrm>
          <a:prstGeom prst="rect">
            <a:avLst/>
          </a:prstGeom>
          <a:solidFill>
            <a:schemeClr val="bg1"/>
          </a:solidFill>
        </p:spPr>
        <p:txBody>
          <a:bodyPr wrap="none">
            <a:spAutoFit/>
          </a:bodyPr>
          <a:lstStyle/>
          <a:p>
            <a:pPr lvl="0" algn="ctr"/>
            <a:r>
              <a:rPr lang="ja-JP" altLang="en-US" sz="1400" b="1" dirty="0">
                <a:solidFill>
                  <a:srgbClr val="0070C0"/>
                </a:solidFill>
                <a:latin typeface="BIZ UDPゴシック" panose="020B0400000000000000" pitchFamily="50" charset="-128"/>
                <a:ea typeface="BIZ UDPゴシック" panose="020B0400000000000000" pitchFamily="50" charset="-128"/>
              </a:rPr>
              <a:t>製造業のシェアリングエコノミー（例）</a:t>
            </a:r>
            <a:endParaRPr lang="en-US" altLang="ja-JP" sz="1400" b="1" dirty="0">
              <a:solidFill>
                <a:srgbClr val="0070C0"/>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515003" y="4573368"/>
            <a:ext cx="3831715" cy="1532821"/>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50984" y="4360751"/>
            <a:ext cx="2973774" cy="307777"/>
          </a:xfrm>
          <a:prstGeom prst="rect">
            <a:avLst/>
          </a:prstGeom>
          <a:solidFill>
            <a:schemeClr val="bg1"/>
          </a:solidFill>
        </p:spPr>
        <p:txBody>
          <a:bodyPr wrap="square">
            <a:spAutoFit/>
          </a:bodyPr>
          <a:lstStyle/>
          <a:p>
            <a:pPr lvl="0" algn="ctr"/>
            <a:r>
              <a:rPr lang="ja-JP" altLang="en-US" sz="1400" b="1" dirty="0">
                <a:solidFill>
                  <a:srgbClr val="0070C0"/>
                </a:solidFill>
                <a:latin typeface="BIZ UDPゴシック" panose="020B0400000000000000" pitchFamily="50" charset="-128"/>
                <a:ea typeface="BIZ UDPゴシック" panose="020B0400000000000000" pitchFamily="50" charset="-128"/>
              </a:rPr>
              <a:t>スタートアップチャレンジフィールド</a:t>
            </a:r>
            <a:endParaRPr lang="en-US" altLang="ja-JP" sz="1400" b="1" dirty="0">
              <a:solidFill>
                <a:srgbClr val="0070C0"/>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1652530" y="866427"/>
            <a:ext cx="1013552" cy="2944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605308" y="831922"/>
            <a:ext cx="1107996" cy="369332"/>
          </a:xfrm>
          <a:prstGeom prst="rect">
            <a:avLst/>
          </a:prstGeom>
        </p:spPr>
        <p:txBody>
          <a:bodyPr wrap="none">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反転攻勢</a:t>
            </a:r>
            <a:endParaRPr lang="ja-JP" altLang="en-US" dirty="0">
              <a:solidFill>
                <a:schemeClr val="bg1"/>
              </a:solidFill>
            </a:endParaRPr>
          </a:p>
        </p:txBody>
      </p:sp>
      <p:sp>
        <p:nvSpPr>
          <p:cNvPr id="38"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4632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5826183" y="2457576"/>
            <a:ext cx="2732829" cy="3138071"/>
            <a:chOff x="5826183" y="2457576"/>
            <a:chExt cx="2732829" cy="3138071"/>
          </a:xfrm>
        </p:grpSpPr>
        <p:pic>
          <p:nvPicPr>
            <p:cNvPr id="18" name="図 17"/>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93653" l="10000" r="99375">
                          <a14:foregroundMark x1="57656" y1="19171" x2="57656" y2="19171"/>
                          <a14:foregroundMark x1="61719" y1="18653" x2="61719" y2="18653"/>
                          <a14:foregroundMark x1="38281" y1="31736" x2="38281" y2="31736"/>
                        </a14:backgroundRemoval>
                      </a14:imgEffect>
                    </a14:imgLayer>
                  </a14:imgProps>
                </a:ext>
                <a:ext uri="{28A0092B-C50C-407E-A947-70E740481C1C}">
                  <a14:useLocalDpi xmlns:a14="http://schemas.microsoft.com/office/drawing/2010/main"/>
                </a:ext>
              </a:extLst>
            </a:blip>
            <a:srcRect b="4805"/>
            <a:stretch/>
          </p:blipFill>
          <p:spPr>
            <a:xfrm>
              <a:off x="5826183" y="2457576"/>
              <a:ext cx="2732829" cy="3138071"/>
            </a:xfrm>
            <a:prstGeom prst="rect">
              <a:avLst/>
            </a:prstGeom>
          </p:spPr>
        </p:pic>
        <p:sp>
          <p:nvSpPr>
            <p:cNvPr id="19" name="テキスト ボックス 18"/>
            <p:cNvSpPr txBox="1"/>
            <p:nvPr/>
          </p:nvSpPr>
          <p:spPr>
            <a:xfrm>
              <a:off x="6205266" y="3789214"/>
              <a:ext cx="486426" cy="169277"/>
            </a:xfrm>
            <a:prstGeom prst="rect">
              <a:avLst/>
            </a:prstGeom>
            <a:noFill/>
          </p:spPr>
          <p:txBody>
            <a:bodyPr wrap="square" rtlCol="0">
              <a:spAutoFit/>
            </a:bodyPr>
            <a:lstStyle/>
            <a:p>
              <a:r>
                <a:rPr kumimoji="1" lang="ja-JP" altLang="en-US" sz="500" dirty="0">
                  <a:ln w="0">
                    <a:solidFill>
                      <a:schemeClr val="tx1"/>
                    </a:solidFill>
                  </a:ln>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光明池駅</a:t>
              </a:r>
            </a:p>
          </p:txBody>
        </p:sp>
      </p:grpSp>
      <p:sp>
        <p:nvSpPr>
          <p:cNvPr id="40" name="テキスト ボックス 39"/>
          <p:cNvSpPr txBox="1"/>
          <p:nvPr/>
        </p:nvSpPr>
        <p:spPr>
          <a:xfrm>
            <a:off x="6205266" y="4852407"/>
            <a:ext cx="1374094"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　緑色は「緑地」と「緑道」</a:t>
            </a:r>
          </a:p>
        </p:txBody>
      </p:sp>
      <p:sp>
        <p:nvSpPr>
          <p:cNvPr id="52" name="テキスト ボックス 51"/>
          <p:cNvSpPr txBox="1"/>
          <p:nvPr/>
        </p:nvSpPr>
        <p:spPr>
          <a:xfrm>
            <a:off x="6297344" y="2118537"/>
            <a:ext cx="210185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堺市南区と泉北ニュータウン</a:t>
            </a:r>
          </a:p>
        </p:txBody>
      </p:sp>
      <p:sp>
        <p:nvSpPr>
          <p:cNvPr id="36" name="テキスト ボックス 35"/>
          <p:cNvSpPr txBox="1"/>
          <p:nvPr/>
        </p:nvSpPr>
        <p:spPr>
          <a:xfrm>
            <a:off x="388634" y="3812833"/>
            <a:ext cx="3974165" cy="338554"/>
          </a:xfrm>
          <a:prstGeom prst="rect">
            <a:avLst/>
          </a:prstGeom>
          <a:noFill/>
        </p:spPr>
        <p:txBody>
          <a:bodyPr wrap="non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泉北ニュータウンの地域の魅力と可能性</a:t>
            </a:r>
          </a:p>
        </p:txBody>
      </p:sp>
      <p:sp>
        <p:nvSpPr>
          <p:cNvPr id="41" name="テキスト ボックス 40"/>
          <p:cNvSpPr txBox="1"/>
          <p:nvPr/>
        </p:nvSpPr>
        <p:spPr>
          <a:xfrm>
            <a:off x="410398" y="4076501"/>
            <a:ext cx="3701654" cy="1118255"/>
          </a:xfrm>
          <a:prstGeom prst="rect">
            <a:avLst/>
          </a:prstGeom>
          <a:noFill/>
        </p:spPr>
        <p:txBody>
          <a:bodyPr wrap="none" rtlCol="0">
            <a:spAutoFit/>
          </a:bodyPr>
          <a:lstStyle/>
          <a:p>
            <a:pPr>
              <a:lnSpc>
                <a:spcPts val="2000"/>
              </a:lnSpc>
              <a:buClr>
                <a:srgbClr val="0070C0"/>
              </a:buClr>
              <a:buSzPct val="110000"/>
            </a:pPr>
            <a:r>
              <a:rPr kumimoji="1" lang="ja-JP" altLang="en-US" sz="1200" dirty="0">
                <a:latin typeface="BIZ UDPゴシック" panose="020B0400000000000000" pitchFamily="50" charset="-128"/>
                <a:ea typeface="BIZ UDPゴシック" panose="020B0400000000000000" pitchFamily="50" charset="-128"/>
              </a:rPr>
              <a:t>① 緑道を含む圧倒的に豊かな緑の空間</a:t>
            </a:r>
            <a:endParaRPr kumimoji="1" lang="en-US" altLang="ja-JP" sz="400" dirty="0">
              <a:latin typeface="BIZ UDPゴシック" panose="020B0400000000000000" pitchFamily="50" charset="-128"/>
              <a:ea typeface="BIZ UDPゴシック" panose="020B0400000000000000" pitchFamily="50" charset="-128"/>
            </a:endParaRPr>
          </a:p>
          <a:p>
            <a:pPr>
              <a:lnSpc>
                <a:spcPts val="2000"/>
              </a:lnSpc>
              <a:buClr>
                <a:srgbClr val="0070C0"/>
              </a:buClr>
              <a:buSzPct val="110000"/>
            </a:pPr>
            <a:r>
              <a:rPr kumimoji="1" lang="ja-JP" altLang="en-US" sz="1200" dirty="0">
                <a:latin typeface="BIZ UDPゴシック" panose="020B0400000000000000" pitchFamily="50" charset="-128"/>
                <a:ea typeface="BIZ UDPゴシック" panose="020B0400000000000000" pitchFamily="50" charset="-128"/>
              </a:rPr>
              <a:t>② 教育・子育て・医療など充実した生活環境</a:t>
            </a:r>
            <a:endParaRPr kumimoji="1" lang="en-US" altLang="ja-JP" sz="1200" dirty="0">
              <a:latin typeface="BIZ UDPゴシック" panose="020B0400000000000000" pitchFamily="50" charset="-128"/>
              <a:ea typeface="BIZ UDPゴシック" panose="020B0400000000000000" pitchFamily="50" charset="-128"/>
            </a:endParaRPr>
          </a:p>
          <a:p>
            <a:pPr>
              <a:lnSpc>
                <a:spcPts val="2000"/>
              </a:lnSpc>
              <a:buClr>
                <a:srgbClr val="0070C0"/>
              </a:buClr>
              <a:buSzPct val="110000"/>
            </a:pPr>
            <a:r>
              <a:rPr kumimoji="1" lang="ja-JP" altLang="en-US" sz="1200" dirty="0">
                <a:latin typeface="BIZ UDPゴシック" panose="020B0400000000000000" pitchFamily="50" charset="-128"/>
                <a:ea typeface="BIZ UDPゴシック" panose="020B0400000000000000" pitchFamily="50" charset="-128"/>
              </a:rPr>
              <a:t>③ 郊外に位置するが都心部へは好アクセス</a:t>
            </a:r>
            <a:endParaRPr kumimoji="1" lang="en-US" altLang="ja-JP" sz="400" dirty="0">
              <a:latin typeface="BIZ UDPゴシック" panose="020B0400000000000000" pitchFamily="50" charset="-128"/>
              <a:ea typeface="BIZ UDPゴシック" panose="020B0400000000000000" pitchFamily="50" charset="-128"/>
            </a:endParaRPr>
          </a:p>
          <a:p>
            <a:pPr>
              <a:lnSpc>
                <a:spcPts val="2000"/>
              </a:lnSpc>
              <a:buClr>
                <a:srgbClr val="0070C0"/>
              </a:buClr>
              <a:buSzPct val="110000"/>
            </a:pPr>
            <a:r>
              <a:rPr kumimoji="1" lang="ja-JP" altLang="en-US" sz="1200" dirty="0">
                <a:latin typeface="BIZ UDPゴシック" panose="020B0400000000000000" pitchFamily="50" charset="-128"/>
                <a:ea typeface="BIZ UDPゴシック" panose="020B0400000000000000" pitchFamily="50" charset="-128"/>
              </a:rPr>
              <a:t>④ スローライフを楽しめる街として高いポテンシャル</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388637" y="1033231"/>
            <a:ext cx="3929281" cy="338554"/>
          </a:xfrm>
          <a:prstGeom prst="rect">
            <a:avLst/>
          </a:prstGeom>
          <a:noFill/>
        </p:spPr>
        <p:txBody>
          <a:bodyPr wrap="non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若者も魅力に感じる、新しいまちの動き</a:t>
            </a:r>
          </a:p>
        </p:txBody>
      </p:sp>
      <p:sp>
        <p:nvSpPr>
          <p:cNvPr id="49" name="テキスト ボックス 48"/>
          <p:cNvSpPr txBox="1"/>
          <p:nvPr/>
        </p:nvSpPr>
        <p:spPr>
          <a:xfrm>
            <a:off x="410398" y="6068536"/>
            <a:ext cx="5176321" cy="400110"/>
          </a:xfrm>
          <a:prstGeom prst="rect">
            <a:avLst/>
          </a:prstGeom>
          <a:noFill/>
        </p:spPr>
        <p:txBody>
          <a:bodyPr wrap="square" rtlCol="0">
            <a:spAutoFit/>
          </a:bodyPr>
          <a:lstStyle/>
          <a:p>
            <a:pPr algn="ctr"/>
            <a:r>
              <a:rPr kumimoji="1" lang="en-US" altLang="ja-JP" sz="2000" b="1" dirty="0">
                <a:solidFill>
                  <a:srgbClr val="0070C0"/>
                </a:solidFill>
                <a:latin typeface="BIZ UDPゴシック" panose="020B0400000000000000" pitchFamily="50" charset="-128"/>
                <a:ea typeface="BIZ UDPゴシック" panose="020B0400000000000000" pitchFamily="50" charset="-128"/>
              </a:rPr>
              <a:t>『</a:t>
            </a:r>
            <a:r>
              <a:rPr kumimoji="1" lang="ja-JP" altLang="en-US" sz="2000" b="1" dirty="0">
                <a:solidFill>
                  <a:srgbClr val="0070C0"/>
                </a:solidFill>
                <a:latin typeface="BIZ UDPゴシック" panose="020B0400000000000000" pitchFamily="50" charset="-128"/>
                <a:ea typeface="BIZ UDPゴシック" panose="020B0400000000000000" pitchFamily="50" charset="-128"/>
              </a:rPr>
              <a:t>地方に住みたくなる居心地良いまちづくり</a:t>
            </a:r>
            <a:r>
              <a:rPr kumimoji="1" lang="en-US" altLang="ja-JP" sz="2000" b="1" dirty="0">
                <a:solidFill>
                  <a:srgbClr val="0070C0"/>
                </a:solidFill>
                <a:latin typeface="BIZ UDPゴシック" panose="020B0400000000000000" pitchFamily="50" charset="-128"/>
                <a:ea typeface="BIZ UDPゴシック" panose="020B0400000000000000" pitchFamily="50" charset="-128"/>
              </a:rPr>
              <a:t>』</a:t>
            </a:r>
            <a:endParaRPr kumimoji="1" lang="ja-JP" altLang="en-US" sz="2000" b="1" dirty="0">
              <a:solidFill>
                <a:srgbClr val="0070C0"/>
              </a:solidFill>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4"/>
          <a:stretch>
            <a:fillRect/>
          </a:stretch>
        </p:blipFill>
        <p:spPr>
          <a:xfrm>
            <a:off x="4269695" y="4131302"/>
            <a:ext cx="1134544" cy="962336"/>
          </a:xfrm>
          <a:prstGeom prst="rect">
            <a:avLst/>
          </a:prstGeom>
        </p:spPr>
      </p:pic>
      <p:sp>
        <p:nvSpPr>
          <p:cNvPr id="35" name="正方形/長方形 34"/>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842072" y="530183"/>
            <a:ext cx="5590916" cy="369332"/>
          </a:xfrm>
          <a:prstGeom prst="rect">
            <a:avLst/>
          </a:prstGeom>
        </p:spPr>
        <p:txBody>
          <a:bodyPr wrap="square">
            <a:spAutoFit/>
          </a:bodyPr>
          <a:lstStyle/>
          <a:p>
            <a:pPr lvl="0"/>
            <a:r>
              <a:rPr lang="ja-JP" altLang="en-US" b="1" dirty="0">
                <a:latin typeface="BIZ UDPゴシック" panose="020B0400000000000000" pitchFamily="50" charset="-128"/>
                <a:ea typeface="BIZ UDPゴシック" panose="020B0400000000000000" pitchFamily="50" charset="-128"/>
              </a:rPr>
              <a:t>泉北ニュータウンプロジェクト　</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潜在価値と可能性</a:t>
            </a:r>
            <a:r>
              <a:rPr lang="en-US" altLang="ja-JP" b="1" dirty="0">
                <a:latin typeface="BIZ UDPゴシック" panose="020B0400000000000000" pitchFamily="50" charset="-128"/>
                <a:ea typeface="BIZ UDPゴシック" panose="020B0400000000000000" pitchFamily="50" charset="-128"/>
              </a:rPr>
              <a:t>】</a:t>
            </a:r>
            <a:endParaRPr lang="ja-JP" altLang="en-US" b="1" dirty="0">
              <a:latin typeface="BIZ UDPゴシック" panose="020B0400000000000000" pitchFamily="50" charset="-128"/>
              <a:ea typeface="BIZ UDPゴシック" panose="020B0400000000000000" pitchFamily="50" charset="-128"/>
            </a:endParaRPr>
          </a:p>
        </p:txBody>
      </p:sp>
      <p:sp>
        <p:nvSpPr>
          <p:cNvPr id="45" name="ホームベース 44"/>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93387" y="533174"/>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a:t>
            </a:r>
            <a:r>
              <a:rPr lang="ja-JP" altLang="en-US" b="1" dirty="0">
                <a:solidFill>
                  <a:schemeClr val="bg1"/>
                </a:solidFill>
                <a:latin typeface="BIZ UDPゴシック" panose="020B0400000000000000" pitchFamily="50" charset="-128"/>
                <a:ea typeface="BIZ UDPゴシック" panose="020B0400000000000000" pitchFamily="50" charset="-128"/>
              </a:rPr>
              <a:t>３</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8" name="グループ化 47"/>
          <p:cNvGrpSpPr/>
          <p:nvPr/>
        </p:nvGrpSpPr>
        <p:grpSpPr>
          <a:xfrm>
            <a:off x="7440309" y="134256"/>
            <a:ext cx="1390534" cy="276999"/>
            <a:chOff x="6978915" y="576349"/>
            <a:chExt cx="1390534" cy="276999"/>
          </a:xfrm>
        </p:grpSpPr>
        <p:sp>
          <p:nvSpPr>
            <p:cNvPr id="50" name="正方形/長方形 49"/>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51" name="グループ化 50"/>
            <p:cNvGrpSpPr/>
            <p:nvPr/>
          </p:nvGrpSpPr>
          <p:grpSpPr>
            <a:xfrm>
              <a:off x="6978915" y="576349"/>
              <a:ext cx="267630" cy="276999"/>
              <a:chOff x="6978915" y="557392"/>
              <a:chExt cx="267630" cy="276999"/>
            </a:xfrm>
          </p:grpSpPr>
          <p:sp>
            <p:nvSpPr>
              <p:cNvPr id="53" name="正方形/長方形 52"/>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54" name="正方形/長方形 53"/>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grpSp>
        <p:nvGrpSpPr>
          <p:cNvPr id="15" name="グループ化 14"/>
          <p:cNvGrpSpPr/>
          <p:nvPr/>
        </p:nvGrpSpPr>
        <p:grpSpPr>
          <a:xfrm>
            <a:off x="6342139" y="5427791"/>
            <a:ext cx="2012269" cy="1041311"/>
            <a:chOff x="6227379" y="5431037"/>
            <a:chExt cx="2012269" cy="1041311"/>
          </a:xfrm>
        </p:grpSpPr>
        <p:grpSp>
          <p:nvGrpSpPr>
            <p:cNvPr id="13" name="グループ化 12"/>
            <p:cNvGrpSpPr/>
            <p:nvPr/>
          </p:nvGrpSpPr>
          <p:grpSpPr>
            <a:xfrm>
              <a:off x="6227379" y="5431037"/>
              <a:ext cx="2012269" cy="1041311"/>
              <a:chOff x="6227379" y="5431037"/>
              <a:chExt cx="2012269" cy="1041311"/>
            </a:xfrm>
          </p:grpSpPr>
          <p:sp>
            <p:nvSpPr>
              <p:cNvPr id="20" name="テキスト ボックス 19"/>
              <p:cNvSpPr txBox="1"/>
              <p:nvPr/>
            </p:nvSpPr>
            <p:spPr>
              <a:xfrm>
                <a:off x="6227379" y="5431037"/>
                <a:ext cx="2012269" cy="1041311"/>
              </a:xfrm>
              <a:prstGeom prst="rect">
                <a:avLst/>
              </a:prstGeom>
              <a:solidFill>
                <a:srgbClr val="0070C0"/>
              </a:solidFill>
              <a:ln>
                <a:noFill/>
              </a:ln>
            </p:spPr>
            <p:txBody>
              <a:bodyPr wrap="square" rtlCol="0">
                <a:spAutoFit/>
              </a:bodyPr>
              <a:lstStyle/>
              <a:p>
                <a:pPr>
                  <a:lnSpc>
                    <a:spcPts val="1200"/>
                  </a:lnSpc>
                </a:pPr>
                <a:r>
                  <a:rPr kumimoji="1" lang="ja-JP" altLang="en-US" sz="800" b="1" dirty="0">
                    <a:solidFill>
                      <a:schemeClr val="bg1"/>
                    </a:solidFill>
                    <a:latin typeface="BIZ UDPゴシック" panose="020B0400000000000000" pitchFamily="50" charset="-128"/>
                    <a:ea typeface="BIZ UDPゴシック" panose="020B0400000000000000" pitchFamily="50" charset="-128"/>
                  </a:rPr>
                  <a:t>アクセス</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800" dirty="0">
                    <a:solidFill>
                      <a:schemeClr val="bg1"/>
                    </a:solidFill>
                    <a:latin typeface="BIZ UDPゴシック" panose="020B0400000000000000" pitchFamily="50" charset="-128"/>
                    <a:ea typeface="BIZ UDPゴシック" panose="020B0400000000000000" pitchFamily="50" charset="-128"/>
                  </a:rPr>
                  <a:t>・ 梅田</a:t>
                </a:r>
                <a:r>
                  <a:rPr kumimoji="1" lang="en-US" altLang="ja-JP" sz="800" dirty="0">
                    <a:solidFill>
                      <a:schemeClr val="bg1"/>
                    </a:solidFill>
                    <a:latin typeface="BIZ UDPゴシック" panose="020B0400000000000000" pitchFamily="50" charset="-128"/>
                    <a:ea typeface="BIZ UDPゴシック" panose="020B0400000000000000" pitchFamily="50" charset="-128"/>
                  </a:rPr>
                  <a:t>50</a:t>
                </a:r>
                <a:r>
                  <a:rPr kumimoji="1" lang="ja-JP" altLang="en-US" sz="800" dirty="0">
                    <a:solidFill>
                      <a:schemeClr val="bg1"/>
                    </a:solidFill>
                    <a:latin typeface="BIZ UDPゴシック" panose="020B0400000000000000" pitchFamily="50" charset="-128"/>
                    <a:ea typeface="BIZ UDPゴシック" panose="020B0400000000000000" pitchFamily="50" charset="-128"/>
                  </a:rPr>
                  <a:t>分、天王寺</a:t>
                </a:r>
                <a:r>
                  <a:rPr kumimoji="1" lang="en-US" altLang="ja-JP" sz="800" dirty="0">
                    <a:solidFill>
                      <a:schemeClr val="bg1"/>
                    </a:solidFill>
                    <a:latin typeface="BIZ UDPゴシック" panose="020B0400000000000000" pitchFamily="50" charset="-128"/>
                    <a:ea typeface="BIZ UDPゴシック" panose="020B0400000000000000" pitchFamily="50" charset="-128"/>
                  </a:rPr>
                  <a:t>30</a:t>
                </a:r>
                <a:r>
                  <a:rPr kumimoji="1" lang="ja-JP" altLang="en-US" sz="800" dirty="0">
                    <a:solidFill>
                      <a:schemeClr val="bg1"/>
                    </a:solidFill>
                    <a:latin typeface="BIZ UDPゴシック" panose="020B0400000000000000" pitchFamily="50" charset="-128"/>
                    <a:ea typeface="BIZ UDPゴシック" panose="020B0400000000000000" pitchFamily="50" charset="-128"/>
                  </a:rPr>
                  <a:t>分、難波</a:t>
                </a:r>
                <a:r>
                  <a:rPr kumimoji="1" lang="en-US" altLang="ja-JP" sz="800" dirty="0">
                    <a:solidFill>
                      <a:schemeClr val="bg1"/>
                    </a:solidFill>
                    <a:latin typeface="BIZ UDPゴシック" panose="020B0400000000000000" pitchFamily="50" charset="-128"/>
                    <a:ea typeface="BIZ UDPゴシック" panose="020B0400000000000000" pitchFamily="50" charset="-128"/>
                  </a:rPr>
                  <a:t>30</a:t>
                </a:r>
                <a:r>
                  <a:rPr kumimoji="1" lang="ja-JP" altLang="en-US" sz="800" dirty="0">
                    <a:solidFill>
                      <a:schemeClr val="bg1"/>
                    </a:solidFill>
                    <a:latin typeface="BIZ UDPゴシック" panose="020B0400000000000000" pitchFamily="50" charset="-128"/>
                    <a:ea typeface="BIZ UDPゴシック" panose="020B0400000000000000" pitchFamily="50" charset="-128"/>
                  </a:rPr>
                  <a:t>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800" dirty="0">
                    <a:solidFill>
                      <a:schemeClr val="bg1"/>
                    </a:solidFill>
                    <a:latin typeface="BIZ UDPゴシック" panose="020B0400000000000000" pitchFamily="50" charset="-128"/>
                    <a:ea typeface="BIZ UDPゴシック" panose="020B0400000000000000" pitchFamily="50" charset="-128"/>
                  </a:rPr>
                  <a:t>・ 関空</a:t>
                </a:r>
                <a:r>
                  <a:rPr kumimoji="1" lang="en-US" altLang="ja-JP" sz="800" dirty="0">
                    <a:solidFill>
                      <a:schemeClr val="bg1"/>
                    </a:solidFill>
                    <a:latin typeface="BIZ UDPゴシック" panose="020B0400000000000000" pitchFamily="50" charset="-128"/>
                    <a:ea typeface="BIZ UDPゴシック" panose="020B0400000000000000" pitchFamily="50" charset="-128"/>
                  </a:rPr>
                  <a:t>60</a:t>
                </a:r>
                <a:r>
                  <a:rPr kumimoji="1" lang="ja-JP" altLang="en-US" sz="800" dirty="0">
                    <a:solidFill>
                      <a:schemeClr val="bg1"/>
                    </a:solidFill>
                    <a:latin typeface="BIZ UDPゴシック" panose="020B0400000000000000" pitchFamily="50" charset="-128"/>
                    <a:ea typeface="BIZ UDPゴシック" panose="020B0400000000000000" pitchFamily="50" charset="-128"/>
                  </a:rPr>
                  <a:t>分（リムジンバス）</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a:p>
                <a:pPr>
                  <a:lnSpc>
                    <a:spcPts val="200"/>
                  </a:lnSpc>
                </a:pPr>
                <a:endParaRPr kumimoji="1" lang="en-US" altLang="ja-JP" sz="700" b="1" dirty="0">
                  <a:solidFill>
                    <a:schemeClr val="bg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800" b="1" dirty="0">
                    <a:solidFill>
                      <a:schemeClr val="bg1"/>
                    </a:solidFill>
                    <a:latin typeface="BIZ UDPゴシック" panose="020B0400000000000000" pitchFamily="50" charset="-128"/>
                    <a:ea typeface="BIZ UDPゴシック" panose="020B0400000000000000" pitchFamily="50" charset="-128"/>
                  </a:rPr>
                  <a:t>自然・緑</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800" dirty="0">
                    <a:solidFill>
                      <a:schemeClr val="bg1"/>
                    </a:solidFill>
                    <a:latin typeface="BIZ UDPゴシック" panose="020B0400000000000000" pitchFamily="50" charset="-128"/>
                    <a:ea typeface="BIZ UDPゴシック" panose="020B0400000000000000" pitchFamily="50" charset="-128"/>
                  </a:rPr>
                  <a:t>・ 緑地</a:t>
                </a:r>
                <a:r>
                  <a:rPr kumimoji="1" lang="en-US" altLang="ja-JP" sz="800" dirty="0">
                    <a:solidFill>
                      <a:schemeClr val="bg1"/>
                    </a:solidFill>
                    <a:latin typeface="BIZ UDPゴシック" panose="020B0400000000000000" pitchFamily="50" charset="-128"/>
                    <a:ea typeface="BIZ UDPゴシック" panose="020B0400000000000000" pitchFamily="50" charset="-128"/>
                  </a:rPr>
                  <a:t>300ha</a:t>
                </a:r>
                <a:r>
                  <a:rPr kumimoji="1" lang="ja-JP" altLang="en-US" sz="800" dirty="0" err="1">
                    <a:solidFill>
                      <a:schemeClr val="bg1"/>
                    </a:solidFill>
                    <a:latin typeface="BIZ UDPゴシック" panose="020B0400000000000000" pitchFamily="50" charset="-128"/>
                    <a:ea typeface="BIZ UDPゴシック" panose="020B0400000000000000" pitchFamily="50" charset="-128"/>
                  </a:rPr>
                  <a:t>、</a:t>
                </a:r>
                <a:r>
                  <a:rPr kumimoji="1" lang="ja-JP" altLang="en-US" sz="800" dirty="0">
                    <a:solidFill>
                      <a:schemeClr val="bg1"/>
                    </a:solidFill>
                    <a:latin typeface="BIZ UDPゴシック" panose="020B0400000000000000" pitchFamily="50" charset="-128"/>
                    <a:ea typeface="BIZ UDPゴシック" panose="020B0400000000000000" pitchFamily="50" charset="-128"/>
                  </a:rPr>
                  <a:t>緑被率</a:t>
                </a:r>
                <a:r>
                  <a:rPr kumimoji="1" lang="en-US" altLang="ja-JP" sz="800" dirty="0">
                    <a:solidFill>
                      <a:schemeClr val="bg1"/>
                    </a:solidFill>
                    <a:latin typeface="BIZ UDPゴシック" panose="020B0400000000000000" pitchFamily="50" charset="-128"/>
                    <a:ea typeface="BIZ UDPゴシック" panose="020B0400000000000000" pitchFamily="50" charset="-128"/>
                  </a:rPr>
                  <a:t>33</a:t>
                </a:r>
                <a:r>
                  <a:rPr kumimoji="1" lang="ja-JP" altLang="en-US" sz="800" dirty="0">
                    <a:solidFill>
                      <a:schemeClr val="bg1"/>
                    </a:solidFill>
                    <a:latin typeface="BIZ UDPゴシック" panose="020B0400000000000000" pitchFamily="50" charset="-128"/>
                    <a:ea typeface="BIZ UDPゴシック" panose="020B0400000000000000" pitchFamily="50" charset="-128"/>
                  </a:rPr>
                  <a:t>％</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800" dirty="0">
                    <a:solidFill>
                      <a:schemeClr val="bg1"/>
                    </a:solidFill>
                    <a:latin typeface="BIZ UDPゴシック" panose="020B0400000000000000" pitchFamily="50" charset="-128"/>
                    <a:ea typeface="BIZ UDPゴシック" panose="020B0400000000000000" pitchFamily="50" charset="-128"/>
                  </a:rPr>
                  <a:t>・ 緑道が駅、公園、近隣センター等を結ぶ</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cxnSp>
            <p:nvCxnSpPr>
              <p:cNvPr id="56" name="直線コネクタ 55"/>
              <p:cNvCxnSpPr/>
              <p:nvPr/>
            </p:nvCxnSpPr>
            <p:spPr>
              <a:xfrm>
                <a:off x="6318228" y="6110853"/>
                <a:ext cx="17930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直線コネクタ 56"/>
            <p:cNvCxnSpPr/>
            <p:nvPr/>
          </p:nvCxnSpPr>
          <p:spPr>
            <a:xfrm>
              <a:off x="6318228" y="5624353"/>
              <a:ext cx="17930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494774" y="1410657"/>
            <a:ext cx="4905986" cy="2272363"/>
            <a:chOff x="494774" y="1382466"/>
            <a:chExt cx="4905986" cy="2272363"/>
          </a:xfrm>
        </p:grpSpPr>
        <p:pic>
          <p:nvPicPr>
            <p:cNvPr id="25" name="図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774" y="2783828"/>
              <a:ext cx="1128865" cy="869245"/>
            </a:xfrm>
            <a:prstGeom prst="rect">
              <a:avLst/>
            </a:prstGeom>
          </p:spPr>
        </p:pic>
        <p:pic>
          <p:nvPicPr>
            <p:cNvPr id="4" name="図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2400" y="2789512"/>
              <a:ext cx="1128865" cy="865317"/>
            </a:xfrm>
            <a:prstGeom prst="rect">
              <a:avLst/>
            </a:prstGeom>
          </p:spPr>
        </p:pic>
        <p:sp>
          <p:nvSpPr>
            <p:cNvPr id="27" name="正方形/長方形 26"/>
            <p:cNvSpPr/>
            <p:nvPr/>
          </p:nvSpPr>
          <p:spPr>
            <a:xfrm>
              <a:off x="3468164" y="1461252"/>
              <a:ext cx="1542410" cy="307777"/>
            </a:xfrm>
            <a:prstGeom prst="rect">
              <a:avLst/>
            </a:prstGeom>
          </p:spPr>
          <p:txBody>
            <a:bodyPr wrap="none">
              <a:spAutoFit/>
            </a:bodyPr>
            <a:lstStyle/>
            <a:p>
              <a:r>
                <a:rPr lang="ja-JP" altLang="en-US" sz="1400" b="1" dirty="0">
                  <a:latin typeface="BIZ UDPゴシック" panose="020B0400000000000000" pitchFamily="50" charset="-128"/>
                  <a:ea typeface="BIZ UDPゴシック" panose="020B0400000000000000" pitchFamily="50" charset="-128"/>
                </a:rPr>
                <a:t>お洒落なショップ</a:t>
              </a:r>
            </a:p>
          </p:txBody>
        </p:sp>
        <p:sp>
          <p:nvSpPr>
            <p:cNvPr id="3" name="正方形/長方形 2"/>
            <p:cNvSpPr/>
            <p:nvPr/>
          </p:nvSpPr>
          <p:spPr>
            <a:xfrm>
              <a:off x="502227" y="1993305"/>
              <a:ext cx="2289111" cy="707886"/>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地域住民を主体とした幅広い世代が活用できる公園空間を生み出し、自然を活かす形での「</a:t>
              </a:r>
              <a:r>
                <a:rPr lang="en-US" altLang="ja-JP" sz="1000" dirty="0">
                  <a:latin typeface="BIZ UDPゴシック" panose="020B0400000000000000" pitchFamily="50" charset="-128"/>
                  <a:ea typeface="BIZ UDPゴシック" panose="020B0400000000000000" pitchFamily="50" charset="-128"/>
                </a:rPr>
                <a:t>OUR HOME PARK(</a:t>
              </a:r>
              <a:r>
                <a:rPr lang="ja-JP" altLang="en-US" sz="1000" dirty="0">
                  <a:latin typeface="BIZ UDPゴシック" panose="020B0400000000000000" pitchFamily="50" charset="-128"/>
                  <a:ea typeface="BIZ UDPゴシック" panose="020B0400000000000000" pitchFamily="50" charset="-128"/>
                </a:rPr>
                <a:t>ふるさとの公園</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」を創造</a:t>
              </a:r>
            </a:p>
          </p:txBody>
        </p:sp>
        <p:pic>
          <p:nvPicPr>
            <p:cNvPr id="7" name="図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25493" y="2788110"/>
              <a:ext cx="1123046" cy="852918"/>
            </a:xfrm>
            <a:prstGeom prst="rect">
              <a:avLst/>
            </a:prstGeom>
          </p:spPr>
        </p:pic>
        <p:grpSp>
          <p:nvGrpSpPr>
            <p:cNvPr id="28" name="グループ化 27"/>
            <p:cNvGrpSpPr/>
            <p:nvPr/>
          </p:nvGrpSpPr>
          <p:grpSpPr>
            <a:xfrm>
              <a:off x="611272" y="1382466"/>
              <a:ext cx="2071020" cy="470493"/>
              <a:chOff x="482154" y="1371785"/>
              <a:chExt cx="2071020" cy="470493"/>
            </a:xfrm>
          </p:grpSpPr>
          <p:sp>
            <p:nvSpPr>
              <p:cNvPr id="26" name="正方形/長方形 25"/>
              <p:cNvSpPr/>
              <p:nvPr/>
            </p:nvSpPr>
            <p:spPr>
              <a:xfrm>
                <a:off x="507421" y="1371785"/>
                <a:ext cx="2045753" cy="307777"/>
              </a:xfrm>
              <a:prstGeom prst="rect">
                <a:avLst/>
              </a:prstGeom>
            </p:spPr>
            <p:txBody>
              <a:bodyPr wrap="none">
                <a:spAutoFit/>
              </a:bodyPr>
              <a:lstStyle/>
              <a:p>
                <a:r>
                  <a:rPr lang="en-US" altLang="ja-JP" sz="1400" b="1" dirty="0">
                    <a:latin typeface="BIZ UDPゴシック" panose="020B0400000000000000" pitchFamily="50" charset="-128"/>
                    <a:ea typeface="BIZ UDPゴシック" panose="020B0400000000000000" pitchFamily="50" charset="-128"/>
                  </a:rPr>
                  <a:t>THE PARK OHASU </a:t>
                </a:r>
                <a:endParaRPr lang="ja-JP" altLang="en-US" sz="1400" b="1"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482154" y="1611446"/>
                <a:ext cx="2055371" cy="230832"/>
              </a:xfrm>
              <a:prstGeom prst="rect">
                <a:avLst/>
              </a:prstGeom>
              <a:noFill/>
            </p:spPr>
            <p:txBody>
              <a:bodyPr wrap="none" rtlCol="0">
                <a:spAutoFit/>
              </a:bodyPr>
              <a:lstStyle/>
              <a:p>
                <a:r>
                  <a:rPr kumimoji="1" lang="en-US" altLang="ja-JP" sz="900" b="1" dirty="0">
                    <a:latin typeface="BIZ UDPゴシック" panose="020B0400000000000000" pitchFamily="50" charset="-128"/>
                    <a:ea typeface="BIZ UDPゴシック" panose="020B0400000000000000" pitchFamily="50" charset="-128"/>
                  </a:rPr>
                  <a:t>-  Park-PFI</a:t>
                </a:r>
                <a:r>
                  <a:rPr kumimoji="1" lang="ja-JP" altLang="en-US" sz="900" b="1" dirty="0">
                    <a:latin typeface="BIZ UDPゴシック" panose="020B0400000000000000" pitchFamily="50" charset="-128"/>
                    <a:ea typeface="BIZ UDPゴシック" panose="020B0400000000000000" pitchFamily="50" charset="-128"/>
                  </a:rPr>
                  <a:t>による公民連携事業  </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grpSp>
        <p:sp>
          <p:nvSpPr>
            <p:cNvPr id="30" name="正方形/長方形 29"/>
            <p:cNvSpPr/>
            <p:nvPr/>
          </p:nvSpPr>
          <p:spPr>
            <a:xfrm>
              <a:off x="3082630" y="1874154"/>
              <a:ext cx="2313479" cy="854080"/>
            </a:xfrm>
            <a:prstGeom prst="rect">
              <a:avLst/>
            </a:prstGeom>
          </p:spPr>
          <p:txBody>
            <a:bodyPr wrap="square">
              <a:spAutoFit/>
            </a:bodyPr>
            <a:lstStyle/>
            <a:p>
              <a:pPr>
                <a:lnSpc>
                  <a:spcPct val="150000"/>
                </a:lnSpc>
              </a:pPr>
              <a:r>
                <a:rPr lang="ja-JP" altLang="en-US" sz="1100" dirty="0">
                  <a:latin typeface="BIZ UDPゴシック" panose="020B0400000000000000" pitchFamily="50" charset="-128"/>
                  <a:ea typeface="BIZ UDPゴシック" panose="020B0400000000000000" pitchFamily="50" charset="-128"/>
                </a:rPr>
                <a:t>ニュータウンに隣接する旧村には、お洒落で親しみやすいショップが次々に出店。</a:t>
              </a:r>
            </a:p>
          </p:txBody>
        </p:sp>
        <p:pic>
          <p:nvPicPr>
            <p:cNvPr id="31" name="図 3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69694" y="2763152"/>
              <a:ext cx="1131066" cy="886789"/>
            </a:xfrm>
            <a:prstGeom prst="rect">
              <a:avLst/>
            </a:prstGeom>
          </p:spPr>
        </p:pic>
        <p:sp>
          <p:nvSpPr>
            <p:cNvPr id="17" name="正方形/長方形 16"/>
            <p:cNvSpPr/>
            <p:nvPr/>
          </p:nvSpPr>
          <p:spPr>
            <a:xfrm>
              <a:off x="502227" y="1932484"/>
              <a:ext cx="2269038" cy="791778"/>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240361" y="1809270"/>
              <a:ext cx="766557" cy="246221"/>
            </a:xfrm>
            <a:prstGeom prst="rect">
              <a:avLst/>
            </a:prstGeom>
            <a:solidFill>
              <a:schemeClr val="bg1"/>
            </a:solidFill>
          </p:spPr>
          <p:txBody>
            <a:bodyPr wrap="none">
              <a:spAutoFit/>
            </a:bodyPr>
            <a:lstStyle/>
            <a:p>
              <a:pPr lvl="0" algn="ctr"/>
              <a:r>
                <a:rPr lang="ja-JP" altLang="en-US" sz="1000" b="1" dirty="0">
                  <a:solidFill>
                    <a:srgbClr val="0070C0"/>
                  </a:solidFill>
                  <a:latin typeface="BIZ UDPゴシック" panose="020B0400000000000000" pitchFamily="50" charset="-128"/>
                  <a:ea typeface="BIZ UDPゴシック" panose="020B0400000000000000" pitchFamily="50" charset="-128"/>
                </a:rPr>
                <a:t>コンセプト</a:t>
              </a:r>
              <a:endParaRPr lang="en-US" altLang="ja-JP" sz="1000" b="1" dirty="0">
                <a:solidFill>
                  <a:srgbClr val="0070C0"/>
                </a:solidFill>
                <a:latin typeface="BIZ UDPゴシック" panose="020B0400000000000000" pitchFamily="50" charset="-128"/>
                <a:ea typeface="BIZ UDPゴシック" panose="020B0400000000000000" pitchFamily="50" charset="-128"/>
              </a:endParaRPr>
            </a:p>
          </p:txBody>
        </p:sp>
      </p:grpSp>
      <p:grpSp>
        <p:nvGrpSpPr>
          <p:cNvPr id="72" name="グループ化 71"/>
          <p:cNvGrpSpPr/>
          <p:nvPr/>
        </p:nvGrpSpPr>
        <p:grpSpPr>
          <a:xfrm>
            <a:off x="506204" y="5300770"/>
            <a:ext cx="4869122" cy="169084"/>
            <a:chOff x="494774" y="5234255"/>
            <a:chExt cx="4869122" cy="169084"/>
          </a:xfrm>
        </p:grpSpPr>
        <p:cxnSp>
          <p:nvCxnSpPr>
            <p:cNvPr id="62" name="直線コネクタ 61"/>
            <p:cNvCxnSpPr/>
            <p:nvPr/>
          </p:nvCxnSpPr>
          <p:spPr>
            <a:xfrm>
              <a:off x="494774" y="5235334"/>
              <a:ext cx="2135664" cy="0"/>
            </a:xfrm>
            <a:prstGeom prst="line">
              <a:avLst/>
            </a:prstGeom>
            <a:ln w="19050" cap="rnd">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2630438" y="5234255"/>
              <a:ext cx="597794" cy="169084"/>
              <a:chOff x="1799514" y="5234255"/>
              <a:chExt cx="597794" cy="169084"/>
            </a:xfrm>
          </p:grpSpPr>
          <p:cxnSp>
            <p:nvCxnSpPr>
              <p:cNvPr id="65" name="直線コネクタ 64"/>
              <p:cNvCxnSpPr/>
              <p:nvPr/>
            </p:nvCxnSpPr>
            <p:spPr>
              <a:xfrm>
                <a:off x="1799514" y="5234255"/>
                <a:ext cx="298897" cy="169084"/>
              </a:xfrm>
              <a:prstGeom prst="line">
                <a:avLst/>
              </a:prstGeom>
              <a:ln w="19050" cap="rnd">
                <a:solidFill>
                  <a:srgbClr val="0070C0"/>
                </a:solidFill>
                <a:roun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2098411" y="5234255"/>
                <a:ext cx="298897" cy="169084"/>
              </a:xfrm>
              <a:prstGeom prst="line">
                <a:avLst/>
              </a:prstGeom>
              <a:ln w="19050" cap="rnd">
                <a:solidFill>
                  <a:srgbClr val="0070C0"/>
                </a:solidFill>
                <a:round/>
              </a:ln>
            </p:spPr>
            <p:style>
              <a:lnRef idx="1">
                <a:schemeClr val="accent1"/>
              </a:lnRef>
              <a:fillRef idx="0">
                <a:schemeClr val="accent1"/>
              </a:fillRef>
              <a:effectRef idx="0">
                <a:schemeClr val="accent1"/>
              </a:effectRef>
              <a:fontRef idx="minor">
                <a:schemeClr val="tx1"/>
              </a:fontRef>
            </p:style>
          </p:cxnSp>
        </p:grpSp>
        <p:cxnSp>
          <p:nvCxnSpPr>
            <p:cNvPr id="71" name="直線コネクタ 70"/>
            <p:cNvCxnSpPr/>
            <p:nvPr/>
          </p:nvCxnSpPr>
          <p:spPr>
            <a:xfrm>
              <a:off x="3228232" y="5235334"/>
              <a:ext cx="2135664" cy="0"/>
            </a:xfrm>
            <a:prstGeom prst="line">
              <a:avLst/>
            </a:prstGeom>
            <a:ln w="19050" cap="rnd">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3" name="正方形/長方形 72"/>
          <p:cNvSpPr/>
          <p:nvPr/>
        </p:nvSpPr>
        <p:spPr>
          <a:xfrm>
            <a:off x="1383145" y="5516940"/>
            <a:ext cx="3149777" cy="584775"/>
          </a:xfrm>
          <a:prstGeom prst="rect">
            <a:avLst/>
          </a:prstGeom>
        </p:spPr>
        <p:txBody>
          <a:bodyPr wrap="square">
            <a:spAutoFit/>
          </a:bodyPr>
          <a:lstStyle/>
          <a:p>
            <a:pPr lvl="0" algn="dist"/>
            <a:r>
              <a:rPr kumimoji="1" lang="ja-JP" altLang="en-US" sz="1600" dirty="0">
                <a:latin typeface="BIZ UDPゴシック" panose="020B0400000000000000" pitchFamily="50" charset="-128"/>
                <a:ea typeface="BIZ UDPゴシック" panose="020B0400000000000000" pitchFamily="50" charset="-128"/>
              </a:rPr>
              <a:t>リモートワークを中心に職住近接</a:t>
            </a:r>
            <a:endParaRPr kumimoji="1" lang="en-US" altLang="ja-JP" sz="1600" dirty="0">
              <a:latin typeface="BIZ UDPゴシック" panose="020B0400000000000000" pitchFamily="50" charset="-128"/>
              <a:ea typeface="BIZ UDPゴシック" panose="020B0400000000000000" pitchFamily="50" charset="-128"/>
            </a:endParaRPr>
          </a:p>
          <a:p>
            <a:pPr lvl="0" algn="dist"/>
            <a:r>
              <a:rPr kumimoji="1" lang="ja-JP" altLang="en-US" sz="1600" dirty="0">
                <a:latin typeface="BIZ UDPゴシック" panose="020B0400000000000000" pitchFamily="50" charset="-128"/>
                <a:ea typeface="BIZ UDPゴシック" panose="020B0400000000000000" pitchFamily="50" charset="-128"/>
              </a:rPr>
              <a:t>スマートシティの技術を駆使</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100" name="図 9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8352" y="1330134"/>
            <a:ext cx="571789" cy="636277"/>
          </a:xfrm>
          <a:prstGeom prst="rect">
            <a:avLst/>
          </a:prstGeom>
        </p:spPr>
      </p:pic>
      <p:pic>
        <p:nvPicPr>
          <p:cNvPr id="101" name="図 10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56193" y="1318075"/>
            <a:ext cx="571789" cy="636277"/>
          </a:xfrm>
          <a:prstGeom prst="rect">
            <a:avLst/>
          </a:prstGeom>
        </p:spPr>
      </p:pic>
      <p:sp>
        <p:nvSpPr>
          <p:cNvPr id="5" name="正方形/長方形 4"/>
          <p:cNvSpPr/>
          <p:nvPr/>
        </p:nvSpPr>
        <p:spPr>
          <a:xfrm>
            <a:off x="6294246" y="1277464"/>
            <a:ext cx="2286000" cy="646331"/>
          </a:xfrm>
          <a:prstGeom prst="rect">
            <a:avLst/>
          </a:prstGeom>
        </p:spPr>
        <p:txBody>
          <a:bodyPr wrap="square">
            <a:spAutoFit/>
          </a:bodyPr>
          <a:lstStyle/>
          <a:p>
            <a:pPr lvl="0" algn="ctr"/>
            <a:r>
              <a:rPr kumimoji="1" lang="ja-JP" altLang="en-US" b="1" dirty="0">
                <a:solidFill>
                  <a:prstClr val="black"/>
                </a:solidFill>
                <a:latin typeface="BIZ UDPゴシック" panose="020B0400000000000000" pitchFamily="50" charset="-128"/>
                <a:ea typeface="BIZ UDPゴシック" panose="020B0400000000000000" pitchFamily="50" charset="-128"/>
              </a:rPr>
              <a:t>都心から比較的</a:t>
            </a:r>
            <a:endParaRPr kumimoji="1" lang="en-US" altLang="ja-JP" b="1" dirty="0">
              <a:solidFill>
                <a:prstClr val="black"/>
              </a:solidFill>
              <a:latin typeface="BIZ UDPゴシック" panose="020B0400000000000000" pitchFamily="50" charset="-128"/>
              <a:ea typeface="BIZ UDPゴシック" panose="020B0400000000000000" pitchFamily="50" charset="-128"/>
            </a:endParaRPr>
          </a:p>
          <a:p>
            <a:pPr lvl="0" algn="ctr"/>
            <a:r>
              <a:rPr kumimoji="1" lang="ja-JP" altLang="en-US" b="1" dirty="0">
                <a:solidFill>
                  <a:prstClr val="black"/>
                </a:solidFill>
                <a:latin typeface="BIZ UDPゴシック" panose="020B0400000000000000" pitchFamily="50" charset="-128"/>
                <a:ea typeface="BIZ UDPゴシック" panose="020B0400000000000000" pitchFamily="50" charset="-128"/>
              </a:rPr>
              <a:t>近く、</a:t>
            </a:r>
            <a:r>
              <a:rPr kumimoji="1" lang="ja-JP" altLang="en-US" b="1" dirty="0">
                <a:solidFill>
                  <a:srgbClr val="00B050"/>
                </a:solidFill>
                <a:latin typeface="BIZ UDPゴシック" panose="020B0400000000000000" pitchFamily="50" charset="-128"/>
                <a:ea typeface="BIZ UDPゴシック" panose="020B0400000000000000" pitchFamily="50" charset="-128"/>
              </a:rPr>
              <a:t>緑</a:t>
            </a:r>
            <a:r>
              <a:rPr kumimoji="1" lang="ja-JP" altLang="en-US" b="1" dirty="0">
                <a:solidFill>
                  <a:prstClr val="black"/>
                </a:solidFill>
                <a:latin typeface="BIZ UDPゴシック" panose="020B0400000000000000" pitchFamily="50" charset="-128"/>
                <a:ea typeface="BIZ UDPゴシック" panose="020B0400000000000000" pitchFamily="50" charset="-128"/>
              </a:rPr>
              <a:t>が多い</a:t>
            </a:r>
          </a:p>
        </p:txBody>
      </p:sp>
      <p:sp>
        <p:nvSpPr>
          <p:cNvPr id="59"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0618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11"/>
          <p:cNvSpPr/>
          <p:nvPr/>
        </p:nvSpPr>
        <p:spPr>
          <a:xfrm rot="21126214">
            <a:off x="606783" y="4345927"/>
            <a:ext cx="7795644" cy="2034057"/>
          </a:xfrm>
          <a:prstGeom prst="ellipse">
            <a:avLst/>
          </a:prstGeom>
          <a:solidFill>
            <a:schemeClr val="accent6">
              <a:lumMod val="20000"/>
              <a:lumOff val="80000"/>
              <a:alpha val="30000"/>
            </a:schemeClr>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defTabSz="342900" latinLnBrk="1" hangingPunct="0"/>
            <a:endParaRPr lang="ja-JP" altLang="en-US" dirty="0">
              <a:solidFill>
                <a:srgbClr val="231F20"/>
              </a:solidFill>
              <a:latin typeface="Arial"/>
              <a:ea typeface="Arial"/>
              <a:cs typeface="Arial"/>
              <a:sym typeface="Arial"/>
            </a:endParaRPr>
          </a:p>
        </p:txBody>
      </p:sp>
      <p:sp>
        <p:nvSpPr>
          <p:cNvPr id="16" name="テキスト ボックス 15"/>
          <p:cNvSpPr txBox="1"/>
          <p:nvPr/>
        </p:nvSpPr>
        <p:spPr>
          <a:xfrm>
            <a:off x="3129139" y="4932553"/>
            <a:ext cx="2937792" cy="477054"/>
          </a:xfrm>
          <a:prstGeom prst="rect">
            <a:avLst/>
          </a:prstGeom>
          <a:noFill/>
        </p:spPr>
        <p:txBody>
          <a:bodyPr wrap="non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▶モビリティ（ヒト・モノの移動を支える）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緑道も</a:t>
            </a:r>
            <a:r>
              <a:rPr kumimoji="1" lang="ja-JP" altLang="en-US" sz="1100" dirty="0" err="1">
                <a:latin typeface="BIZ UDPゴシック" panose="020B0400000000000000" pitchFamily="50" charset="-128"/>
                <a:ea typeface="BIZ UDPゴシック" panose="020B0400000000000000" pitchFamily="50" charset="-128"/>
              </a:rPr>
              <a:t>愉しむ</a:t>
            </a:r>
            <a:r>
              <a:rPr kumimoji="1" lang="ja-JP" altLang="en-US" sz="1100" dirty="0">
                <a:latin typeface="BIZ UDPゴシック" panose="020B0400000000000000" pitchFamily="50" charset="-128"/>
                <a:ea typeface="BIZ UDPゴシック" panose="020B0400000000000000" pitchFamily="50" charset="-128"/>
              </a:rPr>
              <a:t>移動支援</a:t>
            </a:r>
            <a:r>
              <a:rPr kumimoji="1" lang="en-US" altLang="ja-JP" sz="1100" dirty="0">
                <a:latin typeface="BIZ UDPゴシック" panose="020B0400000000000000" pitchFamily="50" charset="-128"/>
                <a:ea typeface="BIZ UDPゴシック" panose="020B0400000000000000" pitchFamily="50" charset="-128"/>
              </a:rPr>
              <a:t>PJ</a:t>
            </a:r>
            <a:r>
              <a:rPr kumimoji="1" lang="ja-JP" altLang="en-US" sz="1100" dirty="0">
                <a:latin typeface="BIZ UDPゴシック" panose="020B0400000000000000" pitchFamily="50" charset="-128"/>
                <a:ea typeface="BIZ UDPゴシック" panose="020B0400000000000000" pitchFamily="50" charset="-128"/>
              </a:rPr>
              <a:t>など</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1640831" y="6020867"/>
            <a:ext cx="2962671" cy="461665"/>
          </a:xfrm>
          <a:prstGeom prst="rect">
            <a:avLst/>
          </a:prstGeom>
          <a:noFill/>
        </p:spPr>
        <p:txBody>
          <a:bodyPr wrap="non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▶コミュニティ（多様な人々と交流する）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誰とでもつながる</a:t>
            </a:r>
            <a:r>
              <a:rPr kumimoji="1" lang="en-US" altLang="ja-JP" sz="1100" dirty="0">
                <a:latin typeface="BIZ UDPゴシック" panose="020B0400000000000000" pitchFamily="50" charset="-128"/>
                <a:ea typeface="BIZ UDPゴシック" panose="020B0400000000000000" pitchFamily="50" charset="-128"/>
              </a:rPr>
              <a:t>ICT</a:t>
            </a:r>
            <a:r>
              <a:rPr kumimoji="1" lang="ja-JP" altLang="en-US" sz="1100" dirty="0">
                <a:latin typeface="BIZ UDPゴシック" panose="020B0400000000000000" pitchFamily="50" charset="-128"/>
                <a:ea typeface="BIZ UDPゴシック" panose="020B0400000000000000" pitchFamily="50" charset="-128"/>
              </a:rPr>
              <a:t>コミュニティ</a:t>
            </a:r>
            <a:r>
              <a:rPr kumimoji="1" lang="en-US" altLang="ja-JP" sz="1100" dirty="0">
                <a:latin typeface="BIZ UDPゴシック" panose="020B0400000000000000" pitchFamily="50" charset="-128"/>
                <a:ea typeface="BIZ UDPゴシック" panose="020B0400000000000000" pitchFamily="50" charset="-128"/>
              </a:rPr>
              <a:t>PJ</a:t>
            </a:r>
            <a:r>
              <a:rPr kumimoji="1" lang="ja-JP" altLang="en-US" sz="1100" dirty="0">
                <a:latin typeface="BIZ UDPゴシック" panose="020B0400000000000000" pitchFamily="50" charset="-128"/>
                <a:ea typeface="BIZ UDPゴシック" panose="020B0400000000000000" pitchFamily="50" charset="-128"/>
              </a:rPr>
              <a:t>など</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2354376" y="5496982"/>
            <a:ext cx="2806346" cy="477054"/>
          </a:xfrm>
          <a:prstGeom prst="rect">
            <a:avLst/>
          </a:prstGeom>
          <a:noFill/>
        </p:spPr>
        <p:txBody>
          <a:bodyPr wrap="non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▶ヘルスケア（多世代の健康を支える）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歩いて愉しめる生きがい</a:t>
            </a:r>
            <a:r>
              <a:rPr kumimoji="1" lang="en-US" altLang="ja-JP" sz="1100" dirty="0">
                <a:latin typeface="BIZ UDPゴシック" panose="020B0400000000000000" pitchFamily="50" charset="-128"/>
                <a:ea typeface="BIZ UDPゴシック" panose="020B0400000000000000" pitchFamily="50" charset="-128"/>
              </a:rPr>
              <a:t>PJ</a:t>
            </a:r>
            <a:r>
              <a:rPr kumimoji="1" lang="ja-JP" altLang="en-US" sz="1100" dirty="0">
                <a:latin typeface="BIZ UDPゴシック" panose="020B0400000000000000" pitchFamily="50" charset="-128"/>
                <a:ea typeface="BIZ UDPゴシック" panose="020B0400000000000000" pitchFamily="50" charset="-128"/>
              </a:rPr>
              <a:t>など</a:t>
            </a:r>
            <a:endParaRPr kumimoji="1" lang="ja-JP" altLang="en-US" sz="1100" b="1" dirty="0">
              <a:latin typeface="BIZ UDPゴシック" panose="020B0400000000000000" pitchFamily="50" charset="-128"/>
              <a:ea typeface="BIZ UDPゴシック" panose="020B0400000000000000" pitchFamily="50" charset="-128"/>
            </a:endParaRPr>
          </a:p>
        </p:txBody>
      </p:sp>
      <p:pic>
        <p:nvPicPr>
          <p:cNvPr id="63" name="Picture 6" descr="「パーソナルモビリティ」の画像検索結果">
            <a:extLst>
              <a:ext uri="{FF2B5EF4-FFF2-40B4-BE49-F238E27FC236}">
                <a16:creationId xmlns:a16="http://schemas.microsoft.com/office/drawing/2014/main" id="{C6010BC2-CE65-45F2-A2FC-29A49BBBB45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63694" y="4948064"/>
            <a:ext cx="930440" cy="634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79902" y="5969260"/>
            <a:ext cx="962041" cy="63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図 6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0625" y="4390978"/>
            <a:ext cx="999578" cy="68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 name="図 6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58963" y="5386160"/>
            <a:ext cx="986485" cy="660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正方形/長方形 32"/>
          <p:cNvSpPr/>
          <p:nvPr/>
        </p:nvSpPr>
        <p:spPr>
          <a:xfrm>
            <a:off x="315621" y="1135520"/>
            <a:ext cx="3833101" cy="307777"/>
          </a:xfrm>
          <a:prstGeom prst="rect">
            <a:avLst/>
          </a:prstGeom>
        </p:spPr>
        <p:txBody>
          <a:bodyPr wrap="none">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大阪スマートシティ</a:t>
            </a:r>
            <a:r>
              <a:rPr kumimoji="1" lang="ja-JP" altLang="en-US" sz="1400" b="1" dirty="0" smtClean="0">
                <a:latin typeface="BIZ UDPゴシック" panose="020B0400000000000000" pitchFamily="50" charset="-128"/>
                <a:ea typeface="BIZ UDPゴシック" panose="020B0400000000000000" pitchFamily="50" charset="-128"/>
              </a:rPr>
              <a:t>戦略</a:t>
            </a:r>
            <a:r>
              <a:rPr kumimoji="1" lang="en-US" altLang="ja-JP" sz="1400" b="1" dirty="0" smtClean="0">
                <a:latin typeface="BIZ UDPゴシック" panose="020B0400000000000000" pitchFamily="50" charset="-128"/>
                <a:ea typeface="BIZ UDPゴシック" panose="020B0400000000000000" pitchFamily="50" charset="-128"/>
              </a:rPr>
              <a:t>Ver.1.0</a:t>
            </a:r>
            <a:r>
              <a:rPr kumimoji="1" lang="ja-JP" altLang="en-US" sz="1400" b="1" dirty="0">
                <a:latin typeface="BIZ UDPゴシック" panose="020B0400000000000000" pitchFamily="50" charset="-128"/>
                <a:ea typeface="BIZ UDPゴシック" panose="020B0400000000000000" pitchFamily="50" charset="-128"/>
              </a:rPr>
              <a:t>の地域課題</a:t>
            </a:r>
          </a:p>
        </p:txBody>
      </p:sp>
      <p:sp>
        <p:nvSpPr>
          <p:cNvPr id="35" name="ホームベース 34"/>
          <p:cNvSpPr/>
          <p:nvPr/>
        </p:nvSpPr>
        <p:spPr>
          <a:xfrm>
            <a:off x="4460172" y="1214855"/>
            <a:ext cx="533321" cy="2889080"/>
          </a:xfrm>
          <a:prstGeom prst="homePlate">
            <a:avLst>
              <a:gd name="adj" fmla="val 32726"/>
            </a:avLst>
          </a:prstGeom>
          <a:solidFill>
            <a:schemeClr val="bg2"/>
          </a:solidFill>
          <a:ln>
            <a:noFill/>
          </a:ln>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sz="1400" b="1" dirty="0">
                <a:solidFill>
                  <a:srgbClr val="0070C0"/>
                </a:solidFill>
                <a:latin typeface="BIZ UDPゴシック" panose="020B0400000000000000" pitchFamily="50" charset="-128"/>
                <a:ea typeface="BIZ UDPゴシック" panose="020B0400000000000000" pitchFamily="50" charset="-128"/>
              </a:rPr>
              <a:t>課題も多いが、潜在価値も高い</a:t>
            </a:r>
          </a:p>
        </p:txBody>
      </p:sp>
      <p:sp>
        <p:nvSpPr>
          <p:cNvPr id="37" name="正方形/長方形 36"/>
          <p:cNvSpPr/>
          <p:nvPr/>
        </p:nvSpPr>
        <p:spPr>
          <a:xfrm>
            <a:off x="5017701" y="1123469"/>
            <a:ext cx="2993127" cy="338554"/>
          </a:xfrm>
          <a:prstGeom prst="rect">
            <a:avLst/>
          </a:prstGeom>
        </p:spPr>
        <p:txBody>
          <a:bodyPr wrap="none">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泉北</a:t>
            </a:r>
            <a:r>
              <a:rPr kumimoji="1" lang="en-US" altLang="ja-JP" sz="1600" b="1" dirty="0">
                <a:latin typeface="BIZ UDPゴシック" panose="020B0400000000000000" pitchFamily="50" charset="-128"/>
                <a:ea typeface="BIZ UDPゴシック" panose="020B0400000000000000" pitchFamily="50" charset="-128"/>
              </a:rPr>
              <a:t>NT</a:t>
            </a:r>
            <a:r>
              <a:rPr kumimoji="1" lang="ja-JP" altLang="en-US" sz="1600" b="1" dirty="0">
                <a:latin typeface="BIZ UDPゴシック" panose="020B0400000000000000" pitchFamily="50" charset="-128"/>
                <a:ea typeface="BIZ UDPゴシック" panose="020B0400000000000000" pitchFamily="50" charset="-128"/>
              </a:rPr>
              <a:t>チャレンジフィールド</a:t>
            </a:r>
          </a:p>
        </p:txBody>
      </p:sp>
      <p:sp>
        <p:nvSpPr>
          <p:cNvPr id="28" name="正方形/長方形 27"/>
          <p:cNvSpPr/>
          <p:nvPr/>
        </p:nvSpPr>
        <p:spPr>
          <a:xfrm>
            <a:off x="408375" y="4214344"/>
            <a:ext cx="2927404" cy="307777"/>
          </a:xfrm>
          <a:prstGeom prst="rect">
            <a:avLst/>
          </a:prstGeom>
        </p:spPr>
        <p:txBody>
          <a:bodyPr wrap="none">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泉北</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NT</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スマートシティプロジェクト</a:t>
            </a:r>
            <a:endParaRPr kumimoji="1" lang="ja-JP" altLang="en-US" sz="1200" b="1" dirty="0">
              <a:solidFill>
                <a:srgbClr val="0070C0"/>
              </a:solidFill>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5055082" y="1451738"/>
            <a:ext cx="3775761"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・ニューノーマルに最適なリモートワークの拠点づくり</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・公的賃貸住宅を生かした公民連携のまちづくり</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9" name="図形 28"/>
          <p:cNvSpPr/>
          <p:nvPr/>
        </p:nvSpPr>
        <p:spPr>
          <a:xfrm rot="9213734">
            <a:off x="8024900" y="3247366"/>
            <a:ext cx="612805" cy="1011538"/>
          </a:xfrm>
          <a:prstGeom prst="swooshArrow">
            <a:avLst>
              <a:gd name="adj1" fmla="val 16310"/>
              <a:gd name="adj2" fmla="val 3137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図形 29"/>
          <p:cNvSpPr/>
          <p:nvPr/>
        </p:nvSpPr>
        <p:spPr>
          <a:xfrm rot="20171979">
            <a:off x="5075920" y="3257935"/>
            <a:ext cx="655346" cy="929816"/>
          </a:xfrm>
          <a:prstGeom prst="swooshArrow">
            <a:avLst>
              <a:gd name="adj1" fmla="val 16310"/>
              <a:gd name="adj2" fmla="val 31370"/>
            </a:avLst>
          </a:pr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aphicFrame>
        <p:nvGraphicFramePr>
          <p:cNvPr id="3" name="表 2"/>
          <p:cNvGraphicFramePr>
            <a:graphicFrameLocks noGrp="1"/>
          </p:cNvGraphicFramePr>
          <p:nvPr>
            <p:extLst>
              <p:ext uri="{D42A27DB-BD31-4B8C-83A1-F6EECF244321}">
                <p14:modId xmlns:p14="http://schemas.microsoft.com/office/powerpoint/2010/main" val="1253867058"/>
              </p:ext>
            </p:extLst>
          </p:nvPr>
        </p:nvGraphicFramePr>
        <p:xfrm>
          <a:off x="476703" y="1570477"/>
          <a:ext cx="3560824" cy="1106484"/>
        </p:xfrm>
        <a:graphic>
          <a:graphicData uri="http://schemas.openxmlformats.org/drawingml/2006/table">
            <a:tbl>
              <a:tblPr firstRow="1" bandRow="1">
                <a:tableStyleId>{5940675A-B579-460E-94D1-54222C63F5DA}</a:tableStyleId>
              </a:tblPr>
              <a:tblGrid>
                <a:gridCol w="1345658">
                  <a:extLst>
                    <a:ext uri="{9D8B030D-6E8A-4147-A177-3AD203B41FA5}">
                      <a16:colId xmlns:a16="http://schemas.microsoft.com/office/drawing/2014/main" val="396313003"/>
                    </a:ext>
                  </a:extLst>
                </a:gridCol>
                <a:gridCol w="2215166">
                  <a:extLst>
                    <a:ext uri="{9D8B030D-6E8A-4147-A177-3AD203B41FA5}">
                      <a16:colId xmlns:a16="http://schemas.microsoft.com/office/drawing/2014/main" val="3350650070"/>
                    </a:ext>
                  </a:extLst>
                </a:gridCol>
              </a:tblGrid>
              <a:tr h="141519">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地域特性</a:t>
                      </a:r>
                    </a:p>
                  </a:txBody>
                  <a:tcPr anchor="ctr">
                    <a:solidFill>
                      <a:schemeClr val="accent1">
                        <a:lumMod val="40000"/>
                        <a:lumOff val="6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例示エリア</a:t>
                      </a:r>
                    </a:p>
                  </a:txBody>
                  <a:tcPr anchor="ctr">
                    <a:solidFill>
                      <a:schemeClr val="accent1">
                        <a:lumMod val="40000"/>
                        <a:lumOff val="60000"/>
                      </a:schemeClr>
                    </a:solidFill>
                  </a:tcPr>
                </a:tc>
                <a:extLst>
                  <a:ext uri="{0D108BD9-81ED-4DB2-BD59-A6C34878D82A}">
                    <a16:rowId xmlns:a16="http://schemas.microsoft.com/office/drawing/2014/main" val="1463751620"/>
                  </a:ext>
                </a:extLst>
              </a:tr>
              <a:tr h="190903">
                <a:tc>
                  <a:txBody>
                    <a:bodyPr/>
                    <a:lstStyle/>
                    <a:p>
                      <a:r>
                        <a:rPr kumimoji="1" lang="ja-JP" altLang="en-US" sz="1000" dirty="0">
                          <a:latin typeface="BIZ UDPゴシック" panose="020B0400000000000000" pitchFamily="50" charset="-128"/>
                          <a:ea typeface="BIZ UDPゴシック" panose="020B0400000000000000" pitchFamily="50" charset="-128"/>
                        </a:rPr>
                        <a:t>都心・市街地</a:t>
                      </a:r>
                    </a:p>
                  </a:txBody>
                  <a:tcPr anchor="ctr"/>
                </a:tc>
                <a:tc>
                  <a:txBody>
                    <a:bodyPr/>
                    <a:lstStyle/>
                    <a:p>
                      <a:r>
                        <a:rPr kumimoji="1" lang="ja-JP" altLang="en-US" sz="1000" dirty="0">
                          <a:latin typeface="BIZ UDPゴシック" panose="020B0400000000000000" pitchFamily="50" charset="-128"/>
                          <a:ea typeface="BIZ UDPゴシック" panose="020B0400000000000000" pitchFamily="50" charset="-128"/>
                        </a:rPr>
                        <a:t>うめきた／夢洲／森之宮／新大阪</a:t>
                      </a:r>
                    </a:p>
                  </a:txBody>
                  <a:tcPr anchor="ctr"/>
                </a:tc>
                <a:extLst>
                  <a:ext uri="{0D108BD9-81ED-4DB2-BD59-A6C34878D82A}">
                    <a16:rowId xmlns:a16="http://schemas.microsoft.com/office/drawing/2014/main" val="802748911"/>
                  </a:ext>
                </a:extLst>
              </a:tr>
              <a:tr h="367344">
                <a:tc>
                  <a:txBody>
                    <a:bodyPr/>
                    <a:lstStyle/>
                    <a:p>
                      <a:r>
                        <a:rPr kumimoji="1" lang="ja-JP" altLang="en-US" sz="1000" dirty="0">
                          <a:latin typeface="BIZ UDPゴシック" panose="020B0400000000000000" pitchFamily="50" charset="-128"/>
                          <a:ea typeface="BIZ UDPゴシック" panose="020B0400000000000000" pitchFamily="50" charset="-128"/>
                        </a:rPr>
                        <a:t>ニュータウン・郊外</a:t>
                      </a:r>
                    </a:p>
                  </a:txBody>
                  <a:tcPr anchor="ctr"/>
                </a:tc>
                <a:tc>
                  <a:txBody>
                    <a:bodyPr/>
                    <a:lstStyle/>
                    <a:p>
                      <a:r>
                        <a:rPr kumimoji="1" lang="ja-JP" altLang="en-US" sz="1000" dirty="0">
                          <a:latin typeface="BIZ UDPゴシック" panose="020B0400000000000000" pitchFamily="50" charset="-128"/>
                          <a:ea typeface="BIZ UDPゴシック" panose="020B0400000000000000" pitchFamily="50" charset="-128"/>
                        </a:rPr>
                        <a:t>南花台／健都</a:t>
                      </a:r>
                    </a:p>
                  </a:txBody>
                  <a:tcPr anchor="ctr"/>
                </a:tc>
                <a:extLst>
                  <a:ext uri="{0D108BD9-81ED-4DB2-BD59-A6C34878D82A}">
                    <a16:rowId xmlns:a16="http://schemas.microsoft.com/office/drawing/2014/main" val="327546741"/>
                  </a:ext>
                </a:extLst>
              </a:tr>
              <a:tr h="141519">
                <a:tc>
                  <a:txBody>
                    <a:bodyPr/>
                    <a:lstStyle/>
                    <a:p>
                      <a:r>
                        <a:rPr kumimoji="1" lang="ja-JP" altLang="en-US" sz="1000" dirty="0">
                          <a:latin typeface="BIZ UDPゴシック" panose="020B0400000000000000" pitchFamily="50" charset="-128"/>
                          <a:ea typeface="BIZ UDPゴシック" panose="020B0400000000000000" pitchFamily="50" charset="-128"/>
                        </a:rPr>
                        <a:t>中山間地</a:t>
                      </a:r>
                    </a:p>
                  </a:txBody>
                  <a:tcPr anchor="ctr"/>
                </a:tc>
                <a:tc>
                  <a:txBody>
                    <a:bodyPr/>
                    <a:lstStyle/>
                    <a:p>
                      <a:r>
                        <a:rPr kumimoji="1" lang="ja-JP" altLang="en-US" sz="1000" dirty="0">
                          <a:latin typeface="BIZ UDPゴシック" panose="020B0400000000000000" pitchFamily="50" charset="-128"/>
                          <a:ea typeface="BIZ UDPゴシック" panose="020B0400000000000000" pitchFamily="50" charset="-128"/>
                        </a:rPr>
                        <a:t>過疎化、高齢化等が課題の地域</a:t>
                      </a:r>
                    </a:p>
                  </a:txBody>
                  <a:tcPr anchor="ctr"/>
                </a:tc>
                <a:extLst>
                  <a:ext uri="{0D108BD9-81ED-4DB2-BD59-A6C34878D82A}">
                    <a16:rowId xmlns:a16="http://schemas.microsoft.com/office/drawing/2014/main" val="2122936754"/>
                  </a:ext>
                </a:extLst>
              </a:tr>
            </a:tbl>
          </a:graphicData>
        </a:graphic>
      </p:graphicFrame>
      <p:sp>
        <p:nvSpPr>
          <p:cNvPr id="7" name="正方形/長方形 6"/>
          <p:cNvSpPr/>
          <p:nvPr/>
        </p:nvSpPr>
        <p:spPr>
          <a:xfrm>
            <a:off x="2689148" y="2107066"/>
            <a:ext cx="1338828" cy="276999"/>
          </a:xfrm>
          <a:prstGeom prst="rect">
            <a:avLst/>
          </a:prstGeom>
          <a:noFill/>
          <a:ln>
            <a:noFill/>
          </a:ln>
        </p:spPr>
        <p:txBody>
          <a:bodyPr wrap="none">
            <a:spAutoFit/>
          </a:bodyPr>
          <a:lstStyle/>
          <a:p>
            <a:r>
              <a:rPr kumimoji="1" lang="ja-JP" altLang="en-US" sz="1200" b="1" dirty="0">
                <a:solidFill>
                  <a:srgbClr val="FF0000"/>
                </a:solidFill>
                <a:latin typeface="BIZ UDPゴシック" panose="020B0400000000000000" pitchFamily="50" charset="-128"/>
                <a:ea typeface="BIZ UDPゴシック" panose="020B0400000000000000" pitchFamily="50" charset="-128"/>
              </a:rPr>
              <a:t>泉北ニュータウン</a:t>
            </a:r>
            <a:endParaRPr lang="ja-JP" altLang="en-US" sz="1200" b="1" dirty="0">
              <a:solidFill>
                <a:srgbClr val="FF0000"/>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90087" y="2055004"/>
            <a:ext cx="3547440" cy="3819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2" name="図 11"/>
          <p:cNvPicPr>
            <a:picLocks noChangeAspect="1"/>
          </p:cNvPicPr>
          <p:nvPr/>
        </p:nvPicPr>
        <p:blipFill>
          <a:blip r:embed="rId6"/>
          <a:stretch>
            <a:fillRect/>
          </a:stretch>
        </p:blipFill>
        <p:spPr>
          <a:xfrm>
            <a:off x="5197699" y="2215183"/>
            <a:ext cx="1657538" cy="935022"/>
          </a:xfrm>
          <a:prstGeom prst="rect">
            <a:avLst/>
          </a:prstGeom>
          <a:ln>
            <a:noFill/>
          </a:ln>
          <a:effectLst/>
        </p:spPr>
      </p:pic>
      <p:sp>
        <p:nvSpPr>
          <p:cNvPr id="13" name="テキスト ボックス 12"/>
          <p:cNvSpPr txBox="1"/>
          <p:nvPr/>
        </p:nvSpPr>
        <p:spPr>
          <a:xfrm>
            <a:off x="5121760" y="1951199"/>
            <a:ext cx="1837362" cy="230832"/>
          </a:xfrm>
          <a:prstGeom prst="rect">
            <a:avLst/>
          </a:prstGeom>
          <a:noFill/>
        </p:spPr>
        <p:txBody>
          <a:bodyPr wrap="none" rtlCol="0">
            <a:spAutoFit/>
          </a:bodyPr>
          <a:lstStyle/>
          <a:p>
            <a:r>
              <a:rPr kumimoji="1" lang="ja-JP" altLang="en-US" sz="900" b="1" dirty="0">
                <a:latin typeface="BIZ UDPゴシック" panose="020B0400000000000000" pitchFamily="50" charset="-128"/>
                <a:ea typeface="BIZ UDPゴシック" panose="020B0400000000000000" pitchFamily="50" charset="-128"/>
              </a:rPr>
              <a:t>需要が高まる郊外リモートワーク</a:t>
            </a:r>
          </a:p>
        </p:txBody>
      </p:sp>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80656" y="2206192"/>
            <a:ext cx="1367035" cy="939836"/>
          </a:xfrm>
          <a:prstGeom prst="rect">
            <a:avLst/>
          </a:prstGeom>
          <a:ln>
            <a:noFill/>
          </a:ln>
          <a:effectLst/>
        </p:spPr>
      </p:pic>
      <p:sp>
        <p:nvSpPr>
          <p:cNvPr id="41" name="テキスト ボックス 40"/>
          <p:cNvSpPr txBox="1"/>
          <p:nvPr/>
        </p:nvSpPr>
        <p:spPr>
          <a:xfrm>
            <a:off x="7137052" y="1949406"/>
            <a:ext cx="1454244" cy="230832"/>
          </a:xfrm>
          <a:prstGeom prst="rect">
            <a:avLst/>
          </a:prstGeom>
          <a:noFill/>
        </p:spPr>
        <p:txBody>
          <a:bodyPr wrap="none" rtlCol="0">
            <a:spAutoFit/>
          </a:bodyPr>
          <a:lstStyle/>
          <a:p>
            <a:r>
              <a:rPr kumimoji="1" lang="ja-JP" altLang="en-US" sz="900" b="1" dirty="0">
                <a:latin typeface="BIZ UDPゴシック" panose="020B0400000000000000" pitchFamily="50" charset="-128"/>
                <a:ea typeface="BIZ UDPゴシック" panose="020B0400000000000000" pitchFamily="50" charset="-128"/>
              </a:rPr>
              <a:t>公民連携の公的賃貸住宅</a:t>
            </a:r>
          </a:p>
        </p:txBody>
      </p:sp>
      <p:sp>
        <p:nvSpPr>
          <p:cNvPr id="15" name="テキスト ボックス 14"/>
          <p:cNvSpPr txBox="1"/>
          <p:nvPr/>
        </p:nvSpPr>
        <p:spPr>
          <a:xfrm>
            <a:off x="7206460" y="3134824"/>
            <a:ext cx="1422184" cy="200055"/>
          </a:xfrm>
          <a:prstGeom prst="rect">
            <a:avLst/>
          </a:prstGeom>
          <a:noFill/>
        </p:spPr>
        <p:txBody>
          <a:bodyPr wrap="none" rtlCol="0">
            <a:spAutoFit/>
          </a:bodyPr>
          <a:lstStyle/>
          <a:p>
            <a:r>
              <a:rPr kumimoji="1" lang="ja-JP" altLang="en-US" sz="700" dirty="0">
                <a:latin typeface="BIZ UDPゴシック" panose="020B0400000000000000" pitchFamily="50" charset="-128"/>
                <a:ea typeface="BIZ UDPゴシック" panose="020B0400000000000000" pitchFamily="50" charset="-128"/>
              </a:rPr>
              <a:t>大東市 </a:t>
            </a:r>
            <a:r>
              <a:rPr kumimoji="1" lang="en-US" altLang="ja-JP" sz="700" dirty="0" err="1">
                <a:latin typeface="BIZ UDPゴシック" panose="020B0400000000000000" pitchFamily="50" charset="-128"/>
                <a:ea typeface="BIZ UDPゴシック" panose="020B0400000000000000" pitchFamily="50" charset="-128"/>
              </a:rPr>
              <a:t>morineki</a:t>
            </a:r>
            <a:r>
              <a:rPr kumimoji="1" lang="en-US" altLang="ja-JP" sz="700" dirty="0">
                <a:latin typeface="BIZ UDPゴシック" panose="020B0400000000000000" pitchFamily="50" charset="-128"/>
                <a:ea typeface="BIZ UDPゴシック" panose="020B0400000000000000" pitchFamily="50" charset="-128"/>
              </a:rPr>
              <a:t> </a:t>
            </a:r>
            <a:r>
              <a:rPr kumimoji="1" lang="ja-JP" altLang="en-US" sz="700" dirty="0">
                <a:latin typeface="BIZ UDPゴシック" panose="020B0400000000000000" pitchFamily="50" charset="-128"/>
                <a:ea typeface="BIZ UDPゴシック" panose="020B0400000000000000" pitchFamily="50" charset="-128"/>
              </a:rPr>
              <a:t>プロジェクト</a:t>
            </a:r>
          </a:p>
        </p:txBody>
      </p:sp>
      <p:sp>
        <p:nvSpPr>
          <p:cNvPr id="42" name="テキスト ボックス 41"/>
          <p:cNvSpPr txBox="1"/>
          <p:nvPr/>
        </p:nvSpPr>
        <p:spPr>
          <a:xfrm>
            <a:off x="641804" y="2973908"/>
            <a:ext cx="3328892" cy="1015663"/>
          </a:xfrm>
          <a:prstGeom prst="rect">
            <a:avLst/>
          </a:prstGeom>
          <a:solidFill>
            <a:schemeClr val="bg1"/>
          </a:solidFill>
          <a:ln>
            <a:noFill/>
          </a:ln>
        </p:spPr>
        <p:txBody>
          <a:bodyPr wrap="square" rtlCol="0">
            <a:spAutoFit/>
          </a:bodyPr>
          <a:lstStyle/>
          <a:p>
            <a:pPr marL="228600" indent="-228600">
              <a:lnSpc>
                <a:spcPts val="1800"/>
              </a:lnSpc>
              <a:buFont typeface="+mj-ea"/>
              <a:buAutoNum type="circleNumDbPlain"/>
            </a:pPr>
            <a:r>
              <a:rPr kumimoji="1" lang="ja-JP" altLang="en-US" sz="1100" dirty="0">
                <a:latin typeface="BIZ UDPゴシック" panose="020B0400000000000000" pitchFamily="50" charset="-128"/>
                <a:ea typeface="BIZ UDPゴシック" panose="020B0400000000000000" pitchFamily="50" charset="-128"/>
              </a:rPr>
              <a:t>まちび</a:t>
            </a:r>
            <a:r>
              <a:rPr kumimoji="1" lang="ja-JP" altLang="en-US" sz="1100" dirty="0" err="1">
                <a:latin typeface="BIZ UDPゴシック" panose="020B0400000000000000" pitchFamily="50" charset="-128"/>
                <a:ea typeface="BIZ UDPゴシック" panose="020B0400000000000000" pitchFamily="50" charset="-128"/>
              </a:rPr>
              <a:t>らき</a:t>
            </a:r>
            <a:r>
              <a:rPr kumimoji="1" lang="ja-JP" altLang="en-US" sz="1100" dirty="0">
                <a:latin typeface="BIZ UDPゴシック" panose="020B0400000000000000" pitchFamily="50" charset="-128"/>
                <a:ea typeface="BIZ UDPゴシック" panose="020B0400000000000000" pitchFamily="50" charset="-128"/>
              </a:rPr>
              <a:t>から</a:t>
            </a:r>
            <a:r>
              <a:rPr kumimoji="1" lang="ja-JP" altLang="en-US" sz="1100" dirty="0">
                <a:solidFill>
                  <a:srgbClr val="FF0000"/>
                </a:solidFill>
                <a:latin typeface="BIZ UDPゴシック" panose="020B0400000000000000" pitchFamily="50" charset="-128"/>
                <a:ea typeface="BIZ UDPゴシック" panose="020B0400000000000000" pitchFamily="50" charset="-128"/>
              </a:rPr>
              <a:t>５２</a:t>
            </a:r>
            <a:r>
              <a:rPr kumimoji="1" lang="ja-JP" altLang="en-US" sz="1100" dirty="0">
                <a:latin typeface="BIZ UDPゴシック" panose="020B0400000000000000" pitchFamily="50" charset="-128"/>
                <a:ea typeface="BIZ UDPゴシック" panose="020B0400000000000000" pitchFamily="50" charset="-128"/>
              </a:rPr>
              <a:t>年が経過</a:t>
            </a:r>
            <a:endParaRPr kumimoji="1" lang="en-US" altLang="ja-JP" sz="1100" dirty="0">
              <a:latin typeface="BIZ UDPゴシック" panose="020B0400000000000000" pitchFamily="50" charset="-128"/>
              <a:ea typeface="BIZ UDPゴシック" panose="020B0400000000000000" pitchFamily="50" charset="-128"/>
            </a:endParaRPr>
          </a:p>
          <a:p>
            <a:pPr marL="228600" indent="-228600">
              <a:lnSpc>
                <a:spcPts val="1800"/>
              </a:lnSpc>
              <a:buFont typeface="+mj-ea"/>
              <a:buAutoNum type="circleNumDbPlain"/>
            </a:pPr>
            <a:r>
              <a:rPr kumimoji="1" lang="ja-JP" altLang="en-US" sz="1100" dirty="0">
                <a:latin typeface="BIZ UDPゴシック" panose="020B0400000000000000" pitchFamily="50" charset="-128"/>
                <a:ea typeface="BIZ UDPゴシック" panose="020B0400000000000000" pitchFamily="50" charset="-128"/>
              </a:rPr>
              <a:t>人口減少・超高齢化：約</a:t>
            </a:r>
            <a:r>
              <a:rPr kumimoji="1" lang="ja-JP" altLang="en-US" sz="1100" dirty="0">
                <a:solidFill>
                  <a:srgbClr val="FF0000"/>
                </a:solidFill>
                <a:latin typeface="BIZ UDPゴシック" panose="020B0400000000000000" pitchFamily="50" charset="-128"/>
                <a:ea typeface="BIZ UDPゴシック" panose="020B0400000000000000" pitchFamily="50" charset="-128"/>
              </a:rPr>
              <a:t>３５</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marL="228600" indent="-228600">
              <a:lnSpc>
                <a:spcPts val="1800"/>
              </a:lnSpc>
              <a:buFont typeface="+mj-ea"/>
              <a:buAutoNum type="circleNumDbPlain"/>
            </a:pPr>
            <a:r>
              <a:rPr kumimoji="1" lang="ja-JP" altLang="en-US" sz="1100" dirty="0">
                <a:latin typeface="BIZ UDPゴシック" panose="020B0400000000000000" pitchFamily="50" charset="-128"/>
                <a:ea typeface="BIZ UDPゴシック" panose="020B0400000000000000" pitchFamily="50" charset="-128"/>
              </a:rPr>
              <a:t>起伏の激しい地形</a:t>
            </a:r>
            <a:endParaRPr kumimoji="1" lang="en-US" altLang="ja-JP" sz="1100" dirty="0">
              <a:latin typeface="BIZ UDPゴシック" panose="020B0400000000000000" pitchFamily="50" charset="-128"/>
              <a:ea typeface="BIZ UDPゴシック" panose="020B0400000000000000" pitchFamily="50" charset="-128"/>
            </a:endParaRPr>
          </a:p>
          <a:p>
            <a:pPr marL="228600" indent="-228600">
              <a:lnSpc>
                <a:spcPts val="1800"/>
              </a:lnSpc>
              <a:buFont typeface="+mj-ea"/>
              <a:buAutoNum type="circleNumDbPlain"/>
            </a:pPr>
            <a:r>
              <a:rPr kumimoji="1" lang="ja-JP" altLang="en-US" sz="1100" dirty="0">
                <a:latin typeface="BIZ UDPゴシック" panose="020B0400000000000000" pitchFamily="50" charset="-128"/>
                <a:ea typeface="BIZ UDPゴシック" panose="020B0400000000000000" pitchFamily="50" charset="-128"/>
              </a:rPr>
              <a:t>住宅の多数を占める公的賃貸住宅の老朽化</a:t>
            </a:r>
          </a:p>
        </p:txBody>
      </p:sp>
      <p:sp>
        <p:nvSpPr>
          <p:cNvPr id="2" name="右矢印 1"/>
          <p:cNvSpPr/>
          <p:nvPr/>
        </p:nvSpPr>
        <p:spPr>
          <a:xfrm>
            <a:off x="4043804" y="2069104"/>
            <a:ext cx="396000" cy="360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842071" y="530183"/>
            <a:ext cx="5896897" cy="369332"/>
          </a:xfrm>
          <a:prstGeom prst="rect">
            <a:avLst/>
          </a:prstGeom>
        </p:spPr>
        <p:txBody>
          <a:bodyPr wrap="square">
            <a:spAutoFit/>
          </a:bodyPr>
          <a:lstStyle/>
          <a:p>
            <a:pPr lvl="0"/>
            <a:r>
              <a:rPr lang="ja-JP" altLang="en-US" b="1" dirty="0">
                <a:latin typeface="BIZ UDPゴシック" panose="020B0400000000000000" pitchFamily="50" charset="-128"/>
                <a:ea typeface="BIZ UDPゴシック" panose="020B0400000000000000" pitchFamily="50" charset="-128"/>
              </a:rPr>
              <a:t>泉北ニュータウンプロジェクト　</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地域における社会実装</a:t>
            </a:r>
            <a:r>
              <a:rPr lang="en-US" altLang="ja-JP" b="1" dirty="0">
                <a:latin typeface="BIZ UDPゴシック" panose="020B0400000000000000" pitchFamily="50" charset="-128"/>
                <a:ea typeface="BIZ UDPゴシック" panose="020B0400000000000000" pitchFamily="50" charset="-128"/>
              </a:rPr>
              <a:t>】</a:t>
            </a:r>
          </a:p>
        </p:txBody>
      </p:sp>
      <p:sp>
        <p:nvSpPr>
          <p:cNvPr id="45" name="ホームベース 44"/>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93387" y="533174"/>
            <a:ext cx="644728"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2-</a:t>
            </a:r>
            <a:r>
              <a:rPr lang="ja-JP" altLang="en-US" b="1" dirty="0">
                <a:solidFill>
                  <a:schemeClr val="bg1"/>
                </a:solidFill>
                <a:latin typeface="BIZ UDPゴシック" panose="020B0400000000000000" pitchFamily="50" charset="-128"/>
                <a:ea typeface="BIZ UDPゴシック" panose="020B0400000000000000" pitchFamily="50" charset="-128"/>
              </a:rPr>
              <a:t>３</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p:cNvGrpSpPr/>
          <p:nvPr/>
        </p:nvGrpSpPr>
        <p:grpSpPr>
          <a:xfrm>
            <a:off x="7440309" y="134256"/>
            <a:ext cx="1390534" cy="276999"/>
            <a:chOff x="6978915" y="576349"/>
            <a:chExt cx="1390534" cy="276999"/>
          </a:xfrm>
        </p:grpSpPr>
        <p:sp>
          <p:nvSpPr>
            <p:cNvPr id="48" name="正方形/長方形 47"/>
            <p:cNvSpPr/>
            <p:nvPr/>
          </p:nvSpPr>
          <p:spPr>
            <a:xfrm>
              <a:off x="7262618" y="576349"/>
              <a:ext cx="1106831" cy="276999"/>
            </a:xfrm>
            <a:prstGeom prst="rect">
              <a:avLst/>
            </a:prstGeom>
          </p:spPr>
          <p:txBody>
            <a:bodyPr wrap="square">
              <a:spAutoFit/>
            </a:bodyPr>
            <a:lstStyle/>
            <a:p>
              <a:r>
                <a:rPr lang="ja-JP" altLang="en-US" sz="1200" b="1" dirty="0">
                  <a:solidFill>
                    <a:srgbClr val="0070C0"/>
                  </a:solidFill>
                  <a:latin typeface="BIZ UDPゴシック" panose="020B0400000000000000" pitchFamily="50" charset="-128"/>
                  <a:ea typeface="BIZ UDPゴシック" panose="020B0400000000000000" pitchFamily="50" charset="-128"/>
                </a:rPr>
                <a:t>今後の取組み</a:t>
              </a:r>
            </a:p>
          </p:txBody>
        </p:sp>
        <p:grpSp>
          <p:nvGrpSpPr>
            <p:cNvPr id="49" name="グループ化 48"/>
            <p:cNvGrpSpPr/>
            <p:nvPr/>
          </p:nvGrpSpPr>
          <p:grpSpPr>
            <a:xfrm>
              <a:off x="6978915" y="576349"/>
              <a:ext cx="267630" cy="276999"/>
              <a:chOff x="6978915" y="557392"/>
              <a:chExt cx="267630" cy="276999"/>
            </a:xfrm>
          </p:grpSpPr>
          <p:sp>
            <p:nvSpPr>
              <p:cNvPr id="50" name="正方形/長方形 49"/>
              <p:cNvSpPr/>
              <p:nvPr/>
            </p:nvSpPr>
            <p:spPr>
              <a:xfrm>
                <a:off x="7008111" y="557392"/>
                <a:ext cx="212459" cy="276999"/>
              </a:xfrm>
              <a:prstGeom prst="rect">
                <a:avLst/>
              </a:prstGeom>
            </p:spPr>
            <p:txBody>
              <a:bodyPr wrap="square">
                <a:spAutoFit/>
              </a:bodyPr>
              <a:lstStyle/>
              <a:p>
                <a:pPr algn="ctr"/>
                <a:r>
                  <a:rPr lang="en-US" altLang="ja-JP" sz="1200" b="1" dirty="0">
                    <a:solidFill>
                      <a:srgbClr val="0070C0"/>
                    </a:solidFill>
                    <a:latin typeface="BIZ UDゴシック" panose="020B0400000000000000" pitchFamily="49" charset="-128"/>
                    <a:ea typeface="BIZ UDゴシック" panose="020B0400000000000000" pitchFamily="49" charset="-128"/>
                  </a:rPr>
                  <a:t>2</a:t>
                </a:r>
                <a:endParaRPr lang="ja-JP" altLang="en-US" sz="1200" dirty="0">
                  <a:solidFill>
                    <a:srgbClr val="0070C0"/>
                  </a:solidFill>
                  <a:latin typeface="BIZ UDゴシック" panose="020B0400000000000000" pitchFamily="49" charset="-128"/>
                  <a:ea typeface="BIZ UDゴシック" panose="020B0400000000000000" pitchFamily="49" charset="-128"/>
                </a:endParaRPr>
              </a:p>
            </p:txBody>
          </p:sp>
          <p:sp>
            <p:nvSpPr>
              <p:cNvPr id="51" name="正方形/長方形 50"/>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grpSp>
      </p:grpSp>
      <p:sp>
        <p:nvSpPr>
          <p:cNvPr id="4" name="正方形/長方形 3"/>
          <p:cNvSpPr/>
          <p:nvPr/>
        </p:nvSpPr>
        <p:spPr>
          <a:xfrm>
            <a:off x="467528" y="2854653"/>
            <a:ext cx="3560448" cy="1186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193617" y="2695757"/>
            <a:ext cx="2108269" cy="287643"/>
          </a:xfrm>
          <a:prstGeom prst="rect">
            <a:avLst/>
          </a:prstGeom>
          <a:solidFill>
            <a:schemeClr val="bg1"/>
          </a:solidFill>
        </p:spPr>
        <p:txBody>
          <a:bodyPr wrap="none">
            <a:spAutoFit/>
          </a:bodyPr>
          <a:lstStyle/>
          <a:p>
            <a:pPr lvl="0">
              <a:lnSpc>
                <a:spcPts val="1800"/>
              </a:lnSpc>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泉北ニュータウンの社会課題</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p:txBody>
      </p:sp>
      <p:grpSp>
        <p:nvGrpSpPr>
          <p:cNvPr id="25" name="グループ化 24"/>
          <p:cNvGrpSpPr/>
          <p:nvPr/>
        </p:nvGrpSpPr>
        <p:grpSpPr>
          <a:xfrm>
            <a:off x="5421475" y="3463709"/>
            <a:ext cx="2884399" cy="630549"/>
            <a:chOff x="5421475" y="3635882"/>
            <a:chExt cx="2884399" cy="630549"/>
          </a:xfrm>
        </p:grpSpPr>
        <p:sp>
          <p:nvSpPr>
            <p:cNvPr id="11" name="角丸四角形 10"/>
            <p:cNvSpPr/>
            <p:nvPr/>
          </p:nvSpPr>
          <p:spPr>
            <a:xfrm>
              <a:off x="5623133" y="4012268"/>
              <a:ext cx="2481085" cy="254163"/>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21475" y="3635882"/>
              <a:ext cx="2884399" cy="338554"/>
            </a:xfrm>
            <a:prstGeom prst="rect">
              <a:avLst/>
            </a:prstGeom>
          </p:spPr>
          <p:txBody>
            <a:bodyPr wrap="square">
              <a:spAutoFit/>
            </a:bodyPr>
            <a:lstStyle/>
            <a:p>
              <a:pPr lvl="0" algn="ctr"/>
              <a:r>
                <a:rPr kumimoji="1" lang="ja-JP" altLang="en-US" sz="1600" b="1" dirty="0">
                  <a:solidFill>
                    <a:srgbClr val="0070C0"/>
                  </a:solidFill>
                  <a:latin typeface="BIZ UDPゴシック" panose="020B0400000000000000" pitchFamily="50" charset="-128"/>
                  <a:ea typeface="BIZ UDPゴシック" panose="020B0400000000000000" pitchFamily="50" charset="-128"/>
                </a:rPr>
                <a:t>大阪府・堺市が協同まちづくり</a:t>
              </a:r>
              <a:endParaRPr kumimoji="1" lang="en-US" altLang="ja-JP" sz="1600" b="1" dirty="0">
                <a:solidFill>
                  <a:srgbClr val="0070C0"/>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5897980" y="4023180"/>
              <a:ext cx="2016899" cy="233397"/>
            </a:xfrm>
            <a:prstGeom prst="rect">
              <a:avLst/>
            </a:prstGeom>
          </p:spPr>
          <p:txBody>
            <a:bodyPr wrap="none">
              <a:spAutoFit/>
            </a:bodyPr>
            <a:lstStyle/>
            <a:p>
              <a:pPr lvl="0" algn="ctr">
                <a:lnSpc>
                  <a:spcPts val="11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新たなスマートシティづくり</a:t>
              </a:r>
            </a:p>
          </p:txBody>
        </p:sp>
      </p:grpSp>
      <p:grpSp>
        <p:nvGrpSpPr>
          <p:cNvPr id="21" name="グループ化 20"/>
          <p:cNvGrpSpPr/>
          <p:nvPr/>
        </p:nvGrpSpPr>
        <p:grpSpPr>
          <a:xfrm>
            <a:off x="457942" y="4523837"/>
            <a:ext cx="2673840" cy="574903"/>
            <a:chOff x="497745" y="4915144"/>
            <a:chExt cx="2673840" cy="574903"/>
          </a:xfrm>
        </p:grpSpPr>
        <p:sp>
          <p:nvSpPr>
            <p:cNvPr id="55" name="正方形/長方形 54"/>
            <p:cNvSpPr/>
            <p:nvPr/>
          </p:nvSpPr>
          <p:spPr>
            <a:xfrm>
              <a:off x="497745" y="4952772"/>
              <a:ext cx="2673840" cy="537275"/>
            </a:xfrm>
            <a:prstGeom prst="rect">
              <a:avLst/>
            </a:prstGeom>
            <a:gradFill>
              <a:gsLst>
                <a:gs pos="0">
                  <a:srgbClr val="0070C0"/>
                </a:gs>
                <a:gs pos="100000">
                  <a:srgbClr val="00B0F0"/>
                </a:gs>
              </a:gsLst>
              <a:lin ang="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98219" y="4915144"/>
              <a:ext cx="2635658" cy="369332"/>
            </a:xfrm>
            <a:prstGeom prst="rect">
              <a:avLst/>
            </a:prstGeom>
          </p:spPr>
          <p:txBody>
            <a:bodyPr wrap="none">
              <a:spAutoFit/>
            </a:bodyPr>
            <a:lstStyle/>
            <a:p>
              <a:pPr lvl="0" algn="ctr"/>
              <a:r>
                <a:rPr kumimoji="1" lang="en-US" altLang="ja-JP"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Live</a:t>
              </a:r>
              <a:r>
                <a:rPr kumimoji="1" lang="ja-JP" altLang="en-US"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 </a:t>
              </a:r>
              <a:r>
                <a:rPr kumimoji="1" lang="en-US" altLang="ja-JP"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SMART,</a:t>
              </a:r>
              <a:r>
                <a:rPr kumimoji="1" lang="ja-JP" altLang="en-US"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 </a:t>
              </a:r>
              <a:r>
                <a:rPr kumimoji="1" lang="en-US" altLang="ja-JP"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Play</a:t>
              </a:r>
              <a:r>
                <a:rPr kumimoji="1" lang="ja-JP" altLang="en-US"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 </a:t>
              </a:r>
              <a:r>
                <a:rPr kumimoji="1" lang="en-US" altLang="ja-JP" b="1" dirty="0">
                  <a:solidFill>
                    <a:prstClr val="white"/>
                  </a:solidFill>
                  <a:effectLst>
                    <a:outerShdw blurRad="38100" dist="38100" dir="2700000" algn="tl">
                      <a:srgbClr val="000000">
                        <a:alpha val="43137"/>
                      </a:srgbClr>
                    </a:outerShdw>
                  </a:effectLst>
                  <a:latin typeface="Bahnschrift SemiBold SemiConden" panose="020B0502040204020203" pitchFamily="34" charset="0"/>
                  <a:ea typeface="BIZ UDPゴシック" panose="020B0400000000000000" pitchFamily="50" charset="-128"/>
                </a:rPr>
                <a:t>SENBOKU</a:t>
              </a:r>
            </a:p>
          </p:txBody>
        </p:sp>
        <p:sp>
          <p:nvSpPr>
            <p:cNvPr id="20" name="正方形/長方形 19"/>
            <p:cNvSpPr/>
            <p:nvPr/>
          </p:nvSpPr>
          <p:spPr>
            <a:xfrm>
              <a:off x="827748" y="5200711"/>
              <a:ext cx="2291012" cy="261610"/>
            </a:xfrm>
            <a:prstGeom prst="rect">
              <a:avLst/>
            </a:prstGeom>
          </p:spPr>
          <p:txBody>
            <a:bodyPr wrap="none">
              <a:spAutoFit/>
            </a:bodyPr>
            <a:lstStyle/>
            <a:p>
              <a:pPr lvl="0" algn="ctr"/>
              <a:r>
                <a:rPr kumimoji="1" lang="en-US" altLang="ja-JP" sz="1100" b="1" dirty="0">
                  <a:solidFill>
                    <a:prstClr val="white"/>
                  </a:solidFill>
                  <a:latin typeface="BIZ UDPゴシック" panose="020B0400000000000000" pitchFamily="50" charset="-128"/>
                  <a:ea typeface="BIZ UDPゴシック" panose="020B0400000000000000" pitchFamily="50" charset="-128"/>
                </a:rPr>
                <a:t>-</a:t>
              </a:r>
              <a:r>
                <a:rPr kumimoji="1" lang="ja-JP" altLang="en-US" sz="1100" b="1" dirty="0">
                  <a:solidFill>
                    <a:prstClr val="white"/>
                  </a:solidFill>
                  <a:latin typeface="BIZ UDPゴシック" panose="020B0400000000000000" pitchFamily="50" charset="-128"/>
                  <a:ea typeface="BIZ UDPゴシック" panose="020B0400000000000000" pitchFamily="50" charset="-128"/>
                </a:rPr>
                <a:t>暮らし</a:t>
              </a:r>
              <a:r>
                <a:rPr kumimoji="1" lang="ja-JP" altLang="en-US" sz="1100" b="1" dirty="0" err="1">
                  <a:solidFill>
                    <a:prstClr val="white"/>
                  </a:solidFill>
                  <a:latin typeface="BIZ UDPゴシック" panose="020B0400000000000000" pitchFamily="50" charset="-128"/>
                  <a:ea typeface="BIZ UDPゴシック" panose="020B0400000000000000" pitchFamily="50" charset="-128"/>
                </a:rPr>
                <a:t>愉しむ</a:t>
              </a:r>
              <a:r>
                <a:rPr kumimoji="1" lang="ja-JP" altLang="en-US" sz="1100" b="1" dirty="0">
                  <a:solidFill>
                    <a:prstClr val="white"/>
                  </a:solidFill>
                  <a:latin typeface="BIZ UDPゴシック" panose="020B0400000000000000" pitchFamily="50" charset="-128"/>
                  <a:ea typeface="BIZ UDPゴシック" panose="020B0400000000000000" pitchFamily="50" charset="-128"/>
                </a:rPr>
                <a:t>、アソビのあるまち</a:t>
              </a:r>
              <a:r>
                <a:rPr kumimoji="1" lang="en-US" altLang="ja-JP" sz="1100" b="1" dirty="0">
                  <a:solidFill>
                    <a:prstClr val="white"/>
                  </a:solidFill>
                  <a:latin typeface="BIZ UDPゴシック" panose="020B0400000000000000" pitchFamily="50" charset="-128"/>
                  <a:ea typeface="BIZ UDPゴシック" panose="020B0400000000000000" pitchFamily="50" charset="-128"/>
                </a:rPr>
                <a:t>-</a:t>
              </a:r>
              <a:endParaRPr kumimoji="1" lang="ja-JP" altLang="en-US" sz="1100" b="1" dirty="0">
                <a:solidFill>
                  <a:prstClr val="white"/>
                </a:solidFill>
                <a:latin typeface="BIZ UDPゴシック" panose="020B0400000000000000" pitchFamily="50" charset="-128"/>
                <a:ea typeface="BIZ UDPゴシック" panose="020B0400000000000000" pitchFamily="50" charset="-128"/>
              </a:endParaRPr>
            </a:p>
          </p:txBody>
        </p:sp>
      </p:grpSp>
      <p:sp>
        <p:nvSpPr>
          <p:cNvPr id="17" name="テキスト ボックス 16"/>
          <p:cNvSpPr txBox="1"/>
          <p:nvPr/>
        </p:nvSpPr>
        <p:spPr>
          <a:xfrm>
            <a:off x="3946563" y="4322012"/>
            <a:ext cx="3484061" cy="646331"/>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▶リモートワーク（身近に働く場を創る）　</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300" b="1"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公園・近隣</a:t>
            </a:r>
            <a:r>
              <a:rPr kumimoji="1" lang="en-US" altLang="ja-JP" sz="1100" dirty="0">
                <a:latin typeface="BIZ UDPゴシック" panose="020B0400000000000000" pitchFamily="50" charset="-128"/>
                <a:ea typeface="BIZ UDPゴシック" panose="020B0400000000000000" pitchFamily="50" charset="-128"/>
              </a:rPr>
              <a:t>C</a:t>
            </a:r>
            <a:r>
              <a:rPr kumimoji="1" lang="ja-JP" altLang="en-US" sz="1100" dirty="0">
                <a:latin typeface="BIZ UDPゴシック" panose="020B0400000000000000" pitchFamily="50" charset="-128"/>
                <a:ea typeface="BIZ UDPゴシック" panose="020B0400000000000000" pitchFamily="50" charset="-128"/>
              </a:rPr>
              <a:t>・公的団地等のまち中テレワーク拠点化</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PJ</a:t>
            </a:r>
            <a:r>
              <a:rPr kumimoji="1" lang="ja-JP" altLang="en-US" sz="1100" dirty="0">
                <a:latin typeface="BIZ UDPゴシック" panose="020B0400000000000000" pitchFamily="50" charset="-128"/>
                <a:ea typeface="BIZ UDPゴシック" panose="020B0400000000000000" pitchFamily="50" charset="-128"/>
              </a:rPr>
              <a:t>など</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3"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3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24716" y="1684214"/>
            <a:ext cx="7379912" cy="720119"/>
            <a:chOff x="924716" y="1684214"/>
            <a:chExt cx="7379912" cy="720119"/>
          </a:xfrm>
        </p:grpSpPr>
        <p:sp>
          <p:nvSpPr>
            <p:cNvPr id="7" name="正方形/長方形 6"/>
            <p:cNvSpPr/>
            <p:nvPr/>
          </p:nvSpPr>
          <p:spPr>
            <a:xfrm>
              <a:off x="1635616" y="1684214"/>
              <a:ext cx="6669012" cy="7201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53725" y="1736187"/>
              <a:ext cx="3004349" cy="584775"/>
            </a:xfrm>
            <a:prstGeom prst="rect">
              <a:avLst/>
            </a:prstGeom>
          </p:spPr>
          <p:txBody>
            <a:bodyPr wrap="none">
              <a:sp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これまでの実績</a:t>
              </a:r>
            </a:p>
          </p:txBody>
        </p:sp>
        <p:sp>
          <p:nvSpPr>
            <p:cNvPr id="9" name="正方形/長方形 8"/>
            <p:cNvSpPr/>
            <p:nvPr/>
          </p:nvSpPr>
          <p:spPr>
            <a:xfrm>
              <a:off x="924716" y="1686952"/>
              <a:ext cx="710901" cy="71090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58791" y="1736187"/>
              <a:ext cx="442750" cy="584775"/>
            </a:xfrm>
            <a:prstGeom prst="rect">
              <a:avLst/>
            </a:prstGeom>
          </p:spPr>
          <p:txBody>
            <a:bodyPr wrap="none">
              <a:spAutoFit/>
            </a:bodyPr>
            <a:lstStyle/>
            <a:p>
              <a:pPr algn="ctr"/>
              <a:r>
                <a:rPr lang="en-US" altLang="ja-JP" sz="3200" b="1" dirty="0">
                  <a:solidFill>
                    <a:srgbClr val="0070C0"/>
                  </a:solidFill>
                  <a:latin typeface="BIZ UDPゴシック" panose="020B0400000000000000" pitchFamily="50" charset="-128"/>
                  <a:ea typeface="BIZ UDPゴシック" panose="020B0400000000000000" pitchFamily="50" charset="-128"/>
                </a:rPr>
                <a:t>1</a:t>
              </a:r>
              <a:endParaRPr lang="ja-JP" altLang="en-US" sz="2800" dirty="0">
                <a:solidFill>
                  <a:srgbClr val="0070C0"/>
                </a:solidFill>
                <a:latin typeface="BIZ UDPゴシック" panose="020B0400000000000000" pitchFamily="50" charset="-128"/>
                <a:ea typeface="BIZ UDPゴシック" panose="020B0400000000000000" pitchFamily="50" charset="-128"/>
              </a:endParaRPr>
            </a:p>
          </p:txBody>
        </p:sp>
      </p:grpSp>
      <p:sp>
        <p:nvSpPr>
          <p:cNvPr id="12" name="テキスト ボックス 11"/>
          <p:cNvSpPr txBox="1"/>
          <p:nvPr/>
        </p:nvSpPr>
        <p:spPr>
          <a:xfrm>
            <a:off x="854371" y="2672182"/>
            <a:ext cx="7489839" cy="341632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latin typeface="BIZ UDPゴシック" panose="020B0400000000000000" pitchFamily="50" charset="-128"/>
                <a:ea typeface="BIZ UDPゴシック" panose="020B0400000000000000" pitchFamily="50" charset="-128"/>
              </a:rPr>
              <a:t>ウィズコロナで行政</a:t>
            </a:r>
            <a:r>
              <a:rPr kumimoji="1" lang="en-US" altLang="ja-JP" dirty="0" smtClean="0">
                <a:latin typeface="BIZ UDPゴシック" panose="020B0400000000000000" pitchFamily="50" charset="-128"/>
                <a:ea typeface="BIZ UDPゴシック" panose="020B0400000000000000" pitchFamily="50" charset="-128"/>
              </a:rPr>
              <a:t>DX</a:t>
            </a:r>
            <a:r>
              <a:rPr kumimoji="1" lang="ja-JP" altLang="en-US" dirty="0" smtClean="0">
                <a:latin typeface="BIZ UDPゴシック" panose="020B0400000000000000" pitchFamily="50" charset="-128"/>
                <a:ea typeface="BIZ UDPゴシック" panose="020B0400000000000000" pitchFamily="50" charset="-128"/>
              </a:rPr>
              <a:t>に対する関心が高まるなか、テレワークや</a:t>
            </a:r>
            <a:r>
              <a:rPr kumimoji="1" lang="en-US" altLang="ja-JP" dirty="0" smtClean="0">
                <a:latin typeface="BIZ UDPゴシック" panose="020B0400000000000000" pitchFamily="50" charset="-128"/>
                <a:ea typeface="BIZ UDPゴシック" panose="020B0400000000000000" pitchFamily="50" charset="-128"/>
              </a:rPr>
              <a:t>Web</a:t>
            </a:r>
            <a:r>
              <a:rPr kumimoji="1" lang="ja-JP" altLang="en-US" dirty="0" smtClean="0">
                <a:latin typeface="BIZ UDPゴシック" panose="020B0400000000000000" pitchFamily="50" charset="-128"/>
                <a:ea typeface="BIZ UDPゴシック" panose="020B0400000000000000" pitchFamily="50" charset="-128"/>
              </a:rPr>
              <a:t>会議の環境整備を進めるとともに、戦略</a:t>
            </a:r>
            <a:r>
              <a:rPr kumimoji="1" lang="en-US" altLang="ja-JP" dirty="0" smtClean="0">
                <a:latin typeface="BIZ UDPゴシック" panose="020B0400000000000000" pitchFamily="50" charset="-128"/>
                <a:ea typeface="BIZ UDPゴシック" panose="020B0400000000000000" pitchFamily="50" charset="-128"/>
              </a:rPr>
              <a:t>Ver.1.0</a:t>
            </a:r>
            <a:r>
              <a:rPr kumimoji="1" lang="ja-JP" altLang="en-US" dirty="0" smtClean="0">
                <a:latin typeface="BIZ UDPゴシック" panose="020B0400000000000000" pitchFamily="50" charset="-128"/>
                <a:ea typeface="BIZ UDPゴシック" panose="020B0400000000000000" pitchFamily="50" charset="-128"/>
              </a:rPr>
              <a:t>で目標とされていた、３レス（①はんこレス、②ペーパーレス、</a:t>
            </a:r>
            <a:r>
              <a:rPr kumimoji="1" lang="ja-JP" altLang="en-US" dirty="0">
                <a:latin typeface="BIZ UDPゴシック" panose="020B0400000000000000" pitchFamily="50" charset="-128"/>
                <a:ea typeface="BIZ UDPゴシック" panose="020B0400000000000000" pitchFamily="50" charset="-128"/>
              </a:rPr>
              <a:t>③</a:t>
            </a:r>
            <a:r>
              <a:rPr kumimoji="1" lang="ja-JP" altLang="en-US" dirty="0" smtClean="0">
                <a:latin typeface="BIZ UDPゴシック" panose="020B0400000000000000" pitchFamily="50" charset="-128"/>
                <a:ea typeface="BIZ UDPゴシック" panose="020B0400000000000000" pitchFamily="50" charset="-128"/>
              </a:rPr>
              <a:t>キャッシュレス）などの</a:t>
            </a:r>
            <a:r>
              <a:rPr kumimoji="1" lang="en-US" altLang="ja-JP" dirty="0" smtClean="0">
                <a:latin typeface="BIZ UDPゴシック" panose="020B0400000000000000" pitchFamily="50" charset="-128"/>
                <a:ea typeface="BIZ UDPゴシック" panose="020B0400000000000000" pitchFamily="50" charset="-128"/>
              </a:rPr>
              <a:t>ICT</a:t>
            </a:r>
            <a:r>
              <a:rPr kumimoji="1" lang="ja-JP" altLang="en-US" dirty="0" smtClean="0">
                <a:latin typeface="BIZ UDPゴシック" panose="020B0400000000000000" pitchFamily="50" charset="-128"/>
                <a:ea typeface="BIZ UDPゴシック" panose="020B0400000000000000" pitchFamily="50" charset="-128"/>
              </a:rPr>
              <a:t>化を着実に推進。</a:t>
            </a:r>
            <a:endParaRPr kumimoji="1"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dirty="0" smtClean="0">
                <a:latin typeface="BIZ UDPゴシック" panose="020B0400000000000000" pitchFamily="50" charset="-128"/>
                <a:ea typeface="BIZ UDPゴシック" panose="020B0400000000000000" pitchFamily="50" charset="-128"/>
              </a:rPr>
              <a:t>市町村</a:t>
            </a:r>
            <a:r>
              <a:rPr kumimoji="1" lang="en-US" altLang="ja-JP" dirty="0" smtClean="0">
                <a:latin typeface="BIZ UDPゴシック" panose="020B0400000000000000" pitchFamily="50" charset="-128"/>
                <a:ea typeface="BIZ UDPゴシック" panose="020B0400000000000000" pitchFamily="50" charset="-128"/>
              </a:rPr>
              <a:t>DX</a:t>
            </a:r>
            <a:r>
              <a:rPr kumimoji="1" lang="ja-JP" altLang="en-US" dirty="0" smtClean="0">
                <a:latin typeface="BIZ UDPゴシック" panose="020B0400000000000000" pitchFamily="50" charset="-128"/>
                <a:ea typeface="BIZ UDPゴシック" panose="020B0400000000000000" pitchFamily="50" charset="-128"/>
              </a:rPr>
              <a:t>の推進についても、スマートシティ戦略推進補助金を６件採択。市町村アドバイザーはコロナ対応にシフトするなど、時勢に応じた柔軟な対応を重視し、市町村の</a:t>
            </a:r>
            <a:r>
              <a:rPr kumimoji="1" lang="en-US" altLang="ja-JP" dirty="0" smtClean="0">
                <a:latin typeface="BIZ UDPゴシック" panose="020B0400000000000000" pitchFamily="50" charset="-128"/>
                <a:ea typeface="BIZ UDPゴシック" panose="020B0400000000000000" pitchFamily="50" charset="-128"/>
              </a:rPr>
              <a:t>ICT</a:t>
            </a:r>
            <a:r>
              <a:rPr kumimoji="1" lang="ja-JP" altLang="en-US" dirty="0">
                <a:latin typeface="BIZ UDPゴシック" panose="020B0400000000000000" pitchFamily="50" charset="-128"/>
                <a:ea typeface="BIZ UDPゴシック" panose="020B0400000000000000" pitchFamily="50" charset="-128"/>
              </a:rPr>
              <a:t>化</a:t>
            </a:r>
            <a:r>
              <a:rPr kumimoji="1" lang="ja-JP" altLang="en-US" dirty="0" smtClean="0">
                <a:latin typeface="BIZ UDPゴシック" panose="020B0400000000000000" pitchFamily="50" charset="-128"/>
                <a:ea typeface="BIZ UDPゴシック" panose="020B0400000000000000" pitchFamily="50" charset="-128"/>
              </a:rPr>
              <a:t>を側面支援。</a:t>
            </a:r>
            <a:endParaRPr kumimoji="1"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公民共同</a:t>
            </a:r>
            <a:r>
              <a:rPr kumimoji="1" lang="ja-JP" altLang="en-US" dirty="0" smtClean="0">
                <a:latin typeface="BIZ UDPゴシック" panose="020B0400000000000000" pitchFamily="50" charset="-128"/>
                <a:ea typeface="BIZ UDPゴシック" panose="020B0400000000000000" pitchFamily="50" charset="-128"/>
              </a:rPr>
              <a:t>エコシステムでは、</a:t>
            </a:r>
            <a:r>
              <a:rPr kumimoji="1" lang="en-US" altLang="ja-JP" dirty="0" smtClean="0">
                <a:latin typeface="BIZ UDPゴシック" panose="020B0400000000000000" pitchFamily="50" charset="-128"/>
                <a:ea typeface="BIZ UDPゴシック" panose="020B0400000000000000" pitchFamily="50" charset="-128"/>
              </a:rPr>
              <a:t>300</a:t>
            </a:r>
            <a:r>
              <a:rPr kumimoji="1" lang="ja-JP" altLang="en-US" dirty="0" smtClean="0">
                <a:latin typeface="BIZ UDPゴシック" panose="020B0400000000000000" pitchFamily="50" charset="-128"/>
                <a:ea typeface="BIZ UDPゴシック" panose="020B0400000000000000" pitchFamily="50" charset="-128"/>
              </a:rPr>
              <a:t>を超える団体が参画する全国最大規模のスマートシティパートナーズフォーラムを設立。各種のワーキングや東京でのセミナー、</a:t>
            </a:r>
            <a:r>
              <a:rPr kumimoji="1" lang="en-US" altLang="ja-JP" dirty="0" smtClean="0">
                <a:latin typeface="BIZ UDPゴシック" panose="020B0400000000000000" pitchFamily="50" charset="-128"/>
                <a:ea typeface="BIZ UDPゴシック" panose="020B0400000000000000" pitchFamily="50" charset="-128"/>
              </a:rPr>
              <a:t>6</a:t>
            </a:r>
            <a:r>
              <a:rPr kumimoji="1" lang="ja-JP" altLang="en-US" dirty="0" err="1" smtClean="0">
                <a:latin typeface="BIZ UDPゴシック" panose="020B0400000000000000" pitchFamily="50" charset="-128"/>
                <a:ea typeface="BIZ UDPゴシック" panose="020B0400000000000000" pitchFamily="50" charset="-128"/>
              </a:rPr>
              <a:t>つの</a:t>
            </a:r>
            <a:r>
              <a:rPr kumimoji="1" lang="ja-JP" altLang="en-US" dirty="0" smtClean="0">
                <a:latin typeface="BIZ UDPゴシック" panose="020B0400000000000000" pitchFamily="50" charset="-128"/>
                <a:ea typeface="BIZ UDPゴシック" panose="020B0400000000000000" pitchFamily="50" charset="-128"/>
              </a:rPr>
              <a:t>具体</a:t>
            </a:r>
            <a:r>
              <a:rPr kumimoji="1" lang="ja-JP" altLang="en-US" dirty="0">
                <a:latin typeface="BIZ UDPゴシック" panose="020B0400000000000000" pitchFamily="50" charset="-128"/>
                <a:ea typeface="BIZ UDPゴシック" panose="020B0400000000000000" pitchFamily="50" charset="-128"/>
              </a:rPr>
              <a:t>的</a:t>
            </a:r>
            <a:r>
              <a:rPr kumimoji="1" lang="ja-JP" altLang="en-US" dirty="0" smtClean="0">
                <a:latin typeface="BIZ UDPゴシック" panose="020B0400000000000000" pitchFamily="50" charset="-128"/>
                <a:ea typeface="BIZ UDPゴシック" panose="020B0400000000000000" pitchFamily="50" charset="-128"/>
              </a:rPr>
              <a:t>プロジェクトなどの活動を推進。</a:t>
            </a:r>
            <a:endParaRPr kumimoji="1" lang="ja-JP" altLang="en-US" dirty="0">
              <a:latin typeface="BIZ UDPゴシック" panose="020B0400000000000000" pitchFamily="50" charset="-128"/>
              <a:ea typeface="BIZ UDPゴシック" panose="020B0400000000000000" pitchFamily="50" charset="-128"/>
            </a:endParaRPr>
          </a:p>
        </p:txBody>
      </p:sp>
      <p:sp>
        <p:nvSpPr>
          <p:cNvPr id="13"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1629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5925514" y="5742954"/>
            <a:ext cx="1841749" cy="6519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bwMode="gray">
          <a:xfrm>
            <a:off x="425003" y="1436479"/>
            <a:ext cx="6285704" cy="592470"/>
          </a:xfrm>
          <a:prstGeom prst="rect">
            <a:avLst/>
          </a:prstGeom>
          <a:noFill/>
        </p:spPr>
        <p:txBody>
          <a:bodyPr wrap="square" rtlCol="0">
            <a:spAutoFit/>
          </a:bodyPr>
          <a:lstStyle/>
          <a:p>
            <a:pPr>
              <a:spcBef>
                <a:spcPts val="300"/>
              </a:spcBef>
            </a:pPr>
            <a:r>
              <a:rPr kumimoji="1" lang="en-US" altLang="ja-JP" sz="1600" b="1" dirty="0">
                <a:latin typeface="BIZ UDPゴシック" panose="020B0400000000000000" pitchFamily="50" charset="-128"/>
                <a:ea typeface="BIZ UDPゴシック" panose="020B0400000000000000" pitchFamily="50" charset="-128"/>
              </a:rPr>
              <a:t>ⅰ</a:t>
            </a:r>
            <a:r>
              <a:rPr kumimoji="1" lang="ja-JP" altLang="en-US" sz="1600" b="1" dirty="0">
                <a:latin typeface="BIZ UDPゴシック" panose="020B0400000000000000" pitchFamily="50" charset="-128"/>
                <a:ea typeface="BIZ UDPゴシック" panose="020B0400000000000000" pitchFamily="50" charset="-128"/>
              </a:rPr>
              <a:t> 休業要請・要請外支援金への対応（コロナ</a:t>
            </a:r>
            <a:r>
              <a:rPr kumimoji="1" lang="en-US" altLang="ja-JP" sz="1600" b="1" dirty="0">
                <a:latin typeface="BIZ UDPゴシック" panose="020B0400000000000000" pitchFamily="50" charset="-128"/>
                <a:ea typeface="BIZ UDPゴシック" panose="020B0400000000000000" pitchFamily="50" charset="-128"/>
              </a:rPr>
              <a:t>SWAT</a:t>
            </a:r>
            <a:r>
              <a:rPr kumimoji="1" lang="ja-JP" altLang="en-US" sz="1600" b="1" dirty="0">
                <a:latin typeface="BIZ UDPゴシック" panose="020B0400000000000000" pitchFamily="50" charset="-128"/>
                <a:ea typeface="BIZ UDPゴシック" panose="020B0400000000000000" pitchFamily="50" charset="-128"/>
              </a:rPr>
              <a:t>）</a:t>
            </a:r>
            <a:endParaRPr kumimoji="1" lang="en-US" altLang="ja-JP" sz="1600" b="1" dirty="0">
              <a:latin typeface="BIZ UDPゴシック" panose="020B0400000000000000" pitchFamily="50" charset="-128"/>
              <a:ea typeface="BIZ UDPゴシック" panose="020B0400000000000000" pitchFamily="50" charset="-128"/>
            </a:endParaRPr>
          </a:p>
          <a:p>
            <a:pPr indent="-265113">
              <a:spcBef>
                <a:spcPts val="300"/>
              </a:spcBef>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コロナにより業績に影響を受け</a:t>
            </a:r>
            <a:r>
              <a:rPr kumimoji="1" lang="ja-JP" altLang="en-US" sz="1400" spc="-150" dirty="0">
                <a:latin typeface="BIZ UDPゴシック" panose="020B0400000000000000" pitchFamily="50" charset="-128"/>
                <a:ea typeface="BIZ UDPゴシック" panose="020B0400000000000000" pitchFamily="50" charset="-128"/>
              </a:rPr>
              <a:t>た中小企業や個人事業主に対して支援金を支給</a:t>
            </a:r>
            <a:endParaRPr kumimoji="1" lang="ja-JP" altLang="en-US" sz="1600" spc="-150" dirty="0">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842072" y="530183"/>
            <a:ext cx="3185487"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行政ＤＸの推進　（府庁の</a:t>
            </a:r>
            <a:r>
              <a:rPr lang="en-US" altLang="ja-JP" b="1" dirty="0">
                <a:latin typeface="BIZ UDPゴシック" panose="020B0400000000000000" pitchFamily="50" charset="-128"/>
                <a:ea typeface="BIZ UDPゴシック" panose="020B0400000000000000" pitchFamily="50" charset="-128"/>
              </a:rPr>
              <a:t>DX</a:t>
            </a:r>
            <a:r>
              <a:rPr lang="ja-JP" altLang="en-US" b="1" dirty="0">
                <a:latin typeface="BIZ UDPゴシック" panose="020B0400000000000000" pitchFamily="50" charset="-128"/>
                <a:ea typeface="BIZ UDPゴシック" panose="020B0400000000000000" pitchFamily="50" charset="-128"/>
              </a:rPr>
              <a:t>）</a:t>
            </a:r>
          </a:p>
        </p:txBody>
      </p:sp>
      <p:sp>
        <p:nvSpPr>
          <p:cNvPr id="47" name="ホームベース 46"/>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11741" y="528275"/>
            <a:ext cx="587020"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286011" y="1047103"/>
            <a:ext cx="6858000" cy="369332"/>
          </a:xfrm>
          <a:prstGeom prst="rect">
            <a:avLst/>
          </a:prstGeom>
        </p:spPr>
        <p:txBody>
          <a:bodyPr wrap="square">
            <a:spAutoFit/>
          </a:bodyPr>
          <a:lstStyle/>
          <a:p>
            <a:pPr lvl="0">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①行政手続きのオンライン化（クラウドサービスの活用）</a:t>
            </a:r>
            <a:endParaRPr kumimoji="1" lang="en-US" altLang="ja-JP" b="1" dirty="0">
              <a:solidFill>
                <a:srgbClr val="0070C0"/>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25003" y="2988666"/>
            <a:ext cx="7196154" cy="654025"/>
          </a:xfrm>
          <a:prstGeom prst="rect">
            <a:avLst/>
          </a:prstGeom>
        </p:spPr>
        <p:txBody>
          <a:bodyPr wrap="square">
            <a:spAutoFit/>
          </a:bodyPr>
          <a:lstStyle/>
          <a:p>
            <a:pPr lvl="0">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a:t>
            </a:r>
            <a:r>
              <a:rPr kumimoji="1" lang="en-US" altLang="ja-JP" b="1" dirty="0">
                <a:solidFill>
                  <a:prstClr val="black"/>
                </a:solidFill>
                <a:latin typeface="BIZ UDPゴシック" panose="020B0400000000000000" pitchFamily="50" charset="-128"/>
                <a:ea typeface="BIZ UDPゴシック" panose="020B0400000000000000" pitchFamily="50" charset="-128"/>
              </a:rPr>
              <a:t>RPA</a:t>
            </a:r>
            <a:r>
              <a:rPr kumimoji="1" lang="ja-JP" altLang="en-US" b="1" dirty="0">
                <a:solidFill>
                  <a:prstClr val="black"/>
                </a:solidFill>
                <a:latin typeface="BIZ UDPゴシック" panose="020B0400000000000000" pitchFamily="50" charset="-128"/>
                <a:ea typeface="BIZ UDPゴシック" panose="020B0400000000000000" pitchFamily="50" charset="-128"/>
              </a:rPr>
              <a:t>を活用し、煩雑な審査事務の省力化を実現</a:t>
            </a:r>
          </a:p>
          <a:p>
            <a:pPr lvl="0">
              <a:spcBef>
                <a:spcPts val="300"/>
              </a:spcBef>
            </a:pP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solidFill>
                  <a:prstClr val="black"/>
                </a:solidFill>
                <a:latin typeface="BIZ UDPゴシック" panose="020B0400000000000000" pitchFamily="50" charset="-128"/>
                <a:ea typeface="BIZ UDPゴシック" panose="020B0400000000000000" pitchFamily="50" charset="-128"/>
              </a:rPr>
              <a:t>・不備がある申請への連絡に</a:t>
            </a:r>
            <a:r>
              <a:rPr kumimoji="1" lang="en-US" altLang="ja-JP" sz="1400" dirty="0">
                <a:solidFill>
                  <a:prstClr val="black"/>
                </a:solidFill>
                <a:latin typeface="BIZ UDPゴシック" panose="020B0400000000000000" pitchFamily="50" charset="-128"/>
                <a:ea typeface="BIZ UDPゴシック" panose="020B0400000000000000" pitchFamily="50" charset="-128"/>
              </a:rPr>
              <a:t>RPA</a:t>
            </a:r>
            <a:r>
              <a:rPr kumimoji="1" lang="ja-JP" altLang="en-US" sz="1400" dirty="0">
                <a:solidFill>
                  <a:prstClr val="black"/>
                </a:solidFill>
                <a:latin typeface="BIZ UDPゴシック" panose="020B0400000000000000" pitchFamily="50" charset="-128"/>
                <a:ea typeface="BIZ UDPゴシック" panose="020B0400000000000000" pitchFamily="50" charset="-128"/>
              </a:rPr>
              <a:t>を活用し、約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1</a:t>
            </a:r>
            <a:r>
              <a:rPr kumimoji="1" lang="ja-JP" altLang="en-US" sz="1400" dirty="0">
                <a:solidFill>
                  <a:prstClr val="black"/>
                </a:solidFill>
                <a:latin typeface="BIZ UDPゴシック" panose="020B0400000000000000" pitchFamily="50" charset="-128"/>
                <a:ea typeface="BIZ UDPゴシック" panose="020B0400000000000000" pitchFamily="50" charset="-128"/>
              </a:rPr>
              <a:t>万</a:t>
            </a:r>
            <a:r>
              <a:rPr kumimoji="1" lang="en-US" altLang="ja-JP" sz="1400" dirty="0">
                <a:solidFill>
                  <a:prstClr val="black"/>
                </a:solidFill>
                <a:latin typeface="BIZ UDPゴシック" panose="020B0400000000000000" pitchFamily="50" charset="-128"/>
                <a:ea typeface="BIZ UDPゴシック" panose="020B0400000000000000" pitchFamily="50" charset="-128"/>
              </a:rPr>
              <a:t>3</a:t>
            </a:r>
            <a:r>
              <a:rPr kumimoji="1" lang="ja-JP" altLang="en-US" sz="1400" dirty="0">
                <a:solidFill>
                  <a:prstClr val="black"/>
                </a:solidFill>
                <a:latin typeface="BIZ UDPゴシック" panose="020B0400000000000000" pitchFamily="50" charset="-128"/>
                <a:ea typeface="BIZ UDPゴシック" panose="020B0400000000000000" pitchFamily="50" charset="-128"/>
              </a:rPr>
              <a:t>千件の不備連絡メールを自動作成</a:t>
            </a:r>
          </a:p>
        </p:txBody>
      </p:sp>
      <p:sp>
        <p:nvSpPr>
          <p:cNvPr id="4" name="正方形/長方形 3"/>
          <p:cNvSpPr/>
          <p:nvPr/>
        </p:nvSpPr>
        <p:spPr>
          <a:xfrm>
            <a:off x="424543" y="2101023"/>
            <a:ext cx="7554059" cy="877163"/>
          </a:xfrm>
          <a:prstGeom prst="rect">
            <a:avLst/>
          </a:prstGeom>
        </p:spPr>
        <p:txBody>
          <a:bodyPr wrap="square">
            <a:spAutoFit/>
          </a:bodyPr>
          <a:lstStyle/>
          <a:p>
            <a:pPr lvl="0">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a:t>
            </a:r>
            <a:r>
              <a:rPr kumimoji="1" lang="ja-JP" altLang="en-US" b="1" dirty="0">
                <a:solidFill>
                  <a:prstClr val="black"/>
                </a:solidFill>
                <a:latin typeface="BIZ UDPゴシック" panose="020B0400000000000000" pitchFamily="50" charset="-128"/>
                <a:ea typeface="BIZ UDPゴシック" panose="020B0400000000000000" pitchFamily="50" charset="-128"/>
              </a:rPr>
              <a:t>スマートシティ戦略部がシステムの構築から運用サポートまでを担当</a:t>
            </a:r>
            <a:endParaRPr kumimoji="1" lang="en-US" altLang="ja-JP" b="1" dirty="0">
              <a:solidFill>
                <a:prstClr val="black"/>
              </a:solidFill>
              <a:latin typeface="BIZ UDPゴシック" panose="020B0400000000000000" pitchFamily="50" charset="-128"/>
              <a:ea typeface="BIZ UDPゴシック" panose="020B0400000000000000" pitchFamily="50" charset="-128"/>
            </a:endParaRPr>
          </a:p>
          <a:p>
            <a:pPr lvl="0">
              <a:spcBef>
                <a:spcPts val="300"/>
              </a:spcBef>
            </a:pPr>
            <a:r>
              <a:rPr kumimoji="1" lang="ja-JP" altLang="en-US" sz="1400" dirty="0">
                <a:solidFill>
                  <a:prstClr val="black"/>
                </a:solidFill>
                <a:latin typeface="BIZ UDPゴシック" panose="020B0400000000000000" pitchFamily="50" charset="-128"/>
                <a:ea typeface="BIZ UDPゴシック" panose="020B0400000000000000" pitchFamily="50" charset="-128"/>
              </a:rPr>
              <a:t>　・職員が概ね５日でシステム構築・運用、約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15</a:t>
            </a:r>
            <a:r>
              <a:rPr kumimoji="1" lang="ja-JP" altLang="en-US" sz="1400" dirty="0">
                <a:solidFill>
                  <a:prstClr val="black"/>
                </a:solidFill>
                <a:latin typeface="BIZ UDPゴシック" panose="020B0400000000000000" pitchFamily="50" charset="-128"/>
                <a:ea typeface="BIZ UDPゴシック" panose="020B0400000000000000" pitchFamily="50" charset="-128"/>
              </a:rPr>
              <a:t>万件の申請を処理</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lvl="0">
              <a:spcBef>
                <a:spcPts val="300"/>
              </a:spcBef>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spc="-150" dirty="0">
                <a:solidFill>
                  <a:prstClr val="black"/>
                </a:solidFill>
                <a:latin typeface="BIZ UDPゴシック" panose="020B0400000000000000" pitchFamily="50" charset="-128"/>
                <a:ea typeface="BIZ UDPゴシック" panose="020B0400000000000000" pitchFamily="50" charset="-128"/>
              </a:rPr>
              <a:t>オンラインによる申請手続き～申請データを一元管理できるデータベースをアジャイル方式で独自開発</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grpSp>
        <p:nvGrpSpPr>
          <p:cNvPr id="107" name="グループ化 106"/>
          <p:cNvGrpSpPr/>
          <p:nvPr/>
        </p:nvGrpSpPr>
        <p:grpSpPr>
          <a:xfrm>
            <a:off x="576449" y="3791150"/>
            <a:ext cx="7402153" cy="2706043"/>
            <a:chOff x="576449" y="3846952"/>
            <a:chExt cx="7402153" cy="2706043"/>
          </a:xfrm>
        </p:grpSpPr>
        <p:grpSp>
          <p:nvGrpSpPr>
            <p:cNvPr id="29" name="グループ化 28"/>
            <p:cNvGrpSpPr/>
            <p:nvPr/>
          </p:nvGrpSpPr>
          <p:grpSpPr>
            <a:xfrm>
              <a:off x="746649" y="4245143"/>
              <a:ext cx="6909846" cy="2050989"/>
              <a:chOff x="697680" y="4553492"/>
              <a:chExt cx="6909846" cy="2050989"/>
            </a:xfrm>
          </p:grpSpPr>
          <p:pic>
            <p:nvPicPr>
              <p:cNvPr id="17" name="図 16" descr="黒い背景と白い文字&#10;&#10;自動的に生成された説明">
                <a:extLst>
                  <a:ext uri="{FF2B5EF4-FFF2-40B4-BE49-F238E27FC236}">
                    <a16:creationId xmlns:a16="http://schemas.microsoft.com/office/drawing/2014/main" id="{E3B9355B-8CE7-472B-BEF3-99A77CADDDE3}"/>
                  </a:ext>
                </a:extLst>
              </p:cNvPr>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b="8852"/>
              <a:stretch/>
            </p:blipFill>
            <p:spPr>
              <a:xfrm>
                <a:off x="982977" y="4888257"/>
                <a:ext cx="588880" cy="536754"/>
              </a:xfrm>
              <a:prstGeom prst="rect">
                <a:avLst/>
              </a:prstGeom>
            </p:spPr>
          </p:pic>
          <p:sp>
            <p:nvSpPr>
              <p:cNvPr id="31" name="正方形/長方形 30">
                <a:extLst>
                  <a:ext uri="{FF2B5EF4-FFF2-40B4-BE49-F238E27FC236}">
                    <a16:creationId xmlns:a16="http://schemas.microsoft.com/office/drawing/2014/main" id="{B1147046-33F9-44B8-A28D-54DA01654730}"/>
                  </a:ext>
                </a:extLst>
              </p:cNvPr>
              <p:cNvSpPr/>
              <p:nvPr/>
            </p:nvSpPr>
            <p:spPr>
              <a:xfrm>
                <a:off x="803456" y="5474340"/>
                <a:ext cx="705850"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32" name="正方形/長方形 31">
                <a:extLst>
                  <a:ext uri="{FF2B5EF4-FFF2-40B4-BE49-F238E27FC236}">
                    <a16:creationId xmlns:a16="http://schemas.microsoft.com/office/drawing/2014/main" id="{B1147046-33F9-44B8-A28D-54DA01654730}"/>
                  </a:ext>
                </a:extLst>
              </p:cNvPr>
              <p:cNvSpPr/>
              <p:nvPr/>
            </p:nvSpPr>
            <p:spPr>
              <a:xfrm>
                <a:off x="3832253" y="5486796"/>
                <a:ext cx="1167087" cy="400110"/>
              </a:xfrm>
              <a:prstGeom prst="rect">
                <a:avLst/>
              </a:prstGeom>
            </p:spPr>
            <p:txBody>
              <a:bodyPr wrap="square">
                <a:spAutoFit/>
              </a:bodyPr>
              <a:lstStyle/>
              <a:p>
                <a:pPr algn="ctr"/>
                <a:r>
                  <a:rPr lang="ja-JP" altLang="en-US" sz="1000" b="1" dirty="0">
                    <a:latin typeface="BIZ UDPゴシック" panose="020B0400000000000000" pitchFamily="50" charset="-128"/>
                    <a:ea typeface="BIZ UDPゴシック" panose="020B0400000000000000" pitchFamily="50" charset="-128"/>
                  </a:rPr>
                  <a:t>大阪府</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事務処理センター</a:t>
                </a:r>
              </a:p>
            </p:txBody>
          </p:sp>
          <p:grpSp>
            <p:nvGrpSpPr>
              <p:cNvPr id="23" name="グループ化 22"/>
              <p:cNvGrpSpPr/>
              <p:nvPr/>
            </p:nvGrpSpPr>
            <p:grpSpPr>
              <a:xfrm>
                <a:off x="4179535" y="4774580"/>
                <a:ext cx="588029" cy="268130"/>
                <a:chOff x="4100386" y="5548512"/>
                <a:chExt cx="588029" cy="268130"/>
              </a:xfrm>
            </p:grpSpPr>
            <p:sp>
              <p:nvSpPr>
                <p:cNvPr id="18" name="角丸四角形 17"/>
                <p:cNvSpPr/>
                <p:nvPr/>
              </p:nvSpPr>
              <p:spPr>
                <a:xfrm>
                  <a:off x="4100386" y="5569312"/>
                  <a:ext cx="588029" cy="24733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1147046-33F9-44B8-A28D-54DA01654730}"/>
                    </a:ext>
                  </a:extLst>
                </p:cNvPr>
                <p:cNvSpPr/>
                <p:nvPr/>
              </p:nvSpPr>
              <p:spPr>
                <a:xfrm>
                  <a:off x="4100386" y="5548512"/>
                  <a:ext cx="578545" cy="261610"/>
                </a:xfrm>
                <a:prstGeom prst="rect">
                  <a:avLst/>
                </a:prstGeom>
                <a:noFill/>
              </p:spPr>
              <p:txBody>
                <a:bodyPr wrap="square">
                  <a:spAutoFit/>
                </a:bodyPr>
                <a:lstStyle/>
                <a:p>
                  <a:pPr marL="93663" indent="-93663" algn="ctr"/>
                  <a:r>
                    <a:rPr lang="ja-JP" altLang="en-US" sz="1100" b="1" dirty="0">
                      <a:solidFill>
                        <a:schemeClr val="bg1"/>
                      </a:solidFill>
                      <a:latin typeface="BIZ UDPゴシック" panose="020B0400000000000000" pitchFamily="50" charset="-128"/>
                      <a:ea typeface="BIZ UDPゴシック" panose="020B0400000000000000" pitchFamily="50" charset="-128"/>
                    </a:rPr>
                    <a:t>審査</a:t>
                  </a:r>
                </a:p>
              </p:txBody>
            </p:sp>
          </p:grpSp>
          <p:sp>
            <p:nvSpPr>
              <p:cNvPr id="35" name="テキスト ボックス 34"/>
              <p:cNvSpPr txBox="1"/>
              <p:nvPr/>
            </p:nvSpPr>
            <p:spPr>
              <a:xfrm>
                <a:off x="1587762" y="4890889"/>
                <a:ext cx="862342"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登録受付</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ｻｲﾄ＞</a:t>
                </a:r>
              </a:p>
            </p:txBody>
          </p:sp>
          <p:sp>
            <p:nvSpPr>
              <p:cNvPr id="40" name="正方形/長方形 39">
                <a:extLst>
                  <a:ext uri="{FF2B5EF4-FFF2-40B4-BE49-F238E27FC236}">
                    <a16:creationId xmlns:a16="http://schemas.microsoft.com/office/drawing/2014/main" id="{B1147046-33F9-44B8-A28D-54DA01654730}"/>
                  </a:ext>
                </a:extLst>
              </p:cNvPr>
              <p:cNvSpPr/>
              <p:nvPr/>
            </p:nvSpPr>
            <p:spPr>
              <a:xfrm>
                <a:off x="5406142" y="5591647"/>
                <a:ext cx="1202887" cy="400110"/>
              </a:xfrm>
              <a:prstGeom prst="rect">
                <a:avLst/>
              </a:prstGeom>
            </p:spPr>
            <p:txBody>
              <a:bodyPr wrap="square">
                <a:spAutoFit/>
              </a:bodyPr>
              <a:lstStyle/>
              <a:p>
                <a:r>
                  <a:rPr lang="ja-JP" altLang="en-US" sz="1000" b="1" dirty="0">
                    <a:latin typeface="BIZ UDPゴシック" panose="020B0400000000000000" pitchFamily="50" charset="-128"/>
                    <a:ea typeface="BIZ UDPゴシック" panose="020B0400000000000000" pitchFamily="50" charset="-128"/>
                  </a:rPr>
                  <a:t>（公財）大阪産業局</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／金融機関</a:t>
                </a:r>
              </a:p>
            </p:txBody>
          </p:sp>
          <p:sp>
            <p:nvSpPr>
              <p:cNvPr id="41" name="テキスト ボックス 40"/>
              <p:cNvSpPr txBox="1"/>
              <p:nvPr/>
            </p:nvSpPr>
            <p:spPr>
              <a:xfrm>
                <a:off x="4818313" y="4898252"/>
                <a:ext cx="923356"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支払手続き</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＜データ提供＞</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6188914" y="4904103"/>
                <a:ext cx="855242"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支援金支給</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B1147046-33F9-44B8-A28D-54DA01654730}"/>
                  </a:ext>
                </a:extLst>
              </p:cNvPr>
              <p:cNvSpPr/>
              <p:nvPr/>
            </p:nvSpPr>
            <p:spPr>
              <a:xfrm>
                <a:off x="6998332" y="5605176"/>
                <a:ext cx="609194"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59" name="テキスト ボックス 58"/>
              <p:cNvSpPr txBox="1"/>
              <p:nvPr/>
            </p:nvSpPr>
            <p:spPr>
              <a:xfrm>
                <a:off x="3319237" y="5839922"/>
                <a:ext cx="854386"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不備発見</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1117443" y="5947451"/>
                <a:ext cx="1026285"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不備連絡</a:t>
                </a:r>
                <a:r>
                  <a:rPr kumimoji="1" lang="en-US" altLang="ja-JP" sz="1000" baseline="30000" dirty="0">
                    <a:latin typeface="BIZ UDPゴシック" panose="020B0400000000000000" pitchFamily="50" charset="-128"/>
                    <a:ea typeface="BIZ UDPゴシック" panose="020B0400000000000000" pitchFamily="50" charset="-128"/>
                  </a:rPr>
                  <a:t>※</a:t>
                </a: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RPA</a:t>
                </a:r>
                <a:r>
                  <a:rPr kumimoji="1" lang="ja-JP" altLang="en-US" sz="800" dirty="0">
                    <a:latin typeface="BIZ UDPゴシック" panose="020B0400000000000000" pitchFamily="50" charset="-128"/>
                    <a:ea typeface="BIZ UDPゴシック" panose="020B0400000000000000" pitchFamily="50" charset="-128"/>
                  </a:rPr>
                  <a:t>活用＞</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61" name="テキスト ボックス 60"/>
              <p:cNvSpPr txBox="1"/>
              <p:nvPr/>
            </p:nvSpPr>
            <p:spPr>
              <a:xfrm>
                <a:off x="1261434" y="6373649"/>
                <a:ext cx="2730911"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メール作成のみ</a:t>
                </a:r>
                <a:r>
                  <a:rPr kumimoji="1" lang="en-US" altLang="ja-JP" sz="900" dirty="0">
                    <a:latin typeface="BIZ UDPゴシック" panose="020B0400000000000000" pitchFamily="50" charset="-128"/>
                    <a:ea typeface="BIZ UDPゴシック" panose="020B0400000000000000" pitchFamily="50" charset="-128"/>
                  </a:rPr>
                  <a:t>RPA</a:t>
                </a:r>
                <a:r>
                  <a:rPr kumimoji="1" lang="ja-JP" altLang="en-US" sz="900" dirty="0">
                    <a:latin typeface="BIZ UDPゴシック" panose="020B0400000000000000" pitchFamily="50" charset="-128"/>
                    <a:ea typeface="BIZ UDPゴシック" panose="020B0400000000000000" pitchFamily="50" charset="-128"/>
                  </a:rPr>
                  <a:t>で自動化、確認・送信は職員</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65" name="図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4948" y="5850004"/>
                <a:ext cx="443088" cy="443088"/>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6081" y="5839421"/>
                <a:ext cx="494659" cy="494659"/>
              </a:xfrm>
              <a:prstGeom prst="rect">
                <a:avLst/>
              </a:prstGeom>
            </p:spPr>
          </p:pic>
          <p:sp>
            <p:nvSpPr>
              <p:cNvPr id="16" name="正方形/長方形 15"/>
              <p:cNvSpPr/>
              <p:nvPr/>
            </p:nvSpPr>
            <p:spPr>
              <a:xfrm>
                <a:off x="2365118" y="4553492"/>
                <a:ext cx="1166813" cy="400110"/>
              </a:xfrm>
              <a:prstGeom prst="rect">
                <a:avLst/>
              </a:prstGeom>
            </p:spPr>
            <p:txBody>
              <a:bodyPr wrap="square">
                <a:spAutoFit/>
              </a:bodyPr>
              <a:lstStyle/>
              <a:p>
                <a:pPr lvl="0" algn="ctr"/>
                <a:r>
                  <a:rPr kumimoji="1" lang="ja-JP" altLang="en-US" sz="1000" b="1" dirty="0">
                    <a:latin typeface="BIZ UDPゴシック" panose="020B0400000000000000" pitchFamily="50" charset="-128"/>
                    <a:ea typeface="BIZ UDPゴシック" panose="020B0400000000000000" pitchFamily="50" charset="-128"/>
                  </a:rPr>
                  <a:t>インターネット</a:t>
                </a:r>
                <a:endParaRPr kumimoji="1" lang="en-US" altLang="ja-JP" sz="1000" b="1" dirty="0">
                  <a:latin typeface="BIZ UDPゴシック" panose="020B0400000000000000" pitchFamily="50" charset="-128"/>
                  <a:ea typeface="BIZ UDPゴシック" panose="020B0400000000000000" pitchFamily="50" charset="-128"/>
                </a:endParaRPr>
              </a:p>
              <a:p>
                <a:pPr lvl="0" algn="ctr"/>
                <a:r>
                  <a:rPr kumimoji="1" lang="ja-JP" altLang="en-US" sz="1000" b="1" dirty="0">
                    <a:latin typeface="BIZ UDPゴシック" panose="020B0400000000000000" pitchFamily="50" charset="-128"/>
                    <a:ea typeface="BIZ UDPゴシック" panose="020B0400000000000000" pitchFamily="50" charset="-128"/>
                  </a:rPr>
                  <a:t>クラウドサービス</a:t>
                </a:r>
              </a:p>
            </p:txBody>
          </p:sp>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7356" y="5071807"/>
                <a:ext cx="544349" cy="544349"/>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89029" y="5014407"/>
                <a:ext cx="499190" cy="499190"/>
              </a:xfrm>
              <a:prstGeom prst="rect">
                <a:avLst/>
              </a:prstGeom>
            </p:spPr>
          </p:pic>
          <p:pic>
            <p:nvPicPr>
              <p:cNvPr id="69" name="図 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1197" y="5071807"/>
                <a:ext cx="467927" cy="467927"/>
              </a:xfrm>
              <a:prstGeom prst="rect">
                <a:avLst/>
              </a:prstGeom>
            </p:spPr>
          </p:pic>
          <p:grpSp>
            <p:nvGrpSpPr>
              <p:cNvPr id="6" name="グループ化 5"/>
              <p:cNvGrpSpPr/>
              <p:nvPr/>
            </p:nvGrpSpPr>
            <p:grpSpPr>
              <a:xfrm>
                <a:off x="1609118" y="5251564"/>
                <a:ext cx="834292" cy="75183"/>
                <a:chOff x="1939413" y="5156982"/>
                <a:chExt cx="834292" cy="75183"/>
              </a:xfrm>
            </p:grpSpPr>
            <p:cxnSp>
              <p:nvCxnSpPr>
                <p:cNvPr id="70" name="直線コネクタ 69"/>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二等辺三角形 70"/>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1556098" y="5551462"/>
                <a:ext cx="587630" cy="462169"/>
                <a:chOff x="1556098" y="5551462"/>
                <a:chExt cx="587630" cy="462169"/>
              </a:xfrm>
            </p:grpSpPr>
            <p:cxnSp>
              <p:nvCxnSpPr>
                <p:cNvPr id="73" name="直線コネクタ 72"/>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二等辺三角形 73"/>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角丸四角形 10"/>
              <p:cNvSpPr/>
              <p:nvPr/>
            </p:nvSpPr>
            <p:spPr>
              <a:xfrm>
                <a:off x="1713243" y="5675973"/>
                <a:ext cx="313741" cy="243985"/>
              </a:xfrm>
              <a:prstGeom prst="roundRect">
                <a:avLst>
                  <a:gd name="adj" fmla="val 12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7413" y="5650196"/>
                <a:ext cx="297863" cy="297863"/>
              </a:xfrm>
              <a:prstGeom prst="rect">
                <a:avLst/>
              </a:prstGeom>
            </p:spPr>
          </p:pic>
          <p:pic>
            <p:nvPicPr>
              <p:cNvPr id="64" name="図 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680" y="4919272"/>
                <a:ext cx="544349" cy="544349"/>
              </a:xfrm>
              <a:prstGeom prst="rect">
                <a:avLst/>
              </a:prstGeom>
            </p:spPr>
          </p:pic>
          <p:grpSp>
            <p:nvGrpSpPr>
              <p:cNvPr id="81" name="グループ化 80"/>
              <p:cNvGrpSpPr/>
              <p:nvPr/>
            </p:nvGrpSpPr>
            <p:grpSpPr>
              <a:xfrm>
                <a:off x="3348584" y="5254814"/>
                <a:ext cx="548321" cy="75183"/>
                <a:chOff x="2225384" y="5156982"/>
                <a:chExt cx="548321" cy="75183"/>
              </a:xfrm>
            </p:grpSpPr>
            <p:cxnSp>
              <p:nvCxnSpPr>
                <p:cNvPr id="82" name="直線コネクタ 81"/>
                <p:cNvCxnSpPr/>
                <p:nvPr/>
              </p:nvCxnSpPr>
              <p:spPr>
                <a:xfrm>
                  <a:off x="2225384" y="5189328"/>
                  <a:ext cx="47002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二等辺三角形 82"/>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flipV="1">
                <a:off x="3277940" y="5551462"/>
                <a:ext cx="587630" cy="462169"/>
                <a:chOff x="1556098" y="5551462"/>
                <a:chExt cx="587630" cy="462169"/>
              </a:xfrm>
            </p:grpSpPr>
            <p:cxnSp>
              <p:nvCxnSpPr>
                <p:cNvPr id="85" name="直線コネクタ 84"/>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二等辺三角形 85"/>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p:cNvGrpSpPr/>
              <p:nvPr/>
            </p:nvGrpSpPr>
            <p:grpSpPr>
              <a:xfrm>
                <a:off x="4849108" y="5249273"/>
                <a:ext cx="834292" cy="75183"/>
                <a:chOff x="1939413" y="5156982"/>
                <a:chExt cx="834292" cy="75183"/>
              </a:xfrm>
            </p:grpSpPr>
            <p:cxnSp>
              <p:nvCxnSpPr>
                <p:cNvPr id="91" name="直線コネクタ 90"/>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2" name="二等辺三角形 91"/>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93179" y="5059908"/>
                <a:ext cx="545571" cy="545571"/>
              </a:xfrm>
              <a:prstGeom prst="rect">
                <a:avLst/>
              </a:prstGeom>
            </p:spPr>
          </p:pic>
          <p:grpSp>
            <p:nvGrpSpPr>
              <p:cNvPr id="96" name="グループ化 95"/>
              <p:cNvGrpSpPr/>
              <p:nvPr/>
            </p:nvGrpSpPr>
            <p:grpSpPr>
              <a:xfrm>
                <a:off x="6227470" y="5249178"/>
                <a:ext cx="834292" cy="75183"/>
                <a:chOff x="1939413" y="5156982"/>
                <a:chExt cx="834292" cy="75183"/>
              </a:xfrm>
            </p:grpSpPr>
            <p:cxnSp>
              <p:nvCxnSpPr>
                <p:cNvPr id="97" name="直線コネクタ 96"/>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二等辺三角形 97"/>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7552" y="5107427"/>
                <a:ext cx="455835" cy="433867"/>
              </a:xfrm>
              <a:prstGeom prst="rect">
                <a:avLst/>
              </a:prstGeom>
            </p:spPr>
          </p:pic>
        </p:grpSp>
        <p:sp>
          <p:nvSpPr>
            <p:cNvPr id="100" name="正方形/長方形 99"/>
            <p:cNvSpPr/>
            <p:nvPr/>
          </p:nvSpPr>
          <p:spPr>
            <a:xfrm>
              <a:off x="576449" y="3988280"/>
              <a:ext cx="7402153" cy="25647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411484" y="3846952"/>
              <a:ext cx="3651962" cy="307777"/>
            </a:xfrm>
            <a:prstGeom prst="rect">
              <a:avLst/>
            </a:prstGeom>
            <a:solidFill>
              <a:schemeClr val="bg1"/>
            </a:solidFill>
          </p:spPr>
          <p:txBody>
            <a:bodyPr wrap="none">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休業要請・要請外支援金支給までのフロー図</a:t>
              </a:r>
              <a:endParaRPr lang="ja-JP" altLang="en-US" sz="1600" dirty="0">
                <a:solidFill>
                  <a:srgbClr val="0070C0"/>
                </a:solidFill>
              </a:endParaRPr>
            </a:p>
          </p:txBody>
        </p:sp>
        <p:grpSp>
          <p:nvGrpSpPr>
            <p:cNvPr id="106" name="グループ化 105"/>
            <p:cNvGrpSpPr/>
            <p:nvPr/>
          </p:nvGrpSpPr>
          <p:grpSpPr>
            <a:xfrm>
              <a:off x="5925514" y="5868159"/>
              <a:ext cx="1913684" cy="561584"/>
              <a:chOff x="5460291" y="5790871"/>
              <a:chExt cx="1913684" cy="561584"/>
            </a:xfrm>
          </p:grpSpPr>
          <p:sp>
            <p:nvSpPr>
              <p:cNvPr id="46" name="正方形/長方形 45"/>
              <p:cNvSpPr/>
              <p:nvPr/>
            </p:nvSpPr>
            <p:spPr>
              <a:xfrm>
                <a:off x="5521101" y="5983123"/>
                <a:ext cx="1852874" cy="369332"/>
              </a:xfrm>
              <a:prstGeom prst="rect">
                <a:avLst/>
              </a:prstGeom>
            </p:spPr>
            <p:txBody>
              <a:bodyPr wrap="square">
                <a:spAutoFit/>
              </a:bodyPr>
              <a:lstStyle/>
              <a:p>
                <a:pPr defTabSz="342909"/>
                <a:r>
                  <a:rPr lang="ja-JP" altLang="en-US" sz="900" dirty="0">
                    <a:latin typeface="BIZ UDPゴシック" panose="020B0400000000000000" pitchFamily="50" charset="-128"/>
                    <a:ea typeface="BIZ UDPゴシック" panose="020B0400000000000000" pitchFamily="50" charset="-128"/>
                  </a:rPr>
                  <a:t>申請書類到着件数：約</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万件</a:t>
                </a:r>
              </a:p>
              <a:p>
                <a:pPr defTabSz="342909"/>
                <a:r>
                  <a:rPr lang="ja-JP" altLang="en-US" sz="900" dirty="0">
                    <a:latin typeface="BIZ UDPゴシック" panose="020B0400000000000000" pitchFamily="50" charset="-128"/>
                    <a:ea typeface="BIZ UDPゴシック" panose="020B0400000000000000" pitchFamily="50" charset="-128"/>
                  </a:rPr>
                  <a:t>　　　うち不備件数：約１万</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千件</a:t>
                </a:r>
              </a:p>
            </p:txBody>
          </p:sp>
          <p:sp>
            <p:nvSpPr>
              <p:cNvPr id="101" name="正方形/長方形 100"/>
              <p:cNvSpPr/>
              <p:nvPr/>
            </p:nvSpPr>
            <p:spPr>
              <a:xfrm>
                <a:off x="5460291" y="5790871"/>
                <a:ext cx="1396536" cy="230832"/>
              </a:xfrm>
              <a:prstGeom prst="rect">
                <a:avLst/>
              </a:prstGeom>
            </p:spPr>
            <p:txBody>
              <a:bodyPr wrap="none">
                <a:spAutoFit/>
              </a:bodyPr>
              <a:lstStyle/>
              <a:p>
                <a:pPr lvl="0" defTabSz="342909"/>
                <a:r>
                  <a:rPr lang="ja-JP" altLang="en-US" sz="900" b="1" dirty="0">
                    <a:solidFill>
                      <a:prstClr val="black"/>
                    </a:solidFill>
                    <a:latin typeface="BIZ UDPゴシック" panose="020B0400000000000000" pitchFamily="50" charset="-128"/>
                    <a:ea typeface="BIZ UDPゴシック" panose="020B0400000000000000" pitchFamily="50" charset="-128"/>
                  </a:rPr>
                  <a:t>（参考）申請・審査状況等</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cxnSp>
            <p:nvCxnSpPr>
              <p:cNvPr id="103" name="直線コネクタ 102"/>
              <p:cNvCxnSpPr/>
              <p:nvPr/>
            </p:nvCxnSpPr>
            <p:spPr>
              <a:xfrm>
                <a:off x="5561206" y="6008434"/>
                <a:ext cx="15828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2" name="グループ化 71"/>
          <p:cNvGrpSpPr/>
          <p:nvPr/>
        </p:nvGrpSpPr>
        <p:grpSpPr>
          <a:xfrm>
            <a:off x="7365287" y="134256"/>
            <a:ext cx="1540578" cy="276999"/>
            <a:chOff x="6978915" y="576349"/>
            <a:chExt cx="1540578" cy="276999"/>
          </a:xfrm>
        </p:grpSpPr>
        <p:sp>
          <p:nvSpPr>
            <p:cNvPr id="75" name="正方形/長方形 74"/>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76" name="グループ化 75"/>
            <p:cNvGrpSpPr/>
            <p:nvPr/>
          </p:nvGrpSpPr>
          <p:grpSpPr>
            <a:xfrm>
              <a:off x="6978915" y="576349"/>
              <a:ext cx="267630" cy="276999"/>
              <a:chOff x="6978915" y="557392"/>
              <a:chExt cx="267630" cy="276999"/>
            </a:xfrm>
          </p:grpSpPr>
          <p:sp>
            <p:nvSpPr>
              <p:cNvPr id="77" name="正方形/長方形 76"/>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78" name="正方形/長方形 77"/>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80"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図 4"/>
          <p:cNvPicPr>
            <a:picLocks noChangeAspect="1"/>
          </p:cNvPicPr>
          <p:nvPr/>
        </p:nvPicPr>
        <p:blipFill>
          <a:blip r:embed="rId10"/>
          <a:stretch>
            <a:fillRect/>
          </a:stretch>
        </p:blipFill>
        <p:spPr>
          <a:xfrm>
            <a:off x="2519934" y="4526738"/>
            <a:ext cx="932769" cy="658425"/>
          </a:xfrm>
          <a:prstGeom prst="rect">
            <a:avLst/>
          </a:prstGeom>
        </p:spPr>
      </p:pic>
    </p:spTree>
    <p:extLst>
      <p:ext uri="{BB962C8B-B14F-4D97-AF65-F5344CB8AC3E}">
        <p14:creationId xmlns:p14="http://schemas.microsoft.com/office/powerpoint/2010/main" val="228218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gray">
          <a:xfrm>
            <a:off x="412124" y="548580"/>
            <a:ext cx="8345510" cy="6309420"/>
          </a:xfrm>
          <a:prstGeom prst="rect">
            <a:avLst/>
          </a:prstGeom>
          <a:noFill/>
        </p:spPr>
        <p:txBody>
          <a:bodyPr wrap="square" rtlCol="0">
            <a:spAutoFit/>
          </a:bodyPr>
          <a:lstStyle/>
          <a:p>
            <a:pPr>
              <a:spcBef>
                <a:spcPts val="300"/>
              </a:spcBef>
            </a:pPr>
            <a:r>
              <a:rPr kumimoji="1" lang="ja-JP" altLang="en-US" sz="2000" b="1" dirty="0">
                <a:latin typeface="BIZ UDPゴシック" panose="020B0400000000000000" pitchFamily="50" charset="-128"/>
                <a:ea typeface="BIZ UDPゴシック" panose="020B0400000000000000" pitchFamily="50" charset="-128"/>
              </a:rPr>
              <a:t>　</a:t>
            </a:r>
            <a:r>
              <a:rPr kumimoji="1" lang="en-US" altLang="ja-JP" sz="2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ⅱ </a:t>
            </a:r>
            <a:r>
              <a:rPr kumimoji="1" lang="ja-JP" altLang="en-US" sz="1600" b="1" dirty="0">
                <a:latin typeface="BIZ UDPゴシック" panose="020B0400000000000000" pitchFamily="50" charset="-128"/>
                <a:ea typeface="BIZ UDPゴシック" panose="020B0400000000000000" pitchFamily="50" charset="-128"/>
              </a:rPr>
              <a:t>行政手続の棚卸調査</a:t>
            </a:r>
            <a:endParaRPr kumimoji="1" lang="en-US" altLang="ja-JP" sz="1600" b="1"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・行政手続オンライン化に向け、全庁に業務フローの見直しを含む行政手続の棚卸調査を実施</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約</a:t>
            </a:r>
            <a:r>
              <a:rPr kumimoji="1" lang="en-US" altLang="ja-JP" sz="1400" b="1" dirty="0">
                <a:latin typeface="BIZ UDPゴシック" panose="020B0400000000000000" pitchFamily="50" charset="-128"/>
                <a:ea typeface="BIZ UDPゴシック" panose="020B0400000000000000" pitchFamily="50" charset="-128"/>
              </a:rPr>
              <a:t>3,500</a:t>
            </a:r>
            <a:r>
              <a:rPr kumimoji="1" lang="ja-JP" altLang="en-US" sz="1400" dirty="0">
                <a:latin typeface="BIZ UDPゴシック" panose="020B0400000000000000" pitchFamily="50" charset="-128"/>
                <a:ea typeface="BIZ UDPゴシック" panose="020B0400000000000000" pitchFamily="50" charset="-128"/>
              </a:rPr>
              <a:t>件→申請・届出事務の全庁調査→</a:t>
            </a:r>
            <a:r>
              <a:rPr kumimoji="1" lang="en-US" altLang="ja-JP" sz="1400" dirty="0">
                <a:latin typeface="BIZ UDPゴシック" panose="020B0400000000000000" pitchFamily="50" charset="-128"/>
                <a:ea typeface="BIZ UDPゴシック" panose="020B0400000000000000" pitchFamily="50" charset="-128"/>
              </a:rPr>
              <a:t>BPR</a:t>
            </a:r>
            <a:r>
              <a:rPr kumimoji="1" lang="ja-JP" altLang="en-US" sz="1400" dirty="0">
                <a:latin typeface="BIZ UDPゴシック" panose="020B0400000000000000" pitchFamily="50" charset="-128"/>
                <a:ea typeface="BIZ UDPゴシック" panose="020B0400000000000000" pitchFamily="50" charset="-128"/>
              </a:rPr>
              <a:t>→行政手続きのオンライン化へ</a:t>
            </a:r>
            <a:endParaRPr kumimoji="1" lang="en-US" altLang="ja-JP" sz="1600" dirty="0">
              <a:latin typeface="BIZ UDPゴシック" panose="020B0400000000000000" pitchFamily="50" charset="-128"/>
              <a:ea typeface="BIZ UDPゴシック" panose="020B0400000000000000" pitchFamily="50" charset="-128"/>
            </a:endParaRPr>
          </a:p>
          <a:p>
            <a:pPr>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②テレワーク環境の整備</a:t>
            </a:r>
          </a:p>
          <a:p>
            <a:pPr>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・テレワーク利用可能人数　</a:t>
            </a:r>
            <a:r>
              <a:rPr kumimoji="1" lang="en-US" altLang="ja-JP" sz="1400" dirty="0">
                <a:latin typeface="BIZ UDPゴシック" panose="020B0400000000000000" pitchFamily="50" charset="-128"/>
                <a:ea typeface="BIZ UDPゴシック" panose="020B0400000000000000" pitchFamily="50" charset="-128"/>
              </a:rPr>
              <a:t>25</a:t>
            </a:r>
            <a:r>
              <a:rPr kumimoji="1" lang="ja-JP" altLang="en-US" sz="1400" dirty="0">
                <a:latin typeface="BIZ UDPゴシック" panose="020B0400000000000000" pitchFamily="50" charset="-128"/>
                <a:ea typeface="BIZ UDPゴシック" panose="020B0400000000000000" pitchFamily="50" charset="-128"/>
              </a:rPr>
              <a:t>人</a:t>
            </a:r>
            <a:r>
              <a:rPr kumimoji="1" lang="en-US" altLang="ja-JP" sz="1400" dirty="0">
                <a:latin typeface="BIZ UDPゴシック" panose="020B0400000000000000" pitchFamily="50" charset="-128"/>
                <a:ea typeface="BIZ UDPゴシック" panose="020B0400000000000000" pitchFamily="50" charset="-128"/>
              </a:rPr>
              <a:t>(R1.7</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同時接続最大</a:t>
            </a:r>
            <a:r>
              <a:rPr kumimoji="1" lang="en-US" altLang="ja-JP" sz="1400" b="1" dirty="0">
                <a:latin typeface="BIZ UDPゴシック" panose="020B0400000000000000" pitchFamily="50" charset="-128"/>
                <a:ea typeface="BIZ UDPゴシック" panose="020B0400000000000000" pitchFamily="50" charset="-128"/>
              </a:rPr>
              <a:t>2,500</a:t>
            </a:r>
            <a:r>
              <a:rPr kumimoji="1" lang="ja-JP" altLang="en-US" sz="1400" dirty="0">
                <a:latin typeface="BIZ UDPゴシック" panose="020B0400000000000000" pitchFamily="50" charset="-128"/>
                <a:ea typeface="BIZ UDPゴシック" panose="020B0400000000000000" pitchFamily="50" charset="-128"/>
              </a:rPr>
              <a:t>人分</a:t>
            </a:r>
            <a:r>
              <a:rPr kumimoji="1" lang="en-US" altLang="ja-JP" sz="1400" dirty="0">
                <a:latin typeface="BIZ UDPゴシック" panose="020B0400000000000000" pitchFamily="50" charset="-128"/>
                <a:ea typeface="BIZ UDPゴシック" panose="020B0400000000000000" pitchFamily="50" charset="-128"/>
              </a:rPr>
              <a:t>(R2.6</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職員個人保有の</a:t>
            </a:r>
            <a:r>
              <a:rPr kumimoji="1" lang="en-US" altLang="ja-JP" sz="1400" dirty="0">
                <a:latin typeface="BIZ UDPゴシック" panose="020B0400000000000000" pitchFamily="50" charset="-128"/>
                <a:ea typeface="BIZ UDPゴシック" panose="020B0400000000000000" pitchFamily="50" charset="-128"/>
              </a:rPr>
              <a:t>PC</a:t>
            </a:r>
            <a:r>
              <a:rPr kumimoji="1" lang="ja-JP" altLang="en-US" sz="1400" dirty="0">
                <a:latin typeface="BIZ UDPゴシック" panose="020B0400000000000000" pitchFamily="50" charset="-128"/>
                <a:ea typeface="BIZ UDPゴシック" panose="020B0400000000000000" pitchFamily="50" charset="-128"/>
              </a:rPr>
              <a:t>からクラウドサービスを利用し、メールや業務システム等が使用可能に</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緊急時の利用人数に応じた可変的な対応が可能に</a:t>
            </a:r>
            <a:endParaRPr kumimoji="1" lang="en-US" altLang="ja-JP" sz="1400" b="1" dirty="0">
              <a:latin typeface="BIZ UDPゴシック" panose="020B0400000000000000" pitchFamily="50" charset="-128"/>
              <a:ea typeface="BIZ UDPゴシック" panose="020B0400000000000000" pitchFamily="50" charset="-128"/>
            </a:endParaRPr>
          </a:p>
          <a:p>
            <a:pPr>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③</a:t>
            </a:r>
            <a:r>
              <a:rPr kumimoji="1" lang="en-US" altLang="ja-JP" b="1" dirty="0">
                <a:solidFill>
                  <a:srgbClr val="0070C0"/>
                </a:solidFill>
                <a:latin typeface="BIZ UDPゴシック" panose="020B0400000000000000" pitchFamily="50" charset="-128"/>
                <a:ea typeface="BIZ UDPゴシック" panose="020B0400000000000000" pitchFamily="50" charset="-128"/>
              </a:rPr>
              <a:t>WEB</a:t>
            </a:r>
            <a:r>
              <a:rPr kumimoji="1" lang="ja-JP" altLang="en-US" b="1" dirty="0">
                <a:solidFill>
                  <a:srgbClr val="0070C0"/>
                </a:solidFill>
                <a:latin typeface="BIZ UDPゴシック" panose="020B0400000000000000" pitchFamily="50" charset="-128"/>
                <a:ea typeface="BIZ UDPゴシック" panose="020B0400000000000000" pitchFamily="50" charset="-128"/>
              </a:rPr>
              <a:t>会議の活用</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WEB</a:t>
            </a:r>
            <a:r>
              <a:rPr kumimoji="1" lang="ja-JP" altLang="en-US" sz="1400" dirty="0">
                <a:latin typeface="BIZ UDPゴシック" panose="020B0400000000000000" pitchFamily="50" charset="-128"/>
                <a:ea typeface="BIZ UDPゴシック" panose="020B0400000000000000" pitchFamily="50" charset="-128"/>
              </a:rPr>
              <a:t>会議の活用による新しい生活様式（非対面・非接触）の実践</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会議用ライセンスを調達し、各部局への配付及び貸出を実施（</a:t>
            </a:r>
            <a:r>
              <a:rPr kumimoji="1" lang="en-US" altLang="ja-JP" sz="1400" dirty="0">
                <a:latin typeface="BIZ UDPゴシック" panose="020B0400000000000000" pitchFamily="50" charset="-128"/>
                <a:ea typeface="BIZ UDPゴシック" panose="020B0400000000000000" pitchFamily="50" charset="-128"/>
              </a:rPr>
              <a:t>R2.4</a:t>
            </a:r>
            <a:r>
              <a:rPr kumimoji="1" lang="ja-JP" altLang="en-US" sz="1400" dirty="0">
                <a:latin typeface="BIZ UDPゴシック" panose="020B0400000000000000" pitchFamily="50" charset="-128"/>
                <a:ea typeface="BIZ UDPゴシック" panose="020B0400000000000000" pitchFamily="50" charset="-128"/>
              </a:rPr>
              <a:t>～）→各種審議会などにおいて</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遠方からのＷＥＢ参加実現</a:t>
            </a:r>
          </a:p>
          <a:p>
            <a:pPr>
              <a:spcBef>
                <a:spcPts val="300"/>
              </a:spcBef>
            </a:pPr>
            <a:r>
              <a:rPr kumimoji="1" lang="ja-JP" altLang="en-US" b="1" dirty="0">
                <a:solidFill>
                  <a:srgbClr val="0070C0"/>
                </a:solidFill>
                <a:latin typeface="BIZ UDPゴシック" panose="020B0400000000000000" pitchFamily="50" charset="-128"/>
                <a:ea typeface="BIZ UDPゴシック" panose="020B0400000000000000" pitchFamily="50" charset="-128"/>
              </a:rPr>
              <a:t>④３レスの推進</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600" b="1" dirty="0">
                <a:latin typeface="BIZ UDPゴシック" panose="020B0400000000000000" pitchFamily="50" charset="-128"/>
                <a:ea typeface="BIZ UDPゴシック" panose="020B0400000000000000" pitchFamily="50" charset="-128"/>
              </a:rPr>
              <a:t>ⅰ</a:t>
            </a:r>
            <a:r>
              <a:rPr kumimoji="1" lang="ja-JP" altLang="en-US" sz="1600" b="1" dirty="0">
                <a:latin typeface="BIZ UDPゴシック" panose="020B0400000000000000" pitchFamily="50" charset="-128"/>
                <a:ea typeface="BIZ UDPゴシック" panose="020B0400000000000000" pitchFamily="50" charset="-128"/>
              </a:rPr>
              <a:t> はんこレス</a:t>
            </a:r>
            <a:endParaRPr kumimoji="1" lang="en-US" altLang="ja-JP" sz="1600" b="1"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R2.6</a:t>
            </a:r>
            <a:r>
              <a:rPr kumimoji="1" lang="ja-JP" altLang="en-US" sz="1400" dirty="0">
                <a:latin typeface="BIZ UDPゴシック" panose="020B0400000000000000" pitchFamily="50" charset="-128"/>
                <a:ea typeface="BIZ UDPゴシック" panose="020B0400000000000000" pitchFamily="50" charset="-128"/>
              </a:rPr>
              <a:t>　　押印義務見直しに向けた考え方を提示し、全庁の実態調査を実施</a:t>
            </a:r>
          </a:p>
          <a:p>
            <a:pPr indent="-360363">
              <a:spcBef>
                <a:spcPts val="300"/>
              </a:spcBef>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R2.10</a:t>
            </a:r>
            <a:r>
              <a:rPr kumimoji="1" lang="ja-JP" altLang="en-US" sz="1400" dirty="0">
                <a:latin typeface="BIZ UDPゴシック" panose="020B0400000000000000" pitchFamily="50" charset="-128"/>
                <a:ea typeface="BIZ UDPゴシック" panose="020B0400000000000000" pitchFamily="50" charset="-128"/>
              </a:rPr>
              <a:t>　押印見直しについて全庁に通知、更なる見直しを依頼（約</a:t>
            </a:r>
            <a:r>
              <a:rPr kumimoji="1" lang="en-US" altLang="ja-JP" sz="1400" b="1" dirty="0">
                <a:latin typeface="BIZ UDPゴシック" panose="020B0400000000000000" pitchFamily="50" charset="-128"/>
                <a:ea typeface="BIZ UDPゴシック" panose="020B0400000000000000" pitchFamily="50" charset="-128"/>
              </a:rPr>
              <a:t>2,000</a:t>
            </a:r>
            <a:r>
              <a:rPr kumimoji="1" lang="ja-JP" altLang="en-US" sz="1400" dirty="0">
                <a:latin typeface="BIZ UDPゴシック" panose="020B0400000000000000" pitchFamily="50" charset="-128"/>
                <a:ea typeface="BIZ UDPゴシック" panose="020B0400000000000000" pitchFamily="50" charset="-128"/>
              </a:rPr>
              <a:t>件ある認印の押印義務を</a:t>
            </a:r>
            <a:endParaRPr kumimoji="1" lang="en-US" altLang="ja-JP" sz="1400" dirty="0">
              <a:latin typeface="BIZ UDPゴシック" panose="020B0400000000000000" pitchFamily="50" charset="-128"/>
              <a:ea typeface="BIZ UDPゴシック" panose="020B0400000000000000" pitchFamily="50" charset="-128"/>
            </a:endParaRPr>
          </a:p>
          <a:p>
            <a:pPr indent="-360363">
              <a:spcBef>
                <a:spcPts val="300"/>
              </a:spcBef>
            </a:pPr>
            <a:r>
              <a:rPr kumimoji="1" lang="ja-JP" altLang="en-US" sz="1400" dirty="0">
                <a:latin typeface="BIZ UDPゴシック" panose="020B0400000000000000" pitchFamily="50" charset="-128"/>
                <a:ea typeface="BIZ UDPゴシック" panose="020B0400000000000000" pitchFamily="50" charset="-128"/>
              </a:rPr>
              <a:t>　　　　　　　　 原則廃止）→実印や法令で定めがあるものを除き、原則廃止に向けて取組みを推進。</a:t>
            </a:r>
            <a:endParaRPr kumimoji="1" lang="ja-JP" altLang="en-US" sz="1400" strike="sngStrike"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600" b="1" dirty="0">
                <a:latin typeface="BIZ UDPゴシック" panose="020B0400000000000000" pitchFamily="50" charset="-128"/>
                <a:ea typeface="BIZ UDPゴシック" panose="020B0400000000000000" pitchFamily="50" charset="-128"/>
              </a:rPr>
              <a:t>ⅱ </a:t>
            </a:r>
            <a:r>
              <a:rPr kumimoji="1" lang="ja-JP" altLang="en-US" sz="1600" b="1" dirty="0">
                <a:latin typeface="BIZ UDPゴシック" panose="020B0400000000000000" pitchFamily="50" charset="-128"/>
                <a:ea typeface="BIZ UDPゴシック" panose="020B0400000000000000" pitchFamily="50" charset="-128"/>
              </a:rPr>
              <a:t>ペーパーレス</a:t>
            </a:r>
            <a:endParaRPr kumimoji="1" lang="en-US" altLang="ja-JP" sz="1600" b="1"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・令和４年度に定例的な会議のペーパーレス会議率</a:t>
            </a:r>
            <a:r>
              <a:rPr kumimoji="1" lang="en-US" altLang="ja-JP" sz="1400" dirty="0">
                <a:latin typeface="BIZ UDPゴシック" panose="020B0400000000000000" pitchFamily="50" charset="-128"/>
                <a:ea typeface="BIZ UDPゴシック" panose="020B0400000000000000" pitchFamily="50" charset="-128"/>
              </a:rPr>
              <a:t>90</a:t>
            </a:r>
            <a:r>
              <a:rPr kumimoji="1" lang="ja-JP" altLang="en-US" sz="1400" dirty="0">
                <a:latin typeface="BIZ UDPゴシック" panose="020B0400000000000000" pitchFamily="50" charset="-128"/>
                <a:ea typeface="BIZ UDPゴシック" panose="020B0400000000000000" pitchFamily="50" charset="-128"/>
              </a:rPr>
              <a:t>％、用紙削減率</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％減（平成</a:t>
            </a:r>
            <a:r>
              <a:rPr kumimoji="1" lang="en-US" altLang="ja-JP" sz="1400" dirty="0">
                <a:latin typeface="BIZ UDPゴシック" panose="020B0400000000000000" pitchFamily="50" charset="-128"/>
                <a:ea typeface="BIZ UDPゴシック" panose="020B0400000000000000" pitchFamily="50" charset="-128"/>
              </a:rPr>
              <a:t>30</a:t>
            </a:r>
            <a:r>
              <a:rPr kumimoji="1" lang="ja-JP" altLang="en-US" sz="1400" dirty="0">
                <a:latin typeface="BIZ UDPゴシック" panose="020B0400000000000000" pitchFamily="50" charset="-128"/>
                <a:ea typeface="BIZ UDPゴシック" panose="020B0400000000000000" pitchFamily="50" charset="-128"/>
              </a:rPr>
              <a:t>年度比）の目標</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策定</a:t>
            </a:r>
          </a:p>
          <a:p>
            <a:pPr>
              <a:spcBef>
                <a:spcPts val="300"/>
              </a:spcBef>
            </a:pPr>
            <a:r>
              <a:rPr kumimoji="1" lang="ja-JP" altLang="en-US" sz="1400" dirty="0">
                <a:latin typeface="BIZ UDPゴシック" panose="020B0400000000000000" pitchFamily="50" charset="-128"/>
                <a:ea typeface="BIZ UDPゴシック" panose="020B0400000000000000" pitchFamily="50" charset="-128"/>
              </a:rPr>
              <a:t>　　・今年度、ペーパーレス会議指針を策定し、ペーパーレス用端末やモニター等の調達を予定</a:t>
            </a:r>
            <a:endParaRPr kumimoji="1" lang="en-US" altLang="ja-JP" sz="14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600" b="1" dirty="0">
                <a:latin typeface="BIZ UDPゴシック" panose="020B0400000000000000" pitchFamily="50" charset="-128"/>
                <a:ea typeface="BIZ UDPゴシック" panose="020B0400000000000000" pitchFamily="50" charset="-128"/>
              </a:rPr>
              <a:t>ⅲ </a:t>
            </a:r>
            <a:r>
              <a:rPr kumimoji="1" lang="ja-JP" altLang="en-US" sz="1600" b="1" dirty="0">
                <a:latin typeface="BIZ UDPゴシック" panose="020B0400000000000000" pitchFamily="50" charset="-128"/>
                <a:ea typeface="BIZ UDPゴシック" panose="020B0400000000000000" pitchFamily="50" charset="-128"/>
              </a:rPr>
              <a:t>キャッシュレス</a:t>
            </a:r>
            <a:endParaRPr kumimoji="1" lang="en-US" altLang="ja-JP" sz="1600" b="1" dirty="0">
              <a:latin typeface="BIZ UDPゴシック" panose="020B0400000000000000" pitchFamily="50" charset="-128"/>
              <a:ea typeface="BIZ UDPゴシック" panose="020B0400000000000000" pitchFamily="50" charset="-128"/>
            </a:endParaRPr>
          </a:p>
          <a:p>
            <a:pPr indent="-360363">
              <a:spcBef>
                <a:spcPts val="300"/>
              </a:spcBef>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・庁内関係課によるキャッシュレス</a:t>
            </a:r>
            <a:r>
              <a:rPr kumimoji="1" lang="en-US" altLang="ja-JP" sz="1400" dirty="0">
                <a:latin typeface="BIZ UDPゴシック" panose="020B0400000000000000" pitchFamily="50" charset="-128"/>
                <a:ea typeface="BIZ UDPゴシック" panose="020B0400000000000000" pitchFamily="50" charset="-128"/>
              </a:rPr>
              <a:t>WG</a:t>
            </a:r>
            <a:r>
              <a:rPr kumimoji="1" lang="ja-JP" altLang="en-US" sz="1400" dirty="0" err="1">
                <a:latin typeface="BIZ UDPゴシック" panose="020B0400000000000000" pitchFamily="50" charset="-128"/>
                <a:ea typeface="BIZ UDPゴシック" panose="020B0400000000000000" pitchFamily="50" charset="-128"/>
              </a:rPr>
              <a:t>を開</a:t>
            </a:r>
            <a:r>
              <a:rPr kumimoji="1" lang="ja-JP" altLang="en-US" sz="1400" dirty="0">
                <a:latin typeface="BIZ UDPゴシック" panose="020B0400000000000000" pitchFamily="50" charset="-128"/>
                <a:ea typeface="BIZ UDPゴシック" panose="020B0400000000000000" pitchFamily="50" charset="-128"/>
              </a:rPr>
              <a:t>催し、窓口や税収納に係るキャッシュレス化対応等を推進</a:t>
            </a:r>
          </a:p>
        </p:txBody>
      </p:sp>
      <p:grpSp>
        <p:nvGrpSpPr>
          <p:cNvPr id="10" name="グループ化 9"/>
          <p:cNvGrpSpPr/>
          <p:nvPr/>
        </p:nvGrpSpPr>
        <p:grpSpPr>
          <a:xfrm>
            <a:off x="7365287" y="134256"/>
            <a:ext cx="1540578" cy="276999"/>
            <a:chOff x="6978915" y="576349"/>
            <a:chExt cx="1540578" cy="276999"/>
          </a:xfrm>
        </p:grpSpPr>
        <p:sp>
          <p:nvSpPr>
            <p:cNvPr id="11" name="正方形/長方形 10"/>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12" name="グループ化 11"/>
            <p:cNvGrpSpPr/>
            <p:nvPr/>
          </p:nvGrpSpPr>
          <p:grpSpPr>
            <a:xfrm>
              <a:off x="6978915" y="576349"/>
              <a:ext cx="267630" cy="276999"/>
              <a:chOff x="6978915" y="557392"/>
              <a:chExt cx="267630" cy="276999"/>
            </a:xfrm>
          </p:grpSpPr>
          <p:sp>
            <p:nvSpPr>
              <p:cNvPr id="16" name="正方形/長方形 15"/>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7" name="正方形/長方形 16"/>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13"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7291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EBD40-588C-4D88-816E-DA2ED99D2FDC}"/>
              </a:ext>
            </a:extLst>
          </p:cNvPr>
          <p:cNvSpPr txBox="1"/>
          <p:nvPr/>
        </p:nvSpPr>
        <p:spPr>
          <a:xfrm>
            <a:off x="262494" y="2134189"/>
            <a:ext cx="3133850" cy="338554"/>
          </a:xfrm>
          <a:prstGeom prst="rect">
            <a:avLst/>
          </a:prstGeom>
          <a:noFill/>
          <a:ln>
            <a:noFill/>
          </a:ln>
        </p:spPr>
        <p:txBody>
          <a:bodyPr wrap="squar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スマートシティ戦略推進補助金</a:t>
            </a:r>
          </a:p>
        </p:txBody>
      </p:sp>
      <p:sp>
        <p:nvSpPr>
          <p:cNvPr id="10" name="テキスト ボックス 9">
            <a:extLst>
              <a:ext uri="{FF2B5EF4-FFF2-40B4-BE49-F238E27FC236}">
                <a16:creationId xmlns:a16="http://schemas.microsoft.com/office/drawing/2014/main" id="{290861C9-D25D-478C-8322-9CCB798659AC}"/>
              </a:ext>
            </a:extLst>
          </p:cNvPr>
          <p:cNvSpPr txBox="1"/>
          <p:nvPr/>
        </p:nvSpPr>
        <p:spPr>
          <a:xfrm>
            <a:off x="4627076" y="2123583"/>
            <a:ext cx="2233405" cy="338554"/>
          </a:xfrm>
          <a:prstGeom prst="rect">
            <a:avLst/>
          </a:prstGeom>
          <a:noFill/>
          <a:ln>
            <a:noFill/>
          </a:ln>
        </p:spPr>
        <p:txBody>
          <a:bodyPr wrap="squar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市町村アドバイザー</a:t>
            </a:r>
          </a:p>
        </p:txBody>
      </p:sp>
      <p:graphicFrame>
        <p:nvGraphicFramePr>
          <p:cNvPr id="6" name="表 5"/>
          <p:cNvGraphicFramePr>
            <a:graphicFrameLocks noGrp="1"/>
          </p:cNvGraphicFramePr>
          <p:nvPr/>
        </p:nvGraphicFramePr>
        <p:xfrm>
          <a:off x="297383" y="3360342"/>
          <a:ext cx="3874567" cy="2028000"/>
        </p:xfrm>
        <a:graphic>
          <a:graphicData uri="http://schemas.openxmlformats.org/drawingml/2006/table">
            <a:tbl>
              <a:tblPr/>
              <a:tblGrid>
                <a:gridCol w="735794">
                  <a:extLst>
                    <a:ext uri="{9D8B030D-6E8A-4147-A177-3AD203B41FA5}">
                      <a16:colId xmlns:a16="http://schemas.microsoft.com/office/drawing/2014/main" val="3418964436"/>
                    </a:ext>
                  </a:extLst>
                </a:gridCol>
                <a:gridCol w="2395872">
                  <a:extLst>
                    <a:ext uri="{9D8B030D-6E8A-4147-A177-3AD203B41FA5}">
                      <a16:colId xmlns:a16="http://schemas.microsoft.com/office/drawing/2014/main" val="2705969144"/>
                    </a:ext>
                  </a:extLst>
                </a:gridCol>
                <a:gridCol w="742901">
                  <a:extLst>
                    <a:ext uri="{9D8B030D-6E8A-4147-A177-3AD203B41FA5}">
                      <a16:colId xmlns:a16="http://schemas.microsoft.com/office/drawing/2014/main" val="4201966492"/>
                    </a:ext>
                  </a:extLst>
                </a:gridCol>
              </a:tblGrid>
              <a:tr h="250328">
                <a:tc>
                  <a:txBody>
                    <a:bodyPr/>
                    <a:lstStyle/>
                    <a:p>
                      <a:pPr algn="ctr"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市町村名</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事業名称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補助額</a:t>
                      </a:r>
                      <a:br>
                        <a:rPr lang="zh-TW"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（千円）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10541"/>
                  </a:ext>
                </a:extLst>
              </a:tr>
              <a:tr h="250328">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河内長野市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オールドタウンでの住民の生活に機能する自動運転実装事業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5,000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213503"/>
                  </a:ext>
                </a:extLst>
              </a:tr>
              <a:tr h="14908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大阪市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行政手続きのオンライン化事業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5,000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726836"/>
                  </a:ext>
                </a:extLst>
              </a:tr>
              <a:tr h="14908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池田市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オールドニュータウンにおける超低負荷型</a:t>
                      </a:r>
                      <a:r>
                        <a:rPr lang="en-US" altLang="ja-JP" sz="1000" b="0" i="0" u="none" strike="noStrike" dirty="0" err="1">
                          <a:solidFill>
                            <a:srgbClr val="000000"/>
                          </a:solidFill>
                          <a:effectLst/>
                          <a:latin typeface="BIZ UDPゴシック" panose="020B0400000000000000" pitchFamily="50" charset="-128"/>
                          <a:ea typeface="BIZ UDPゴシック" panose="020B0400000000000000" pitchFamily="50" charset="-128"/>
                        </a:rPr>
                        <a:t>MaaS</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592196"/>
                  </a:ext>
                </a:extLst>
              </a:tr>
              <a:tr h="14908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貝塚市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住民異動受付支援事業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2,132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317658"/>
                  </a:ext>
                </a:extLst>
              </a:tr>
              <a:tr h="14908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茨木市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いばらき環境（エコ）ポイントのデジタル化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1,727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901022"/>
                  </a:ext>
                </a:extLst>
              </a:tr>
              <a:tr h="14908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吹田市</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市民課窓口受付支援システム</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1,141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993522"/>
                  </a:ext>
                </a:extLst>
              </a:tr>
            </a:tbl>
          </a:graphicData>
        </a:graphic>
      </p:graphicFrame>
      <p:sp>
        <p:nvSpPr>
          <p:cNvPr id="7" name="正方形/長方形 6"/>
          <p:cNvSpPr/>
          <p:nvPr/>
        </p:nvSpPr>
        <p:spPr>
          <a:xfrm>
            <a:off x="275040" y="2705100"/>
            <a:ext cx="2334530" cy="338554"/>
          </a:xfrm>
          <a:prstGeom prst="rect">
            <a:avLst/>
          </a:prstGeom>
        </p:spPr>
        <p:txBody>
          <a:bodyPr wrap="square">
            <a:spAutoFit/>
          </a:bodyPr>
          <a:lstStyle/>
          <a:p>
            <a:pPr>
              <a:spcBef>
                <a:spcPts val="600"/>
              </a:spcBef>
            </a:pPr>
            <a:r>
              <a:rPr kumimoji="1" lang="ja-JP" altLang="en-US" sz="1600" dirty="0">
                <a:solidFill>
                  <a:srgbClr val="0070C0"/>
                </a:solidFill>
                <a:latin typeface="BIZ UDPゴシック" panose="020B0400000000000000" pitchFamily="50" charset="-128"/>
                <a:ea typeface="BIZ UDPゴシック" panose="020B0400000000000000" pitchFamily="50" charset="-128"/>
              </a:rPr>
              <a:t>① </a:t>
            </a:r>
            <a:r>
              <a:rPr kumimoji="1" lang="ja-JP" altLang="en-US" sz="1600" b="1" dirty="0">
                <a:solidFill>
                  <a:srgbClr val="0070C0"/>
                </a:solidFill>
                <a:latin typeface="BIZ UDPゴシック" panose="020B0400000000000000" pitchFamily="50" charset="-128"/>
                <a:ea typeface="BIZ UDPゴシック" panose="020B0400000000000000" pitchFamily="50" charset="-128"/>
              </a:rPr>
              <a:t>モデル事業の採択</a:t>
            </a:r>
            <a:endParaRPr kumimoji="1" lang="en-US" altLang="ja-JP" sz="1600" b="1" dirty="0">
              <a:solidFill>
                <a:srgbClr val="0070C0"/>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276571" y="5497987"/>
            <a:ext cx="4118163" cy="338554"/>
          </a:xfrm>
          <a:prstGeom prst="rect">
            <a:avLst/>
          </a:prstGeom>
        </p:spPr>
        <p:txBody>
          <a:bodyPr wrap="square">
            <a:spAutoFit/>
          </a:bodyPr>
          <a:lstStyle/>
          <a:p>
            <a:pPr>
              <a:spcBef>
                <a:spcPts val="600"/>
              </a:spcBef>
            </a:pPr>
            <a:r>
              <a:rPr kumimoji="1" lang="ja-JP" altLang="en-US" sz="1600" dirty="0">
                <a:solidFill>
                  <a:srgbClr val="0070C0"/>
                </a:solidFill>
                <a:latin typeface="BIZ UDPゴシック" panose="020B0400000000000000" pitchFamily="50" charset="-128"/>
                <a:ea typeface="BIZ UDPゴシック" panose="020B0400000000000000" pitchFamily="50" charset="-128"/>
              </a:rPr>
              <a:t>② </a:t>
            </a:r>
            <a:r>
              <a:rPr kumimoji="1" lang="ja-JP" altLang="en-US" sz="1600" b="1" dirty="0">
                <a:solidFill>
                  <a:srgbClr val="0070C0"/>
                </a:solidFill>
                <a:latin typeface="BIZ UDPゴシック" panose="020B0400000000000000" pitchFamily="50" charset="-128"/>
                <a:ea typeface="BIZ UDPゴシック" panose="020B0400000000000000" pitchFamily="50" charset="-128"/>
              </a:rPr>
              <a:t>行政手続きのオンライン化推進検討会</a:t>
            </a:r>
            <a:endParaRPr kumimoji="1" lang="ja-JP" altLang="en-US" sz="1600" dirty="0">
              <a:solidFill>
                <a:srgbClr val="0070C0"/>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4662321" y="2700231"/>
            <a:ext cx="3715869" cy="338554"/>
          </a:xfrm>
          <a:prstGeom prst="rect">
            <a:avLst/>
          </a:prstGeom>
        </p:spPr>
        <p:txBody>
          <a:bodyPr wrap="square">
            <a:spAutoFit/>
          </a:bodyPr>
          <a:lstStyle/>
          <a:p>
            <a:pPr>
              <a:spcBef>
                <a:spcPts val="600"/>
              </a:spcBef>
            </a:pPr>
            <a:r>
              <a:rPr kumimoji="1" lang="ja-JP" altLang="en-US" sz="1600" dirty="0">
                <a:solidFill>
                  <a:srgbClr val="0070C0"/>
                </a:solidFill>
                <a:latin typeface="BIZ UDPゴシック" panose="020B0400000000000000" pitchFamily="50" charset="-128"/>
                <a:ea typeface="BIZ UDPゴシック" panose="020B0400000000000000" pitchFamily="50" charset="-128"/>
              </a:rPr>
              <a:t>① </a:t>
            </a:r>
            <a:r>
              <a:rPr kumimoji="1" lang="ja-JP" altLang="en-US" sz="1600" b="1" dirty="0">
                <a:solidFill>
                  <a:srgbClr val="0070C0"/>
                </a:solidFill>
                <a:latin typeface="BIZ UDPゴシック" panose="020B0400000000000000" pitchFamily="50" charset="-128"/>
                <a:ea typeface="BIZ UDPゴシック" panose="020B0400000000000000" pitchFamily="50" charset="-128"/>
              </a:rPr>
              <a:t>コロナ禍を受けた行政課題にシフト</a:t>
            </a:r>
            <a:endParaRPr kumimoji="1" lang="en-US" altLang="ja-JP" sz="1600" b="1" dirty="0">
              <a:solidFill>
                <a:srgbClr val="0070C0"/>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4687140" y="4452747"/>
            <a:ext cx="3825211" cy="338554"/>
          </a:xfrm>
          <a:prstGeom prst="rect">
            <a:avLst/>
          </a:prstGeom>
        </p:spPr>
        <p:txBody>
          <a:bodyPr wrap="square">
            <a:spAutoFit/>
          </a:bodyPr>
          <a:lstStyle/>
          <a:p>
            <a:pPr>
              <a:spcBef>
                <a:spcPts val="600"/>
              </a:spcBef>
            </a:pPr>
            <a:r>
              <a:rPr kumimoji="1" lang="ja-JP" altLang="en-US" sz="1600" dirty="0">
                <a:solidFill>
                  <a:srgbClr val="0070C0"/>
                </a:solidFill>
                <a:latin typeface="BIZ UDPゴシック" panose="020B0400000000000000" pitchFamily="50" charset="-128"/>
                <a:ea typeface="BIZ UDPゴシック" panose="020B0400000000000000" pitchFamily="50" charset="-128"/>
              </a:rPr>
              <a:t>② </a:t>
            </a:r>
            <a:r>
              <a:rPr kumimoji="1" lang="ja-JP" altLang="en-US" sz="1600" b="1" dirty="0">
                <a:solidFill>
                  <a:srgbClr val="0070C0"/>
                </a:solidFill>
                <a:latin typeface="BIZ UDPゴシック" panose="020B0400000000000000" pitchFamily="50" charset="-128"/>
                <a:ea typeface="BIZ UDPゴシック" panose="020B0400000000000000" pitchFamily="50" charset="-128"/>
              </a:rPr>
              <a:t>予算要求、事業化に向けた集中支援</a:t>
            </a:r>
            <a:endParaRPr kumimoji="1" lang="ja-JP" altLang="en-US" sz="1600" dirty="0">
              <a:solidFill>
                <a:srgbClr val="0070C0"/>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75040" y="958109"/>
            <a:ext cx="7884022" cy="686598"/>
          </a:xfrm>
          <a:prstGeom prst="rect">
            <a:avLst/>
          </a:prstGeom>
          <a:noFill/>
        </p:spPr>
        <p:txBody>
          <a:bodyPr wrap="square" rtlCol="0">
            <a:spAutoFit/>
          </a:bodyPr>
          <a:lstStyle/>
          <a:p>
            <a:pPr>
              <a:lnSpc>
                <a:spcPts val="2500"/>
              </a:lnSpc>
            </a:pPr>
            <a:r>
              <a:rPr kumimoji="1" lang="ja-JP" altLang="en-US" b="1" dirty="0">
                <a:solidFill>
                  <a:srgbClr val="0070C0"/>
                </a:solidFill>
                <a:latin typeface="BIZ UDPゴシック" panose="020B0400000000000000" pitchFamily="50" charset="-128"/>
                <a:ea typeface="BIZ UDPゴシック" panose="020B0400000000000000" pitchFamily="50" charset="-128"/>
              </a:rPr>
              <a:t>府内市町村に対して、「補助金を通じたモデル事業の推進及び府域展開」と、「アドバイザーを通じた各市町村における課題」を抽出。</a:t>
            </a:r>
            <a:endParaRPr kumimoji="1" lang="en-US" altLang="ja-JP" b="1" dirty="0">
              <a:solidFill>
                <a:srgbClr val="0070C0"/>
              </a:solidFill>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75040" y="2401424"/>
            <a:ext cx="342330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横展開のモデルとなる事業に財政面でサポート</a:t>
            </a:r>
          </a:p>
        </p:txBody>
      </p:sp>
      <p:sp>
        <p:nvSpPr>
          <p:cNvPr id="16" name="テキスト ボックス 15"/>
          <p:cNvSpPr txBox="1"/>
          <p:nvPr/>
        </p:nvSpPr>
        <p:spPr>
          <a:xfrm>
            <a:off x="4662321" y="2399608"/>
            <a:ext cx="3011435"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人材面・技術ノウハウの面からサポート</a:t>
            </a:r>
          </a:p>
        </p:txBody>
      </p:sp>
      <p:sp>
        <p:nvSpPr>
          <p:cNvPr id="4" name="正方形/長方形 3"/>
          <p:cNvSpPr/>
          <p:nvPr/>
        </p:nvSpPr>
        <p:spPr>
          <a:xfrm>
            <a:off x="4662322" y="3032633"/>
            <a:ext cx="4223338" cy="646331"/>
          </a:xfrm>
          <a:prstGeom prst="rect">
            <a:avLst/>
          </a:prstGeom>
        </p:spPr>
        <p:txBody>
          <a:bodyPr wrap="square">
            <a:spAutoFit/>
          </a:bodyPr>
          <a:lstStyle/>
          <a:p>
            <a:pPr lvl="0"/>
            <a:r>
              <a:rPr kumimoji="1" lang="ja-JP" altLang="en-US" sz="1200" dirty="0">
                <a:latin typeface="BIZ UDPゴシック" panose="020B0400000000000000" pitchFamily="50" charset="-128"/>
                <a:ea typeface="BIZ UDPゴシック" panose="020B0400000000000000" pitchFamily="50" charset="-128"/>
              </a:rPr>
              <a:t>市町村ヒアリングの結果、優先順位が</a:t>
            </a:r>
            <a:r>
              <a:rPr kumimoji="1" lang="en-US" altLang="ja-JP" sz="1200" dirty="0">
                <a:latin typeface="BIZ UDPゴシック" panose="020B0400000000000000" pitchFamily="50" charset="-128"/>
                <a:ea typeface="BIZ UDPゴシック" panose="020B0400000000000000" pitchFamily="50" charset="-128"/>
              </a:rPr>
              <a:t>AI-OCR</a:t>
            </a:r>
            <a:r>
              <a:rPr kumimoji="1" lang="ja-JP" altLang="en-US" sz="1200" dirty="0">
                <a:latin typeface="BIZ UDPゴシック" panose="020B0400000000000000" pitchFamily="50" charset="-128"/>
                <a:ea typeface="BIZ UDPゴシック" panose="020B0400000000000000" pitchFamily="50" charset="-128"/>
              </a:rPr>
              <a:t>や</a:t>
            </a:r>
            <a:r>
              <a:rPr kumimoji="1" lang="en-US" altLang="ja-JP" sz="1200" dirty="0">
                <a:latin typeface="BIZ UDPゴシック" panose="020B0400000000000000" pitchFamily="50" charset="-128"/>
                <a:ea typeface="BIZ UDPゴシック" panose="020B0400000000000000" pitchFamily="50" charset="-128"/>
              </a:rPr>
              <a:t>RPA</a:t>
            </a:r>
            <a:r>
              <a:rPr kumimoji="1" lang="ja-JP" altLang="en-US" sz="1200" dirty="0">
                <a:latin typeface="BIZ UDPゴシック" panose="020B0400000000000000" pitchFamily="50" charset="-128"/>
                <a:ea typeface="BIZ UDPゴシック" panose="020B0400000000000000" pitchFamily="50" charset="-128"/>
              </a:rPr>
              <a:t>等の</a:t>
            </a:r>
            <a:endParaRPr kumimoji="1" lang="en-US" altLang="ja-JP" sz="1200" dirty="0">
              <a:latin typeface="BIZ UDPゴシック" panose="020B0400000000000000" pitchFamily="50" charset="-128"/>
              <a:ea typeface="BIZ UDPゴシック" panose="020B0400000000000000" pitchFamily="50" charset="-128"/>
            </a:endParaRPr>
          </a:p>
          <a:p>
            <a:pPr lvl="0"/>
            <a:r>
              <a:rPr kumimoji="1" lang="ja-JP" altLang="en-US" sz="1200" dirty="0">
                <a:latin typeface="BIZ UDPゴシック" panose="020B0400000000000000" pitchFamily="50" charset="-128"/>
                <a:ea typeface="BIZ UDPゴシック" panose="020B0400000000000000" pitchFamily="50" charset="-128"/>
              </a:rPr>
              <a:t>業務改革ツールから、行政手続きオンライン化やテレワーク</a:t>
            </a:r>
            <a:endParaRPr kumimoji="1" lang="en-US" altLang="ja-JP" sz="1200" dirty="0">
              <a:latin typeface="BIZ UDPゴシック" panose="020B0400000000000000" pitchFamily="50" charset="-128"/>
              <a:ea typeface="BIZ UDPゴシック" panose="020B0400000000000000" pitchFamily="50" charset="-128"/>
            </a:endParaRPr>
          </a:p>
          <a:p>
            <a:pPr lvl="0"/>
            <a:r>
              <a:rPr kumimoji="1" lang="ja-JP" altLang="en-US" sz="1200" dirty="0">
                <a:latin typeface="BIZ UDPゴシック" panose="020B0400000000000000" pitchFamily="50" charset="-128"/>
                <a:ea typeface="BIZ UDPゴシック" panose="020B0400000000000000" pitchFamily="50" charset="-128"/>
              </a:rPr>
              <a:t>システムの導入など、コロナ対策に資するものへ大きくシフト</a:t>
            </a:r>
            <a:endParaRPr kumimoji="1" lang="en-US" altLang="ja-JP" sz="1200" dirty="0">
              <a:latin typeface="BIZ UDPゴシック" panose="020B0400000000000000" pitchFamily="50" charset="-128"/>
              <a:ea typeface="BIZ UDPゴシック" panose="020B0400000000000000" pitchFamily="50" charset="-128"/>
            </a:endParaRPr>
          </a:p>
        </p:txBody>
      </p:sp>
      <p:graphicFrame>
        <p:nvGraphicFramePr>
          <p:cNvPr id="20" name="表 19"/>
          <p:cNvGraphicFramePr>
            <a:graphicFrameLocks noGrp="1"/>
          </p:cNvGraphicFramePr>
          <p:nvPr/>
        </p:nvGraphicFramePr>
        <p:xfrm>
          <a:off x="4739090" y="5316967"/>
          <a:ext cx="3942686" cy="853440"/>
        </p:xfrm>
        <a:graphic>
          <a:graphicData uri="http://schemas.openxmlformats.org/drawingml/2006/table">
            <a:tbl>
              <a:tblPr firstRow="1" bandRow="1">
                <a:tableStyleId>{5940675A-B579-460E-94D1-54222C63F5DA}</a:tableStyleId>
              </a:tblPr>
              <a:tblGrid>
                <a:gridCol w="978422">
                  <a:extLst>
                    <a:ext uri="{9D8B030D-6E8A-4147-A177-3AD203B41FA5}">
                      <a16:colId xmlns:a16="http://schemas.microsoft.com/office/drawing/2014/main" val="3702221552"/>
                    </a:ext>
                  </a:extLst>
                </a:gridCol>
                <a:gridCol w="2964264">
                  <a:extLst>
                    <a:ext uri="{9D8B030D-6E8A-4147-A177-3AD203B41FA5}">
                      <a16:colId xmlns:a16="http://schemas.microsoft.com/office/drawing/2014/main" val="1671750784"/>
                    </a:ext>
                  </a:extLst>
                </a:gridCol>
              </a:tblGrid>
              <a:tr h="0">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日程</a:t>
                      </a:r>
                    </a:p>
                  </a:txBody>
                  <a:tcP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技術相談会</a:t>
                      </a:r>
                    </a:p>
                  </a:txBody>
                  <a:tcPr/>
                </a:tc>
                <a:extLst>
                  <a:ext uri="{0D108BD9-81ED-4DB2-BD59-A6C34878D82A}">
                    <a16:rowId xmlns:a16="http://schemas.microsoft.com/office/drawing/2014/main" val="2969205807"/>
                  </a:ext>
                </a:extLst>
              </a:tr>
              <a:tr h="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日</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日</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19</a:t>
                      </a:r>
                      <a:r>
                        <a:rPr kumimoji="1" lang="ja-JP" altLang="en-US" sz="1100" dirty="0">
                          <a:latin typeface="BIZ UDPゴシック" panose="020B0400000000000000" pitchFamily="50" charset="-128"/>
                          <a:ea typeface="BIZ UDPゴシック" panose="020B0400000000000000" pitchFamily="50" charset="-128"/>
                        </a:rPr>
                        <a:t>日</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テレワーク関連</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行政手続きオンライン化</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窓口のデジタル化</a:t>
                      </a:r>
                    </a:p>
                  </a:txBody>
                  <a:tcPr/>
                </a:tc>
                <a:extLst>
                  <a:ext uri="{0D108BD9-81ED-4DB2-BD59-A6C34878D82A}">
                    <a16:rowId xmlns:a16="http://schemas.microsoft.com/office/drawing/2014/main" val="1044174203"/>
                  </a:ext>
                </a:extLst>
              </a:tr>
            </a:tbl>
          </a:graphicData>
        </a:graphic>
      </p:graphicFrame>
      <p:sp>
        <p:nvSpPr>
          <p:cNvPr id="25" name="正方形/長方形 24"/>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42072" y="530183"/>
            <a:ext cx="3416320"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行政ＤＸの推進　（市町村の</a:t>
            </a:r>
            <a:r>
              <a:rPr lang="en-US" altLang="ja-JP" b="1" dirty="0">
                <a:latin typeface="BIZ UDPゴシック" panose="020B0400000000000000" pitchFamily="50" charset="-128"/>
                <a:ea typeface="BIZ UDPゴシック" panose="020B0400000000000000" pitchFamily="50" charset="-128"/>
              </a:rPr>
              <a:t>DX</a:t>
            </a:r>
            <a:r>
              <a:rPr lang="ja-JP" altLang="en-US" b="1" dirty="0">
                <a:latin typeface="BIZ UDPゴシック" panose="020B0400000000000000" pitchFamily="50" charset="-128"/>
                <a:ea typeface="BIZ UDPゴシック" panose="020B0400000000000000" pitchFamily="50" charset="-128"/>
              </a:rPr>
              <a:t>）</a:t>
            </a:r>
          </a:p>
        </p:txBody>
      </p:sp>
      <p:sp>
        <p:nvSpPr>
          <p:cNvPr id="27" name="ホームベース 26"/>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11741" y="528275"/>
            <a:ext cx="587020"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288656" y="1669600"/>
            <a:ext cx="8089534" cy="338554"/>
          </a:xfrm>
          <a:prstGeom prst="rect">
            <a:avLst/>
          </a:prstGeom>
        </p:spPr>
        <p:txBody>
          <a:bodyPr wrap="square">
            <a:spAutoFit/>
          </a:bodyPr>
          <a:lstStyle/>
          <a:p>
            <a:pPr lvl="0"/>
            <a:r>
              <a:rPr kumimoji="1" lang="ja-JP" altLang="en-US" sz="1600" dirty="0">
                <a:solidFill>
                  <a:srgbClr val="FF0000"/>
                </a:solidFill>
                <a:latin typeface="HGPｺﾞｼｯｸE" panose="020B0900000000000000" pitchFamily="50" charset="-128"/>
                <a:ea typeface="HGPｺﾞｼｯｸE" panose="020B09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「共同化」により、①行政</a:t>
            </a:r>
            <a:r>
              <a:rPr kumimoji="1" lang="en-US" altLang="ja-JP" sz="1600" dirty="0">
                <a:solidFill>
                  <a:prstClr val="black"/>
                </a:solidFill>
                <a:latin typeface="BIZ UDPゴシック" panose="020B0400000000000000" pitchFamily="50" charset="-128"/>
                <a:ea typeface="BIZ UDPゴシック" panose="020B0400000000000000" pitchFamily="50" charset="-128"/>
              </a:rPr>
              <a:t>DX</a:t>
            </a:r>
            <a:r>
              <a:rPr kumimoji="1" lang="ja-JP" altLang="en-US" sz="1600" dirty="0">
                <a:solidFill>
                  <a:prstClr val="black"/>
                </a:solidFill>
                <a:latin typeface="BIZ UDPゴシック" panose="020B0400000000000000" pitchFamily="50" charset="-128"/>
                <a:ea typeface="BIZ UDPゴシック" panose="020B0400000000000000" pitchFamily="50" charset="-128"/>
              </a:rPr>
              <a:t>の推進（住民</a:t>
            </a:r>
            <a:r>
              <a:rPr kumimoji="1" lang="en-US" altLang="ja-JP" sz="1600" dirty="0" err="1">
                <a:solidFill>
                  <a:prstClr val="black"/>
                </a:solidFill>
                <a:latin typeface="BIZ UDPゴシック" panose="020B0400000000000000" pitchFamily="50" charset="-128"/>
                <a:ea typeface="BIZ UDPゴシック" panose="020B0400000000000000" pitchFamily="50" charset="-128"/>
              </a:rPr>
              <a:t>QoL</a:t>
            </a:r>
            <a:r>
              <a:rPr kumimoji="1" lang="ja-JP" altLang="en-US" sz="1600" dirty="0">
                <a:solidFill>
                  <a:prstClr val="black"/>
                </a:solidFill>
                <a:latin typeface="BIZ UDPゴシック" panose="020B0400000000000000" pitchFamily="50" charset="-128"/>
                <a:ea typeface="BIZ UDPゴシック" panose="020B0400000000000000" pitchFamily="50" charset="-128"/>
              </a:rPr>
              <a:t>向上）と、②コストダウンの両立を目指す</a:t>
            </a:r>
          </a:p>
        </p:txBody>
      </p:sp>
      <p:sp>
        <p:nvSpPr>
          <p:cNvPr id="12" name="正方形/長方形 11"/>
          <p:cNvSpPr/>
          <p:nvPr/>
        </p:nvSpPr>
        <p:spPr>
          <a:xfrm>
            <a:off x="297383" y="3029407"/>
            <a:ext cx="2888932" cy="276999"/>
          </a:xfrm>
          <a:prstGeom prst="rect">
            <a:avLst/>
          </a:prstGeom>
        </p:spPr>
        <p:txBody>
          <a:bodyPr wrap="none">
            <a:spAutoFit/>
          </a:bodyPr>
          <a:lstStyle/>
          <a:p>
            <a:pPr lvl="0">
              <a:spcBef>
                <a:spcPts val="600"/>
              </a:spcBef>
            </a:pPr>
            <a:r>
              <a:rPr kumimoji="1" lang="ja-JP" altLang="en-US" sz="1200" dirty="0">
                <a:solidFill>
                  <a:prstClr val="black"/>
                </a:solidFill>
                <a:latin typeface="BIZ UDPゴシック" panose="020B0400000000000000" pitchFamily="50" charset="-128"/>
                <a:ea typeface="BIZ UDPゴシック" panose="020B0400000000000000" pitchFamily="50" charset="-128"/>
              </a:rPr>
              <a:t>外部審査会による審査を経て６件を採択</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275040" y="5843620"/>
            <a:ext cx="4119694" cy="830997"/>
          </a:xfrm>
          <a:prstGeom prst="rect">
            <a:avLst/>
          </a:prstGeom>
        </p:spPr>
        <p:txBody>
          <a:bodyPr wrap="square">
            <a:spAutoFit/>
          </a:bodyPr>
          <a:lstStyle/>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大阪市のモデル事業を事例に、「行政手続きオンライン化推進検討会」を開催。</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導入手法の紹介や</a:t>
            </a:r>
            <a:r>
              <a:rPr kumimoji="1" lang="en-US" altLang="ja-JP" sz="1200" dirty="0">
                <a:solidFill>
                  <a:prstClr val="black"/>
                </a:solidFill>
                <a:latin typeface="BIZ UDPゴシック" panose="020B0400000000000000" pitchFamily="50" charset="-128"/>
                <a:ea typeface="BIZ UDPゴシック" panose="020B0400000000000000" pitchFamily="50" charset="-128"/>
              </a:rPr>
              <a:t>BPR</a:t>
            </a:r>
            <a:r>
              <a:rPr kumimoji="1" lang="ja-JP" altLang="en-US" sz="1200" dirty="0">
                <a:solidFill>
                  <a:prstClr val="black"/>
                </a:solidFill>
                <a:latin typeface="BIZ UDPゴシック" panose="020B0400000000000000" pitchFamily="50" charset="-128"/>
                <a:ea typeface="BIZ UDPゴシック" panose="020B0400000000000000" pitchFamily="50" charset="-128"/>
              </a:rPr>
              <a:t>結果の共有など、市町村の規模に応じたオンライン化推進に向けた働きかけを実施</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4687140" y="4783925"/>
            <a:ext cx="4073040" cy="461665"/>
          </a:xfrm>
          <a:prstGeom prst="rect">
            <a:avLst/>
          </a:prstGeom>
        </p:spPr>
        <p:txBody>
          <a:bodyPr wrap="square">
            <a:spAutoFit/>
          </a:bodyPr>
          <a:lstStyle/>
          <a:p>
            <a:pPr lvl="0"/>
            <a:r>
              <a:rPr kumimoji="1" lang="ja-JP" altLang="en-US" sz="1200" dirty="0">
                <a:latin typeface="BIZ UDPゴシック" panose="020B0400000000000000" pitchFamily="50" charset="-128"/>
                <a:ea typeface="BIZ UDPゴシック" panose="020B0400000000000000" pitchFamily="50" charset="-128"/>
              </a:rPr>
              <a:t>市町村の令和３年度当初予算要求に向けた集中支援として</a:t>
            </a:r>
            <a:r>
              <a:rPr kumimoji="1" lang="en-US" altLang="ja-JP" sz="1200" dirty="0" err="1">
                <a:latin typeface="BIZ UDPゴシック" panose="020B0400000000000000" pitchFamily="50" charset="-128"/>
                <a:ea typeface="BIZ UDPゴシック" panose="020B0400000000000000" pitchFamily="50" charset="-128"/>
              </a:rPr>
              <a:t>GovTech</a:t>
            </a:r>
            <a:r>
              <a:rPr kumimoji="1" lang="ja-JP" altLang="en-US" sz="1200" dirty="0">
                <a:latin typeface="BIZ UDPゴシック" panose="020B0400000000000000" pitchFamily="50" charset="-128"/>
                <a:ea typeface="BIZ UDPゴシック" panose="020B0400000000000000" pitchFamily="50" charset="-128"/>
              </a:rPr>
              <a:t>大阪内で</a:t>
            </a:r>
            <a:r>
              <a:rPr kumimoji="1" lang="ja-JP" altLang="en-US" sz="1200" dirty="0">
                <a:solidFill>
                  <a:prstClr val="black"/>
                </a:solidFill>
                <a:latin typeface="BIZ UDPゴシック" panose="020B0400000000000000" pitchFamily="50" charset="-128"/>
                <a:ea typeface="BIZ UDPゴシック" panose="020B0400000000000000" pitchFamily="50" charset="-128"/>
              </a:rPr>
              <a:t>技術相談会を開催 </a:t>
            </a:r>
          </a:p>
        </p:txBody>
      </p:sp>
      <p:grpSp>
        <p:nvGrpSpPr>
          <p:cNvPr id="51" name="グループ化 50"/>
          <p:cNvGrpSpPr/>
          <p:nvPr/>
        </p:nvGrpSpPr>
        <p:grpSpPr>
          <a:xfrm>
            <a:off x="4953743" y="3667891"/>
            <a:ext cx="3640495" cy="633630"/>
            <a:chOff x="4810269" y="3716792"/>
            <a:chExt cx="3640495" cy="633630"/>
          </a:xfrm>
        </p:grpSpPr>
        <p:sp>
          <p:nvSpPr>
            <p:cNvPr id="8" name="角丸四角形 7"/>
            <p:cNvSpPr/>
            <p:nvPr/>
          </p:nvSpPr>
          <p:spPr>
            <a:xfrm>
              <a:off x="4810269" y="3826021"/>
              <a:ext cx="1051301" cy="524401"/>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AI‐OCR</a:t>
              </a:r>
            </a:p>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RPA</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5843713" y="3716792"/>
              <a:ext cx="92685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新型コロナ</a:t>
              </a:r>
            </a:p>
          </p:txBody>
        </p:sp>
        <p:grpSp>
          <p:nvGrpSpPr>
            <p:cNvPr id="50" name="グループ化 49"/>
            <p:cNvGrpSpPr/>
            <p:nvPr/>
          </p:nvGrpSpPr>
          <p:grpSpPr>
            <a:xfrm>
              <a:off x="6793977" y="3826021"/>
              <a:ext cx="1656787" cy="524401"/>
              <a:chOff x="6929750" y="3826021"/>
              <a:chExt cx="1656787" cy="524401"/>
            </a:xfrm>
          </p:grpSpPr>
          <p:sp>
            <p:nvSpPr>
              <p:cNvPr id="19" name="角丸四角形 18"/>
              <p:cNvSpPr/>
              <p:nvPr/>
            </p:nvSpPr>
            <p:spPr>
              <a:xfrm>
                <a:off x="6929750" y="3826021"/>
                <a:ext cx="1656787" cy="524401"/>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7367165" y="3826021"/>
                <a:ext cx="1170492" cy="523220"/>
              </a:xfrm>
              <a:prstGeom prst="rect">
                <a:avLst/>
              </a:prstGeom>
            </p:spPr>
            <p:txBody>
              <a:bodyPr wrap="square">
                <a:spAutoFit/>
              </a:bodyPr>
              <a:lstStyle/>
              <a:p>
                <a:pPr lvl="0" algn="ctr"/>
                <a:r>
                  <a:rPr kumimoji="1" lang="ja-JP" altLang="en-US" sz="1400" dirty="0">
                    <a:solidFill>
                      <a:prstClr val="white"/>
                    </a:solidFill>
                    <a:latin typeface="BIZ UDPゴシック" panose="020B0400000000000000" pitchFamily="50" charset="-128"/>
                    <a:ea typeface="BIZ UDPゴシック" panose="020B0400000000000000" pitchFamily="50" charset="-128"/>
                  </a:rPr>
                  <a:t>オンライン化</a:t>
                </a:r>
                <a:endParaRPr kumimoji="1" lang="en-US" altLang="ja-JP" sz="1400" dirty="0">
                  <a:solidFill>
                    <a:prstClr val="white"/>
                  </a:solidFill>
                  <a:latin typeface="BIZ UDPゴシック" panose="020B0400000000000000" pitchFamily="50" charset="-128"/>
                  <a:ea typeface="BIZ UDPゴシック" panose="020B0400000000000000" pitchFamily="50" charset="-128"/>
                </a:endParaRPr>
              </a:p>
              <a:p>
                <a:pPr lvl="0" algn="ctr"/>
                <a:r>
                  <a:rPr kumimoji="1" lang="ja-JP" altLang="en-US" sz="1400" dirty="0">
                    <a:solidFill>
                      <a:prstClr val="white"/>
                    </a:solidFill>
                    <a:latin typeface="BIZ UDPゴシック" panose="020B0400000000000000" pitchFamily="50" charset="-128"/>
                    <a:ea typeface="BIZ UDPゴシック" panose="020B0400000000000000" pitchFamily="50" charset="-128"/>
                  </a:rPr>
                  <a:t>テレワーク</a:t>
                </a:r>
              </a:p>
            </p:txBody>
          </p:sp>
        </p:grpSp>
        <p:grpSp>
          <p:nvGrpSpPr>
            <p:cNvPr id="48" name="グループ化 47"/>
            <p:cNvGrpSpPr/>
            <p:nvPr/>
          </p:nvGrpSpPr>
          <p:grpSpPr>
            <a:xfrm>
              <a:off x="5965851" y="3993790"/>
              <a:ext cx="710747" cy="182194"/>
              <a:chOff x="6038255" y="3993790"/>
              <a:chExt cx="710747" cy="182194"/>
            </a:xfrm>
          </p:grpSpPr>
          <p:sp>
            <p:nvSpPr>
              <p:cNvPr id="43" name="二等辺三角形 42"/>
              <p:cNvSpPr/>
              <p:nvPr/>
            </p:nvSpPr>
            <p:spPr>
              <a:xfrm rot="5400000">
                <a:off x="6610828" y="4031146"/>
                <a:ext cx="175529" cy="10081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6463031" y="4031146"/>
                <a:ext cx="175529" cy="10081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6312490" y="4035218"/>
                <a:ext cx="175529" cy="10081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6157697" y="4037810"/>
                <a:ext cx="175529" cy="10081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000900" y="4031145"/>
                <a:ext cx="175529" cy="10081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p:cNvGrpSpPr/>
          <p:nvPr/>
        </p:nvGrpSpPr>
        <p:grpSpPr>
          <a:xfrm>
            <a:off x="7365287" y="134256"/>
            <a:ext cx="1540578" cy="276999"/>
            <a:chOff x="6978915" y="576349"/>
            <a:chExt cx="1540578" cy="276999"/>
          </a:xfrm>
        </p:grpSpPr>
        <p:sp>
          <p:nvSpPr>
            <p:cNvPr id="53" name="正方形/長方形 52"/>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54" name="グループ化 53"/>
            <p:cNvGrpSpPr/>
            <p:nvPr/>
          </p:nvGrpSpPr>
          <p:grpSpPr>
            <a:xfrm>
              <a:off x="6978915" y="576349"/>
              <a:ext cx="267630" cy="276999"/>
              <a:chOff x="6978915" y="557392"/>
              <a:chExt cx="267630" cy="276999"/>
            </a:xfrm>
          </p:grpSpPr>
          <p:sp>
            <p:nvSpPr>
              <p:cNvPr id="55" name="正方形/長方形 54"/>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56" name="正方形/長方形 55"/>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57"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42" name="図 41"/>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1478" b="99015" l="0" r="100000">
                        <a14:foregroundMark x1="60099" y1="15271" x2="60099" y2="15271"/>
                        <a14:foregroundMark x1="60099" y1="43842" x2="60099" y2="43842"/>
                        <a14:foregroundMark x1="48276" y1="69951" x2="48276" y2="69951"/>
                        <a14:foregroundMark x1="55172" y1="80296" x2="55172" y2="80296"/>
                      </a14:backgroundRemoval>
                    </a14:imgEffect>
                  </a14:imgLayer>
                </a14:imgProps>
              </a:ext>
            </a:extLst>
          </a:blip>
          <a:stretch>
            <a:fillRect/>
          </a:stretch>
        </p:blipFill>
        <p:spPr>
          <a:xfrm>
            <a:off x="7017317" y="3852551"/>
            <a:ext cx="373537" cy="373537"/>
          </a:xfrm>
          <a:prstGeom prst="rect">
            <a:avLst/>
          </a:prstGeom>
        </p:spPr>
      </p:pic>
    </p:spTree>
    <p:extLst>
      <p:ext uri="{BB962C8B-B14F-4D97-AF65-F5344CB8AC3E}">
        <p14:creationId xmlns:p14="http://schemas.microsoft.com/office/powerpoint/2010/main" val="120522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画面の領域"/>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9340" y="5239583"/>
            <a:ext cx="964803" cy="498220"/>
          </a:xfrm>
          <a:prstGeom prst="rect">
            <a:avLst/>
          </a:prstGeom>
        </p:spPr>
      </p:pic>
      <p:sp>
        <p:nvSpPr>
          <p:cNvPr id="64" name="正方形/長方形 63"/>
          <p:cNvSpPr/>
          <p:nvPr/>
        </p:nvSpPr>
        <p:spPr>
          <a:xfrm>
            <a:off x="4722052" y="1042615"/>
            <a:ext cx="821028" cy="46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31543" y="1037219"/>
            <a:ext cx="821028" cy="46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260286" y="5972720"/>
            <a:ext cx="8641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D84B4B8-927C-4D71-B2C2-8B0B0D7A54E9}"/>
              </a:ext>
            </a:extLst>
          </p:cNvPr>
          <p:cNvSpPr txBox="1"/>
          <p:nvPr/>
        </p:nvSpPr>
        <p:spPr>
          <a:xfrm>
            <a:off x="1023303" y="1099241"/>
            <a:ext cx="2544286" cy="338554"/>
          </a:xfrm>
          <a:prstGeom prst="rect">
            <a:avLst/>
          </a:prstGeom>
          <a:noFill/>
        </p:spPr>
        <p:txBody>
          <a:bodyPr wrap="non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自治体・地域主導の取組み</a:t>
            </a:r>
          </a:p>
        </p:txBody>
      </p:sp>
      <p:sp>
        <p:nvSpPr>
          <p:cNvPr id="6" name="テキスト ボックス 5">
            <a:extLst>
              <a:ext uri="{FF2B5EF4-FFF2-40B4-BE49-F238E27FC236}">
                <a16:creationId xmlns:a16="http://schemas.microsoft.com/office/drawing/2014/main" id="{2BC080D8-AB8F-4C00-9D97-13760F8874CC}"/>
              </a:ext>
            </a:extLst>
          </p:cNvPr>
          <p:cNvSpPr txBox="1"/>
          <p:nvPr/>
        </p:nvSpPr>
        <p:spPr>
          <a:xfrm>
            <a:off x="5607005" y="1113105"/>
            <a:ext cx="1826141" cy="338554"/>
          </a:xfrm>
          <a:prstGeom prst="rect">
            <a:avLst/>
          </a:prstGeom>
          <a:noFill/>
        </p:spPr>
        <p:txBody>
          <a:bodyPr wrap="non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企業主導の取組み</a:t>
            </a:r>
          </a:p>
        </p:txBody>
      </p:sp>
      <p:sp>
        <p:nvSpPr>
          <p:cNvPr id="9" name="テキスト ボックス 8"/>
          <p:cNvSpPr txBox="1"/>
          <p:nvPr/>
        </p:nvSpPr>
        <p:spPr>
          <a:xfrm>
            <a:off x="186509" y="1564238"/>
            <a:ext cx="3520474" cy="647219"/>
          </a:xfrm>
          <a:prstGeom prst="rect">
            <a:avLst/>
          </a:prstGeom>
          <a:solidFill>
            <a:schemeClr val="bg1"/>
          </a:solidFill>
          <a:ln>
            <a:noFill/>
          </a:ln>
        </p:spPr>
        <p:txBody>
          <a:bodyPr wrap="square" lIns="36000" tIns="36000" rIns="36000" bIns="36000"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池田市</a:t>
            </a:r>
            <a:r>
              <a:rPr kumimoji="1" lang="ja-JP" altLang="en-US" sz="1200" b="1" dirty="0">
                <a:latin typeface="BIZ UDPゴシック" panose="020B0400000000000000" pitchFamily="50" charset="-128"/>
                <a:ea typeface="BIZ UDPゴシック" panose="020B0400000000000000" pitchFamily="50" charset="-128"/>
              </a:rPr>
              <a:t>伏尾台</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地域版</a:t>
            </a:r>
            <a:r>
              <a:rPr kumimoji="1" lang="en-US" altLang="ja-JP" sz="1200" b="1" dirty="0" err="1">
                <a:latin typeface="BIZ UDPゴシック" panose="020B0400000000000000" pitchFamily="50" charset="-128"/>
                <a:ea typeface="BIZ UDPゴシック" panose="020B0400000000000000" pitchFamily="50" charset="-128"/>
              </a:rPr>
              <a:t>MaaS</a:t>
            </a:r>
            <a:r>
              <a:rPr kumimoji="1" lang="en-US" altLang="ja-JP" sz="1200" b="1" dirty="0">
                <a:latin typeface="BIZ UDPゴシック" panose="020B0400000000000000" pitchFamily="50" charset="-128"/>
                <a:ea typeface="BIZ UDPゴシック" panose="020B0400000000000000" pitchFamily="50" charset="-128"/>
              </a:rPr>
              <a:t>〕</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ライドシェア「らくらく送迎」の運行に併せ、高齢者</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見守りサービス等を付加する地域版</a:t>
            </a:r>
            <a:r>
              <a:rPr kumimoji="1" lang="en-US" altLang="ja-JP" sz="1200" dirty="0" err="1">
                <a:latin typeface="BIZ UDPゴシック" panose="020B0400000000000000" pitchFamily="50" charset="-128"/>
                <a:ea typeface="BIZ UDPゴシック" panose="020B0400000000000000" pitchFamily="50" charset="-128"/>
              </a:rPr>
              <a:t>MaaS</a:t>
            </a:r>
            <a:r>
              <a:rPr kumimoji="1" lang="ja-JP" altLang="en-US" sz="1200" dirty="0">
                <a:latin typeface="BIZ UDPゴシック" panose="020B0400000000000000" pitchFamily="50" charset="-128"/>
                <a:ea typeface="BIZ UDPゴシック" panose="020B0400000000000000" pitchFamily="50" charset="-128"/>
              </a:rPr>
              <a:t>を展開。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86509" y="2658038"/>
            <a:ext cx="4258210" cy="288147"/>
          </a:xfrm>
          <a:prstGeom prst="rect">
            <a:avLst/>
          </a:prstGeom>
          <a:solidFill>
            <a:schemeClr val="bg1"/>
          </a:solidFill>
          <a:ln>
            <a:noFill/>
          </a:ln>
        </p:spPr>
        <p:txBody>
          <a:bodyPr wrap="square" lIns="36000" tIns="36000" rIns="36000" bIns="36000"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河内長野市</a:t>
            </a:r>
            <a:r>
              <a:rPr kumimoji="1" lang="ja-JP" altLang="en-US" sz="1200" b="1" dirty="0">
                <a:latin typeface="BIZ UDPゴシック" panose="020B0400000000000000" pitchFamily="50" charset="-128"/>
                <a:ea typeface="BIZ UDPゴシック" panose="020B0400000000000000" pitchFamily="50" charset="-128"/>
              </a:rPr>
              <a:t>南花台</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〔AI</a:t>
            </a:r>
            <a:r>
              <a:rPr kumimoji="1" lang="ja-JP" altLang="en-US" sz="1200" b="1" dirty="0">
                <a:latin typeface="BIZ UDPゴシック" panose="020B0400000000000000" pitchFamily="50" charset="-128"/>
                <a:ea typeface="BIZ UDPゴシック" panose="020B0400000000000000" pitchFamily="50" charset="-128"/>
              </a:rPr>
              <a:t>オンデマンド、自動運転</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　</a:t>
            </a:r>
            <a:endParaRPr kumimoji="1" lang="en-US" altLang="ja-JP" sz="1200" b="1" dirty="0">
              <a:latin typeface="BIZ UDPゴシック" panose="020B0400000000000000" pitchFamily="50" charset="-128"/>
              <a:ea typeface="BIZ UDPゴシック" panose="020B0400000000000000" pitchFamily="50" charset="-128"/>
            </a:endParaRPr>
          </a:p>
        </p:txBody>
      </p:sp>
      <p:grpSp>
        <p:nvGrpSpPr>
          <p:cNvPr id="11" name="グループ化 10"/>
          <p:cNvGrpSpPr>
            <a:grpSpLocks noChangeAspect="1"/>
          </p:cNvGrpSpPr>
          <p:nvPr/>
        </p:nvGrpSpPr>
        <p:grpSpPr>
          <a:xfrm>
            <a:off x="3679601" y="2951400"/>
            <a:ext cx="646169" cy="529471"/>
            <a:chOff x="2387051" y="5688537"/>
            <a:chExt cx="1690037" cy="1132325"/>
          </a:xfrm>
        </p:grpSpPr>
        <p:pic>
          <p:nvPicPr>
            <p:cNvPr id="12" name="図 11" descr="画面の領域"/>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051" y="5688537"/>
              <a:ext cx="1690037" cy="1132325"/>
            </a:xfrm>
            <a:prstGeom prst="rect">
              <a:avLst/>
            </a:prstGeom>
          </p:spPr>
        </p:pic>
        <p:pic>
          <p:nvPicPr>
            <p:cNvPr id="13" name="図 12" descr="画面の領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7051" y="6509437"/>
              <a:ext cx="352302" cy="290469"/>
            </a:xfrm>
            <a:prstGeom prst="rect">
              <a:avLst/>
            </a:prstGeom>
          </p:spPr>
        </p:pic>
      </p:grpSp>
      <p:sp>
        <p:nvSpPr>
          <p:cNvPr id="14" name="テキスト ボックス 13"/>
          <p:cNvSpPr txBox="1"/>
          <p:nvPr/>
        </p:nvSpPr>
        <p:spPr>
          <a:xfrm>
            <a:off x="4684880" y="3761563"/>
            <a:ext cx="4299752" cy="455757"/>
          </a:xfrm>
          <a:prstGeom prst="rect">
            <a:avLst/>
          </a:prstGeom>
          <a:noFill/>
          <a:ln>
            <a:noFill/>
          </a:ln>
        </p:spPr>
        <p:txBody>
          <a:bodyPr wrap="square" lIns="36000" tIns="36000" rIns="36000" bIns="36000" rtlCol="0">
            <a:spAutoFit/>
          </a:bodyPr>
          <a:lstStyle/>
          <a:p>
            <a:pPr marL="176213" indent="-176213">
              <a:lnSpc>
                <a:spcPts val="1600"/>
              </a:lnSpc>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三井物産・パナソニック・凸版印刷・博報堂・</a:t>
            </a:r>
            <a:r>
              <a:rPr kumimoji="1" lang="en-US" altLang="ja-JP" sz="1300" b="1" dirty="0">
                <a:latin typeface="BIZ UDPゴシック" panose="020B0400000000000000" pitchFamily="50" charset="-128"/>
                <a:ea typeface="BIZ UDPゴシック" panose="020B0400000000000000" pitchFamily="50" charset="-128"/>
              </a:rPr>
              <a:t>JR</a:t>
            </a:r>
            <a:r>
              <a:rPr kumimoji="1" lang="ja-JP" altLang="en-US" sz="1300" b="1" dirty="0">
                <a:latin typeface="BIZ UDPゴシック" panose="020B0400000000000000" pitchFamily="50" charset="-128"/>
                <a:ea typeface="BIZ UDPゴシック" panose="020B0400000000000000" pitchFamily="50" charset="-128"/>
              </a:rPr>
              <a:t>西日本</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自動運転</a:t>
            </a:r>
            <a:r>
              <a:rPr kumimoji="1" lang="en-US" altLang="ja-JP" sz="1200" b="1" dirty="0">
                <a:latin typeface="BIZ UDPゴシック" panose="020B0400000000000000" pitchFamily="50" charset="-128"/>
                <a:ea typeface="BIZ UDPゴシック" panose="020B0400000000000000" pitchFamily="50" charset="-128"/>
              </a:rPr>
              <a:t>〕</a:t>
            </a:r>
          </a:p>
        </p:txBody>
      </p:sp>
      <p:sp>
        <p:nvSpPr>
          <p:cNvPr id="15" name="テキスト ボックス 14"/>
          <p:cNvSpPr txBox="1"/>
          <p:nvPr/>
        </p:nvSpPr>
        <p:spPr>
          <a:xfrm>
            <a:off x="186509" y="3631483"/>
            <a:ext cx="2228700" cy="288147"/>
          </a:xfrm>
          <a:prstGeom prst="rect">
            <a:avLst/>
          </a:prstGeom>
          <a:solidFill>
            <a:schemeClr val="bg1"/>
          </a:solidFill>
          <a:ln>
            <a:noFill/>
          </a:ln>
        </p:spPr>
        <p:txBody>
          <a:bodyPr wrap="square" lIns="36000" tIns="36000" rIns="36000" bIns="36000"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府内市町村へのヒアリング</a:t>
            </a:r>
            <a:endParaRPr kumimoji="1" lang="en-US" altLang="ja-JP" sz="1400" dirty="0">
              <a:solidFill>
                <a:srgbClr val="0070C0"/>
              </a:solidFill>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4683441" y="2998000"/>
            <a:ext cx="3598031" cy="277888"/>
          </a:xfrm>
          <a:prstGeom prst="rect">
            <a:avLst/>
          </a:prstGeom>
          <a:solidFill>
            <a:schemeClr val="bg1"/>
          </a:solidFill>
          <a:ln>
            <a:noFill/>
          </a:ln>
        </p:spPr>
        <p:txBody>
          <a:bodyPr wrap="square" lIns="36000" tIns="36000" rIns="36000" bIns="36000" rtlCol="0">
            <a:spAutoFit/>
          </a:bodyPr>
          <a:lstStyle/>
          <a:p>
            <a:pPr>
              <a:lnSpc>
                <a:spcPts val="1600"/>
              </a:lnSpc>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WILLER</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EXPRESS</a:t>
            </a:r>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〔AI</a:t>
            </a:r>
            <a:r>
              <a:rPr kumimoji="1" lang="ja-JP" altLang="en-US" sz="1200" b="1" dirty="0">
                <a:latin typeface="BIZ UDPゴシック" panose="020B0400000000000000" pitchFamily="50" charset="-128"/>
                <a:ea typeface="BIZ UDPゴシック" panose="020B0400000000000000" pitchFamily="50" charset="-128"/>
              </a:rPr>
              <a:t>オンデマンド</a:t>
            </a:r>
            <a:r>
              <a:rPr kumimoji="1" lang="en-US" altLang="ja-JP" sz="1200" b="1" dirty="0">
                <a:latin typeface="BIZ UDPゴシック" panose="020B0400000000000000" pitchFamily="50" charset="-128"/>
                <a:ea typeface="BIZ UDPゴシック" panose="020B0400000000000000" pitchFamily="50" charset="-128"/>
              </a:rPr>
              <a:t>〕</a:t>
            </a:r>
          </a:p>
        </p:txBody>
      </p:sp>
      <p:sp>
        <p:nvSpPr>
          <p:cNvPr id="18" name="テキスト ボックス 17"/>
          <p:cNvSpPr txBox="1"/>
          <p:nvPr/>
        </p:nvSpPr>
        <p:spPr>
          <a:xfrm>
            <a:off x="4709706" y="1582724"/>
            <a:ext cx="3812166" cy="277888"/>
          </a:xfrm>
          <a:prstGeom prst="rect">
            <a:avLst/>
          </a:prstGeom>
          <a:solidFill>
            <a:schemeClr val="bg1"/>
          </a:solidFill>
          <a:ln>
            <a:noFill/>
          </a:ln>
        </p:spPr>
        <p:txBody>
          <a:bodyPr wrap="square" lIns="36000" tIns="36000" rIns="36000" bIns="36000" rtlCol="0">
            <a:spAutoFit/>
          </a:bodyPr>
          <a:lstStyle/>
          <a:p>
            <a:pPr>
              <a:lnSpc>
                <a:spcPts val="1600"/>
              </a:lnSpc>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Metro</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〔AI</a:t>
            </a:r>
            <a:r>
              <a:rPr kumimoji="1" lang="ja-JP" altLang="en-US" sz="1200" b="1" dirty="0">
                <a:latin typeface="BIZ UDPゴシック" panose="020B0400000000000000" pitchFamily="50" charset="-128"/>
                <a:ea typeface="BIZ UDPゴシック" panose="020B0400000000000000" pitchFamily="50" charset="-128"/>
              </a:rPr>
              <a:t>オンデマンド、自動運転</a:t>
            </a:r>
            <a:r>
              <a:rPr kumimoji="1" lang="en-US" altLang="ja-JP" sz="1200" b="1" dirty="0">
                <a:latin typeface="BIZ UDPゴシック" panose="020B0400000000000000" pitchFamily="50" charset="-128"/>
                <a:ea typeface="BIZ UDPゴシック" panose="020B0400000000000000" pitchFamily="50" charset="-128"/>
              </a:rPr>
              <a:t>〕</a:t>
            </a:r>
          </a:p>
        </p:txBody>
      </p:sp>
      <p:pic>
        <p:nvPicPr>
          <p:cNvPr id="19" name="図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0524" y="4270895"/>
            <a:ext cx="1144778" cy="753829"/>
          </a:xfrm>
          <a:prstGeom prst="rect">
            <a:avLst/>
          </a:prstGeom>
        </p:spPr>
      </p:pic>
      <p:pic>
        <p:nvPicPr>
          <p:cNvPr id="22" name="図 21" descr="画面の領域"/>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87978" y="1639129"/>
            <a:ext cx="629416" cy="885399"/>
          </a:xfrm>
          <a:prstGeom prst="rect">
            <a:avLst/>
          </a:prstGeom>
        </p:spPr>
      </p:pic>
      <p:sp>
        <p:nvSpPr>
          <p:cNvPr id="26" name="テキスト ボックス 25"/>
          <p:cNvSpPr txBox="1"/>
          <p:nvPr/>
        </p:nvSpPr>
        <p:spPr>
          <a:xfrm>
            <a:off x="4680225" y="5124902"/>
            <a:ext cx="3601247" cy="262050"/>
          </a:xfrm>
          <a:prstGeom prst="rect">
            <a:avLst/>
          </a:prstGeom>
          <a:noFill/>
          <a:ln>
            <a:noFill/>
          </a:ln>
        </p:spPr>
        <p:txBody>
          <a:bodyPr wrap="square" lIns="36000" tIns="36000" rIns="36000" bIns="36000" rtlCol="0">
            <a:spAutoFit/>
          </a:bodyPr>
          <a:lstStyle/>
          <a:p>
            <a:pPr>
              <a:lnSpc>
                <a:spcPts val="1700"/>
              </a:lnSpc>
            </a:pPr>
            <a:r>
              <a:rPr kumimoji="1" lang="ja-JP" altLang="en-US" sz="14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「うめきた外庭</a:t>
            </a:r>
            <a:r>
              <a:rPr kumimoji="1" lang="en-US" altLang="ja-JP" sz="1400" b="1" dirty="0">
                <a:latin typeface="BIZ UDPゴシック" panose="020B0400000000000000" pitchFamily="50" charset="-128"/>
                <a:ea typeface="BIZ UDPゴシック" panose="020B0400000000000000" pitchFamily="50" charset="-128"/>
              </a:rPr>
              <a:t>SQUARE</a:t>
            </a:r>
            <a:r>
              <a:rPr kumimoji="1" lang="ja-JP" altLang="en-US" sz="1400" b="1" dirty="0">
                <a:latin typeface="BIZ UDPゴシック" panose="020B0400000000000000" pitchFamily="50" charset="-128"/>
                <a:ea typeface="BIZ UDPゴシック" panose="020B0400000000000000" pitchFamily="50" charset="-128"/>
              </a:rPr>
              <a:t>」での実証実験　　</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9" name="ホームベース 28"/>
          <p:cNvSpPr/>
          <p:nvPr/>
        </p:nvSpPr>
        <p:spPr>
          <a:xfrm>
            <a:off x="7061200" y="6286059"/>
            <a:ext cx="1036659" cy="204814"/>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P</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２２を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参照</a:t>
            </a:r>
          </a:p>
        </p:txBody>
      </p:sp>
      <p:sp>
        <p:nvSpPr>
          <p:cNvPr id="16" name="正方形/長方形 15"/>
          <p:cNvSpPr/>
          <p:nvPr/>
        </p:nvSpPr>
        <p:spPr>
          <a:xfrm>
            <a:off x="3864114" y="5843198"/>
            <a:ext cx="1261884" cy="259045"/>
          </a:xfrm>
          <a:prstGeom prst="rect">
            <a:avLst/>
          </a:prstGeom>
          <a:solidFill>
            <a:schemeClr val="bg1"/>
          </a:solidFill>
        </p:spPr>
        <p:txBody>
          <a:bodyPr wrap="none">
            <a:spAutoFit/>
          </a:bodyPr>
          <a:lstStyle/>
          <a:p>
            <a:pPr>
              <a:lnSpc>
                <a:spcPts val="130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今後の展開</a:t>
            </a:r>
            <a:r>
              <a:rPr kumimoji="1" lang="en-US" altLang="ja-JP" sz="1400" b="1" dirty="0">
                <a:latin typeface="BIZ UDPゴシック" panose="020B0400000000000000" pitchFamily="50" charset="-128"/>
                <a:ea typeface="BIZ UDPゴシック" panose="020B0400000000000000" pitchFamily="50" charset="-128"/>
              </a:rPr>
              <a:t>】</a:t>
            </a:r>
          </a:p>
        </p:txBody>
      </p:sp>
      <p:sp>
        <p:nvSpPr>
          <p:cNvPr id="20" name="正方形/長方形 19"/>
          <p:cNvSpPr/>
          <p:nvPr/>
        </p:nvSpPr>
        <p:spPr>
          <a:xfrm>
            <a:off x="186509" y="6088369"/>
            <a:ext cx="8798123" cy="430887"/>
          </a:xfrm>
          <a:prstGeom prst="rect">
            <a:avLst/>
          </a:prstGeom>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R2.11</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OSPF</a:t>
            </a:r>
            <a:r>
              <a:rPr kumimoji="1" lang="ja-JP" altLang="en-US" sz="1100" dirty="0">
                <a:latin typeface="BIZ UDPゴシック" panose="020B0400000000000000" pitchFamily="50" charset="-128"/>
                <a:ea typeface="BIZ UDPゴシック" panose="020B0400000000000000" pitchFamily="50" charset="-128"/>
              </a:rPr>
              <a:t>において、「移動がスムーズなまちづくり」プロジェクトをスタート。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コーディネーター企業５社と移動課題を有する市町村との協業により、</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オンデマンド、</a:t>
            </a:r>
            <a:r>
              <a:rPr kumimoji="1" lang="en-US" altLang="ja-JP" sz="1100" dirty="0" err="1">
                <a:latin typeface="BIZ UDPゴシック" panose="020B0400000000000000" pitchFamily="50" charset="-128"/>
                <a:ea typeface="BIZ UDPゴシック" panose="020B0400000000000000" pitchFamily="50" charset="-128"/>
              </a:rPr>
              <a:t>MaaS</a:t>
            </a:r>
            <a:r>
              <a:rPr kumimoji="1" lang="ja-JP" altLang="en-US" sz="1100" dirty="0">
                <a:latin typeface="BIZ UDPゴシック" panose="020B0400000000000000" pitchFamily="50" charset="-128"/>
                <a:ea typeface="BIZ UDPゴシック" panose="020B0400000000000000" pitchFamily="50" charset="-128"/>
              </a:rPr>
              <a:t>を促進していく。</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842072" y="530183"/>
            <a:ext cx="3416320"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スマートシティモビリティの展開</a:t>
            </a:r>
          </a:p>
        </p:txBody>
      </p:sp>
      <p:sp>
        <p:nvSpPr>
          <p:cNvPr id="41" name="ホームベース 40"/>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11741" y="528275"/>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253714" y="941045"/>
            <a:ext cx="602781" cy="602781"/>
          </a:xfrm>
          <a:prstGeom prst="rect">
            <a:avLst/>
          </a:prstGeom>
        </p:spPr>
      </p:pic>
      <p:pic>
        <p:nvPicPr>
          <p:cNvPr id="23" name="図 22"/>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4934748" y="1081626"/>
            <a:ext cx="382500" cy="382500"/>
          </a:xfrm>
          <a:prstGeom prst="rect">
            <a:avLst/>
          </a:prstGeom>
        </p:spPr>
      </p:pic>
      <p:sp>
        <p:nvSpPr>
          <p:cNvPr id="24" name="正方形/長方形 23"/>
          <p:cNvSpPr/>
          <p:nvPr/>
        </p:nvSpPr>
        <p:spPr>
          <a:xfrm>
            <a:off x="131543" y="2187187"/>
            <a:ext cx="4021297" cy="426848"/>
          </a:xfrm>
          <a:prstGeom prst="rect">
            <a:avLst/>
          </a:prstGeom>
        </p:spPr>
        <p:txBody>
          <a:bodyPr wrap="square">
            <a:spAutoFit/>
          </a:bodyPr>
          <a:lstStyle/>
          <a:p>
            <a:pPr lvl="0">
              <a:lnSpc>
                <a:spcPts val="1400"/>
              </a:lnSpc>
              <a:buFont typeface="Arial" panose="020B0604020202020204" pitchFamily="34" charset="0"/>
              <a:buChar char="•"/>
            </a:pPr>
            <a:r>
              <a:rPr kumimoji="1" lang="en-US" altLang="ja-JP" sz="1100" dirty="0">
                <a:solidFill>
                  <a:prstClr val="black"/>
                </a:solidFill>
                <a:latin typeface="BIZ UDPゴシック" panose="020B0400000000000000" pitchFamily="50" charset="-128"/>
                <a:ea typeface="BIZ UDPゴシック" panose="020B0400000000000000" pitchFamily="50" charset="-128"/>
              </a:rPr>
              <a:t>R2.9</a:t>
            </a:r>
            <a:r>
              <a:rPr kumimoji="1" lang="ja-JP" altLang="en-US" sz="1100" dirty="0">
                <a:solidFill>
                  <a:prstClr val="black"/>
                </a:solidFill>
                <a:latin typeface="BIZ UDPゴシック" panose="020B0400000000000000" pitchFamily="50" charset="-128"/>
                <a:ea typeface="BIZ UDPゴシック" panose="020B0400000000000000" pitchFamily="50" charset="-128"/>
              </a:rPr>
              <a:t>　　国の「日本版</a:t>
            </a:r>
            <a:r>
              <a:rPr kumimoji="1" lang="en-US" altLang="ja-JP" sz="1100" dirty="0" err="1">
                <a:solidFill>
                  <a:prstClr val="black"/>
                </a:solidFill>
                <a:latin typeface="BIZ UDPゴシック" panose="020B0400000000000000" pitchFamily="50" charset="-128"/>
                <a:ea typeface="BIZ UDPゴシック" panose="020B0400000000000000" pitchFamily="50" charset="-128"/>
              </a:rPr>
              <a:t>MaaS</a:t>
            </a:r>
            <a:r>
              <a:rPr kumimoji="1" lang="ja-JP" altLang="en-US" sz="1100" dirty="0">
                <a:solidFill>
                  <a:prstClr val="black"/>
                </a:solidFill>
                <a:latin typeface="BIZ UDPゴシック" panose="020B0400000000000000" pitchFamily="50" charset="-128"/>
                <a:ea typeface="BIZ UDPゴシック" panose="020B0400000000000000" pitchFamily="50" charset="-128"/>
              </a:rPr>
              <a:t>推進・支援事業」に採択</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nSpc>
                <a:spcPts val="1400"/>
              </a:lnSpc>
              <a:buFont typeface="Arial" panose="020B0604020202020204" pitchFamily="34" charset="0"/>
              <a:buChar char="•"/>
            </a:pPr>
            <a:r>
              <a:rPr kumimoji="1" lang="en-US" altLang="ja-JP" sz="1100" dirty="0">
                <a:solidFill>
                  <a:prstClr val="black"/>
                </a:solidFill>
                <a:latin typeface="BIZ UDPゴシック" panose="020B0400000000000000" pitchFamily="50" charset="-128"/>
                <a:ea typeface="BIZ UDPゴシック" panose="020B0400000000000000" pitchFamily="50" charset="-128"/>
              </a:rPr>
              <a:t>R2.12</a:t>
            </a:r>
            <a:r>
              <a:rPr kumimoji="1" lang="ja-JP" altLang="en-US" sz="1100" dirty="0">
                <a:solidFill>
                  <a:prstClr val="black"/>
                </a:solidFill>
                <a:latin typeface="BIZ UDPゴシック" panose="020B0400000000000000" pitchFamily="50" charset="-128"/>
                <a:ea typeface="BIZ UDPゴシック" panose="020B0400000000000000" pitchFamily="50" charset="-128"/>
              </a:rPr>
              <a:t>　実証実験スタート</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48" name="正方形/長方形 47"/>
          <p:cNvSpPr/>
          <p:nvPr/>
        </p:nvSpPr>
        <p:spPr>
          <a:xfrm>
            <a:off x="167090" y="2900665"/>
            <a:ext cx="3539893" cy="630942"/>
          </a:xfrm>
          <a:prstGeom prst="rect">
            <a:avLst/>
          </a:prstGeom>
        </p:spPr>
        <p:txBody>
          <a:bodyPr wrap="square">
            <a:spAutoFit/>
          </a:bodyPr>
          <a:lstStyle/>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R</a:t>
            </a:r>
            <a:r>
              <a:rPr kumimoji="1" lang="ja-JP" altLang="en-US" sz="1100" dirty="0">
                <a:solidFill>
                  <a:prstClr val="black"/>
                </a:solidFill>
                <a:latin typeface="BIZ UDPゴシック" panose="020B0400000000000000" pitchFamily="50" charset="-128"/>
                <a:ea typeface="BIZ UDPゴシック" panose="020B0400000000000000" pitchFamily="50" charset="-128"/>
              </a:rPr>
              <a:t>１</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.12</a:t>
            </a: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a:solidFill>
                  <a:prstClr val="black"/>
                </a:solidFill>
                <a:latin typeface="BIZ UDPゴシック" panose="020B0400000000000000" pitchFamily="50" charset="-128"/>
                <a:ea typeface="BIZ UDPゴシック" panose="020B0400000000000000" pitchFamily="50" charset="-128"/>
              </a:rPr>
              <a:t>AI</a:t>
            </a:r>
            <a:r>
              <a:rPr kumimoji="1" lang="ja-JP" altLang="en-US" sz="1100" dirty="0">
                <a:solidFill>
                  <a:prstClr val="black"/>
                </a:solidFill>
                <a:latin typeface="BIZ UDPゴシック" panose="020B0400000000000000" pitchFamily="50" charset="-128"/>
                <a:ea typeface="BIZ UDPゴシック" panose="020B0400000000000000" pitchFamily="50" charset="-128"/>
              </a:rPr>
              <a:t>オンデマンド交通「クルクル」運行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a:solidFill>
                  <a:prstClr val="black"/>
                </a:solidFill>
                <a:latin typeface="BIZ UDPゴシック" panose="020B0400000000000000" pitchFamily="50" charset="-128"/>
                <a:ea typeface="BIZ UDPゴシック" panose="020B0400000000000000" pitchFamily="50" charset="-128"/>
              </a:rPr>
              <a:t>R2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　　電磁誘導式の自動運転の実験を開始予定</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indent="-903288">
              <a:lnSpc>
                <a:spcPts val="1400"/>
              </a:lnSpc>
            </a:pPr>
            <a:r>
              <a:rPr kumimoji="1" lang="ja-JP" altLang="en-US" sz="1100" dirty="0">
                <a:solidFill>
                  <a:prstClr val="black"/>
                </a:solidFill>
                <a:latin typeface="BIZ UDPゴシック" panose="020B0400000000000000" pitchFamily="50" charset="-128"/>
                <a:ea typeface="BIZ UDPゴシック" panose="020B0400000000000000" pitchFamily="50" charset="-128"/>
              </a:rPr>
              <a:t>　　 　　　　　　 有償化やエリア拡大の検討がスタート</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131543" y="3927234"/>
            <a:ext cx="4289538" cy="461665"/>
          </a:xfrm>
          <a:prstGeom prst="rect">
            <a:avLst/>
          </a:prstGeom>
        </p:spPr>
        <p:txBody>
          <a:bodyPr wrap="square">
            <a:spAutoFit/>
          </a:bodyPr>
          <a:lstStyle/>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府内市町村へのヒアリングを順次実施し、</a:t>
            </a:r>
            <a:r>
              <a:rPr kumimoji="1" lang="en-US" altLang="ja-JP" sz="1200" dirty="0">
                <a:solidFill>
                  <a:prstClr val="black"/>
                </a:solidFill>
                <a:latin typeface="BIZ UDPゴシック" panose="020B0400000000000000" pitchFamily="50" charset="-128"/>
                <a:ea typeface="BIZ UDPゴシック" panose="020B0400000000000000" pitchFamily="50" charset="-128"/>
              </a:rPr>
              <a:t>AI</a:t>
            </a:r>
            <a:r>
              <a:rPr kumimoji="1" lang="ja-JP" altLang="en-US" sz="1200" dirty="0">
                <a:solidFill>
                  <a:prstClr val="black"/>
                </a:solidFill>
                <a:latin typeface="BIZ UDPゴシック" panose="020B0400000000000000" pitchFamily="50" charset="-128"/>
                <a:ea typeface="BIZ UDPゴシック" panose="020B0400000000000000" pitchFamily="50" charset="-128"/>
              </a:rPr>
              <a:t>オンデマンド交通導入の可能性を調査。（</a:t>
            </a:r>
            <a:r>
              <a:rPr kumimoji="1" lang="en-US" altLang="ja-JP" sz="1200" dirty="0">
                <a:solidFill>
                  <a:prstClr val="black"/>
                </a:solidFill>
                <a:latin typeface="BIZ UDPゴシック" panose="020B0400000000000000" pitchFamily="50" charset="-128"/>
                <a:ea typeface="BIZ UDPゴシック" panose="020B0400000000000000" pitchFamily="50" charset="-128"/>
              </a:rPr>
              <a:t>R</a:t>
            </a:r>
            <a:r>
              <a:rPr kumimoji="1" lang="ja-JP" altLang="en-US" sz="1200" dirty="0">
                <a:solidFill>
                  <a:prstClr val="black"/>
                </a:solidFill>
                <a:latin typeface="BIZ UDPゴシック" panose="020B0400000000000000" pitchFamily="50" charset="-128"/>
                <a:ea typeface="BIZ UDPゴシック" panose="020B0400000000000000" pitchFamily="50" charset="-128"/>
              </a:rPr>
              <a:t>２</a:t>
            </a:r>
            <a:r>
              <a:rPr kumimoji="1" lang="en-US" altLang="ja-JP" sz="1200" dirty="0">
                <a:solidFill>
                  <a:prstClr val="black"/>
                </a:solidFill>
                <a:latin typeface="BIZ UDPゴシック" panose="020B0400000000000000" pitchFamily="50" charset="-128"/>
                <a:ea typeface="BIZ UDPゴシック" panose="020B0400000000000000" pitchFamily="50" charset="-128"/>
              </a:rPr>
              <a:t>.11</a:t>
            </a:r>
            <a:r>
              <a:rPr kumimoji="1" lang="ja-JP" altLang="en-US" sz="1200" dirty="0">
                <a:solidFill>
                  <a:prstClr val="black"/>
                </a:solidFill>
                <a:latin typeface="BIZ UDPゴシック" panose="020B0400000000000000" pitchFamily="50" charset="-128"/>
                <a:ea typeface="BIZ UDPゴシック" panose="020B0400000000000000" pitchFamily="50" charset="-128"/>
              </a:rPr>
              <a:t>時点　</a:t>
            </a:r>
            <a:r>
              <a:rPr kumimoji="1" lang="en-US" altLang="ja-JP" sz="1200" dirty="0">
                <a:solidFill>
                  <a:prstClr val="black"/>
                </a:solidFill>
                <a:latin typeface="BIZ UDPゴシック" panose="020B0400000000000000" pitchFamily="50" charset="-128"/>
                <a:ea typeface="BIZ UDPゴシック" panose="020B0400000000000000" pitchFamily="50" charset="-128"/>
              </a:rPr>
              <a:t>27</a:t>
            </a:r>
            <a:r>
              <a:rPr kumimoji="1" lang="ja-JP" altLang="en-US" sz="1200" dirty="0">
                <a:solidFill>
                  <a:prstClr val="black"/>
                </a:solidFill>
                <a:latin typeface="BIZ UDPゴシック" panose="020B0400000000000000" pitchFamily="50" charset="-128"/>
                <a:ea typeface="BIZ UDPゴシック" panose="020B0400000000000000" pitchFamily="50" charset="-128"/>
              </a:rPr>
              <a:t>市町を調査）</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195281" y="4613973"/>
            <a:ext cx="4164885" cy="646331"/>
          </a:xfrm>
          <a:prstGeom prst="rect">
            <a:avLst/>
          </a:prstGeom>
        </p:spPr>
        <p:txBody>
          <a:bodyPr wrap="square">
            <a:spAutoFit/>
          </a:bodyPr>
          <a:lstStyle/>
          <a:p>
            <a:pPr marL="93663" lvl="0" indent="-93663"/>
            <a:r>
              <a:rPr kumimoji="1" lang="en-US" altLang="ja-JP" sz="1200" dirty="0">
                <a:solidFill>
                  <a:prstClr val="black"/>
                </a:solidFill>
                <a:latin typeface="BIZ UDPゴシック" panose="020B0400000000000000" pitchFamily="50" charset="-128"/>
                <a:ea typeface="BIZ UDPゴシック" panose="020B0400000000000000" pitchFamily="50" charset="-128"/>
              </a:rPr>
              <a:t>AI</a:t>
            </a:r>
            <a:r>
              <a:rPr kumimoji="1" lang="ja-JP" altLang="en-US" sz="1200" dirty="0">
                <a:solidFill>
                  <a:prstClr val="black"/>
                </a:solidFill>
                <a:latin typeface="BIZ UDPゴシック" panose="020B0400000000000000" pitchFamily="50" charset="-128"/>
                <a:ea typeface="BIZ UDPゴシック" panose="020B0400000000000000" pitchFamily="50" charset="-128"/>
              </a:rPr>
              <a:t>オンデマンド交通の試行導入を検討中。</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93663" lvl="0" indent="-93663"/>
            <a:r>
              <a:rPr kumimoji="1" lang="en-US" altLang="ja-JP" sz="1200" dirty="0">
                <a:solidFill>
                  <a:prstClr val="black"/>
                </a:solidFill>
                <a:latin typeface="BIZ UDPゴシック" panose="020B0400000000000000" pitchFamily="50" charset="-128"/>
                <a:ea typeface="BIZ UDPゴシック" panose="020B0400000000000000" pitchFamily="50" charset="-128"/>
              </a:rPr>
              <a:t>R2.10</a:t>
            </a: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MONET Technologies</a:t>
            </a:r>
            <a:r>
              <a:rPr kumimoji="1" lang="ja-JP" altLang="en-US" sz="1200" dirty="0">
                <a:solidFill>
                  <a:prstClr val="black"/>
                </a:solidFill>
                <a:latin typeface="BIZ UDPゴシック" panose="020B0400000000000000" pitchFamily="50" charset="-128"/>
                <a:ea typeface="BIZ UDPゴシック" panose="020B0400000000000000" pitchFamily="50" charset="-128"/>
              </a:rPr>
              <a:t>」と事業連携の覚書を</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93663" lvl="0" indent="-93663"/>
            <a:r>
              <a:rPr kumimoji="1" lang="ja-JP" altLang="en-US" sz="1200" dirty="0">
                <a:solidFill>
                  <a:prstClr val="black"/>
                </a:solidFill>
                <a:latin typeface="BIZ UDPゴシック" panose="020B0400000000000000" pitchFamily="50" charset="-128"/>
                <a:ea typeface="BIZ UDPゴシック" panose="020B0400000000000000" pitchFamily="50" charset="-128"/>
              </a:rPr>
              <a:t>　　　　　　締結　　</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186509" y="4495291"/>
            <a:ext cx="4173657" cy="7947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51" name="正方形/長方形 50"/>
          <p:cNvSpPr/>
          <p:nvPr/>
        </p:nvSpPr>
        <p:spPr>
          <a:xfrm>
            <a:off x="288074" y="4357071"/>
            <a:ext cx="954107" cy="276999"/>
          </a:xfrm>
          <a:prstGeom prst="rect">
            <a:avLst/>
          </a:prstGeom>
          <a:solidFill>
            <a:schemeClr val="bg1"/>
          </a:solidFill>
        </p:spPr>
        <p:txBody>
          <a:bodyPr wrap="none">
            <a:spAutoFit/>
          </a:bodyPr>
          <a:lstStyle/>
          <a:p>
            <a:pPr lvl="0"/>
            <a:r>
              <a:rPr kumimoji="1" lang="ja-JP" altLang="en-US" sz="1200" b="1" dirty="0">
                <a:solidFill>
                  <a:srgbClr val="0070C0"/>
                </a:solidFill>
                <a:latin typeface="BIZ UDPゴシック" panose="020B0400000000000000" pitchFamily="50" charset="-128"/>
                <a:ea typeface="BIZ UDPゴシック" panose="020B0400000000000000" pitchFamily="50" charset="-128"/>
              </a:rPr>
              <a:t>熊取町の例</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4648622" y="2405424"/>
            <a:ext cx="3572035" cy="615553"/>
          </a:xfrm>
          <a:prstGeom prst="rect">
            <a:avLst/>
          </a:prstGeom>
        </p:spPr>
        <p:txBody>
          <a:bodyPr wrap="square">
            <a:spAutoFit/>
          </a:bodyPr>
          <a:lstStyle/>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自動運転</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100" dirty="0">
                <a:solidFill>
                  <a:prstClr val="black"/>
                </a:solidFill>
                <a:latin typeface="BIZ UDPゴシック" panose="020B0400000000000000" pitchFamily="50" charset="-128"/>
                <a:ea typeface="BIZ UDPゴシック" panose="020B0400000000000000" pitchFamily="50" charset="-128"/>
              </a:rPr>
              <a:t>R1.12</a:t>
            </a:r>
            <a:r>
              <a:rPr kumimoji="1" lang="ja-JP" altLang="en-US" sz="1100" dirty="0">
                <a:solidFill>
                  <a:prstClr val="black"/>
                </a:solidFill>
                <a:latin typeface="BIZ UDPゴシック" panose="020B0400000000000000" pitchFamily="50" charset="-128"/>
                <a:ea typeface="BIZ UDPゴシック" panose="020B0400000000000000" pitchFamily="50" charset="-128"/>
              </a:rPr>
              <a:t>　うめきた地区</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定員９名、公道（閉鎖空間）</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100" dirty="0">
                <a:solidFill>
                  <a:prstClr val="black"/>
                </a:solidFill>
                <a:latin typeface="BIZ UDPゴシック" panose="020B0400000000000000" pitchFamily="50" charset="-128"/>
                <a:ea typeface="BIZ UDPゴシック" panose="020B0400000000000000" pitchFamily="50" charset="-128"/>
              </a:rPr>
              <a:t>R1.12</a:t>
            </a:r>
            <a:r>
              <a:rPr kumimoji="1" lang="ja-JP" altLang="en-US" sz="1100" dirty="0">
                <a:solidFill>
                  <a:prstClr val="black"/>
                </a:solidFill>
                <a:latin typeface="BIZ UDPゴシック" panose="020B0400000000000000" pitchFamily="50" charset="-128"/>
                <a:ea typeface="BIZ UDPゴシック" panose="020B0400000000000000" pitchFamily="50" charset="-128"/>
              </a:rPr>
              <a:t>～</a:t>
            </a:r>
            <a:r>
              <a:rPr kumimoji="1" lang="en-US" altLang="ja-JP" sz="1100" dirty="0">
                <a:solidFill>
                  <a:prstClr val="black"/>
                </a:solidFill>
                <a:latin typeface="BIZ UDPゴシック" panose="020B0400000000000000" pitchFamily="50" charset="-128"/>
                <a:ea typeface="BIZ UDPゴシック" panose="020B0400000000000000" pitchFamily="50" charset="-128"/>
              </a:rPr>
              <a:t>R2.1</a:t>
            </a:r>
            <a:r>
              <a:rPr kumimoji="1" lang="ja-JP" altLang="en-US" sz="1100" dirty="0">
                <a:solidFill>
                  <a:prstClr val="black"/>
                </a:solidFill>
                <a:latin typeface="BIZ UDPゴシック" panose="020B0400000000000000" pitchFamily="50" charset="-128"/>
                <a:ea typeface="BIZ UDPゴシック" panose="020B0400000000000000" pitchFamily="50" charset="-128"/>
              </a:rPr>
              <a:t>　夢洲等臨海部</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定員８名、公道</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4665508" y="1836721"/>
            <a:ext cx="4187438" cy="615553"/>
          </a:xfrm>
          <a:prstGeom prst="rect">
            <a:avLst/>
          </a:prstGeom>
        </p:spPr>
        <p:txBody>
          <a:bodyPr wrap="square">
            <a:spAutoFit/>
          </a:bodyPr>
          <a:lstStyle/>
          <a:p>
            <a:pPr lvl="0"/>
            <a:r>
              <a:rPr kumimoji="1" lang="en-US" altLang="ja-JP" sz="1200" b="1" dirty="0">
                <a:solidFill>
                  <a:prstClr val="black"/>
                </a:solidFill>
                <a:latin typeface="BIZ UDPゴシック" panose="020B0400000000000000" pitchFamily="50" charset="-128"/>
                <a:ea typeface="BIZ UDPゴシック" panose="020B0400000000000000" pitchFamily="50" charset="-128"/>
              </a:rPr>
              <a:t>AI</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オンデマンド</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100" dirty="0">
                <a:solidFill>
                  <a:prstClr val="black"/>
                </a:solidFill>
                <a:latin typeface="BIZ UDPゴシック" panose="020B0400000000000000" pitchFamily="50" charset="-128"/>
                <a:ea typeface="BIZ UDPゴシック" panose="020B0400000000000000" pitchFamily="50" charset="-128"/>
              </a:rPr>
              <a:t>R2.8   </a:t>
            </a:r>
            <a:r>
              <a:rPr kumimoji="1" lang="ja-JP" altLang="en-US" sz="1100" dirty="0">
                <a:solidFill>
                  <a:prstClr val="black"/>
                </a:solidFill>
                <a:latin typeface="BIZ UDPゴシック" panose="020B0400000000000000" pitchFamily="50" charset="-128"/>
                <a:ea typeface="BIZ UDPゴシック" panose="020B0400000000000000" pitchFamily="50" charset="-128"/>
              </a:rPr>
              <a:t>平野区と生野区の</a:t>
            </a:r>
            <a:r>
              <a:rPr kumimoji="1" lang="en-US" altLang="ja-JP" sz="1100" dirty="0">
                <a:solidFill>
                  <a:prstClr val="black"/>
                </a:solidFill>
                <a:latin typeface="BIZ UDPゴシック" panose="020B0400000000000000" pitchFamily="50" charset="-128"/>
                <a:ea typeface="BIZ UDPゴシック" panose="020B0400000000000000" pitchFamily="50" charset="-128"/>
              </a:rPr>
              <a:t>2</a:t>
            </a:r>
            <a:r>
              <a:rPr kumimoji="1" lang="ja-JP" altLang="en-US" sz="1100" dirty="0">
                <a:solidFill>
                  <a:prstClr val="black"/>
                </a:solidFill>
                <a:latin typeface="BIZ UDPゴシック" panose="020B0400000000000000" pitchFamily="50" charset="-128"/>
                <a:ea typeface="BIZ UDPゴシック" panose="020B0400000000000000" pitchFamily="50" charset="-128"/>
              </a:rPr>
              <a:t>案件を大阪市の</a:t>
            </a:r>
            <a:r>
              <a:rPr kumimoji="1" lang="en-US" altLang="ja-JP" sz="1100" dirty="0">
                <a:solidFill>
                  <a:prstClr val="black"/>
                </a:solidFill>
                <a:latin typeface="BIZ UDPゴシック" panose="020B0400000000000000" pitchFamily="50" charset="-128"/>
                <a:ea typeface="BIZ UDPゴシック" panose="020B0400000000000000" pitchFamily="50" charset="-128"/>
              </a:rPr>
              <a:t>AI</a:t>
            </a:r>
            <a:r>
              <a:rPr kumimoji="1" lang="ja-JP" altLang="en-US" sz="1100" dirty="0">
                <a:solidFill>
                  <a:prstClr val="black"/>
                </a:solidFill>
                <a:latin typeface="BIZ UDPゴシック" panose="020B0400000000000000" pitchFamily="50" charset="-128"/>
                <a:ea typeface="BIZ UDPゴシック" panose="020B0400000000000000" pitchFamily="50" charset="-128"/>
              </a:rPr>
              <a:t>オンデマンド交通</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社会実験提案募集に応募。</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4648622" y="3251282"/>
            <a:ext cx="4262521" cy="297517"/>
          </a:xfrm>
          <a:prstGeom prst="rect">
            <a:avLst/>
          </a:prstGeom>
        </p:spPr>
        <p:txBody>
          <a:bodyPr wrap="square">
            <a:spAutoFit/>
          </a:bodyPr>
          <a:lstStyle/>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高速バス利用者向けの</a:t>
            </a:r>
            <a:r>
              <a:rPr kumimoji="1" lang="en-US" altLang="ja-JP" sz="1200" dirty="0">
                <a:solidFill>
                  <a:prstClr val="black"/>
                </a:solidFill>
                <a:latin typeface="BIZ UDPゴシック" panose="020B0400000000000000" pitchFamily="50" charset="-128"/>
                <a:ea typeface="BIZ UDPゴシック" panose="020B0400000000000000" pitchFamily="50" charset="-128"/>
              </a:rPr>
              <a:t>AI</a:t>
            </a:r>
            <a:r>
              <a:rPr kumimoji="1" lang="ja-JP" altLang="en-US" sz="1200" dirty="0">
                <a:solidFill>
                  <a:prstClr val="black"/>
                </a:solidFill>
                <a:latin typeface="BIZ UDPゴシック" panose="020B0400000000000000" pitchFamily="50" charset="-128"/>
                <a:ea typeface="BIZ UDPゴシック" panose="020B0400000000000000" pitchFamily="50" charset="-128"/>
              </a:rPr>
              <a:t>オンデマンドサービス提供を検討中</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4640428" y="3495786"/>
            <a:ext cx="3316614" cy="276999"/>
          </a:xfrm>
          <a:prstGeom prst="rect">
            <a:avLst/>
          </a:prstGeom>
        </p:spPr>
        <p:txBody>
          <a:bodyPr wrap="none">
            <a:spAutoFit/>
          </a:bodyPr>
          <a:lstStyle/>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en-US" altLang="ja-JP" sz="1200" dirty="0">
                <a:solidFill>
                  <a:prstClr val="black"/>
                </a:solidFill>
                <a:latin typeface="BIZ UDPゴシック" panose="020B0400000000000000" pitchFamily="50" charset="-128"/>
                <a:ea typeface="BIZ UDPゴシック" panose="020B0400000000000000" pitchFamily="50" charset="-128"/>
              </a:rPr>
              <a:t>R2</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年度　国の「</a:t>
            </a:r>
            <a:r>
              <a:rPr kumimoji="1" lang="en-US" altLang="ja-JP" sz="1200" dirty="0" err="1">
                <a:solidFill>
                  <a:prstClr val="black"/>
                </a:solidFill>
                <a:latin typeface="BIZ UDPゴシック" panose="020B0400000000000000" pitchFamily="50" charset="-128"/>
                <a:ea typeface="BIZ UDPゴシック" panose="020B0400000000000000" pitchFamily="50" charset="-128"/>
              </a:rPr>
              <a:t>MaaS</a:t>
            </a:r>
            <a:r>
              <a:rPr kumimoji="1" lang="ja-JP" altLang="en-US" sz="1200" dirty="0">
                <a:solidFill>
                  <a:prstClr val="black"/>
                </a:solidFill>
                <a:latin typeface="BIZ UDPゴシック" panose="020B0400000000000000" pitchFamily="50" charset="-128"/>
                <a:ea typeface="BIZ UDPゴシック" panose="020B0400000000000000" pitchFamily="50" charset="-128"/>
              </a:rPr>
              <a:t>基盤整備事業」に採択。</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4591305" y="4199709"/>
            <a:ext cx="3276024" cy="959237"/>
          </a:xfrm>
          <a:prstGeom prst="rect">
            <a:avLst/>
          </a:prstGeom>
        </p:spPr>
        <p:txBody>
          <a:bodyPr wrap="square">
            <a:spAutoFit/>
          </a:bodyPr>
          <a:lstStyle/>
          <a:p>
            <a:pPr lvl="0">
              <a:tabLst>
                <a:tab pos="3411538" algn="l"/>
              </a:tabLst>
            </a:pPr>
            <a:r>
              <a:rPr kumimoji="1" lang="ja-JP" altLang="en-US" sz="1100" dirty="0">
                <a:solidFill>
                  <a:prstClr val="black"/>
                </a:solidFill>
                <a:latin typeface="BIZ UDPゴシック" panose="020B0400000000000000" pitchFamily="50" charset="-128"/>
                <a:ea typeface="BIZ UDPゴシック" panose="020B0400000000000000" pitchFamily="50" charset="-128"/>
              </a:rPr>
              <a:t>・５社共同で、万博記念公園にて、自動運転車に</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tabLst>
                <a:tab pos="3411538" algn="l"/>
              </a:tabLst>
            </a:pPr>
            <a:r>
              <a:rPr kumimoji="1" lang="ja-JP" altLang="en-US" sz="1100" dirty="0">
                <a:solidFill>
                  <a:prstClr val="black"/>
                </a:solidFill>
                <a:latin typeface="BIZ UDPゴシック" panose="020B0400000000000000" pitchFamily="50" charset="-128"/>
                <a:ea typeface="BIZ UDPゴシック" panose="020B0400000000000000" pitchFamily="50" charset="-128"/>
              </a:rPr>
              <a:t>　よる次世代型モビリティサービスの実証試験を</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tabLst>
                <a:tab pos="3411538" algn="l"/>
              </a:tabLst>
            </a:pPr>
            <a:r>
              <a:rPr kumimoji="1" lang="ja-JP" altLang="en-US" sz="1100" dirty="0">
                <a:solidFill>
                  <a:prstClr val="black"/>
                </a:solidFill>
                <a:latin typeface="BIZ UDPゴシック" panose="020B0400000000000000" pitchFamily="50" charset="-128"/>
                <a:ea typeface="BIZ UDPゴシック" panose="020B0400000000000000" pitchFamily="50" charset="-128"/>
              </a:rPr>
              <a:t>　実施。（</a:t>
            </a:r>
            <a:r>
              <a:rPr kumimoji="1" lang="en-US" altLang="ja-JP" sz="1100" dirty="0">
                <a:solidFill>
                  <a:prstClr val="black"/>
                </a:solidFill>
                <a:latin typeface="BIZ UDPゴシック" panose="020B0400000000000000" pitchFamily="50" charset="-128"/>
                <a:ea typeface="BIZ UDPゴシック" panose="020B0400000000000000" pitchFamily="50" charset="-128"/>
              </a:rPr>
              <a:t>10</a:t>
            </a:r>
            <a:r>
              <a:rPr kumimoji="1" lang="ja-JP" altLang="en-US" sz="1100" dirty="0">
                <a:solidFill>
                  <a:prstClr val="black"/>
                </a:solidFill>
                <a:latin typeface="BIZ UDPゴシック" panose="020B0400000000000000" pitchFamily="50" charset="-128"/>
                <a:ea typeface="BIZ UDPゴシック" panose="020B0400000000000000" pitchFamily="50" charset="-128"/>
              </a:rPr>
              <a:t>月～</a:t>
            </a:r>
            <a:r>
              <a:rPr kumimoji="1" lang="en-US" altLang="ja-JP" sz="1100" dirty="0">
                <a:solidFill>
                  <a:prstClr val="black"/>
                </a:solidFill>
                <a:latin typeface="BIZ UDPゴシック" panose="020B0400000000000000" pitchFamily="50" charset="-128"/>
                <a:ea typeface="BIZ UDPゴシック" panose="020B0400000000000000" pitchFamily="50" charset="-128"/>
              </a:rPr>
              <a:t>11</a:t>
            </a:r>
            <a:r>
              <a:rPr kumimoji="1" lang="ja-JP" altLang="en-US" sz="1100" dirty="0">
                <a:solidFill>
                  <a:prstClr val="black"/>
                </a:solidFill>
                <a:latin typeface="BIZ UDPゴシック" panose="020B0400000000000000" pitchFamily="50" charset="-128"/>
                <a:ea typeface="BIZ UDPゴシック" panose="020B0400000000000000" pitchFamily="50" charset="-128"/>
              </a:rPr>
              <a:t>月）</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nSpc>
                <a:spcPts val="1400"/>
              </a:lnSpc>
              <a:tabLst>
                <a:tab pos="3411538" algn="l"/>
              </a:tabLst>
            </a:pPr>
            <a:r>
              <a:rPr kumimoji="1" lang="ja-JP" altLang="en-US" sz="1100" dirty="0">
                <a:solidFill>
                  <a:prstClr val="black"/>
                </a:solidFill>
                <a:latin typeface="BIZ UDPゴシック" panose="020B0400000000000000" pitchFamily="50" charset="-128"/>
                <a:ea typeface="BIZ UDPゴシック" panose="020B0400000000000000" pitchFamily="50" charset="-128"/>
              </a:rPr>
              <a:t>・遠隔操作のアバターや映像コンテンツによる</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a:lnSpc>
                <a:spcPts val="1400"/>
              </a:lnSpc>
              <a:tabLst>
                <a:tab pos="3411538" algn="l"/>
              </a:tabLst>
            </a:pPr>
            <a:r>
              <a:rPr kumimoji="1" lang="ja-JP" altLang="en-US" sz="1100" dirty="0">
                <a:solidFill>
                  <a:prstClr val="black"/>
                </a:solidFill>
                <a:latin typeface="BIZ UDPゴシック" panose="020B0400000000000000" pitchFamily="50" charset="-128"/>
                <a:ea typeface="BIZ UDPゴシック" panose="020B0400000000000000" pitchFamily="50" charset="-128"/>
              </a:rPr>
              <a:t>　ガイダンスサービスも提供。</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4637181" y="5333726"/>
            <a:ext cx="3156601" cy="461665"/>
          </a:xfrm>
          <a:prstGeom prst="rect">
            <a:avLst/>
          </a:prstGeom>
        </p:spPr>
        <p:txBody>
          <a:bodyPr wrap="square">
            <a:spAutoFit/>
          </a:bodyPr>
          <a:lstStyle/>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・パーソナルモビリティ キックボードの走行</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・ロボット芝刈り機による広場管理　　等</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951906" y="1036897"/>
            <a:ext cx="3358800" cy="46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542415" y="1042293"/>
            <a:ext cx="3359317" cy="46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p:cNvGrpSpPr/>
          <p:nvPr/>
        </p:nvGrpSpPr>
        <p:grpSpPr>
          <a:xfrm>
            <a:off x="7365287" y="134256"/>
            <a:ext cx="1540578" cy="276999"/>
            <a:chOff x="6978915" y="576349"/>
            <a:chExt cx="1540578" cy="276999"/>
          </a:xfrm>
        </p:grpSpPr>
        <p:sp>
          <p:nvSpPr>
            <p:cNvPr id="67" name="正方形/長方形 66"/>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68" name="グループ化 67"/>
            <p:cNvGrpSpPr/>
            <p:nvPr/>
          </p:nvGrpSpPr>
          <p:grpSpPr>
            <a:xfrm>
              <a:off x="6978915" y="576349"/>
              <a:ext cx="267630" cy="276999"/>
              <a:chOff x="6978915" y="557392"/>
              <a:chExt cx="267630" cy="276999"/>
            </a:xfrm>
          </p:grpSpPr>
          <p:sp>
            <p:nvSpPr>
              <p:cNvPr id="69" name="正方形/長方形 68"/>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70" name="正方形/長方形 69"/>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71"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7539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FFC7EB-EB3D-42A2-B14E-695F6B291287}"/>
              </a:ext>
            </a:extLst>
          </p:cNvPr>
          <p:cNvSpPr txBox="1"/>
          <p:nvPr/>
        </p:nvSpPr>
        <p:spPr>
          <a:xfrm>
            <a:off x="326632" y="1588227"/>
            <a:ext cx="5273331" cy="584775"/>
          </a:xfrm>
          <a:prstGeom prst="rect">
            <a:avLst/>
          </a:prstGeom>
          <a:noFill/>
        </p:spPr>
        <p:txBody>
          <a:bodyPr wrap="squar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① 大阪スマートシティパートナーズフォーラム</a:t>
            </a:r>
            <a:endParaRPr kumimoji="1" lang="en-US" altLang="ja-JP" sz="16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600" b="1" dirty="0">
                <a:solidFill>
                  <a:srgbClr val="0070C0"/>
                </a:solidFill>
                <a:latin typeface="BIZ UDPゴシック" panose="020B0400000000000000" pitchFamily="50" charset="-128"/>
                <a:ea typeface="BIZ UDPゴシック" panose="020B0400000000000000" pitchFamily="50" charset="-128"/>
              </a:rPr>
              <a:t>　　とは</a:t>
            </a:r>
          </a:p>
        </p:txBody>
      </p:sp>
      <p:sp>
        <p:nvSpPr>
          <p:cNvPr id="7" name="テキスト ボックス 6">
            <a:extLst>
              <a:ext uri="{FF2B5EF4-FFF2-40B4-BE49-F238E27FC236}">
                <a16:creationId xmlns:a16="http://schemas.microsoft.com/office/drawing/2014/main" id="{0701BC14-8BE0-49B5-86C7-576952DE61F0}"/>
              </a:ext>
            </a:extLst>
          </p:cNvPr>
          <p:cNvSpPr txBox="1"/>
          <p:nvPr/>
        </p:nvSpPr>
        <p:spPr>
          <a:xfrm>
            <a:off x="481086" y="2188073"/>
            <a:ext cx="4190306" cy="1169551"/>
          </a:xfrm>
          <a:prstGeom prst="rect">
            <a:avLst/>
          </a:prstGeom>
          <a:noFill/>
        </p:spPr>
        <p:txBody>
          <a:bodyPr wrap="square" rtlCol="0">
            <a:spAutoFit/>
          </a:bodyPr>
          <a:lstStyle/>
          <a:p>
            <a:pPr>
              <a:spcBef>
                <a:spcPts val="300"/>
              </a:spcBef>
            </a:pPr>
            <a:r>
              <a:rPr kumimoji="1" lang="ja-JP" altLang="en-US" sz="1200" dirty="0">
                <a:latin typeface="BIZ UDPゴシック" panose="020B0400000000000000" pitchFamily="50" charset="-128"/>
                <a:ea typeface="BIZ UDPゴシック" panose="020B0400000000000000" pitchFamily="50" charset="-128"/>
              </a:rPr>
              <a:t>・大阪スマートシティパートナーズフォーラムは“大阪モデル”</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のスマートシティ実現に向けて、企業やシビックテック、府内</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市町村、大学等と連携し、地域・社会課題を解決していく「公</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民共同エコシステム」として令和２年８月に設立。（</a:t>
            </a:r>
            <a:r>
              <a:rPr kumimoji="1" lang="en-US" altLang="ja-JP" sz="1200" dirty="0">
                <a:latin typeface="BIZ UDPゴシック" panose="020B0400000000000000" pitchFamily="50" charset="-128"/>
                <a:ea typeface="BIZ UDPゴシック" panose="020B0400000000000000" pitchFamily="50" charset="-128"/>
              </a:rPr>
              <a:t>300</a:t>
            </a:r>
            <a:r>
              <a:rPr kumimoji="1" lang="ja-JP" altLang="en-US" sz="1200" dirty="0">
                <a:latin typeface="BIZ UDPゴシック" panose="020B0400000000000000" pitchFamily="50" charset="-128"/>
                <a:ea typeface="BIZ UDPゴシック" panose="020B0400000000000000" pitchFamily="50" charset="-128"/>
              </a:rPr>
              <a:t>超の</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企業・団体が参画）</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1A44185C-9A9B-4F7A-BF74-0093324E1A44}"/>
              </a:ext>
            </a:extLst>
          </p:cNvPr>
          <p:cNvSpPr txBox="1"/>
          <p:nvPr/>
        </p:nvSpPr>
        <p:spPr>
          <a:xfrm>
            <a:off x="326632" y="3654672"/>
            <a:ext cx="3161443" cy="338554"/>
          </a:xfrm>
          <a:prstGeom prst="rect">
            <a:avLst/>
          </a:prstGeom>
          <a:noFill/>
        </p:spPr>
        <p:txBody>
          <a:bodyPr wrap="none" rtlCol="0">
            <a:spAutoFit/>
          </a:bodyPr>
          <a:lstStyle/>
          <a:p>
            <a:r>
              <a:rPr kumimoji="1" lang="ja-JP" altLang="en-US" sz="1600" b="1" dirty="0">
                <a:solidFill>
                  <a:srgbClr val="0070C0"/>
                </a:solidFill>
                <a:latin typeface="BIZ UDPゴシック" panose="020B0400000000000000" pitchFamily="50" charset="-128"/>
                <a:ea typeface="BIZ UDPゴシック" panose="020B0400000000000000" pitchFamily="50" charset="-128"/>
              </a:rPr>
              <a:t>② ６分野でのプロジェクトの開始</a:t>
            </a:r>
          </a:p>
        </p:txBody>
      </p:sp>
      <p:sp>
        <p:nvSpPr>
          <p:cNvPr id="66" name="正方形/長方形 65"/>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842072" y="530183"/>
            <a:ext cx="5396029"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大阪スマートシティパートナーズフォーラム（</a:t>
            </a:r>
            <a:r>
              <a:rPr lang="en-US" altLang="ja-JP" b="1" dirty="0">
                <a:latin typeface="BIZ UDPゴシック" panose="020B0400000000000000" pitchFamily="50" charset="-128"/>
                <a:ea typeface="BIZ UDPゴシック" panose="020B0400000000000000" pitchFamily="50" charset="-128"/>
              </a:rPr>
              <a:t>OSPF</a:t>
            </a:r>
            <a:r>
              <a:rPr lang="ja-JP" altLang="en-US" b="1" dirty="0">
                <a:latin typeface="BIZ UDPゴシック" panose="020B0400000000000000" pitchFamily="50" charset="-128"/>
                <a:ea typeface="BIZ UDPゴシック" panose="020B0400000000000000" pitchFamily="50" charset="-128"/>
              </a:rPr>
              <a:t>）</a:t>
            </a:r>
          </a:p>
        </p:txBody>
      </p:sp>
      <p:sp>
        <p:nvSpPr>
          <p:cNvPr id="68" name="ホームベース 67"/>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10868" y="533174"/>
            <a:ext cx="615874" cy="369332"/>
          </a:xfrm>
          <a:prstGeom prst="rect">
            <a:avLst/>
          </a:prstGeom>
        </p:spPr>
        <p:txBody>
          <a:bodyPr wrap="non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1-3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0701BC14-8BE0-49B5-86C7-576952DE61F0}"/>
              </a:ext>
            </a:extLst>
          </p:cNvPr>
          <p:cNvSpPr txBox="1"/>
          <p:nvPr/>
        </p:nvSpPr>
        <p:spPr>
          <a:xfrm>
            <a:off x="481085" y="3937946"/>
            <a:ext cx="5034498" cy="1615827"/>
          </a:xfrm>
          <a:prstGeom prst="rect">
            <a:avLst/>
          </a:prstGeom>
          <a:noFill/>
        </p:spPr>
        <p:txBody>
          <a:bodyPr wrap="square" rtlCol="0">
            <a:spAutoFit/>
          </a:bodyPr>
          <a:lstStyle/>
          <a:p>
            <a:pPr>
              <a:spcBef>
                <a:spcPts val="300"/>
              </a:spcBef>
            </a:pPr>
            <a:r>
              <a:rPr kumimoji="1" lang="ja-JP" altLang="en-US" sz="1200" dirty="0">
                <a:latin typeface="BIZ UDPゴシック" panose="020B0400000000000000" pitchFamily="50" charset="-128"/>
                <a:ea typeface="BIZ UDPゴシック" panose="020B0400000000000000" pitchFamily="50" charset="-128"/>
              </a:rPr>
              <a:t>　　　　　　　　　　　　　　　　　　・令和</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月、市町村や民間企業との連携</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　　　　　　　　　　　　　　　　　　　した取組みを通じ、「高齢者にやさしいまち</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　　　　　　　　　　　　　　　　　　　づくり」「健康都市の実現」など、技術視点で</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はなく、市町村の視点から、ボトムアップで６つのテーマにおいて公民共同</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プロジェクトを開始。</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・今後、「市町村どうし」と「民間どうし」のエコシステム化を促進し、来年の</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latin typeface="BIZ UDPゴシック" panose="020B0400000000000000" pitchFamily="50" charset="-128"/>
                <a:ea typeface="BIZ UDPゴシック" panose="020B0400000000000000" pitchFamily="50" charset="-128"/>
              </a:rPr>
              <a:t>実装をめざす。</a:t>
            </a:r>
          </a:p>
        </p:txBody>
      </p:sp>
      <p:pic>
        <p:nvPicPr>
          <p:cNvPr id="81" name="図 8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804" y="3994460"/>
            <a:ext cx="1913429" cy="601448"/>
          </a:xfrm>
          <a:prstGeom prst="rect">
            <a:avLst/>
          </a:prstGeom>
        </p:spPr>
      </p:pic>
      <p:sp>
        <p:nvSpPr>
          <p:cNvPr id="82" name="正方形/長方形 81"/>
          <p:cNvSpPr/>
          <p:nvPr/>
        </p:nvSpPr>
        <p:spPr>
          <a:xfrm>
            <a:off x="5932759" y="6299023"/>
            <a:ext cx="2359941" cy="253916"/>
          </a:xfrm>
          <a:prstGeom prst="rect">
            <a:avLst/>
          </a:prstGeom>
        </p:spPr>
        <p:txBody>
          <a:bodyPr wrap="none">
            <a:spAutoFit/>
          </a:bodyPr>
          <a:lstStyle/>
          <a:p>
            <a:r>
              <a:rPr kumimoji="1" lang="en-US" altLang="ja-JP" sz="1050" dirty="0">
                <a:solidFill>
                  <a:prstClr val="black"/>
                </a:solidFill>
                <a:latin typeface="BIZ UDPゴシック" panose="020B0400000000000000" pitchFamily="50" charset="-128"/>
                <a:ea typeface="BIZ UDPゴシック" panose="020B0400000000000000" pitchFamily="50" charset="-128"/>
              </a:rPr>
              <a:t>11</a:t>
            </a:r>
            <a:r>
              <a:rPr kumimoji="1" lang="ja-JP" altLang="en-US" sz="1050" dirty="0">
                <a:solidFill>
                  <a:prstClr val="black"/>
                </a:solidFill>
                <a:latin typeface="BIZ UDPゴシック" panose="020B0400000000000000" pitchFamily="50" charset="-128"/>
                <a:ea typeface="BIZ UDPゴシック" panose="020B0400000000000000" pitchFamily="50" charset="-128"/>
              </a:rPr>
              <a:t>月に開始したプロジェクト（６分野）</a:t>
            </a:r>
            <a:endParaRPr lang="ja-JP" altLang="en-US" sz="1200" dirty="0"/>
          </a:p>
        </p:txBody>
      </p:sp>
      <p:sp>
        <p:nvSpPr>
          <p:cNvPr id="4" name="正方形/長方形 3"/>
          <p:cNvSpPr/>
          <p:nvPr/>
        </p:nvSpPr>
        <p:spPr>
          <a:xfrm>
            <a:off x="326632" y="1124173"/>
            <a:ext cx="1261884" cy="369332"/>
          </a:xfrm>
          <a:prstGeom prst="rect">
            <a:avLst/>
          </a:prstGeom>
        </p:spPr>
        <p:txBody>
          <a:bodyPr wrap="none">
            <a:spAutoFit/>
          </a:bodyPr>
          <a:lstStyle/>
          <a:p>
            <a:r>
              <a:rPr lang="ja-JP" altLang="en-US" b="1" dirty="0">
                <a:solidFill>
                  <a:srgbClr val="0070C0"/>
                </a:solidFill>
                <a:latin typeface="BIZ UDPゴシック" panose="020B0400000000000000" pitchFamily="50" charset="-128"/>
                <a:ea typeface="BIZ UDPゴシック" panose="020B0400000000000000" pitchFamily="50" charset="-128"/>
              </a:rPr>
              <a:t>■ 概　　要</a:t>
            </a:r>
            <a:endParaRPr lang="ja-JP" altLang="en-US" dirty="0">
              <a:solidFill>
                <a:srgbClr val="0070C0"/>
              </a:solidFill>
            </a:endParaRPr>
          </a:p>
        </p:txBody>
      </p:sp>
      <p:pic>
        <p:nvPicPr>
          <p:cNvPr id="75" name="図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8506" y="3750021"/>
            <a:ext cx="2467460" cy="2564892"/>
          </a:xfrm>
          <a:prstGeom prst="rect">
            <a:avLst/>
          </a:prstGeom>
        </p:spPr>
      </p:pic>
      <p:pic>
        <p:nvPicPr>
          <p:cNvPr id="30" name="図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4385" y="1658048"/>
            <a:ext cx="4122393" cy="2066777"/>
          </a:xfrm>
          <a:prstGeom prst="rect">
            <a:avLst/>
          </a:prstGeom>
        </p:spPr>
      </p:pic>
      <p:pic>
        <p:nvPicPr>
          <p:cNvPr id="31" name="図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182" y="5553773"/>
            <a:ext cx="1208230" cy="906172"/>
          </a:xfrm>
          <a:prstGeom prst="rect">
            <a:avLst/>
          </a:prstGeom>
        </p:spPr>
      </p:pic>
      <p:pic>
        <p:nvPicPr>
          <p:cNvPr id="37" name="図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5937" y="5553773"/>
            <a:ext cx="1208229" cy="906172"/>
          </a:xfrm>
          <a:prstGeom prst="rect">
            <a:avLst/>
          </a:prstGeom>
        </p:spPr>
      </p:pic>
      <p:pic>
        <p:nvPicPr>
          <p:cNvPr id="40" name="図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9755" y="5553773"/>
            <a:ext cx="1208229" cy="906172"/>
          </a:xfrm>
          <a:prstGeom prst="rect">
            <a:avLst/>
          </a:prstGeom>
        </p:spPr>
      </p:pic>
      <p:pic>
        <p:nvPicPr>
          <p:cNvPr id="43" name="図 4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28199" y="5553773"/>
            <a:ext cx="1208230" cy="906172"/>
          </a:xfrm>
          <a:prstGeom prst="rect">
            <a:avLst/>
          </a:prstGeom>
        </p:spPr>
      </p:pic>
      <p:sp>
        <p:nvSpPr>
          <p:cNvPr id="109" name="正方形/長方形 108"/>
          <p:cNvSpPr/>
          <p:nvPr/>
        </p:nvSpPr>
        <p:spPr>
          <a:xfrm>
            <a:off x="4092347" y="6425981"/>
            <a:ext cx="1436612" cy="184666"/>
          </a:xfrm>
          <a:prstGeom prst="rect">
            <a:avLst/>
          </a:prstGeom>
        </p:spPr>
        <p:txBody>
          <a:bodyPr wrap="none">
            <a:spAutoFit/>
          </a:bodyPr>
          <a:lstStyle/>
          <a:p>
            <a:r>
              <a:rPr kumimoji="1" lang="ja-JP" altLang="en-US" sz="600" dirty="0">
                <a:solidFill>
                  <a:prstClr val="black"/>
                </a:solidFill>
                <a:latin typeface="BIZ UDPゴシック" panose="020B0400000000000000" pitchFamily="50" charset="-128"/>
                <a:ea typeface="BIZ UDPゴシック" panose="020B0400000000000000" pitchFamily="50" charset="-128"/>
              </a:rPr>
              <a:t>プロジェクトキックオフイベントの様子</a:t>
            </a:r>
            <a:endParaRPr lang="ja-JP" altLang="en-US" sz="1000" dirty="0"/>
          </a:p>
        </p:txBody>
      </p:sp>
      <p:grpSp>
        <p:nvGrpSpPr>
          <p:cNvPr id="28" name="グループ化 27"/>
          <p:cNvGrpSpPr/>
          <p:nvPr/>
        </p:nvGrpSpPr>
        <p:grpSpPr>
          <a:xfrm>
            <a:off x="7365287" y="134256"/>
            <a:ext cx="1540578" cy="276999"/>
            <a:chOff x="6978915" y="576349"/>
            <a:chExt cx="1540578" cy="276999"/>
          </a:xfrm>
        </p:grpSpPr>
        <p:sp>
          <p:nvSpPr>
            <p:cNvPr id="29" name="正方形/長方形 28"/>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32" name="グループ化 31"/>
            <p:cNvGrpSpPr/>
            <p:nvPr/>
          </p:nvGrpSpPr>
          <p:grpSpPr>
            <a:xfrm>
              <a:off x="6978915" y="576349"/>
              <a:ext cx="267630" cy="276999"/>
              <a:chOff x="6978915" y="557392"/>
              <a:chExt cx="267630" cy="276999"/>
            </a:xfrm>
          </p:grpSpPr>
          <p:sp>
            <p:nvSpPr>
              <p:cNvPr id="33" name="正方形/長方形 32"/>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34" name="正方形/長方形 33"/>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35"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07089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BE3A9E46-56AD-43A5-968C-7BD0C2876530}"/>
              </a:ext>
            </a:extLst>
          </p:cNvPr>
          <p:cNvSpPr txBox="1"/>
          <p:nvPr/>
        </p:nvSpPr>
        <p:spPr>
          <a:xfrm>
            <a:off x="250954" y="2490497"/>
            <a:ext cx="3225563" cy="307777"/>
          </a:xfrm>
          <a:prstGeom prst="rect">
            <a:avLst/>
          </a:prstGeom>
          <a:noFill/>
        </p:spPr>
        <p:txBody>
          <a:bodyPr wrap="non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（２）市町村課題見える化ワークショップ</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p:txBody>
      </p:sp>
      <p:grpSp>
        <p:nvGrpSpPr>
          <p:cNvPr id="41" name="グループ化 40"/>
          <p:cNvGrpSpPr/>
          <p:nvPr/>
        </p:nvGrpSpPr>
        <p:grpSpPr>
          <a:xfrm>
            <a:off x="2936293" y="3452813"/>
            <a:ext cx="1621755" cy="1191809"/>
            <a:chOff x="7246545" y="3502356"/>
            <a:chExt cx="1621755" cy="1191809"/>
          </a:xfrm>
        </p:grpSpPr>
        <p:pic>
          <p:nvPicPr>
            <p:cNvPr id="24" name="図 23">
              <a:extLst>
                <a:ext uri="{FF2B5EF4-FFF2-40B4-BE49-F238E27FC236}">
                  <a16:creationId xmlns:a16="http://schemas.microsoft.com/office/drawing/2014/main" id="{0E0135AF-AFD2-496D-9480-437A69B2FC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6545" y="3502356"/>
              <a:ext cx="1523261" cy="1015706"/>
            </a:xfrm>
            <a:prstGeom prst="rect">
              <a:avLst/>
            </a:prstGeom>
          </p:spPr>
        </p:pic>
        <p:sp>
          <p:nvSpPr>
            <p:cNvPr id="39" name="正方形/長方形 38"/>
            <p:cNvSpPr/>
            <p:nvPr/>
          </p:nvSpPr>
          <p:spPr>
            <a:xfrm>
              <a:off x="8085713" y="4509499"/>
              <a:ext cx="782587" cy="184666"/>
            </a:xfrm>
            <a:prstGeom prst="rect">
              <a:avLst/>
            </a:prstGeom>
          </p:spPr>
          <p:txBody>
            <a:bodyPr wrap="none">
              <a:spAutoFit/>
            </a:bodyPr>
            <a:lstStyle/>
            <a:p>
              <a:r>
                <a:rPr kumimoji="1" lang="ja-JP" altLang="en-US" sz="600" dirty="0">
                  <a:solidFill>
                    <a:prstClr val="black"/>
                  </a:solidFill>
                  <a:latin typeface="BIZ UDPゴシック" panose="020B0400000000000000" pitchFamily="50" charset="-128"/>
                  <a:ea typeface="BIZ UDPゴシック" panose="020B0400000000000000" pitchFamily="50" charset="-128"/>
                </a:rPr>
                <a:t>ワーキングの様子</a:t>
              </a:r>
              <a:endParaRPr lang="ja-JP" altLang="en-US" sz="1000" dirty="0"/>
            </a:p>
          </p:txBody>
        </p:sp>
      </p:grpSp>
      <p:sp>
        <p:nvSpPr>
          <p:cNvPr id="40" name="正方形/長方形 39"/>
          <p:cNvSpPr/>
          <p:nvPr/>
        </p:nvSpPr>
        <p:spPr>
          <a:xfrm>
            <a:off x="250955" y="2766536"/>
            <a:ext cx="4099198" cy="502702"/>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年９月１１日</a:t>
            </a: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市町村職員等　４５名　（オンライン配信あり）</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18C5E93-0802-49B5-8726-A6F238513A5E}"/>
              </a:ext>
            </a:extLst>
          </p:cNvPr>
          <p:cNvSpPr txBox="1"/>
          <p:nvPr/>
        </p:nvSpPr>
        <p:spPr>
          <a:xfrm>
            <a:off x="4828413" y="1264411"/>
            <a:ext cx="3312125" cy="307777"/>
          </a:xfrm>
          <a:prstGeom prst="rect">
            <a:avLst/>
          </a:prstGeom>
          <a:noFill/>
        </p:spPr>
        <p:txBody>
          <a:bodyPr wrap="non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（５） </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OSAKA Smart City</a:t>
            </a:r>
            <a:r>
              <a:rPr kumimoji="1" lang="ja-JP" altLang="en-US" sz="1400" b="1" dirty="0">
                <a:solidFill>
                  <a:srgbClr val="0070C0"/>
                </a:solidFill>
                <a:latin typeface="BIZ UDPゴシック" panose="020B0400000000000000" pitchFamily="50" charset="-128"/>
                <a:ea typeface="BIZ UDPゴシック" panose="020B0400000000000000" pitchFamily="50" charset="-128"/>
              </a:rPr>
              <a:t> </a:t>
            </a:r>
            <a:r>
              <a:rPr kumimoji="1" lang="en-US" altLang="ja-JP" sz="1400" b="1" dirty="0">
                <a:solidFill>
                  <a:srgbClr val="0070C0"/>
                </a:solidFill>
                <a:latin typeface="BIZ UDPゴシック" panose="020B0400000000000000" pitchFamily="50" charset="-128"/>
                <a:ea typeface="BIZ UDPゴシック" panose="020B0400000000000000" pitchFamily="50" charset="-128"/>
              </a:rPr>
              <a:t>Meet-up</a:t>
            </a:r>
            <a:endParaRPr kumimoji="1" lang="ja-JP" altLang="en-US" sz="1400" b="1" dirty="0">
              <a:solidFill>
                <a:srgbClr val="0070C0"/>
              </a:solidFill>
              <a:latin typeface="BIZ UDPゴシック" panose="020B0400000000000000" pitchFamily="50" charset="-128"/>
              <a:ea typeface="BIZ UDPゴシック" panose="020B0400000000000000" pitchFamily="50" charset="-128"/>
            </a:endParaRPr>
          </a:p>
        </p:txBody>
      </p:sp>
      <p:grpSp>
        <p:nvGrpSpPr>
          <p:cNvPr id="10" name="グループ化 9"/>
          <p:cNvGrpSpPr/>
          <p:nvPr/>
        </p:nvGrpSpPr>
        <p:grpSpPr>
          <a:xfrm>
            <a:off x="7296809" y="2917366"/>
            <a:ext cx="1643399" cy="1174986"/>
            <a:chOff x="9244691" y="2543237"/>
            <a:chExt cx="1643399" cy="1174986"/>
          </a:xfrm>
        </p:grpSpPr>
        <p:pic>
          <p:nvPicPr>
            <p:cNvPr id="21" name="図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2123" y="2543237"/>
              <a:ext cx="1527920" cy="1017616"/>
            </a:xfrm>
            <a:prstGeom prst="rect">
              <a:avLst/>
            </a:prstGeom>
          </p:spPr>
        </p:pic>
        <p:sp>
          <p:nvSpPr>
            <p:cNvPr id="28" name="正方形/長方形 27"/>
            <p:cNvSpPr/>
            <p:nvPr/>
          </p:nvSpPr>
          <p:spPr>
            <a:xfrm>
              <a:off x="9244691" y="3533557"/>
              <a:ext cx="1643399" cy="184666"/>
            </a:xfrm>
            <a:prstGeom prst="rect">
              <a:avLst/>
            </a:prstGeom>
          </p:spPr>
          <p:txBody>
            <a:bodyPr wrap="none">
              <a:spAutoFit/>
            </a:bodyPr>
            <a:lstStyle/>
            <a:p>
              <a:r>
                <a:rPr kumimoji="1" lang="en-US" altLang="ja-JP" sz="600" dirty="0">
                  <a:solidFill>
                    <a:prstClr val="black"/>
                  </a:solidFill>
                  <a:latin typeface="BIZ UDPゴシック" panose="020B0400000000000000" pitchFamily="50" charset="-128"/>
                  <a:ea typeface="BIZ UDPゴシック" panose="020B0400000000000000" pitchFamily="50" charset="-128"/>
                </a:rPr>
                <a:t>OSAKA Smart City Meet-up</a:t>
              </a:r>
              <a:r>
                <a:rPr kumimoji="1" lang="ja-JP" altLang="en-US" sz="600" dirty="0">
                  <a:solidFill>
                    <a:prstClr val="black"/>
                  </a:solidFill>
                  <a:latin typeface="BIZ UDPゴシック" panose="020B0400000000000000" pitchFamily="50" charset="-128"/>
                  <a:ea typeface="BIZ UDPゴシック" panose="020B0400000000000000" pitchFamily="50" charset="-128"/>
                </a:rPr>
                <a:t>の様子②</a:t>
              </a:r>
              <a:endParaRPr lang="ja-JP" altLang="en-US" sz="1000" dirty="0"/>
            </a:p>
          </p:txBody>
        </p:sp>
      </p:grpSp>
      <p:sp>
        <p:nvSpPr>
          <p:cNvPr id="8" name="正方形/長方形 7"/>
          <p:cNvSpPr/>
          <p:nvPr/>
        </p:nvSpPr>
        <p:spPr>
          <a:xfrm>
            <a:off x="4857517" y="1577735"/>
            <a:ext cx="2461726" cy="2144177"/>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概　 要</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首都圏の企業等を対象に大阪府域でも高齢化の著しい泉北ニュータウン等の課題解決に向けた共同の</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取組みを進めることを目的としたマッチングイベントを東京にて開催。　　</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a:t>
            </a:r>
            <a:r>
              <a:rPr kumimoji="1" lang="en-US" altLang="ja-JP" sz="1200" dirty="0">
                <a:solidFill>
                  <a:prstClr val="black"/>
                </a:solidFill>
                <a:latin typeface="BIZ UDPゴシック" panose="020B0400000000000000" pitchFamily="50" charset="-128"/>
                <a:ea typeface="BIZ UDPゴシック" panose="020B0400000000000000" pitchFamily="50" charset="-128"/>
              </a:rPr>
              <a:t>10</a:t>
            </a:r>
            <a:r>
              <a:rPr kumimoji="1" lang="ja-JP" altLang="en-US" sz="1200" dirty="0">
                <a:solidFill>
                  <a:prstClr val="black"/>
                </a:solidFill>
                <a:latin typeface="BIZ UDPゴシック" panose="020B0400000000000000" pitchFamily="50" charset="-128"/>
                <a:ea typeface="BIZ UDPゴシック" panose="020B0400000000000000" pitchFamily="50" charset="-128"/>
              </a:rPr>
              <a:t>月</a:t>
            </a:r>
            <a:r>
              <a:rPr kumimoji="1" lang="en-US" altLang="ja-JP" sz="1200" dirty="0">
                <a:solidFill>
                  <a:prstClr val="black"/>
                </a:solidFill>
                <a:latin typeface="BIZ UDPゴシック" panose="020B0400000000000000" pitchFamily="50" charset="-128"/>
                <a:ea typeface="BIZ UDPゴシック" panose="020B0400000000000000" pitchFamily="50" charset="-128"/>
              </a:rPr>
              <a:t>28</a:t>
            </a:r>
            <a:r>
              <a:rPr kumimoji="1" lang="ja-JP" altLang="en-US" sz="1200" dirty="0">
                <a:solidFill>
                  <a:prstClr val="black"/>
                </a:solidFill>
                <a:latin typeface="BIZ UDPゴシック" panose="020B0400000000000000" pitchFamily="50" charset="-128"/>
                <a:ea typeface="BIZ UDPゴシック" panose="020B0400000000000000" pitchFamily="50" charset="-128"/>
              </a:rPr>
              <a:t>日</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フォーラム会員・</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在京企業　約</a:t>
            </a:r>
            <a:r>
              <a:rPr kumimoji="1" lang="en-US" altLang="ja-JP" sz="1200" dirty="0">
                <a:solidFill>
                  <a:prstClr val="black"/>
                </a:solidFill>
                <a:latin typeface="BIZ UDPゴシック" panose="020B0400000000000000" pitchFamily="50" charset="-128"/>
                <a:ea typeface="BIZ UDPゴシック" panose="020B0400000000000000" pitchFamily="50" charset="-128"/>
              </a:rPr>
              <a:t>2</a:t>
            </a:r>
            <a:r>
              <a:rPr kumimoji="1" lang="ja-JP" altLang="en-US" sz="1200" dirty="0">
                <a:solidFill>
                  <a:prstClr val="black"/>
                </a:solidFill>
                <a:latin typeface="BIZ UDPゴシック" panose="020B0400000000000000" pitchFamily="50" charset="-128"/>
                <a:ea typeface="BIZ UDPゴシック" panose="020B0400000000000000" pitchFamily="50" charset="-128"/>
              </a:rPr>
              <a:t>５</a:t>
            </a:r>
            <a:r>
              <a:rPr kumimoji="1" lang="en-US" altLang="ja-JP" sz="1200" dirty="0">
                <a:solidFill>
                  <a:prstClr val="black"/>
                </a:solidFill>
                <a:latin typeface="BIZ UDPゴシック" panose="020B0400000000000000" pitchFamily="50" charset="-128"/>
                <a:ea typeface="BIZ UDPゴシック" panose="020B0400000000000000" pitchFamily="50" charset="-128"/>
              </a:rPr>
              <a:t>0</a:t>
            </a:r>
            <a:r>
              <a:rPr kumimoji="1" lang="ja-JP" altLang="en-US" sz="1200" dirty="0">
                <a:solidFill>
                  <a:prstClr val="black"/>
                </a:solidFill>
                <a:latin typeface="BIZ UDPゴシック" panose="020B0400000000000000" pitchFamily="50" charset="-128"/>
                <a:ea typeface="BIZ UDPゴシック" panose="020B0400000000000000" pitchFamily="50" charset="-128"/>
              </a:rPr>
              <a:t>社</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（オンライン配信あり）</a:t>
            </a:r>
          </a:p>
        </p:txBody>
      </p:sp>
      <p:sp>
        <p:nvSpPr>
          <p:cNvPr id="47" name="正方形/長方形 46"/>
          <p:cNvSpPr/>
          <p:nvPr/>
        </p:nvSpPr>
        <p:spPr>
          <a:xfrm>
            <a:off x="7266031" y="2683034"/>
            <a:ext cx="1643399" cy="184666"/>
          </a:xfrm>
          <a:prstGeom prst="rect">
            <a:avLst/>
          </a:prstGeom>
        </p:spPr>
        <p:txBody>
          <a:bodyPr wrap="none">
            <a:spAutoFit/>
          </a:bodyPr>
          <a:lstStyle/>
          <a:p>
            <a:r>
              <a:rPr kumimoji="1" lang="en-US" altLang="ja-JP" sz="600" dirty="0">
                <a:solidFill>
                  <a:prstClr val="black"/>
                </a:solidFill>
                <a:latin typeface="BIZ UDPゴシック" panose="020B0400000000000000" pitchFamily="50" charset="-128"/>
                <a:ea typeface="BIZ UDPゴシック" panose="020B0400000000000000" pitchFamily="50" charset="-128"/>
              </a:rPr>
              <a:t>OSAKA Smart City Meet-up</a:t>
            </a:r>
            <a:r>
              <a:rPr kumimoji="1" lang="ja-JP" altLang="en-US" sz="600" dirty="0">
                <a:solidFill>
                  <a:prstClr val="black"/>
                </a:solidFill>
                <a:latin typeface="BIZ UDPゴシック" panose="020B0400000000000000" pitchFamily="50" charset="-128"/>
                <a:ea typeface="BIZ UDPゴシック" panose="020B0400000000000000" pitchFamily="50" charset="-128"/>
              </a:rPr>
              <a:t>の様子①</a:t>
            </a:r>
            <a:endParaRPr lang="ja-JP" altLang="en-US" sz="1000" dirty="0"/>
          </a:p>
        </p:txBody>
      </p:sp>
      <p:pic>
        <p:nvPicPr>
          <p:cNvPr id="52" name="図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961" y="1691465"/>
            <a:ext cx="1525199" cy="1016799"/>
          </a:xfrm>
          <a:prstGeom prst="rect">
            <a:avLst/>
          </a:prstGeom>
        </p:spPr>
      </p:pic>
      <p:sp>
        <p:nvSpPr>
          <p:cNvPr id="4" name="正方形/長方形 3"/>
          <p:cNvSpPr/>
          <p:nvPr/>
        </p:nvSpPr>
        <p:spPr>
          <a:xfrm>
            <a:off x="250954" y="3914748"/>
            <a:ext cx="2688355" cy="707886"/>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年９月</a:t>
            </a:r>
            <a:r>
              <a:rPr kumimoji="1" lang="en-US" altLang="ja-JP" sz="1200" dirty="0">
                <a:solidFill>
                  <a:prstClr val="black"/>
                </a:solidFill>
                <a:latin typeface="BIZ UDPゴシック" panose="020B0400000000000000" pitchFamily="50" charset="-128"/>
                <a:ea typeface="BIZ UDPゴシック" panose="020B0400000000000000" pitchFamily="50" charset="-128"/>
              </a:rPr>
              <a:t>25</a:t>
            </a:r>
            <a:r>
              <a:rPr kumimoji="1" lang="ja-JP" altLang="en-US" sz="1200" dirty="0">
                <a:solidFill>
                  <a:prstClr val="black"/>
                </a:solidFill>
                <a:latin typeface="BIZ UDPゴシック" panose="020B0400000000000000" pitchFamily="50" charset="-128"/>
                <a:ea typeface="BIZ UDPゴシック" panose="020B0400000000000000" pitchFamily="50" charset="-128"/>
              </a:rPr>
              <a:t>日</a:t>
            </a: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フォーラム会員　</a:t>
            </a:r>
            <a:r>
              <a:rPr kumimoji="1" lang="en-US" altLang="ja-JP" sz="1200" dirty="0">
                <a:solidFill>
                  <a:prstClr val="black"/>
                </a:solidFill>
                <a:latin typeface="BIZ UDPゴシック" panose="020B0400000000000000" pitchFamily="50" charset="-128"/>
                <a:ea typeface="BIZ UDPゴシック" panose="020B0400000000000000" pitchFamily="50" charset="-128"/>
              </a:rPr>
              <a:t>8</a:t>
            </a:r>
            <a:r>
              <a:rPr kumimoji="1" lang="ja-JP" altLang="en-US" sz="1200" dirty="0">
                <a:solidFill>
                  <a:prstClr val="black"/>
                </a:solidFill>
                <a:latin typeface="BIZ UDPゴシック" panose="020B0400000000000000" pitchFamily="50" charset="-128"/>
                <a:ea typeface="BIZ UDPゴシック" panose="020B0400000000000000" pitchFamily="50" charset="-128"/>
              </a:rPr>
              <a:t>１名</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（オンライン配信あり）</a:t>
            </a:r>
          </a:p>
        </p:txBody>
      </p:sp>
      <p:sp>
        <p:nvSpPr>
          <p:cNvPr id="13" name="正方形/長方形 12"/>
          <p:cNvSpPr/>
          <p:nvPr/>
        </p:nvSpPr>
        <p:spPr>
          <a:xfrm>
            <a:off x="250954" y="3391528"/>
            <a:ext cx="2754280" cy="523220"/>
          </a:xfrm>
          <a:prstGeom prst="rect">
            <a:avLst/>
          </a:prstGeom>
        </p:spPr>
        <p:txBody>
          <a:bodyPr wrap="none">
            <a:spAutoFit/>
          </a:bodyPr>
          <a:lstStyle/>
          <a:p>
            <a:pPr lvl="0"/>
            <a:r>
              <a:rPr kumimoji="1" lang="ja-JP" altLang="en-US" sz="1400" b="1" dirty="0">
                <a:solidFill>
                  <a:srgbClr val="0070C0"/>
                </a:solidFill>
                <a:latin typeface="BIZ UDPゴシック" panose="020B0400000000000000" pitchFamily="50" charset="-128"/>
                <a:ea typeface="BIZ UDPゴシック" panose="020B0400000000000000" pitchFamily="50" charset="-128"/>
              </a:rPr>
              <a:t>（３）高齢者にやさしいまちづくり</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rgbClr val="0070C0"/>
                </a:solidFill>
                <a:latin typeface="BIZ UDPゴシック" panose="020B0400000000000000" pitchFamily="50" charset="-128"/>
                <a:ea typeface="BIZ UDPゴシック" panose="020B0400000000000000" pitchFamily="50" charset="-128"/>
              </a:rPr>
              <a:t>　　 ワーキング</a:t>
            </a:r>
          </a:p>
        </p:txBody>
      </p:sp>
      <p:sp>
        <p:nvSpPr>
          <p:cNvPr id="46" name="正方形/長方形 45"/>
          <p:cNvSpPr/>
          <p:nvPr/>
        </p:nvSpPr>
        <p:spPr>
          <a:xfrm>
            <a:off x="250954" y="5547269"/>
            <a:ext cx="2688355" cy="502702"/>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年１０月</a:t>
            </a:r>
            <a:r>
              <a:rPr kumimoji="1" lang="en-US" altLang="ja-JP" sz="1200" dirty="0">
                <a:solidFill>
                  <a:prstClr val="black"/>
                </a:solidFill>
                <a:latin typeface="BIZ UDPゴシック" panose="020B0400000000000000" pitchFamily="50" charset="-128"/>
                <a:ea typeface="BIZ UDPゴシック" panose="020B0400000000000000" pitchFamily="50" charset="-128"/>
              </a:rPr>
              <a:t>2</a:t>
            </a:r>
            <a:r>
              <a:rPr kumimoji="1" lang="ja-JP" altLang="en-US" sz="1200" dirty="0">
                <a:solidFill>
                  <a:prstClr val="black"/>
                </a:solidFill>
                <a:latin typeface="BIZ UDPゴシック" panose="020B0400000000000000" pitchFamily="50" charset="-128"/>
                <a:ea typeface="BIZ UDPゴシック" panose="020B0400000000000000" pitchFamily="50" charset="-128"/>
              </a:rPr>
              <a:t>１日</a:t>
            </a: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フォーラム会員等　３５名　</a:t>
            </a:r>
          </a:p>
        </p:txBody>
      </p:sp>
      <p:sp>
        <p:nvSpPr>
          <p:cNvPr id="48" name="正方形/長方形 47"/>
          <p:cNvSpPr/>
          <p:nvPr/>
        </p:nvSpPr>
        <p:spPr>
          <a:xfrm>
            <a:off x="250953" y="4725038"/>
            <a:ext cx="2754281" cy="861774"/>
          </a:xfrm>
          <a:prstGeom prst="rect">
            <a:avLst/>
          </a:prstGeom>
        </p:spPr>
        <p:txBody>
          <a:bodyPr wrap="square">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（４）データ活用ワーキング</a:t>
            </a:r>
          </a:p>
          <a:p>
            <a:r>
              <a:rPr kumimoji="1" lang="ja-JP" altLang="en-US" sz="1200" b="1" dirty="0">
                <a:solidFill>
                  <a:srgbClr val="0070C0"/>
                </a:solidFill>
                <a:latin typeface="BIZ UDPゴシック" panose="020B0400000000000000" pitchFamily="50" charset="-128"/>
                <a:ea typeface="BIZ UDPゴシック" panose="020B0400000000000000" pitchFamily="50" charset="-128"/>
              </a:rPr>
              <a:t>　　　新型コロナウイルス接触確認</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0070C0"/>
                </a:solidFill>
                <a:latin typeface="BIZ UDPゴシック" panose="020B0400000000000000" pitchFamily="50" charset="-128"/>
                <a:ea typeface="BIZ UDPゴシック" panose="020B0400000000000000" pitchFamily="50" charset="-128"/>
              </a:rPr>
              <a:t>　　　アプリ</a:t>
            </a:r>
            <a:r>
              <a:rPr kumimoji="1" lang="en-US" altLang="ja-JP" sz="1200" b="1" dirty="0">
                <a:solidFill>
                  <a:srgbClr val="0070C0"/>
                </a:solidFill>
                <a:latin typeface="BIZ UDPゴシック" panose="020B0400000000000000" pitchFamily="50" charset="-128"/>
                <a:ea typeface="BIZ UDPゴシック" panose="020B0400000000000000" pitchFamily="50" charset="-128"/>
              </a:rPr>
              <a:t>COCOA</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普及促進</a:t>
            </a:r>
            <a:endParaRPr kumimoji="1" lang="en-US" altLang="ja-JP" sz="12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0070C0"/>
                </a:solidFill>
                <a:latin typeface="BIZ UDPゴシック" panose="020B0400000000000000" pitchFamily="50" charset="-128"/>
                <a:ea typeface="BIZ UDPゴシック" panose="020B0400000000000000" pitchFamily="50" charset="-128"/>
              </a:rPr>
              <a:t>　　　アイデアソン</a:t>
            </a:r>
          </a:p>
        </p:txBody>
      </p:sp>
      <p:grpSp>
        <p:nvGrpSpPr>
          <p:cNvPr id="17" name="グループ化 16"/>
          <p:cNvGrpSpPr/>
          <p:nvPr/>
        </p:nvGrpSpPr>
        <p:grpSpPr>
          <a:xfrm>
            <a:off x="2948830" y="4782870"/>
            <a:ext cx="1621755" cy="1283064"/>
            <a:chOff x="2936293" y="5136815"/>
            <a:chExt cx="1621755" cy="1283064"/>
          </a:xfrm>
        </p:grpSpPr>
        <p:sp>
          <p:nvSpPr>
            <p:cNvPr id="45" name="正方形/長方形 44"/>
            <p:cNvSpPr/>
            <p:nvPr/>
          </p:nvSpPr>
          <p:spPr>
            <a:xfrm>
              <a:off x="3775461" y="6235213"/>
              <a:ext cx="782587" cy="184666"/>
            </a:xfrm>
            <a:prstGeom prst="rect">
              <a:avLst/>
            </a:prstGeom>
          </p:spPr>
          <p:txBody>
            <a:bodyPr wrap="none">
              <a:spAutoFit/>
            </a:bodyPr>
            <a:lstStyle/>
            <a:p>
              <a:r>
                <a:rPr kumimoji="1" lang="ja-JP" altLang="en-US" sz="600" dirty="0">
                  <a:solidFill>
                    <a:prstClr val="black"/>
                  </a:solidFill>
                  <a:latin typeface="BIZ UDPゴシック" panose="020B0400000000000000" pitchFamily="50" charset="-128"/>
                  <a:ea typeface="BIZ UDPゴシック" panose="020B0400000000000000" pitchFamily="50" charset="-128"/>
                </a:rPr>
                <a:t>ワーキングの様子</a:t>
              </a:r>
              <a:endParaRPr lang="ja-JP" altLang="en-US" sz="1000" dirty="0"/>
            </a:p>
          </p:txBody>
        </p:sp>
        <p:pic>
          <p:nvPicPr>
            <p:cNvPr id="16" name="図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6293" y="5136815"/>
              <a:ext cx="1538122" cy="1048515"/>
            </a:xfrm>
            <a:prstGeom prst="rect">
              <a:avLst/>
            </a:prstGeom>
          </p:spPr>
        </p:pic>
      </p:grpSp>
      <p:sp>
        <p:nvSpPr>
          <p:cNvPr id="42" name="テキスト ボックス 41">
            <a:extLst>
              <a:ext uri="{FF2B5EF4-FFF2-40B4-BE49-F238E27FC236}">
                <a16:creationId xmlns:a16="http://schemas.microsoft.com/office/drawing/2014/main" id="{1AFFC7EB-EB3D-42A2-B14E-695F6B291287}"/>
              </a:ext>
            </a:extLst>
          </p:cNvPr>
          <p:cNvSpPr txBox="1"/>
          <p:nvPr/>
        </p:nvSpPr>
        <p:spPr>
          <a:xfrm>
            <a:off x="272375" y="1300904"/>
            <a:ext cx="1524776" cy="307777"/>
          </a:xfrm>
          <a:prstGeom prst="rect">
            <a:avLst/>
          </a:prstGeom>
          <a:noFill/>
        </p:spPr>
        <p:txBody>
          <a:bodyPr wrap="non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（１） 設立式・総会</a:t>
            </a:r>
          </a:p>
        </p:txBody>
      </p:sp>
      <p:grpSp>
        <p:nvGrpSpPr>
          <p:cNvPr id="43" name="グループ化 42"/>
          <p:cNvGrpSpPr/>
          <p:nvPr/>
        </p:nvGrpSpPr>
        <p:grpSpPr>
          <a:xfrm>
            <a:off x="2869226" y="1312642"/>
            <a:ext cx="1605189" cy="1194856"/>
            <a:chOff x="2818702" y="1373593"/>
            <a:chExt cx="1605189" cy="1194856"/>
          </a:xfrm>
        </p:grpSpPr>
        <p:pic>
          <p:nvPicPr>
            <p:cNvPr id="49" name="図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8702" y="1373593"/>
              <a:ext cx="1527919" cy="1018511"/>
            </a:xfrm>
            <a:prstGeom prst="rect">
              <a:avLst/>
            </a:prstGeom>
          </p:spPr>
        </p:pic>
        <p:sp>
          <p:nvSpPr>
            <p:cNvPr id="53" name="正方形/長方形 52"/>
            <p:cNvSpPr/>
            <p:nvPr/>
          </p:nvSpPr>
          <p:spPr>
            <a:xfrm>
              <a:off x="3428106" y="2383783"/>
              <a:ext cx="995785" cy="184666"/>
            </a:xfrm>
            <a:prstGeom prst="rect">
              <a:avLst/>
            </a:prstGeom>
          </p:spPr>
          <p:txBody>
            <a:bodyPr wrap="none">
              <a:spAutoFit/>
            </a:bodyPr>
            <a:lstStyle/>
            <a:p>
              <a:r>
                <a:rPr kumimoji="1" lang="ja-JP" altLang="en-US" sz="600" dirty="0">
                  <a:solidFill>
                    <a:prstClr val="black"/>
                  </a:solidFill>
                  <a:latin typeface="BIZ UDPゴシック" panose="020B0400000000000000" pitchFamily="50" charset="-128"/>
                  <a:ea typeface="BIZ UDPゴシック" panose="020B0400000000000000" pitchFamily="50" charset="-128"/>
                </a:rPr>
                <a:t>フォーラム設立式の様子</a:t>
              </a:r>
              <a:endParaRPr lang="ja-JP" altLang="en-US" sz="1000" dirty="0"/>
            </a:p>
          </p:txBody>
        </p:sp>
      </p:grpSp>
      <p:sp>
        <p:nvSpPr>
          <p:cNvPr id="54" name="正方形/長方形 53"/>
          <p:cNvSpPr/>
          <p:nvPr/>
        </p:nvSpPr>
        <p:spPr>
          <a:xfrm>
            <a:off x="301478" y="1578339"/>
            <a:ext cx="2427627" cy="913070"/>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a:t>
            </a:r>
            <a:r>
              <a:rPr kumimoji="1" lang="en-US" altLang="ja-JP" sz="1200" dirty="0">
                <a:solidFill>
                  <a:prstClr val="black"/>
                </a:solidFill>
                <a:latin typeface="BIZ UDPゴシック" panose="020B0400000000000000" pitchFamily="50" charset="-128"/>
                <a:ea typeface="BIZ UDPゴシック" panose="020B0400000000000000" pitchFamily="50" charset="-128"/>
              </a:rPr>
              <a:t>8</a:t>
            </a:r>
            <a:r>
              <a:rPr kumimoji="1" lang="ja-JP" altLang="en-US" sz="1200" dirty="0">
                <a:solidFill>
                  <a:prstClr val="black"/>
                </a:solidFill>
                <a:latin typeface="BIZ UDPゴシック" panose="020B0400000000000000" pitchFamily="50" charset="-128"/>
                <a:ea typeface="BIZ UDPゴシック" panose="020B0400000000000000" pitchFamily="50" charset="-128"/>
              </a:rPr>
              <a:t>月</a:t>
            </a:r>
            <a:r>
              <a:rPr kumimoji="1" lang="en-US" altLang="ja-JP" sz="1200" dirty="0">
                <a:solidFill>
                  <a:prstClr val="black"/>
                </a:solidFill>
                <a:latin typeface="BIZ UDPゴシック" panose="020B0400000000000000" pitchFamily="50" charset="-128"/>
                <a:ea typeface="BIZ UDPゴシック" panose="020B0400000000000000" pitchFamily="50" charset="-128"/>
              </a:rPr>
              <a:t>25</a:t>
            </a:r>
            <a:r>
              <a:rPr kumimoji="1" lang="ja-JP" altLang="en-US" sz="1200" dirty="0">
                <a:solidFill>
                  <a:prstClr val="black"/>
                </a:solidFill>
                <a:latin typeface="BIZ UDPゴシック" panose="020B0400000000000000" pitchFamily="50" charset="-128"/>
                <a:ea typeface="BIZ UDPゴシック" panose="020B0400000000000000" pitchFamily="50" charset="-128"/>
              </a:rPr>
              <a:t>日</a:t>
            </a: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吉村知事、市町村長、</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大学、経済界、各企業</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代表等</a:t>
            </a:r>
          </a:p>
        </p:txBody>
      </p:sp>
      <p:grpSp>
        <p:nvGrpSpPr>
          <p:cNvPr id="2" name="グループ化 1"/>
          <p:cNvGrpSpPr/>
          <p:nvPr/>
        </p:nvGrpSpPr>
        <p:grpSpPr>
          <a:xfrm>
            <a:off x="4829019" y="4259493"/>
            <a:ext cx="4110544" cy="1398369"/>
            <a:chOff x="4623178" y="4643671"/>
            <a:chExt cx="4110544" cy="1398369"/>
          </a:xfrm>
        </p:grpSpPr>
        <p:sp>
          <p:nvSpPr>
            <p:cNvPr id="55" name="テキスト ボックス 54">
              <a:extLst>
                <a:ext uri="{FF2B5EF4-FFF2-40B4-BE49-F238E27FC236}">
                  <a16:creationId xmlns:a16="http://schemas.microsoft.com/office/drawing/2014/main" id="{A24B2067-127B-4AF8-A649-EE0FDFBAF3E0}"/>
                </a:ext>
              </a:extLst>
            </p:cNvPr>
            <p:cNvSpPr txBox="1"/>
            <p:nvPr/>
          </p:nvSpPr>
          <p:spPr>
            <a:xfrm>
              <a:off x="4623178" y="4643671"/>
              <a:ext cx="2353529" cy="523220"/>
            </a:xfrm>
            <a:prstGeom prst="rect">
              <a:avLst/>
            </a:prstGeom>
            <a:noFill/>
          </p:spPr>
          <p:txBody>
            <a:bodyPr wrap="none" rtlCol="0">
              <a:spAutoFit/>
            </a:bodyPr>
            <a:lstStyle/>
            <a:p>
              <a:r>
                <a:rPr kumimoji="1" lang="ja-JP" altLang="en-US" sz="1400" b="1" dirty="0">
                  <a:solidFill>
                    <a:srgbClr val="0070C0"/>
                  </a:solidFill>
                  <a:latin typeface="BIZ UDPゴシック" panose="020B0400000000000000" pitchFamily="50" charset="-128"/>
                  <a:ea typeface="BIZ UDPゴシック" panose="020B0400000000000000" pitchFamily="50" charset="-128"/>
                </a:rPr>
                <a:t>（６） プロジェクトキックオフ</a:t>
              </a:r>
              <a:endParaRPr kumimoji="1" lang="en-US" altLang="ja-JP" sz="14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0070C0"/>
                  </a:solidFill>
                  <a:latin typeface="BIZ UDPゴシック" panose="020B0400000000000000" pitchFamily="50" charset="-128"/>
                  <a:ea typeface="BIZ UDPゴシック" panose="020B0400000000000000" pitchFamily="50" charset="-128"/>
                </a:rPr>
                <a:t>　　　イベント</a:t>
              </a:r>
            </a:p>
          </p:txBody>
        </p:sp>
        <p:grpSp>
          <p:nvGrpSpPr>
            <p:cNvPr id="56" name="グループ化 55"/>
            <p:cNvGrpSpPr/>
            <p:nvPr/>
          </p:nvGrpSpPr>
          <p:grpSpPr>
            <a:xfrm>
              <a:off x="7100077" y="4725824"/>
              <a:ext cx="1633645" cy="1173748"/>
              <a:chOff x="7073175" y="4288505"/>
              <a:chExt cx="1633645" cy="1173748"/>
            </a:xfrm>
          </p:grpSpPr>
          <p:pic>
            <p:nvPicPr>
              <p:cNvPr id="57" name="図 5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73175" y="4288505"/>
                <a:ext cx="1531659" cy="1017247"/>
              </a:xfrm>
              <a:prstGeom prst="rect">
                <a:avLst/>
              </a:prstGeom>
            </p:spPr>
          </p:pic>
          <p:sp>
            <p:nvSpPr>
              <p:cNvPr id="58" name="正方形/長方形 57"/>
              <p:cNvSpPr/>
              <p:nvPr/>
            </p:nvSpPr>
            <p:spPr>
              <a:xfrm>
                <a:off x="7270208" y="5277587"/>
                <a:ext cx="1436612" cy="184666"/>
              </a:xfrm>
              <a:prstGeom prst="rect">
                <a:avLst/>
              </a:prstGeom>
            </p:spPr>
            <p:txBody>
              <a:bodyPr wrap="none">
                <a:spAutoFit/>
              </a:bodyPr>
              <a:lstStyle/>
              <a:p>
                <a:r>
                  <a:rPr kumimoji="1" lang="ja-JP" altLang="en-US" sz="600" dirty="0">
                    <a:solidFill>
                      <a:prstClr val="black"/>
                    </a:solidFill>
                    <a:latin typeface="BIZ UDPゴシック" panose="020B0400000000000000" pitchFamily="50" charset="-128"/>
                    <a:ea typeface="BIZ UDPゴシック" panose="020B0400000000000000" pitchFamily="50" charset="-128"/>
                  </a:rPr>
                  <a:t>プロジェクトキックオフイベントの様子</a:t>
                </a:r>
                <a:endParaRPr lang="ja-JP" altLang="en-US" sz="1000" dirty="0"/>
              </a:p>
            </p:txBody>
          </p:sp>
        </p:grpSp>
        <p:sp>
          <p:nvSpPr>
            <p:cNvPr id="59" name="正方形/長方形 58"/>
            <p:cNvSpPr/>
            <p:nvPr/>
          </p:nvSpPr>
          <p:spPr>
            <a:xfrm>
              <a:off x="4623178" y="5128970"/>
              <a:ext cx="2504715" cy="913070"/>
            </a:xfrm>
            <a:prstGeom prst="rect">
              <a:avLst/>
            </a:prstGeom>
          </p:spPr>
          <p:txBody>
            <a:bodyPr wrap="square">
              <a:spAutoFit/>
            </a:bodyPr>
            <a:lstStyle/>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開催日</a:t>
              </a:r>
              <a:r>
                <a:rPr kumimoji="1" lang="en-US" altLang="ja-JP" sz="1200" dirty="0">
                  <a:solidFill>
                    <a:prstClr val="black"/>
                  </a:solidFill>
                  <a:latin typeface="BIZ UDPゴシック" panose="020B0400000000000000" pitchFamily="50" charset="-128"/>
                  <a:ea typeface="BIZ UDPゴシック" panose="020B0400000000000000" pitchFamily="50" charset="-128"/>
                </a:rPr>
                <a:t>】 2020</a:t>
              </a:r>
              <a:r>
                <a:rPr kumimoji="1" lang="ja-JP" altLang="en-US" sz="1200" dirty="0">
                  <a:solidFill>
                    <a:prstClr val="black"/>
                  </a:solidFill>
                  <a:latin typeface="BIZ UDPゴシック" panose="020B0400000000000000" pitchFamily="50" charset="-128"/>
                  <a:ea typeface="BIZ UDPゴシック" panose="020B0400000000000000" pitchFamily="50" charset="-128"/>
                </a:rPr>
                <a:t>年</a:t>
              </a:r>
              <a:r>
                <a:rPr kumimoji="1" lang="en-US" altLang="ja-JP" sz="1200" dirty="0">
                  <a:solidFill>
                    <a:prstClr val="black"/>
                  </a:solidFill>
                  <a:latin typeface="BIZ UDPゴシック" panose="020B0400000000000000" pitchFamily="50" charset="-128"/>
                  <a:ea typeface="BIZ UDPゴシック" panose="020B0400000000000000" pitchFamily="50" charset="-128"/>
                </a:rPr>
                <a:t>11</a:t>
              </a:r>
              <a:r>
                <a:rPr kumimoji="1" lang="ja-JP" altLang="en-US" sz="1200" dirty="0">
                  <a:solidFill>
                    <a:prstClr val="black"/>
                  </a:solidFill>
                  <a:latin typeface="BIZ UDPゴシック" panose="020B0400000000000000" pitchFamily="50" charset="-128"/>
                  <a:ea typeface="BIZ UDPゴシック" panose="020B0400000000000000" pitchFamily="50" charset="-128"/>
                </a:rPr>
                <a:t>月６日</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参加者</a:t>
              </a: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プロジェクトコーディ</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ネーター企業代表等</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65</a:t>
              </a:r>
              <a:r>
                <a:rPr kumimoji="1" lang="ja-JP" altLang="en-US" sz="1200" dirty="0">
                  <a:solidFill>
                    <a:prstClr val="black"/>
                  </a:solidFill>
                  <a:latin typeface="BIZ UDPゴシック" panose="020B0400000000000000" pitchFamily="50" charset="-128"/>
                  <a:ea typeface="BIZ UDPゴシック" panose="020B0400000000000000" pitchFamily="50" charset="-128"/>
                </a:rPr>
                <a:t>名</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grpSp>
      <p:sp>
        <p:nvSpPr>
          <p:cNvPr id="63" name="正方形/長方形 62"/>
          <p:cNvSpPr/>
          <p:nvPr/>
        </p:nvSpPr>
        <p:spPr>
          <a:xfrm>
            <a:off x="250953" y="758758"/>
            <a:ext cx="2077813" cy="369332"/>
          </a:xfrm>
          <a:prstGeom prst="rect">
            <a:avLst/>
          </a:prstGeom>
        </p:spPr>
        <p:txBody>
          <a:bodyPr wrap="none">
            <a:spAutoFit/>
          </a:bodyPr>
          <a:lstStyle/>
          <a:p>
            <a:r>
              <a:rPr lang="ja-JP" altLang="en-US" b="1" dirty="0">
                <a:solidFill>
                  <a:srgbClr val="0070C0"/>
                </a:solidFill>
                <a:latin typeface="BIZ UDPゴシック" panose="020B0400000000000000" pitchFamily="50" charset="-128"/>
                <a:ea typeface="BIZ UDPゴシック" panose="020B0400000000000000" pitchFamily="50" charset="-128"/>
              </a:rPr>
              <a:t>■ これまでの取組</a:t>
            </a:r>
          </a:p>
        </p:txBody>
      </p:sp>
      <p:grpSp>
        <p:nvGrpSpPr>
          <p:cNvPr id="50" name="グループ化 49"/>
          <p:cNvGrpSpPr/>
          <p:nvPr/>
        </p:nvGrpSpPr>
        <p:grpSpPr>
          <a:xfrm>
            <a:off x="7365287" y="134256"/>
            <a:ext cx="1540578" cy="276999"/>
            <a:chOff x="6978915" y="576349"/>
            <a:chExt cx="1540578" cy="276999"/>
          </a:xfrm>
        </p:grpSpPr>
        <p:sp>
          <p:nvSpPr>
            <p:cNvPr id="51" name="正方形/長方形 50"/>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Pゴシック" panose="020B0400000000000000" pitchFamily="50" charset="-128"/>
                  <a:ea typeface="BIZ UDPゴシック" panose="020B0400000000000000" pitchFamily="50" charset="-128"/>
                </a:rPr>
                <a:t>これまでの</a:t>
              </a:r>
              <a:r>
                <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p>
          </p:txBody>
        </p:sp>
        <p:grpSp>
          <p:nvGrpSpPr>
            <p:cNvPr id="60" name="グループ化 59"/>
            <p:cNvGrpSpPr/>
            <p:nvPr/>
          </p:nvGrpSpPr>
          <p:grpSpPr>
            <a:xfrm>
              <a:off x="6978915" y="576349"/>
              <a:ext cx="267630" cy="276999"/>
              <a:chOff x="6978915" y="557392"/>
              <a:chExt cx="267630" cy="276999"/>
            </a:xfrm>
          </p:grpSpPr>
          <p:sp>
            <p:nvSpPr>
              <p:cNvPr id="61" name="正方形/長方形 60"/>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62" name="正方形/長方形 61"/>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65" name="スライド番号プレースホルダー 3"/>
          <p:cNvSpPr>
            <a:spLocks noGrp="1"/>
          </p:cNvSpPr>
          <p:nvPr>
            <p:ph type="sldNum" sz="quarter" idx="12"/>
          </p:nvPr>
        </p:nvSpPr>
        <p:spPr>
          <a:xfrm>
            <a:off x="6985816" y="64232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4049A7-7CB3-4CD6-BDE4-CB6BC8BABD24}"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876974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5503</Words>
  <Application>Microsoft Office PowerPoint</Application>
  <PresentationFormat>画面に合わせる (4:3)</PresentationFormat>
  <Paragraphs>744</Paragraphs>
  <Slides>26</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BIZ UDPゴシック</vt:lpstr>
      <vt:lpstr>BIZ UDゴシック</vt:lpstr>
      <vt:lpstr>HGPｺﾞｼｯｸE</vt:lpstr>
      <vt:lpstr>Meiryo UI</vt:lpstr>
      <vt:lpstr>游ゴシック</vt:lpstr>
      <vt:lpstr>游ゴシック Light</vt:lpstr>
      <vt:lpstr>Agency FB</vt:lpstr>
      <vt:lpstr>Arial</vt:lpstr>
      <vt:lpstr>Bahnschrift SemiBold</vt:lpstr>
      <vt:lpstr>Bahnschrift SemiBold SemiConden</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2022-02-24T11:46:15Z</dcterms:created>
  <dcterms:modified xsi:type="dcterms:W3CDTF">2022-02-25T04:54:13Z</dcterms:modified>
</cp:coreProperties>
</file>