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0"/>
  </p:notesMasterIdLst>
  <p:sldIdLst>
    <p:sldId id="868" r:id="rId2"/>
    <p:sldId id="874" r:id="rId3"/>
    <p:sldId id="875" r:id="rId4"/>
    <p:sldId id="876" r:id="rId5"/>
    <p:sldId id="866" r:id="rId6"/>
    <p:sldId id="844" r:id="rId7"/>
    <p:sldId id="871" r:id="rId8"/>
    <p:sldId id="840" r:id="rId9"/>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CCCC"/>
    <a:srgbClr val="4472C4"/>
    <a:srgbClr val="FFCC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26" autoAdjust="0"/>
  </p:normalViewPr>
  <p:slideViewPr>
    <p:cSldViewPr snapToGrid="0">
      <p:cViewPr varScale="1">
        <p:scale>
          <a:sx n="107" d="100"/>
          <a:sy n="107" d="100"/>
        </p:scale>
        <p:origin x="672" y="102"/>
      </p:cViewPr>
      <p:guideLst/>
    </p:cSldViewPr>
  </p:slideViewPr>
  <p:notesTextViewPr>
    <p:cViewPr>
      <p:scale>
        <a:sx n="1" d="1"/>
        <a:sy n="1" d="1"/>
      </p:scale>
      <p:origin x="0" y="0"/>
    </p:cViewPr>
  </p:notesTextViewPr>
  <p:notesViewPr>
    <p:cSldViewPr snapToGrid="0">
      <p:cViewPr varScale="1">
        <p:scale>
          <a:sx n="75" d="100"/>
          <a:sy n="75" d="100"/>
        </p:scale>
        <p:origin x="4020"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786" cy="498693"/>
          </a:xfrm>
          <a:prstGeom prst="rect">
            <a:avLst/>
          </a:prstGeom>
        </p:spPr>
        <p:txBody>
          <a:bodyPr vert="horz" lIns="91550" tIns="45774" rIns="91550" bIns="4577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0"/>
            <a:ext cx="2949786" cy="498693"/>
          </a:xfrm>
          <a:prstGeom prst="rect">
            <a:avLst/>
          </a:prstGeom>
        </p:spPr>
        <p:txBody>
          <a:bodyPr vert="horz" lIns="91550" tIns="45774" rIns="91550" bIns="45774" rtlCol="0"/>
          <a:lstStyle>
            <a:lvl1pPr algn="r">
              <a:defRPr sz="1200"/>
            </a:lvl1pPr>
          </a:lstStyle>
          <a:p>
            <a:fld id="{25A96CBF-C883-4BFE-8353-D243606889C5}" type="datetimeFigureOut">
              <a:rPr kumimoji="1" lang="ja-JP" altLang="en-US" smtClean="0"/>
              <a:t>2026/10/20</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550" tIns="45774" rIns="91550" bIns="45774"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5"/>
          </a:xfrm>
          <a:prstGeom prst="rect">
            <a:avLst/>
          </a:prstGeom>
        </p:spPr>
        <p:txBody>
          <a:bodyPr vert="horz" lIns="91550" tIns="45774" rIns="91550" bIns="4577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647"/>
            <a:ext cx="2949786" cy="498692"/>
          </a:xfrm>
          <a:prstGeom prst="rect">
            <a:avLst/>
          </a:prstGeom>
        </p:spPr>
        <p:txBody>
          <a:bodyPr vert="horz" lIns="91550" tIns="45774" rIns="91550" bIns="4577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6" cy="498692"/>
          </a:xfrm>
          <a:prstGeom prst="rect">
            <a:avLst/>
          </a:prstGeom>
        </p:spPr>
        <p:txBody>
          <a:bodyPr vert="horz" lIns="91550" tIns="45774" rIns="91550" bIns="45774" rtlCol="0" anchor="b"/>
          <a:lstStyle>
            <a:lvl1pPr algn="r">
              <a:defRPr sz="1200"/>
            </a:lvl1pPr>
          </a:lstStyle>
          <a:p>
            <a:fld id="{E8A4348F-8DAC-47D6-AC1D-9E129BCB9956}" type="slidenum">
              <a:rPr kumimoji="1" lang="ja-JP" altLang="en-US" smtClean="0"/>
              <a:t>‹#›</a:t>
            </a:fld>
            <a:endParaRPr kumimoji="1" lang="ja-JP" altLang="en-US"/>
          </a:p>
        </p:txBody>
      </p:sp>
    </p:spTree>
    <p:extLst>
      <p:ext uri="{BB962C8B-B14F-4D97-AF65-F5344CB8AC3E}">
        <p14:creationId xmlns:p14="http://schemas.microsoft.com/office/powerpoint/2010/main" val="110685956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8A4348F-8DAC-47D6-AC1D-9E129BCB9956}" type="slidenum">
              <a:rPr kumimoji="1" lang="ja-JP" altLang="en-US" smtClean="0"/>
              <a:t>1</a:t>
            </a:fld>
            <a:endParaRPr kumimoji="1" lang="ja-JP" altLang="en-US"/>
          </a:p>
        </p:txBody>
      </p:sp>
    </p:spTree>
    <p:extLst>
      <p:ext uri="{BB962C8B-B14F-4D97-AF65-F5344CB8AC3E}">
        <p14:creationId xmlns:p14="http://schemas.microsoft.com/office/powerpoint/2010/main" val="1540063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DD9FE-D484-C001-38FA-5A88B36469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199ECC7-5C3C-0054-21C1-6ADB6B0EEFF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CD121AE-C200-9019-AEEE-34D14FABE8F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44E9B07-9116-F21C-1F04-59792DDA4434}"/>
              </a:ext>
            </a:extLst>
          </p:cNvPr>
          <p:cNvSpPr>
            <a:spLocks noGrp="1"/>
          </p:cNvSpPr>
          <p:nvPr>
            <p:ph type="sldNum" sz="quarter" idx="5"/>
          </p:nvPr>
        </p:nvSpPr>
        <p:spPr/>
        <p:txBody>
          <a:bodyPr/>
          <a:lstStyle/>
          <a:p>
            <a:fld id="{E8A4348F-8DAC-47D6-AC1D-9E129BCB9956}" type="slidenum">
              <a:rPr kumimoji="1" lang="ja-JP" altLang="en-US" smtClean="0"/>
              <a:t>2</a:t>
            </a:fld>
            <a:endParaRPr kumimoji="1" lang="ja-JP" altLang="en-US"/>
          </a:p>
        </p:txBody>
      </p:sp>
    </p:spTree>
    <p:extLst>
      <p:ext uri="{BB962C8B-B14F-4D97-AF65-F5344CB8AC3E}">
        <p14:creationId xmlns:p14="http://schemas.microsoft.com/office/powerpoint/2010/main" val="1196757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8A4348F-8DAC-47D6-AC1D-9E129BCB9956}" type="slidenum">
              <a:rPr kumimoji="1" lang="ja-JP" altLang="en-US" smtClean="0"/>
              <a:t>3</a:t>
            </a:fld>
            <a:endParaRPr kumimoji="1" lang="ja-JP" altLang="en-US"/>
          </a:p>
        </p:txBody>
      </p:sp>
    </p:spTree>
    <p:extLst>
      <p:ext uri="{BB962C8B-B14F-4D97-AF65-F5344CB8AC3E}">
        <p14:creationId xmlns:p14="http://schemas.microsoft.com/office/powerpoint/2010/main" val="2812644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E702-EB42-C269-5430-CF6FBABACD7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548B582-A7F2-2799-84CC-28C887E31B0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520F21E-7E16-3029-921B-DB4A83AC70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9A144FA-5EF9-ACB5-F88E-E5DEA2B8730D}"/>
              </a:ext>
            </a:extLst>
          </p:cNvPr>
          <p:cNvSpPr>
            <a:spLocks noGrp="1"/>
          </p:cNvSpPr>
          <p:nvPr>
            <p:ph type="sldNum" sz="quarter" idx="5"/>
          </p:nvPr>
        </p:nvSpPr>
        <p:spPr/>
        <p:txBody>
          <a:bodyPr/>
          <a:lstStyle/>
          <a:p>
            <a:fld id="{2CDC1829-94FF-4389-A089-CFD0B232A889}" type="slidenum">
              <a:rPr kumimoji="1" lang="ja-JP" altLang="en-US" smtClean="0"/>
              <a:t>4</a:t>
            </a:fld>
            <a:endParaRPr kumimoji="1" lang="ja-JP" altLang="en-US"/>
          </a:p>
        </p:txBody>
      </p:sp>
    </p:spTree>
    <p:extLst>
      <p:ext uri="{BB962C8B-B14F-4D97-AF65-F5344CB8AC3E}">
        <p14:creationId xmlns:p14="http://schemas.microsoft.com/office/powerpoint/2010/main" val="809707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8A4348F-8DAC-47D6-AC1D-9E129BCB9956}" type="slidenum">
              <a:rPr kumimoji="1" lang="ja-JP" altLang="en-US" smtClean="0"/>
              <a:t>5</a:t>
            </a:fld>
            <a:endParaRPr kumimoji="1" lang="ja-JP" altLang="en-US"/>
          </a:p>
        </p:txBody>
      </p:sp>
    </p:spTree>
    <p:extLst>
      <p:ext uri="{BB962C8B-B14F-4D97-AF65-F5344CB8AC3E}">
        <p14:creationId xmlns:p14="http://schemas.microsoft.com/office/powerpoint/2010/main" val="567213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8A4348F-8DAC-47D6-AC1D-9E129BCB9956}" type="slidenum">
              <a:rPr kumimoji="1" lang="ja-JP" altLang="en-US" smtClean="0"/>
              <a:t>6</a:t>
            </a:fld>
            <a:endParaRPr kumimoji="1" lang="ja-JP" altLang="en-US"/>
          </a:p>
        </p:txBody>
      </p:sp>
    </p:spTree>
    <p:extLst>
      <p:ext uri="{BB962C8B-B14F-4D97-AF65-F5344CB8AC3E}">
        <p14:creationId xmlns:p14="http://schemas.microsoft.com/office/powerpoint/2010/main" val="1164869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CB1E2-7C93-7C06-2D55-1673C626797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D1F31BF-69CF-E5C3-7D5F-A1C41E47E86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00E701A-0F7D-5DDC-17EC-770741115B40}"/>
              </a:ext>
            </a:extLst>
          </p:cNvPr>
          <p:cNvSpPr>
            <a:spLocks noGrp="1"/>
          </p:cNvSpPr>
          <p:nvPr>
            <p:ph type="body" idx="1"/>
          </p:nvPr>
        </p:nvSpPr>
        <p:spPr/>
        <p:txBody>
          <a:bodyPr/>
          <a:lstStyle/>
          <a:p>
            <a:endParaRPr lang="en-US" altLang="ja-JP" dirty="0"/>
          </a:p>
        </p:txBody>
      </p:sp>
      <p:sp>
        <p:nvSpPr>
          <p:cNvPr id="4" name="スライド番号プレースホルダー 3">
            <a:extLst>
              <a:ext uri="{FF2B5EF4-FFF2-40B4-BE49-F238E27FC236}">
                <a16:creationId xmlns:a16="http://schemas.microsoft.com/office/drawing/2014/main" id="{80A3F9F8-53EA-C72C-D506-2B2AA5B1A777}"/>
              </a:ext>
            </a:extLst>
          </p:cNvPr>
          <p:cNvSpPr>
            <a:spLocks noGrp="1"/>
          </p:cNvSpPr>
          <p:nvPr>
            <p:ph type="sldNum" sz="quarter" idx="5"/>
          </p:nvPr>
        </p:nvSpPr>
        <p:spPr/>
        <p:txBody>
          <a:bodyPr/>
          <a:lstStyle/>
          <a:p>
            <a:fld id="{E8A4348F-8DAC-47D6-AC1D-9E129BCB9956}" type="slidenum">
              <a:rPr kumimoji="1" lang="ja-JP" altLang="en-US" smtClean="0"/>
              <a:t>7</a:t>
            </a:fld>
            <a:endParaRPr kumimoji="1" lang="ja-JP" altLang="en-US"/>
          </a:p>
        </p:txBody>
      </p:sp>
    </p:spTree>
    <p:extLst>
      <p:ext uri="{BB962C8B-B14F-4D97-AF65-F5344CB8AC3E}">
        <p14:creationId xmlns:p14="http://schemas.microsoft.com/office/powerpoint/2010/main" val="2088736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8A4348F-8DAC-47D6-AC1D-9E129BCB9956}" type="slidenum">
              <a:rPr kumimoji="1" lang="ja-JP" altLang="en-US" smtClean="0"/>
              <a:t>8</a:t>
            </a:fld>
            <a:endParaRPr kumimoji="1" lang="ja-JP" altLang="en-US"/>
          </a:p>
        </p:txBody>
      </p:sp>
    </p:spTree>
    <p:extLst>
      <p:ext uri="{BB962C8B-B14F-4D97-AF65-F5344CB8AC3E}">
        <p14:creationId xmlns:p14="http://schemas.microsoft.com/office/powerpoint/2010/main" val="79083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7FAE48-AA05-AD79-238D-1A10D3DEC6B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105F8A0-A312-519F-CA44-7FC7B25D23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9D60C53-724E-009B-FDA4-738AEE4FA880}"/>
              </a:ext>
            </a:extLst>
          </p:cNvPr>
          <p:cNvSpPr>
            <a:spLocks noGrp="1"/>
          </p:cNvSpPr>
          <p:nvPr>
            <p:ph type="dt" sz="half" idx="10"/>
          </p:nvPr>
        </p:nvSpPr>
        <p:spPr/>
        <p:txBody>
          <a:bodyPr/>
          <a:lstStyle/>
          <a:p>
            <a:fld id="{BA766044-0AAB-41A2-90E2-43A458967B80}" type="datetime1">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95F95911-277F-3993-756D-167F4CD9401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29FEECD-2613-F5D8-3B97-9D5A8C95EC09}"/>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185319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497A3B-D922-9AFB-D959-8A3E92BDEAB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C8D382C-6CF1-4F7D-267D-5A843676644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CC5A9A0-74C7-79FC-2A2C-F9532D0F6351}"/>
              </a:ext>
            </a:extLst>
          </p:cNvPr>
          <p:cNvSpPr>
            <a:spLocks noGrp="1"/>
          </p:cNvSpPr>
          <p:nvPr>
            <p:ph type="dt" sz="half" idx="10"/>
          </p:nvPr>
        </p:nvSpPr>
        <p:spPr/>
        <p:txBody>
          <a:bodyPr/>
          <a:lstStyle/>
          <a:p>
            <a:fld id="{A8CA616A-0984-4D75-8B1A-F5A708D5A68C}" type="datetime1">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DBB53620-2A12-AE7E-E20A-06189ADA9FA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F4760CE-C418-A13E-AD47-A5C72EFE65D3}"/>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3213341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C78CB1-A6D1-054C-2BD7-F5AD2BC06F4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7B7E3C5-3E2A-F34B-1605-2EAB6DB49D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74C0DA4-35F8-B5A2-4629-EC080EE0ED68}"/>
              </a:ext>
            </a:extLst>
          </p:cNvPr>
          <p:cNvSpPr>
            <a:spLocks noGrp="1"/>
          </p:cNvSpPr>
          <p:nvPr>
            <p:ph type="dt" sz="half" idx="10"/>
          </p:nvPr>
        </p:nvSpPr>
        <p:spPr/>
        <p:txBody>
          <a:bodyPr/>
          <a:lstStyle/>
          <a:p>
            <a:fld id="{D6FD7DCB-4856-40D3-A89D-D7274674C98F}" type="datetime1">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5F1A1AF9-ECCD-02B8-73B1-B938B4A11AF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66783EF-2E72-6464-1FB0-71F890CE2041}"/>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2471785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FDB2B5-99CB-02A1-3976-9C90E15EF77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A77C4DE-2148-B6AA-0D2E-6F321733EBB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CFAF322-3B51-560C-ABC3-0109859C06A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8098399-23DE-D71D-F36B-4B96E476C7A2}"/>
              </a:ext>
            </a:extLst>
          </p:cNvPr>
          <p:cNvSpPr>
            <a:spLocks noGrp="1"/>
          </p:cNvSpPr>
          <p:nvPr>
            <p:ph type="dt" sz="half" idx="10"/>
          </p:nvPr>
        </p:nvSpPr>
        <p:spPr/>
        <p:txBody>
          <a:bodyPr/>
          <a:lstStyle/>
          <a:p>
            <a:fld id="{18F7131F-4252-4745-8565-284C3D6F7511}" type="datetime1">
              <a:rPr kumimoji="1" lang="ja-JP" altLang="en-US" smtClean="0"/>
              <a:t>2026/10/20</a:t>
            </a:fld>
            <a:endParaRPr kumimoji="1" lang="ja-JP" altLang="en-US"/>
          </a:p>
        </p:txBody>
      </p:sp>
      <p:sp>
        <p:nvSpPr>
          <p:cNvPr id="6" name="フッター プレースホルダー 5">
            <a:extLst>
              <a:ext uri="{FF2B5EF4-FFF2-40B4-BE49-F238E27FC236}">
                <a16:creationId xmlns:a16="http://schemas.microsoft.com/office/drawing/2014/main" id="{CB4386B6-92F9-F954-8123-2CE9E14CD70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2D409B4-F7FC-A17F-3D32-2861CAE00475}"/>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1155633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3E0CA7-57E8-570A-8381-D749759ACD7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711D86-7A1C-B1BD-41AD-C37FE5233D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DC1ECAE-6901-6582-ED9B-DC173EFA15D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C049A6E-CD9D-6E26-5EA1-B2AB3907AC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9C4D3E2-F2D2-884D-D8F6-2D43FAFB0A7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A48EA90-DF68-8320-ED11-46B5635F3298}"/>
              </a:ext>
            </a:extLst>
          </p:cNvPr>
          <p:cNvSpPr>
            <a:spLocks noGrp="1"/>
          </p:cNvSpPr>
          <p:nvPr>
            <p:ph type="dt" sz="half" idx="10"/>
          </p:nvPr>
        </p:nvSpPr>
        <p:spPr/>
        <p:txBody>
          <a:bodyPr/>
          <a:lstStyle/>
          <a:p>
            <a:fld id="{9CCD8BF2-0749-4747-8193-D41068B7F326}" type="datetime1">
              <a:rPr kumimoji="1" lang="ja-JP" altLang="en-US" smtClean="0"/>
              <a:t>2026/10/20</a:t>
            </a:fld>
            <a:endParaRPr kumimoji="1" lang="ja-JP" altLang="en-US"/>
          </a:p>
        </p:txBody>
      </p:sp>
      <p:sp>
        <p:nvSpPr>
          <p:cNvPr id="8" name="フッター プレースホルダー 7">
            <a:extLst>
              <a:ext uri="{FF2B5EF4-FFF2-40B4-BE49-F238E27FC236}">
                <a16:creationId xmlns:a16="http://schemas.microsoft.com/office/drawing/2014/main" id="{A62763A2-A94D-E443-B120-3766D553294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230F785-FB2B-6054-767E-89852315C861}"/>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3311118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D2DECF-134E-B7BD-6A33-454EC136385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981E4E88-FBA4-B70F-7AA2-52DD7DAD671B}"/>
              </a:ext>
            </a:extLst>
          </p:cNvPr>
          <p:cNvSpPr>
            <a:spLocks noGrp="1"/>
          </p:cNvSpPr>
          <p:nvPr>
            <p:ph type="dt" sz="half" idx="10"/>
          </p:nvPr>
        </p:nvSpPr>
        <p:spPr/>
        <p:txBody>
          <a:bodyPr/>
          <a:lstStyle/>
          <a:p>
            <a:fld id="{4CBC83BD-26EE-4D65-8200-66653532997A}" type="datetime1">
              <a:rPr kumimoji="1" lang="ja-JP" altLang="en-US" smtClean="0"/>
              <a:t>2026/10/20</a:t>
            </a:fld>
            <a:endParaRPr kumimoji="1" lang="ja-JP" altLang="en-US"/>
          </a:p>
        </p:txBody>
      </p:sp>
      <p:sp>
        <p:nvSpPr>
          <p:cNvPr id="4" name="フッター プレースホルダー 3">
            <a:extLst>
              <a:ext uri="{FF2B5EF4-FFF2-40B4-BE49-F238E27FC236}">
                <a16:creationId xmlns:a16="http://schemas.microsoft.com/office/drawing/2014/main" id="{252761DC-542C-7582-7EFD-3D1AB00B5D5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B61E32F-5A94-C9A6-1386-095234461AA9}"/>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285312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045DBEC-DF77-19D1-CA0C-2CBDB1D35694}"/>
              </a:ext>
            </a:extLst>
          </p:cNvPr>
          <p:cNvSpPr>
            <a:spLocks noGrp="1"/>
          </p:cNvSpPr>
          <p:nvPr>
            <p:ph type="dt" sz="half" idx="10"/>
          </p:nvPr>
        </p:nvSpPr>
        <p:spPr/>
        <p:txBody>
          <a:bodyPr/>
          <a:lstStyle/>
          <a:p>
            <a:fld id="{3509A2D9-34D4-4CC1-8A0A-56C409A1E6B5}" type="datetime1">
              <a:rPr kumimoji="1" lang="ja-JP" altLang="en-US" smtClean="0"/>
              <a:t>2026/10/20</a:t>
            </a:fld>
            <a:endParaRPr kumimoji="1" lang="ja-JP" altLang="en-US"/>
          </a:p>
        </p:txBody>
      </p:sp>
      <p:sp>
        <p:nvSpPr>
          <p:cNvPr id="3" name="フッター プレースホルダー 2">
            <a:extLst>
              <a:ext uri="{FF2B5EF4-FFF2-40B4-BE49-F238E27FC236}">
                <a16:creationId xmlns:a16="http://schemas.microsoft.com/office/drawing/2014/main" id="{16FDC3F3-BE6A-C98F-C5E5-C57817E6619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528DAF0-5A7B-7278-396E-1B9B64933451}"/>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1308633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5FD4C0-9B75-0FC6-76A3-20F66DF0739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D4E1728-31D1-C12B-1B77-1C94A0A618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503688A-F939-5708-9C5C-E1F62C8A8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056E50C-A035-52F5-E0A2-1A06AF890EDE}"/>
              </a:ext>
            </a:extLst>
          </p:cNvPr>
          <p:cNvSpPr>
            <a:spLocks noGrp="1"/>
          </p:cNvSpPr>
          <p:nvPr>
            <p:ph type="dt" sz="half" idx="10"/>
          </p:nvPr>
        </p:nvSpPr>
        <p:spPr/>
        <p:txBody>
          <a:bodyPr/>
          <a:lstStyle/>
          <a:p>
            <a:fld id="{8D2D37FE-204C-4A9C-8C86-6B13B744666D}" type="datetime1">
              <a:rPr kumimoji="1" lang="ja-JP" altLang="en-US" smtClean="0"/>
              <a:t>2026/10/20</a:t>
            </a:fld>
            <a:endParaRPr kumimoji="1" lang="ja-JP" altLang="en-US"/>
          </a:p>
        </p:txBody>
      </p:sp>
      <p:sp>
        <p:nvSpPr>
          <p:cNvPr id="6" name="フッター プレースホルダー 5">
            <a:extLst>
              <a:ext uri="{FF2B5EF4-FFF2-40B4-BE49-F238E27FC236}">
                <a16:creationId xmlns:a16="http://schemas.microsoft.com/office/drawing/2014/main" id="{3838B5E2-50A6-E99B-B0F6-CA67D09A3E7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69729EA-92DE-9BF7-4448-E6D5157EE229}"/>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2318323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38851B-537D-FBAD-3970-AC8CB62404E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683566C-5E40-83E4-A2FC-5A66173DBD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1695D8C-6C7D-8530-C988-F15AC49C2D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20CB3CE-8A32-0A74-64CA-E1F58067FF98}"/>
              </a:ext>
            </a:extLst>
          </p:cNvPr>
          <p:cNvSpPr>
            <a:spLocks noGrp="1"/>
          </p:cNvSpPr>
          <p:nvPr>
            <p:ph type="dt" sz="half" idx="10"/>
          </p:nvPr>
        </p:nvSpPr>
        <p:spPr/>
        <p:txBody>
          <a:bodyPr/>
          <a:lstStyle/>
          <a:p>
            <a:fld id="{90CD2BC2-F4CC-4EC0-B5A4-EC519DDD46D4}" type="datetime1">
              <a:rPr kumimoji="1" lang="ja-JP" altLang="en-US" smtClean="0"/>
              <a:t>2026/10/20</a:t>
            </a:fld>
            <a:endParaRPr kumimoji="1" lang="ja-JP" altLang="en-US"/>
          </a:p>
        </p:txBody>
      </p:sp>
      <p:sp>
        <p:nvSpPr>
          <p:cNvPr id="6" name="フッター プレースホルダー 5">
            <a:extLst>
              <a:ext uri="{FF2B5EF4-FFF2-40B4-BE49-F238E27FC236}">
                <a16:creationId xmlns:a16="http://schemas.microsoft.com/office/drawing/2014/main" id="{5CF4C0DC-0668-FD96-5F90-08449B2EF6B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8DB2EE8-6E87-1D42-E546-65391E24618E}"/>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2609298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AA4C54-32C1-AB24-D7BD-121C91B2CA3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7961F9E-21A7-9BA1-A98C-85212564A01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69C3BAA-6798-E23D-2141-7BE26386CE3D}"/>
              </a:ext>
            </a:extLst>
          </p:cNvPr>
          <p:cNvSpPr>
            <a:spLocks noGrp="1"/>
          </p:cNvSpPr>
          <p:nvPr>
            <p:ph type="dt" sz="half" idx="10"/>
          </p:nvPr>
        </p:nvSpPr>
        <p:spPr/>
        <p:txBody>
          <a:bodyPr/>
          <a:lstStyle/>
          <a:p>
            <a:fld id="{83D3FAD2-C529-4090-A118-C8C2C0592603}" type="datetime1">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93DA9951-79AB-4690-72AE-B0845DA6EA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C44CEA-E5E5-EB47-F703-01B86A4633E0}"/>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597022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5E973B7-7C0A-ECBF-94CA-8AF5F5A4986B}"/>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F4F8079-2F6B-C57E-33F9-4E2060773CF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AA98B3E-BF87-961E-C44B-1AEBA0EE305E}"/>
              </a:ext>
            </a:extLst>
          </p:cNvPr>
          <p:cNvSpPr>
            <a:spLocks noGrp="1"/>
          </p:cNvSpPr>
          <p:nvPr>
            <p:ph type="dt" sz="half" idx="10"/>
          </p:nvPr>
        </p:nvSpPr>
        <p:spPr/>
        <p:txBody>
          <a:bodyPr/>
          <a:lstStyle/>
          <a:p>
            <a:fld id="{257C301C-3AB3-4077-AD35-12C32F5BA6FE}" type="datetime1">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B1E49597-3C24-5F89-BF27-D2524B178CA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9E91314-4A1A-75E1-1AB0-6AE71220FE9D}"/>
              </a:ext>
            </a:extLst>
          </p:cNvPr>
          <p:cNvSpPr>
            <a:spLocks noGrp="1"/>
          </p:cNvSpPr>
          <p:nvPr>
            <p:ph type="sldNum" sz="quarter" idx="12"/>
          </p:nvPr>
        </p:nvSpPr>
        <p:spPr/>
        <p:txBody>
          <a:body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412477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7219245-B74C-A402-D01B-F4D36F8A3C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3F6DF34-4B2F-0107-634C-E3B9DE5A61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0504626-1B01-6E90-71B0-94B39E5AC4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C4E4A7-6B6A-4EBF-A4DA-92819E4C25E3}" type="datetime1">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1EEE74DC-872A-53F5-9645-B959584A90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63F12CC-B97D-0F03-9512-1EB6EEC24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FEE86-9482-4662-AC54-6D70F9B4032C}" type="slidenum">
              <a:rPr kumimoji="1" lang="ja-JP" altLang="en-US" smtClean="0"/>
              <a:t>‹#›</a:t>
            </a:fld>
            <a:endParaRPr kumimoji="1" lang="ja-JP" altLang="en-US"/>
          </a:p>
        </p:txBody>
      </p:sp>
    </p:spTree>
    <p:extLst>
      <p:ext uri="{BB962C8B-B14F-4D97-AF65-F5344CB8AC3E}">
        <p14:creationId xmlns:p14="http://schemas.microsoft.com/office/powerpoint/2010/main" val="3583400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2">
            <a:extLst>
              <a:ext uri="{FF2B5EF4-FFF2-40B4-BE49-F238E27FC236}">
                <a16:creationId xmlns:a16="http://schemas.microsoft.com/office/drawing/2014/main" id="{824946D8-2651-A9A3-69A0-CFC8A5EED4AA}"/>
              </a:ext>
            </a:extLst>
          </p:cNvPr>
          <p:cNvGrpSpPr/>
          <p:nvPr/>
        </p:nvGrpSpPr>
        <p:grpSpPr>
          <a:xfrm flipV="1">
            <a:off x="509543" y="3607686"/>
            <a:ext cx="11172913" cy="45719"/>
            <a:chOff x="0" y="0"/>
            <a:chExt cx="22021800" cy="190500"/>
          </a:xfrm>
          <a:solidFill>
            <a:schemeClr val="accent5"/>
          </a:solidFill>
        </p:grpSpPr>
        <p:grpSp>
          <p:nvGrpSpPr>
            <p:cNvPr id="9" name="Group 3">
              <a:extLst>
                <a:ext uri="{FF2B5EF4-FFF2-40B4-BE49-F238E27FC236}">
                  <a16:creationId xmlns:a16="http://schemas.microsoft.com/office/drawing/2014/main" id="{F9565F57-831C-E044-BDB0-F98929ABBB0D}"/>
                </a:ext>
              </a:extLst>
            </p:cNvPr>
            <p:cNvGrpSpPr/>
            <p:nvPr/>
          </p:nvGrpSpPr>
          <p:grpSpPr>
            <a:xfrm>
              <a:off x="0" y="0"/>
              <a:ext cx="7340600" cy="190500"/>
              <a:chOff x="0" y="0"/>
              <a:chExt cx="1449995" cy="37630"/>
            </a:xfrm>
            <a:grpFill/>
          </p:grpSpPr>
          <p:sp>
            <p:nvSpPr>
              <p:cNvPr id="16" name="Freeform 4">
                <a:extLst>
                  <a:ext uri="{FF2B5EF4-FFF2-40B4-BE49-F238E27FC236}">
                    <a16:creationId xmlns:a16="http://schemas.microsoft.com/office/drawing/2014/main" id="{9837439D-487A-93FA-8A92-52191D1418D7}"/>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17" name="TextBox 5">
                <a:extLst>
                  <a:ext uri="{FF2B5EF4-FFF2-40B4-BE49-F238E27FC236}">
                    <a16:creationId xmlns:a16="http://schemas.microsoft.com/office/drawing/2014/main" id="{925BB62E-9F0C-7022-8205-59B97DB4E90E}"/>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10" name="Group 6">
              <a:extLst>
                <a:ext uri="{FF2B5EF4-FFF2-40B4-BE49-F238E27FC236}">
                  <a16:creationId xmlns:a16="http://schemas.microsoft.com/office/drawing/2014/main" id="{EBE59C9A-6EC9-CBD7-8E77-C678E6ABFBC7}"/>
                </a:ext>
              </a:extLst>
            </p:cNvPr>
            <p:cNvGrpSpPr/>
            <p:nvPr/>
          </p:nvGrpSpPr>
          <p:grpSpPr>
            <a:xfrm>
              <a:off x="7340600" y="0"/>
              <a:ext cx="7340600" cy="190500"/>
              <a:chOff x="0" y="0"/>
              <a:chExt cx="1449995" cy="37630"/>
            </a:xfrm>
            <a:grpFill/>
          </p:grpSpPr>
          <p:sp>
            <p:nvSpPr>
              <p:cNvPr id="14" name="Freeform 7">
                <a:extLst>
                  <a:ext uri="{FF2B5EF4-FFF2-40B4-BE49-F238E27FC236}">
                    <a16:creationId xmlns:a16="http://schemas.microsoft.com/office/drawing/2014/main" id="{65BED538-7DC3-2129-0929-640FC7BD9902}"/>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15" name="TextBox 8">
                <a:extLst>
                  <a:ext uri="{FF2B5EF4-FFF2-40B4-BE49-F238E27FC236}">
                    <a16:creationId xmlns:a16="http://schemas.microsoft.com/office/drawing/2014/main" id="{03EB773D-B582-3BB3-B5C0-94C77D9DDC89}"/>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11" name="Group 9">
              <a:extLst>
                <a:ext uri="{FF2B5EF4-FFF2-40B4-BE49-F238E27FC236}">
                  <a16:creationId xmlns:a16="http://schemas.microsoft.com/office/drawing/2014/main" id="{70F13645-7094-AC76-1716-A7A06FF6B1C0}"/>
                </a:ext>
              </a:extLst>
            </p:cNvPr>
            <p:cNvGrpSpPr/>
            <p:nvPr/>
          </p:nvGrpSpPr>
          <p:grpSpPr>
            <a:xfrm>
              <a:off x="14681200" y="0"/>
              <a:ext cx="7340600" cy="190500"/>
              <a:chOff x="0" y="0"/>
              <a:chExt cx="1449995" cy="37630"/>
            </a:xfrm>
            <a:grpFill/>
          </p:grpSpPr>
          <p:sp>
            <p:nvSpPr>
              <p:cNvPr id="12" name="Freeform 10">
                <a:extLst>
                  <a:ext uri="{FF2B5EF4-FFF2-40B4-BE49-F238E27FC236}">
                    <a16:creationId xmlns:a16="http://schemas.microsoft.com/office/drawing/2014/main" id="{6E63A461-DB2F-8966-2A50-5E43B8B8FE4B}"/>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13" name="TextBox 11">
                <a:extLst>
                  <a:ext uri="{FF2B5EF4-FFF2-40B4-BE49-F238E27FC236}">
                    <a16:creationId xmlns:a16="http://schemas.microsoft.com/office/drawing/2014/main" id="{1F3D245F-BF27-CF29-CE9B-126E31701E06}"/>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sp>
        <p:nvSpPr>
          <p:cNvPr id="2" name="TextBox 24">
            <a:extLst>
              <a:ext uri="{FF2B5EF4-FFF2-40B4-BE49-F238E27FC236}">
                <a16:creationId xmlns:a16="http://schemas.microsoft.com/office/drawing/2014/main" id="{DE8C29DE-CA2F-F692-C7CD-FD93764386C7}"/>
              </a:ext>
            </a:extLst>
          </p:cNvPr>
          <p:cNvSpPr txBox="1"/>
          <p:nvPr/>
        </p:nvSpPr>
        <p:spPr>
          <a:xfrm>
            <a:off x="376428" y="2930030"/>
            <a:ext cx="11439144" cy="615553"/>
          </a:xfrm>
          <a:prstGeom prst="rect">
            <a:avLst/>
          </a:prstGeom>
        </p:spPr>
        <p:txBody>
          <a:bodyPr wrap="square" lIns="0" tIns="0" rIns="0" bIns="0" rtlCol="0" anchor="t">
            <a:spAutoFit/>
          </a:bodyPr>
          <a:lstStyle/>
          <a:p>
            <a:pPr algn="ctr">
              <a:spcBef>
                <a:spcPct val="0"/>
              </a:spcBef>
            </a:pPr>
            <a:r>
              <a:rPr lang="ja-JP" altLang="en-US" sz="4000" dirty="0">
                <a:latin typeface="Meiryo UI" panose="020B0604030504040204" pitchFamily="50" charset="-128"/>
                <a:ea typeface="Meiryo UI" panose="020B0604030504040204" pitchFamily="50" charset="-128"/>
                <a:cs typeface="Century Gothic Paneuropean"/>
                <a:sym typeface="Century Gothic Paneuropean"/>
              </a:rPr>
              <a:t>「府立高校のさらなる魅力化・特色化に向けて」</a:t>
            </a:r>
            <a:endParaRPr lang="en-US" altLang="ja-JP" sz="4000" dirty="0">
              <a:latin typeface="Meiryo UI" panose="020B0604030504040204" pitchFamily="50" charset="-128"/>
              <a:ea typeface="Meiryo UI" panose="020B0604030504040204" pitchFamily="50" charset="-128"/>
              <a:cs typeface="Century Gothic Paneuropean"/>
              <a:sym typeface="Century Gothic Paneuropean"/>
            </a:endParaRPr>
          </a:p>
        </p:txBody>
      </p:sp>
      <p:sp>
        <p:nvSpPr>
          <p:cNvPr id="6" name="テキスト ボックス 5">
            <a:extLst>
              <a:ext uri="{FF2B5EF4-FFF2-40B4-BE49-F238E27FC236}">
                <a16:creationId xmlns:a16="http://schemas.microsoft.com/office/drawing/2014/main" id="{C1A74252-904E-14E5-D422-3007B85E373A}"/>
              </a:ext>
            </a:extLst>
          </p:cNvPr>
          <p:cNvSpPr txBox="1"/>
          <p:nvPr/>
        </p:nvSpPr>
        <p:spPr>
          <a:xfrm>
            <a:off x="2592265" y="5735589"/>
            <a:ext cx="7007470" cy="461665"/>
          </a:xfrm>
          <a:prstGeom prst="rect">
            <a:avLst/>
          </a:prstGeom>
          <a:noFill/>
        </p:spPr>
        <p:txBody>
          <a:bodyPr wrap="square" rtlCol="0">
            <a:spAutoFit/>
          </a:bodyPr>
          <a:lstStyle/>
          <a:p>
            <a:pPr algn="ctr"/>
            <a:r>
              <a:rPr kumimoji="1" lang="ja-JP" altLang="en-US" sz="2400" dirty="0">
                <a:latin typeface="Meiryo UI" panose="020B0604030504040204" pitchFamily="50" charset="-128"/>
                <a:ea typeface="Meiryo UI" panose="020B0604030504040204" pitchFamily="50" charset="-128"/>
              </a:rPr>
              <a:t>令和８年</a:t>
            </a:r>
            <a:r>
              <a:rPr kumimoji="1" lang="en-US" altLang="ja-JP" sz="2400" dirty="0">
                <a:latin typeface="Meiryo UI" panose="020B0604030504040204" pitchFamily="50" charset="-128"/>
                <a:ea typeface="Meiryo UI" panose="020B0604030504040204" pitchFamily="50" charset="-128"/>
              </a:rPr>
              <a:t>10</a:t>
            </a:r>
            <a:r>
              <a:rPr kumimoji="1" lang="ja-JP" altLang="en-US" sz="2400" dirty="0">
                <a:latin typeface="Meiryo UI" panose="020B0604030504040204" pitchFamily="50" charset="-128"/>
                <a:ea typeface="Meiryo UI" panose="020B0604030504040204" pitchFamily="50" charset="-128"/>
              </a:rPr>
              <a:t>月</a:t>
            </a:r>
            <a:r>
              <a:rPr lang="en-US" altLang="ja-JP" sz="2400" dirty="0">
                <a:latin typeface="Meiryo UI" panose="020B0604030504040204" pitchFamily="50" charset="-128"/>
                <a:ea typeface="Meiryo UI" panose="020B0604030504040204" pitchFamily="50" charset="-128"/>
              </a:rPr>
              <a:t>22</a:t>
            </a:r>
            <a:r>
              <a:rPr kumimoji="1" lang="ja-JP" altLang="en-US" sz="2400" dirty="0">
                <a:latin typeface="Meiryo UI" panose="020B0604030504040204" pitchFamily="50" charset="-128"/>
                <a:ea typeface="Meiryo UI" panose="020B0604030504040204" pitchFamily="50" charset="-128"/>
              </a:rPr>
              <a:t>日　大阪府教育庁</a:t>
            </a:r>
          </a:p>
        </p:txBody>
      </p:sp>
      <p:sp>
        <p:nvSpPr>
          <p:cNvPr id="18" name="TextBox 24">
            <a:extLst>
              <a:ext uri="{FF2B5EF4-FFF2-40B4-BE49-F238E27FC236}">
                <a16:creationId xmlns:a16="http://schemas.microsoft.com/office/drawing/2014/main" id="{52B2BBCC-BADB-4617-99AD-A4D896375369}"/>
              </a:ext>
            </a:extLst>
          </p:cNvPr>
          <p:cNvSpPr txBox="1"/>
          <p:nvPr/>
        </p:nvSpPr>
        <p:spPr>
          <a:xfrm>
            <a:off x="509543" y="1851075"/>
            <a:ext cx="8229092" cy="492443"/>
          </a:xfrm>
          <a:prstGeom prst="rect">
            <a:avLst/>
          </a:prstGeom>
        </p:spPr>
        <p:txBody>
          <a:bodyPr wrap="square" lIns="0" tIns="0" rIns="0" bIns="0" rtlCol="0" anchor="t">
            <a:spAutoFit/>
          </a:bodyPr>
          <a:lstStyle/>
          <a:p>
            <a:pPr>
              <a:spcBef>
                <a:spcPct val="0"/>
              </a:spcBef>
            </a:pPr>
            <a:r>
              <a:rPr lang="ja-JP" altLang="en-US" sz="3200" dirty="0">
                <a:latin typeface="Meiryo UI" panose="020B0604030504040204" pitchFamily="50" charset="-128"/>
                <a:ea typeface="Meiryo UI" panose="020B0604030504040204" pitchFamily="50" charset="-128"/>
                <a:cs typeface="Century Gothic Paneuropean"/>
                <a:sym typeface="Century Gothic Paneuropean"/>
              </a:rPr>
              <a:t>令和８年度 第</a:t>
            </a:r>
            <a:r>
              <a:rPr lang="en-US" altLang="ja-JP" sz="3200" dirty="0">
                <a:latin typeface="Meiryo UI" panose="020B0604030504040204" pitchFamily="50" charset="-128"/>
                <a:ea typeface="Meiryo UI" panose="020B0604030504040204" pitchFamily="50" charset="-128"/>
                <a:cs typeface="Century Gothic Paneuropean"/>
                <a:sym typeface="Century Gothic Paneuropean"/>
              </a:rPr>
              <a:t>1</a:t>
            </a:r>
            <a:r>
              <a:rPr lang="ja-JP" altLang="en-US" sz="3200" dirty="0">
                <a:latin typeface="Meiryo UI" panose="020B0604030504040204" pitchFamily="50" charset="-128"/>
                <a:ea typeface="Meiryo UI" panose="020B0604030504040204" pitchFamily="50" charset="-128"/>
                <a:cs typeface="Century Gothic Paneuropean"/>
                <a:sym typeface="Century Gothic Paneuropean"/>
              </a:rPr>
              <a:t>回 大阪府総合教育会議</a:t>
            </a:r>
            <a:endParaRPr lang="en-US" altLang="ja-JP" sz="3200" dirty="0">
              <a:latin typeface="Meiryo UI" panose="020B0604030504040204" pitchFamily="50" charset="-128"/>
              <a:ea typeface="Meiryo UI" panose="020B0604030504040204" pitchFamily="50" charset="-128"/>
              <a:cs typeface="Century Gothic Paneuropean"/>
              <a:sym typeface="Century Gothic Paneuropean"/>
            </a:endParaRPr>
          </a:p>
        </p:txBody>
      </p:sp>
      <p:sp>
        <p:nvSpPr>
          <p:cNvPr id="4" name="正方形/長方形 3">
            <a:extLst>
              <a:ext uri="{FF2B5EF4-FFF2-40B4-BE49-F238E27FC236}">
                <a16:creationId xmlns:a16="http://schemas.microsoft.com/office/drawing/2014/main" id="{E11CB383-189A-6E28-6FC2-3B8E0CC99E23}"/>
              </a:ext>
            </a:extLst>
          </p:cNvPr>
          <p:cNvSpPr/>
          <p:nvPr/>
        </p:nvSpPr>
        <p:spPr>
          <a:xfrm>
            <a:off x="10531378" y="141481"/>
            <a:ext cx="1488558" cy="61555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ゴシック" panose="020B0400000000000000" pitchFamily="49" charset="-128"/>
                <a:ea typeface="BIZ UDゴシック" panose="020B0400000000000000" pitchFamily="49" charset="-128"/>
              </a:rPr>
              <a:t>資料３</a:t>
            </a:r>
            <a:endParaRPr kumimoji="1" lang="ja-JP" altLang="en-US" sz="2400"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386805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19FD1-7BB6-7632-5329-B8896024F9D0}"/>
            </a:ext>
          </a:extLst>
        </p:cNvPr>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D8AD25FF-BECA-5434-17C7-9D3D7326587A}"/>
              </a:ext>
            </a:extLst>
          </p:cNvPr>
          <p:cNvSpPr/>
          <p:nvPr/>
        </p:nvSpPr>
        <p:spPr>
          <a:xfrm>
            <a:off x="845664" y="1204573"/>
            <a:ext cx="11154726" cy="2221992"/>
          </a:xfrm>
          <a:prstGeom prst="roundRect">
            <a:avLst>
              <a:gd name="adj" fmla="val 0"/>
            </a:avLst>
          </a:prstGeom>
          <a:no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t"/>
          <a:lstStyle/>
          <a:p>
            <a:pPr marL="285750" indent="-285750">
              <a:lnSpc>
                <a:spcPct val="130000"/>
              </a:lnSpc>
              <a:buFont typeface="Wingdings" panose="05000000000000000000" pitchFamily="2" charset="2"/>
              <a:buChar char="Ø"/>
            </a:pPr>
            <a:r>
              <a:rPr lang="ja-JP" altLang="en-US" dirty="0">
                <a:solidFill>
                  <a:schemeClr val="tx1"/>
                </a:solidFill>
                <a:latin typeface="BIZ UDPゴシック" panose="020B0400000000000000" pitchFamily="50" charset="-128"/>
                <a:ea typeface="BIZ UDPゴシック" panose="020B0400000000000000" pitchFamily="50" charset="-128"/>
              </a:rPr>
              <a:t>大阪では、私立高校等の授業料完全無償化（</a:t>
            </a:r>
            <a:r>
              <a:rPr lang="en-US" altLang="ja-JP" dirty="0">
                <a:solidFill>
                  <a:schemeClr val="tx1"/>
                </a:solidFill>
                <a:latin typeface="BIZ UDPゴシック" panose="020B0400000000000000" pitchFamily="50" charset="-128"/>
                <a:ea typeface="BIZ UDPゴシック" panose="020B0400000000000000" pitchFamily="50" charset="-128"/>
              </a:rPr>
              <a:t>R</a:t>
            </a:r>
            <a:r>
              <a:rPr lang="ja-JP" altLang="en-US" dirty="0">
                <a:solidFill>
                  <a:schemeClr val="tx1"/>
                </a:solidFill>
                <a:latin typeface="BIZ UDPゴシック" panose="020B0400000000000000" pitchFamily="50" charset="-128"/>
                <a:ea typeface="BIZ UDPゴシック" panose="020B0400000000000000" pitchFamily="50" charset="-128"/>
              </a:rPr>
              <a:t>８．４～）により、子どもたちの学校選択の幅が拡大。</a:t>
            </a:r>
            <a:endParaRPr lang="en-US" altLang="ja-JP" dirty="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dirty="0">
                <a:solidFill>
                  <a:schemeClr val="tx1"/>
                </a:solidFill>
                <a:latin typeface="BIZ UDPゴシック" panose="020B0400000000000000" pitchFamily="50" charset="-128"/>
                <a:ea typeface="BIZ UDPゴシック" panose="020B0400000000000000" pitchFamily="50" charset="-128"/>
              </a:rPr>
              <a:t>　　公立・私立高校の生徒受入割合が変化　 </a:t>
            </a:r>
            <a:r>
              <a:rPr lang="en-US" altLang="ja-JP" dirty="0">
                <a:solidFill>
                  <a:schemeClr val="tx1"/>
                </a:solidFill>
                <a:latin typeface="BIZ UDPゴシック" panose="020B0400000000000000" pitchFamily="50" charset="-128"/>
                <a:ea typeface="BIZ UDPゴシック" panose="020B0400000000000000" pitchFamily="50" charset="-128"/>
              </a:rPr>
              <a:t>R</a:t>
            </a:r>
            <a:r>
              <a:rPr lang="ja-JP" altLang="en-US" dirty="0">
                <a:solidFill>
                  <a:schemeClr val="tx1"/>
                </a:solidFill>
                <a:latin typeface="BIZ UDPゴシック" panose="020B0400000000000000" pitchFamily="50" charset="-128"/>
                <a:ea typeface="BIZ UDPゴシック" panose="020B0400000000000000" pitchFamily="50" charset="-128"/>
              </a:rPr>
              <a:t>７      公立</a:t>
            </a:r>
            <a:r>
              <a:rPr lang="en-US" altLang="ja-JP" dirty="0">
                <a:solidFill>
                  <a:schemeClr val="tx1"/>
                </a:solidFill>
                <a:latin typeface="BIZ UDPゴシック" panose="020B0400000000000000" pitchFamily="50" charset="-128"/>
                <a:ea typeface="BIZ UDPゴシック" panose="020B0400000000000000" pitchFamily="50" charset="-128"/>
              </a:rPr>
              <a:t>33,276</a:t>
            </a:r>
            <a:r>
              <a:rPr lang="ja-JP" altLang="en-US" dirty="0">
                <a:solidFill>
                  <a:schemeClr val="tx1"/>
                </a:solidFill>
                <a:latin typeface="BIZ UDPゴシック" panose="020B0400000000000000" pitchFamily="50" charset="-128"/>
                <a:ea typeface="BIZ UDPゴシック" panose="020B0400000000000000" pitchFamily="50" charset="-128"/>
              </a:rPr>
              <a:t>人（５９・４％）：私立２２</a:t>
            </a:r>
            <a:r>
              <a:rPr lang="en-US" altLang="ja-JP" dirty="0">
                <a:solidFill>
                  <a:schemeClr val="tx1"/>
                </a:solidFill>
                <a:latin typeface="BIZ UDPゴシック" panose="020B0400000000000000" pitchFamily="50" charset="-128"/>
                <a:ea typeface="BIZ UDPゴシック" panose="020B0400000000000000" pitchFamily="50" charset="-128"/>
              </a:rPr>
              <a:t>,</a:t>
            </a:r>
            <a:r>
              <a:rPr lang="ja-JP" altLang="en-US" dirty="0">
                <a:solidFill>
                  <a:schemeClr val="tx1"/>
                </a:solidFill>
                <a:latin typeface="BIZ UDPゴシック" panose="020B0400000000000000" pitchFamily="50" charset="-128"/>
                <a:ea typeface="BIZ UDPゴシック" panose="020B0400000000000000" pitchFamily="50" charset="-128"/>
              </a:rPr>
              <a:t>７４３人（４０・６％）</a:t>
            </a:r>
            <a:endParaRPr lang="en-US" altLang="ja-JP" dirty="0">
              <a:solidFill>
                <a:schemeClr val="tx1"/>
              </a:solidFill>
              <a:latin typeface="BIZ UDPゴシック" panose="020B0400000000000000" pitchFamily="50" charset="-128"/>
              <a:ea typeface="BIZ UDPゴシック" panose="020B0400000000000000" pitchFamily="50" charset="-128"/>
            </a:endParaRPr>
          </a:p>
          <a:p>
            <a:pPr>
              <a:lnSpc>
                <a:spcPts val="2160"/>
              </a:lnSpc>
            </a:pPr>
            <a:r>
              <a:rPr lang="en-US" altLang="ja-JP" dirty="0">
                <a:solidFill>
                  <a:schemeClr val="tx1"/>
                </a:solidFill>
                <a:latin typeface="BIZ UDPゴシック" panose="020B0400000000000000" pitchFamily="50" charset="-128"/>
                <a:ea typeface="BIZ UDPゴシック" panose="020B0400000000000000" pitchFamily="50" charset="-128"/>
              </a:rPr>
              <a:t>				</a:t>
            </a:r>
            <a:r>
              <a:rPr lang="ja-JP" altLang="en-US" dirty="0">
                <a:solidFill>
                  <a:schemeClr val="tx1"/>
                </a:solidFill>
                <a:latin typeface="BIZ UDPゴシック" panose="020B0400000000000000" pitchFamily="50" charset="-128"/>
                <a:ea typeface="BIZ UDPゴシック" panose="020B0400000000000000" pitchFamily="50" charset="-128"/>
              </a:rPr>
              <a:t>　　　　</a:t>
            </a:r>
            <a:r>
              <a:rPr lang="ja-JP" altLang="en-US" sz="1400" dirty="0">
                <a:solidFill>
                  <a:schemeClr val="tx1"/>
                </a:solidFill>
                <a:latin typeface="BIZ UDPゴシック" panose="020B0400000000000000" pitchFamily="50" charset="-128"/>
                <a:ea typeface="BIZ UDPゴシック" panose="020B0400000000000000" pitchFamily="50" charset="-128"/>
              </a:rPr>
              <a:t>前年度比  </a:t>
            </a:r>
            <a:r>
              <a:rPr lang="ja-JP" altLang="en-US" dirty="0">
                <a:solidFill>
                  <a:schemeClr val="tx1"/>
                </a:solidFill>
                <a:latin typeface="BIZ UDPゴシック" panose="020B0400000000000000" pitchFamily="50" charset="-128"/>
                <a:ea typeface="BIZ UDPゴシック" panose="020B0400000000000000" pitchFamily="50" charset="-128"/>
              </a:rPr>
              <a:t>公立▲</a:t>
            </a:r>
            <a:r>
              <a:rPr lang="en-US" altLang="ja-JP" dirty="0">
                <a:solidFill>
                  <a:schemeClr val="tx1"/>
                </a:solidFill>
                <a:latin typeface="BIZ UDPゴシック" panose="020B0400000000000000" pitchFamily="50" charset="-128"/>
                <a:ea typeface="BIZ UDPゴシック" panose="020B0400000000000000" pitchFamily="50" charset="-128"/>
              </a:rPr>
              <a:t>2,244</a:t>
            </a:r>
            <a:r>
              <a:rPr lang="ja-JP" altLang="en-US" dirty="0">
                <a:solidFill>
                  <a:schemeClr val="tx1"/>
                </a:solidFill>
                <a:latin typeface="BIZ UDPゴシック" panose="020B0400000000000000" pitchFamily="50" charset="-128"/>
                <a:ea typeface="BIZ UDPゴシック" panose="020B0400000000000000" pitchFamily="50" charset="-128"/>
              </a:rPr>
              <a:t>人</a:t>
            </a:r>
            <a:r>
              <a:rPr lang="en-US" altLang="ja-JP" dirty="0">
                <a:solidFill>
                  <a:schemeClr val="tx1"/>
                </a:solidFill>
                <a:latin typeface="BIZ UDPゴシック" panose="020B0400000000000000" pitchFamily="50" charset="-128"/>
                <a:ea typeface="BIZ UDPゴシック" panose="020B0400000000000000" pitchFamily="50" charset="-128"/>
              </a:rPr>
              <a:t>  </a:t>
            </a:r>
            <a:r>
              <a:rPr lang="ja-JP" altLang="en-US" dirty="0">
                <a:solidFill>
                  <a:schemeClr val="tx1"/>
                </a:solidFill>
                <a:latin typeface="BIZ UDPゴシック" panose="020B0400000000000000" pitchFamily="50" charset="-128"/>
                <a:ea typeface="BIZ UDPゴシック" panose="020B0400000000000000" pitchFamily="50" charset="-128"/>
              </a:rPr>
              <a:t>　　　　　　 私立＋</a:t>
            </a:r>
            <a:r>
              <a:rPr lang="en-US" altLang="ja-JP" dirty="0">
                <a:solidFill>
                  <a:schemeClr val="tx1"/>
                </a:solidFill>
                <a:latin typeface="BIZ UDPゴシック" panose="020B0400000000000000" pitchFamily="50" charset="-128"/>
                <a:ea typeface="BIZ UDPゴシック" panose="020B0400000000000000" pitchFamily="50" charset="-128"/>
              </a:rPr>
              <a:t>1,496</a:t>
            </a:r>
            <a:r>
              <a:rPr lang="ja-JP" altLang="en-US" dirty="0">
                <a:solidFill>
                  <a:schemeClr val="tx1"/>
                </a:solidFill>
                <a:latin typeface="BIZ UDPゴシック" panose="020B0400000000000000" pitchFamily="50" charset="-128"/>
                <a:ea typeface="BIZ UDPゴシック" panose="020B0400000000000000" pitchFamily="50" charset="-128"/>
              </a:rPr>
              <a:t>人</a:t>
            </a:r>
            <a:endParaRPr lang="en-US" altLang="ja-JP" dirty="0">
              <a:solidFill>
                <a:schemeClr val="tx1"/>
              </a:solidFill>
              <a:latin typeface="BIZ UDPゴシック" panose="020B0400000000000000" pitchFamily="50" charset="-128"/>
              <a:ea typeface="BIZ UDPゴシック" panose="020B0400000000000000" pitchFamily="50" charset="-128"/>
            </a:endParaRPr>
          </a:p>
          <a:p>
            <a:pPr marL="285750" indent="-285750">
              <a:lnSpc>
                <a:spcPts val="3500"/>
              </a:lnSpc>
              <a:buFont typeface="Wingdings" panose="05000000000000000000" pitchFamily="2" charset="2"/>
              <a:buChar char="Ø"/>
            </a:pPr>
            <a:r>
              <a:rPr lang="ja-JP" altLang="en-US" dirty="0">
                <a:solidFill>
                  <a:schemeClr val="tx1"/>
                </a:solidFill>
                <a:latin typeface="BIZ UDPゴシック" panose="020B0400000000000000" pitchFamily="50" charset="-128"/>
                <a:ea typeface="BIZ UDPゴシック" panose="020B0400000000000000" pitchFamily="50" charset="-128"/>
              </a:rPr>
              <a:t>不登校経験のある生徒や日本語指導が必要な生徒、障がい等により配慮を要する生徒が増加しており、</a:t>
            </a:r>
            <a:endParaRPr lang="en-US" altLang="ja-JP" dirty="0">
              <a:solidFill>
                <a:schemeClr val="tx1"/>
              </a:solidFill>
              <a:latin typeface="BIZ UDPゴシック" panose="020B0400000000000000" pitchFamily="50" charset="-128"/>
              <a:ea typeface="BIZ UDPゴシック" panose="020B0400000000000000" pitchFamily="50" charset="-128"/>
            </a:endParaRPr>
          </a:p>
          <a:p>
            <a:pPr>
              <a:lnSpc>
                <a:spcPct val="150000"/>
              </a:lnSpc>
            </a:pPr>
            <a:r>
              <a:rPr lang="en-US" altLang="ja-JP" dirty="0">
                <a:solidFill>
                  <a:schemeClr val="tx1"/>
                </a:solidFill>
                <a:latin typeface="BIZ UDPゴシック" panose="020B0400000000000000" pitchFamily="50" charset="-128"/>
                <a:ea typeface="BIZ UDPゴシック" panose="020B0400000000000000" pitchFamily="50" charset="-128"/>
              </a:rPr>
              <a:t>    </a:t>
            </a:r>
            <a:r>
              <a:rPr lang="ja-JP" altLang="en-US" dirty="0">
                <a:solidFill>
                  <a:schemeClr val="tx1"/>
                </a:solidFill>
                <a:latin typeface="BIZ UDPゴシック" panose="020B0400000000000000" pitchFamily="50" charset="-128"/>
                <a:ea typeface="BIZ UDPゴシック" panose="020B0400000000000000" pitchFamily="50" charset="-128"/>
              </a:rPr>
              <a:t>子どもたちへのきめ細かな支援が必要。</a:t>
            </a:r>
            <a:r>
              <a:rPr lang="en-US" altLang="ja-JP" dirty="0">
                <a:solidFill>
                  <a:schemeClr val="tx1"/>
                </a:solidFill>
                <a:latin typeface="BIZ UDPゴシック" panose="020B0400000000000000" pitchFamily="50" charset="-128"/>
                <a:ea typeface="BIZ UDPゴシック" panose="020B0400000000000000" pitchFamily="50" charset="-128"/>
              </a:rPr>
              <a:t>	</a:t>
            </a:r>
          </a:p>
        </p:txBody>
      </p:sp>
      <p:grpSp>
        <p:nvGrpSpPr>
          <p:cNvPr id="10" name="Group 2">
            <a:extLst>
              <a:ext uri="{FF2B5EF4-FFF2-40B4-BE49-F238E27FC236}">
                <a16:creationId xmlns:a16="http://schemas.microsoft.com/office/drawing/2014/main" id="{16AA6AE3-5C9C-1673-1316-67BC787F431E}"/>
              </a:ext>
            </a:extLst>
          </p:cNvPr>
          <p:cNvGrpSpPr/>
          <p:nvPr/>
        </p:nvGrpSpPr>
        <p:grpSpPr>
          <a:xfrm flipV="1">
            <a:off x="-77249" y="441270"/>
            <a:ext cx="12192000" cy="45719"/>
            <a:chOff x="0" y="0"/>
            <a:chExt cx="22021800" cy="190500"/>
          </a:xfrm>
          <a:solidFill>
            <a:schemeClr val="accent5"/>
          </a:solidFill>
        </p:grpSpPr>
        <p:grpSp>
          <p:nvGrpSpPr>
            <p:cNvPr id="11" name="Group 3">
              <a:extLst>
                <a:ext uri="{FF2B5EF4-FFF2-40B4-BE49-F238E27FC236}">
                  <a16:creationId xmlns:a16="http://schemas.microsoft.com/office/drawing/2014/main" id="{F3FB3E87-3C2A-7C1D-BF40-0927B6F96099}"/>
                </a:ext>
              </a:extLst>
            </p:cNvPr>
            <p:cNvGrpSpPr/>
            <p:nvPr/>
          </p:nvGrpSpPr>
          <p:grpSpPr>
            <a:xfrm>
              <a:off x="0" y="0"/>
              <a:ext cx="7340600" cy="190500"/>
              <a:chOff x="0" y="0"/>
              <a:chExt cx="1449995" cy="37630"/>
            </a:xfrm>
            <a:grpFill/>
          </p:grpSpPr>
          <p:sp>
            <p:nvSpPr>
              <p:cNvPr id="18" name="Freeform 4">
                <a:extLst>
                  <a:ext uri="{FF2B5EF4-FFF2-40B4-BE49-F238E27FC236}">
                    <a16:creationId xmlns:a16="http://schemas.microsoft.com/office/drawing/2014/main" id="{8F141537-83A2-5B0D-E052-0BEA52FA3A42}"/>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9" name="TextBox 5">
                <a:extLst>
                  <a:ext uri="{FF2B5EF4-FFF2-40B4-BE49-F238E27FC236}">
                    <a16:creationId xmlns:a16="http://schemas.microsoft.com/office/drawing/2014/main" id="{7A55CEDD-54F1-6EDA-3F18-85A6F0DDA131}"/>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nvGrpSpPr>
            <p:cNvPr id="12" name="Group 6">
              <a:extLst>
                <a:ext uri="{FF2B5EF4-FFF2-40B4-BE49-F238E27FC236}">
                  <a16:creationId xmlns:a16="http://schemas.microsoft.com/office/drawing/2014/main" id="{66E94A92-6ED6-0035-FF49-CB724AAF6BC8}"/>
                </a:ext>
              </a:extLst>
            </p:cNvPr>
            <p:cNvGrpSpPr/>
            <p:nvPr/>
          </p:nvGrpSpPr>
          <p:grpSpPr>
            <a:xfrm>
              <a:off x="7340600" y="0"/>
              <a:ext cx="7340600" cy="190500"/>
              <a:chOff x="0" y="0"/>
              <a:chExt cx="1449995" cy="37630"/>
            </a:xfrm>
            <a:grpFill/>
          </p:grpSpPr>
          <p:sp>
            <p:nvSpPr>
              <p:cNvPr id="16" name="Freeform 7">
                <a:extLst>
                  <a:ext uri="{FF2B5EF4-FFF2-40B4-BE49-F238E27FC236}">
                    <a16:creationId xmlns:a16="http://schemas.microsoft.com/office/drawing/2014/main" id="{E77AE084-F09C-E903-606A-50F78033B7A9}"/>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7" name="TextBox 8">
                <a:extLst>
                  <a:ext uri="{FF2B5EF4-FFF2-40B4-BE49-F238E27FC236}">
                    <a16:creationId xmlns:a16="http://schemas.microsoft.com/office/drawing/2014/main" id="{7005D692-2A2B-1936-CD37-3B36FECFA937}"/>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nvGrpSpPr>
            <p:cNvPr id="13" name="Group 9">
              <a:extLst>
                <a:ext uri="{FF2B5EF4-FFF2-40B4-BE49-F238E27FC236}">
                  <a16:creationId xmlns:a16="http://schemas.microsoft.com/office/drawing/2014/main" id="{89427E5C-0EF5-FD55-E090-E6A14752F5EA}"/>
                </a:ext>
              </a:extLst>
            </p:cNvPr>
            <p:cNvGrpSpPr/>
            <p:nvPr/>
          </p:nvGrpSpPr>
          <p:grpSpPr>
            <a:xfrm>
              <a:off x="14681200" y="0"/>
              <a:ext cx="7340600" cy="190500"/>
              <a:chOff x="0" y="0"/>
              <a:chExt cx="1449995" cy="37630"/>
            </a:xfrm>
            <a:grpFill/>
          </p:grpSpPr>
          <p:sp>
            <p:nvSpPr>
              <p:cNvPr id="14" name="Freeform 10">
                <a:extLst>
                  <a:ext uri="{FF2B5EF4-FFF2-40B4-BE49-F238E27FC236}">
                    <a16:creationId xmlns:a16="http://schemas.microsoft.com/office/drawing/2014/main" id="{5233C27D-9890-A560-15B1-661BEFD3E18E}"/>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5" name="TextBox 11">
                <a:extLst>
                  <a:ext uri="{FF2B5EF4-FFF2-40B4-BE49-F238E27FC236}">
                    <a16:creationId xmlns:a16="http://schemas.microsoft.com/office/drawing/2014/main" id="{D7AF3868-4AFE-AF4A-90E3-CC4384305B62}"/>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sp>
        <p:nvSpPr>
          <p:cNvPr id="20" name="テキスト ボックス 19">
            <a:extLst>
              <a:ext uri="{FF2B5EF4-FFF2-40B4-BE49-F238E27FC236}">
                <a16:creationId xmlns:a16="http://schemas.microsoft.com/office/drawing/2014/main" id="{8A27B7A5-B528-580F-460C-1F9F60207228}"/>
              </a:ext>
            </a:extLst>
          </p:cNvPr>
          <p:cNvSpPr txBox="1"/>
          <p:nvPr/>
        </p:nvSpPr>
        <p:spPr>
          <a:xfrm>
            <a:off x="0" y="53415"/>
            <a:ext cx="11727303" cy="400110"/>
          </a:xfrm>
          <a:prstGeom prst="rect">
            <a:avLst/>
          </a:prstGeom>
          <a:noFill/>
        </p:spPr>
        <p:txBody>
          <a:bodyPr wrap="square" rtlCol="0">
            <a:spAutoFit/>
          </a:bodyPr>
          <a:lstStyle/>
          <a:p>
            <a:r>
              <a:rPr kumimoji="1"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１　府立高校</a:t>
            </a:r>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の現状等</a:t>
            </a:r>
            <a:endParaRPr kumimoji="1"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grpSp>
        <p:nvGrpSpPr>
          <p:cNvPr id="32" name="グループ化 31">
            <a:extLst>
              <a:ext uri="{FF2B5EF4-FFF2-40B4-BE49-F238E27FC236}">
                <a16:creationId xmlns:a16="http://schemas.microsoft.com/office/drawing/2014/main" id="{7F849FF5-8405-F5D2-E65C-6836A01BB010}"/>
              </a:ext>
            </a:extLst>
          </p:cNvPr>
          <p:cNvGrpSpPr/>
          <p:nvPr/>
        </p:nvGrpSpPr>
        <p:grpSpPr>
          <a:xfrm>
            <a:off x="488886" y="577681"/>
            <a:ext cx="3817300" cy="489555"/>
            <a:chOff x="423588" y="1913247"/>
            <a:chExt cx="1835372" cy="301048"/>
          </a:xfrm>
        </p:grpSpPr>
        <p:sp>
          <p:nvSpPr>
            <p:cNvPr id="33" name="四角形: 角を丸くする 32">
              <a:extLst>
                <a:ext uri="{FF2B5EF4-FFF2-40B4-BE49-F238E27FC236}">
                  <a16:creationId xmlns:a16="http://schemas.microsoft.com/office/drawing/2014/main" id="{91B3226A-C638-7F57-05C2-C11BB4AE31DA}"/>
                </a:ext>
              </a:extLst>
            </p:cNvPr>
            <p:cNvSpPr/>
            <p:nvPr/>
          </p:nvSpPr>
          <p:spPr>
            <a:xfrm>
              <a:off x="428701" y="1913247"/>
              <a:ext cx="1830259" cy="301048"/>
            </a:xfrm>
            <a:prstGeom prst="round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ja-JP" altLang="en-US" b="1" dirty="0">
                  <a:solidFill>
                    <a:schemeClr val="tx1">
                      <a:lumMod val="75000"/>
                      <a:lumOff val="25000"/>
                    </a:schemeClr>
                  </a:solidFill>
                  <a:latin typeface="BIZ UDPゴシック" panose="020B0400000000000000" pitchFamily="50" charset="-128"/>
                  <a:ea typeface="BIZ UDPゴシック" panose="020B0400000000000000" pitchFamily="50" charset="-128"/>
                </a:rPr>
                <a:t>府立高校の現状</a:t>
              </a:r>
              <a:endParaRPr lang="en-US" altLang="ja-JP"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cxnSp>
          <p:nvCxnSpPr>
            <p:cNvPr id="34" name="直線コネクタ 33">
              <a:extLst>
                <a:ext uri="{FF2B5EF4-FFF2-40B4-BE49-F238E27FC236}">
                  <a16:creationId xmlns:a16="http://schemas.microsoft.com/office/drawing/2014/main" id="{0FE56BE9-7269-E9DC-E7D3-526E0E57550B}"/>
                </a:ext>
              </a:extLst>
            </p:cNvPr>
            <p:cNvCxnSpPr>
              <a:cxnSpLocks/>
            </p:cNvCxnSpPr>
            <p:nvPr/>
          </p:nvCxnSpPr>
          <p:spPr>
            <a:xfrm>
              <a:off x="423588" y="2202593"/>
              <a:ext cx="858896" cy="0"/>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grpSp>
      <p:sp>
        <p:nvSpPr>
          <p:cNvPr id="3" name="二等辺三角形 2">
            <a:extLst>
              <a:ext uri="{FF2B5EF4-FFF2-40B4-BE49-F238E27FC236}">
                <a16:creationId xmlns:a16="http://schemas.microsoft.com/office/drawing/2014/main" id="{76844089-8D2C-45CF-8596-036ECB4E5B0C}"/>
              </a:ext>
            </a:extLst>
          </p:cNvPr>
          <p:cNvSpPr/>
          <p:nvPr/>
        </p:nvSpPr>
        <p:spPr>
          <a:xfrm rot="10800000">
            <a:off x="5128437" y="5298077"/>
            <a:ext cx="2317898" cy="27551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D504BBC2-DD2E-4E30-96FE-D79B9A7CDD23}"/>
              </a:ext>
            </a:extLst>
          </p:cNvPr>
          <p:cNvSpPr txBox="1"/>
          <p:nvPr/>
        </p:nvSpPr>
        <p:spPr>
          <a:xfrm>
            <a:off x="411706" y="5644817"/>
            <a:ext cx="11426881" cy="945858"/>
          </a:xfrm>
          <a:prstGeom prst="rect">
            <a:avLst/>
          </a:prstGeom>
          <a:noFill/>
          <a:ln w="25400">
            <a:solidFill>
              <a:schemeClr val="accent1"/>
            </a:solidFill>
            <a:prstDash val="solid"/>
          </a:ln>
        </p:spPr>
        <p:txBody>
          <a:bodyPr wrap="square" numCol="1" spcCol="360000" rtlCol="0" anchor="t">
            <a:noAutofit/>
          </a:bodyPr>
          <a:lstStyle/>
          <a:p>
            <a:pPr marL="304808" indent="-304808">
              <a:lnSpc>
                <a:spcPct val="150000"/>
              </a:lnSpc>
              <a:buClr>
                <a:schemeClr val="tx1"/>
              </a:buClr>
              <a:buFont typeface="Wingdings" panose="05000000000000000000" pitchFamily="2" charset="2"/>
              <a:buChar char="l"/>
            </a:pPr>
            <a:r>
              <a:rPr lang="ja-JP" altLang="en-US" dirty="0">
                <a:solidFill>
                  <a:schemeClr val="tx1">
                    <a:lumMod val="75000"/>
                    <a:lumOff val="25000"/>
                  </a:schemeClr>
                </a:solidFill>
                <a:latin typeface="BIZ UDPゴシック" panose="020B0400000000000000" pitchFamily="50" charset="-128"/>
                <a:ea typeface="BIZ UDPゴシック" panose="020B0400000000000000" pitchFamily="50" charset="-128"/>
              </a:rPr>
              <a:t>こうした状況を踏まえ、今取り組むべきことをまとめた「府立高校改革アクションプラン」を策定（</a:t>
            </a:r>
            <a:r>
              <a:rPr lang="en-US" altLang="ja-JP" dirty="0">
                <a:solidFill>
                  <a:schemeClr val="tx1">
                    <a:lumMod val="75000"/>
                    <a:lumOff val="25000"/>
                  </a:schemeClr>
                </a:solidFill>
                <a:latin typeface="BIZ UDPゴシック" panose="020B0400000000000000" pitchFamily="50" charset="-128"/>
                <a:ea typeface="BIZ UDPゴシック" panose="020B0400000000000000" pitchFamily="50" charset="-128"/>
              </a:rPr>
              <a:t>R7.11</a:t>
            </a:r>
            <a:r>
              <a:rPr lang="ja-JP" altLang="en-US" dirty="0">
                <a:solidFill>
                  <a:schemeClr val="tx1">
                    <a:lumMod val="75000"/>
                    <a:lumOff val="25000"/>
                  </a:schemeClr>
                </a:solidFill>
                <a:latin typeface="BIZ UDPゴシック" panose="020B0400000000000000" pitchFamily="50" charset="-128"/>
                <a:ea typeface="BIZ UDPゴシック" panose="020B0400000000000000" pitchFamily="50" charset="-128"/>
              </a:rPr>
              <a:t>）</a:t>
            </a:r>
          </a:p>
          <a:p>
            <a:pPr marL="304808" indent="-304808">
              <a:lnSpc>
                <a:spcPct val="150000"/>
              </a:lnSpc>
              <a:buClr>
                <a:schemeClr val="tx1"/>
              </a:buClr>
              <a:buFont typeface="Wingdings" panose="05000000000000000000" pitchFamily="2" charset="2"/>
              <a:buChar char="l"/>
            </a:pPr>
            <a:r>
              <a:rPr lang="ja-JP" altLang="en-US" b="1" u="sng" dirty="0">
                <a:solidFill>
                  <a:srgbClr val="FF0000"/>
                </a:solidFill>
                <a:latin typeface="BIZ UDPゴシック" panose="020B0400000000000000" pitchFamily="50" charset="-128"/>
                <a:ea typeface="BIZ UDPゴシック" panose="020B0400000000000000" pitchFamily="50" charset="-128"/>
              </a:rPr>
              <a:t>今年度を「アクションプラン始動元年」と位置づけ、プランに即した取組を推進</a:t>
            </a:r>
            <a:r>
              <a:rPr lang="ja-JP" altLang="en-US" dirty="0">
                <a:solidFill>
                  <a:schemeClr val="tx1">
                    <a:lumMod val="75000"/>
                    <a:lumOff val="25000"/>
                  </a:schemeClr>
                </a:solidFill>
                <a:latin typeface="BIZ UDPゴシック" panose="020B0400000000000000" pitchFamily="50" charset="-128"/>
                <a:ea typeface="BIZ UDPゴシック" panose="020B0400000000000000" pitchFamily="50" charset="-128"/>
              </a:rPr>
              <a:t>。</a:t>
            </a:r>
          </a:p>
        </p:txBody>
      </p:sp>
      <p:sp>
        <p:nvSpPr>
          <p:cNvPr id="24" name="四角形: 角を丸くする 23">
            <a:extLst>
              <a:ext uri="{FF2B5EF4-FFF2-40B4-BE49-F238E27FC236}">
                <a16:creationId xmlns:a16="http://schemas.microsoft.com/office/drawing/2014/main" id="{AB71ADE3-9C72-4BAE-BD2B-DD6EC4BC3489}"/>
              </a:ext>
            </a:extLst>
          </p:cNvPr>
          <p:cNvSpPr/>
          <p:nvPr/>
        </p:nvSpPr>
        <p:spPr>
          <a:xfrm>
            <a:off x="563313" y="3506319"/>
            <a:ext cx="3806666" cy="489553"/>
          </a:xfrm>
          <a:prstGeom prst="round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ja-JP" altLang="en-US" b="1" dirty="0">
                <a:solidFill>
                  <a:schemeClr val="tx1">
                    <a:lumMod val="75000"/>
                    <a:lumOff val="25000"/>
                  </a:schemeClr>
                </a:solidFill>
                <a:latin typeface="BIZ UDPゴシック" panose="020B0400000000000000" pitchFamily="50" charset="-128"/>
                <a:ea typeface="BIZ UDPゴシック" panose="020B0400000000000000" pitchFamily="50" charset="-128"/>
              </a:rPr>
              <a:t>府立高校を取り巻く環境</a:t>
            </a:r>
            <a:endParaRPr lang="en-US" altLang="ja-JP"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 name="四角形: 角を丸くする 25">
            <a:extLst>
              <a:ext uri="{FF2B5EF4-FFF2-40B4-BE49-F238E27FC236}">
                <a16:creationId xmlns:a16="http://schemas.microsoft.com/office/drawing/2014/main" id="{919EB027-37EF-4479-BAD3-23416851541D}"/>
              </a:ext>
            </a:extLst>
          </p:cNvPr>
          <p:cNvSpPr/>
          <p:nvPr/>
        </p:nvSpPr>
        <p:spPr>
          <a:xfrm>
            <a:off x="884424" y="4077352"/>
            <a:ext cx="11077207" cy="1164844"/>
          </a:xfrm>
          <a:prstGeom prst="roundRect">
            <a:avLst>
              <a:gd name="adj" fmla="val 0"/>
            </a:avLst>
          </a:prstGeom>
          <a:no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t"/>
          <a:lstStyle/>
          <a:p>
            <a:pPr marL="285750" indent="-285750">
              <a:lnSpc>
                <a:spcPct val="200000"/>
              </a:lnSpc>
              <a:buFont typeface="Wingdings" panose="05000000000000000000" pitchFamily="2" charset="2"/>
              <a:buChar char="Ø"/>
            </a:pPr>
            <a:r>
              <a:rPr lang="ja-JP" altLang="en-US" dirty="0">
                <a:solidFill>
                  <a:schemeClr val="tx1"/>
                </a:solidFill>
                <a:latin typeface="BIZ UDPゴシック" panose="020B0400000000000000" pitchFamily="50" charset="-128"/>
                <a:ea typeface="BIZ UDPゴシック" panose="020B0400000000000000" pitchFamily="50" charset="-128"/>
              </a:rPr>
              <a:t>府内の公立中学校卒業者数が減少　（ピーク時の約</a:t>
            </a:r>
            <a:r>
              <a:rPr lang="en-US" altLang="ja-JP" dirty="0">
                <a:solidFill>
                  <a:schemeClr val="tx1"/>
                </a:solidFill>
                <a:latin typeface="BIZ UDPゴシック" panose="020B0400000000000000" pitchFamily="50" charset="-128"/>
                <a:ea typeface="BIZ UDPゴシック" panose="020B0400000000000000" pitchFamily="50" charset="-128"/>
              </a:rPr>
              <a:t>45</a:t>
            </a:r>
            <a:r>
              <a:rPr lang="ja-JP" altLang="en-US" dirty="0">
                <a:solidFill>
                  <a:schemeClr val="tx1"/>
                </a:solidFill>
                <a:latin typeface="BIZ UDPゴシック" panose="020B0400000000000000" pitchFamily="50" charset="-128"/>
                <a:ea typeface="BIZ UDPゴシック" panose="020B0400000000000000" pitchFamily="50" charset="-128"/>
              </a:rPr>
              <a:t>％、</a:t>
            </a:r>
            <a:r>
              <a:rPr lang="en-US" altLang="ja-JP" dirty="0">
                <a:solidFill>
                  <a:schemeClr val="tx1"/>
                </a:solidFill>
                <a:latin typeface="BIZ UDPゴシック" panose="020B0400000000000000" pitchFamily="50" charset="-128"/>
                <a:ea typeface="BIZ UDPゴシック" panose="020B0400000000000000" pitchFamily="50" charset="-128"/>
              </a:rPr>
              <a:t>S</a:t>
            </a:r>
            <a:r>
              <a:rPr lang="ja-JP" altLang="en-US" dirty="0">
                <a:solidFill>
                  <a:schemeClr val="tx1"/>
                </a:solidFill>
                <a:latin typeface="BIZ UDPゴシック" panose="020B0400000000000000" pitchFamily="50" charset="-128"/>
                <a:ea typeface="BIZ UDPゴシック" panose="020B0400000000000000" pitchFamily="50" charset="-128"/>
              </a:rPr>
              <a:t>６２</a:t>
            </a:r>
            <a:r>
              <a:rPr lang="en-US" altLang="ja-JP" dirty="0">
                <a:solidFill>
                  <a:schemeClr val="tx1"/>
                </a:solidFill>
                <a:latin typeface="BIZ UDPゴシック" panose="020B0400000000000000" pitchFamily="50" charset="-128"/>
                <a:ea typeface="BIZ UDPゴシック" panose="020B0400000000000000" pitchFamily="50" charset="-128"/>
              </a:rPr>
              <a:t>.3</a:t>
            </a:r>
            <a:r>
              <a:rPr lang="ja-JP" altLang="en-US" dirty="0">
                <a:solidFill>
                  <a:schemeClr val="tx1"/>
                </a:solidFill>
                <a:latin typeface="BIZ UDPゴシック" panose="020B0400000000000000" pitchFamily="50" charset="-128"/>
                <a:ea typeface="BIZ UDPゴシック" panose="020B0400000000000000" pitchFamily="50" charset="-128"/>
              </a:rPr>
              <a:t>約</a:t>
            </a:r>
            <a:r>
              <a:rPr lang="en-US" altLang="ja-JP" dirty="0">
                <a:solidFill>
                  <a:schemeClr val="tx1"/>
                </a:solidFill>
                <a:latin typeface="BIZ UDPゴシック" panose="020B0400000000000000" pitchFamily="50" charset="-128"/>
                <a:ea typeface="BIZ UDPゴシック" panose="020B0400000000000000" pitchFamily="50" charset="-128"/>
              </a:rPr>
              <a:t>14.</a:t>
            </a:r>
            <a:r>
              <a:rPr lang="ja-JP" altLang="en-US" dirty="0">
                <a:solidFill>
                  <a:schemeClr val="tx1"/>
                </a:solidFill>
                <a:latin typeface="BIZ UDPゴシック" panose="020B0400000000000000" pitchFamily="50" charset="-128"/>
                <a:ea typeface="BIZ UDPゴシック" panose="020B0400000000000000" pitchFamily="50" charset="-128"/>
              </a:rPr>
              <a:t>８万人 ⇒ </a:t>
            </a:r>
            <a:r>
              <a:rPr lang="en-US" altLang="ja-JP" dirty="0">
                <a:solidFill>
                  <a:schemeClr val="tx1"/>
                </a:solidFill>
                <a:latin typeface="BIZ UDPゴシック" panose="020B0400000000000000" pitchFamily="50" charset="-128"/>
                <a:ea typeface="BIZ UDPゴシック" panose="020B0400000000000000" pitchFamily="50" charset="-128"/>
              </a:rPr>
              <a:t>R6.3</a:t>
            </a:r>
            <a:r>
              <a:rPr lang="ja-JP" altLang="en-US" dirty="0">
                <a:solidFill>
                  <a:schemeClr val="tx1"/>
                </a:solidFill>
                <a:latin typeface="BIZ UDPゴシック" panose="020B0400000000000000" pitchFamily="50" charset="-128"/>
                <a:ea typeface="BIZ UDPゴシック" panose="020B0400000000000000" pitchFamily="50" charset="-128"/>
              </a:rPr>
              <a:t>約６</a:t>
            </a:r>
            <a:r>
              <a:rPr lang="en-US" altLang="ja-JP" dirty="0">
                <a:solidFill>
                  <a:schemeClr val="tx1"/>
                </a:solidFill>
                <a:latin typeface="BIZ UDPゴシック" panose="020B0400000000000000" pitchFamily="50" charset="-128"/>
                <a:ea typeface="BIZ UDPゴシック" panose="020B0400000000000000" pitchFamily="50" charset="-128"/>
              </a:rPr>
              <a:t>.7</a:t>
            </a:r>
            <a:r>
              <a:rPr lang="ja-JP" altLang="en-US" dirty="0">
                <a:solidFill>
                  <a:schemeClr val="tx1"/>
                </a:solidFill>
                <a:latin typeface="BIZ UDPゴシック" panose="020B0400000000000000" pitchFamily="50" charset="-128"/>
                <a:ea typeface="BIZ UDPゴシック" panose="020B0400000000000000" pitchFamily="50" charset="-128"/>
              </a:rPr>
              <a:t>万人）</a:t>
            </a:r>
          </a:p>
          <a:p>
            <a:pPr marL="285750" indent="-285750">
              <a:lnSpc>
                <a:spcPct val="200000"/>
              </a:lnSpc>
              <a:buFont typeface="Wingdings" panose="05000000000000000000" pitchFamily="2" charset="2"/>
              <a:buChar char="Ø"/>
            </a:pPr>
            <a:r>
              <a:rPr lang="ja-JP" altLang="en-US" dirty="0">
                <a:solidFill>
                  <a:schemeClr val="tx1"/>
                </a:solidFill>
                <a:latin typeface="BIZ UDPゴシック" panose="020B0400000000000000" pitchFamily="50" charset="-128"/>
                <a:ea typeface="BIZ UDPゴシック" panose="020B0400000000000000" pitchFamily="50" charset="-128"/>
              </a:rPr>
              <a:t>少子高齢化や技術革新、グローバル化等により、子どもたちに求められる資質・能力が変化。</a:t>
            </a:r>
            <a:r>
              <a:rPr lang="en-US" altLang="ja-JP" dirty="0">
                <a:solidFill>
                  <a:schemeClr val="tx1"/>
                </a:solidFill>
                <a:latin typeface="BIZ UDPゴシック" panose="020B0400000000000000" pitchFamily="50" charset="-128"/>
                <a:ea typeface="BIZ UDPゴシック" panose="020B0400000000000000" pitchFamily="50" charset="-128"/>
              </a:rPr>
              <a:t>	</a:t>
            </a:r>
          </a:p>
        </p:txBody>
      </p:sp>
      <p:cxnSp>
        <p:nvCxnSpPr>
          <p:cNvPr id="28" name="直線コネクタ 27">
            <a:extLst>
              <a:ext uri="{FF2B5EF4-FFF2-40B4-BE49-F238E27FC236}">
                <a16:creationId xmlns:a16="http://schemas.microsoft.com/office/drawing/2014/main" id="{099B5D16-FE6A-44D0-8183-3C32C7FCD618}"/>
              </a:ext>
            </a:extLst>
          </p:cNvPr>
          <p:cNvCxnSpPr>
            <a:cxnSpLocks/>
          </p:cNvCxnSpPr>
          <p:nvPr/>
        </p:nvCxnSpPr>
        <p:spPr>
          <a:xfrm>
            <a:off x="499520" y="3999335"/>
            <a:ext cx="2594554" cy="22135"/>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sp>
        <p:nvSpPr>
          <p:cNvPr id="30" name="スライド番号プレースホルダー 1">
            <a:extLst>
              <a:ext uri="{FF2B5EF4-FFF2-40B4-BE49-F238E27FC236}">
                <a16:creationId xmlns:a16="http://schemas.microsoft.com/office/drawing/2014/main" id="{72EAFAE7-4F5A-4C36-B96B-B2C28A04115E}"/>
              </a:ext>
            </a:extLst>
          </p:cNvPr>
          <p:cNvSpPr>
            <a:spLocks noGrp="1"/>
          </p:cNvSpPr>
          <p:nvPr>
            <p:ph type="sldNum" sz="quarter" idx="12"/>
          </p:nvPr>
        </p:nvSpPr>
        <p:spPr>
          <a:xfrm>
            <a:off x="11444969" y="6429519"/>
            <a:ext cx="670654" cy="365125"/>
          </a:xfrm>
        </p:spPr>
        <p:txBody>
          <a:bodyPr/>
          <a:lstStyle/>
          <a:p>
            <a:r>
              <a:rPr kumimoji="1" lang="ja-JP" altLang="en-US" dirty="0"/>
              <a:t>１</a:t>
            </a:r>
          </a:p>
        </p:txBody>
      </p:sp>
      <p:sp>
        <p:nvSpPr>
          <p:cNvPr id="2" name="大かっこ 1">
            <a:extLst>
              <a:ext uri="{FF2B5EF4-FFF2-40B4-BE49-F238E27FC236}">
                <a16:creationId xmlns:a16="http://schemas.microsoft.com/office/drawing/2014/main" id="{074F317C-630E-87BA-76CB-518785501771}"/>
              </a:ext>
            </a:extLst>
          </p:cNvPr>
          <p:cNvSpPr/>
          <p:nvPr/>
        </p:nvSpPr>
        <p:spPr>
          <a:xfrm>
            <a:off x="5117801" y="1711133"/>
            <a:ext cx="6720786" cy="489553"/>
          </a:xfrm>
          <a:prstGeom prst="bracketPair">
            <a:avLst/>
          </a:prstGeom>
        </p:spPr>
        <p:style>
          <a:lnRef idx="3">
            <a:schemeClr val="dk1"/>
          </a:lnRef>
          <a:fillRef idx="0">
            <a:schemeClr val="dk1"/>
          </a:fillRef>
          <a:effectRef idx="2">
            <a:schemeClr val="dk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126838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D2B0F5BF-0D79-96AA-FE00-4775E7C3827F}"/>
              </a:ext>
            </a:extLst>
          </p:cNvPr>
          <p:cNvGraphicFramePr>
            <a:graphicFrameLocks noGrp="1"/>
          </p:cNvGraphicFramePr>
          <p:nvPr>
            <p:extLst>
              <p:ext uri="{D42A27DB-BD31-4B8C-83A1-F6EECF244321}">
                <p14:modId xmlns:p14="http://schemas.microsoft.com/office/powerpoint/2010/main" val="346311011"/>
              </p:ext>
            </p:extLst>
          </p:nvPr>
        </p:nvGraphicFramePr>
        <p:xfrm>
          <a:off x="170515" y="1509095"/>
          <a:ext cx="11944236" cy="5003736"/>
        </p:xfrm>
        <a:graphic>
          <a:graphicData uri="http://schemas.openxmlformats.org/drawingml/2006/table">
            <a:tbl>
              <a:tblPr firstRow="1" bandRow="1">
                <a:tableStyleId>{5940675A-B579-460E-94D1-54222C63F5DA}</a:tableStyleId>
              </a:tblPr>
              <a:tblGrid>
                <a:gridCol w="1141038">
                  <a:extLst>
                    <a:ext uri="{9D8B030D-6E8A-4147-A177-3AD203B41FA5}">
                      <a16:colId xmlns:a16="http://schemas.microsoft.com/office/drawing/2014/main" val="488871702"/>
                    </a:ext>
                  </a:extLst>
                </a:gridCol>
                <a:gridCol w="3185160">
                  <a:extLst>
                    <a:ext uri="{9D8B030D-6E8A-4147-A177-3AD203B41FA5}">
                      <a16:colId xmlns:a16="http://schemas.microsoft.com/office/drawing/2014/main" val="3841485881"/>
                    </a:ext>
                  </a:extLst>
                </a:gridCol>
                <a:gridCol w="7618038">
                  <a:extLst>
                    <a:ext uri="{9D8B030D-6E8A-4147-A177-3AD203B41FA5}">
                      <a16:colId xmlns:a16="http://schemas.microsoft.com/office/drawing/2014/main" val="4256853074"/>
                    </a:ext>
                  </a:extLst>
                </a:gridCol>
              </a:tblGrid>
              <a:tr h="365856">
                <a:tc>
                  <a:txBody>
                    <a:bodyPr/>
                    <a:lstStyle/>
                    <a:p>
                      <a:endParaRPr kumimoji="1" lang="ja-JP"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rPr>
                        <a:t>主な項目</a:t>
                      </a:r>
                      <a:endParaRPr kumimoji="1" lang="en-US" altLang="ja-JP" sz="1400" b="1" i="0" u="none"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endParaRPr>
                    </a:p>
                  </a:txBody>
                  <a:tcPr>
                    <a:solidFill>
                      <a:srgbClr val="00206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dirty="0">
                          <a:solidFill>
                            <a:schemeClr val="bg1"/>
                          </a:solidFill>
                          <a:latin typeface="BIZ UDPゴシック" panose="020B0400000000000000" pitchFamily="50" charset="-128"/>
                          <a:ea typeface="BIZ UDPゴシック" panose="020B0400000000000000" pitchFamily="50" charset="-128"/>
                        </a:rPr>
                        <a:t>R8.9</a:t>
                      </a:r>
                      <a:r>
                        <a:rPr kumimoji="1" lang="ja-JP" altLang="en-US" sz="1400" b="1" dirty="0">
                          <a:solidFill>
                            <a:schemeClr val="bg1"/>
                          </a:solidFill>
                          <a:latin typeface="BIZ UDPゴシック" panose="020B0400000000000000" pitchFamily="50" charset="-128"/>
                          <a:ea typeface="BIZ UDPゴシック" panose="020B0400000000000000" pitchFamily="50" charset="-128"/>
                        </a:rPr>
                        <a:t>末時点での主な動き</a:t>
                      </a:r>
                    </a:p>
                  </a:txBody>
                  <a:tcPr>
                    <a:solidFill>
                      <a:srgbClr val="00B050"/>
                    </a:solidFill>
                  </a:tcPr>
                </a:tc>
                <a:extLst>
                  <a:ext uri="{0D108BD9-81ED-4DB2-BD59-A6C34878D82A}">
                    <a16:rowId xmlns:a16="http://schemas.microsoft.com/office/drawing/2014/main" val="1393719078"/>
                  </a:ext>
                </a:extLst>
              </a:tr>
              <a:tr h="983718">
                <a:tc rowSpan="5">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500" b="1"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教育内容の充実</a:t>
                      </a:r>
                      <a:endParaRPr kumimoji="1" lang="en-US" altLang="ja-JP" sz="1500" b="1"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500" b="1"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（学校改革）</a:t>
                      </a:r>
                      <a:endParaRPr kumimoji="1" lang="ja-JP" altLang="en-US" sz="1500"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500" b="1"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普通科等の改革</a:t>
                      </a:r>
                      <a:endParaRPr kumimoji="1" lang="en-US" altLang="ja-JP" sz="1500" b="1"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endParaRPr>
                    </a:p>
                    <a:p>
                      <a:endParaRPr kumimoji="1" lang="ja-JP" altLang="en-US" sz="1500" dirty="0"/>
                    </a:p>
                  </a:txBody>
                  <a:tcPr/>
                </a:tc>
                <a:tc>
                  <a:txBody>
                    <a:bodyPr/>
                    <a:lstStyle/>
                    <a:p>
                      <a:pPr marL="285750" indent="-285750">
                        <a:buFont typeface="Wingdings" panose="05000000000000000000" pitchFamily="2" charset="2"/>
                        <a:buChar char="Ø"/>
                      </a:pPr>
                      <a:r>
                        <a:rPr kumimoji="1" lang="ja-JP" altLang="en-US" sz="1500" b="0" dirty="0">
                          <a:solidFill>
                            <a:schemeClr val="tx1"/>
                          </a:solidFill>
                          <a:latin typeface="BIZ UDPゴシック" panose="020B0400000000000000" pitchFamily="50" charset="-128"/>
                          <a:ea typeface="BIZ UDPゴシック" panose="020B0400000000000000" pitchFamily="50" charset="-128"/>
                        </a:rPr>
                        <a:t>文理探究科を</a:t>
                      </a:r>
                      <a:r>
                        <a:rPr kumimoji="1" lang="en-US" altLang="ja-JP" sz="1500" b="0" dirty="0">
                          <a:solidFill>
                            <a:schemeClr val="tx1"/>
                          </a:solidFill>
                          <a:latin typeface="BIZ UDPゴシック" panose="020B0400000000000000" pitchFamily="50" charset="-128"/>
                          <a:ea typeface="BIZ UDPゴシック" panose="020B0400000000000000" pitchFamily="50" charset="-128"/>
                        </a:rPr>
                        <a:t>2</a:t>
                      </a:r>
                      <a:r>
                        <a:rPr kumimoji="1" lang="ja-JP" altLang="en-US" sz="1500" b="0" dirty="0">
                          <a:solidFill>
                            <a:schemeClr val="tx1"/>
                          </a:solidFill>
                          <a:latin typeface="BIZ UDPゴシック" panose="020B0400000000000000" pitchFamily="50" charset="-128"/>
                          <a:ea typeface="BIZ UDPゴシック" panose="020B0400000000000000" pitchFamily="50" charset="-128"/>
                        </a:rPr>
                        <a:t>校</a:t>
                      </a:r>
                      <a:r>
                        <a:rPr kumimoji="1" lang="ja-JP" altLang="en-US" sz="1200" b="0" dirty="0">
                          <a:solidFill>
                            <a:schemeClr val="tx1"/>
                          </a:solidFill>
                          <a:latin typeface="BIZ UDPゴシック" panose="020B0400000000000000" pitchFamily="50" charset="-128"/>
                          <a:ea typeface="BIZ UDPゴシック" panose="020B0400000000000000" pitchFamily="50" charset="-128"/>
                        </a:rPr>
                        <a:t>（春日丘・狭山）</a:t>
                      </a:r>
                      <a:r>
                        <a:rPr kumimoji="1" lang="ja-JP" altLang="en-US" sz="1500" b="0" dirty="0">
                          <a:solidFill>
                            <a:schemeClr val="tx1"/>
                          </a:solidFill>
                          <a:latin typeface="BIZ UDPゴシック" panose="020B0400000000000000" pitchFamily="50" charset="-128"/>
                          <a:ea typeface="BIZ UDPゴシック" panose="020B0400000000000000" pitchFamily="50" charset="-128"/>
                        </a:rPr>
                        <a:t>に設置</a:t>
                      </a:r>
                      <a:endParaRPr kumimoji="1" lang="en-US" altLang="ja-JP" sz="1500" b="0" dirty="0">
                        <a:solidFill>
                          <a:schemeClr val="tx1"/>
                        </a:solidFill>
                        <a:latin typeface="BIZ UDPゴシック" panose="020B0400000000000000" pitchFamily="50" charset="-128"/>
                        <a:ea typeface="BIZ UDPゴシック" panose="020B0400000000000000" pitchFamily="50" charset="-128"/>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dirty="0">
                          <a:solidFill>
                            <a:schemeClr val="tx1"/>
                          </a:solidFill>
                          <a:latin typeface="BIZ UDPゴシック" panose="020B0400000000000000" pitchFamily="50" charset="-128"/>
                          <a:ea typeface="BIZ UDPゴシック" panose="020B0400000000000000" pitchFamily="50" charset="-128"/>
                        </a:rPr>
                        <a:t>グローバルリーダーズハイスクールや総合科学科設置校における理数系教育の実践等</a:t>
                      </a:r>
                      <a:endParaRPr kumimoji="1" lang="en-US" altLang="ja-JP" sz="1500" b="0" dirty="0">
                        <a:solidFill>
                          <a:schemeClr val="tx1"/>
                        </a:solidFill>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670031791"/>
                  </a:ext>
                </a:extLst>
              </a:tr>
              <a:tr h="388900">
                <a:tc vMerge="1">
                  <a:txBody>
                    <a:bodyPr/>
                    <a:lstStyle/>
                    <a:p>
                      <a:endParaRPr kumimoji="1" lang="ja-JP" alt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500" b="1" dirty="0">
                          <a:solidFill>
                            <a:schemeClr val="tx1"/>
                          </a:solidFill>
                          <a:latin typeface="BIZ UDPゴシック" panose="020B0400000000000000" pitchFamily="50" charset="-128"/>
                          <a:ea typeface="BIZ UDPゴシック" panose="020B0400000000000000" pitchFamily="50" charset="-128"/>
                        </a:rPr>
                        <a:t>国際関係学科設置校の学科改編</a:t>
                      </a:r>
                    </a:p>
                  </a:txBody>
                  <a:tcPr/>
                </a:tc>
                <a:tc>
                  <a:txBody>
                    <a:bodyPr/>
                    <a:lstStyle/>
                    <a:p>
                      <a:pPr marL="285750" indent="-285750">
                        <a:buFont typeface="Wingdings" panose="05000000000000000000" pitchFamily="2" charset="2"/>
                        <a:buChar char="Ø"/>
                      </a:pPr>
                      <a:r>
                        <a:rPr kumimoji="1" lang="ja-JP" altLang="en-US" sz="1500" dirty="0">
                          <a:solidFill>
                            <a:schemeClr val="tx1"/>
                          </a:solidFill>
                          <a:latin typeface="BIZ UDPゴシック" panose="020B0400000000000000" pitchFamily="50" charset="-128"/>
                          <a:ea typeface="BIZ UDPゴシック" panose="020B0400000000000000" pitchFamily="50" charset="-128"/>
                        </a:rPr>
                        <a:t>普通科・専門学科</a:t>
                      </a:r>
                      <a:r>
                        <a:rPr kumimoji="1" lang="ja-JP" altLang="en-US" sz="1200" dirty="0">
                          <a:solidFill>
                            <a:schemeClr val="tx1"/>
                          </a:solidFill>
                          <a:latin typeface="BIZ UDPゴシック" panose="020B0400000000000000" pitchFamily="50" charset="-128"/>
                          <a:ea typeface="BIZ UDPゴシック" panose="020B0400000000000000" pitchFamily="50" charset="-128"/>
                        </a:rPr>
                        <a:t>（英語科・理数科）</a:t>
                      </a:r>
                      <a:r>
                        <a:rPr kumimoji="1" lang="ja-JP" altLang="en-US" sz="1500" dirty="0">
                          <a:solidFill>
                            <a:schemeClr val="tx1"/>
                          </a:solidFill>
                          <a:latin typeface="BIZ UDPゴシック" panose="020B0400000000000000" pitchFamily="50" charset="-128"/>
                          <a:ea typeface="BIZ UDPゴシック" panose="020B0400000000000000" pitchFamily="50" charset="-128"/>
                        </a:rPr>
                        <a:t>設置校</a:t>
                      </a:r>
                      <a:r>
                        <a:rPr kumimoji="1" lang="ja-JP" altLang="en-US" sz="1200" dirty="0">
                          <a:solidFill>
                            <a:schemeClr val="tx1"/>
                          </a:solidFill>
                          <a:latin typeface="BIZ UDPゴシック" panose="020B0400000000000000" pitchFamily="50" charset="-128"/>
                          <a:ea typeface="BIZ UDPゴシック" panose="020B0400000000000000" pitchFamily="50" charset="-128"/>
                        </a:rPr>
                        <a:t>（東・いちりつ）</a:t>
                      </a:r>
                      <a:r>
                        <a:rPr kumimoji="1" lang="ja-JP" altLang="en-US" sz="1500" dirty="0">
                          <a:solidFill>
                            <a:schemeClr val="tx1"/>
                          </a:solidFill>
                          <a:latin typeface="BIZ UDPゴシック" panose="020B0400000000000000" pitchFamily="50" charset="-128"/>
                          <a:ea typeface="BIZ UDPゴシック" panose="020B0400000000000000" pitchFamily="50" charset="-128"/>
                        </a:rPr>
                        <a:t>の学科改編案を公表</a:t>
                      </a:r>
                      <a:endParaRPr kumimoji="1" lang="en-US" altLang="ja-JP" sz="1500" dirty="0">
                        <a:solidFill>
                          <a:schemeClr val="tx1"/>
                        </a:solidFill>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930499705"/>
                  </a:ext>
                </a:extLst>
              </a:tr>
              <a:tr h="932932">
                <a:tc vMerge="1">
                  <a:txBody>
                    <a:bodyPr/>
                    <a:lstStyle/>
                    <a:p>
                      <a:endParaRPr kumimoji="1" lang="ja-JP" alt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500" b="1"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実業高校における</a:t>
                      </a:r>
                      <a:endParaRPr kumimoji="1" lang="en-US" altLang="ja-JP" sz="1500" b="1"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500" b="1"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　   時代に即した学びへの変革</a:t>
                      </a:r>
                      <a:endParaRPr kumimoji="1" lang="en-US" altLang="ja-JP" sz="1500" b="1"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endParaRPr>
                    </a:p>
                    <a:p>
                      <a:endParaRPr kumimoji="1" lang="ja-JP" altLang="en-US" sz="1500"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FIORA</a:t>
                      </a:r>
                      <a:r>
                        <a:rPr kumimoji="1" lang="ja-JP" altLang="en-US"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高校</a:t>
                      </a:r>
                      <a:r>
                        <a:rPr kumimoji="1" lang="ja-JP" altLang="en-US" sz="12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（仮称）</a:t>
                      </a:r>
                      <a:r>
                        <a:rPr kumimoji="1" lang="ja-JP" altLang="en-US"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開校</a:t>
                      </a:r>
                      <a:r>
                        <a:rPr kumimoji="1" lang="ja-JP" altLang="en-US" sz="11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1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R10</a:t>
                      </a:r>
                      <a:r>
                        <a:rPr kumimoji="1" lang="ja-JP" altLang="en-US" sz="11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に向け、新校の特色等の公表</a:t>
                      </a:r>
                      <a:endParaRPr kumimoji="1" lang="en-US" altLang="ja-JP"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農業系高校における６次産業等に対応した学び等への転換</a:t>
                      </a:r>
                      <a:endParaRPr kumimoji="1" lang="en-US" altLang="ja-JP"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商業系高校の再編整備（新校設置）案の検討</a:t>
                      </a:r>
                      <a:endParaRPr kumimoji="1" lang="en-US" altLang="ja-JP"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tc>
                <a:extLst>
                  <a:ext uri="{0D108BD9-81ED-4DB2-BD59-A6C34878D82A}">
                    <a16:rowId xmlns:a16="http://schemas.microsoft.com/office/drawing/2014/main" val="3370935868"/>
                  </a:ext>
                </a:extLst>
              </a:tr>
              <a:tr h="1399398">
                <a:tc vMerge="1">
                  <a:txBody>
                    <a:bodyPr/>
                    <a:lstStyle/>
                    <a:p>
                      <a:endParaRPr kumimoji="1" lang="ja-JP" alt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500" b="1" dirty="0">
                          <a:solidFill>
                            <a:schemeClr val="tx1"/>
                          </a:solidFill>
                          <a:latin typeface="BIZ UDPゴシック" panose="020B0400000000000000" pitchFamily="50" charset="-128"/>
                          <a:ea typeface="BIZ UDPゴシック" panose="020B0400000000000000" pitchFamily="50" charset="-128"/>
                        </a:rPr>
                        <a:t>多様な学びの保障</a:t>
                      </a:r>
                    </a:p>
                    <a:p>
                      <a:endParaRPr kumimoji="1" lang="ja-JP" altLang="en-US" sz="1500"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「不登校支援パッケージ</a:t>
                      </a:r>
                      <a:r>
                        <a:rPr kumimoji="1" lang="en-US" altLang="ja-JP"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2026</a:t>
                      </a:r>
                      <a:r>
                        <a:rPr kumimoji="1" lang="ja-JP" altLang="en-US"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」による対策の強化</a:t>
                      </a:r>
                      <a:endParaRPr kumimoji="1" lang="en-US" altLang="ja-JP"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5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・学びの多様化学校</a:t>
                      </a:r>
                      <a:r>
                        <a:rPr kumimoji="1" lang="ja-JP" altLang="en-US" sz="11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（教育センター附属高校窓明分校）</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や大阪府学びのアクセスセンター</a:t>
                      </a:r>
                      <a:r>
                        <a:rPr kumimoji="1" lang="ja-JP" altLang="en-US" sz="105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05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LACO</a:t>
                      </a:r>
                      <a:r>
                        <a:rPr kumimoji="1" lang="ja-JP" altLang="en-US" sz="105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の開設</a:t>
                      </a:r>
                      <a:endPar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dirty="0">
                          <a:solidFill>
                            <a:schemeClr val="tx1"/>
                          </a:solidFill>
                          <a:latin typeface="BIZ UDPゴシック" panose="020B0400000000000000" pitchFamily="50" charset="-128"/>
                          <a:ea typeface="BIZ UDPゴシック" panose="020B0400000000000000" pitchFamily="50" charset="-128"/>
                        </a:rPr>
                        <a:t>日本語指導に係る支援の充実（大阪わかば高校の日本語指導拠点校化等）</a:t>
                      </a:r>
                      <a:endParaRPr kumimoji="1" lang="en-US" altLang="ja-JP" sz="150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5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1050" b="0" dirty="0">
                        <a:solidFill>
                          <a:schemeClr val="tx1"/>
                        </a:solidFill>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Ø"/>
                      </a:pPr>
                      <a:r>
                        <a:rPr kumimoji="1" lang="ja-JP" altLang="en-US" sz="1500" b="0" dirty="0">
                          <a:solidFill>
                            <a:schemeClr val="tx1"/>
                          </a:solidFill>
                          <a:latin typeface="BIZ UDPゴシック" panose="020B0400000000000000" pitchFamily="50" charset="-128"/>
                          <a:ea typeface="BIZ UDPゴシック" panose="020B0400000000000000" pitchFamily="50" charset="-128"/>
                        </a:rPr>
                        <a:t>「ともに学び、ともに育つ」教育の推進</a:t>
                      </a:r>
                      <a:endParaRPr kumimoji="1" lang="en-US" altLang="ja-JP" sz="1500" b="0" dirty="0">
                        <a:solidFill>
                          <a:schemeClr val="tx1"/>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010414053"/>
                  </a:ext>
                </a:extLst>
              </a:tr>
              <a:tr h="932932">
                <a:tc vMerge="1">
                  <a:txBody>
                    <a:bodyPr/>
                    <a:lstStyle/>
                    <a:p>
                      <a:endParaRPr kumimoji="1" lang="ja-JP" alt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500" b="1" dirty="0">
                          <a:solidFill>
                            <a:schemeClr val="tx1"/>
                          </a:solidFill>
                          <a:latin typeface="BIZ UDPゴシック" panose="020B0400000000000000" pitchFamily="50" charset="-128"/>
                          <a:ea typeface="BIZ UDPゴシック" panose="020B0400000000000000" pitchFamily="50" charset="-128"/>
                        </a:rPr>
                        <a:t>英語力向上</a:t>
                      </a:r>
                    </a:p>
                    <a:p>
                      <a:endParaRPr kumimoji="1" lang="ja-JP" altLang="en-US" sz="1500" dirty="0"/>
                    </a:p>
                  </a:txBody>
                  <a:tcPr/>
                </a:tc>
                <a:tc>
                  <a:txBody>
                    <a:bodyPr/>
                    <a:lstStyle/>
                    <a:p>
                      <a:pPr marL="285750" indent="-285750">
                        <a:buFont typeface="Wingdings" panose="05000000000000000000" pitchFamily="2" charset="2"/>
                        <a:buChar char="Ø"/>
                      </a:pPr>
                      <a:r>
                        <a:rPr kumimoji="1" lang="ja-JP" altLang="en-US" sz="1500" b="0" dirty="0">
                          <a:solidFill>
                            <a:schemeClr val="tx1"/>
                          </a:solidFill>
                          <a:latin typeface="BIZ UDPゴシック" panose="020B0400000000000000" pitchFamily="50" charset="-128"/>
                          <a:ea typeface="BIZ UDPゴシック" panose="020B0400000000000000" pitchFamily="50" charset="-128"/>
                        </a:rPr>
                        <a:t>ネイティブ講師の全校配置等の「生きた」英語プロジェクトの実施</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a:t>
                      </a:r>
                      <a:r>
                        <a:rPr kumimoji="1" lang="en-US" altLang="ja-JP" sz="1100" b="0" dirty="0">
                          <a:solidFill>
                            <a:schemeClr val="tx1"/>
                          </a:solidFill>
                          <a:latin typeface="BIZ UDPゴシック" panose="020B0400000000000000" pitchFamily="50" charset="-128"/>
                          <a:ea typeface="BIZ UDPゴシック" panose="020B0400000000000000" pitchFamily="50" charset="-128"/>
                        </a:rPr>
                        <a:t>R</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５～</a:t>
                      </a:r>
                      <a:r>
                        <a:rPr kumimoji="1" lang="en-US" altLang="ja-JP" sz="1100" b="0" dirty="0">
                          <a:solidFill>
                            <a:schemeClr val="tx1"/>
                          </a:solidFill>
                          <a:latin typeface="BIZ UDPゴシック" panose="020B0400000000000000" pitchFamily="50" charset="-128"/>
                          <a:ea typeface="BIZ UDPゴシック" panose="020B0400000000000000" pitchFamily="50" charset="-128"/>
                        </a:rPr>
                        <a:t>R</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９）</a:t>
                      </a:r>
                      <a:endParaRPr kumimoji="1" lang="en-US" altLang="ja-JP" sz="1100" b="0" dirty="0">
                        <a:solidFill>
                          <a:schemeClr val="tx1"/>
                        </a:solidFill>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Ø"/>
                      </a:pPr>
                      <a:r>
                        <a:rPr kumimoji="1" lang="ja-JP" altLang="en-US" sz="1500" b="0" dirty="0">
                          <a:solidFill>
                            <a:schemeClr val="tx1"/>
                          </a:solidFill>
                          <a:latin typeface="BIZ UDPゴシック" panose="020B0400000000000000" pitchFamily="50" charset="-128"/>
                          <a:ea typeface="BIZ UDPゴシック" panose="020B0400000000000000" pitchFamily="50" charset="-128"/>
                        </a:rPr>
                        <a:t>海外の学校との姉妹校提携 </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a:t>
                      </a:r>
                      <a:r>
                        <a:rPr kumimoji="1" lang="en-US" altLang="ja-JP" sz="1100" b="0" dirty="0">
                          <a:solidFill>
                            <a:schemeClr val="tx1"/>
                          </a:solidFill>
                          <a:latin typeface="BIZ UDPゴシック" panose="020B0400000000000000" pitchFamily="50" charset="-128"/>
                          <a:ea typeface="BIZ UDPゴシック" panose="020B0400000000000000" pitchFamily="50" charset="-128"/>
                        </a:rPr>
                        <a:t>R7</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末時点  </a:t>
                      </a:r>
                      <a:r>
                        <a:rPr kumimoji="1" lang="en-US" altLang="ja-JP" sz="1100" b="0" dirty="0">
                          <a:solidFill>
                            <a:schemeClr val="tx1"/>
                          </a:solidFill>
                          <a:latin typeface="BIZ UDPゴシック" panose="020B0400000000000000" pitchFamily="50" charset="-128"/>
                          <a:ea typeface="BIZ UDPゴシック" panose="020B0400000000000000" pitchFamily="50" charset="-128"/>
                        </a:rPr>
                        <a:t>87</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校／</a:t>
                      </a:r>
                      <a:r>
                        <a:rPr kumimoji="1" lang="en-US" altLang="ja-JP" sz="1100" b="0" dirty="0">
                          <a:solidFill>
                            <a:schemeClr val="tx1"/>
                          </a:solidFill>
                          <a:latin typeface="BIZ UDPゴシック" panose="020B0400000000000000" pitchFamily="50" charset="-128"/>
                          <a:ea typeface="BIZ UDPゴシック" panose="020B0400000000000000" pitchFamily="50" charset="-128"/>
                        </a:rPr>
                        <a:t>R8</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末時点　</a:t>
                      </a:r>
                      <a:r>
                        <a:rPr kumimoji="1" lang="en-US" altLang="ja-JP" sz="1100" b="0" dirty="0">
                          <a:solidFill>
                            <a:schemeClr val="tx1"/>
                          </a:solidFill>
                          <a:latin typeface="BIZ UDPゴシック" panose="020B0400000000000000" pitchFamily="50" charset="-128"/>
                          <a:ea typeface="BIZ UDPゴシック" panose="020B0400000000000000" pitchFamily="50" charset="-128"/>
                        </a:rPr>
                        <a:t>110</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校（予定））</a:t>
                      </a:r>
                      <a:endParaRPr kumimoji="1" lang="en-US" altLang="ja-JP" sz="1100" b="0" dirty="0">
                        <a:solidFill>
                          <a:schemeClr val="tx1"/>
                        </a:solidFill>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Ø"/>
                      </a:pPr>
                      <a:r>
                        <a:rPr lang="ja-JP" altLang="en-US" sz="1500" dirty="0">
                          <a:solidFill>
                            <a:schemeClr val="tx1"/>
                          </a:solidFill>
                          <a:effectLst/>
                          <a:latin typeface="BIZ UDPゴシック" panose="020B0400000000000000" pitchFamily="50" charset="-128"/>
                          <a:ea typeface="BIZ UDPゴシック" panose="020B0400000000000000" pitchFamily="50" charset="-128"/>
                        </a:rPr>
                        <a:t>海外大学と連携した</a:t>
                      </a:r>
                      <a:r>
                        <a:rPr lang="ja-JP" altLang="ja-JP" sz="1500" dirty="0">
                          <a:solidFill>
                            <a:schemeClr val="tx1"/>
                          </a:solidFill>
                          <a:effectLst/>
                          <a:latin typeface="BIZ UDPゴシック" panose="020B0400000000000000" pitchFamily="50" charset="-128"/>
                          <a:ea typeface="BIZ UDPゴシック" panose="020B0400000000000000" pitchFamily="50" charset="-128"/>
                        </a:rPr>
                        <a:t>教員の英語力向上</a:t>
                      </a:r>
                      <a:r>
                        <a:rPr lang="ja-JP" altLang="en-US" sz="1500" dirty="0">
                          <a:solidFill>
                            <a:schemeClr val="tx1"/>
                          </a:solidFill>
                          <a:effectLst/>
                          <a:latin typeface="BIZ UDPゴシック" panose="020B0400000000000000" pitchFamily="50" charset="-128"/>
                          <a:ea typeface="BIZ UDPゴシック" panose="020B0400000000000000" pitchFamily="50" charset="-128"/>
                        </a:rPr>
                        <a:t>研修の実施</a:t>
                      </a:r>
                      <a:endParaRPr lang="en-US" altLang="ja-JP" sz="1100" dirty="0">
                        <a:solidFill>
                          <a:schemeClr val="tx1"/>
                        </a:solidFill>
                        <a:effectLst/>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873385494"/>
                  </a:ext>
                </a:extLst>
              </a:tr>
            </a:tbl>
          </a:graphicData>
        </a:graphic>
      </p:graphicFrame>
      <p:sp>
        <p:nvSpPr>
          <p:cNvPr id="2" name="スライド番号プレースホルダー 1">
            <a:extLst>
              <a:ext uri="{FF2B5EF4-FFF2-40B4-BE49-F238E27FC236}">
                <a16:creationId xmlns:a16="http://schemas.microsoft.com/office/drawing/2014/main" id="{4189EF40-280C-62FD-B7E6-DDA28225A29A}"/>
              </a:ext>
            </a:extLst>
          </p:cNvPr>
          <p:cNvSpPr>
            <a:spLocks noGrp="1"/>
          </p:cNvSpPr>
          <p:nvPr>
            <p:ph type="sldNum" sz="quarter" idx="12"/>
          </p:nvPr>
        </p:nvSpPr>
        <p:spPr>
          <a:xfrm>
            <a:off x="11536330" y="6439713"/>
            <a:ext cx="670654" cy="365125"/>
          </a:xfrm>
        </p:spPr>
        <p:txBody>
          <a:bodyPr/>
          <a:lstStyle/>
          <a:p>
            <a:r>
              <a:rPr lang="ja-JP" altLang="en-US" dirty="0"/>
              <a:t>２</a:t>
            </a:r>
            <a:endParaRPr kumimoji="1" lang="ja-JP" altLang="en-US" dirty="0"/>
          </a:p>
        </p:txBody>
      </p:sp>
      <p:sp>
        <p:nvSpPr>
          <p:cNvPr id="5" name="角丸四角形 32">
            <a:extLst>
              <a:ext uri="{FF2B5EF4-FFF2-40B4-BE49-F238E27FC236}">
                <a16:creationId xmlns:a16="http://schemas.microsoft.com/office/drawing/2014/main" id="{4C599015-4F99-97CB-9D1F-D8549F94ADCD}"/>
              </a:ext>
            </a:extLst>
          </p:cNvPr>
          <p:cNvSpPr/>
          <p:nvPr/>
        </p:nvSpPr>
        <p:spPr>
          <a:xfrm>
            <a:off x="8524328" y="2428383"/>
            <a:ext cx="3542830" cy="273116"/>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Meiryo UI" panose="020B0604030504040204" pitchFamily="50" charset="-128"/>
                <a:ea typeface="Meiryo UI" panose="020B0604030504040204" pitchFamily="50" charset="-128"/>
              </a:rPr>
              <a:t>改革先導拠点により改革を加速</a:t>
            </a:r>
            <a:r>
              <a:rPr lang="ja-JP" altLang="en-US" sz="1050" b="1" dirty="0">
                <a:latin typeface="Meiryo UI" panose="020B0604030504040204" pitchFamily="50" charset="-128"/>
                <a:ea typeface="Meiryo UI" panose="020B0604030504040204" pitchFamily="50" charset="-128"/>
              </a:rPr>
              <a:t>（</a:t>
            </a:r>
            <a:r>
              <a:rPr lang="en-US" altLang="ja-JP" sz="1050" b="1" dirty="0">
                <a:latin typeface="Meiryo UI" panose="020B0604030504040204" pitchFamily="50" charset="-128"/>
                <a:ea typeface="Meiryo UI" panose="020B0604030504040204" pitchFamily="50" charset="-128"/>
              </a:rPr>
              <a:t>P</a:t>
            </a:r>
            <a:r>
              <a:rPr lang="ja-JP" altLang="en-US" sz="1050" b="1" dirty="0">
                <a:latin typeface="Meiryo UI" panose="020B0604030504040204" pitchFamily="50" charset="-128"/>
                <a:ea typeface="Meiryo UI" panose="020B0604030504040204" pitchFamily="50" charset="-128"/>
              </a:rPr>
              <a:t>４①）</a:t>
            </a:r>
            <a:endParaRPr kumimoji="1" lang="ja-JP" altLang="en-US" sz="1400" b="1" dirty="0">
              <a:latin typeface="Meiryo UI" panose="020B0604030504040204" pitchFamily="50" charset="-128"/>
              <a:ea typeface="Meiryo UI" panose="020B0604030504040204" pitchFamily="50" charset="-128"/>
            </a:endParaRPr>
          </a:p>
        </p:txBody>
      </p:sp>
      <p:sp>
        <p:nvSpPr>
          <p:cNvPr id="7" name="角丸四角形 32">
            <a:extLst>
              <a:ext uri="{FF2B5EF4-FFF2-40B4-BE49-F238E27FC236}">
                <a16:creationId xmlns:a16="http://schemas.microsoft.com/office/drawing/2014/main" id="{70542D92-6A96-3495-175E-CECF22988CC3}"/>
              </a:ext>
            </a:extLst>
          </p:cNvPr>
          <p:cNvSpPr/>
          <p:nvPr/>
        </p:nvSpPr>
        <p:spPr>
          <a:xfrm>
            <a:off x="9886731" y="3342596"/>
            <a:ext cx="2180427" cy="536064"/>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Meiryo UI" panose="020B0604030504040204" pitchFamily="50" charset="-128"/>
                <a:ea typeface="Meiryo UI" panose="020B0604030504040204" pitchFamily="50" charset="-128"/>
              </a:rPr>
              <a:t>改革先導拠点により</a:t>
            </a:r>
            <a:endParaRPr lang="en-US" altLang="ja-JP" sz="1400" b="1" dirty="0">
              <a:latin typeface="Meiryo UI" panose="020B0604030504040204" pitchFamily="50" charset="-128"/>
              <a:ea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rPr>
              <a:t>改革を加速</a:t>
            </a:r>
            <a:r>
              <a:rPr lang="ja-JP" altLang="en-US" sz="1050" b="1" dirty="0">
                <a:latin typeface="Meiryo UI" panose="020B0604030504040204" pitchFamily="50" charset="-128"/>
                <a:ea typeface="Meiryo UI" panose="020B0604030504040204" pitchFamily="50" charset="-128"/>
              </a:rPr>
              <a:t>（</a:t>
            </a:r>
            <a:r>
              <a:rPr lang="en-US" altLang="ja-JP" sz="1050" b="1" dirty="0">
                <a:latin typeface="Meiryo UI" panose="020B0604030504040204" pitchFamily="50" charset="-128"/>
                <a:ea typeface="Meiryo UI" panose="020B0604030504040204" pitchFamily="50" charset="-128"/>
              </a:rPr>
              <a:t>P</a:t>
            </a:r>
            <a:r>
              <a:rPr lang="ja-JP" altLang="en-US" sz="1050" b="1" dirty="0">
                <a:latin typeface="Meiryo UI" panose="020B0604030504040204" pitchFamily="50" charset="-128"/>
                <a:ea typeface="Meiryo UI" panose="020B0604030504040204" pitchFamily="50" charset="-128"/>
              </a:rPr>
              <a:t>４②）</a:t>
            </a:r>
            <a:endParaRPr kumimoji="1" lang="ja-JP" altLang="en-US" sz="1400" b="1" dirty="0">
              <a:latin typeface="Meiryo UI" panose="020B0604030504040204" pitchFamily="50" charset="-128"/>
              <a:ea typeface="Meiryo UI" panose="020B0604030504040204" pitchFamily="50" charset="-128"/>
            </a:endParaRPr>
          </a:p>
        </p:txBody>
      </p:sp>
      <p:sp>
        <p:nvSpPr>
          <p:cNvPr id="9" name="角丸四角形 32">
            <a:extLst>
              <a:ext uri="{FF2B5EF4-FFF2-40B4-BE49-F238E27FC236}">
                <a16:creationId xmlns:a16="http://schemas.microsoft.com/office/drawing/2014/main" id="{C69B1E33-0FA7-EF9F-6B7D-8FBCE268F418}"/>
              </a:ext>
            </a:extLst>
          </p:cNvPr>
          <p:cNvSpPr/>
          <p:nvPr/>
        </p:nvSpPr>
        <p:spPr>
          <a:xfrm>
            <a:off x="8451498" y="4989436"/>
            <a:ext cx="3542830" cy="273116"/>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Meiryo UI" panose="020B0604030504040204" pitchFamily="50" charset="-128"/>
                <a:ea typeface="Meiryo UI" panose="020B0604030504040204" pitchFamily="50" charset="-128"/>
              </a:rPr>
              <a:t>改革先導拠点により改革を加速</a:t>
            </a:r>
            <a:r>
              <a:rPr lang="ja-JP" altLang="en-US" sz="1050" b="1" dirty="0">
                <a:latin typeface="Meiryo UI" panose="020B0604030504040204" pitchFamily="50" charset="-128"/>
                <a:ea typeface="Meiryo UI" panose="020B0604030504040204" pitchFamily="50" charset="-128"/>
              </a:rPr>
              <a:t>（</a:t>
            </a:r>
            <a:r>
              <a:rPr lang="en-US" altLang="ja-JP" sz="1050" b="1" dirty="0">
                <a:latin typeface="Meiryo UI" panose="020B0604030504040204" pitchFamily="50" charset="-128"/>
                <a:ea typeface="Meiryo UI" panose="020B0604030504040204" pitchFamily="50" charset="-128"/>
              </a:rPr>
              <a:t>P</a:t>
            </a:r>
            <a:r>
              <a:rPr lang="ja-JP" altLang="en-US" sz="1050" b="1" dirty="0">
                <a:latin typeface="Meiryo UI" panose="020B0604030504040204" pitchFamily="50" charset="-128"/>
                <a:ea typeface="Meiryo UI" panose="020B0604030504040204" pitchFamily="50" charset="-128"/>
              </a:rPr>
              <a:t>４③）</a:t>
            </a:r>
            <a:endParaRPr kumimoji="1" lang="ja-JP" altLang="en-US" sz="1400" b="1" dirty="0">
              <a:latin typeface="Meiryo UI" panose="020B0604030504040204" pitchFamily="50" charset="-128"/>
              <a:ea typeface="Meiryo UI" panose="020B0604030504040204" pitchFamily="50" charset="-128"/>
            </a:endParaRPr>
          </a:p>
        </p:txBody>
      </p:sp>
      <p:grpSp>
        <p:nvGrpSpPr>
          <p:cNvPr id="10" name="Group 2">
            <a:extLst>
              <a:ext uri="{FF2B5EF4-FFF2-40B4-BE49-F238E27FC236}">
                <a16:creationId xmlns:a16="http://schemas.microsoft.com/office/drawing/2014/main" id="{4C2F5717-AE09-283B-22AD-9FA286DD986B}"/>
              </a:ext>
            </a:extLst>
          </p:cNvPr>
          <p:cNvGrpSpPr/>
          <p:nvPr/>
        </p:nvGrpSpPr>
        <p:grpSpPr>
          <a:xfrm flipV="1">
            <a:off x="-77249" y="441270"/>
            <a:ext cx="12192000" cy="45719"/>
            <a:chOff x="0" y="0"/>
            <a:chExt cx="22021800" cy="190500"/>
          </a:xfrm>
          <a:solidFill>
            <a:schemeClr val="accent5"/>
          </a:solidFill>
        </p:grpSpPr>
        <p:grpSp>
          <p:nvGrpSpPr>
            <p:cNvPr id="11" name="Group 3">
              <a:extLst>
                <a:ext uri="{FF2B5EF4-FFF2-40B4-BE49-F238E27FC236}">
                  <a16:creationId xmlns:a16="http://schemas.microsoft.com/office/drawing/2014/main" id="{F04B5457-5526-F0A2-F59A-DA688F370175}"/>
                </a:ext>
              </a:extLst>
            </p:cNvPr>
            <p:cNvGrpSpPr/>
            <p:nvPr/>
          </p:nvGrpSpPr>
          <p:grpSpPr>
            <a:xfrm>
              <a:off x="0" y="0"/>
              <a:ext cx="7340600" cy="190500"/>
              <a:chOff x="0" y="0"/>
              <a:chExt cx="1449995" cy="37630"/>
            </a:xfrm>
            <a:grpFill/>
          </p:grpSpPr>
          <p:sp>
            <p:nvSpPr>
              <p:cNvPr id="18" name="Freeform 4">
                <a:extLst>
                  <a:ext uri="{FF2B5EF4-FFF2-40B4-BE49-F238E27FC236}">
                    <a16:creationId xmlns:a16="http://schemas.microsoft.com/office/drawing/2014/main" id="{600CC48C-95CB-EDCF-E90B-0230A8E60390}"/>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9" name="TextBox 5">
                <a:extLst>
                  <a:ext uri="{FF2B5EF4-FFF2-40B4-BE49-F238E27FC236}">
                    <a16:creationId xmlns:a16="http://schemas.microsoft.com/office/drawing/2014/main" id="{0F792A30-4506-4BCF-658D-7994A2C0A364}"/>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nvGrpSpPr>
            <p:cNvPr id="12" name="Group 6">
              <a:extLst>
                <a:ext uri="{FF2B5EF4-FFF2-40B4-BE49-F238E27FC236}">
                  <a16:creationId xmlns:a16="http://schemas.microsoft.com/office/drawing/2014/main" id="{F934ED3F-5F7D-1E5F-E61D-B71BBDEA9D92}"/>
                </a:ext>
              </a:extLst>
            </p:cNvPr>
            <p:cNvGrpSpPr/>
            <p:nvPr/>
          </p:nvGrpSpPr>
          <p:grpSpPr>
            <a:xfrm>
              <a:off x="7340600" y="0"/>
              <a:ext cx="7340600" cy="190500"/>
              <a:chOff x="0" y="0"/>
              <a:chExt cx="1449995" cy="37630"/>
            </a:xfrm>
            <a:grpFill/>
          </p:grpSpPr>
          <p:sp>
            <p:nvSpPr>
              <p:cNvPr id="16" name="Freeform 7">
                <a:extLst>
                  <a:ext uri="{FF2B5EF4-FFF2-40B4-BE49-F238E27FC236}">
                    <a16:creationId xmlns:a16="http://schemas.microsoft.com/office/drawing/2014/main" id="{BD6AC4CE-A736-5809-5A93-91198CF1573C}"/>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7" name="TextBox 8">
                <a:extLst>
                  <a:ext uri="{FF2B5EF4-FFF2-40B4-BE49-F238E27FC236}">
                    <a16:creationId xmlns:a16="http://schemas.microsoft.com/office/drawing/2014/main" id="{CCFBD226-4540-0D82-EB3F-424084973EDA}"/>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nvGrpSpPr>
            <p:cNvPr id="13" name="Group 9">
              <a:extLst>
                <a:ext uri="{FF2B5EF4-FFF2-40B4-BE49-F238E27FC236}">
                  <a16:creationId xmlns:a16="http://schemas.microsoft.com/office/drawing/2014/main" id="{E119F260-2D6B-744E-5471-8EB3DFBADB2B}"/>
                </a:ext>
              </a:extLst>
            </p:cNvPr>
            <p:cNvGrpSpPr/>
            <p:nvPr/>
          </p:nvGrpSpPr>
          <p:grpSpPr>
            <a:xfrm>
              <a:off x="14681200" y="0"/>
              <a:ext cx="7340600" cy="190500"/>
              <a:chOff x="0" y="0"/>
              <a:chExt cx="1449995" cy="37630"/>
            </a:xfrm>
            <a:grpFill/>
          </p:grpSpPr>
          <p:sp>
            <p:nvSpPr>
              <p:cNvPr id="14" name="Freeform 10">
                <a:extLst>
                  <a:ext uri="{FF2B5EF4-FFF2-40B4-BE49-F238E27FC236}">
                    <a16:creationId xmlns:a16="http://schemas.microsoft.com/office/drawing/2014/main" id="{34D8EDCA-53BA-5E14-B0B7-A321E73CB83C}"/>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5" name="TextBox 11">
                <a:extLst>
                  <a:ext uri="{FF2B5EF4-FFF2-40B4-BE49-F238E27FC236}">
                    <a16:creationId xmlns:a16="http://schemas.microsoft.com/office/drawing/2014/main" id="{0E15C91E-188E-05F4-FF17-8A9A83B04398}"/>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sp>
        <p:nvSpPr>
          <p:cNvPr id="20" name="テキスト ボックス 19">
            <a:extLst>
              <a:ext uri="{FF2B5EF4-FFF2-40B4-BE49-F238E27FC236}">
                <a16:creationId xmlns:a16="http://schemas.microsoft.com/office/drawing/2014/main" id="{B4C116BD-4A0C-E036-BFAF-4EDDCE8FF447}"/>
              </a:ext>
            </a:extLst>
          </p:cNvPr>
          <p:cNvSpPr txBox="1"/>
          <p:nvPr/>
        </p:nvSpPr>
        <p:spPr>
          <a:xfrm>
            <a:off x="0" y="53415"/>
            <a:ext cx="11727303"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２　</a:t>
            </a:r>
            <a:r>
              <a:rPr kumimoji="1"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①府立高校改革は着実に進展 （</a:t>
            </a:r>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教育内容の充実</a:t>
            </a:r>
            <a:r>
              <a:rPr kumimoji="1"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p>
        </p:txBody>
      </p:sp>
      <p:sp>
        <p:nvSpPr>
          <p:cNvPr id="21" name="テキスト ボックス 20">
            <a:extLst>
              <a:ext uri="{FF2B5EF4-FFF2-40B4-BE49-F238E27FC236}">
                <a16:creationId xmlns:a16="http://schemas.microsoft.com/office/drawing/2014/main" id="{7DF7E211-998E-F2EB-4FDC-25F698918E3D}"/>
              </a:ext>
            </a:extLst>
          </p:cNvPr>
          <p:cNvSpPr txBox="1"/>
          <p:nvPr/>
        </p:nvSpPr>
        <p:spPr>
          <a:xfrm>
            <a:off x="-3" y="569096"/>
            <a:ext cx="11994331" cy="369332"/>
          </a:xfrm>
          <a:prstGeom prst="rect">
            <a:avLst/>
          </a:prstGeom>
          <a:solidFill>
            <a:schemeClr val="bg1">
              <a:lumMod val="95000"/>
            </a:schemeClr>
          </a:solidFill>
          <a:ln>
            <a:noFill/>
            <a:prstDash val="sysDash"/>
          </a:ln>
        </p:spPr>
        <p:txBody>
          <a:bodyPr wrap="square" numCol="1" spcCol="360000" rtlCol="0">
            <a:spAutoFit/>
          </a:bodyPr>
          <a:lstStyle/>
          <a:p>
            <a:pPr marL="304808" indent="-304808">
              <a:buClr>
                <a:schemeClr val="tx1"/>
              </a:buClr>
              <a:buFont typeface="Wingdings" panose="05000000000000000000" pitchFamily="2" charset="2"/>
              <a:buChar char="l"/>
            </a:pPr>
            <a:r>
              <a:rPr lang="ja-JP" altLang="en-US" dirty="0">
                <a:solidFill>
                  <a:schemeClr val="tx1">
                    <a:lumMod val="75000"/>
                    <a:lumOff val="25000"/>
                  </a:schemeClr>
                </a:solidFill>
                <a:latin typeface="BIZ UDPゴシック" panose="020B0400000000000000" pitchFamily="50" charset="-128"/>
                <a:ea typeface="BIZ UDPゴシック" panose="020B0400000000000000" pitchFamily="50" charset="-128"/>
              </a:rPr>
              <a:t>大阪の教育の質の向上に向けて、アクションプランに沿って、</a:t>
            </a:r>
            <a:r>
              <a:rPr lang="ja-JP" altLang="en-US" b="1" dirty="0">
                <a:solidFill>
                  <a:srgbClr val="FF0000"/>
                </a:solidFill>
                <a:latin typeface="BIZ UDPゴシック" panose="020B0400000000000000" pitchFamily="50" charset="-128"/>
                <a:ea typeface="BIZ UDPゴシック" panose="020B0400000000000000" pitchFamily="50" charset="-128"/>
              </a:rPr>
              <a:t>学校の魅力化・特色化を着実に推進</a:t>
            </a:r>
            <a:r>
              <a:rPr lang="ja-JP" altLang="en-US" dirty="0">
                <a:solidFill>
                  <a:schemeClr val="tx1">
                    <a:lumMod val="75000"/>
                    <a:lumOff val="25000"/>
                  </a:schemeClr>
                </a:solidFill>
                <a:latin typeface="BIZ UDPゴシック" panose="020B0400000000000000" pitchFamily="50" charset="-128"/>
                <a:ea typeface="BIZ UDPゴシック" panose="020B0400000000000000" pitchFamily="50" charset="-128"/>
              </a:rPr>
              <a:t>。</a:t>
            </a:r>
          </a:p>
        </p:txBody>
      </p:sp>
      <p:sp>
        <p:nvSpPr>
          <p:cNvPr id="22" name="テキスト ボックス 21">
            <a:extLst>
              <a:ext uri="{FF2B5EF4-FFF2-40B4-BE49-F238E27FC236}">
                <a16:creationId xmlns:a16="http://schemas.microsoft.com/office/drawing/2014/main" id="{2E29A784-F5CB-3174-524C-2B60D82EB667}"/>
              </a:ext>
            </a:extLst>
          </p:cNvPr>
          <p:cNvSpPr txBox="1"/>
          <p:nvPr/>
        </p:nvSpPr>
        <p:spPr>
          <a:xfrm>
            <a:off x="118954" y="1049877"/>
            <a:ext cx="4425785" cy="369332"/>
          </a:xfrm>
          <a:prstGeom prst="rect">
            <a:avLst/>
          </a:prstGeom>
          <a:noFill/>
        </p:spPr>
        <p:txBody>
          <a:bodyPr wrap="square" rtlCol="0">
            <a:spAutoFit/>
          </a:bodyPr>
          <a:lstStyle/>
          <a:p>
            <a:r>
              <a:rPr lang="ja-JP" altLang="en-US" b="1" dirty="0">
                <a:latin typeface="BIZ UDPゴシック" panose="020B0400000000000000" pitchFamily="50" charset="-128"/>
                <a:ea typeface="BIZ UDPゴシック" panose="020B0400000000000000" pitchFamily="50" charset="-128"/>
              </a:rPr>
              <a:t>府立高校改革アクションプランの進捗</a:t>
            </a:r>
          </a:p>
        </p:txBody>
      </p:sp>
      <p:cxnSp>
        <p:nvCxnSpPr>
          <p:cNvPr id="23" name="直線コネクタ 22">
            <a:extLst>
              <a:ext uri="{FF2B5EF4-FFF2-40B4-BE49-F238E27FC236}">
                <a16:creationId xmlns:a16="http://schemas.microsoft.com/office/drawing/2014/main" id="{FC5D10FB-BB0F-C8A6-127E-AFA4CE1B3FF2}"/>
              </a:ext>
            </a:extLst>
          </p:cNvPr>
          <p:cNvCxnSpPr>
            <a:cxnSpLocks/>
          </p:cNvCxnSpPr>
          <p:nvPr/>
        </p:nvCxnSpPr>
        <p:spPr>
          <a:xfrm>
            <a:off x="190199" y="1354790"/>
            <a:ext cx="3796552" cy="0"/>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96494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52189-23D2-1A1D-AD60-92682CA3FE40}"/>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41E778C-42B2-8CD9-B1DD-196354B3D16C}"/>
              </a:ext>
            </a:extLst>
          </p:cNvPr>
          <p:cNvSpPr>
            <a:spLocks noGrp="1"/>
          </p:cNvSpPr>
          <p:nvPr>
            <p:ph type="sldNum" sz="quarter" idx="12"/>
          </p:nvPr>
        </p:nvSpPr>
        <p:spPr>
          <a:xfrm>
            <a:off x="9290114" y="6372348"/>
            <a:ext cx="2743200" cy="365125"/>
          </a:xfrm>
        </p:spPr>
        <p:txBody>
          <a:bodyPr/>
          <a:lstStyle/>
          <a:p>
            <a:r>
              <a:rPr lang="ja-JP" altLang="en-US" dirty="0"/>
              <a:t>３</a:t>
            </a:r>
            <a:endParaRPr lang="en-US" dirty="0"/>
          </a:p>
        </p:txBody>
      </p:sp>
      <p:grpSp>
        <p:nvGrpSpPr>
          <p:cNvPr id="10" name="Group 2">
            <a:extLst>
              <a:ext uri="{FF2B5EF4-FFF2-40B4-BE49-F238E27FC236}">
                <a16:creationId xmlns:a16="http://schemas.microsoft.com/office/drawing/2014/main" id="{8FD4F21D-588F-4FF5-7E0F-DFA1AB86164C}"/>
              </a:ext>
            </a:extLst>
          </p:cNvPr>
          <p:cNvGrpSpPr/>
          <p:nvPr/>
        </p:nvGrpSpPr>
        <p:grpSpPr>
          <a:xfrm flipV="1">
            <a:off x="80692" y="409118"/>
            <a:ext cx="12068118" cy="45719"/>
            <a:chOff x="0" y="0"/>
            <a:chExt cx="22021800" cy="190500"/>
          </a:xfrm>
          <a:solidFill>
            <a:schemeClr val="accent5"/>
          </a:solidFill>
        </p:grpSpPr>
        <p:grpSp>
          <p:nvGrpSpPr>
            <p:cNvPr id="11" name="Group 3">
              <a:extLst>
                <a:ext uri="{FF2B5EF4-FFF2-40B4-BE49-F238E27FC236}">
                  <a16:creationId xmlns:a16="http://schemas.microsoft.com/office/drawing/2014/main" id="{F9B667D9-AC7D-1B8F-5399-06303E978D77}"/>
                </a:ext>
              </a:extLst>
            </p:cNvPr>
            <p:cNvGrpSpPr/>
            <p:nvPr/>
          </p:nvGrpSpPr>
          <p:grpSpPr>
            <a:xfrm>
              <a:off x="0" y="0"/>
              <a:ext cx="7340600" cy="190500"/>
              <a:chOff x="0" y="0"/>
              <a:chExt cx="1449995" cy="37630"/>
            </a:xfrm>
            <a:grpFill/>
          </p:grpSpPr>
          <p:sp>
            <p:nvSpPr>
              <p:cNvPr id="18" name="Freeform 4">
                <a:extLst>
                  <a:ext uri="{FF2B5EF4-FFF2-40B4-BE49-F238E27FC236}">
                    <a16:creationId xmlns:a16="http://schemas.microsoft.com/office/drawing/2014/main" id="{16CDD4DA-2BAC-45A3-E0AC-238949DA04D7}"/>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9" name="TextBox 5">
                <a:extLst>
                  <a:ext uri="{FF2B5EF4-FFF2-40B4-BE49-F238E27FC236}">
                    <a16:creationId xmlns:a16="http://schemas.microsoft.com/office/drawing/2014/main" id="{C5F644E3-D361-CB91-6CFB-9A4C3EDD2462}"/>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nvGrpSpPr>
            <p:cNvPr id="12" name="Group 6">
              <a:extLst>
                <a:ext uri="{FF2B5EF4-FFF2-40B4-BE49-F238E27FC236}">
                  <a16:creationId xmlns:a16="http://schemas.microsoft.com/office/drawing/2014/main" id="{D88A7B74-4911-9B21-E0B5-79B9EFA35BF8}"/>
                </a:ext>
              </a:extLst>
            </p:cNvPr>
            <p:cNvGrpSpPr/>
            <p:nvPr/>
          </p:nvGrpSpPr>
          <p:grpSpPr>
            <a:xfrm>
              <a:off x="7340600" y="0"/>
              <a:ext cx="7340600" cy="190500"/>
              <a:chOff x="0" y="0"/>
              <a:chExt cx="1449995" cy="37630"/>
            </a:xfrm>
            <a:grpFill/>
          </p:grpSpPr>
          <p:sp>
            <p:nvSpPr>
              <p:cNvPr id="16" name="Freeform 7">
                <a:extLst>
                  <a:ext uri="{FF2B5EF4-FFF2-40B4-BE49-F238E27FC236}">
                    <a16:creationId xmlns:a16="http://schemas.microsoft.com/office/drawing/2014/main" id="{1F076DBB-35AB-B5E9-41B4-6E2779DB47F5}"/>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7" name="TextBox 8">
                <a:extLst>
                  <a:ext uri="{FF2B5EF4-FFF2-40B4-BE49-F238E27FC236}">
                    <a16:creationId xmlns:a16="http://schemas.microsoft.com/office/drawing/2014/main" id="{21086568-4900-59F0-0B5B-997654660FF5}"/>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nvGrpSpPr>
            <p:cNvPr id="13" name="Group 9">
              <a:extLst>
                <a:ext uri="{FF2B5EF4-FFF2-40B4-BE49-F238E27FC236}">
                  <a16:creationId xmlns:a16="http://schemas.microsoft.com/office/drawing/2014/main" id="{BB2434F3-51C6-825F-E645-8A6A71345646}"/>
                </a:ext>
              </a:extLst>
            </p:cNvPr>
            <p:cNvGrpSpPr/>
            <p:nvPr/>
          </p:nvGrpSpPr>
          <p:grpSpPr>
            <a:xfrm>
              <a:off x="14681200" y="0"/>
              <a:ext cx="7340600" cy="190500"/>
              <a:chOff x="0" y="0"/>
              <a:chExt cx="1449995" cy="37630"/>
            </a:xfrm>
            <a:grpFill/>
          </p:grpSpPr>
          <p:sp>
            <p:nvSpPr>
              <p:cNvPr id="14" name="Freeform 10">
                <a:extLst>
                  <a:ext uri="{FF2B5EF4-FFF2-40B4-BE49-F238E27FC236}">
                    <a16:creationId xmlns:a16="http://schemas.microsoft.com/office/drawing/2014/main" id="{BA8A428B-2D6B-878D-2049-120301404A60}"/>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15" name="TextBox 11">
                <a:extLst>
                  <a:ext uri="{FF2B5EF4-FFF2-40B4-BE49-F238E27FC236}">
                    <a16:creationId xmlns:a16="http://schemas.microsoft.com/office/drawing/2014/main" id="{C87CFF12-E0EE-0B90-DBB5-D56659CB8821}"/>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latin typeface="BIZ UDPゴシック" panose="020B0400000000000000" pitchFamily="50" charset="-128"/>
                  <a:ea typeface="BIZ UDPゴシック" panose="020B0400000000000000" pitchFamily="50" charset="-128"/>
                </a:endParaRPr>
              </a:p>
            </p:txBody>
          </p:sp>
        </p:grpSp>
      </p:grpSp>
      <p:sp>
        <p:nvSpPr>
          <p:cNvPr id="22" name="テキスト ボックス 21">
            <a:extLst>
              <a:ext uri="{FF2B5EF4-FFF2-40B4-BE49-F238E27FC236}">
                <a16:creationId xmlns:a16="http://schemas.microsoft.com/office/drawing/2014/main" id="{D32AE22F-E6A0-9DF5-6FC9-493BBEBA645D}"/>
              </a:ext>
            </a:extLst>
          </p:cNvPr>
          <p:cNvSpPr txBox="1"/>
          <p:nvPr/>
        </p:nvSpPr>
        <p:spPr>
          <a:xfrm>
            <a:off x="157941" y="626565"/>
            <a:ext cx="4425785" cy="369332"/>
          </a:xfrm>
          <a:prstGeom prst="rect">
            <a:avLst/>
          </a:prstGeom>
          <a:noFill/>
        </p:spPr>
        <p:txBody>
          <a:bodyPr wrap="square" rtlCol="0">
            <a:spAutoFit/>
          </a:bodyPr>
          <a:lstStyle/>
          <a:p>
            <a:r>
              <a:rPr lang="ja-JP" altLang="en-US" b="1" dirty="0">
                <a:latin typeface="BIZ UDPゴシック" panose="020B0400000000000000" pitchFamily="50" charset="-128"/>
                <a:ea typeface="BIZ UDPゴシック" panose="020B0400000000000000" pitchFamily="50" charset="-128"/>
              </a:rPr>
              <a:t>府立高校改革アクションプランの進捗</a:t>
            </a:r>
          </a:p>
        </p:txBody>
      </p:sp>
      <p:cxnSp>
        <p:nvCxnSpPr>
          <p:cNvPr id="23" name="直線コネクタ 22">
            <a:extLst>
              <a:ext uri="{FF2B5EF4-FFF2-40B4-BE49-F238E27FC236}">
                <a16:creationId xmlns:a16="http://schemas.microsoft.com/office/drawing/2014/main" id="{4C387DD2-2B64-237D-4098-982892AEDE2D}"/>
              </a:ext>
            </a:extLst>
          </p:cNvPr>
          <p:cNvCxnSpPr>
            <a:cxnSpLocks/>
          </p:cNvCxnSpPr>
          <p:nvPr/>
        </p:nvCxnSpPr>
        <p:spPr>
          <a:xfrm>
            <a:off x="267659" y="1027233"/>
            <a:ext cx="3835739" cy="0"/>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sp>
        <p:nvSpPr>
          <p:cNvPr id="4" name="テキスト ボックス 3">
            <a:extLst>
              <a:ext uri="{FF2B5EF4-FFF2-40B4-BE49-F238E27FC236}">
                <a16:creationId xmlns:a16="http://schemas.microsoft.com/office/drawing/2014/main" id="{A5560EBD-C91C-0093-F8EA-F01DFF348CC1}"/>
              </a:ext>
            </a:extLst>
          </p:cNvPr>
          <p:cNvSpPr txBox="1"/>
          <p:nvPr/>
        </p:nvSpPr>
        <p:spPr>
          <a:xfrm>
            <a:off x="157941" y="0"/>
            <a:ext cx="11727303" cy="400110"/>
          </a:xfrm>
          <a:prstGeom prst="rect">
            <a:avLst/>
          </a:prstGeom>
          <a:noFill/>
        </p:spPr>
        <p:txBody>
          <a:bodyPr wrap="square" rtlCol="0">
            <a:spAutoFit/>
          </a:bodyPr>
          <a:lstStyle/>
          <a:p>
            <a:r>
              <a:rPr kumimoji="1"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２　②府立高校改革は着実に進展　（教育環境の整備・再編整備） </a:t>
            </a:r>
          </a:p>
        </p:txBody>
      </p:sp>
      <p:graphicFrame>
        <p:nvGraphicFramePr>
          <p:cNvPr id="20" name="表 19">
            <a:extLst>
              <a:ext uri="{FF2B5EF4-FFF2-40B4-BE49-F238E27FC236}">
                <a16:creationId xmlns:a16="http://schemas.microsoft.com/office/drawing/2014/main" id="{CDC98622-9F45-13B7-196A-F2C8E69ED20F}"/>
              </a:ext>
            </a:extLst>
          </p:cNvPr>
          <p:cNvGraphicFramePr>
            <a:graphicFrameLocks noGrp="1"/>
          </p:cNvGraphicFramePr>
          <p:nvPr>
            <p:extLst>
              <p:ext uri="{D42A27DB-BD31-4B8C-83A1-F6EECF244321}">
                <p14:modId xmlns:p14="http://schemas.microsoft.com/office/powerpoint/2010/main" val="1128221816"/>
              </p:ext>
            </p:extLst>
          </p:nvPr>
        </p:nvGraphicFramePr>
        <p:xfrm>
          <a:off x="157941" y="1205570"/>
          <a:ext cx="11944236" cy="4157266"/>
        </p:xfrm>
        <a:graphic>
          <a:graphicData uri="http://schemas.openxmlformats.org/drawingml/2006/table">
            <a:tbl>
              <a:tblPr firstRow="1" bandRow="1">
                <a:tableStyleId>{5940675A-B579-460E-94D1-54222C63F5DA}</a:tableStyleId>
              </a:tblPr>
              <a:tblGrid>
                <a:gridCol w="1141038">
                  <a:extLst>
                    <a:ext uri="{9D8B030D-6E8A-4147-A177-3AD203B41FA5}">
                      <a16:colId xmlns:a16="http://schemas.microsoft.com/office/drawing/2014/main" val="488871702"/>
                    </a:ext>
                  </a:extLst>
                </a:gridCol>
                <a:gridCol w="3185160">
                  <a:extLst>
                    <a:ext uri="{9D8B030D-6E8A-4147-A177-3AD203B41FA5}">
                      <a16:colId xmlns:a16="http://schemas.microsoft.com/office/drawing/2014/main" val="3841485881"/>
                    </a:ext>
                  </a:extLst>
                </a:gridCol>
                <a:gridCol w="7618038">
                  <a:extLst>
                    <a:ext uri="{9D8B030D-6E8A-4147-A177-3AD203B41FA5}">
                      <a16:colId xmlns:a16="http://schemas.microsoft.com/office/drawing/2014/main" val="4256853074"/>
                    </a:ext>
                  </a:extLst>
                </a:gridCol>
              </a:tblGrid>
              <a:tr h="331302">
                <a:tc>
                  <a:txBody>
                    <a:bodyPr/>
                    <a:lstStyle/>
                    <a:p>
                      <a:endParaRPr kumimoji="1" lang="ja-JP" altLang="en-US" sz="1500" dirty="0"/>
                    </a:p>
                  </a:txBody>
                  <a:tcPr marT="50292" marB="50292"/>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500" b="1" i="0" u="none"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rPr>
                        <a:t>主な項目</a:t>
                      </a:r>
                      <a:endParaRPr kumimoji="1" lang="en-US" altLang="ja-JP" sz="1500" b="1" i="0" u="none"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endParaRPr>
                    </a:p>
                  </a:txBody>
                  <a:tcPr marT="50292" marB="50292" anchor="ctr">
                    <a:solidFill>
                      <a:srgbClr val="00206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500" b="1" dirty="0">
                          <a:solidFill>
                            <a:schemeClr val="bg1"/>
                          </a:solidFill>
                          <a:latin typeface="BIZ UDPゴシック" panose="020B0400000000000000" pitchFamily="50" charset="-128"/>
                          <a:ea typeface="BIZ UDPゴシック" panose="020B0400000000000000" pitchFamily="50" charset="-128"/>
                        </a:rPr>
                        <a:t>R8.9</a:t>
                      </a:r>
                      <a:r>
                        <a:rPr kumimoji="1" lang="ja-JP" altLang="en-US" sz="1500" b="1" dirty="0">
                          <a:solidFill>
                            <a:schemeClr val="bg1"/>
                          </a:solidFill>
                          <a:latin typeface="BIZ UDPゴシック" panose="020B0400000000000000" pitchFamily="50" charset="-128"/>
                          <a:ea typeface="BIZ UDPゴシック" panose="020B0400000000000000" pitchFamily="50" charset="-128"/>
                        </a:rPr>
                        <a:t>末までの進捗</a:t>
                      </a:r>
                    </a:p>
                  </a:txBody>
                  <a:tcPr marT="50292" marB="50292" anchor="ctr">
                    <a:solidFill>
                      <a:srgbClr val="00B050"/>
                    </a:solidFill>
                  </a:tcPr>
                </a:tc>
                <a:extLst>
                  <a:ext uri="{0D108BD9-81ED-4DB2-BD59-A6C34878D82A}">
                    <a16:rowId xmlns:a16="http://schemas.microsoft.com/office/drawing/2014/main" val="1393719078"/>
                  </a:ext>
                </a:extLst>
              </a:tr>
              <a:tr h="16070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1" dirty="0">
                          <a:solidFill>
                            <a:schemeClr val="tx1"/>
                          </a:solidFill>
                          <a:latin typeface="BIZ UDPゴシック" panose="020B0400000000000000" pitchFamily="50" charset="-128"/>
                          <a:ea typeface="BIZ UDPゴシック" panose="020B0400000000000000" pitchFamily="50" charset="-128"/>
                        </a:rPr>
                        <a:t>教育環境の整備</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500" b="1"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教育環境の整備</a:t>
                      </a:r>
                      <a:endParaRPr kumimoji="1" lang="ja-JP" altLang="en-US" sz="1500" b="1" dirty="0">
                        <a:solidFill>
                          <a:schemeClr val="tx1"/>
                        </a:solidFill>
                        <a:latin typeface="BIZ UDPゴシック" panose="020B0400000000000000" pitchFamily="50" charset="-128"/>
                        <a:ea typeface="BIZ UDPゴシック" panose="020B0400000000000000" pitchFamily="50" charset="-128"/>
                      </a:endParaRPr>
                    </a:p>
                  </a:txBody>
                  <a:tcPr/>
                </a:tc>
                <a:tc>
                  <a:txBody>
                    <a:bodyPr/>
                    <a:lstStyle/>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1" lang="ja-JP" altLang="en-US" sz="1500" b="0" dirty="0">
                          <a:solidFill>
                            <a:schemeClr val="tx1"/>
                          </a:solidFill>
                          <a:latin typeface="BIZ UDPゴシック" panose="020B0400000000000000" pitchFamily="50" charset="-128"/>
                          <a:ea typeface="BIZ UDPゴシック" panose="020B0400000000000000" pitchFamily="50" charset="-128"/>
                        </a:rPr>
                        <a:t>旭高校・東住吉高校の建て替え（Ｒ８基本構想）</a:t>
                      </a:r>
                      <a:endParaRPr kumimoji="1" lang="en-US" altLang="ja-JP" sz="1500" b="0" dirty="0">
                        <a:solidFill>
                          <a:schemeClr val="tx1"/>
                        </a:solidFill>
                        <a:latin typeface="BIZ UDPゴシック" panose="020B0400000000000000" pitchFamily="50" charset="-128"/>
                        <a:ea typeface="BIZ UDPゴシック" panose="020B0400000000000000" pitchFamily="50" charset="-128"/>
                      </a:endParaRP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lang="en-US" altLang="ja-JP" sz="1500" b="0" dirty="0">
                          <a:solidFill>
                            <a:schemeClr val="tx1"/>
                          </a:solidFill>
                          <a:latin typeface="BIZ UDPゴシック" panose="020B0400000000000000" pitchFamily="50" charset="-128"/>
                          <a:ea typeface="BIZ UDPゴシック" panose="020B0400000000000000" pitchFamily="50" charset="-128"/>
                        </a:rPr>
                        <a:t>PFI</a:t>
                      </a:r>
                      <a:r>
                        <a:rPr lang="ja-JP" altLang="en-US" sz="1500" b="0" dirty="0">
                          <a:solidFill>
                            <a:schemeClr val="tx1"/>
                          </a:solidFill>
                          <a:latin typeface="BIZ UDPゴシック" panose="020B0400000000000000" pitchFamily="50" charset="-128"/>
                          <a:ea typeface="BIZ UDPゴシック" panose="020B0400000000000000" pitchFamily="50" charset="-128"/>
                        </a:rPr>
                        <a:t>を活用した特別教室の空調整備（</a:t>
                      </a:r>
                      <a:r>
                        <a:rPr lang="en-US" altLang="ja-JP" sz="1500" b="0" dirty="0">
                          <a:solidFill>
                            <a:schemeClr val="tx1"/>
                          </a:solidFill>
                          <a:latin typeface="BIZ UDPゴシック" panose="020B0400000000000000" pitchFamily="50" charset="-128"/>
                          <a:ea typeface="BIZ UDPゴシック" panose="020B0400000000000000" pitchFamily="50" charset="-128"/>
                        </a:rPr>
                        <a:t>R</a:t>
                      </a:r>
                      <a:r>
                        <a:rPr lang="ja-JP" altLang="en-US" sz="1500" b="0" dirty="0">
                          <a:solidFill>
                            <a:schemeClr val="tx1"/>
                          </a:solidFill>
                          <a:latin typeface="BIZ UDPゴシック" panose="020B0400000000000000" pitchFamily="50" charset="-128"/>
                          <a:ea typeface="BIZ UDPゴシック" panose="020B0400000000000000" pitchFamily="50" charset="-128"/>
                        </a:rPr>
                        <a:t>９事業者選定予定）・食堂の空調整備</a:t>
                      </a:r>
                      <a:endParaRPr kumimoji="1" lang="en-US" altLang="ja-JP" sz="1500" b="0" dirty="0">
                        <a:solidFill>
                          <a:schemeClr val="tx1"/>
                        </a:solidFill>
                        <a:latin typeface="BIZ UDPゴシック" panose="020B0400000000000000" pitchFamily="50" charset="-128"/>
                        <a:ea typeface="BIZ UDPゴシック" panose="020B0400000000000000" pitchFamily="50" charset="-128"/>
                      </a:endParaRPr>
                    </a:p>
                    <a:p>
                      <a:pPr marL="285750" indent="-285750">
                        <a:spcAft>
                          <a:spcPts val="1200"/>
                        </a:spcAft>
                        <a:buFont typeface="Wingdings" panose="05000000000000000000" pitchFamily="2" charset="2"/>
                        <a:buChar char="Ø"/>
                      </a:pPr>
                      <a:r>
                        <a:rPr lang="ja-JP" altLang="en-US" sz="1500" b="0" dirty="0">
                          <a:solidFill>
                            <a:schemeClr val="tx1"/>
                          </a:solidFill>
                          <a:latin typeface="BIZ UDPゴシック" panose="020B0400000000000000" pitchFamily="50" charset="-128"/>
                          <a:ea typeface="BIZ UDPゴシック" panose="020B0400000000000000" pitchFamily="50" charset="-128"/>
                        </a:rPr>
                        <a:t>内装リニューアル</a:t>
                      </a:r>
                      <a:r>
                        <a:rPr lang="ja-JP" altLang="en-US" sz="1100" b="0" dirty="0">
                          <a:solidFill>
                            <a:schemeClr val="tx1"/>
                          </a:solidFill>
                          <a:latin typeface="BIZ UDPゴシック" panose="020B0400000000000000" pitchFamily="50" charset="-128"/>
                          <a:ea typeface="BIZ UDPゴシック" panose="020B0400000000000000" pitchFamily="50" charset="-128"/>
                        </a:rPr>
                        <a:t>（</a:t>
                      </a:r>
                      <a:r>
                        <a:rPr lang="en-US" altLang="ja-JP" sz="1100" b="0" dirty="0">
                          <a:solidFill>
                            <a:schemeClr val="tx1"/>
                          </a:solidFill>
                          <a:latin typeface="BIZ UDPゴシック" panose="020B0400000000000000" pitchFamily="50" charset="-128"/>
                          <a:ea typeface="BIZ UDPゴシック" panose="020B0400000000000000" pitchFamily="50" charset="-128"/>
                        </a:rPr>
                        <a:t>R8.9</a:t>
                      </a:r>
                      <a:r>
                        <a:rPr lang="ja-JP" altLang="en-US" sz="1100" b="0" dirty="0">
                          <a:solidFill>
                            <a:schemeClr val="tx1"/>
                          </a:solidFill>
                          <a:latin typeface="BIZ UDPゴシック" panose="020B0400000000000000" pitchFamily="50" charset="-128"/>
                          <a:ea typeface="BIZ UDPゴシック" panose="020B0400000000000000" pitchFamily="50" charset="-128"/>
                        </a:rPr>
                        <a:t>末時点  </a:t>
                      </a:r>
                      <a:r>
                        <a:rPr kumimoji="1" lang="en-US" altLang="ja-JP" sz="11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20</a:t>
                      </a:r>
                      <a:r>
                        <a:rPr kumimoji="1" lang="ja-JP" altLang="en-US" sz="11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校／１２８校着手（支援学校を含む。）</a:t>
                      </a:r>
                      <a:r>
                        <a:rPr lang="ja-JP" altLang="en-US" sz="1100" b="0" dirty="0">
                          <a:solidFill>
                            <a:schemeClr val="tx1"/>
                          </a:solidFill>
                          <a:latin typeface="BIZ UDPゴシック" panose="020B0400000000000000" pitchFamily="50" charset="-128"/>
                          <a:ea typeface="BIZ UDPゴシック" panose="020B0400000000000000" pitchFamily="50" charset="-128"/>
                        </a:rPr>
                        <a:t> </a:t>
                      </a:r>
                      <a:r>
                        <a:rPr lang="en-US" altLang="ja-JP" sz="1100" b="0" dirty="0">
                          <a:solidFill>
                            <a:schemeClr val="tx1"/>
                          </a:solidFill>
                          <a:latin typeface="BIZ UDPゴシック" panose="020B0400000000000000" pitchFamily="50" charset="-128"/>
                          <a:ea typeface="BIZ UDPゴシック" panose="020B0400000000000000" pitchFamily="50" charset="-128"/>
                        </a:rPr>
                        <a:t>:</a:t>
                      </a:r>
                      <a:r>
                        <a:rPr lang="ja-JP" altLang="en-US" sz="1100" b="0" dirty="0">
                          <a:solidFill>
                            <a:schemeClr val="tx1"/>
                          </a:solidFill>
                          <a:latin typeface="BIZ UDPゴシック" panose="020B0400000000000000" pitchFamily="50" charset="-128"/>
                          <a:ea typeface="BIZ UDPゴシック" panose="020B0400000000000000" pitchFamily="50" charset="-128"/>
                        </a:rPr>
                        <a:t> </a:t>
                      </a:r>
                      <a:r>
                        <a:rPr lang="en-US" altLang="ja-JP" sz="1100" b="0" dirty="0">
                          <a:solidFill>
                            <a:schemeClr val="tx1"/>
                          </a:solidFill>
                          <a:latin typeface="BIZ UDPゴシック" panose="020B0400000000000000" pitchFamily="50" charset="-128"/>
                          <a:ea typeface="BIZ UDPゴシック" panose="020B0400000000000000" pitchFamily="50" charset="-128"/>
                        </a:rPr>
                        <a:t>R8</a:t>
                      </a:r>
                      <a:r>
                        <a:rPr lang="ja-JP" altLang="en-US" sz="1100" b="0" dirty="0">
                          <a:solidFill>
                            <a:schemeClr val="tx1"/>
                          </a:solidFill>
                          <a:latin typeface="BIZ UDPゴシック" panose="020B0400000000000000" pitchFamily="50" charset="-128"/>
                          <a:ea typeface="BIZ UDPゴシック" panose="020B0400000000000000" pitchFamily="50" charset="-128"/>
                        </a:rPr>
                        <a:t>～５か年）</a:t>
                      </a:r>
                      <a:endParaRPr lang="en-US" altLang="ja-JP" sz="1100" b="0" dirty="0">
                        <a:solidFill>
                          <a:schemeClr val="tx1"/>
                        </a:solidFill>
                        <a:latin typeface="BIZ UDPゴシック" panose="020B0400000000000000" pitchFamily="50" charset="-128"/>
                        <a:ea typeface="BIZ UDPゴシック" panose="020B0400000000000000" pitchFamily="50" charset="-128"/>
                      </a:endParaRP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1" lang="ja-JP" altLang="en-US" sz="1500" dirty="0">
                          <a:solidFill>
                            <a:schemeClr val="tx1"/>
                          </a:solidFill>
                          <a:latin typeface="BIZ UDPゴシック" panose="020B0400000000000000" pitchFamily="50" charset="-128"/>
                          <a:ea typeface="BIZ UDPゴシック" panose="020B0400000000000000" pitchFamily="50" charset="-128"/>
                        </a:rPr>
                        <a:t>府立学校のトイレ洋式化</a:t>
                      </a:r>
                      <a:r>
                        <a:rPr kumimoji="1" lang="ja-JP" altLang="en-US" sz="1100" dirty="0">
                          <a:solidFill>
                            <a:schemeClr val="tx1"/>
                          </a:solidFill>
                          <a:latin typeface="BIZ UDPゴシック" panose="020B0400000000000000" pitchFamily="50" charset="-128"/>
                          <a:ea typeface="BIZ UDPゴシック" panose="020B0400000000000000" pitchFamily="50" charset="-128"/>
                        </a:rPr>
                        <a:t>（</a:t>
                      </a:r>
                      <a:r>
                        <a:rPr kumimoji="1" lang="en-US" altLang="ja-JP" sz="1100" dirty="0">
                          <a:solidFill>
                            <a:schemeClr val="tx1"/>
                          </a:solidFill>
                          <a:latin typeface="BIZ UDPゴシック" panose="020B0400000000000000" pitchFamily="50" charset="-128"/>
                          <a:ea typeface="BIZ UDPゴシック" panose="020B0400000000000000" pitchFamily="50" charset="-128"/>
                        </a:rPr>
                        <a:t>R8</a:t>
                      </a:r>
                      <a:r>
                        <a:rPr kumimoji="1" lang="ja-JP" altLang="en-US" sz="1100" dirty="0">
                          <a:solidFill>
                            <a:schemeClr val="tx1"/>
                          </a:solidFill>
                          <a:latin typeface="BIZ UDPゴシック" panose="020B0400000000000000" pitchFamily="50" charset="-128"/>
                          <a:ea typeface="BIZ UDPゴシック" panose="020B0400000000000000" pitchFamily="50" charset="-128"/>
                        </a:rPr>
                        <a:t>末　</a:t>
                      </a:r>
                      <a:r>
                        <a:rPr kumimoji="1" lang="en-US" altLang="ja-JP" sz="1100" dirty="0">
                          <a:solidFill>
                            <a:schemeClr val="tx1"/>
                          </a:solidFill>
                          <a:latin typeface="BIZ UDPゴシック" panose="020B0400000000000000" pitchFamily="50" charset="-128"/>
                          <a:ea typeface="BIZ UDPゴシック" panose="020B0400000000000000" pitchFamily="50" charset="-128"/>
                        </a:rPr>
                        <a:t>92</a:t>
                      </a:r>
                      <a:r>
                        <a:rPr kumimoji="1" lang="ja-JP" altLang="en-US" sz="1100" dirty="0">
                          <a:solidFill>
                            <a:schemeClr val="tx1"/>
                          </a:solidFill>
                          <a:latin typeface="BIZ UDPゴシック" panose="020B0400000000000000" pitchFamily="50" charset="-128"/>
                          <a:ea typeface="BIZ UDPゴシック" panose="020B0400000000000000" pitchFamily="50" charset="-128"/>
                        </a:rPr>
                        <a:t>％達成見込）</a:t>
                      </a:r>
                      <a:r>
                        <a:rPr kumimoji="1" lang="ja-JP" altLang="en-US" sz="1100" b="0" dirty="0">
                          <a:solidFill>
                            <a:schemeClr val="tx1"/>
                          </a:solidFill>
                          <a:latin typeface="BIZ UDPゴシック" panose="020B0400000000000000" pitchFamily="50" charset="-128"/>
                          <a:ea typeface="BIZ UDPゴシック" panose="020B0400000000000000" pitchFamily="50" charset="-128"/>
                        </a:rPr>
                        <a:t>　</a:t>
                      </a:r>
                      <a:r>
                        <a:rPr lang="ja-JP" altLang="en-US" sz="1500" b="0" dirty="0">
                          <a:solidFill>
                            <a:schemeClr val="tx1"/>
                          </a:solidFill>
                          <a:latin typeface="BIZ UDPゴシック" panose="020B0400000000000000" pitchFamily="50" charset="-128"/>
                          <a:ea typeface="BIZ UDPゴシック" panose="020B0400000000000000" pitchFamily="50" charset="-128"/>
                        </a:rPr>
                        <a:t>　　　                                           など</a:t>
                      </a:r>
                      <a:endParaRPr kumimoji="1" lang="ja-JP" altLang="en-US" sz="1500" dirty="0">
                        <a:solidFill>
                          <a:schemeClr val="tx1"/>
                        </a:solidFill>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873385494"/>
                  </a:ext>
                </a:extLst>
              </a:tr>
              <a:tr h="2209626">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500" b="1"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再編整備</a:t>
                      </a:r>
                      <a:endParaRPr kumimoji="1" lang="ja-JP" altLang="en-US" sz="1500" dirty="0"/>
                    </a:p>
                  </a:txBody>
                  <a:tcPr marT="50292" marB="50292"/>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500" b="1" dirty="0">
                          <a:solidFill>
                            <a:schemeClr val="tx1"/>
                          </a:solidFill>
                          <a:latin typeface="BIZ UDPゴシック" panose="020B0400000000000000" pitchFamily="50" charset="-128"/>
                          <a:ea typeface="BIZ UDPゴシック" panose="020B0400000000000000" pitchFamily="50" charset="-128"/>
                        </a:rPr>
                        <a:t>再編整備の方向性</a:t>
                      </a:r>
                      <a:r>
                        <a:rPr kumimoji="1" lang="en-US" altLang="ja-JP" sz="1500" b="1" dirty="0">
                          <a:solidFill>
                            <a:schemeClr val="tx1"/>
                          </a:solidFill>
                          <a:latin typeface="BIZ UDPゴシック" panose="020B0400000000000000" pitchFamily="50" charset="-128"/>
                          <a:ea typeface="BIZ UDPゴシック" panose="020B0400000000000000" pitchFamily="50" charset="-128"/>
                        </a:rPr>
                        <a:t>(※)</a:t>
                      </a:r>
                      <a:r>
                        <a:rPr kumimoji="1" lang="ja-JP" altLang="en-US" sz="1500" b="1" dirty="0">
                          <a:solidFill>
                            <a:schemeClr val="tx1"/>
                          </a:solidFill>
                          <a:latin typeface="BIZ UDPゴシック" panose="020B0400000000000000" pitchFamily="50" charset="-128"/>
                          <a:ea typeface="BIZ UDPゴシック" panose="020B0400000000000000" pitchFamily="50" charset="-128"/>
                        </a:rPr>
                        <a:t>に基づく取組</a:t>
                      </a:r>
                    </a:p>
                  </a:txBody>
                  <a:tcPr marT="50292" marB="50292"/>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dirty="0">
                          <a:solidFill>
                            <a:schemeClr val="tx1"/>
                          </a:solidFill>
                          <a:latin typeface="BIZ UDPゴシック" panose="020B0400000000000000" pitchFamily="50" charset="-128"/>
                          <a:ea typeface="BIZ UDPゴシック" panose="020B0400000000000000" pitchFamily="50" charset="-128"/>
                        </a:rPr>
                        <a:t>商業系高校</a:t>
                      </a:r>
                      <a:r>
                        <a:rPr kumimoji="1" lang="en-US" altLang="ja-JP" sz="1500" b="0" dirty="0">
                          <a:solidFill>
                            <a:schemeClr val="tx1"/>
                          </a:solidFill>
                          <a:latin typeface="BIZ UDPゴシック" panose="020B0400000000000000" pitchFamily="50" charset="-128"/>
                          <a:ea typeface="BIZ UDPゴシック" panose="020B0400000000000000" pitchFamily="50" charset="-128"/>
                        </a:rPr>
                        <a:t>3</a:t>
                      </a:r>
                      <a:r>
                        <a:rPr kumimoji="1" lang="ja-JP" altLang="en-US" sz="1500" b="0" dirty="0">
                          <a:solidFill>
                            <a:schemeClr val="tx1"/>
                          </a:solidFill>
                          <a:latin typeface="BIZ UDPゴシック" panose="020B0400000000000000" pitchFamily="50" charset="-128"/>
                          <a:ea typeface="BIZ UDPゴシック" panose="020B0400000000000000" pitchFamily="50" charset="-128"/>
                        </a:rPr>
                        <a:t>校</a:t>
                      </a:r>
                      <a:r>
                        <a:rPr kumimoji="1" lang="ja-JP" altLang="en-US" sz="1300" b="0" dirty="0">
                          <a:solidFill>
                            <a:schemeClr val="tx1"/>
                          </a:solidFill>
                          <a:latin typeface="BIZ UDPゴシック" panose="020B0400000000000000" pitchFamily="50" charset="-128"/>
                          <a:ea typeface="BIZ UDPゴシック" panose="020B0400000000000000" pitchFamily="50" charset="-128"/>
                        </a:rPr>
                        <a:t>（淀商業・鶴見商業・住吉商業）</a:t>
                      </a:r>
                      <a:r>
                        <a:rPr kumimoji="1" lang="ja-JP" altLang="en-US" sz="1500" b="0" dirty="0">
                          <a:solidFill>
                            <a:schemeClr val="tx1"/>
                          </a:solidFill>
                          <a:latin typeface="BIZ UDPゴシック" panose="020B0400000000000000" pitchFamily="50" charset="-128"/>
                          <a:ea typeface="BIZ UDPゴシック" panose="020B0400000000000000" pitchFamily="50" charset="-128"/>
                        </a:rPr>
                        <a:t>を統合整備し、新たな商業系高校１校を設置する再編整備案を公表</a:t>
                      </a:r>
                      <a:endParaRPr kumimoji="1" lang="en-US" altLang="ja-JP" sz="1500" b="0" dirty="0">
                        <a:solidFill>
                          <a:schemeClr val="tx1"/>
                        </a:solidFill>
                        <a:latin typeface="BIZ UDPゴシック" panose="020B0400000000000000" pitchFamily="50" charset="-128"/>
                        <a:ea typeface="BIZ UDPゴシック" panose="020B0400000000000000" pitchFamily="50" charset="-128"/>
                      </a:endParaRPr>
                    </a:p>
                    <a:p>
                      <a:pPr marL="358775" indent="0">
                        <a:spcBef>
                          <a:spcPts val="600"/>
                        </a:spcBef>
                        <a:buFont typeface="Wingdings" panose="05000000000000000000" pitchFamily="2" charset="2"/>
                        <a:buNone/>
                      </a:pPr>
                      <a:r>
                        <a:rPr kumimoji="1" lang="en-US" altLang="ja-JP" sz="1300" b="0" dirty="0">
                          <a:solidFill>
                            <a:schemeClr val="tx1"/>
                          </a:solidFill>
                          <a:latin typeface="BIZ UDPゴシック" panose="020B0400000000000000" pitchFamily="50" charset="-128"/>
                          <a:ea typeface="BIZ UDPゴシック" panose="020B0400000000000000" pitchFamily="50" charset="-128"/>
                        </a:rPr>
                        <a:t> 【</a:t>
                      </a:r>
                      <a:r>
                        <a:rPr kumimoji="1" lang="ja-JP" altLang="en-US" sz="1300" b="0" dirty="0">
                          <a:solidFill>
                            <a:schemeClr val="tx1"/>
                          </a:solidFill>
                          <a:latin typeface="BIZ UDPゴシック" panose="020B0400000000000000" pitchFamily="50" charset="-128"/>
                          <a:ea typeface="BIZ UDPゴシック" panose="020B0400000000000000" pitchFamily="50" charset="-128"/>
                        </a:rPr>
                        <a:t>参考：これまでの再編整備の取組</a:t>
                      </a:r>
                      <a:r>
                        <a:rPr kumimoji="1" lang="en-US" altLang="ja-JP" sz="1300" b="0" dirty="0">
                          <a:solidFill>
                            <a:schemeClr val="tx1"/>
                          </a:solidFill>
                          <a:latin typeface="BIZ UDPゴシック" panose="020B0400000000000000" pitchFamily="50" charset="-128"/>
                          <a:ea typeface="BIZ UDPゴシック" panose="020B0400000000000000" pitchFamily="50" charset="-128"/>
                        </a:rPr>
                        <a:t>(R5</a:t>
                      </a:r>
                      <a:r>
                        <a:rPr kumimoji="1" lang="ja-JP" altLang="en-US" sz="1300" b="0" dirty="0">
                          <a:solidFill>
                            <a:schemeClr val="tx1"/>
                          </a:solidFill>
                          <a:latin typeface="BIZ UDPゴシック" panose="020B0400000000000000" pitchFamily="50" charset="-128"/>
                          <a:ea typeface="BIZ UDPゴシック" panose="020B0400000000000000" pitchFamily="50" charset="-128"/>
                        </a:rPr>
                        <a:t>～</a:t>
                      </a:r>
                      <a:r>
                        <a:rPr kumimoji="1" lang="en-US" altLang="ja-JP" sz="1300" b="0" dirty="0">
                          <a:solidFill>
                            <a:schemeClr val="tx1"/>
                          </a:solidFill>
                          <a:latin typeface="BIZ UDPゴシック" panose="020B0400000000000000" pitchFamily="50" charset="-128"/>
                          <a:ea typeface="BIZ UDPゴシック" panose="020B0400000000000000" pitchFamily="50" charset="-128"/>
                        </a:rPr>
                        <a:t>8)】</a:t>
                      </a:r>
                    </a:p>
                    <a:p>
                      <a:pPr marL="719138" indent="-285750">
                        <a:buFont typeface="Wingdings" panose="05000000000000000000" pitchFamily="2" charset="2"/>
                        <a:buChar char="Ø"/>
                      </a:pPr>
                      <a:r>
                        <a:rPr kumimoji="1" lang="ja-JP" altLang="en-US" sz="1300" b="0" dirty="0">
                          <a:solidFill>
                            <a:schemeClr val="tx1"/>
                          </a:solidFill>
                          <a:latin typeface="BIZ UDPゴシック" panose="020B0400000000000000" pitchFamily="50" charset="-128"/>
                          <a:ea typeface="BIZ UDPゴシック" panose="020B0400000000000000" pitchFamily="50" charset="-128"/>
                        </a:rPr>
                        <a:t>新設及び統合整備</a:t>
                      </a:r>
                      <a:endParaRPr kumimoji="1" lang="en-US" altLang="ja-JP" sz="1300" b="0" dirty="0">
                        <a:solidFill>
                          <a:schemeClr val="tx1"/>
                        </a:solidFill>
                        <a:latin typeface="BIZ UDPゴシック" panose="020B0400000000000000" pitchFamily="50" charset="-128"/>
                        <a:ea typeface="BIZ UDPゴシック" panose="020B0400000000000000" pitchFamily="50" charset="-128"/>
                      </a:endParaRPr>
                    </a:p>
                    <a:p>
                      <a:pPr marL="990600" indent="-285750">
                        <a:buFont typeface="Arial" panose="020B0604020202020204" pitchFamily="34" charset="0"/>
                        <a:buChar char="•"/>
                      </a:pPr>
                      <a:r>
                        <a:rPr kumimoji="1" lang="ja-JP" altLang="en-US" sz="1300" b="0" dirty="0">
                          <a:solidFill>
                            <a:schemeClr val="tx1"/>
                          </a:solidFill>
                          <a:latin typeface="BIZ UDPゴシック" panose="020B0400000000000000" pitchFamily="50" charset="-128"/>
                          <a:ea typeface="BIZ UDPゴシック" panose="020B0400000000000000" pitchFamily="50" charset="-128"/>
                        </a:rPr>
                        <a:t>東大阪みらい工科高校を開校（</a:t>
                      </a:r>
                      <a:r>
                        <a:rPr kumimoji="1" lang="en-US" altLang="ja-JP" sz="1300" b="0" dirty="0">
                          <a:solidFill>
                            <a:schemeClr val="tx1"/>
                          </a:solidFill>
                          <a:latin typeface="BIZ UDPゴシック" panose="020B0400000000000000" pitchFamily="50" charset="-128"/>
                          <a:ea typeface="BIZ UDPゴシック" panose="020B0400000000000000" pitchFamily="50" charset="-128"/>
                        </a:rPr>
                        <a:t>R7</a:t>
                      </a:r>
                      <a:r>
                        <a:rPr kumimoji="1" lang="ja-JP" altLang="en-US" sz="1300" b="0" dirty="0">
                          <a:solidFill>
                            <a:schemeClr val="tx1"/>
                          </a:solidFill>
                          <a:latin typeface="BIZ UDPゴシック" panose="020B0400000000000000" pitchFamily="50" charset="-128"/>
                          <a:ea typeface="BIZ UDPゴシック" panose="020B0400000000000000" pitchFamily="50" charset="-128"/>
                        </a:rPr>
                        <a:t>　城東工科高校・布施工科高校を統合</a:t>
                      </a:r>
                      <a:r>
                        <a:rPr kumimoji="1" lang="en-US" altLang="ja-JP" sz="1300" b="0" dirty="0">
                          <a:solidFill>
                            <a:schemeClr val="tx1"/>
                          </a:solidFill>
                          <a:latin typeface="BIZ UDPゴシック" panose="020B0400000000000000" pitchFamily="50" charset="-128"/>
                          <a:ea typeface="BIZ UDPゴシック" panose="020B0400000000000000" pitchFamily="50" charset="-128"/>
                        </a:rPr>
                        <a:t>)</a:t>
                      </a:r>
                    </a:p>
                    <a:p>
                      <a:pPr marL="990600" indent="-285750">
                        <a:buFont typeface="Arial" panose="020B0604020202020204" pitchFamily="34" charset="0"/>
                        <a:buChar char="•"/>
                      </a:pPr>
                      <a:r>
                        <a:rPr kumimoji="1" lang="en-US" altLang="ja-JP" sz="1300" b="0" dirty="0">
                          <a:solidFill>
                            <a:schemeClr val="tx1"/>
                          </a:solidFill>
                          <a:latin typeface="BIZ UDPゴシック" panose="020B0400000000000000" pitchFamily="50" charset="-128"/>
                          <a:ea typeface="BIZ UDPゴシック" panose="020B0400000000000000" pitchFamily="50" charset="-128"/>
                        </a:rPr>
                        <a:t>FIORA</a:t>
                      </a:r>
                      <a:r>
                        <a:rPr kumimoji="1" lang="ja-JP" altLang="en-US" sz="1300" b="0" dirty="0">
                          <a:solidFill>
                            <a:schemeClr val="tx1"/>
                          </a:solidFill>
                          <a:latin typeface="BIZ UDPゴシック" panose="020B0400000000000000" pitchFamily="50" charset="-128"/>
                          <a:ea typeface="BIZ UDPゴシック" panose="020B0400000000000000" pitchFamily="50" charset="-128"/>
                        </a:rPr>
                        <a:t>高校（仮称）を開校</a:t>
                      </a:r>
                      <a:endParaRPr kumimoji="1" lang="en-US" altLang="ja-JP" sz="1300" b="0" dirty="0">
                        <a:solidFill>
                          <a:schemeClr val="tx1"/>
                        </a:solidFill>
                        <a:latin typeface="BIZ UDPゴシック" panose="020B0400000000000000" pitchFamily="50" charset="-128"/>
                        <a:ea typeface="BIZ UDPゴシック" panose="020B0400000000000000" pitchFamily="50" charset="-128"/>
                      </a:endParaRPr>
                    </a:p>
                    <a:p>
                      <a:pPr marL="704850" indent="0">
                        <a:buFont typeface="Arial" panose="020B0604020202020204" pitchFamily="34" charset="0"/>
                        <a:buNone/>
                      </a:pPr>
                      <a:r>
                        <a:rPr kumimoji="1" lang="ja-JP" altLang="en-US" sz="1300" b="0" dirty="0">
                          <a:solidFill>
                            <a:schemeClr val="tx1"/>
                          </a:solidFill>
                          <a:latin typeface="BIZ UDPゴシック" panose="020B0400000000000000" pitchFamily="50" charset="-128"/>
                          <a:ea typeface="BIZ UDPゴシック" panose="020B0400000000000000" pitchFamily="50" charset="-128"/>
                        </a:rPr>
                        <a:t>　　　（</a:t>
                      </a:r>
                      <a:r>
                        <a:rPr kumimoji="1" lang="en-US" altLang="ja-JP" sz="1300" b="0" dirty="0">
                          <a:solidFill>
                            <a:schemeClr val="tx1"/>
                          </a:solidFill>
                          <a:latin typeface="BIZ UDPゴシック" panose="020B0400000000000000" pitchFamily="50" charset="-128"/>
                          <a:ea typeface="BIZ UDPゴシック" panose="020B0400000000000000" pitchFamily="50" charset="-128"/>
                        </a:rPr>
                        <a:t>R10</a:t>
                      </a:r>
                      <a:r>
                        <a:rPr kumimoji="1" lang="ja-JP" altLang="en-US" sz="1300" b="0" dirty="0">
                          <a:solidFill>
                            <a:schemeClr val="tx1"/>
                          </a:solidFill>
                          <a:latin typeface="BIZ UDPゴシック" panose="020B0400000000000000" pitchFamily="50" charset="-128"/>
                          <a:ea typeface="BIZ UDPゴシック" panose="020B0400000000000000" pitchFamily="50" charset="-128"/>
                        </a:rPr>
                        <a:t>予定　泉尾工業高校・生野工業高校・東淀工業高校を統合）</a:t>
                      </a:r>
                      <a:endParaRPr kumimoji="1" lang="en-US" altLang="ja-JP" sz="1300" b="0" dirty="0">
                        <a:solidFill>
                          <a:schemeClr val="tx1"/>
                        </a:solidFill>
                        <a:latin typeface="BIZ UDPゴシック" panose="020B0400000000000000" pitchFamily="50" charset="-128"/>
                        <a:ea typeface="BIZ UDPゴシック" panose="020B0400000000000000" pitchFamily="50" charset="-128"/>
                      </a:endParaRPr>
                    </a:p>
                    <a:p>
                      <a:pPr marL="990600" indent="-285750">
                        <a:buFont typeface="Arial" panose="020B0604020202020204" pitchFamily="34" charset="0"/>
                        <a:buChar char="•"/>
                      </a:pPr>
                      <a:r>
                        <a:rPr kumimoji="1" lang="ja-JP" altLang="en-US" sz="1300" b="0" dirty="0">
                          <a:solidFill>
                            <a:schemeClr val="tx1"/>
                          </a:solidFill>
                          <a:latin typeface="BIZ UDPゴシック" panose="020B0400000000000000" pitchFamily="50" charset="-128"/>
                          <a:ea typeface="BIZ UDPゴシック" panose="020B0400000000000000" pitchFamily="50" charset="-128"/>
                        </a:rPr>
                        <a:t>西野田工科高校を機能統合</a:t>
                      </a:r>
                      <a:r>
                        <a:rPr kumimoji="1" lang="en-US" altLang="ja-JP" sz="1300" b="0" dirty="0">
                          <a:solidFill>
                            <a:schemeClr val="tx1"/>
                          </a:solidFill>
                          <a:latin typeface="BIZ UDPゴシック" panose="020B0400000000000000" pitchFamily="50" charset="-128"/>
                          <a:ea typeface="BIZ UDPゴシック" panose="020B0400000000000000" pitchFamily="50" charset="-128"/>
                        </a:rPr>
                        <a:t>(R7</a:t>
                      </a:r>
                      <a:r>
                        <a:rPr kumimoji="1" lang="ja-JP" altLang="en-US" sz="1300" b="0" dirty="0">
                          <a:solidFill>
                            <a:schemeClr val="tx1"/>
                          </a:solidFill>
                          <a:latin typeface="BIZ UDPゴシック" panose="020B0400000000000000" pitchFamily="50" charset="-128"/>
                          <a:ea typeface="BIZ UDPゴシック" panose="020B0400000000000000" pitchFamily="50" charset="-128"/>
                        </a:rPr>
                        <a:t>　今宮工科高校に統合</a:t>
                      </a:r>
                      <a:r>
                        <a:rPr kumimoji="1" lang="en-US" altLang="ja-JP" sz="1300" b="0" dirty="0">
                          <a:solidFill>
                            <a:schemeClr val="tx1"/>
                          </a:solidFill>
                          <a:latin typeface="BIZ UDPゴシック" panose="020B0400000000000000" pitchFamily="50" charset="-128"/>
                          <a:ea typeface="BIZ UDPゴシック" panose="020B0400000000000000" pitchFamily="50" charset="-128"/>
                        </a:rPr>
                        <a:t>)</a:t>
                      </a:r>
                    </a:p>
                    <a:p>
                      <a:pPr marL="719138" indent="-285750">
                        <a:buFont typeface="Wingdings" panose="05000000000000000000" pitchFamily="2" charset="2"/>
                        <a:buChar char="Ø"/>
                      </a:pPr>
                      <a:r>
                        <a:rPr kumimoji="1" lang="ja-JP" altLang="en-US" sz="1300" b="0" dirty="0">
                          <a:solidFill>
                            <a:schemeClr val="tx1"/>
                          </a:solidFill>
                          <a:latin typeface="BIZ UDPゴシック" panose="020B0400000000000000" pitchFamily="50" charset="-128"/>
                          <a:ea typeface="BIZ UDPゴシック" panose="020B0400000000000000" pitchFamily="50" charset="-128"/>
                        </a:rPr>
                        <a:t>募集停止　４校</a:t>
                      </a:r>
                      <a:endParaRPr kumimoji="1" lang="en-US" altLang="ja-JP" sz="1300" b="0" dirty="0">
                        <a:solidFill>
                          <a:schemeClr val="tx1"/>
                        </a:solidFill>
                        <a:latin typeface="BIZ UDPゴシック" panose="020B0400000000000000" pitchFamily="50" charset="-128"/>
                        <a:ea typeface="BIZ UDPゴシック" panose="020B0400000000000000" pitchFamily="50" charset="-128"/>
                      </a:endParaRPr>
                    </a:p>
                    <a:p>
                      <a:pPr marL="719138" indent="-285750">
                        <a:buFont typeface="Wingdings" panose="05000000000000000000" pitchFamily="2" charset="2"/>
                        <a:buChar char="Ø"/>
                      </a:pPr>
                      <a:r>
                        <a:rPr kumimoji="1" lang="ja-JP" altLang="en-US" sz="1300" b="0" dirty="0">
                          <a:solidFill>
                            <a:schemeClr val="tx1"/>
                          </a:solidFill>
                          <a:latin typeface="BIZ UDPゴシック" panose="020B0400000000000000" pitchFamily="50" charset="-128"/>
                          <a:ea typeface="BIZ UDPゴシック" panose="020B0400000000000000" pitchFamily="50" charset="-128"/>
                        </a:rPr>
                        <a:t>学科改編　４校</a:t>
                      </a:r>
                      <a:endParaRPr kumimoji="1" lang="en-US" altLang="ja-JP" sz="1300" b="0" dirty="0">
                        <a:solidFill>
                          <a:schemeClr val="tx1"/>
                        </a:solidFill>
                        <a:latin typeface="BIZ UDPゴシック" panose="020B0400000000000000" pitchFamily="50" charset="-128"/>
                        <a:ea typeface="BIZ UDPゴシック" panose="020B0400000000000000" pitchFamily="50" charset="-128"/>
                      </a:endParaRPr>
                    </a:p>
                  </a:txBody>
                  <a:tcPr marT="50292" marB="50292"/>
                </a:tc>
                <a:extLst>
                  <a:ext uri="{0D108BD9-81ED-4DB2-BD59-A6C34878D82A}">
                    <a16:rowId xmlns:a16="http://schemas.microsoft.com/office/drawing/2014/main" val="4286749257"/>
                  </a:ext>
                </a:extLst>
              </a:tr>
            </a:tbl>
          </a:graphicData>
        </a:graphic>
      </p:graphicFrame>
      <p:sp>
        <p:nvSpPr>
          <p:cNvPr id="9" name="テキスト ボックス 8">
            <a:extLst>
              <a:ext uri="{FF2B5EF4-FFF2-40B4-BE49-F238E27FC236}">
                <a16:creationId xmlns:a16="http://schemas.microsoft.com/office/drawing/2014/main" id="{4C040211-3010-E121-623A-4289283BDDF4}"/>
              </a:ext>
            </a:extLst>
          </p:cNvPr>
          <p:cNvSpPr txBox="1"/>
          <p:nvPr/>
        </p:nvSpPr>
        <p:spPr>
          <a:xfrm>
            <a:off x="1564778" y="3649489"/>
            <a:ext cx="2849193" cy="1087285"/>
          </a:xfrm>
          <a:prstGeom prst="rect">
            <a:avLst/>
          </a:prstGeom>
          <a:noFill/>
        </p:spPr>
        <p:txBody>
          <a:bodyPr wrap="square">
            <a:spAutoFit/>
          </a:bodyPr>
          <a:lstStyle/>
          <a:p>
            <a:pPr marL="87313" indent="-87313">
              <a:lnSpc>
                <a:spcPts val="1600"/>
              </a:lnSpc>
            </a:pPr>
            <a:r>
              <a:rPr lang="ja-JP" altLang="en-US" sz="1100" dirty="0">
                <a:latin typeface="BIZ UDPゴシック" panose="020B0400000000000000" pitchFamily="50" charset="-128"/>
                <a:ea typeface="BIZ UDPゴシック" panose="020B0400000000000000" pitchFamily="50" charset="-128"/>
              </a:rPr>
              <a:t>（</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）再編整備により府立高校数の減少が進む地域における地域の拠点的な学校の設置の検討、統合に合わせ老朽化している学校の建て替えと一体で行う等「刷新感」を打ち出す手法等の検討など。</a:t>
            </a:r>
          </a:p>
        </p:txBody>
      </p:sp>
    </p:spTree>
    <p:extLst>
      <p:ext uri="{BB962C8B-B14F-4D97-AF65-F5344CB8AC3E}">
        <p14:creationId xmlns:p14="http://schemas.microsoft.com/office/powerpoint/2010/main" val="2645612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A9926978-D56E-17AD-61E4-2549814707D5}"/>
              </a:ext>
            </a:extLst>
          </p:cNvPr>
          <p:cNvGrpSpPr/>
          <p:nvPr/>
        </p:nvGrpSpPr>
        <p:grpSpPr>
          <a:xfrm flipV="1">
            <a:off x="0" y="524380"/>
            <a:ext cx="12192000" cy="45719"/>
            <a:chOff x="0" y="0"/>
            <a:chExt cx="22021800" cy="190500"/>
          </a:xfrm>
          <a:solidFill>
            <a:schemeClr val="accent5"/>
          </a:solidFill>
        </p:grpSpPr>
        <p:grpSp>
          <p:nvGrpSpPr>
            <p:cNvPr id="3" name="Group 3">
              <a:extLst>
                <a:ext uri="{FF2B5EF4-FFF2-40B4-BE49-F238E27FC236}">
                  <a16:creationId xmlns:a16="http://schemas.microsoft.com/office/drawing/2014/main" id="{29D83C66-0035-EB25-C692-547742BD607C}"/>
                </a:ext>
              </a:extLst>
            </p:cNvPr>
            <p:cNvGrpSpPr/>
            <p:nvPr/>
          </p:nvGrpSpPr>
          <p:grpSpPr>
            <a:xfrm>
              <a:off x="0" y="0"/>
              <a:ext cx="7340600" cy="190500"/>
              <a:chOff x="0" y="0"/>
              <a:chExt cx="1449995" cy="37630"/>
            </a:xfrm>
            <a:grpFill/>
          </p:grpSpPr>
          <p:sp>
            <p:nvSpPr>
              <p:cNvPr id="10" name="Freeform 4">
                <a:extLst>
                  <a:ext uri="{FF2B5EF4-FFF2-40B4-BE49-F238E27FC236}">
                    <a16:creationId xmlns:a16="http://schemas.microsoft.com/office/drawing/2014/main" id="{E69F03B5-B434-0F89-6793-8AB9EDE56CA0}"/>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11" name="TextBox 5">
                <a:extLst>
                  <a:ext uri="{FF2B5EF4-FFF2-40B4-BE49-F238E27FC236}">
                    <a16:creationId xmlns:a16="http://schemas.microsoft.com/office/drawing/2014/main" id="{9BE98966-3169-21DA-EFE3-3E88F3E46EEB}"/>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4" name="Group 6">
              <a:extLst>
                <a:ext uri="{FF2B5EF4-FFF2-40B4-BE49-F238E27FC236}">
                  <a16:creationId xmlns:a16="http://schemas.microsoft.com/office/drawing/2014/main" id="{1741871E-DCD0-BB45-FAB7-B2242DC8DB88}"/>
                </a:ext>
              </a:extLst>
            </p:cNvPr>
            <p:cNvGrpSpPr/>
            <p:nvPr/>
          </p:nvGrpSpPr>
          <p:grpSpPr>
            <a:xfrm>
              <a:off x="7340600" y="0"/>
              <a:ext cx="7340600" cy="190500"/>
              <a:chOff x="0" y="0"/>
              <a:chExt cx="1449995" cy="37630"/>
            </a:xfrm>
            <a:grpFill/>
          </p:grpSpPr>
          <p:sp>
            <p:nvSpPr>
              <p:cNvPr id="8" name="Freeform 7">
                <a:extLst>
                  <a:ext uri="{FF2B5EF4-FFF2-40B4-BE49-F238E27FC236}">
                    <a16:creationId xmlns:a16="http://schemas.microsoft.com/office/drawing/2014/main" id="{CC2FD774-5C76-078D-F6B2-2D02756FA6DA}"/>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9" name="TextBox 8">
                <a:extLst>
                  <a:ext uri="{FF2B5EF4-FFF2-40B4-BE49-F238E27FC236}">
                    <a16:creationId xmlns:a16="http://schemas.microsoft.com/office/drawing/2014/main" id="{20FBB81C-F679-F3EA-AD7E-1B1B71CA9AA1}"/>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5" name="Group 9">
              <a:extLst>
                <a:ext uri="{FF2B5EF4-FFF2-40B4-BE49-F238E27FC236}">
                  <a16:creationId xmlns:a16="http://schemas.microsoft.com/office/drawing/2014/main" id="{50D1A86A-5A2F-C6C4-AC1D-0678C8338F42}"/>
                </a:ext>
              </a:extLst>
            </p:cNvPr>
            <p:cNvGrpSpPr/>
            <p:nvPr/>
          </p:nvGrpSpPr>
          <p:grpSpPr>
            <a:xfrm>
              <a:off x="14681200" y="0"/>
              <a:ext cx="7340600" cy="190500"/>
              <a:chOff x="0" y="0"/>
              <a:chExt cx="1449995" cy="37630"/>
            </a:xfrm>
            <a:grpFill/>
          </p:grpSpPr>
          <p:sp>
            <p:nvSpPr>
              <p:cNvPr id="6" name="Freeform 10">
                <a:extLst>
                  <a:ext uri="{FF2B5EF4-FFF2-40B4-BE49-F238E27FC236}">
                    <a16:creationId xmlns:a16="http://schemas.microsoft.com/office/drawing/2014/main" id="{4B7704FC-5ABD-9E63-8207-5918D6A80F03}"/>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7" name="TextBox 11">
                <a:extLst>
                  <a:ext uri="{FF2B5EF4-FFF2-40B4-BE49-F238E27FC236}">
                    <a16:creationId xmlns:a16="http://schemas.microsoft.com/office/drawing/2014/main" id="{25E19671-8D70-2174-CD60-D6B9E15F7616}"/>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sp>
        <p:nvSpPr>
          <p:cNvPr id="16" name="テキスト ボックス 15">
            <a:extLst>
              <a:ext uri="{FF2B5EF4-FFF2-40B4-BE49-F238E27FC236}">
                <a16:creationId xmlns:a16="http://schemas.microsoft.com/office/drawing/2014/main" id="{074B6273-605E-CEB7-F80D-F15B16FD6F20}"/>
              </a:ext>
            </a:extLst>
          </p:cNvPr>
          <p:cNvSpPr txBox="1"/>
          <p:nvPr/>
        </p:nvSpPr>
        <p:spPr>
          <a:xfrm>
            <a:off x="77249" y="659931"/>
            <a:ext cx="11991256" cy="1172500"/>
          </a:xfrm>
          <a:prstGeom prst="rect">
            <a:avLst/>
          </a:prstGeom>
          <a:solidFill>
            <a:schemeClr val="bg1">
              <a:lumMod val="95000"/>
            </a:schemeClr>
          </a:solidFill>
          <a:ln>
            <a:noFill/>
            <a:prstDash val="sysDash"/>
          </a:ln>
        </p:spPr>
        <p:txBody>
          <a:bodyPr wrap="square" numCol="1" spcCol="360000" rtlCol="0">
            <a:spAutoFit/>
          </a:bodyPr>
          <a:lstStyle/>
          <a:p>
            <a:pPr marL="285750" indent="-285750">
              <a:lnSpc>
                <a:spcPts val="2200"/>
              </a:lnSpc>
              <a:buClr>
                <a:schemeClr val="tx1"/>
              </a:buClr>
              <a:buFont typeface="Wingdings" panose="05000000000000000000" pitchFamily="2" charset="2"/>
              <a:buChar char="l"/>
            </a:pPr>
            <a:r>
              <a:rPr lang="ja-JP" altLang="ja-JP" dirty="0">
                <a:latin typeface="BIZ UDPゴシック" panose="020B0400000000000000" pitchFamily="50" charset="-128"/>
                <a:ea typeface="BIZ UDPゴシック" panose="020B0400000000000000" pitchFamily="50" charset="-128"/>
              </a:rPr>
              <a:t>国は、</a:t>
            </a:r>
            <a:r>
              <a:rPr lang="ja-JP" altLang="ja-JP" b="1" dirty="0">
                <a:latin typeface="BIZ UDPゴシック" panose="020B0400000000000000" pitchFamily="50" charset="-128"/>
                <a:ea typeface="BIZ UDPゴシック" panose="020B0400000000000000" pitchFamily="50" charset="-128"/>
              </a:rPr>
              <a:t>令和8年2月に「N-E.X.T.（ネクスト）ハイスクール構想」</a:t>
            </a:r>
            <a:r>
              <a:rPr lang="ja-JP" altLang="ja-JP" dirty="0">
                <a:latin typeface="BIZ UDPゴシック" panose="020B0400000000000000" pitchFamily="50" charset="-128"/>
                <a:ea typeface="BIZ UDPゴシック" panose="020B0400000000000000" pitchFamily="50" charset="-128"/>
              </a:rPr>
              <a:t>を掲げ、</a:t>
            </a:r>
            <a:r>
              <a:rPr lang="ja-JP" altLang="en-US" dirty="0">
                <a:latin typeface="BIZ UDPゴシック" panose="020B0400000000000000" pitchFamily="50" charset="-128"/>
                <a:ea typeface="BIZ UDPゴシック" panose="020B0400000000000000" pitchFamily="50" charset="-128"/>
              </a:rPr>
              <a:t>公立</a:t>
            </a:r>
            <a:r>
              <a:rPr lang="ja-JP" altLang="ja-JP" dirty="0">
                <a:latin typeface="BIZ UDPゴシック" panose="020B0400000000000000" pitchFamily="50" charset="-128"/>
                <a:ea typeface="BIZ UDPゴシック" panose="020B0400000000000000" pitchFamily="50" charset="-128"/>
              </a:rPr>
              <a:t>高校改革を推進している</a:t>
            </a:r>
            <a:r>
              <a:rPr lang="ja-JP" altLang="en-US" dirty="0">
                <a:latin typeface="BIZ UDPゴシック" panose="020B0400000000000000" pitchFamily="50" charset="-128"/>
                <a:ea typeface="BIZ UDPゴシック" panose="020B0400000000000000" pitchFamily="50" charset="-128"/>
              </a:rPr>
              <a:t>ところ。</a:t>
            </a:r>
            <a:r>
              <a:rPr lang="ja-JP" altLang="ja-JP" dirty="0">
                <a:latin typeface="BIZ UDPゴシック" panose="020B0400000000000000" pitchFamily="50" charset="-128"/>
                <a:ea typeface="BIZ UDPゴシック" panose="020B0400000000000000" pitchFamily="50" charset="-128"/>
              </a:rPr>
              <a:t> </a:t>
            </a:r>
            <a:endParaRPr lang="en-US" altLang="ja-JP" dirty="0">
              <a:latin typeface="BIZ UDPゴシック" panose="020B0400000000000000" pitchFamily="50" charset="-128"/>
              <a:ea typeface="BIZ UDPゴシック" panose="020B0400000000000000" pitchFamily="50" charset="-128"/>
            </a:endParaRPr>
          </a:p>
          <a:p>
            <a:pPr marL="285750" indent="-285750">
              <a:lnSpc>
                <a:spcPts val="2200"/>
              </a:lnSpc>
              <a:buClr>
                <a:schemeClr val="tx1"/>
              </a:buClr>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府では、国の「高等学校等教育改革促進事業」</a:t>
            </a:r>
            <a:r>
              <a:rPr lang="ja-JP" altLang="ja-JP" dirty="0">
                <a:latin typeface="BIZ UDPゴシック" panose="020B0400000000000000" pitchFamily="50" charset="-128"/>
                <a:ea typeface="BIZ UDPゴシック" panose="020B0400000000000000" pitchFamily="50" charset="-128"/>
              </a:rPr>
              <a:t>を活用し、</a:t>
            </a:r>
            <a:r>
              <a:rPr lang="ja-JP" altLang="ja-JP" b="1" dirty="0">
                <a:latin typeface="BIZ UDPゴシック" panose="020B0400000000000000" pitchFamily="50" charset="-128"/>
                <a:ea typeface="BIZ UDPゴシック" panose="020B0400000000000000" pitchFamily="50" charset="-128"/>
              </a:rPr>
              <a:t>改革先導拠点を設置</a:t>
            </a:r>
            <a:r>
              <a:rPr lang="ja-JP" altLang="en-US" dirty="0">
                <a:latin typeface="BIZ UDPゴシック" panose="020B0400000000000000" pitchFamily="50" charset="-128"/>
                <a:ea typeface="BIZ UDPゴシック" panose="020B0400000000000000" pitchFamily="50" charset="-128"/>
              </a:rPr>
              <a:t>。令和８年度からの３年間の</a:t>
            </a:r>
            <a:r>
              <a:rPr lang="ja-JP" altLang="ja-JP" b="1" dirty="0">
                <a:latin typeface="BIZ UDPゴシック" panose="020B0400000000000000" pitchFamily="50" charset="-128"/>
                <a:ea typeface="BIZ UDPゴシック" panose="020B0400000000000000" pitchFamily="50" charset="-128"/>
              </a:rPr>
              <a:t>取組や成果を府内高校へ普及</a:t>
            </a:r>
            <a:r>
              <a:rPr lang="ja-JP" altLang="en-US" sz="1200" dirty="0">
                <a:latin typeface="BIZ UDPゴシック" panose="020B0400000000000000" pitchFamily="50" charset="-128"/>
                <a:ea typeface="BIZ UDPゴシック" panose="020B0400000000000000" pitchFamily="50" charset="-128"/>
              </a:rPr>
              <a:t>（</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a:t>
            </a:r>
            <a:r>
              <a:rPr lang="ja-JP" altLang="ja-JP" dirty="0">
                <a:latin typeface="BIZ UDPゴシック" panose="020B0400000000000000" pitchFamily="50" charset="-128"/>
                <a:ea typeface="BIZ UDPゴシック" panose="020B0400000000000000" pitchFamily="50" charset="-128"/>
              </a:rPr>
              <a:t>させることで、</a:t>
            </a:r>
            <a:r>
              <a:rPr lang="ja-JP" altLang="ja-JP" b="1" dirty="0">
                <a:solidFill>
                  <a:srgbClr val="FF0000"/>
                </a:solidFill>
                <a:latin typeface="BIZ UDPゴシック" panose="020B0400000000000000" pitchFamily="50" charset="-128"/>
                <a:ea typeface="BIZ UDPゴシック" panose="020B0400000000000000" pitchFamily="50" charset="-128"/>
              </a:rPr>
              <a:t>府立高校改革の加速を図</a:t>
            </a:r>
            <a:r>
              <a:rPr lang="ja-JP" altLang="en-US" b="1" dirty="0">
                <a:solidFill>
                  <a:srgbClr val="FF0000"/>
                </a:solidFill>
                <a:latin typeface="BIZ UDPゴシック" panose="020B0400000000000000" pitchFamily="50" charset="-128"/>
                <a:ea typeface="BIZ UDPゴシック" panose="020B0400000000000000" pitchFamily="50" charset="-128"/>
              </a:rPr>
              <a:t>っていく</a:t>
            </a:r>
            <a:r>
              <a:rPr lang="ja-JP" altLang="ja-JP" dirty="0">
                <a:latin typeface="BIZ UDPゴシック" panose="020B0400000000000000" pitchFamily="50" charset="-128"/>
                <a:ea typeface="BIZ UDPゴシック" panose="020B0400000000000000" pitchFamily="50" charset="-128"/>
              </a:rPr>
              <a:t>。</a:t>
            </a:r>
            <a:endParaRPr lang="en-US" altLang="ja-JP" dirty="0">
              <a:latin typeface="BIZ UDPゴシック" panose="020B0400000000000000" pitchFamily="50" charset="-128"/>
              <a:ea typeface="BIZ UDPゴシック" panose="020B0400000000000000" pitchFamily="50" charset="-128"/>
            </a:endParaRPr>
          </a:p>
          <a:p>
            <a:pPr>
              <a:lnSpc>
                <a:spcPts val="2200"/>
              </a:lnSpc>
              <a:buClr>
                <a:schemeClr val="tx1"/>
              </a:buClr>
            </a:pPr>
            <a:r>
              <a:rPr lang="ja-JP" altLang="en-US" sz="1200" dirty="0">
                <a:latin typeface="BIZ UDPゴシック" panose="020B0400000000000000" pitchFamily="50" charset="-128"/>
                <a:ea typeface="BIZ UDPゴシック" panose="020B0400000000000000" pitchFamily="50" charset="-128"/>
              </a:rPr>
              <a:t>　　　（</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）普及策：開発したカリキュラム等の共有、施設設備の開放、生徒による探究成果発表会や教員研修の実施、拠点校の大学・企業等とのネットワークへの他校の参画促進等</a:t>
            </a:r>
            <a:endParaRPr lang="en-US" altLang="ja-JP" sz="1200"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51C8FFB3-4F45-AEBE-B9F6-88F2539EFB54}"/>
              </a:ext>
            </a:extLst>
          </p:cNvPr>
          <p:cNvSpPr txBox="1"/>
          <p:nvPr/>
        </p:nvSpPr>
        <p:spPr>
          <a:xfrm>
            <a:off x="77249" y="124270"/>
            <a:ext cx="11727303"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３　</a:t>
            </a:r>
            <a:r>
              <a:rPr lang="zh-TW"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改革</a:t>
            </a:r>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を先導する拠点を設置し、高校改革をさらに加速</a:t>
            </a:r>
          </a:p>
        </p:txBody>
      </p:sp>
      <p:sp>
        <p:nvSpPr>
          <p:cNvPr id="12" name="テキスト ボックス 11">
            <a:extLst>
              <a:ext uri="{FF2B5EF4-FFF2-40B4-BE49-F238E27FC236}">
                <a16:creationId xmlns:a16="http://schemas.microsoft.com/office/drawing/2014/main" id="{0ED8DDC5-327A-4753-5743-6649BA9EF6E5}"/>
              </a:ext>
            </a:extLst>
          </p:cNvPr>
          <p:cNvSpPr txBox="1"/>
          <p:nvPr/>
        </p:nvSpPr>
        <p:spPr>
          <a:xfrm>
            <a:off x="0" y="1801338"/>
            <a:ext cx="6459659" cy="394852"/>
          </a:xfrm>
          <a:prstGeom prst="rect">
            <a:avLst/>
          </a:prstGeom>
          <a:noFill/>
          <a:ln>
            <a:noFill/>
            <a:prstDash val="solid"/>
          </a:ln>
        </p:spPr>
        <p:txBody>
          <a:bodyPr wrap="square" numCol="1" spcCol="360000" rtlCol="0">
            <a:spAutoFit/>
          </a:bodyPr>
          <a:lstStyle/>
          <a:p>
            <a:pPr algn="ctr">
              <a:lnSpc>
                <a:spcPts val="2800"/>
              </a:lnSpc>
              <a:buClr>
                <a:schemeClr val="tx1"/>
              </a:buClr>
            </a:pPr>
            <a:r>
              <a:rPr lang="en-US" altLang="ja-JP" b="1" dirty="0">
                <a:latin typeface="BIZ UDPゴシック" panose="020B0400000000000000" pitchFamily="50" charset="-128"/>
                <a:ea typeface="BIZ UDPゴシック" panose="020B0400000000000000" pitchFamily="50" charset="-128"/>
              </a:rPr>
              <a:t>N-E.X.T.</a:t>
            </a:r>
            <a:r>
              <a:rPr lang="ja-JP" altLang="en-US" b="1" dirty="0">
                <a:latin typeface="BIZ UDPゴシック" panose="020B0400000000000000" pitchFamily="50" charset="-128"/>
                <a:ea typeface="BIZ UDPゴシック" panose="020B0400000000000000" pitchFamily="50" charset="-128"/>
              </a:rPr>
              <a:t>（ネクスト）ハイスクール構想を踏まえた学校改革</a:t>
            </a:r>
          </a:p>
        </p:txBody>
      </p:sp>
      <p:graphicFrame>
        <p:nvGraphicFramePr>
          <p:cNvPr id="13" name="表 12">
            <a:extLst>
              <a:ext uri="{FF2B5EF4-FFF2-40B4-BE49-F238E27FC236}">
                <a16:creationId xmlns:a16="http://schemas.microsoft.com/office/drawing/2014/main" id="{3CDDC25B-2D9B-6184-158E-6409797D2CE4}"/>
              </a:ext>
            </a:extLst>
          </p:cNvPr>
          <p:cNvGraphicFramePr>
            <a:graphicFrameLocks noGrp="1"/>
          </p:cNvGraphicFramePr>
          <p:nvPr>
            <p:extLst>
              <p:ext uri="{D42A27DB-BD31-4B8C-83A1-F6EECF244321}">
                <p14:modId xmlns:p14="http://schemas.microsoft.com/office/powerpoint/2010/main" val="2775735157"/>
              </p:ext>
            </p:extLst>
          </p:nvPr>
        </p:nvGraphicFramePr>
        <p:xfrm>
          <a:off x="100372" y="2293923"/>
          <a:ext cx="11945010" cy="4480814"/>
        </p:xfrm>
        <a:graphic>
          <a:graphicData uri="http://schemas.openxmlformats.org/drawingml/2006/table">
            <a:tbl>
              <a:tblPr firstRow="1" bandRow="1">
                <a:tableStyleId>{5C22544A-7EE6-4342-B048-85BDC9FD1C3A}</a:tableStyleId>
              </a:tblPr>
              <a:tblGrid>
                <a:gridCol w="886598">
                  <a:extLst>
                    <a:ext uri="{9D8B030D-6E8A-4147-A177-3AD203B41FA5}">
                      <a16:colId xmlns:a16="http://schemas.microsoft.com/office/drawing/2014/main" val="2517928684"/>
                    </a:ext>
                  </a:extLst>
                </a:gridCol>
                <a:gridCol w="1286540">
                  <a:extLst>
                    <a:ext uri="{9D8B030D-6E8A-4147-A177-3AD203B41FA5}">
                      <a16:colId xmlns:a16="http://schemas.microsoft.com/office/drawing/2014/main" val="819977089"/>
                    </a:ext>
                  </a:extLst>
                </a:gridCol>
                <a:gridCol w="2647507">
                  <a:extLst>
                    <a:ext uri="{9D8B030D-6E8A-4147-A177-3AD203B41FA5}">
                      <a16:colId xmlns:a16="http://schemas.microsoft.com/office/drawing/2014/main" val="2740539391"/>
                    </a:ext>
                  </a:extLst>
                </a:gridCol>
                <a:gridCol w="7124365">
                  <a:extLst>
                    <a:ext uri="{9D8B030D-6E8A-4147-A177-3AD203B41FA5}">
                      <a16:colId xmlns:a16="http://schemas.microsoft.com/office/drawing/2014/main" val="4185219518"/>
                    </a:ext>
                  </a:extLst>
                </a:gridCol>
              </a:tblGrid>
              <a:tr h="287560">
                <a:tc>
                  <a:txBody>
                    <a:bodyP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ts val="2000"/>
                        </a:lnSpc>
                      </a:pPr>
                      <a:r>
                        <a:rPr lang="ja-JP" altLang="en-US" sz="1300" b="1" dirty="0">
                          <a:solidFill>
                            <a:schemeClr val="bg1"/>
                          </a:solidFill>
                          <a:latin typeface="BIZ UDPゴシック" panose="020B0400000000000000" pitchFamily="50" charset="-128"/>
                          <a:ea typeface="BIZ UDPゴシック" panose="020B0400000000000000" pitchFamily="50" charset="-128"/>
                        </a:rPr>
                        <a:t>改革先導拠点</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ts val="2000"/>
                        </a:lnSpc>
                      </a:pPr>
                      <a:r>
                        <a:rPr lang="ja-JP" altLang="en-US" sz="1300" b="1" dirty="0">
                          <a:solidFill>
                            <a:schemeClr val="bg1"/>
                          </a:solidFill>
                          <a:latin typeface="BIZ UDPゴシック" panose="020B0400000000000000" pitchFamily="50" charset="-128"/>
                          <a:ea typeface="BIZ UDPゴシック" panose="020B0400000000000000" pitchFamily="50" charset="-128"/>
                        </a:rPr>
                        <a:t>改革目標</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ts val="2000"/>
                        </a:lnSpc>
                      </a:pPr>
                      <a:r>
                        <a:rPr lang="ja-JP" altLang="en-US" sz="1300" b="1" dirty="0">
                          <a:solidFill>
                            <a:schemeClr val="bg1"/>
                          </a:solidFill>
                          <a:latin typeface="BIZ UDPゴシック" panose="020B0400000000000000" pitchFamily="50" charset="-128"/>
                          <a:ea typeface="BIZ UDPゴシック" panose="020B0400000000000000" pitchFamily="50" charset="-128"/>
                        </a:rPr>
                        <a:t>主な改革内容</a:t>
                      </a:r>
                      <a:endParaRPr lang="en-US" altLang="ja-JP" sz="1300" b="1" dirty="0">
                        <a:solidFill>
                          <a:schemeClr val="bg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534218577"/>
                  </a:ext>
                </a:extLst>
              </a:tr>
              <a:tr h="1128138">
                <a:tc>
                  <a:txBody>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1" lang="ja-JP" altLang="en-US" sz="1300" b="1" dirty="0">
                          <a:solidFill>
                            <a:schemeClr val="bg1"/>
                          </a:solidFill>
                          <a:latin typeface="BIZ UDPゴシック" panose="020B0400000000000000" pitchFamily="50" charset="-128"/>
                          <a:ea typeface="BIZ UDPゴシック" panose="020B0400000000000000" pitchFamily="50" charset="-128"/>
                        </a:rPr>
                        <a:t>①理数系</a:t>
                      </a: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1" lang="ja-JP" altLang="en-US" sz="1300" b="1" dirty="0">
                          <a:solidFill>
                            <a:schemeClr val="bg1"/>
                          </a:solidFill>
                          <a:latin typeface="BIZ UDPゴシック" panose="020B0400000000000000" pitchFamily="50" charset="-128"/>
                          <a:ea typeface="BIZ UDPゴシック" panose="020B0400000000000000" pitchFamily="50" charset="-128"/>
                        </a:rPr>
                        <a:t>人材の</a:t>
                      </a: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1" lang="ja-JP" altLang="en-US" sz="1300" b="1" dirty="0">
                          <a:solidFill>
                            <a:schemeClr val="bg1"/>
                          </a:solidFill>
                          <a:latin typeface="BIZ UDPゴシック" panose="020B0400000000000000" pitchFamily="50" charset="-128"/>
                          <a:ea typeface="BIZ UDPゴシック" panose="020B0400000000000000" pitchFamily="50" charset="-128"/>
                        </a:rPr>
                        <a:t>育成</a:t>
                      </a: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府立</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p>
                      <a:pPr algn="ct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天王寺高校</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先端産業を牽引する理数系人材</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の育成と日本のトップサイエンス人材育成に特化した高校をめざす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・大学・企業と連携した、先端科学技術</a:t>
                      </a:r>
                      <a:r>
                        <a:rPr lang="ja-JP" altLang="en-US" sz="1050" b="0" dirty="0">
                          <a:solidFill>
                            <a:schemeClr val="tx1"/>
                          </a:solidFill>
                          <a:latin typeface="BIZ UDPゴシック" panose="020B0400000000000000" pitchFamily="50" charset="-128"/>
                          <a:ea typeface="BIZ UDPゴシック" panose="020B0400000000000000" pitchFamily="50" charset="-128"/>
                        </a:rPr>
                        <a:t>（ライフサイエンス、カーボンニュートラル、量子）</a:t>
                      </a:r>
                      <a:r>
                        <a:rPr lang="ja-JP" altLang="en-US" sz="1300" b="0" dirty="0">
                          <a:solidFill>
                            <a:schemeClr val="tx1"/>
                          </a:solidFill>
                          <a:latin typeface="BIZ UDPゴシック" panose="020B0400000000000000" pitchFamily="50" charset="-128"/>
                          <a:ea typeface="BIZ UDPゴシック" panose="020B0400000000000000" pitchFamily="50" charset="-128"/>
                        </a:rPr>
                        <a:t>に係る教育プログラ</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　ムと、</a:t>
                      </a:r>
                      <a:r>
                        <a:rPr kumimoji="1" lang="ja-JP" altLang="en-US" sz="1300" b="0" kern="1200" dirty="0">
                          <a:solidFill>
                            <a:schemeClr val="tx1"/>
                          </a:solidFill>
                          <a:latin typeface="BIZ UDPゴシック" panose="020B0400000000000000" pitchFamily="50" charset="-128"/>
                          <a:ea typeface="BIZ UDPゴシック" panose="020B0400000000000000" pitchFamily="50" charset="-128"/>
                          <a:cs typeface="+mn-cs"/>
                        </a:rPr>
                        <a:t>科学技術コミュニケーション人材</a:t>
                      </a:r>
                      <a:r>
                        <a:rPr kumimoji="1" lang="ja-JP" altLang="en-US" sz="900" b="0" kern="1200" dirty="0">
                          <a:solidFill>
                            <a:schemeClr val="tx1"/>
                          </a:solidFill>
                          <a:latin typeface="BIZ UDPゴシック" panose="020B0400000000000000" pitchFamily="50" charset="-128"/>
                          <a:ea typeface="BIZ UDPゴシック" panose="020B0400000000000000" pitchFamily="50" charset="-128"/>
                          <a:cs typeface="+mn-cs"/>
                        </a:rPr>
                        <a:t>（</a:t>
                      </a:r>
                      <a:r>
                        <a:rPr kumimoji="1" lang="en-US" altLang="ja-JP" sz="900" b="0" kern="1200" dirty="0">
                          <a:solidFill>
                            <a:schemeClr val="tx1"/>
                          </a:solidFill>
                          <a:latin typeface="BIZ UDPゴシック" panose="020B0400000000000000" pitchFamily="50" charset="-128"/>
                          <a:ea typeface="BIZ UDPゴシック" panose="020B0400000000000000" pitchFamily="50" charset="-128"/>
                          <a:cs typeface="+mn-cs"/>
                        </a:rPr>
                        <a:t>※</a:t>
                      </a:r>
                      <a:r>
                        <a:rPr kumimoji="1" lang="ja-JP" altLang="en-US" sz="900" b="0" kern="1200" dirty="0">
                          <a:solidFill>
                            <a:schemeClr val="tx1"/>
                          </a:solidFill>
                          <a:latin typeface="BIZ UDPゴシック" panose="020B0400000000000000" pitchFamily="50" charset="-128"/>
                          <a:ea typeface="BIZ UDPゴシック" panose="020B0400000000000000" pitchFamily="50" charset="-128"/>
                          <a:cs typeface="+mn-cs"/>
                        </a:rPr>
                        <a:t>）</a:t>
                      </a:r>
                      <a:r>
                        <a:rPr kumimoji="1" lang="ja-JP" altLang="en-US" sz="1300" b="0" kern="1200" dirty="0">
                          <a:solidFill>
                            <a:schemeClr val="tx1"/>
                          </a:solidFill>
                          <a:latin typeface="BIZ UDPゴシック" panose="020B0400000000000000" pitchFamily="50" charset="-128"/>
                          <a:ea typeface="BIZ UDPゴシック" panose="020B0400000000000000" pitchFamily="50" charset="-128"/>
                          <a:cs typeface="+mn-cs"/>
                        </a:rPr>
                        <a:t>育成プログラムの構築</a:t>
                      </a:r>
                      <a:r>
                        <a:rPr kumimoji="1" lang="ja-JP" altLang="en-US" sz="1050" b="0" kern="1200" dirty="0">
                          <a:solidFill>
                            <a:schemeClr val="tx1"/>
                          </a:solidFill>
                          <a:latin typeface="BIZ UDPゴシック" panose="020B0400000000000000" pitchFamily="50" charset="-128"/>
                          <a:ea typeface="BIZ UDPゴシック" panose="020B0400000000000000" pitchFamily="50" charset="-128"/>
                          <a:cs typeface="+mn-cs"/>
                        </a:rPr>
                        <a:t>（</a:t>
                      </a:r>
                      <a:r>
                        <a:rPr kumimoji="1" lang="en-US" altLang="ja-JP" sz="1050" b="0" kern="1200" dirty="0">
                          <a:solidFill>
                            <a:schemeClr val="tx1"/>
                          </a:solidFill>
                          <a:latin typeface="BIZ UDPゴシック" panose="020B0400000000000000" pitchFamily="50" charset="-128"/>
                          <a:ea typeface="BIZ UDPゴシック" panose="020B0400000000000000" pitchFamily="50" charset="-128"/>
                          <a:cs typeface="+mn-cs"/>
                        </a:rPr>
                        <a:t>R8</a:t>
                      </a:r>
                      <a:r>
                        <a:rPr kumimoji="1" lang="ja-JP" altLang="en-US" sz="1050" b="0" kern="1200" dirty="0">
                          <a:solidFill>
                            <a:schemeClr val="tx1"/>
                          </a:solidFill>
                          <a:latin typeface="BIZ UDPゴシック" panose="020B0400000000000000" pitchFamily="50" charset="-128"/>
                          <a:ea typeface="BIZ UDPゴシック" panose="020B0400000000000000" pitchFamily="50" charset="-128"/>
                          <a:cs typeface="+mn-cs"/>
                        </a:rPr>
                        <a:t>～開発）</a:t>
                      </a:r>
                    </a:p>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・高度実験エリア等の学習環境の整備</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R8</a:t>
                      </a:r>
                      <a:r>
                        <a:rPr lang="ja-JP" altLang="en-US" sz="1050" b="0" dirty="0">
                          <a:solidFill>
                            <a:schemeClr val="tx1"/>
                          </a:solidFill>
                          <a:latin typeface="BIZ UDPゴシック" panose="020B0400000000000000" pitchFamily="50" charset="-128"/>
                          <a:ea typeface="BIZ UDPゴシック" panose="020B0400000000000000" pitchFamily="50" charset="-128"/>
                        </a:rPr>
                        <a:t>～）　</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・理数系人材の掘り起こし</a:t>
                      </a:r>
                      <a:r>
                        <a:rPr lang="ja-JP" altLang="en-US" sz="1200" b="0" dirty="0">
                          <a:solidFill>
                            <a:schemeClr val="tx1"/>
                          </a:solidFill>
                          <a:latin typeface="BIZ UDPゴシック" panose="020B0400000000000000" pitchFamily="50" charset="-128"/>
                          <a:ea typeface="BIZ UDPゴシック" panose="020B0400000000000000" pitchFamily="50" charset="-128"/>
                        </a:rPr>
                        <a:t>（小中学生等への体験型プログラム等により理数系分野の興味関心を喚起）</a:t>
                      </a:r>
                      <a:endParaRPr lang="en-US" altLang="ja-JP" sz="1100" b="1"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1" lang="ja-JP" altLang="en-US" sz="1200" b="1" dirty="0">
                          <a:latin typeface="BIZ UDPゴシック" panose="020B0400000000000000" pitchFamily="50" charset="-128"/>
                          <a:ea typeface="BIZ UDPゴシック" panose="020B0400000000000000" pitchFamily="50" charset="-128"/>
                        </a:rPr>
                        <a:t>　</a:t>
                      </a:r>
                      <a:r>
                        <a:rPr kumimoji="1" lang="en-US" altLang="ja-JP" sz="1200" b="1" u="sng" dirty="0">
                          <a:latin typeface="BIZ UDPゴシック" panose="020B0400000000000000" pitchFamily="50" charset="-128"/>
                          <a:ea typeface="BIZ UDPゴシック" panose="020B0400000000000000" pitchFamily="50" charset="-128"/>
                        </a:rPr>
                        <a:t>【</a:t>
                      </a:r>
                      <a:r>
                        <a:rPr kumimoji="1" lang="ja-JP" altLang="en-US" sz="1200" b="1" u="sng" dirty="0">
                          <a:latin typeface="BIZ UDPゴシック" panose="020B0400000000000000" pitchFamily="50" charset="-128"/>
                          <a:ea typeface="BIZ UDPゴシック" panose="020B0400000000000000" pitchFamily="50" charset="-128"/>
                        </a:rPr>
                        <a:t>普及策の展開等による府の目標</a:t>
                      </a:r>
                      <a:r>
                        <a:rPr kumimoji="1" lang="en-US" altLang="ja-JP" sz="1200" b="1" u="sng" dirty="0">
                          <a:latin typeface="BIZ UDPゴシック" panose="020B0400000000000000" pitchFamily="50" charset="-128"/>
                          <a:ea typeface="BIZ UDPゴシック" panose="020B0400000000000000" pitchFamily="50" charset="-128"/>
                        </a:rPr>
                        <a:t>】</a:t>
                      </a:r>
                      <a:r>
                        <a:rPr kumimoji="1" lang="ja-JP" altLang="en-US" sz="1200" b="1" u="sng" dirty="0">
                          <a:latin typeface="BIZ UDPゴシック" panose="020B0400000000000000" pitchFamily="50" charset="-128"/>
                          <a:ea typeface="BIZ UDPゴシック" panose="020B0400000000000000" pitchFamily="50" charset="-128"/>
                        </a:rPr>
                        <a:t>　普通科における文系と理系の生徒の割合が同程度（２０４０年）</a:t>
                      </a:r>
                      <a:endParaRPr kumimoji="1" lang="ja-JP" altLang="en-US" sz="1050" b="1" u="sng" dirty="0">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2325914"/>
                  </a:ext>
                </a:extLst>
              </a:tr>
              <a:tr h="874268">
                <a:tc rowSpan="2">
                  <a:txBody>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1" lang="ja-JP" altLang="en-US" sz="1300" b="1" dirty="0">
                          <a:solidFill>
                            <a:schemeClr val="bg1"/>
                          </a:solidFill>
                          <a:latin typeface="BIZ UDPゴシック" panose="020B0400000000000000" pitchFamily="50" charset="-128"/>
                          <a:ea typeface="BIZ UDPゴシック" panose="020B0400000000000000" pitchFamily="50" charset="-128"/>
                        </a:rPr>
                        <a:t>②アドバンスト・エッセンシャル</a:t>
                      </a: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1" lang="ja-JP" altLang="en-US" sz="1300" b="1" dirty="0">
                          <a:solidFill>
                            <a:schemeClr val="bg1"/>
                          </a:solidFill>
                          <a:latin typeface="BIZ UDPゴシック" panose="020B0400000000000000" pitchFamily="50" charset="-128"/>
                          <a:ea typeface="BIZ UDPゴシック" panose="020B0400000000000000" pitchFamily="50" charset="-128"/>
                        </a:rPr>
                        <a:t>ワーカー</a:t>
                      </a: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1" lang="ja-JP" altLang="en-US" sz="1300" b="1" dirty="0">
                          <a:solidFill>
                            <a:schemeClr val="bg1"/>
                          </a:solidFill>
                          <a:latin typeface="BIZ UDPゴシック" panose="020B0400000000000000" pitchFamily="50" charset="-128"/>
                          <a:ea typeface="BIZ UDPゴシック" panose="020B0400000000000000" pitchFamily="50" charset="-128"/>
                        </a:rPr>
                        <a:t>の育成</a:t>
                      </a: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府立</a:t>
                      </a:r>
                      <a:r>
                        <a:rPr lang="en-US" altLang="ja-JP" sz="1300" b="0" dirty="0">
                          <a:solidFill>
                            <a:schemeClr val="tx1"/>
                          </a:solidFill>
                          <a:latin typeface="BIZ UDPゴシック" panose="020B0400000000000000" pitchFamily="50" charset="-128"/>
                          <a:ea typeface="BIZ UDPゴシック" panose="020B0400000000000000" pitchFamily="50" charset="-128"/>
                        </a:rPr>
                        <a:t>FIORA</a:t>
                      </a:r>
                    </a:p>
                    <a:p>
                      <a:pPr algn="ct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高校</a:t>
                      </a:r>
                      <a:r>
                        <a:rPr lang="ja-JP" altLang="en-US" sz="1050" b="0" dirty="0">
                          <a:solidFill>
                            <a:schemeClr val="tx1"/>
                          </a:solidFill>
                          <a:latin typeface="BIZ UDPゴシック" panose="020B0400000000000000" pitchFamily="50" charset="-128"/>
                          <a:ea typeface="BIZ UDPゴシック" panose="020B0400000000000000" pitchFamily="50" charset="-128"/>
                        </a:rPr>
                        <a:t>（仮称）</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algn="ctr">
                        <a:lnSpc>
                          <a:spcPct val="130000"/>
                        </a:lnSpc>
                      </a:pPr>
                      <a:r>
                        <a:rPr lang="en-US" altLang="ja-JP" sz="1050" b="0" dirty="0">
                          <a:solidFill>
                            <a:schemeClr val="tx1"/>
                          </a:solidFill>
                          <a:latin typeface="BIZ UDPゴシック" panose="020B0400000000000000" pitchFamily="50" charset="-128"/>
                          <a:ea typeface="BIZ UDPゴシック" panose="020B0400000000000000" pitchFamily="50" charset="-128"/>
                        </a:rPr>
                        <a:t>※R10</a:t>
                      </a:r>
                      <a:r>
                        <a:rPr lang="ja-JP" altLang="en-US" sz="1050" b="0" dirty="0">
                          <a:solidFill>
                            <a:schemeClr val="tx1"/>
                          </a:solidFill>
                          <a:latin typeface="BIZ UDPゴシック" panose="020B0400000000000000" pitchFamily="50" charset="-128"/>
                          <a:ea typeface="BIZ UDPゴシック" panose="020B0400000000000000" pitchFamily="50" charset="-128"/>
                        </a:rPr>
                        <a:t>開校</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ロボティクス技術等の利活用で、未来社会の課題解決を実現する</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次世代産業人材の育成</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・分野横断カリキュラムや、数学等と専門科目を接続するカリキュラム構築</a:t>
                      </a:r>
                      <a:r>
                        <a:rPr lang="en-US" altLang="ja-JP" sz="1300" b="0" dirty="0">
                          <a:solidFill>
                            <a:schemeClr val="tx1"/>
                          </a:solidFill>
                          <a:latin typeface="BIZ UDPゴシック" panose="020B0400000000000000" pitchFamily="50" charset="-128"/>
                          <a:ea typeface="BIZ UDPゴシック" panose="020B0400000000000000" pitchFamily="50" charset="-128"/>
                        </a:rPr>
                        <a:t> </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R8</a:t>
                      </a:r>
                      <a:r>
                        <a:rPr lang="ja-JP" altLang="en-US" sz="1050" b="0" dirty="0">
                          <a:solidFill>
                            <a:schemeClr val="tx1"/>
                          </a:solidFill>
                          <a:latin typeface="BIZ UDPゴシック" panose="020B0400000000000000" pitchFamily="50" charset="-128"/>
                          <a:ea typeface="BIZ UDPゴシック" panose="020B0400000000000000" pitchFamily="50" charset="-128"/>
                        </a:rPr>
                        <a:t>～開発）</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・「エンジニア交流</a:t>
                      </a:r>
                      <a:r>
                        <a:rPr lang="en-US" altLang="ja-JP" sz="1300" b="0" dirty="0">
                          <a:solidFill>
                            <a:schemeClr val="tx1"/>
                          </a:solidFill>
                          <a:latin typeface="BIZ UDPゴシック" panose="020B0400000000000000" pitchFamily="50" charset="-128"/>
                          <a:ea typeface="BIZ UDPゴシック" panose="020B0400000000000000" pitchFamily="50" charset="-128"/>
                        </a:rPr>
                        <a:t>Lab</a:t>
                      </a:r>
                      <a:r>
                        <a:rPr lang="ja-JP" altLang="en-US" sz="1300" b="0" dirty="0">
                          <a:solidFill>
                            <a:schemeClr val="tx1"/>
                          </a:solidFill>
                          <a:latin typeface="BIZ UDPゴシック" panose="020B0400000000000000" pitchFamily="50" charset="-128"/>
                          <a:ea typeface="BIZ UDPゴシック" panose="020B0400000000000000" pitchFamily="50" charset="-128"/>
                        </a:rPr>
                        <a:t>」の設置</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R9</a:t>
                      </a:r>
                      <a:r>
                        <a:rPr lang="ja-JP" altLang="en-US" sz="1050" b="0" dirty="0">
                          <a:solidFill>
                            <a:schemeClr val="tx1"/>
                          </a:solidFill>
                          <a:latin typeface="BIZ UDPゴシック" panose="020B0400000000000000" pitchFamily="50" charset="-128"/>
                          <a:ea typeface="BIZ UDPゴシック" panose="020B0400000000000000" pitchFamily="50" charset="-128"/>
                        </a:rPr>
                        <a:t>～試行）</a:t>
                      </a:r>
                      <a:r>
                        <a:rPr lang="ja-JP" altLang="en-US" sz="1300" b="0" dirty="0">
                          <a:solidFill>
                            <a:schemeClr val="tx1"/>
                          </a:solidFill>
                          <a:latin typeface="BIZ UDPゴシック" panose="020B0400000000000000" pitchFamily="50" charset="-128"/>
                          <a:ea typeface="BIZ UDPゴシック" panose="020B0400000000000000" pitchFamily="50" charset="-128"/>
                        </a:rPr>
                        <a:t>等による大学・企業と連携した学び</a:t>
                      </a:r>
                      <a:endParaRPr lang="en-US" altLang="ja-JP" sz="1200" b="0" dirty="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sz="1200" dirty="0">
                          <a:latin typeface="BIZ UDPゴシック" panose="020B0400000000000000" pitchFamily="50" charset="-128"/>
                          <a:ea typeface="BIZ UDPゴシック" panose="020B0400000000000000" pitchFamily="50" charset="-128"/>
                        </a:rPr>
                        <a:t>　</a:t>
                      </a:r>
                      <a:r>
                        <a:rPr kumimoji="1" lang="en-US" altLang="ja-JP" sz="1200" b="1" u="sng" dirty="0">
                          <a:latin typeface="BIZ UDPゴシック" panose="020B0400000000000000" pitchFamily="50" charset="-128"/>
                          <a:ea typeface="BIZ UDPゴシック" panose="020B0400000000000000" pitchFamily="50" charset="-128"/>
                        </a:rPr>
                        <a:t>【</a:t>
                      </a:r>
                      <a:r>
                        <a:rPr kumimoji="1" lang="ja-JP" altLang="en-US" sz="1200" b="1" u="sng" dirty="0">
                          <a:latin typeface="BIZ UDPゴシック" panose="020B0400000000000000" pitchFamily="50" charset="-128"/>
                          <a:ea typeface="BIZ UDPゴシック" panose="020B0400000000000000" pitchFamily="50" charset="-128"/>
                        </a:rPr>
                        <a:t>同目標</a:t>
                      </a:r>
                      <a:r>
                        <a:rPr kumimoji="1" lang="en-US" altLang="ja-JP" sz="1200" b="1" u="sng" dirty="0">
                          <a:latin typeface="BIZ UDPゴシック" panose="020B0400000000000000" pitchFamily="50" charset="-128"/>
                          <a:ea typeface="BIZ UDPゴシック" panose="020B0400000000000000" pitchFamily="50" charset="-128"/>
                        </a:rPr>
                        <a:t>】</a:t>
                      </a:r>
                      <a:r>
                        <a:rPr lang="ja-JP" altLang="en-US" sz="1200" b="1" u="sng" dirty="0">
                          <a:latin typeface="BIZ UDPゴシック" panose="020B0400000000000000" pitchFamily="50" charset="-128"/>
                          <a:ea typeface="BIZ UDPゴシック" panose="020B0400000000000000" pitchFamily="50" charset="-128"/>
                        </a:rPr>
                        <a:t>全ての生徒数</a:t>
                      </a:r>
                      <a:r>
                        <a:rPr lang="ja-JP" altLang="en-US" sz="1050" b="1" u="sng" dirty="0">
                          <a:latin typeface="BIZ UDPゴシック" panose="020B0400000000000000" pitchFamily="50" charset="-128"/>
                          <a:ea typeface="BIZ UDPゴシック" panose="020B0400000000000000" pitchFamily="50" charset="-128"/>
                        </a:rPr>
                        <a:t>（</a:t>
                      </a:r>
                      <a:r>
                        <a:rPr lang="en-US" altLang="ja-JP" sz="1050" b="1" u="sng" dirty="0">
                          <a:latin typeface="BIZ UDPゴシック" panose="020B0400000000000000" pitchFamily="50" charset="-128"/>
                          <a:ea typeface="BIZ UDPゴシック" panose="020B0400000000000000" pitchFamily="50" charset="-128"/>
                        </a:rPr>
                        <a:t>※</a:t>
                      </a:r>
                      <a:r>
                        <a:rPr lang="ja-JP" altLang="en-US" sz="1050" b="1" u="sng" dirty="0">
                          <a:latin typeface="BIZ UDPゴシック" panose="020B0400000000000000" pitchFamily="50" charset="-128"/>
                          <a:ea typeface="BIZ UDPゴシック" panose="020B0400000000000000" pitchFamily="50" charset="-128"/>
                        </a:rPr>
                        <a:t>）</a:t>
                      </a:r>
                      <a:r>
                        <a:rPr lang="ja-JP" altLang="en-US" sz="1200" b="1" u="sng" dirty="0">
                          <a:latin typeface="BIZ UDPゴシック" panose="020B0400000000000000" pitchFamily="50" charset="-128"/>
                          <a:ea typeface="BIZ UDPゴシック" panose="020B0400000000000000" pitchFamily="50" charset="-128"/>
                        </a:rPr>
                        <a:t>に占める実業高校の生徒数の割合が現在より増加（２０４０年）</a:t>
                      </a:r>
                      <a:endParaRPr lang="en-US" altLang="ja-JP" sz="1050" b="1" u="sng" dirty="0">
                        <a:latin typeface="BIZ UDPゴシック" panose="020B0400000000000000" pitchFamily="50" charset="-128"/>
                        <a:ea typeface="BIZ UDPゴシック" panose="020B0400000000000000" pitchFamily="50" charset="-128"/>
                      </a:endParaRPr>
                    </a:p>
                    <a:p>
                      <a:pPr>
                        <a:lnSpc>
                          <a:spcPts val="1260"/>
                        </a:lnSpc>
                      </a:pPr>
                      <a:r>
                        <a:rPr lang="ja-JP" altLang="en-US" sz="1050" dirty="0">
                          <a:latin typeface="BIZ UDPゴシック" panose="020B0400000000000000" pitchFamily="50" charset="-128"/>
                          <a:ea typeface="BIZ UDPゴシック" panose="020B0400000000000000" pitchFamily="50" charset="-128"/>
                        </a:rPr>
                        <a:t>　　（</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）全日制・定時制・通信制高校、中等教育学校後期課程及び特別支援学校高等部の生徒数</a:t>
                      </a:r>
                      <a:endParaRPr lang="ja-JP" altLang="en-US" sz="1200" dirty="0">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0485344"/>
                  </a:ext>
                </a:extLst>
              </a:tr>
              <a:tr h="910467">
                <a:tc vMerge="1">
                  <a:txBody>
                    <a:bodyP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1" lang="ja-JP" altLang="en-US" sz="16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府立農芸高校</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デジタル技術を活用して都市型・高付加価値型農業を実践する</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次世代産業人材の育成</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・スマート農業やデジタル技術を導入した農業教育の実践</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R9</a:t>
                      </a:r>
                      <a:r>
                        <a:rPr lang="ja-JP" altLang="en-US" sz="1050" b="0" dirty="0">
                          <a:solidFill>
                            <a:schemeClr val="tx1"/>
                          </a:solidFill>
                          <a:latin typeface="BIZ UDPゴシック" panose="020B0400000000000000" pitchFamily="50" charset="-128"/>
                          <a:ea typeface="BIZ UDPゴシック" panose="020B0400000000000000" pitchFamily="50" charset="-128"/>
                        </a:rPr>
                        <a:t>～開発）</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a:lnSpc>
                          <a:spcPts val="1800"/>
                        </a:lnSpc>
                      </a:pPr>
                      <a:r>
                        <a:rPr lang="ja-JP" altLang="en-US" sz="1300" b="0" dirty="0">
                          <a:solidFill>
                            <a:schemeClr val="tx1"/>
                          </a:solidFill>
                          <a:latin typeface="BIZ UDPゴシック" panose="020B0400000000000000" pitchFamily="50" charset="-128"/>
                          <a:ea typeface="BIZ UDPゴシック" panose="020B0400000000000000" pitchFamily="50" charset="-128"/>
                        </a:rPr>
                        <a:t>・農業</a:t>
                      </a:r>
                      <a:r>
                        <a:rPr lang="en-US" altLang="ja-JP" sz="1300" b="0" dirty="0">
                          <a:solidFill>
                            <a:schemeClr val="tx1"/>
                          </a:solidFill>
                          <a:latin typeface="BIZ UDPゴシック" panose="020B0400000000000000" pitchFamily="50" charset="-128"/>
                          <a:ea typeface="BIZ UDPゴシック" panose="020B0400000000000000" pitchFamily="50" charset="-128"/>
                        </a:rPr>
                        <a:t>×</a:t>
                      </a:r>
                      <a:r>
                        <a:rPr lang="ja-JP" altLang="en-US" sz="1300" b="0" dirty="0">
                          <a:solidFill>
                            <a:schemeClr val="tx1"/>
                          </a:solidFill>
                          <a:latin typeface="BIZ UDPゴシック" panose="020B0400000000000000" pitchFamily="50" charset="-128"/>
                          <a:ea typeface="BIZ UDPゴシック" panose="020B0400000000000000" pitchFamily="50" charset="-128"/>
                        </a:rPr>
                        <a:t>工業（制御・</a:t>
                      </a:r>
                      <a:r>
                        <a:rPr lang="en-US" altLang="ja-JP" sz="1300" b="0" dirty="0">
                          <a:solidFill>
                            <a:schemeClr val="tx1"/>
                          </a:solidFill>
                          <a:latin typeface="BIZ UDPゴシック" panose="020B0400000000000000" pitchFamily="50" charset="-128"/>
                          <a:ea typeface="BIZ UDPゴシック" panose="020B0400000000000000" pitchFamily="50" charset="-128"/>
                        </a:rPr>
                        <a:t>IoT</a:t>
                      </a:r>
                      <a:r>
                        <a:rPr lang="ja-JP" altLang="en-US" sz="1300" b="0" dirty="0">
                          <a:solidFill>
                            <a:schemeClr val="tx1"/>
                          </a:solidFill>
                          <a:latin typeface="BIZ UDPゴシック" panose="020B0400000000000000" pitchFamily="50" charset="-128"/>
                          <a:ea typeface="BIZ UDPゴシック" panose="020B0400000000000000" pitchFamily="50" charset="-128"/>
                        </a:rPr>
                        <a:t>）</a:t>
                      </a:r>
                      <a:r>
                        <a:rPr lang="en-US" altLang="ja-JP" sz="1300" b="0" dirty="0">
                          <a:solidFill>
                            <a:schemeClr val="tx1"/>
                          </a:solidFill>
                          <a:latin typeface="BIZ UDPゴシック" panose="020B0400000000000000" pitchFamily="50" charset="-128"/>
                          <a:ea typeface="BIZ UDPゴシック" panose="020B0400000000000000" pitchFamily="50" charset="-128"/>
                        </a:rPr>
                        <a:t>×</a:t>
                      </a:r>
                      <a:r>
                        <a:rPr lang="ja-JP" altLang="en-US" sz="1300" b="0" dirty="0">
                          <a:solidFill>
                            <a:schemeClr val="tx1"/>
                          </a:solidFill>
                          <a:latin typeface="BIZ UDPゴシック" panose="020B0400000000000000" pitchFamily="50" charset="-128"/>
                          <a:ea typeface="BIZ UDPゴシック" panose="020B0400000000000000" pitchFamily="50" charset="-128"/>
                        </a:rPr>
                        <a:t>商業（商品化・流通）の協働探究型学習</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R9</a:t>
                      </a:r>
                      <a:r>
                        <a:rPr lang="ja-JP" altLang="en-US" sz="1050" b="0" dirty="0">
                          <a:solidFill>
                            <a:schemeClr val="tx1"/>
                          </a:solidFill>
                          <a:latin typeface="BIZ UDPゴシック" panose="020B0400000000000000" pitchFamily="50" charset="-128"/>
                          <a:ea typeface="BIZ UDPゴシック" panose="020B0400000000000000" pitchFamily="50" charset="-128"/>
                        </a:rPr>
                        <a:t>～開発）</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ts val="1800"/>
                        </a:lnSpc>
                        <a:spcBef>
                          <a:spcPts val="0"/>
                        </a:spcBef>
                        <a:spcAft>
                          <a:spcPts val="0"/>
                        </a:spcAft>
                        <a:buClrTx/>
                        <a:buSzTx/>
                        <a:buFontTx/>
                        <a:buNone/>
                        <a:tabLst/>
                        <a:defRPr/>
                      </a:pPr>
                      <a:r>
                        <a:rPr lang="ja-JP" altLang="en-US" sz="1300" b="0" dirty="0">
                          <a:solidFill>
                            <a:schemeClr val="tx1"/>
                          </a:solidFill>
                          <a:latin typeface="BIZ UDPゴシック" panose="020B0400000000000000" pitchFamily="50" charset="-128"/>
                          <a:ea typeface="BIZ UDPゴシック" panose="020B0400000000000000" pitchFamily="50" charset="-128"/>
                        </a:rPr>
                        <a:t>・大学・企業と連携した探究活動やキャリア教育の実施</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R8</a:t>
                      </a:r>
                      <a:r>
                        <a:rPr lang="ja-JP" altLang="en-US" sz="1050" b="0" dirty="0">
                          <a:solidFill>
                            <a:schemeClr val="tx1"/>
                          </a:solidFill>
                          <a:latin typeface="BIZ UDPゴシック" panose="020B0400000000000000" pitchFamily="50" charset="-128"/>
                          <a:ea typeface="BIZ UDPゴシック" panose="020B0400000000000000" pitchFamily="50" charset="-128"/>
                        </a:rPr>
                        <a:t>～実践）</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ts val="1800"/>
                        </a:lnSpc>
                        <a:spcBef>
                          <a:spcPts val="0"/>
                        </a:spcBef>
                        <a:spcAft>
                          <a:spcPts val="0"/>
                        </a:spcAft>
                        <a:buClrTx/>
                        <a:buSzTx/>
                        <a:buFontTx/>
                        <a:buNone/>
                        <a:tabLst/>
                        <a:defRPr/>
                      </a:pPr>
                      <a:r>
                        <a:rPr lang="ja-JP" altLang="en-US" sz="1050" b="0" dirty="0">
                          <a:solidFill>
                            <a:schemeClr val="tx1"/>
                          </a:solidFill>
                          <a:latin typeface="BIZ UDPゴシック" panose="020B0400000000000000" pitchFamily="50" charset="-128"/>
                          <a:ea typeface="BIZ UDPゴシック" panose="020B0400000000000000" pitchFamily="50" charset="-128"/>
                        </a:rPr>
                        <a:t>　</a:t>
                      </a:r>
                      <a:r>
                        <a:rPr kumimoji="1" lang="en-US" altLang="ja-JP" sz="1050" b="1" u="sng" dirty="0">
                          <a:latin typeface="BIZ UDPゴシック" panose="020B0400000000000000" pitchFamily="50" charset="-128"/>
                          <a:ea typeface="BIZ UDPゴシック" panose="020B0400000000000000" pitchFamily="50" charset="-128"/>
                        </a:rPr>
                        <a:t>【</a:t>
                      </a:r>
                      <a:r>
                        <a:rPr kumimoji="1" lang="ja-JP" altLang="en-US" sz="1050" b="1" u="sng" dirty="0">
                          <a:latin typeface="BIZ UDPゴシック" panose="020B0400000000000000" pitchFamily="50" charset="-128"/>
                          <a:ea typeface="BIZ UDPゴシック" panose="020B0400000000000000" pitchFamily="50" charset="-128"/>
                        </a:rPr>
                        <a:t>同目標</a:t>
                      </a:r>
                      <a:r>
                        <a:rPr kumimoji="1" lang="en-US" altLang="ja-JP" sz="1050" b="1" u="sng" dirty="0">
                          <a:latin typeface="BIZ UDPゴシック" panose="020B0400000000000000" pitchFamily="50" charset="-128"/>
                          <a:ea typeface="BIZ UDPゴシック" panose="020B0400000000000000" pitchFamily="50" charset="-128"/>
                        </a:rPr>
                        <a:t>】</a:t>
                      </a:r>
                      <a:r>
                        <a:rPr kumimoji="1" lang="ja-JP" altLang="en-US" sz="1050" b="1" u="sng" dirty="0">
                          <a:latin typeface="BIZ UDPゴシック" panose="020B0400000000000000" pitchFamily="50" charset="-128"/>
                          <a:ea typeface="BIZ UDPゴシック" panose="020B0400000000000000" pitchFamily="50" charset="-128"/>
                        </a:rPr>
                        <a:t>　</a:t>
                      </a:r>
                      <a:r>
                        <a:rPr lang="en-US" altLang="ja-JP" sz="1050" b="1" u="sng" dirty="0">
                          <a:solidFill>
                            <a:schemeClr val="tx1"/>
                          </a:solidFill>
                          <a:latin typeface="BIZ UDPゴシック" panose="020B0400000000000000" pitchFamily="50" charset="-128"/>
                          <a:ea typeface="BIZ UDPゴシック" panose="020B0400000000000000" pitchFamily="50" charset="-128"/>
                        </a:rPr>
                        <a:t>FIORA</a:t>
                      </a:r>
                      <a:r>
                        <a:rPr lang="ja-JP" altLang="en-US" sz="1050" b="1" u="sng" dirty="0">
                          <a:solidFill>
                            <a:schemeClr val="tx1"/>
                          </a:solidFill>
                          <a:latin typeface="BIZ UDPゴシック" panose="020B0400000000000000" pitchFamily="50" charset="-128"/>
                          <a:ea typeface="BIZ UDPゴシック" panose="020B0400000000000000" pitchFamily="50" charset="-128"/>
                        </a:rPr>
                        <a:t>高校（仮称）と同様</a:t>
                      </a:r>
                      <a:endParaRPr lang="en-US" altLang="ja-JP" sz="1050" b="1" u="sng" dirty="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1380226"/>
                  </a:ext>
                </a:extLst>
              </a:tr>
              <a:tr h="1014644">
                <a:tc>
                  <a:txBody>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1" lang="ja-JP" altLang="en-US" sz="1300" b="1" dirty="0">
                          <a:solidFill>
                            <a:schemeClr val="bg1"/>
                          </a:solidFill>
                          <a:latin typeface="BIZ UDPゴシック" panose="020B0400000000000000" pitchFamily="50" charset="-128"/>
                          <a:ea typeface="BIZ UDPゴシック" panose="020B0400000000000000" pitchFamily="50" charset="-128"/>
                        </a:rPr>
                        <a:t>③多様な学びの</a:t>
                      </a: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1" lang="ja-JP" altLang="en-US" sz="1300" b="1" dirty="0">
                          <a:solidFill>
                            <a:schemeClr val="bg1"/>
                          </a:solidFill>
                          <a:latin typeface="BIZ UDPゴシック" panose="020B0400000000000000" pitchFamily="50" charset="-128"/>
                          <a:ea typeface="BIZ UDPゴシック" panose="020B0400000000000000" pitchFamily="50" charset="-128"/>
                        </a:rPr>
                        <a:t>確保</a:t>
                      </a:r>
                      <a:endParaRPr kumimoji="1" lang="en-US" altLang="ja-JP" sz="1300" b="1" dirty="0">
                        <a:solidFill>
                          <a:schemeClr val="bg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府立</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p>
                      <a:pPr algn="ct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大阪わかば</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p>
                      <a:pPr algn="ct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高校</a:t>
                      </a:r>
                      <a:endParaRPr lang="en-US" altLang="ja-JP" sz="1300" b="0" dirty="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30000"/>
                        </a:lnSpc>
                      </a:pPr>
                      <a:r>
                        <a:rPr lang="ja-JP" altLang="en-US" sz="1300" b="0" dirty="0">
                          <a:solidFill>
                            <a:schemeClr val="tx1"/>
                          </a:solidFill>
                          <a:latin typeface="BIZ UDPゴシック" panose="020B0400000000000000" pitchFamily="50" charset="-128"/>
                          <a:ea typeface="BIZ UDPゴシック" panose="020B0400000000000000" pitchFamily="50" charset="-128"/>
                        </a:rPr>
                        <a:t>多文化共生社会の実現をリードし、国際観光都市大阪で活躍する人材の育成拠点</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560"/>
                        </a:lnSpc>
                      </a:pPr>
                      <a:r>
                        <a:rPr lang="ja-JP" altLang="en-US" sz="1300" b="0" dirty="0">
                          <a:solidFill>
                            <a:schemeClr val="tx1"/>
                          </a:solidFill>
                          <a:latin typeface="BIZ UDPゴシック" panose="020B0400000000000000" pitchFamily="50" charset="-128"/>
                          <a:ea typeface="BIZ UDPゴシック" panose="020B0400000000000000" pitchFamily="50" charset="-128"/>
                        </a:rPr>
                        <a:t>・生成</a:t>
                      </a:r>
                      <a:r>
                        <a:rPr lang="en-US" altLang="ja-JP" sz="1300" b="0" dirty="0">
                          <a:solidFill>
                            <a:schemeClr val="tx1"/>
                          </a:solidFill>
                          <a:latin typeface="BIZ UDPゴシック" panose="020B0400000000000000" pitchFamily="50" charset="-128"/>
                          <a:ea typeface="BIZ UDPゴシック" panose="020B0400000000000000" pitchFamily="50" charset="-128"/>
                        </a:rPr>
                        <a:t>AI</a:t>
                      </a:r>
                      <a:r>
                        <a:rPr lang="ja-JP" altLang="en-US" sz="1300" b="0" dirty="0">
                          <a:solidFill>
                            <a:schemeClr val="tx1"/>
                          </a:solidFill>
                          <a:latin typeface="BIZ UDPゴシック" panose="020B0400000000000000" pitchFamily="50" charset="-128"/>
                          <a:ea typeface="BIZ UDPゴシック" panose="020B0400000000000000" pitchFamily="50" charset="-128"/>
                        </a:rPr>
                        <a:t>を活用したアセスメントに基づく個別の教育支援の実施</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R8</a:t>
                      </a:r>
                      <a:r>
                        <a:rPr lang="ja-JP" altLang="en-US" sz="1050" b="0" dirty="0">
                          <a:solidFill>
                            <a:schemeClr val="tx1"/>
                          </a:solidFill>
                          <a:latin typeface="BIZ UDPゴシック" panose="020B0400000000000000" pitchFamily="50" charset="-128"/>
                          <a:ea typeface="BIZ UDPゴシック" panose="020B0400000000000000" pitchFamily="50" charset="-128"/>
                        </a:rPr>
                        <a:t>～生成</a:t>
                      </a:r>
                      <a:r>
                        <a:rPr lang="en-US" altLang="ja-JP" sz="1050" b="0" dirty="0">
                          <a:solidFill>
                            <a:schemeClr val="tx1"/>
                          </a:solidFill>
                          <a:latin typeface="BIZ UDPゴシック" panose="020B0400000000000000" pitchFamily="50" charset="-128"/>
                          <a:ea typeface="BIZ UDPゴシック" panose="020B0400000000000000" pitchFamily="50" charset="-128"/>
                        </a:rPr>
                        <a:t>AI</a:t>
                      </a:r>
                      <a:r>
                        <a:rPr lang="ja-JP" altLang="en-US" sz="1050" b="0" dirty="0">
                          <a:solidFill>
                            <a:schemeClr val="tx1"/>
                          </a:solidFill>
                          <a:latin typeface="BIZ UDPゴシック" panose="020B0400000000000000" pitchFamily="50" charset="-128"/>
                          <a:ea typeface="BIZ UDPゴシック" panose="020B0400000000000000" pitchFamily="50" charset="-128"/>
                        </a:rPr>
                        <a:t>開発・実践）</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ts val="1560"/>
                        </a:lnSpc>
                        <a:spcBef>
                          <a:spcPts val="0"/>
                        </a:spcBef>
                        <a:spcAft>
                          <a:spcPts val="0"/>
                        </a:spcAft>
                        <a:buClrTx/>
                        <a:buSzTx/>
                        <a:buFontTx/>
                        <a:buNone/>
                        <a:tabLst/>
                        <a:defRPr/>
                      </a:pPr>
                      <a:r>
                        <a:rPr lang="ja-JP" altLang="en-US" sz="1300" b="0" dirty="0">
                          <a:solidFill>
                            <a:schemeClr val="tx1"/>
                          </a:solidFill>
                          <a:latin typeface="BIZ UDPゴシック" panose="020B0400000000000000" pitchFamily="50" charset="-128"/>
                          <a:ea typeface="BIZ UDPゴシック" panose="020B0400000000000000" pitchFamily="50" charset="-128"/>
                        </a:rPr>
                        <a:t>・オンライン配信拠点の整備等による散在校</a:t>
                      </a:r>
                      <a:r>
                        <a:rPr lang="ja-JP" altLang="en-US" sz="900" b="0" dirty="0">
                          <a:solidFill>
                            <a:schemeClr val="tx1"/>
                          </a:solidFill>
                          <a:latin typeface="BIZ UDPゴシック" panose="020B0400000000000000" pitchFamily="50" charset="-128"/>
                          <a:ea typeface="BIZ UDPゴシック" panose="020B0400000000000000" pitchFamily="50" charset="-128"/>
                        </a:rPr>
                        <a:t>（</a:t>
                      </a:r>
                      <a:r>
                        <a:rPr lang="en-US" altLang="ja-JP" sz="900" b="0" dirty="0">
                          <a:solidFill>
                            <a:schemeClr val="tx1"/>
                          </a:solidFill>
                          <a:latin typeface="BIZ UDPゴシック" panose="020B0400000000000000" pitchFamily="50" charset="-128"/>
                          <a:ea typeface="BIZ UDPゴシック" panose="020B0400000000000000" pitchFamily="50" charset="-128"/>
                        </a:rPr>
                        <a:t>※</a:t>
                      </a:r>
                      <a:r>
                        <a:rPr lang="ja-JP" altLang="en-US" sz="900" b="0" dirty="0">
                          <a:solidFill>
                            <a:schemeClr val="tx1"/>
                          </a:solidFill>
                          <a:latin typeface="BIZ UDPゴシック" panose="020B0400000000000000" pitchFamily="50" charset="-128"/>
                          <a:ea typeface="BIZ UDPゴシック" panose="020B0400000000000000" pitchFamily="50" charset="-128"/>
                        </a:rPr>
                        <a:t>）</a:t>
                      </a:r>
                      <a:r>
                        <a:rPr lang="ja-JP" altLang="en-US" sz="1300" b="0" dirty="0">
                          <a:solidFill>
                            <a:schemeClr val="tx1"/>
                          </a:solidFill>
                          <a:latin typeface="BIZ UDPゴシック" panose="020B0400000000000000" pitchFamily="50" charset="-128"/>
                          <a:ea typeface="BIZ UDPゴシック" panose="020B0400000000000000" pitchFamily="50" charset="-128"/>
                        </a:rPr>
                        <a:t>への日本語指導支援体制の構築</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R8</a:t>
                      </a:r>
                      <a:r>
                        <a:rPr lang="ja-JP" altLang="en-US" sz="1050" b="0" dirty="0">
                          <a:solidFill>
                            <a:schemeClr val="tx1"/>
                          </a:solidFill>
                          <a:latin typeface="BIZ UDPゴシック" panose="020B0400000000000000" pitchFamily="50" charset="-128"/>
                          <a:ea typeface="BIZ UDPゴシック" panose="020B0400000000000000" pitchFamily="50" charset="-128"/>
                        </a:rPr>
                        <a:t>～一部実施）　</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ts val="156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　　（</a:t>
                      </a:r>
                      <a:r>
                        <a:rPr lang="en-US" altLang="ja-JP" sz="900" b="0" dirty="0">
                          <a:solidFill>
                            <a:schemeClr val="tx1"/>
                          </a:solidFill>
                          <a:latin typeface="BIZ UDPゴシック" panose="020B0400000000000000" pitchFamily="50" charset="-128"/>
                          <a:ea typeface="BIZ UDPゴシック" panose="020B0400000000000000" pitchFamily="50" charset="-128"/>
                        </a:rPr>
                        <a:t>※</a:t>
                      </a:r>
                      <a:r>
                        <a:rPr lang="ja-JP" altLang="en-US" sz="900" b="0" dirty="0">
                          <a:solidFill>
                            <a:schemeClr val="tx1"/>
                          </a:solidFill>
                          <a:latin typeface="BIZ UDPゴシック" panose="020B0400000000000000" pitchFamily="50" charset="-128"/>
                          <a:ea typeface="BIZ UDPゴシック" panose="020B0400000000000000" pitchFamily="50" charset="-128"/>
                        </a:rPr>
                        <a:t>）日本語指導が必要な帰国生徒・外国人生徒入学者選抜実施校以外の高校　２０３０年６０校程度（試算）</a:t>
                      </a:r>
                      <a:endParaRPr lang="en-US" altLang="ja-JP" sz="900" b="0" dirty="0">
                        <a:solidFill>
                          <a:schemeClr val="tx1"/>
                        </a:solidFill>
                        <a:latin typeface="BIZ UDPゴシック" panose="020B0400000000000000" pitchFamily="50" charset="-128"/>
                        <a:ea typeface="BIZ UDPゴシック" panose="020B0400000000000000" pitchFamily="50" charset="-128"/>
                      </a:endParaRPr>
                    </a:p>
                    <a:p>
                      <a:pPr>
                        <a:lnSpc>
                          <a:spcPts val="1560"/>
                        </a:lnSpc>
                      </a:pPr>
                      <a:r>
                        <a:rPr lang="ja-JP" altLang="en-US" sz="1300" b="0" dirty="0">
                          <a:solidFill>
                            <a:schemeClr val="tx1"/>
                          </a:solidFill>
                          <a:latin typeface="BIZ UDPゴシック" panose="020B0400000000000000" pitchFamily="50" charset="-128"/>
                          <a:ea typeface="BIZ UDPゴシック" panose="020B0400000000000000" pitchFamily="50" charset="-128"/>
                        </a:rPr>
                        <a:t>・生徒のキャリア希望等に対応した新たなカリキュラムの編成</a:t>
                      </a:r>
                      <a:r>
                        <a:rPr lang="ja-JP" altLang="en-US" sz="1050" b="0" dirty="0">
                          <a:solidFill>
                            <a:schemeClr val="tx1"/>
                          </a:solidFill>
                          <a:latin typeface="BIZ UDPゴシック" panose="020B0400000000000000" pitchFamily="50" charset="-128"/>
                          <a:ea typeface="BIZ UDPゴシック" panose="020B0400000000000000" pitchFamily="50" charset="-128"/>
                        </a:rPr>
                        <a:t>（</a:t>
                      </a:r>
                      <a:r>
                        <a:rPr lang="en-US" altLang="ja-JP" sz="1050" b="0" dirty="0">
                          <a:solidFill>
                            <a:schemeClr val="tx1"/>
                          </a:solidFill>
                          <a:latin typeface="BIZ UDPゴシック" panose="020B0400000000000000" pitchFamily="50" charset="-128"/>
                          <a:ea typeface="BIZ UDPゴシック" panose="020B0400000000000000" pitchFamily="50" charset="-128"/>
                        </a:rPr>
                        <a:t>R10</a:t>
                      </a:r>
                      <a:r>
                        <a:rPr lang="ja-JP" altLang="en-US" sz="1050" b="0" dirty="0">
                          <a:solidFill>
                            <a:schemeClr val="tx1"/>
                          </a:solidFill>
                          <a:latin typeface="BIZ UDPゴシック" panose="020B0400000000000000" pitchFamily="50" charset="-128"/>
                          <a:ea typeface="BIZ UDPゴシック" panose="020B0400000000000000" pitchFamily="50" charset="-128"/>
                        </a:rPr>
                        <a:t>～実施）</a:t>
                      </a:r>
                      <a:endParaRPr lang="en-US" altLang="ja-JP" sz="120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ts val="1560"/>
                        </a:lnSpc>
                        <a:spcBef>
                          <a:spcPts val="0"/>
                        </a:spcBef>
                        <a:spcAft>
                          <a:spcPts val="0"/>
                        </a:spcAft>
                        <a:buClrTx/>
                        <a:buSzTx/>
                        <a:buFontTx/>
                        <a:buNone/>
                        <a:tabLst/>
                        <a:defRPr/>
                      </a:pPr>
                      <a:r>
                        <a:rPr lang="ja-JP" altLang="en-US" sz="1200" b="0" dirty="0">
                          <a:solidFill>
                            <a:schemeClr val="tx1"/>
                          </a:solidFill>
                          <a:latin typeface="BIZ UDPゴシック" panose="020B0400000000000000" pitchFamily="50" charset="-128"/>
                          <a:ea typeface="BIZ UDPゴシック" panose="020B0400000000000000" pitchFamily="50" charset="-128"/>
                        </a:rPr>
                        <a:t>　</a:t>
                      </a:r>
                      <a:r>
                        <a:rPr lang="en-US" altLang="ja-JP" sz="1200" b="1" u="sng" dirty="0">
                          <a:solidFill>
                            <a:schemeClr val="tx1"/>
                          </a:solidFill>
                          <a:latin typeface="BIZ UDPゴシック" panose="020B0400000000000000" pitchFamily="50" charset="-128"/>
                          <a:ea typeface="BIZ UDPゴシック" panose="020B0400000000000000" pitchFamily="50" charset="-128"/>
                        </a:rPr>
                        <a:t>【</a:t>
                      </a:r>
                      <a:r>
                        <a:rPr lang="ja-JP" altLang="en-US" sz="1200" b="1" u="sng" dirty="0">
                          <a:solidFill>
                            <a:schemeClr val="tx1"/>
                          </a:solidFill>
                          <a:latin typeface="BIZ UDPゴシック" panose="020B0400000000000000" pitchFamily="50" charset="-128"/>
                          <a:ea typeface="BIZ UDPゴシック" panose="020B0400000000000000" pitchFamily="50" charset="-128"/>
                        </a:rPr>
                        <a:t>同目標</a:t>
                      </a:r>
                      <a:r>
                        <a:rPr lang="en-US" altLang="ja-JP" sz="1200" b="1" u="sng" dirty="0">
                          <a:solidFill>
                            <a:schemeClr val="tx1"/>
                          </a:solidFill>
                          <a:latin typeface="BIZ UDPゴシック" panose="020B0400000000000000" pitchFamily="50" charset="-128"/>
                          <a:ea typeface="BIZ UDPゴシック" panose="020B0400000000000000" pitchFamily="50" charset="-128"/>
                        </a:rPr>
                        <a:t>】</a:t>
                      </a:r>
                      <a:r>
                        <a:rPr lang="ja-JP" altLang="en-US" sz="1200" b="1" u="sng" dirty="0">
                          <a:solidFill>
                            <a:schemeClr val="tx1"/>
                          </a:solidFill>
                          <a:latin typeface="BIZ UDPゴシック" panose="020B0400000000000000" pitchFamily="50" charset="-128"/>
                          <a:ea typeface="BIZ UDPゴシック" panose="020B0400000000000000" pitchFamily="50" charset="-128"/>
                        </a:rPr>
                        <a:t>散在校における日本語指導が必要な生徒に対する指導体制を整備（２０３０年）</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0437122"/>
                  </a:ext>
                </a:extLst>
              </a:tr>
            </a:tbl>
          </a:graphicData>
        </a:graphic>
      </p:graphicFrame>
      <p:cxnSp>
        <p:nvCxnSpPr>
          <p:cNvPr id="19" name="直線コネクタ 18">
            <a:extLst>
              <a:ext uri="{FF2B5EF4-FFF2-40B4-BE49-F238E27FC236}">
                <a16:creationId xmlns:a16="http://schemas.microsoft.com/office/drawing/2014/main" id="{F9321F47-56C4-277D-24E2-593AFA1DE7B3}"/>
              </a:ext>
            </a:extLst>
          </p:cNvPr>
          <p:cNvCxnSpPr>
            <a:cxnSpLocks/>
          </p:cNvCxnSpPr>
          <p:nvPr/>
        </p:nvCxnSpPr>
        <p:spPr>
          <a:xfrm>
            <a:off x="326478" y="2196190"/>
            <a:ext cx="5889827" cy="0"/>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sp>
        <p:nvSpPr>
          <p:cNvPr id="18" name="テキスト ボックス 17">
            <a:extLst>
              <a:ext uri="{FF2B5EF4-FFF2-40B4-BE49-F238E27FC236}">
                <a16:creationId xmlns:a16="http://schemas.microsoft.com/office/drawing/2014/main" id="{30579B8E-176F-63A0-B7A8-E03DACAB737A}"/>
              </a:ext>
            </a:extLst>
          </p:cNvPr>
          <p:cNvSpPr txBox="1"/>
          <p:nvPr/>
        </p:nvSpPr>
        <p:spPr>
          <a:xfrm>
            <a:off x="8642521" y="3045462"/>
            <a:ext cx="3390793" cy="348813"/>
          </a:xfrm>
          <a:prstGeom prst="rect">
            <a:avLst/>
          </a:prstGeom>
          <a:noFill/>
        </p:spPr>
        <p:txBody>
          <a:bodyPr wrap="square" rtlCol="0">
            <a:spAutoFit/>
          </a:bodyPr>
          <a:lstStyle/>
          <a:p>
            <a:pPr>
              <a:lnSpc>
                <a:spcPts val="1000"/>
              </a:lnSpc>
            </a:pPr>
            <a:r>
              <a:rPr kumimoji="1" lang="ja-JP" altLang="en-US" sz="1000" dirty="0">
                <a:latin typeface="BIZ UDPゴシック" panose="020B0400000000000000" pitchFamily="50" charset="-128"/>
                <a:ea typeface="BIZ UDPゴシック" panose="020B0400000000000000" pitchFamily="50" charset="-128"/>
              </a:rPr>
              <a:t>（</a:t>
            </a:r>
            <a:r>
              <a:rPr kumimoji="1" lang="en-US" altLang="ja-JP" sz="1000" dirty="0">
                <a:latin typeface="BIZ UDPゴシック" panose="020B0400000000000000" pitchFamily="50" charset="-128"/>
                <a:ea typeface="BIZ UDPゴシック" panose="020B0400000000000000" pitchFamily="50" charset="-128"/>
              </a:rPr>
              <a:t>※</a:t>
            </a:r>
            <a:r>
              <a:rPr kumimoji="1" lang="ja-JP" altLang="en-US" sz="1000" dirty="0">
                <a:latin typeface="BIZ UDPゴシック" panose="020B0400000000000000" pitchFamily="50" charset="-128"/>
                <a:ea typeface="BIZ UDPゴシック" panose="020B0400000000000000" pitchFamily="50" charset="-128"/>
              </a:rPr>
              <a:t>）先端科学技術の社会実装の際に発生する社会課題</a:t>
            </a:r>
            <a:endParaRPr kumimoji="1" lang="en-US" altLang="ja-JP" sz="1000" dirty="0">
              <a:latin typeface="BIZ UDPゴシック" panose="020B0400000000000000" pitchFamily="50" charset="-128"/>
              <a:ea typeface="BIZ UDPゴシック" panose="020B0400000000000000" pitchFamily="50" charset="-128"/>
            </a:endParaRPr>
          </a:p>
          <a:p>
            <a:pPr>
              <a:lnSpc>
                <a:spcPts val="1000"/>
              </a:lnSpc>
            </a:pPr>
            <a:r>
              <a:rPr lang="ja-JP" altLang="en-US" sz="1000" dirty="0">
                <a:latin typeface="BIZ UDPゴシック" panose="020B0400000000000000" pitchFamily="50" charset="-128"/>
                <a:ea typeface="BIZ UDPゴシック" panose="020B0400000000000000" pitchFamily="50" charset="-128"/>
              </a:rPr>
              <a:t>　　　</a:t>
            </a:r>
            <a:r>
              <a:rPr kumimoji="1" lang="ja-JP" altLang="en-US" sz="1000" dirty="0">
                <a:latin typeface="BIZ UDPゴシック" panose="020B0400000000000000" pitchFamily="50" charset="-128"/>
                <a:ea typeface="BIZ UDPゴシック" panose="020B0400000000000000" pitchFamily="50" charset="-128"/>
              </a:rPr>
              <a:t>の解決に貢献できる人材</a:t>
            </a:r>
          </a:p>
        </p:txBody>
      </p:sp>
      <p:sp>
        <p:nvSpPr>
          <p:cNvPr id="14" name="スライド番号プレースホルダー 1">
            <a:extLst>
              <a:ext uri="{FF2B5EF4-FFF2-40B4-BE49-F238E27FC236}">
                <a16:creationId xmlns:a16="http://schemas.microsoft.com/office/drawing/2014/main" id="{CB09BA08-272A-D06F-ED67-E0463069F2E7}"/>
              </a:ext>
            </a:extLst>
          </p:cNvPr>
          <p:cNvSpPr>
            <a:spLocks noGrp="1"/>
          </p:cNvSpPr>
          <p:nvPr>
            <p:ph type="sldNum" sz="quarter" idx="12"/>
          </p:nvPr>
        </p:nvSpPr>
        <p:spPr>
          <a:xfrm>
            <a:off x="9290114" y="6372348"/>
            <a:ext cx="2743200" cy="365125"/>
          </a:xfrm>
        </p:spPr>
        <p:txBody>
          <a:bodyPr/>
          <a:lstStyle/>
          <a:p>
            <a:r>
              <a:rPr lang="ja-JP" altLang="en-US" dirty="0"/>
              <a:t>４</a:t>
            </a:r>
            <a:endParaRPr lang="en-US" dirty="0"/>
          </a:p>
        </p:txBody>
      </p:sp>
    </p:spTree>
    <p:extLst>
      <p:ext uri="{BB962C8B-B14F-4D97-AF65-F5344CB8AC3E}">
        <p14:creationId xmlns:p14="http://schemas.microsoft.com/office/powerpoint/2010/main" val="3775140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テキスト ボックス 65">
            <a:extLst>
              <a:ext uri="{FF2B5EF4-FFF2-40B4-BE49-F238E27FC236}">
                <a16:creationId xmlns:a16="http://schemas.microsoft.com/office/drawing/2014/main" id="{DB5FF1C0-4DCF-6213-50D2-62D1731A0F81}"/>
              </a:ext>
            </a:extLst>
          </p:cNvPr>
          <p:cNvSpPr txBox="1"/>
          <p:nvPr/>
        </p:nvSpPr>
        <p:spPr>
          <a:xfrm>
            <a:off x="2730130" y="5574029"/>
            <a:ext cx="3887662" cy="923330"/>
          </a:xfrm>
          <a:prstGeom prst="rect">
            <a:avLst/>
          </a:prstGeom>
          <a:noFill/>
        </p:spPr>
        <p:txBody>
          <a:bodyPr wrap="square">
            <a:spAutoFit/>
          </a:bodyPr>
          <a:lstStyle/>
          <a:p>
            <a:pPr algn="ctr"/>
            <a:r>
              <a:rPr lang="ja-JP" altLang="en-US" b="1" dirty="0">
                <a:latin typeface="BIZ UDPゴシック" panose="020B0400000000000000" pitchFamily="50" charset="-128"/>
                <a:ea typeface="BIZ UDPゴシック" panose="020B0400000000000000" pitchFamily="50" charset="-128"/>
              </a:rPr>
              <a:t>基礎となる英語力の向上と</a:t>
            </a:r>
            <a:endParaRPr lang="en-US" altLang="ja-JP" b="1" dirty="0">
              <a:latin typeface="BIZ UDPゴシック" panose="020B0400000000000000" pitchFamily="50" charset="-128"/>
              <a:ea typeface="BIZ UDPゴシック" panose="020B0400000000000000" pitchFamily="50" charset="-128"/>
            </a:endParaRPr>
          </a:p>
          <a:p>
            <a:pPr algn="ctr"/>
            <a:r>
              <a:rPr lang="ja-JP" altLang="en-US" b="1" dirty="0">
                <a:latin typeface="BIZ UDPゴシック" panose="020B0400000000000000" pitchFamily="50" charset="-128"/>
                <a:ea typeface="BIZ UDPゴシック" panose="020B0400000000000000" pitchFamily="50" charset="-128"/>
              </a:rPr>
              <a:t>対外発信力・国際的視野を持って</a:t>
            </a:r>
            <a:endParaRPr lang="en-US" altLang="ja-JP" b="1" dirty="0">
              <a:latin typeface="BIZ UDPゴシック" panose="020B0400000000000000" pitchFamily="50" charset="-128"/>
              <a:ea typeface="BIZ UDPゴシック" panose="020B0400000000000000" pitchFamily="50" charset="-128"/>
            </a:endParaRPr>
          </a:p>
          <a:p>
            <a:pPr algn="ctr"/>
            <a:r>
              <a:rPr lang="ja-JP" altLang="en-US" b="1" dirty="0">
                <a:latin typeface="BIZ UDPゴシック" panose="020B0400000000000000" pitchFamily="50" charset="-128"/>
                <a:ea typeface="BIZ UDPゴシック" panose="020B0400000000000000" pitchFamily="50" charset="-128"/>
              </a:rPr>
              <a:t>他者と協働できる力の育成</a:t>
            </a:r>
            <a:endParaRPr lang="ja-JP" altLang="en-US" dirty="0">
              <a:latin typeface="BIZ UDPゴシック" panose="020B0400000000000000" pitchFamily="50" charset="-128"/>
              <a:ea typeface="BIZ UDPゴシック" panose="020B0400000000000000" pitchFamily="50" charset="-128"/>
            </a:endParaRPr>
          </a:p>
        </p:txBody>
      </p:sp>
      <p:sp>
        <p:nvSpPr>
          <p:cNvPr id="37" name="四角形: 角を丸くする 36">
            <a:extLst>
              <a:ext uri="{FF2B5EF4-FFF2-40B4-BE49-F238E27FC236}">
                <a16:creationId xmlns:a16="http://schemas.microsoft.com/office/drawing/2014/main" id="{3655407F-32B0-A2C6-6C29-419707347953}"/>
              </a:ext>
            </a:extLst>
          </p:cNvPr>
          <p:cNvSpPr/>
          <p:nvPr/>
        </p:nvSpPr>
        <p:spPr>
          <a:xfrm>
            <a:off x="2601136" y="2934853"/>
            <a:ext cx="9274438" cy="183331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grpSp>
        <p:nvGrpSpPr>
          <p:cNvPr id="3" name="Group 2">
            <a:extLst>
              <a:ext uri="{FF2B5EF4-FFF2-40B4-BE49-F238E27FC236}">
                <a16:creationId xmlns:a16="http://schemas.microsoft.com/office/drawing/2014/main" id="{EF8FD758-D463-165E-7337-8F854773D621}"/>
              </a:ext>
            </a:extLst>
          </p:cNvPr>
          <p:cNvGrpSpPr/>
          <p:nvPr/>
        </p:nvGrpSpPr>
        <p:grpSpPr>
          <a:xfrm flipV="1">
            <a:off x="0" y="524380"/>
            <a:ext cx="12192000" cy="45719"/>
            <a:chOff x="0" y="0"/>
            <a:chExt cx="22021800" cy="190500"/>
          </a:xfrm>
          <a:solidFill>
            <a:schemeClr val="accent5"/>
          </a:solidFill>
        </p:grpSpPr>
        <p:grpSp>
          <p:nvGrpSpPr>
            <p:cNvPr id="4" name="Group 3">
              <a:extLst>
                <a:ext uri="{FF2B5EF4-FFF2-40B4-BE49-F238E27FC236}">
                  <a16:creationId xmlns:a16="http://schemas.microsoft.com/office/drawing/2014/main" id="{59E69355-210B-38EB-FD92-A9D62CD8393A}"/>
                </a:ext>
              </a:extLst>
            </p:cNvPr>
            <p:cNvGrpSpPr/>
            <p:nvPr/>
          </p:nvGrpSpPr>
          <p:grpSpPr>
            <a:xfrm>
              <a:off x="0" y="0"/>
              <a:ext cx="7340600" cy="190500"/>
              <a:chOff x="0" y="0"/>
              <a:chExt cx="1449995" cy="37630"/>
            </a:xfrm>
            <a:grpFill/>
          </p:grpSpPr>
          <p:sp>
            <p:nvSpPr>
              <p:cNvPr id="11" name="Freeform 4">
                <a:extLst>
                  <a:ext uri="{FF2B5EF4-FFF2-40B4-BE49-F238E27FC236}">
                    <a16:creationId xmlns:a16="http://schemas.microsoft.com/office/drawing/2014/main" id="{295E002F-4240-C9DB-2C08-EE7042295CF6}"/>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12" name="TextBox 5">
                <a:extLst>
                  <a:ext uri="{FF2B5EF4-FFF2-40B4-BE49-F238E27FC236}">
                    <a16:creationId xmlns:a16="http://schemas.microsoft.com/office/drawing/2014/main" id="{15E4B6E0-C33E-9844-2794-B34EE7D50B0A}"/>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5" name="Group 6">
              <a:extLst>
                <a:ext uri="{FF2B5EF4-FFF2-40B4-BE49-F238E27FC236}">
                  <a16:creationId xmlns:a16="http://schemas.microsoft.com/office/drawing/2014/main" id="{7E553829-AA0A-6A17-70A2-387F51D4A55E}"/>
                </a:ext>
              </a:extLst>
            </p:cNvPr>
            <p:cNvGrpSpPr/>
            <p:nvPr/>
          </p:nvGrpSpPr>
          <p:grpSpPr>
            <a:xfrm>
              <a:off x="7340600" y="0"/>
              <a:ext cx="7340600" cy="190500"/>
              <a:chOff x="0" y="0"/>
              <a:chExt cx="1449995" cy="37630"/>
            </a:xfrm>
            <a:grpFill/>
          </p:grpSpPr>
          <p:sp>
            <p:nvSpPr>
              <p:cNvPr id="9" name="Freeform 7">
                <a:extLst>
                  <a:ext uri="{FF2B5EF4-FFF2-40B4-BE49-F238E27FC236}">
                    <a16:creationId xmlns:a16="http://schemas.microsoft.com/office/drawing/2014/main" id="{4D9A79C9-BF36-E948-34B4-82342CC482FC}"/>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10" name="TextBox 8">
                <a:extLst>
                  <a:ext uri="{FF2B5EF4-FFF2-40B4-BE49-F238E27FC236}">
                    <a16:creationId xmlns:a16="http://schemas.microsoft.com/office/drawing/2014/main" id="{42A44F13-CF76-A508-9972-25DD0BAA4057}"/>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6" name="Group 9">
              <a:extLst>
                <a:ext uri="{FF2B5EF4-FFF2-40B4-BE49-F238E27FC236}">
                  <a16:creationId xmlns:a16="http://schemas.microsoft.com/office/drawing/2014/main" id="{89A208EB-9FFD-CCC0-9695-10C4BD073BD3}"/>
                </a:ext>
              </a:extLst>
            </p:cNvPr>
            <p:cNvGrpSpPr/>
            <p:nvPr/>
          </p:nvGrpSpPr>
          <p:grpSpPr>
            <a:xfrm>
              <a:off x="14681200" y="0"/>
              <a:ext cx="7340600" cy="190500"/>
              <a:chOff x="0" y="0"/>
              <a:chExt cx="1449995" cy="37630"/>
            </a:xfrm>
            <a:grpFill/>
          </p:grpSpPr>
          <p:sp>
            <p:nvSpPr>
              <p:cNvPr id="7" name="Freeform 10">
                <a:extLst>
                  <a:ext uri="{FF2B5EF4-FFF2-40B4-BE49-F238E27FC236}">
                    <a16:creationId xmlns:a16="http://schemas.microsoft.com/office/drawing/2014/main" id="{102590C1-C5A5-2E5F-22AE-C7DF28836ED9}"/>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8" name="TextBox 11">
                <a:extLst>
                  <a:ext uri="{FF2B5EF4-FFF2-40B4-BE49-F238E27FC236}">
                    <a16:creationId xmlns:a16="http://schemas.microsoft.com/office/drawing/2014/main" id="{848F9D18-C0CF-DBEF-C56D-B572E248CAD2}"/>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sp>
        <p:nvSpPr>
          <p:cNvPr id="13" name="テキスト ボックス 12">
            <a:extLst>
              <a:ext uri="{FF2B5EF4-FFF2-40B4-BE49-F238E27FC236}">
                <a16:creationId xmlns:a16="http://schemas.microsoft.com/office/drawing/2014/main" id="{F664C7A0-39E0-CDFE-BA73-F06EC4651347}"/>
              </a:ext>
            </a:extLst>
          </p:cNvPr>
          <p:cNvSpPr txBox="1"/>
          <p:nvPr/>
        </p:nvSpPr>
        <p:spPr>
          <a:xfrm>
            <a:off x="77249" y="136525"/>
            <a:ext cx="11727303"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４　本日議論いただきたいテーマ</a:t>
            </a:r>
            <a:endParaRPr kumimoji="1"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30A5FD1B-7BB0-9109-321C-5B602FEB3930}"/>
              </a:ext>
            </a:extLst>
          </p:cNvPr>
          <p:cNvSpPr txBox="1"/>
          <p:nvPr/>
        </p:nvSpPr>
        <p:spPr>
          <a:xfrm>
            <a:off x="126564" y="673292"/>
            <a:ext cx="11945010" cy="755720"/>
          </a:xfrm>
          <a:prstGeom prst="rect">
            <a:avLst/>
          </a:prstGeom>
          <a:solidFill>
            <a:schemeClr val="bg1">
              <a:lumMod val="95000"/>
            </a:schemeClr>
          </a:solidFill>
          <a:ln>
            <a:noFill/>
            <a:prstDash val="sysDash"/>
          </a:ln>
        </p:spPr>
        <p:txBody>
          <a:bodyPr wrap="square" numCol="1" spcCol="360000" rtlCol="0">
            <a:spAutoFit/>
          </a:bodyPr>
          <a:lstStyle/>
          <a:p>
            <a:pPr marL="285750" indent="-285750">
              <a:lnSpc>
                <a:spcPct val="130000"/>
              </a:lnSpc>
              <a:buClr>
                <a:schemeClr val="tx1"/>
              </a:buClr>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今後、府立高校のさらなる魅力化・特色化に向けて、</a:t>
            </a:r>
            <a:endParaRPr lang="en-US" altLang="ja-JP" dirty="0">
              <a:highlight>
                <a:srgbClr val="FFFF00"/>
              </a:highlight>
              <a:latin typeface="BIZ UDPゴシック" panose="020B0400000000000000" pitchFamily="50" charset="-128"/>
              <a:ea typeface="BIZ UDPゴシック" panose="020B0400000000000000" pitchFamily="50" charset="-128"/>
            </a:endParaRPr>
          </a:p>
          <a:p>
            <a:pPr>
              <a:lnSpc>
                <a:spcPct val="130000"/>
              </a:lnSpc>
              <a:buClr>
                <a:schemeClr val="tx1"/>
              </a:buClr>
            </a:pPr>
            <a:r>
              <a:rPr lang="ja-JP" altLang="en-US" b="1" dirty="0">
                <a:latin typeface="BIZ UDPゴシック" panose="020B0400000000000000" pitchFamily="50" charset="-128"/>
                <a:ea typeface="BIZ UDPゴシック" panose="020B0400000000000000" pitchFamily="50" charset="-128"/>
              </a:rPr>
              <a:t>　　</a:t>
            </a:r>
            <a:r>
              <a:rPr lang="ja-JP" altLang="en-US" b="1" dirty="0">
                <a:solidFill>
                  <a:srgbClr val="FF0000"/>
                </a:solidFill>
                <a:latin typeface="BIZ UDPゴシック" panose="020B0400000000000000" pitchFamily="50" charset="-128"/>
                <a:ea typeface="BIZ UDPゴシック" panose="020B0400000000000000" pitchFamily="50" charset="-128"/>
              </a:rPr>
              <a:t>①グローバル人材の育成　②理数系人材の育成　をどのように進めていくか。</a:t>
            </a:r>
            <a:endParaRPr lang="en-US" altLang="ja-JP" b="1" dirty="0">
              <a:solidFill>
                <a:srgbClr val="FF0000"/>
              </a:solidFill>
              <a:latin typeface="BIZ UDPゴシック" panose="020B0400000000000000" pitchFamily="50" charset="-128"/>
              <a:ea typeface="BIZ UDPゴシック" panose="020B0400000000000000" pitchFamily="50" charset="-128"/>
            </a:endParaRPr>
          </a:p>
        </p:txBody>
      </p:sp>
      <p:sp>
        <p:nvSpPr>
          <p:cNvPr id="35" name="四角形: 角を丸くする 34">
            <a:extLst>
              <a:ext uri="{FF2B5EF4-FFF2-40B4-BE49-F238E27FC236}">
                <a16:creationId xmlns:a16="http://schemas.microsoft.com/office/drawing/2014/main" id="{182BC743-B4DB-13D8-035A-E0DDF130C0FA}"/>
              </a:ext>
            </a:extLst>
          </p:cNvPr>
          <p:cNvSpPr/>
          <p:nvPr/>
        </p:nvSpPr>
        <p:spPr>
          <a:xfrm>
            <a:off x="213480" y="3012678"/>
            <a:ext cx="2221822" cy="1685894"/>
          </a:xfrm>
          <a:prstGeom prst="roundRect">
            <a:avLst/>
          </a:prstGeom>
          <a:solidFill>
            <a:srgbClr val="00B050"/>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大阪の教育が</a:t>
            </a:r>
            <a:endParaRPr lang="en-US" altLang="ja-JP" sz="1600" b="1"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めざす方向性</a:t>
            </a:r>
            <a:endParaRPr lang="en-US" altLang="ja-JP" sz="1600" b="1" dirty="0">
              <a:solidFill>
                <a:schemeClr val="bg1"/>
              </a:solidFill>
              <a:latin typeface="BIZ UDPゴシック" panose="020B0400000000000000" pitchFamily="50" charset="-128"/>
              <a:ea typeface="BIZ UDPゴシック" panose="020B0400000000000000" pitchFamily="50" charset="-128"/>
            </a:endParaRPr>
          </a:p>
        </p:txBody>
      </p:sp>
      <p:sp>
        <p:nvSpPr>
          <p:cNvPr id="36" name="テキスト ボックス 35">
            <a:extLst>
              <a:ext uri="{FF2B5EF4-FFF2-40B4-BE49-F238E27FC236}">
                <a16:creationId xmlns:a16="http://schemas.microsoft.com/office/drawing/2014/main" id="{068C6FAD-2975-AD83-CC56-925A2AB34C6F}"/>
              </a:ext>
            </a:extLst>
          </p:cNvPr>
          <p:cNvSpPr txBox="1"/>
          <p:nvPr/>
        </p:nvSpPr>
        <p:spPr>
          <a:xfrm>
            <a:off x="2748137" y="3012665"/>
            <a:ext cx="9056415" cy="823302"/>
          </a:xfrm>
          <a:prstGeom prst="rect">
            <a:avLst/>
          </a:prstGeom>
          <a:noFill/>
          <a:ln>
            <a:noFill/>
          </a:ln>
        </p:spPr>
        <p:txBody>
          <a:bodyPr wrap="square" rtlCol="0">
            <a:spAutoFit/>
          </a:bodyPr>
          <a:lstStyle/>
          <a:p>
            <a:pPr>
              <a:lnSpc>
                <a:spcPts val="1900"/>
              </a:lnSpc>
            </a:pPr>
            <a:r>
              <a:rPr lang="ja-JP" altLang="en-US" sz="1700" dirty="0">
                <a:latin typeface="BIZ UDPゴシック" panose="020B0400000000000000" pitchFamily="50" charset="-128"/>
                <a:ea typeface="BIZ UDPゴシック" panose="020B0400000000000000" pitchFamily="50" charset="-128"/>
              </a:rPr>
              <a:t>・子どもたちが人生を自ら切り拓いていけるよう、将来、社会で必要となる力の育成が必要。</a:t>
            </a:r>
            <a:endParaRPr lang="en-US" altLang="ja-JP" sz="1700" dirty="0">
              <a:latin typeface="BIZ UDPゴシック" panose="020B0400000000000000" pitchFamily="50" charset="-128"/>
              <a:ea typeface="BIZ UDPゴシック" panose="020B0400000000000000" pitchFamily="50" charset="-128"/>
            </a:endParaRPr>
          </a:p>
          <a:p>
            <a:pPr>
              <a:lnSpc>
                <a:spcPts val="1900"/>
              </a:lnSpc>
            </a:pPr>
            <a:r>
              <a:rPr lang="ja-JP" altLang="en-US" sz="1700" dirty="0">
                <a:latin typeface="BIZ UDPゴシック" panose="020B0400000000000000" pitchFamily="50" charset="-128"/>
                <a:ea typeface="BIZ UDPゴシック" panose="020B0400000000000000" pitchFamily="50" charset="-128"/>
              </a:rPr>
              <a:t>・とりわけ「副首都・大阪」を支えるため、これからのグローバル社会をリードするとともに、</a:t>
            </a:r>
            <a:r>
              <a:rPr lang="en-US" altLang="ja-JP" sz="1700" dirty="0">
                <a:latin typeface="BIZ UDPゴシック" panose="020B0400000000000000" pitchFamily="50" charset="-128"/>
                <a:ea typeface="BIZ UDPゴシック" panose="020B0400000000000000" pitchFamily="50" charset="-128"/>
              </a:rPr>
              <a:t> AI</a:t>
            </a:r>
            <a:r>
              <a:rPr lang="ja-JP" altLang="en-US" sz="1700" dirty="0">
                <a:latin typeface="BIZ UDPゴシック" panose="020B0400000000000000" pitchFamily="50" charset="-128"/>
                <a:ea typeface="BIZ UDPゴシック" panose="020B0400000000000000" pitchFamily="50" charset="-128"/>
              </a:rPr>
              <a:t>やデジタル技術を駆使し、成長産業を牽引する理数系人材の育成が重要。</a:t>
            </a:r>
            <a:endParaRPr lang="en-US" altLang="ja-JP" sz="1700" dirty="0">
              <a:latin typeface="BIZ UDPゴシック" panose="020B0400000000000000" pitchFamily="50" charset="-128"/>
              <a:ea typeface="BIZ UDPゴシック" panose="020B0400000000000000" pitchFamily="50" charset="-128"/>
            </a:endParaRPr>
          </a:p>
        </p:txBody>
      </p:sp>
      <p:sp>
        <p:nvSpPr>
          <p:cNvPr id="53" name="四角形: 角を丸くする 52">
            <a:extLst>
              <a:ext uri="{FF2B5EF4-FFF2-40B4-BE49-F238E27FC236}">
                <a16:creationId xmlns:a16="http://schemas.microsoft.com/office/drawing/2014/main" id="{324B4BBA-1244-54D1-6520-7A4044E31C5E}"/>
              </a:ext>
            </a:extLst>
          </p:cNvPr>
          <p:cNvSpPr/>
          <p:nvPr/>
        </p:nvSpPr>
        <p:spPr>
          <a:xfrm>
            <a:off x="6799612" y="5073350"/>
            <a:ext cx="4159077" cy="36512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bg1"/>
                </a:solidFill>
                <a:latin typeface="BIZ UDPゴシック" panose="020B0400000000000000" pitchFamily="50" charset="-128"/>
                <a:ea typeface="BIZ UDPゴシック" panose="020B0400000000000000" pitchFamily="50" charset="-128"/>
              </a:rPr>
              <a:t>②理数系人材の育成</a:t>
            </a:r>
            <a:endParaRPr lang="ja-JP" altLang="en-US" dirty="0">
              <a:solidFill>
                <a:schemeClr val="bg1"/>
              </a:solidFill>
              <a:latin typeface="BIZ UDPゴシック" panose="020B0400000000000000" pitchFamily="50" charset="-128"/>
              <a:ea typeface="BIZ UDPゴシック" panose="020B0400000000000000" pitchFamily="50" charset="-128"/>
            </a:endParaRPr>
          </a:p>
        </p:txBody>
      </p:sp>
      <p:sp>
        <p:nvSpPr>
          <p:cNvPr id="59" name="四角形: 角を丸くする 58">
            <a:extLst>
              <a:ext uri="{FF2B5EF4-FFF2-40B4-BE49-F238E27FC236}">
                <a16:creationId xmlns:a16="http://schemas.microsoft.com/office/drawing/2014/main" id="{7B2AEF57-E24A-5541-8FA7-2A4E944CA845}"/>
              </a:ext>
            </a:extLst>
          </p:cNvPr>
          <p:cNvSpPr/>
          <p:nvPr/>
        </p:nvSpPr>
        <p:spPr>
          <a:xfrm>
            <a:off x="213480" y="5101960"/>
            <a:ext cx="2221822" cy="1565453"/>
          </a:xfrm>
          <a:prstGeom prst="roundRect">
            <a:avLst/>
          </a:prstGeom>
          <a:solidFill>
            <a:srgbClr val="00B050"/>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本日の議題</a:t>
            </a:r>
            <a:endParaRPr lang="en-US" altLang="ja-JP" sz="1600" b="1" dirty="0">
              <a:solidFill>
                <a:schemeClr val="bg1"/>
              </a:solidFill>
              <a:latin typeface="BIZ UDPゴシック" panose="020B0400000000000000" pitchFamily="50" charset="-128"/>
              <a:ea typeface="BIZ UDPゴシック" panose="020B0400000000000000" pitchFamily="50" charset="-128"/>
            </a:endParaRPr>
          </a:p>
        </p:txBody>
      </p:sp>
      <p:sp>
        <p:nvSpPr>
          <p:cNvPr id="60" name="四角形: 角を丸くする 59">
            <a:extLst>
              <a:ext uri="{FF2B5EF4-FFF2-40B4-BE49-F238E27FC236}">
                <a16:creationId xmlns:a16="http://schemas.microsoft.com/office/drawing/2014/main" id="{24EFA0F5-561D-F759-B05B-EF0A35FA3986}"/>
              </a:ext>
            </a:extLst>
          </p:cNvPr>
          <p:cNvSpPr/>
          <p:nvPr/>
        </p:nvSpPr>
        <p:spPr>
          <a:xfrm>
            <a:off x="6792453" y="5102748"/>
            <a:ext cx="4159077" cy="1536055"/>
          </a:xfrm>
          <a:prstGeom prst="roundRect">
            <a:avLst>
              <a:gd name="adj" fmla="val 4771"/>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四角形: 角を丸くする 61">
            <a:extLst>
              <a:ext uri="{FF2B5EF4-FFF2-40B4-BE49-F238E27FC236}">
                <a16:creationId xmlns:a16="http://schemas.microsoft.com/office/drawing/2014/main" id="{0703AB40-7AE8-4796-7F16-7A58B2183AEE}"/>
              </a:ext>
            </a:extLst>
          </p:cNvPr>
          <p:cNvSpPr/>
          <p:nvPr/>
        </p:nvSpPr>
        <p:spPr>
          <a:xfrm>
            <a:off x="2730131" y="5180999"/>
            <a:ext cx="3913035" cy="1486021"/>
          </a:xfrm>
          <a:prstGeom prst="roundRect">
            <a:avLst>
              <a:gd name="adj" fmla="val 4771"/>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7F119D07-3B7A-2F71-43D9-6357BADBD6E6}"/>
              </a:ext>
            </a:extLst>
          </p:cNvPr>
          <p:cNvSpPr txBox="1"/>
          <p:nvPr/>
        </p:nvSpPr>
        <p:spPr>
          <a:xfrm>
            <a:off x="7087284" y="5687289"/>
            <a:ext cx="3523784" cy="646331"/>
          </a:xfrm>
          <a:prstGeom prst="rect">
            <a:avLst/>
          </a:prstGeom>
          <a:noFill/>
        </p:spPr>
        <p:txBody>
          <a:bodyPr wrap="square">
            <a:spAutoFit/>
          </a:bodyPr>
          <a:lstStyle/>
          <a:p>
            <a:pPr algn="ctr"/>
            <a:r>
              <a:rPr lang="ja-JP" altLang="en-US" sz="1800" b="1" dirty="0">
                <a:latin typeface="BIZ UDPゴシック" panose="020B0400000000000000" pitchFamily="50" charset="-128"/>
                <a:ea typeface="BIZ UDPゴシック" panose="020B0400000000000000" pitchFamily="50" charset="-128"/>
              </a:rPr>
              <a:t>普通科設置高校における</a:t>
            </a:r>
            <a:endParaRPr lang="en-US" altLang="ja-JP" sz="1800" b="1" dirty="0">
              <a:latin typeface="BIZ UDPゴシック" panose="020B0400000000000000" pitchFamily="50" charset="-128"/>
              <a:ea typeface="BIZ UDPゴシック" panose="020B0400000000000000" pitchFamily="50" charset="-128"/>
            </a:endParaRPr>
          </a:p>
          <a:p>
            <a:pPr algn="ctr"/>
            <a:r>
              <a:rPr lang="ja-JP" altLang="en-US" sz="1800" b="1" dirty="0">
                <a:latin typeface="BIZ UDPゴシック" panose="020B0400000000000000" pitchFamily="50" charset="-128"/>
                <a:ea typeface="BIZ UDPゴシック" panose="020B0400000000000000" pitchFamily="50" charset="-128"/>
              </a:rPr>
              <a:t>理数教育の魅力化・特色化</a:t>
            </a:r>
            <a:endParaRPr lang="ja-JP" altLang="en-US" sz="1800" dirty="0">
              <a:latin typeface="BIZ UDPゴシック" panose="020B0400000000000000" pitchFamily="50" charset="-128"/>
              <a:ea typeface="BIZ UDPゴシック" panose="020B0400000000000000" pitchFamily="50" charset="-128"/>
            </a:endParaRPr>
          </a:p>
        </p:txBody>
      </p:sp>
      <p:sp>
        <p:nvSpPr>
          <p:cNvPr id="55" name="四角形: 角を丸くする 54">
            <a:extLst>
              <a:ext uri="{FF2B5EF4-FFF2-40B4-BE49-F238E27FC236}">
                <a16:creationId xmlns:a16="http://schemas.microsoft.com/office/drawing/2014/main" id="{4B1F5EF7-080A-2D9E-1FE9-3EF09886B52D}"/>
              </a:ext>
            </a:extLst>
          </p:cNvPr>
          <p:cNvSpPr/>
          <p:nvPr/>
        </p:nvSpPr>
        <p:spPr>
          <a:xfrm>
            <a:off x="2730132" y="5101567"/>
            <a:ext cx="3913035" cy="36512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bg1"/>
                </a:solidFill>
                <a:latin typeface="BIZ UDPゴシック" panose="020B0400000000000000" pitchFamily="50" charset="-128"/>
                <a:ea typeface="BIZ UDPゴシック" panose="020B0400000000000000" pitchFamily="50" charset="-128"/>
              </a:rPr>
              <a:t>①グローバル人材の育成</a:t>
            </a:r>
            <a:endParaRPr kumimoji="1" lang="ja-JP" altLang="en-US" dirty="0">
              <a:solidFill>
                <a:schemeClr val="bg1"/>
              </a:solidFill>
              <a:latin typeface="BIZ UDPゴシック" panose="020B0400000000000000" pitchFamily="50" charset="-128"/>
              <a:ea typeface="BIZ UDPゴシック" panose="020B0400000000000000" pitchFamily="50" charset="-128"/>
            </a:endParaRPr>
          </a:p>
        </p:txBody>
      </p:sp>
      <p:sp>
        <p:nvSpPr>
          <p:cNvPr id="50" name="四角形: 角を丸くする 49">
            <a:extLst>
              <a:ext uri="{FF2B5EF4-FFF2-40B4-BE49-F238E27FC236}">
                <a16:creationId xmlns:a16="http://schemas.microsoft.com/office/drawing/2014/main" id="{2226BB2C-3442-C67D-541C-A5FC187BB032}"/>
              </a:ext>
            </a:extLst>
          </p:cNvPr>
          <p:cNvSpPr/>
          <p:nvPr/>
        </p:nvSpPr>
        <p:spPr>
          <a:xfrm>
            <a:off x="213480" y="1748431"/>
            <a:ext cx="2221822" cy="965559"/>
          </a:xfrm>
          <a:prstGeom prst="roundRect">
            <a:avLst/>
          </a:prstGeom>
          <a:solidFill>
            <a:srgbClr val="00B050"/>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府立高校改革の</a:t>
            </a:r>
            <a:endParaRPr lang="en-US" altLang="ja-JP" sz="1600" b="1"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推進</a:t>
            </a:r>
            <a:endParaRPr lang="en-US" altLang="ja-JP" sz="1600" b="1" dirty="0">
              <a:solidFill>
                <a:schemeClr val="bg1"/>
              </a:solidFill>
              <a:latin typeface="BIZ UDPゴシック" panose="020B0400000000000000" pitchFamily="50" charset="-128"/>
              <a:ea typeface="BIZ UDPゴシック" panose="020B0400000000000000" pitchFamily="50" charset="-128"/>
            </a:endParaRPr>
          </a:p>
        </p:txBody>
      </p:sp>
      <p:sp>
        <p:nvSpPr>
          <p:cNvPr id="52" name="四角形: 角を丸くする 51">
            <a:extLst>
              <a:ext uri="{FF2B5EF4-FFF2-40B4-BE49-F238E27FC236}">
                <a16:creationId xmlns:a16="http://schemas.microsoft.com/office/drawing/2014/main" id="{006EFA2E-2E39-72D1-12F5-079855B192B2}"/>
              </a:ext>
            </a:extLst>
          </p:cNvPr>
          <p:cNvSpPr/>
          <p:nvPr/>
        </p:nvSpPr>
        <p:spPr>
          <a:xfrm>
            <a:off x="2601137" y="1944414"/>
            <a:ext cx="8464874" cy="769575"/>
          </a:xfrm>
          <a:prstGeom prst="roundRect">
            <a:avLst/>
          </a:prstGeom>
          <a:solidFill>
            <a:schemeClr val="bg2">
              <a:lumMod val="90000"/>
            </a:schemeClr>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56" name="四角形: 角を丸くする 55">
            <a:extLst>
              <a:ext uri="{FF2B5EF4-FFF2-40B4-BE49-F238E27FC236}">
                <a16:creationId xmlns:a16="http://schemas.microsoft.com/office/drawing/2014/main" id="{A85A6BBB-47E5-D9D5-3F86-6E8D1FD5A1BC}"/>
              </a:ext>
            </a:extLst>
          </p:cNvPr>
          <p:cNvSpPr/>
          <p:nvPr/>
        </p:nvSpPr>
        <p:spPr>
          <a:xfrm>
            <a:off x="4762720" y="1779030"/>
            <a:ext cx="3913035" cy="365126"/>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latin typeface="BIZ UDPゴシック" panose="020B0400000000000000" pitchFamily="50" charset="-128"/>
                <a:ea typeface="BIZ UDPゴシック" panose="020B0400000000000000" pitchFamily="50" charset="-128"/>
              </a:rPr>
              <a:t>府立高校改革アクションプラン</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58" name="四角形: 角を丸くする 57">
            <a:extLst>
              <a:ext uri="{FF2B5EF4-FFF2-40B4-BE49-F238E27FC236}">
                <a16:creationId xmlns:a16="http://schemas.microsoft.com/office/drawing/2014/main" id="{DC5D66A2-00F0-19A4-1D98-3D65CED3066A}"/>
              </a:ext>
            </a:extLst>
          </p:cNvPr>
          <p:cNvSpPr/>
          <p:nvPr/>
        </p:nvSpPr>
        <p:spPr>
          <a:xfrm>
            <a:off x="3892261" y="2209872"/>
            <a:ext cx="2523067" cy="41810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プランに記載の取組</a:t>
            </a:r>
          </a:p>
        </p:txBody>
      </p:sp>
      <p:sp>
        <p:nvSpPr>
          <p:cNvPr id="68" name="十字形 67">
            <a:extLst>
              <a:ext uri="{FF2B5EF4-FFF2-40B4-BE49-F238E27FC236}">
                <a16:creationId xmlns:a16="http://schemas.microsoft.com/office/drawing/2014/main" id="{983BE39A-287E-0A74-4790-5C25568A7E14}"/>
              </a:ext>
            </a:extLst>
          </p:cNvPr>
          <p:cNvSpPr/>
          <p:nvPr/>
        </p:nvSpPr>
        <p:spPr>
          <a:xfrm>
            <a:off x="6623834" y="2258049"/>
            <a:ext cx="355600" cy="304592"/>
          </a:xfrm>
          <a:prstGeom prst="plus">
            <a:avLst>
              <a:gd name="adj" fmla="val 3594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四角形: 角を丸くする 69">
            <a:extLst>
              <a:ext uri="{FF2B5EF4-FFF2-40B4-BE49-F238E27FC236}">
                <a16:creationId xmlns:a16="http://schemas.microsoft.com/office/drawing/2014/main" id="{B8D60A7C-AC86-3DA7-F648-3D054EA4AD9A}"/>
              </a:ext>
            </a:extLst>
          </p:cNvPr>
          <p:cNvSpPr/>
          <p:nvPr/>
        </p:nvSpPr>
        <p:spPr>
          <a:xfrm>
            <a:off x="7145268" y="2209873"/>
            <a:ext cx="2523067" cy="41810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ネクストハイスクール構想</a:t>
            </a:r>
          </a:p>
        </p:txBody>
      </p:sp>
      <p:sp>
        <p:nvSpPr>
          <p:cNvPr id="16" name="テキスト ボックス 15">
            <a:extLst>
              <a:ext uri="{FF2B5EF4-FFF2-40B4-BE49-F238E27FC236}">
                <a16:creationId xmlns:a16="http://schemas.microsoft.com/office/drawing/2014/main" id="{BC2C581E-2478-65B0-7D07-B8DDC2B858EA}"/>
              </a:ext>
            </a:extLst>
          </p:cNvPr>
          <p:cNvSpPr txBox="1"/>
          <p:nvPr/>
        </p:nvSpPr>
        <p:spPr>
          <a:xfrm>
            <a:off x="2748138" y="3902895"/>
            <a:ext cx="3822258" cy="686598"/>
          </a:xfrm>
          <a:prstGeom prst="rect">
            <a:avLst/>
          </a:prstGeom>
          <a:solidFill>
            <a:srgbClr val="FFCCCC"/>
          </a:solidFill>
          <a:ln>
            <a:noFill/>
          </a:ln>
        </p:spPr>
        <p:txBody>
          <a:bodyPr wrap="square" rtlCol="0">
            <a:spAutoFit/>
          </a:bodyPr>
          <a:lstStyle/>
          <a:p>
            <a:pPr algn="ctr">
              <a:lnSpc>
                <a:spcPts val="2500"/>
              </a:lnSpc>
            </a:pPr>
            <a:r>
              <a:rPr lang="ja-JP" altLang="en-US" b="1" u="sng" dirty="0">
                <a:latin typeface="BIZ UDPゴシック" panose="020B0400000000000000" pitchFamily="50" charset="-128"/>
                <a:ea typeface="BIZ UDPゴシック" panose="020B0400000000000000" pitchFamily="50" charset="-128"/>
              </a:rPr>
              <a:t>国際社会で活躍できる</a:t>
            </a:r>
            <a:endParaRPr lang="en-US" altLang="ja-JP" b="1" u="sng" dirty="0">
              <a:latin typeface="BIZ UDPゴシック" panose="020B0400000000000000" pitchFamily="50" charset="-128"/>
              <a:ea typeface="BIZ UDPゴシック" panose="020B0400000000000000" pitchFamily="50" charset="-128"/>
            </a:endParaRPr>
          </a:p>
          <a:p>
            <a:pPr algn="ctr">
              <a:lnSpc>
                <a:spcPts val="2500"/>
              </a:lnSpc>
            </a:pPr>
            <a:r>
              <a:rPr lang="ja-JP" altLang="en-US" b="1" u="sng" dirty="0">
                <a:latin typeface="BIZ UDPゴシック" panose="020B0400000000000000" pitchFamily="50" charset="-128"/>
                <a:ea typeface="BIZ UDPゴシック" panose="020B0400000000000000" pitchFamily="50" charset="-128"/>
              </a:rPr>
              <a:t>グローバル人材</a:t>
            </a:r>
            <a:endParaRPr lang="en-US" altLang="ja-JP" b="1" u="sng"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AE50EA14-21B5-16A8-3030-09C96F3B2C8A}"/>
              </a:ext>
            </a:extLst>
          </p:cNvPr>
          <p:cNvSpPr txBox="1"/>
          <p:nvPr/>
        </p:nvSpPr>
        <p:spPr>
          <a:xfrm>
            <a:off x="6719237" y="3900605"/>
            <a:ext cx="4379788" cy="686598"/>
          </a:xfrm>
          <a:prstGeom prst="rect">
            <a:avLst/>
          </a:prstGeom>
          <a:solidFill>
            <a:srgbClr val="FFCCCC"/>
          </a:solidFill>
          <a:ln>
            <a:noFill/>
          </a:ln>
        </p:spPr>
        <p:txBody>
          <a:bodyPr wrap="square" rtlCol="0">
            <a:spAutoFit/>
          </a:bodyPr>
          <a:lstStyle/>
          <a:p>
            <a:pPr algn="ctr">
              <a:lnSpc>
                <a:spcPts val="2500"/>
              </a:lnSpc>
            </a:pPr>
            <a:r>
              <a:rPr lang="en-US" altLang="ja-JP" b="1" u="sng" dirty="0">
                <a:latin typeface="BIZ UDPゴシック" panose="020B0400000000000000" pitchFamily="50" charset="-128"/>
                <a:ea typeface="BIZ UDPゴシック" panose="020B0400000000000000" pitchFamily="50" charset="-128"/>
              </a:rPr>
              <a:t>2040</a:t>
            </a:r>
            <a:r>
              <a:rPr lang="ja-JP" altLang="en-US" b="1" u="sng" dirty="0">
                <a:latin typeface="BIZ UDPゴシック" panose="020B0400000000000000" pitchFamily="50" charset="-128"/>
                <a:ea typeface="BIZ UDPゴシック" panose="020B0400000000000000" pitchFamily="50" charset="-128"/>
              </a:rPr>
              <a:t>年の就業構造の変化等を踏まえ</a:t>
            </a:r>
            <a:endParaRPr lang="en-US" altLang="ja-JP" b="1" u="sng" dirty="0">
              <a:latin typeface="BIZ UDPゴシック" panose="020B0400000000000000" pitchFamily="50" charset="-128"/>
              <a:ea typeface="BIZ UDPゴシック" panose="020B0400000000000000" pitchFamily="50" charset="-128"/>
            </a:endParaRPr>
          </a:p>
          <a:p>
            <a:pPr algn="ctr">
              <a:lnSpc>
                <a:spcPts val="2500"/>
              </a:lnSpc>
            </a:pPr>
            <a:r>
              <a:rPr lang="ja-JP" altLang="en-US" b="1" u="sng" dirty="0">
                <a:latin typeface="BIZ UDPゴシック" panose="020B0400000000000000" pitchFamily="50" charset="-128"/>
                <a:ea typeface="BIZ UDPゴシック" panose="020B0400000000000000" pitchFamily="50" charset="-128"/>
              </a:rPr>
              <a:t>新たな技術等に対応できる理数系人材</a:t>
            </a:r>
            <a:endParaRPr lang="en-US" altLang="ja-JP" b="1" u="sng" dirty="0">
              <a:latin typeface="BIZ UDPゴシック" panose="020B0400000000000000" pitchFamily="50" charset="-128"/>
              <a:ea typeface="BIZ UDPゴシック" panose="020B0400000000000000" pitchFamily="50" charset="-128"/>
            </a:endParaRPr>
          </a:p>
        </p:txBody>
      </p:sp>
      <p:sp>
        <p:nvSpPr>
          <p:cNvPr id="20" name="矢印: 下 19">
            <a:extLst>
              <a:ext uri="{FF2B5EF4-FFF2-40B4-BE49-F238E27FC236}">
                <a16:creationId xmlns:a16="http://schemas.microsoft.com/office/drawing/2014/main" id="{D29F0E62-3694-898C-45D8-37A48A1E1C12}"/>
              </a:ext>
            </a:extLst>
          </p:cNvPr>
          <p:cNvSpPr/>
          <p:nvPr/>
        </p:nvSpPr>
        <p:spPr>
          <a:xfrm>
            <a:off x="4478652" y="4620748"/>
            <a:ext cx="390618" cy="472852"/>
          </a:xfrm>
          <a:prstGeom prst="downArrow">
            <a:avLst/>
          </a:prstGeom>
          <a:solidFill>
            <a:srgbClr val="FF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矢印: 下 21">
            <a:extLst>
              <a:ext uri="{FF2B5EF4-FFF2-40B4-BE49-F238E27FC236}">
                <a16:creationId xmlns:a16="http://schemas.microsoft.com/office/drawing/2014/main" id="{36CDC8FF-9D7E-9C05-E599-FCEC6268131A}"/>
              </a:ext>
            </a:extLst>
          </p:cNvPr>
          <p:cNvSpPr/>
          <p:nvPr/>
        </p:nvSpPr>
        <p:spPr>
          <a:xfrm>
            <a:off x="8804838" y="4604658"/>
            <a:ext cx="390618" cy="472852"/>
          </a:xfrm>
          <a:prstGeom prst="downArrow">
            <a:avLst/>
          </a:prstGeom>
          <a:solidFill>
            <a:srgbClr val="FF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B1A9D47A-2896-414D-2F5F-05EBC85417FB}"/>
              </a:ext>
            </a:extLst>
          </p:cNvPr>
          <p:cNvSpPr txBox="1"/>
          <p:nvPr/>
        </p:nvSpPr>
        <p:spPr>
          <a:xfrm>
            <a:off x="11099025" y="4227105"/>
            <a:ext cx="663888"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など</a:t>
            </a:r>
          </a:p>
        </p:txBody>
      </p:sp>
      <p:sp>
        <p:nvSpPr>
          <p:cNvPr id="17" name="スライド番号プレースホルダー 1">
            <a:extLst>
              <a:ext uri="{FF2B5EF4-FFF2-40B4-BE49-F238E27FC236}">
                <a16:creationId xmlns:a16="http://schemas.microsoft.com/office/drawing/2014/main" id="{B5E73CE2-CB64-1059-CD56-9571E515DA65}"/>
              </a:ext>
            </a:extLst>
          </p:cNvPr>
          <p:cNvSpPr>
            <a:spLocks noGrp="1"/>
          </p:cNvSpPr>
          <p:nvPr>
            <p:ph type="sldNum" sz="quarter" idx="12"/>
          </p:nvPr>
        </p:nvSpPr>
        <p:spPr>
          <a:xfrm>
            <a:off x="9290114" y="6372348"/>
            <a:ext cx="2743200" cy="365125"/>
          </a:xfrm>
        </p:spPr>
        <p:txBody>
          <a:bodyPr/>
          <a:lstStyle/>
          <a:p>
            <a:r>
              <a:rPr lang="ja-JP" altLang="en-US" dirty="0"/>
              <a:t>５</a:t>
            </a:r>
            <a:endParaRPr lang="en-US" dirty="0"/>
          </a:p>
        </p:txBody>
      </p:sp>
    </p:spTree>
    <p:extLst>
      <p:ext uri="{BB962C8B-B14F-4D97-AF65-F5344CB8AC3E}">
        <p14:creationId xmlns:p14="http://schemas.microsoft.com/office/powerpoint/2010/main" val="1930419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C5677-E151-9A3F-F225-FF81252447F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8781222-1A66-2AC8-24C2-4674E8557D91}"/>
              </a:ext>
            </a:extLst>
          </p:cNvPr>
          <p:cNvGrpSpPr/>
          <p:nvPr/>
        </p:nvGrpSpPr>
        <p:grpSpPr>
          <a:xfrm flipV="1">
            <a:off x="0" y="571267"/>
            <a:ext cx="12192000" cy="45719"/>
            <a:chOff x="0" y="0"/>
            <a:chExt cx="22021800" cy="190500"/>
          </a:xfrm>
          <a:solidFill>
            <a:schemeClr val="accent5"/>
          </a:solidFill>
        </p:grpSpPr>
        <p:grpSp>
          <p:nvGrpSpPr>
            <p:cNvPr id="3" name="Group 3">
              <a:extLst>
                <a:ext uri="{FF2B5EF4-FFF2-40B4-BE49-F238E27FC236}">
                  <a16:creationId xmlns:a16="http://schemas.microsoft.com/office/drawing/2014/main" id="{430C358F-26F6-2002-1127-340D5898630A}"/>
                </a:ext>
              </a:extLst>
            </p:cNvPr>
            <p:cNvGrpSpPr/>
            <p:nvPr/>
          </p:nvGrpSpPr>
          <p:grpSpPr>
            <a:xfrm>
              <a:off x="0" y="0"/>
              <a:ext cx="7340600" cy="190500"/>
              <a:chOff x="0" y="0"/>
              <a:chExt cx="1449995" cy="37630"/>
            </a:xfrm>
            <a:grpFill/>
          </p:grpSpPr>
          <p:sp>
            <p:nvSpPr>
              <p:cNvPr id="10" name="Freeform 4">
                <a:extLst>
                  <a:ext uri="{FF2B5EF4-FFF2-40B4-BE49-F238E27FC236}">
                    <a16:creationId xmlns:a16="http://schemas.microsoft.com/office/drawing/2014/main" id="{0CE63CA5-1166-36F4-C49D-71A9FC5E3A85}"/>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11" name="TextBox 5">
                <a:extLst>
                  <a:ext uri="{FF2B5EF4-FFF2-40B4-BE49-F238E27FC236}">
                    <a16:creationId xmlns:a16="http://schemas.microsoft.com/office/drawing/2014/main" id="{273FD4B3-D6FB-686C-DDE5-FDE73D5CD2D5}"/>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4" name="Group 6">
              <a:extLst>
                <a:ext uri="{FF2B5EF4-FFF2-40B4-BE49-F238E27FC236}">
                  <a16:creationId xmlns:a16="http://schemas.microsoft.com/office/drawing/2014/main" id="{BDD07E75-10CC-6263-104C-B50D32559214}"/>
                </a:ext>
              </a:extLst>
            </p:cNvPr>
            <p:cNvGrpSpPr/>
            <p:nvPr/>
          </p:nvGrpSpPr>
          <p:grpSpPr>
            <a:xfrm>
              <a:off x="7340600" y="0"/>
              <a:ext cx="7340600" cy="190500"/>
              <a:chOff x="0" y="0"/>
              <a:chExt cx="1449995" cy="37630"/>
            </a:xfrm>
            <a:grpFill/>
          </p:grpSpPr>
          <p:sp>
            <p:nvSpPr>
              <p:cNvPr id="8" name="Freeform 7">
                <a:extLst>
                  <a:ext uri="{FF2B5EF4-FFF2-40B4-BE49-F238E27FC236}">
                    <a16:creationId xmlns:a16="http://schemas.microsoft.com/office/drawing/2014/main" id="{4F97E3F1-9C7C-3A2D-77F8-B16471C75D9E}"/>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9" name="TextBox 8">
                <a:extLst>
                  <a:ext uri="{FF2B5EF4-FFF2-40B4-BE49-F238E27FC236}">
                    <a16:creationId xmlns:a16="http://schemas.microsoft.com/office/drawing/2014/main" id="{2E80A743-181B-9E3D-D68A-EEE620747459}"/>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5" name="Group 9">
              <a:extLst>
                <a:ext uri="{FF2B5EF4-FFF2-40B4-BE49-F238E27FC236}">
                  <a16:creationId xmlns:a16="http://schemas.microsoft.com/office/drawing/2014/main" id="{951C0776-4D2D-A3D3-A2DA-298B8814314E}"/>
                </a:ext>
              </a:extLst>
            </p:cNvPr>
            <p:cNvGrpSpPr/>
            <p:nvPr/>
          </p:nvGrpSpPr>
          <p:grpSpPr>
            <a:xfrm>
              <a:off x="14681200" y="0"/>
              <a:ext cx="7340600" cy="190500"/>
              <a:chOff x="0" y="0"/>
              <a:chExt cx="1449995" cy="37630"/>
            </a:xfrm>
            <a:grpFill/>
          </p:grpSpPr>
          <p:sp>
            <p:nvSpPr>
              <p:cNvPr id="6" name="Freeform 10">
                <a:extLst>
                  <a:ext uri="{FF2B5EF4-FFF2-40B4-BE49-F238E27FC236}">
                    <a16:creationId xmlns:a16="http://schemas.microsoft.com/office/drawing/2014/main" id="{E9D2BF81-B96A-337A-11BA-995184167DF3}"/>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7" name="TextBox 11">
                <a:extLst>
                  <a:ext uri="{FF2B5EF4-FFF2-40B4-BE49-F238E27FC236}">
                    <a16:creationId xmlns:a16="http://schemas.microsoft.com/office/drawing/2014/main" id="{978338B1-443D-1971-EB95-74B84A353AA3}"/>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sp>
        <p:nvSpPr>
          <p:cNvPr id="13" name="テキスト ボックス 12">
            <a:extLst>
              <a:ext uri="{FF2B5EF4-FFF2-40B4-BE49-F238E27FC236}">
                <a16:creationId xmlns:a16="http://schemas.microsoft.com/office/drawing/2014/main" id="{8E7C9871-EDBE-7D2D-CCCC-F565A506ACF3}"/>
              </a:ext>
            </a:extLst>
          </p:cNvPr>
          <p:cNvSpPr txBox="1"/>
          <p:nvPr/>
        </p:nvSpPr>
        <p:spPr>
          <a:xfrm>
            <a:off x="152194" y="1166713"/>
            <a:ext cx="11945010" cy="901401"/>
          </a:xfrm>
          <a:prstGeom prst="rect">
            <a:avLst/>
          </a:prstGeom>
          <a:solidFill>
            <a:schemeClr val="bg1">
              <a:lumMod val="95000"/>
            </a:schemeClr>
          </a:solidFill>
          <a:ln>
            <a:noFill/>
            <a:prstDash val="sysDash"/>
          </a:ln>
        </p:spPr>
        <p:txBody>
          <a:bodyPr wrap="square" numCol="1" spcCol="360000" rtlCol="0">
            <a:spAutoFit/>
          </a:bodyPr>
          <a:lstStyle/>
          <a:p>
            <a:pPr marL="285750" indent="-285750">
              <a:lnSpc>
                <a:spcPts val="2160"/>
              </a:lnSpc>
              <a:buClr>
                <a:schemeClr val="tx1"/>
              </a:buClr>
              <a:buFont typeface="Wingdings" panose="05000000000000000000" pitchFamily="2" charset="2"/>
              <a:buChar char="l"/>
            </a:pPr>
            <a:r>
              <a:rPr lang="ja-JP" altLang="en-US" dirty="0">
                <a:latin typeface="BIZ UDPゴシック" panose="020B0400000000000000" pitchFamily="50" charset="-128"/>
                <a:ea typeface="BIZ UDPゴシック"/>
              </a:rPr>
              <a:t>海外姉妹校との交流やネイティブ講師の全校配置等により、府立高校生の英語力は確実に向上。</a:t>
            </a:r>
            <a:endParaRPr lang="en-US" altLang="ja-JP" dirty="0">
              <a:latin typeface="BIZ UDPゴシック" panose="020B0400000000000000" pitchFamily="50" charset="-128"/>
              <a:ea typeface="BIZ UDPゴシック"/>
            </a:endParaRPr>
          </a:p>
          <a:p>
            <a:pPr marL="285750" indent="-285750">
              <a:lnSpc>
                <a:spcPts val="2160"/>
              </a:lnSpc>
              <a:buClr>
                <a:schemeClr val="tx1"/>
              </a:buClr>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副首都をめざす大阪の魅力や強みを世界に発信し、大阪の成長を牽引する基礎となる</a:t>
            </a:r>
            <a:r>
              <a:rPr lang="ja-JP" altLang="en-US" b="1" dirty="0">
                <a:solidFill>
                  <a:srgbClr val="FF0000"/>
                </a:solidFill>
                <a:latin typeface="BIZ UDPゴシック" panose="020B0400000000000000" pitchFamily="50" charset="-128"/>
                <a:ea typeface="BIZ UDPゴシック" panose="020B0400000000000000" pitchFamily="50" charset="-128"/>
              </a:rPr>
              <a:t>英語力のさらなる向上</a:t>
            </a:r>
            <a:r>
              <a:rPr lang="ja-JP" altLang="en-US" dirty="0">
                <a:latin typeface="BIZ UDPゴシック" panose="020B0400000000000000" pitchFamily="50" charset="-128"/>
                <a:ea typeface="BIZ UDPゴシック" panose="020B0400000000000000" pitchFamily="50" charset="-128"/>
              </a:rPr>
              <a:t>と</a:t>
            </a:r>
            <a:endParaRPr lang="en-US" altLang="ja-JP" dirty="0">
              <a:latin typeface="BIZ UDPゴシック" panose="020B0400000000000000" pitchFamily="50" charset="-128"/>
              <a:ea typeface="BIZ UDPゴシック" panose="020B0400000000000000" pitchFamily="50" charset="-128"/>
            </a:endParaRPr>
          </a:p>
          <a:p>
            <a:pPr>
              <a:lnSpc>
                <a:spcPts val="2160"/>
              </a:lnSpc>
              <a:buClr>
                <a:schemeClr val="tx1"/>
              </a:buClr>
            </a:pPr>
            <a:r>
              <a:rPr lang="ja-JP" altLang="en-US" dirty="0">
                <a:latin typeface="BIZ UDPゴシック" panose="020B0400000000000000" pitchFamily="50" charset="-128"/>
                <a:ea typeface="BIZ UDPゴシック" panose="020B0400000000000000" pitchFamily="50" charset="-128"/>
              </a:rPr>
              <a:t>　　</a:t>
            </a:r>
            <a:r>
              <a:rPr lang="ja-JP" altLang="en-US" b="1" dirty="0">
                <a:solidFill>
                  <a:srgbClr val="FF0000"/>
                </a:solidFill>
                <a:latin typeface="BIZ UDPゴシック" panose="020B0400000000000000" pitchFamily="50" charset="-128"/>
                <a:ea typeface="BIZ UDPゴシック" panose="020B0400000000000000" pitchFamily="50" charset="-128"/>
              </a:rPr>
              <a:t>対外発信力・国際的視野を持って他者と協働できる力（国際協働力）の育成が必要</a:t>
            </a:r>
            <a:r>
              <a:rPr lang="ja-JP" altLang="en-US" dirty="0">
                <a:latin typeface="BIZ UDPゴシック" panose="020B0400000000000000" pitchFamily="50" charset="-128"/>
                <a:ea typeface="BIZ UDPゴシック" panose="020B0400000000000000" pitchFamily="50" charset="-128"/>
              </a:rPr>
              <a:t>。</a:t>
            </a:r>
            <a:endParaRPr lang="en-US" altLang="ja-JP" dirty="0">
              <a:latin typeface="BIZ UDPゴシック" panose="020B0400000000000000" pitchFamily="50" charset="-128"/>
              <a:ea typeface="BIZ UDPゴシック" panose="020B0400000000000000" pitchFamily="50" charset="-128"/>
            </a:endParaRPr>
          </a:p>
        </p:txBody>
      </p:sp>
      <p:sp>
        <p:nvSpPr>
          <p:cNvPr id="14" name="角丸四角形 32">
            <a:extLst>
              <a:ext uri="{FF2B5EF4-FFF2-40B4-BE49-F238E27FC236}">
                <a16:creationId xmlns:a16="http://schemas.microsoft.com/office/drawing/2014/main" id="{F4FDB407-12D6-2FFD-109E-5B832614C849}"/>
              </a:ext>
            </a:extLst>
          </p:cNvPr>
          <p:cNvSpPr/>
          <p:nvPr/>
        </p:nvSpPr>
        <p:spPr>
          <a:xfrm>
            <a:off x="192312" y="717009"/>
            <a:ext cx="6596415" cy="402233"/>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BIZ UDPゴシック" panose="020B0400000000000000" pitchFamily="50" charset="-128"/>
                <a:ea typeface="BIZ UDPゴシック" panose="020B0400000000000000" pitchFamily="50" charset="-128"/>
              </a:rPr>
              <a:t>本日の会議で特に議論したいポイント①　ーグローバル人材の育成ー</a:t>
            </a:r>
          </a:p>
        </p:txBody>
      </p:sp>
      <p:grpSp>
        <p:nvGrpSpPr>
          <p:cNvPr id="16" name="グループ化 15">
            <a:extLst>
              <a:ext uri="{FF2B5EF4-FFF2-40B4-BE49-F238E27FC236}">
                <a16:creationId xmlns:a16="http://schemas.microsoft.com/office/drawing/2014/main" id="{56B832FC-578A-17D7-7C0F-28E1B0A59AC4}"/>
              </a:ext>
            </a:extLst>
          </p:cNvPr>
          <p:cNvGrpSpPr/>
          <p:nvPr/>
        </p:nvGrpSpPr>
        <p:grpSpPr>
          <a:xfrm>
            <a:off x="319910" y="3800686"/>
            <a:ext cx="3837420" cy="465065"/>
            <a:chOff x="342778" y="4899429"/>
            <a:chExt cx="4053976" cy="465065"/>
          </a:xfrm>
        </p:grpSpPr>
        <p:sp>
          <p:nvSpPr>
            <p:cNvPr id="45" name="四角形: 角を丸くする 44">
              <a:extLst>
                <a:ext uri="{FF2B5EF4-FFF2-40B4-BE49-F238E27FC236}">
                  <a16:creationId xmlns:a16="http://schemas.microsoft.com/office/drawing/2014/main" id="{A868BE41-E4D7-50AA-E40D-243FC1AEC588}"/>
                </a:ext>
              </a:extLst>
            </p:cNvPr>
            <p:cNvSpPr/>
            <p:nvPr/>
          </p:nvSpPr>
          <p:spPr>
            <a:xfrm>
              <a:off x="342778" y="4899429"/>
              <a:ext cx="4053976" cy="316203"/>
            </a:xfrm>
            <a:prstGeom prst="round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b="1" i="0" u="none"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rPr>
                <a:t>今後の</a:t>
              </a:r>
              <a:endParaRPr kumimoji="1" lang="en-US" altLang="ja-JP" b="1" i="0" u="none"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endParaRPr>
            </a:p>
            <a:p>
              <a:r>
                <a:rPr kumimoji="1" lang="ja-JP" altLang="en-US" b="1" i="0" u="none"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rPr>
                <a:t>取組イメージ</a:t>
              </a:r>
              <a:endParaRPr kumimoji="1" lang="en-US" altLang="ja-JP" b="1" i="0" u="none"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endParaRPr>
            </a:p>
          </p:txBody>
        </p:sp>
        <p:cxnSp>
          <p:nvCxnSpPr>
            <p:cNvPr id="41" name="直線コネクタ 40">
              <a:extLst>
                <a:ext uri="{FF2B5EF4-FFF2-40B4-BE49-F238E27FC236}">
                  <a16:creationId xmlns:a16="http://schemas.microsoft.com/office/drawing/2014/main" id="{2D0D39E6-FBB1-5E0C-C3E1-8FB8CD2FE156}"/>
                </a:ext>
              </a:extLst>
            </p:cNvPr>
            <p:cNvCxnSpPr>
              <a:cxnSpLocks/>
            </p:cNvCxnSpPr>
            <p:nvPr/>
          </p:nvCxnSpPr>
          <p:spPr>
            <a:xfrm>
              <a:off x="379262" y="5355369"/>
              <a:ext cx="1584000" cy="9125"/>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grpSp>
      <p:sp>
        <p:nvSpPr>
          <p:cNvPr id="20" name="テキスト ボックス 19">
            <a:extLst>
              <a:ext uri="{FF2B5EF4-FFF2-40B4-BE49-F238E27FC236}">
                <a16:creationId xmlns:a16="http://schemas.microsoft.com/office/drawing/2014/main" id="{55B18F68-8907-C270-B5FA-15C003907DDB}"/>
              </a:ext>
            </a:extLst>
          </p:cNvPr>
          <p:cNvSpPr txBox="1"/>
          <p:nvPr/>
        </p:nvSpPr>
        <p:spPr>
          <a:xfrm>
            <a:off x="77249" y="136525"/>
            <a:ext cx="11727303"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５</a:t>
            </a:r>
            <a:r>
              <a:rPr kumimoji="1"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　①</a:t>
            </a:r>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グローバル人材の育成</a:t>
            </a:r>
            <a:endParaRPr kumimoji="1" lang="ja-JP" altLang="en-US" sz="2000" b="1" strike="dblStrike" dirty="0">
              <a:solidFill>
                <a:srgbClr val="FF0000"/>
              </a:solidFill>
              <a:latin typeface="BIZ UDPゴシック" panose="020B0400000000000000" pitchFamily="50" charset="-128"/>
              <a:ea typeface="BIZ UDPゴシック" panose="020B0400000000000000" pitchFamily="50" charset="-128"/>
            </a:endParaRPr>
          </a:p>
        </p:txBody>
      </p:sp>
      <p:graphicFrame>
        <p:nvGraphicFramePr>
          <p:cNvPr id="12" name="表 11">
            <a:extLst>
              <a:ext uri="{FF2B5EF4-FFF2-40B4-BE49-F238E27FC236}">
                <a16:creationId xmlns:a16="http://schemas.microsoft.com/office/drawing/2014/main" id="{B635F2B7-ACBD-5EA3-1B7A-D04D182A59D9}"/>
              </a:ext>
            </a:extLst>
          </p:cNvPr>
          <p:cNvGraphicFramePr>
            <a:graphicFrameLocks noGrp="1"/>
          </p:cNvGraphicFramePr>
          <p:nvPr>
            <p:extLst>
              <p:ext uri="{D42A27DB-BD31-4B8C-83A1-F6EECF244321}">
                <p14:modId xmlns:p14="http://schemas.microsoft.com/office/powerpoint/2010/main" val="2358750050"/>
              </p:ext>
            </p:extLst>
          </p:nvPr>
        </p:nvGraphicFramePr>
        <p:xfrm>
          <a:off x="2238620" y="2121764"/>
          <a:ext cx="9805688" cy="1498664"/>
        </p:xfrm>
        <a:graphic>
          <a:graphicData uri="http://schemas.openxmlformats.org/drawingml/2006/table">
            <a:tbl>
              <a:tblPr firstRow="1" bandRow="1">
                <a:tableStyleId>{5940675A-B579-460E-94D1-54222C63F5DA}</a:tableStyleId>
              </a:tblPr>
              <a:tblGrid>
                <a:gridCol w="4902844">
                  <a:extLst>
                    <a:ext uri="{9D8B030D-6E8A-4147-A177-3AD203B41FA5}">
                      <a16:colId xmlns:a16="http://schemas.microsoft.com/office/drawing/2014/main" val="3877212222"/>
                    </a:ext>
                  </a:extLst>
                </a:gridCol>
                <a:gridCol w="4902844">
                  <a:extLst>
                    <a:ext uri="{9D8B030D-6E8A-4147-A177-3AD203B41FA5}">
                      <a16:colId xmlns:a16="http://schemas.microsoft.com/office/drawing/2014/main" val="1137851256"/>
                    </a:ext>
                  </a:extLst>
                </a:gridCol>
              </a:tblGrid>
              <a:tr h="370840">
                <a:tc>
                  <a:txBody>
                    <a:bodyPr/>
                    <a:lstStyle/>
                    <a:p>
                      <a:pPr algn="ctr"/>
                      <a:r>
                        <a:rPr kumimoji="1" lang="ja-JP" altLang="en-US" dirty="0">
                          <a:solidFill>
                            <a:schemeClr val="bg1"/>
                          </a:solidFill>
                          <a:latin typeface="BIZ UDPゴシック" panose="020B0400000000000000" pitchFamily="50" charset="-128"/>
                          <a:ea typeface="BIZ UDPゴシック" panose="020B0400000000000000" pitchFamily="50" charset="-128"/>
                        </a:rPr>
                        <a:t>全府立高校における取組</a:t>
                      </a:r>
                    </a:p>
                  </a:txBody>
                  <a:tcPr>
                    <a:solidFill>
                      <a:srgbClr val="002060"/>
                    </a:solidFill>
                  </a:tcPr>
                </a:tc>
                <a:tc>
                  <a:txBody>
                    <a:bodyPr/>
                    <a:lstStyle/>
                    <a:p>
                      <a:pPr algn="ctr"/>
                      <a:r>
                        <a:rPr kumimoji="1" lang="ja-JP" altLang="en-US" dirty="0">
                          <a:solidFill>
                            <a:schemeClr val="bg1"/>
                          </a:solidFill>
                          <a:latin typeface="BIZ UDPゴシック" panose="020B0400000000000000" pitchFamily="50" charset="-128"/>
                          <a:ea typeface="BIZ UDPゴシック" panose="020B0400000000000000" pitchFamily="50" charset="-128"/>
                        </a:rPr>
                        <a:t>国際関係学科設置校</a:t>
                      </a:r>
                      <a:r>
                        <a:rPr kumimoji="1" lang="en-US" altLang="ja-JP" dirty="0">
                          <a:solidFill>
                            <a:schemeClr val="bg1"/>
                          </a:solidFill>
                          <a:latin typeface="BIZ UDPゴシック" panose="020B0400000000000000" pitchFamily="50" charset="-128"/>
                          <a:ea typeface="BIZ UDPゴシック" panose="020B0400000000000000" pitchFamily="50" charset="-128"/>
                        </a:rPr>
                        <a:t>13</a:t>
                      </a:r>
                      <a:r>
                        <a:rPr kumimoji="1" lang="ja-JP" altLang="en-US" dirty="0">
                          <a:solidFill>
                            <a:schemeClr val="bg1"/>
                          </a:solidFill>
                          <a:latin typeface="BIZ UDPゴシック" panose="020B0400000000000000" pitchFamily="50" charset="-128"/>
                          <a:ea typeface="BIZ UDPゴシック" panose="020B0400000000000000" pitchFamily="50" charset="-128"/>
                        </a:rPr>
                        <a:t>校の取組</a:t>
                      </a:r>
                    </a:p>
                  </a:txBody>
                  <a:tcPr>
                    <a:solidFill>
                      <a:srgbClr val="002060"/>
                    </a:solidFill>
                  </a:tcPr>
                </a:tc>
                <a:extLst>
                  <a:ext uri="{0D108BD9-81ED-4DB2-BD59-A6C34878D82A}">
                    <a16:rowId xmlns:a16="http://schemas.microsoft.com/office/drawing/2014/main" val="39800034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全府立高校を対象に、「生きた英語」プロジェクト、姉妹校交流支援事業等を実施</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BIZ UDPゴシック" panose="020B0400000000000000" pitchFamily="50" charset="-128"/>
                          <a:ea typeface="BIZ UDPゴシック" panose="020B0400000000000000" pitchFamily="50" charset="-128"/>
                        </a:rPr>
                        <a:t>左記に加え、高度な英語教育やネイティブ講師の複数配置等を実施</a:t>
                      </a:r>
                      <a:endParaRPr lang="en-US" altLang="ja-JP" sz="1400" dirty="0">
                        <a:solidFill>
                          <a:schemeClr val="tx1"/>
                        </a:solidFill>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554409882"/>
                  </a:ext>
                </a:extLst>
              </a:tr>
              <a:tr h="370840">
                <a:tc gridSpan="2">
                  <a:txBody>
                    <a:bodyPr/>
                    <a:lstStyle/>
                    <a:p>
                      <a:pPr marL="0" marR="0" lvl="0" indent="0" algn="l" defTabSz="914400" rtl="0" eaLnBrk="1" fontAlgn="auto" latinLnBrk="0" hangingPunct="1">
                        <a:lnSpc>
                          <a:spcPts val="2200"/>
                        </a:lnSpc>
                        <a:spcBef>
                          <a:spcPts val="0"/>
                        </a:spcBef>
                        <a:spcAft>
                          <a:spcPts val="0"/>
                        </a:spcAft>
                        <a:buClrTx/>
                        <a:buSzTx/>
                        <a:buFontTx/>
                        <a:buNone/>
                        <a:tabLst/>
                        <a:defRPr/>
                      </a:pPr>
                      <a:r>
                        <a:rPr kumimoji="1" lang="ja-JP" altLang="en-US" sz="1500" b="1"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500" b="1" i="0" u="sng"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府立高校生の英語力は確実に向上</a:t>
                      </a:r>
                      <a:endParaRPr kumimoji="1" lang="en-US" altLang="ja-JP" sz="1500" b="1" i="0" u="sng"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ts val="22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3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府立高校３年生のうち、英検準２級相当以上の英語力を有する生徒の割合　・・・　</a:t>
                      </a:r>
                      <a:r>
                        <a:rPr kumimoji="1" lang="en-US" altLang="ja-JP" sz="13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R3</a:t>
                      </a:r>
                      <a:r>
                        <a:rPr kumimoji="1" lang="ja-JP" altLang="en-US" sz="13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3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51.0% ⇒ R7: 59.5%</a:t>
                      </a:r>
                      <a:r>
                        <a:rPr kumimoji="1" lang="ja-JP" altLang="en-US" sz="13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（全国</a:t>
                      </a:r>
                      <a:r>
                        <a:rPr kumimoji="1" lang="en-US" altLang="ja-JP" sz="13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52.4</a:t>
                      </a:r>
                      <a:r>
                        <a:rPr kumimoji="1" lang="ja-JP" altLang="en-US" sz="13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1300" dirty="0">
                        <a:solidFill>
                          <a:schemeClr val="tx1"/>
                        </a:solidFill>
                        <a:latin typeface="BIZ UDPゴシック" panose="020B0400000000000000" pitchFamily="50" charset="-128"/>
                        <a:ea typeface="BIZ UDPゴシック" panose="020B0400000000000000" pitchFamily="50" charset="-128"/>
                      </a:endParaRPr>
                    </a:p>
                  </a:txBody>
                  <a:tcPr/>
                </a:tc>
                <a:tc hMerge="1">
                  <a:txBody>
                    <a:bodyPr/>
                    <a:lstStyle/>
                    <a:p>
                      <a:endParaRPr kumimoji="1" lang="ja-JP" altLang="en-US"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896833057"/>
                  </a:ext>
                </a:extLst>
              </a:tr>
            </a:tbl>
          </a:graphicData>
        </a:graphic>
      </p:graphicFrame>
      <p:grpSp>
        <p:nvGrpSpPr>
          <p:cNvPr id="18" name="グループ化 17">
            <a:extLst>
              <a:ext uri="{FF2B5EF4-FFF2-40B4-BE49-F238E27FC236}">
                <a16:creationId xmlns:a16="http://schemas.microsoft.com/office/drawing/2014/main" id="{B54B59F4-BD8B-7946-D8F5-D73F5192DF7A}"/>
              </a:ext>
            </a:extLst>
          </p:cNvPr>
          <p:cNvGrpSpPr/>
          <p:nvPr/>
        </p:nvGrpSpPr>
        <p:grpSpPr>
          <a:xfrm>
            <a:off x="438825" y="2111124"/>
            <a:ext cx="3502430" cy="341092"/>
            <a:chOff x="428700" y="1946518"/>
            <a:chExt cx="3502430" cy="341092"/>
          </a:xfrm>
        </p:grpSpPr>
        <p:sp>
          <p:nvSpPr>
            <p:cNvPr id="21" name="四角形: 角を丸くする 20">
              <a:extLst>
                <a:ext uri="{FF2B5EF4-FFF2-40B4-BE49-F238E27FC236}">
                  <a16:creationId xmlns:a16="http://schemas.microsoft.com/office/drawing/2014/main" id="{8FFE0DC8-561F-2ECF-A99B-61DC34C776BD}"/>
                </a:ext>
              </a:extLst>
            </p:cNvPr>
            <p:cNvSpPr/>
            <p:nvPr/>
          </p:nvSpPr>
          <p:spPr>
            <a:xfrm>
              <a:off x="428700" y="1946518"/>
              <a:ext cx="3502430" cy="301048"/>
            </a:xfrm>
            <a:prstGeom prst="round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ja-JP" altLang="en-US" b="1" dirty="0">
                  <a:solidFill>
                    <a:schemeClr val="tx1">
                      <a:lumMod val="75000"/>
                      <a:lumOff val="25000"/>
                    </a:schemeClr>
                  </a:solidFill>
                  <a:latin typeface="BIZ UDPゴシック" panose="020B0400000000000000" pitchFamily="50" charset="-128"/>
                  <a:ea typeface="BIZ UDPゴシック" panose="020B0400000000000000" pitchFamily="50" charset="-128"/>
                </a:rPr>
                <a:t>現状の取組</a:t>
              </a:r>
              <a:endParaRPr kumimoji="1" lang="en-US" altLang="ja-JP" b="1" i="0"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endParaRPr>
            </a:p>
          </p:txBody>
        </p:sp>
        <p:cxnSp>
          <p:nvCxnSpPr>
            <p:cNvPr id="23" name="直線コネクタ 22">
              <a:extLst>
                <a:ext uri="{FF2B5EF4-FFF2-40B4-BE49-F238E27FC236}">
                  <a16:creationId xmlns:a16="http://schemas.microsoft.com/office/drawing/2014/main" id="{63D0B6E5-1A27-91C9-1F67-08102E041A64}"/>
                </a:ext>
              </a:extLst>
            </p:cNvPr>
            <p:cNvCxnSpPr>
              <a:cxnSpLocks/>
            </p:cNvCxnSpPr>
            <p:nvPr/>
          </p:nvCxnSpPr>
          <p:spPr>
            <a:xfrm>
              <a:off x="428700" y="2277752"/>
              <a:ext cx="1457424" cy="9858"/>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grpSp>
      <p:grpSp>
        <p:nvGrpSpPr>
          <p:cNvPr id="24" name="グループ化 23">
            <a:extLst>
              <a:ext uri="{FF2B5EF4-FFF2-40B4-BE49-F238E27FC236}">
                <a16:creationId xmlns:a16="http://schemas.microsoft.com/office/drawing/2014/main" id="{865CC3E9-CB4B-91F6-3C9E-8818AD345D2D}"/>
              </a:ext>
            </a:extLst>
          </p:cNvPr>
          <p:cNvGrpSpPr/>
          <p:nvPr/>
        </p:nvGrpSpPr>
        <p:grpSpPr>
          <a:xfrm>
            <a:off x="392644" y="6126165"/>
            <a:ext cx="3502430" cy="370276"/>
            <a:chOff x="428700" y="2013810"/>
            <a:chExt cx="3502430" cy="370276"/>
          </a:xfrm>
        </p:grpSpPr>
        <p:sp>
          <p:nvSpPr>
            <p:cNvPr id="26" name="四角形: 角を丸くする 25">
              <a:extLst>
                <a:ext uri="{FF2B5EF4-FFF2-40B4-BE49-F238E27FC236}">
                  <a16:creationId xmlns:a16="http://schemas.microsoft.com/office/drawing/2014/main" id="{3D9F5A07-69D1-85B8-7B88-F3D55A77A836}"/>
                </a:ext>
              </a:extLst>
            </p:cNvPr>
            <p:cNvSpPr/>
            <p:nvPr/>
          </p:nvSpPr>
          <p:spPr>
            <a:xfrm>
              <a:off x="428700" y="2013810"/>
              <a:ext cx="3502430" cy="301048"/>
            </a:xfrm>
            <a:prstGeom prst="round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ja-JP" altLang="en-US" b="1" dirty="0">
                  <a:solidFill>
                    <a:schemeClr val="tx1">
                      <a:lumMod val="75000"/>
                      <a:lumOff val="25000"/>
                    </a:schemeClr>
                  </a:solidFill>
                  <a:latin typeface="BIZ UDPゴシック" panose="020B0400000000000000" pitchFamily="50" charset="-128"/>
                  <a:ea typeface="BIZ UDPゴシック" panose="020B0400000000000000" pitchFamily="50" charset="-128"/>
                </a:rPr>
                <a:t>本日の論点</a:t>
              </a:r>
              <a:endParaRPr kumimoji="1" lang="en-US" altLang="ja-JP" b="1" i="0"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endParaRPr>
            </a:p>
          </p:txBody>
        </p:sp>
        <p:cxnSp>
          <p:nvCxnSpPr>
            <p:cNvPr id="27" name="直線コネクタ 26">
              <a:extLst>
                <a:ext uri="{FF2B5EF4-FFF2-40B4-BE49-F238E27FC236}">
                  <a16:creationId xmlns:a16="http://schemas.microsoft.com/office/drawing/2014/main" id="{1399AFAD-DEDB-C303-B8C7-D5C6B64B20CE}"/>
                </a:ext>
              </a:extLst>
            </p:cNvPr>
            <p:cNvCxnSpPr>
              <a:cxnSpLocks/>
            </p:cNvCxnSpPr>
            <p:nvPr/>
          </p:nvCxnSpPr>
          <p:spPr>
            <a:xfrm>
              <a:off x="428700" y="2374228"/>
              <a:ext cx="1457424" cy="9858"/>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grpSp>
      <p:sp>
        <p:nvSpPr>
          <p:cNvPr id="29" name="テキスト ボックス 28">
            <a:extLst>
              <a:ext uri="{FF2B5EF4-FFF2-40B4-BE49-F238E27FC236}">
                <a16:creationId xmlns:a16="http://schemas.microsoft.com/office/drawing/2014/main" id="{7EABF91E-7BB5-3175-A3D5-80BE17CE087C}"/>
              </a:ext>
            </a:extLst>
          </p:cNvPr>
          <p:cNvSpPr txBox="1"/>
          <p:nvPr/>
        </p:nvSpPr>
        <p:spPr>
          <a:xfrm>
            <a:off x="2143859" y="6158750"/>
            <a:ext cx="9805688" cy="641714"/>
          </a:xfrm>
          <a:prstGeom prst="rect">
            <a:avLst/>
          </a:prstGeom>
          <a:noFill/>
        </p:spPr>
        <p:txBody>
          <a:bodyPr wrap="square">
            <a:spAutoFit/>
          </a:bodyPr>
          <a:lstStyle/>
          <a:p>
            <a:pPr>
              <a:lnSpc>
                <a:spcPts val="2300"/>
              </a:lnSpc>
            </a:pPr>
            <a:r>
              <a:rPr lang="ja-JP" altLang="en-US" dirty="0">
                <a:latin typeface="BIZ UDPゴシック" panose="020B0400000000000000" pitchFamily="50" charset="-128"/>
                <a:ea typeface="BIZ UDPゴシック" panose="020B0400000000000000" pitchFamily="50" charset="-128"/>
              </a:rPr>
              <a:t>全ての府立高校における英語力の向上に加え、国際関係学科等における対外発信力や国際協働力の向上をどう実現していくか</a:t>
            </a:r>
            <a:endParaRPr lang="en-US" altLang="ja-JP" b="1" dirty="0">
              <a:latin typeface="BIZ UDPゴシック" panose="020B0400000000000000" pitchFamily="50" charset="-128"/>
              <a:ea typeface="BIZ UDPゴシック" panose="020B0400000000000000" pitchFamily="50" charset="-128"/>
            </a:endParaRPr>
          </a:p>
        </p:txBody>
      </p:sp>
      <p:graphicFrame>
        <p:nvGraphicFramePr>
          <p:cNvPr id="31" name="表 30">
            <a:extLst>
              <a:ext uri="{FF2B5EF4-FFF2-40B4-BE49-F238E27FC236}">
                <a16:creationId xmlns:a16="http://schemas.microsoft.com/office/drawing/2014/main" id="{3125167A-A6B9-EBD0-7977-94D9FAE6DF6C}"/>
              </a:ext>
            </a:extLst>
          </p:cNvPr>
          <p:cNvGraphicFramePr>
            <a:graphicFrameLocks noGrp="1"/>
          </p:cNvGraphicFramePr>
          <p:nvPr>
            <p:extLst>
              <p:ext uri="{D42A27DB-BD31-4B8C-83A1-F6EECF244321}">
                <p14:modId xmlns:p14="http://schemas.microsoft.com/office/powerpoint/2010/main" val="3730558210"/>
              </p:ext>
            </p:extLst>
          </p:nvPr>
        </p:nvGraphicFramePr>
        <p:xfrm>
          <a:off x="2238620" y="3726465"/>
          <a:ext cx="9805688" cy="2384616"/>
        </p:xfrm>
        <a:graphic>
          <a:graphicData uri="http://schemas.openxmlformats.org/drawingml/2006/table">
            <a:tbl>
              <a:tblPr firstRow="1" bandRow="1">
                <a:tableStyleId>{5940675A-B579-460E-94D1-54222C63F5DA}</a:tableStyleId>
              </a:tblPr>
              <a:tblGrid>
                <a:gridCol w="4902844">
                  <a:extLst>
                    <a:ext uri="{9D8B030D-6E8A-4147-A177-3AD203B41FA5}">
                      <a16:colId xmlns:a16="http://schemas.microsoft.com/office/drawing/2014/main" val="3877212222"/>
                    </a:ext>
                  </a:extLst>
                </a:gridCol>
                <a:gridCol w="4902844">
                  <a:extLst>
                    <a:ext uri="{9D8B030D-6E8A-4147-A177-3AD203B41FA5}">
                      <a16:colId xmlns:a16="http://schemas.microsoft.com/office/drawing/2014/main" val="1137851256"/>
                    </a:ext>
                  </a:extLst>
                </a:gridCol>
              </a:tblGrid>
              <a:tr h="342429">
                <a:tc>
                  <a:txBody>
                    <a:bodyPr/>
                    <a:lstStyle/>
                    <a:p>
                      <a:pPr algn="ctr"/>
                      <a:r>
                        <a:rPr kumimoji="1" lang="ja-JP" altLang="en-US" dirty="0">
                          <a:solidFill>
                            <a:schemeClr val="bg1"/>
                          </a:solidFill>
                          <a:latin typeface="BIZ UDPゴシック" panose="020B0400000000000000" pitchFamily="50" charset="-128"/>
                          <a:ea typeface="BIZ UDPゴシック" panose="020B0400000000000000" pitchFamily="50" charset="-128"/>
                        </a:rPr>
                        <a:t>全府立高校における取組</a:t>
                      </a:r>
                    </a:p>
                  </a:txBody>
                  <a:tcPr>
                    <a:solidFill>
                      <a:srgbClr val="002060"/>
                    </a:solidFill>
                  </a:tcPr>
                </a:tc>
                <a:tc>
                  <a:txBody>
                    <a:bodyPr/>
                    <a:lstStyle/>
                    <a:p>
                      <a:pPr algn="ctr"/>
                      <a:r>
                        <a:rPr kumimoji="1" lang="ja-JP" altLang="en-US" dirty="0">
                          <a:solidFill>
                            <a:schemeClr val="bg1"/>
                          </a:solidFill>
                          <a:latin typeface="BIZ UDPゴシック" panose="020B0400000000000000" pitchFamily="50" charset="-128"/>
                          <a:ea typeface="BIZ UDPゴシック" panose="020B0400000000000000" pitchFamily="50" charset="-128"/>
                        </a:rPr>
                        <a:t>国際関係学科のうち重点校６校</a:t>
                      </a:r>
                      <a:r>
                        <a:rPr kumimoji="1" lang="ja-JP" altLang="en-US" sz="1400" dirty="0">
                          <a:solidFill>
                            <a:schemeClr val="bg1"/>
                          </a:solidFill>
                          <a:latin typeface="BIZ UDPゴシック" panose="020B0400000000000000" pitchFamily="50" charset="-128"/>
                          <a:ea typeface="BIZ UDPゴシック" panose="020B0400000000000000" pitchFamily="50" charset="-128"/>
                        </a:rPr>
                        <a:t>（予定）</a:t>
                      </a:r>
                      <a:r>
                        <a:rPr kumimoji="1" lang="ja-JP" altLang="en-US" dirty="0">
                          <a:solidFill>
                            <a:schemeClr val="bg1"/>
                          </a:solidFill>
                          <a:latin typeface="BIZ UDPゴシック" panose="020B0400000000000000" pitchFamily="50" charset="-128"/>
                          <a:ea typeface="BIZ UDPゴシック" panose="020B0400000000000000" pitchFamily="50" charset="-128"/>
                        </a:rPr>
                        <a:t>の取組</a:t>
                      </a:r>
                    </a:p>
                  </a:txBody>
                  <a:tcPr>
                    <a:solidFill>
                      <a:srgbClr val="002060"/>
                    </a:solidFill>
                  </a:tcPr>
                </a:tc>
                <a:extLst>
                  <a:ext uri="{0D108BD9-81ED-4DB2-BD59-A6C34878D82A}">
                    <a16:rowId xmlns:a16="http://schemas.microsoft.com/office/drawing/2014/main" val="3980003496"/>
                  </a:ext>
                </a:extLst>
              </a:tr>
              <a:tr h="1413279">
                <a:tc>
                  <a:txBody>
                    <a:bodyPr/>
                    <a:lstStyle/>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・全府立高校生の英語力の向上に向けた取組の継続</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（「生きた英語」プロジェクト（</a:t>
                      </a:r>
                      <a:r>
                        <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R5</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R</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９））</a:t>
                      </a:r>
                      <a:endPar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4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令和</a:t>
                      </a:r>
                      <a:r>
                        <a:rPr kumimoji="1" lang="en-US" altLang="ja-JP" sz="14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10</a:t>
                      </a:r>
                      <a:r>
                        <a:rPr kumimoji="1" lang="ja-JP" altLang="en-US" sz="14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年度以降の海外姉妹校交流や</a:t>
                      </a:r>
                      <a:r>
                        <a:rPr kumimoji="1" lang="en-US" altLang="ja-JP" sz="14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AI</a:t>
                      </a:r>
                      <a:r>
                        <a:rPr kumimoji="1" lang="ja-JP" altLang="en-US" sz="14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を活用した英語学</a:t>
                      </a:r>
                      <a:endParaRPr kumimoji="1" lang="en-US" altLang="ja-JP" sz="14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4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習等の取組の更なる充実に向けた検討の加速</a:t>
                      </a:r>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pPr>
                        <a:lnSpc>
                          <a:spcPts val="2300"/>
                        </a:lnSpc>
                      </a:pPr>
                      <a:r>
                        <a:rPr lang="ja-JP" altLang="en-US" sz="1400" b="1" u="sng" dirty="0">
                          <a:latin typeface="BIZ UDPゴシック" panose="020B0400000000000000" pitchFamily="50" charset="-128"/>
                          <a:ea typeface="BIZ UDPゴシック" panose="020B0400000000000000" pitchFamily="50" charset="-128"/>
                        </a:rPr>
                        <a:t>日本や諸外国の言語・文化を理解し、高い英語力と対外発信力を備え、大阪の成長を牽引する人材の育成に取り組む</a:t>
                      </a:r>
                      <a:endParaRPr lang="en-US" altLang="ja-JP" sz="1400" b="1"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重点校における取組例（検討中）</a:t>
                      </a:r>
                      <a:r>
                        <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ts val="17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・ネイティブ講師等の配置拡充による少人数指導の実施</a:t>
                      </a:r>
                      <a:endPar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・長期海外留学の実施や海外大学進学を志望する生徒に対</a:t>
                      </a:r>
                      <a:endPar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する講習会の実施</a:t>
                      </a:r>
                      <a:endPar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・様々な国の大学や国際機関等と連携した取組（講義・共同研</a:t>
                      </a:r>
                      <a:endPar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究等）をオンラインで実施できる環境の整備 　　等</a:t>
                      </a:r>
                      <a:endPar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554409882"/>
                  </a:ext>
                </a:extLst>
              </a:tr>
            </a:tbl>
          </a:graphicData>
        </a:graphic>
      </p:graphicFrame>
      <p:sp>
        <p:nvSpPr>
          <p:cNvPr id="15" name="スライド番号プレースホルダー 1">
            <a:extLst>
              <a:ext uri="{FF2B5EF4-FFF2-40B4-BE49-F238E27FC236}">
                <a16:creationId xmlns:a16="http://schemas.microsoft.com/office/drawing/2014/main" id="{5FCA5FD9-C48D-FD73-08E3-4BD1C10C872B}"/>
              </a:ext>
            </a:extLst>
          </p:cNvPr>
          <p:cNvSpPr>
            <a:spLocks noGrp="1"/>
          </p:cNvSpPr>
          <p:nvPr>
            <p:ph type="sldNum" sz="quarter" idx="12"/>
          </p:nvPr>
        </p:nvSpPr>
        <p:spPr>
          <a:xfrm>
            <a:off x="9290114" y="6372348"/>
            <a:ext cx="2743200" cy="365125"/>
          </a:xfrm>
        </p:spPr>
        <p:txBody>
          <a:bodyPr/>
          <a:lstStyle/>
          <a:p>
            <a:r>
              <a:rPr lang="ja-JP" altLang="en-US" dirty="0"/>
              <a:t>６</a:t>
            </a:r>
            <a:endParaRPr lang="en-US" dirty="0"/>
          </a:p>
        </p:txBody>
      </p:sp>
    </p:spTree>
    <p:extLst>
      <p:ext uri="{BB962C8B-B14F-4D97-AF65-F5344CB8AC3E}">
        <p14:creationId xmlns:p14="http://schemas.microsoft.com/office/powerpoint/2010/main" val="1001433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8CD4BEBD-F294-E983-8F48-D42A4709376D}"/>
              </a:ext>
            </a:extLst>
          </p:cNvPr>
          <p:cNvSpPr/>
          <p:nvPr/>
        </p:nvSpPr>
        <p:spPr>
          <a:xfrm>
            <a:off x="511160" y="2705622"/>
            <a:ext cx="11494810" cy="941148"/>
          </a:xfrm>
          <a:prstGeom prst="roundRect">
            <a:avLst>
              <a:gd name="adj" fmla="val 0"/>
            </a:avLst>
          </a:prstGeom>
          <a:no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t"/>
          <a:lstStyle/>
          <a:p>
            <a:pPr>
              <a:lnSpc>
                <a:spcPts val="2200"/>
              </a:lnSpc>
            </a:pPr>
            <a:r>
              <a:rPr lang="ja-JP" altLang="en-US" sz="11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sz="1600" dirty="0">
                <a:solidFill>
                  <a:schemeClr val="tx1">
                    <a:lumMod val="75000"/>
                    <a:lumOff val="25000"/>
                  </a:schemeClr>
                </a:solidFill>
                <a:latin typeface="BIZ UDPゴシック" panose="020B0400000000000000" pitchFamily="50" charset="-128"/>
                <a:ea typeface="BIZ UDPゴシック" panose="020B0400000000000000" pitchFamily="50" charset="-128"/>
              </a:rPr>
              <a:t>　グローバルリーダーズハイスクール（</a:t>
            </a:r>
            <a:r>
              <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rPr>
              <a:t>GLHS</a:t>
            </a:r>
            <a:r>
              <a:rPr lang="ja-JP" altLang="en-US" sz="16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rPr>
              <a:t>10</a:t>
            </a:r>
            <a:r>
              <a:rPr lang="ja-JP" altLang="en-US" sz="1600" dirty="0">
                <a:solidFill>
                  <a:schemeClr val="tx1">
                    <a:lumMod val="75000"/>
                    <a:lumOff val="25000"/>
                  </a:schemeClr>
                </a:solidFill>
                <a:latin typeface="BIZ UDPゴシック" panose="020B0400000000000000" pitchFamily="50" charset="-128"/>
                <a:ea typeface="BIZ UDPゴシック" panose="020B0400000000000000" pitchFamily="50" charset="-128"/>
              </a:rPr>
              <a:t>校や総合科学科設置校３校、スーパーサイエンスハイスクール指定校</a:t>
            </a:r>
            <a:r>
              <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rPr>
              <a:t>11</a:t>
            </a:r>
            <a:r>
              <a:rPr lang="ja-JP" altLang="en-US" sz="1600" dirty="0">
                <a:solidFill>
                  <a:schemeClr val="tx1">
                    <a:lumMod val="75000"/>
                    <a:lumOff val="25000"/>
                  </a:schemeClr>
                </a:solidFill>
                <a:latin typeface="BIZ UDPゴシック" panose="020B0400000000000000" pitchFamily="50" charset="-128"/>
                <a:ea typeface="BIZ UDPゴシック" panose="020B0400000000000000" pitchFamily="50" charset="-128"/>
              </a:rPr>
              <a:t>校</a:t>
            </a:r>
            <a:r>
              <a:rPr lang="ja-JP" altLang="en-US" sz="1050" dirty="0">
                <a:solidFill>
                  <a:schemeClr val="tx1"/>
                </a:solidFill>
                <a:latin typeface="BIZ UDPゴシック" panose="020B0400000000000000" pitchFamily="50" charset="-128"/>
                <a:ea typeface="BIZ UDPゴシック" panose="020B0400000000000000" pitchFamily="50" charset="-128"/>
              </a:rPr>
              <a:t>（</a:t>
            </a:r>
            <a:r>
              <a:rPr lang="en-US" altLang="ja-JP" sz="1050" dirty="0">
                <a:solidFill>
                  <a:schemeClr val="tx1"/>
                </a:solidFill>
                <a:latin typeface="BIZ UDPゴシック" panose="020B0400000000000000" pitchFamily="50" charset="-128"/>
                <a:ea typeface="BIZ UDPゴシック" panose="020B0400000000000000" pitchFamily="50" charset="-128"/>
              </a:rPr>
              <a:t>※</a:t>
            </a:r>
            <a:r>
              <a:rPr lang="ja-JP" altLang="en-US" sz="1050" dirty="0">
                <a:solidFill>
                  <a:schemeClr val="tx1"/>
                </a:solidFill>
                <a:latin typeface="BIZ UDPゴシック" panose="020B0400000000000000" pitchFamily="50" charset="-128"/>
                <a:ea typeface="BIZ UDPゴシック" panose="020B0400000000000000" pitchFamily="50" charset="-128"/>
              </a:rPr>
              <a:t>）</a:t>
            </a:r>
            <a:r>
              <a:rPr lang="ja-JP" altLang="en-US" sz="1600" dirty="0">
                <a:solidFill>
                  <a:schemeClr val="tx1">
                    <a:lumMod val="75000"/>
                    <a:lumOff val="25000"/>
                  </a:schemeClr>
                </a:solidFill>
                <a:latin typeface="BIZ UDPゴシック" panose="020B0400000000000000" pitchFamily="50" charset="-128"/>
                <a:ea typeface="BIZ UDPゴシック" panose="020B0400000000000000" pitchFamily="50" charset="-128"/>
              </a:rPr>
              <a:t>等</a:t>
            </a:r>
            <a:endPar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ts val="2200"/>
              </a:lnSpc>
            </a:pPr>
            <a:r>
              <a:rPr lang="ja-JP" altLang="en-US" sz="1600" dirty="0">
                <a:solidFill>
                  <a:schemeClr val="tx1">
                    <a:lumMod val="75000"/>
                    <a:lumOff val="25000"/>
                  </a:schemeClr>
                </a:solidFill>
                <a:latin typeface="BIZ UDPゴシック" panose="020B0400000000000000" pitchFamily="50" charset="-128"/>
                <a:ea typeface="BIZ UDPゴシック" panose="020B0400000000000000" pitchFamily="50" charset="-128"/>
              </a:rPr>
              <a:t>　　において、理数系教育に重点をおいた教育カリキュラムの編成や、高度な理数分野の研究活動の展開、先進的な科学技術、</a:t>
            </a:r>
            <a:endPar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ts val="2200"/>
              </a:lnSpc>
            </a:pPr>
            <a:r>
              <a:rPr lang="ja-JP" altLang="en-US" sz="1600" dirty="0">
                <a:solidFill>
                  <a:schemeClr val="tx1">
                    <a:lumMod val="75000"/>
                    <a:lumOff val="25000"/>
                  </a:schemeClr>
                </a:solidFill>
                <a:latin typeface="BIZ UDPゴシック" panose="020B0400000000000000" pitchFamily="50" charset="-128"/>
                <a:ea typeface="BIZ UDPゴシック" panose="020B0400000000000000" pitchFamily="50" charset="-128"/>
              </a:rPr>
              <a:t>　　理科・数学教育等を実施</a:t>
            </a:r>
            <a:endPar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ts val="2200"/>
              </a:lnSpc>
            </a:pPr>
            <a:r>
              <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rPr>
              <a:t>  </a:t>
            </a:r>
          </a:p>
          <a:p>
            <a:pPr>
              <a:lnSpc>
                <a:spcPts val="2200"/>
              </a:lnSpc>
            </a:pPr>
            <a:r>
              <a:rPr lang="ja-JP" altLang="en-US" sz="1600" dirty="0">
                <a:solidFill>
                  <a:schemeClr val="tx1">
                    <a:lumMod val="75000"/>
                    <a:lumOff val="25000"/>
                  </a:schemeClr>
                </a:solidFill>
                <a:latin typeface="BIZ UDPゴシック" panose="020B0400000000000000" pitchFamily="50" charset="-128"/>
                <a:ea typeface="BIZ UDPゴシック" panose="020B0400000000000000" pitchFamily="50" charset="-128"/>
              </a:rPr>
              <a:t>　　　</a:t>
            </a:r>
            <a:endPar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grpSp>
        <p:nvGrpSpPr>
          <p:cNvPr id="2" name="Group 2">
            <a:extLst>
              <a:ext uri="{FF2B5EF4-FFF2-40B4-BE49-F238E27FC236}">
                <a16:creationId xmlns:a16="http://schemas.microsoft.com/office/drawing/2014/main" id="{B4402209-650B-44E3-68D6-92E7AC888837}"/>
              </a:ext>
            </a:extLst>
          </p:cNvPr>
          <p:cNvGrpSpPr/>
          <p:nvPr/>
        </p:nvGrpSpPr>
        <p:grpSpPr>
          <a:xfrm flipV="1">
            <a:off x="0" y="546757"/>
            <a:ext cx="12192000" cy="45719"/>
            <a:chOff x="0" y="0"/>
            <a:chExt cx="22021800" cy="190500"/>
          </a:xfrm>
          <a:solidFill>
            <a:schemeClr val="accent5"/>
          </a:solidFill>
        </p:grpSpPr>
        <p:grpSp>
          <p:nvGrpSpPr>
            <p:cNvPr id="3" name="Group 3">
              <a:extLst>
                <a:ext uri="{FF2B5EF4-FFF2-40B4-BE49-F238E27FC236}">
                  <a16:creationId xmlns:a16="http://schemas.microsoft.com/office/drawing/2014/main" id="{AA1BE76D-F624-FE61-9CC5-E5E671E11343}"/>
                </a:ext>
              </a:extLst>
            </p:cNvPr>
            <p:cNvGrpSpPr/>
            <p:nvPr/>
          </p:nvGrpSpPr>
          <p:grpSpPr>
            <a:xfrm>
              <a:off x="0" y="0"/>
              <a:ext cx="7340600" cy="190500"/>
              <a:chOff x="0" y="0"/>
              <a:chExt cx="1449995" cy="37630"/>
            </a:xfrm>
            <a:grpFill/>
          </p:grpSpPr>
          <p:sp>
            <p:nvSpPr>
              <p:cNvPr id="10" name="Freeform 4">
                <a:extLst>
                  <a:ext uri="{FF2B5EF4-FFF2-40B4-BE49-F238E27FC236}">
                    <a16:creationId xmlns:a16="http://schemas.microsoft.com/office/drawing/2014/main" id="{A113DFAC-74A5-39A4-F3B4-B89402BDB8CC}"/>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11" name="TextBox 5">
                <a:extLst>
                  <a:ext uri="{FF2B5EF4-FFF2-40B4-BE49-F238E27FC236}">
                    <a16:creationId xmlns:a16="http://schemas.microsoft.com/office/drawing/2014/main" id="{129C4991-18F8-3861-A8C9-8A9968B10346}"/>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4" name="Group 6">
              <a:extLst>
                <a:ext uri="{FF2B5EF4-FFF2-40B4-BE49-F238E27FC236}">
                  <a16:creationId xmlns:a16="http://schemas.microsoft.com/office/drawing/2014/main" id="{EE1C61B5-5C9F-ED51-46C4-FC466C420A6E}"/>
                </a:ext>
              </a:extLst>
            </p:cNvPr>
            <p:cNvGrpSpPr/>
            <p:nvPr/>
          </p:nvGrpSpPr>
          <p:grpSpPr>
            <a:xfrm>
              <a:off x="7340600" y="0"/>
              <a:ext cx="7340600" cy="190500"/>
              <a:chOff x="0" y="0"/>
              <a:chExt cx="1449995" cy="37630"/>
            </a:xfrm>
            <a:grpFill/>
          </p:grpSpPr>
          <p:sp>
            <p:nvSpPr>
              <p:cNvPr id="8" name="Freeform 7">
                <a:extLst>
                  <a:ext uri="{FF2B5EF4-FFF2-40B4-BE49-F238E27FC236}">
                    <a16:creationId xmlns:a16="http://schemas.microsoft.com/office/drawing/2014/main" id="{56CCDAEB-BF88-2087-51DE-6F6F776BEC87}"/>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9" name="TextBox 8">
                <a:extLst>
                  <a:ext uri="{FF2B5EF4-FFF2-40B4-BE49-F238E27FC236}">
                    <a16:creationId xmlns:a16="http://schemas.microsoft.com/office/drawing/2014/main" id="{9EDCAC51-E325-2A33-C8AE-B655B9105DC0}"/>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nvGrpSpPr>
            <p:cNvPr id="5" name="Group 9">
              <a:extLst>
                <a:ext uri="{FF2B5EF4-FFF2-40B4-BE49-F238E27FC236}">
                  <a16:creationId xmlns:a16="http://schemas.microsoft.com/office/drawing/2014/main" id="{F9CAACE4-65AE-1951-67D2-D33E66705A87}"/>
                </a:ext>
              </a:extLst>
            </p:cNvPr>
            <p:cNvGrpSpPr/>
            <p:nvPr/>
          </p:nvGrpSpPr>
          <p:grpSpPr>
            <a:xfrm>
              <a:off x="14681200" y="0"/>
              <a:ext cx="7340600" cy="190500"/>
              <a:chOff x="0" y="0"/>
              <a:chExt cx="1449995" cy="37630"/>
            </a:xfrm>
            <a:grpFill/>
          </p:grpSpPr>
          <p:sp>
            <p:nvSpPr>
              <p:cNvPr id="6" name="Freeform 10">
                <a:extLst>
                  <a:ext uri="{FF2B5EF4-FFF2-40B4-BE49-F238E27FC236}">
                    <a16:creationId xmlns:a16="http://schemas.microsoft.com/office/drawing/2014/main" id="{54C9855A-BB44-8066-F90B-ED1CB1FE2646}"/>
                  </a:ext>
                </a:extLst>
              </p:cNvPr>
              <p:cNvSpPr/>
              <p:nvPr/>
            </p:nvSpPr>
            <p:spPr>
              <a:xfrm>
                <a:off x="0" y="0"/>
                <a:ext cx="1449995" cy="37630"/>
              </a:xfrm>
              <a:custGeom>
                <a:avLst/>
                <a:gdLst/>
                <a:ahLst/>
                <a:cxnLst/>
                <a:rect l="l" t="t" r="r" b="b"/>
                <a:pathLst>
                  <a:path w="1449995" h="37630">
                    <a:moveTo>
                      <a:pt x="0" y="0"/>
                    </a:moveTo>
                    <a:lnTo>
                      <a:pt x="1449995" y="0"/>
                    </a:lnTo>
                    <a:lnTo>
                      <a:pt x="1449995" y="37630"/>
                    </a:lnTo>
                    <a:lnTo>
                      <a:pt x="0" y="37630"/>
                    </a:lnTo>
                    <a:close/>
                  </a:path>
                </a:pathLst>
              </a:custGeom>
              <a:grpFill/>
            </p:spPr>
            <p:txBody>
              <a:bodyPr/>
              <a:lstStyle/>
              <a:p>
                <a:endParaRPr lang="ja-JP" altLang="en-US"/>
              </a:p>
            </p:txBody>
          </p:sp>
          <p:sp>
            <p:nvSpPr>
              <p:cNvPr id="7" name="TextBox 11">
                <a:extLst>
                  <a:ext uri="{FF2B5EF4-FFF2-40B4-BE49-F238E27FC236}">
                    <a16:creationId xmlns:a16="http://schemas.microsoft.com/office/drawing/2014/main" id="{4C7A9B42-0AD3-C589-7880-4849F9E9D195}"/>
                  </a:ext>
                </a:extLst>
              </p:cNvPr>
              <p:cNvSpPr txBox="1"/>
              <p:nvPr/>
            </p:nvSpPr>
            <p:spPr>
              <a:xfrm>
                <a:off x="0" y="-38100"/>
                <a:ext cx="1449995" cy="75730"/>
              </a:xfrm>
              <a:prstGeom prst="rect">
                <a:avLst/>
              </a:prstGeom>
              <a:grpFill/>
            </p:spPr>
            <p:txBody>
              <a:bodyPr lIns="67733" tIns="67733" rIns="67733" bIns="67733" rtlCol="0" anchor="ctr"/>
              <a:lstStyle/>
              <a:p>
                <a:pPr algn="ctr">
                  <a:lnSpc>
                    <a:spcPts val="3920"/>
                  </a:lnSpc>
                </a:pPr>
                <a:endParaRPr sz="2400"/>
              </a:p>
            </p:txBody>
          </p:sp>
        </p:grpSp>
      </p:grpSp>
      <p:sp>
        <p:nvSpPr>
          <p:cNvPr id="13" name="角丸四角形 32">
            <a:extLst>
              <a:ext uri="{FF2B5EF4-FFF2-40B4-BE49-F238E27FC236}">
                <a16:creationId xmlns:a16="http://schemas.microsoft.com/office/drawing/2014/main" id="{D29B706B-F036-9D8C-611A-460722B5283E}"/>
              </a:ext>
            </a:extLst>
          </p:cNvPr>
          <p:cNvSpPr/>
          <p:nvPr/>
        </p:nvSpPr>
        <p:spPr>
          <a:xfrm>
            <a:off x="77248" y="659219"/>
            <a:ext cx="6140671" cy="420702"/>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BIZ UDPゴシック" panose="020B0400000000000000" pitchFamily="50" charset="-128"/>
                <a:ea typeface="BIZ UDPゴシック" panose="020B0400000000000000" pitchFamily="50" charset="-128"/>
              </a:rPr>
              <a:t>本日の会議で特に議論したいポイント</a:t>
            </a:r>
            <a:r>
              <a:rPr lang="ja-JP" altLang="en-US" sz="1600" b="1" dirty="0">
                <a:latin typeface="BIZ UDPゴシック" panose="020B0400000000000000" pitchFamily="50" charset="-128"/>
                <a:ea typeface="BIZ UDPゴシック" panose="020B0400000000000000" pitchFamily="50" charset="-128"/>
              </a:rPr>
              <a:t>②　</a:t>
            </a:r>
            <a:r>
              <a:rPr kumimoji="1" lang="ja-JP" altLang="en-US" sz="1600" b="1" dirty="0">
                <a:latin typeface="BIZ UDPゴシック" panose="020B0400000000000000" pitchFamily="50" charset="-128"/>
                <a:ea typeface="BIZ UDPゴシック" panose="020B0400000000000000" pitchFamily="50" charset="-128"/>
              </a:rPr>
              <a:t>ー理数系人材の育成ー</a:t>
            </a:r>
          </a:p>
        </p:txBody>
      </p:sp>
      <p:sp>
        <p:nvSpPr>
          <p:cNvPr id="14" name="テキスト ボックス 13">
            <a:extLst>
              <a:ext uri="{FF2B5EF4-FFF2-40B4-BE49-F238E27FC236}">
                <a16:creationId xmlns:a16="http://schemas.microsoft.com/office/drawing/2014/main" id="{EF394298-8B5C-0399-9450-25AEB45698B1}"/>
              </a:ext>
            </a:extLst>
          </p:cNvPr>
          <p:cNvSpPr txBox="1"/>
          <p:nvPr/>
        </p:nvSpPr>
        <p:spPr>
          <a:xfrm>
            <a:off x="123495" y="1090553"/>
            <a:ext cx="11945010" cy="1183529"/>
          </a:xfrm>
          <a:prstGeom prst="rect">
            <a:avLst/>
          </a:prstGeom>
          <a:solidFill>
            <a:schemeClr val="bg1">
              <a:lumMod val="95000"/>
            </a:schemeClr>
          </a:solidFill>
          <a:ln>
            <a:noFill/>
            <a:prstDash val="sysDash"/>
          </a:ln>
        </p:spPr>
        <p:txBody>
          <a:bodyPr wrap="square" numCol="1" spcCol="360000" rtlCol="0">
            <a:spAutoFit/>
          </a:bodyPr>
          <a:lstStyle/>
          <a:p>
            <a:pPr marL="285750" indent="-285750">
              <a:lnSpc>
                <a:spcPts val="2200"/>
              </a:lnSpc>
              <a:buClr>
                <a:schemeClr val="tx1"/>
              </a:buClr>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現在、天王寺高校を改革先導拠点とする取組等により、理数系人材の育成を進めているところ。</a:t>
            </a:r>
            <a:endParaRPr lang="en-US" altLang="ja-JP" dirty="0">
              <a:latin typeface="BIZ UDPゴシック" panose="020B0400000000000000" pitchFamily="50" charset="-128"/>
              <a:ea typeface="BIZ UDPゴシック" panose="020B0400000000000000" pitchFamily="50" charset="-128"/>
            </a:endParaRPr>
          </a:p>
          <a:p>
            <a:pPr marL="285750" indent="-285750">
              <a:lnSpc>
                <a:spcPts val="2200"/>
              </a:lnSpc>
              <a:buClr>
                <a:schemeClr val="tx1"/>
              </a:buClr>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ただし、府立高校在籍者の６割弱を占める「普通科」における理系選択者は</a:t>
            </a:r>
            <a:r>
              <a:rPr lang="en-US" altLang="ja-JP" dirty="0">
                <a:latin typeface="BIZ UDPゴシック" panose="020B0400000000000000" pitchFamily="50" charset="-128"/>
                <a:ea typeface="BIZ UDPゴシック" panose="020B0400000000000000" pitchFamily="50" charset="-128"/>
              </a:rPr>
              <a:t>21.6%</a:t>
            </a:r>
            <a:r>
              <a:rPr lang="ja-JP" altLang="en-US" dirty="0">
                <a:latin typeface="BIZ UDPゴシック" panose="020B0400000000000000" pitchFamily="50" charset="-128"/>
                <a:ea typeface="BIZ UDPゴシック" panose="020B0400000000000000" pitchFamily="50" charset="-128"/>
              </a:rPr>
              <a:t>。今後、</a:t>
            </a:r>
            <a:r>
              <a:rPr lang="ja-JP" altLang="en-US" b="1" dirty="0">
                <a:solidFill>
                  <a:srgbClr val="FF0000"/>
                </a:solidFill>
                <a:latin typeface="BIZ UDPゴシック" panose="020B0400000000000000" pitchFamily="50" charset="-128"/>
                <a:ea typeface="BIZ UDPゴシック" panose="020B0400000000000000" pitchFamily="50" charset="-128"/>
              </a:rPr>
              <a:t>ネクストハイスクール構想</a:t>
            </a:r>
            <a:endParaRPr lang="en-US" altLang="ja-JP" b="1" dirty="0">
              <a:solidFill>
                <a:srgbClr val="FF0000"/>
              </a:solidFill>
              <a:latin typeface="BIZ UDPゴシック" panose="020B0400000000000000" pitchFamily="50" charset="-128"/>
              <a:ea typeface="BIZ UDPゴシック" panose="020B0400000000000000" pitchFamily="50" charset="-128"/>
            </a:endParaRPr>
          </a:p>
          <a:p>
            <a:pPr>
              <a:lnSpc>
                <a:spcPts val="2200"/>
              </a:lnSpc>
              <a:buClr>
                <a:schemeClr val="tx1"/>
              </a:buClr>
            </a:pPr>
            <a:r>
              <a:rPr lang="ja-JP" altLang="en-US" b="1" dirty="0">
                <a:solidFill>
                  <a:srgbClr val="FF0000"/>
                </a:solidFill>
                <a:latin typeface="BIZ UDPゴシック" panose="020B0400000000000000" pitchFamily="50" charset="-128"/>
                <a:ea typeface="BIZ UDPゴシック" panose="020B0400000000000000" pitchFamily="50" charset="-128"/>
              </a:rPr>
              <a:t>　　の取組を含め、「普通科」における理数系人材の育成に向けた更なる取組が必要</a:t>
            </a:r>
            <a:r>
              <a:rPr lang="ja-JP" altLang="en-US" dirty="0">
                <a:latin typeface="BIZ UDPゴシック" panose="020B0400000000000000" pitchFamily="50" charset="-128"/>
                <a:ea typeface="BIZ UDPゴシック" panose="020B0400000000000000" pitchFamily="50" charset="-128"/>
              </a:rPr>
              <a:t>。</a:t>
            </a:r>
            <a:endParaRPr lang="en-US" altLang="ja-JP" dirty="0">
              <a:latin typeface="BIZ UDPゴシック" panose="020B0400000000000000" pitchFamily="50" charset="-128"/>
              <a:ea typeface="BIZ UDPゴシック" panose="020B0400000000000000" pitchFamily="50" charset="-128"/>
            </a:endParaRPr>
          </a:p>
          <a:p>
            <a:pPr>
              <a:lnSpc>
                <a:spcPts val="2200"/>
              </a:lnSpc>
              <a:buClr>
                <a:schemeClr val="tx1"/>
              </a:buClr>
            </a:pPr>
            <a:r>
              <a:rPr lang="ja-JP" altLang="en-US" b="1" dirty="0">
                <a:solidFill>
                  <a:srgbClr val="FF0000"/>
                </a:solidFill>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国においても、大学への助成金等により、理数系分野への学部転換等を推進する施策を実施）</a:t>
            </a:r>
            <a:endParaRPr lang="en-US" altLang="ja-JP" dirty="0">
              <a:latin typeface="BIZ UDPゴシック" panose="020B0400000000000000" pitchFamily="50" charset="-128"/>
              <a:ea typeface="BIZ UDPゴシック" panose="020B0400000000000000" pitchFamily="50" charset="-128"/>
            </a:endParaRPr>
          </a:p>
        </p:txBody>
      </p:sp>
      <p:grpSp>
        <p:nvGrpSpPr>
          <p:cNvPr id="23" name="グループ化 22">
            <a:extLst>
              <a:ext uri="{FF2B5EF4-FFF2-40B4-BE49-F238E27FC236}">
                <a16:creationId xmlns:a16="http://schemas.microsoft.com/office/drawing/2014/main" id="{A0EF55C1-CBF8-4AFB-1E29-BEB2ED3BC543}"/>
              </a:ext>
            </a:extLst>
          </p:cNvPr>
          <p:cNvGrpSpPr/>
          <p:nvPr/>
        </p:nvGrpSpPr>
        <p:grpSpPr>
          <a:xfrm>
            <a:off x="301072" y="3620869"/>
            <a:ext cx="4053976" cy="348717"/>
            <a:chOff x="342778" y="4899429"/>
            <a:chExt cx="4053976" cy="348717"/>
          </a:xfrm>
        </p:grpSpPr>
        <p:sp>
          <p:nvSpPr>
            <p:cNvPr id="25" name="四角形: 角を丸くする 24">
              <a:extLst>
                <a:ext uri="{FF2B5EF4-FFF2-40B4-BE49-F238E27FC236}">
                  <a16:creationId xmlns:a16="http://schemas.microsoft.com/office/drawing/2014/main" id="{58FFE18E-FB30-60A6-EA12-B3965E7FFAF1}"/>
                </a:ext>
              </a:extLst>
            </p:cNvPr>
            <p:cNvSpPr/>
            <p:nvPr/>
          </p:nvSpPr>
          <p:spPr>
            <a:xfrm>
              <a:off x="342778" y="4899429"/>
              <a:ext cx="4053976" cy="348717"/>
            </a:xfrm>
            <a:prstGeom prst="round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b="1" i="0" u="none"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rPr>
                <a:t>今後の取組イメージ</a:t>
              </a:r>
              <a:endParaRPr kumimoji="1" lang="en-US" altLang="ja-JP" b="1" i="0" u="none"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endParaRPr>
            </a:p>
          </p:txBody>
        </p:sp>
        <p:cxnSp>
          <p:nvCxnSpPr>
            <p:cNvPr id="26" name="直線コネクタ 25">
              <a:extLst>
                <a:ext uri="{FF2B5EF4-FFF2-40B4-BE49-F238E27FC236}">
                  <a16:creationId xmlns:a16="http://schemas.microsoft.com/office/drawing/2014/main" id="{488161C7-E5C2-DAE3-6F0A-7918B36AAB0C}"/>
                </a:ext>
              </a:extLst>
            </p:cNvPr>
            <p:cNvCxnSpPr>
              <a:cxnSpLocks/>
            </p:cNvCxnSpPr>
            <p:nvPr/>
          </p:nvCxnSpPr>
          <p:spPr>
            <a:xfrm>
              <a:off x="428699" y="5206507"/>
              <a:ext cx="2160000" cy="9125"/>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grpSp>
      <p:grpSp>
        <p:nvGrpSpPr>
          <p:cNvPr id="31" name="グループ化 30">
            <a:extLst>
              <a:ext uri="{FF2B5EF4-FFF2-40B4-BE49-F238E27FC236}">
                <a16:creationId xmlns:a16="http://schemas.microsoft.com/office/drawing/2014/main" id="{77B96539-2C22-3EFD-92C4-B39C99A5B764}"/>
              </a:ext>
            </a:extLst>
          </p:cNvPr>
          <p:cNvGrpSpPr/>
          <p:nvPr/>
        </p:nvGrpSpPr>
        <p:grpSpPr>
          <a:xfrm>
            <a:off x="370236" y="2289564"/>
            <a:ext cx="5336241" cy="388042"/>
            <a:chOff x="428700" y="1913247"/>
            <a:chExt cx="4521491" cy="328579"/>
          </a:xfrm>
        </p:grpSpPr>
        <p:sp>
          <p:nvSpPr>
            <p:cNvPr id="33" name="四角形: 角を丸くする 32">
              <a:extLst>
                <a:ext uri="{FF2B5EF4-FFF2-40B4-BE49-F238E27FC236}">
                  <a16:creationId xmlns:a16="http://schemas.microsoft.com/office/drawing/2014/main" id="{5B6151A4-1E82-2532-F9E3-9F834FEA27B5}"/>
                </a:ext>
              </a:extLst>
            </p:cNvPr>
            <p:cNvSpPr/>
            <p:nvPr/>
          </p:nvSpPr>
          <p:spPr>
            <a:xfrm>
              <a:off x="428700" y="1913247"/>
              <a:ext cx="4521491" cy="301048"/>
            </a:xfrm>
            <a:prstGeom prst="round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ja-JP" altLang="en-US" b="1" dirty="0">
                  <a:solidFill>
                    <a:schemeClr val="tx1">
                      <a:lumMod val="75000"/>
                      <a:lumOff val="25000"/>
                    </a:schemeClr>
                  </a:solidFill>
                  <a:latin typeface="BIZ UDPゴシック" panose="020B0400000000000000" pitchFamily="50" charset="-128"/>
                  <a:ea typeface="BIZ UDPゴシック" panose="020B0400000000000000" pitchFamily="50" charset="-128"/>
                </a:rPr>
                <a:t>現状の取組</a:t>
              </a:r>
              <a:endParaRPr kumimoji="1" lang="en-US" altLang="ja-JP" b="1" i="0"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endParaRPr>
            </a:p>
          </p:txBody>
        </p:sp>
        <p:cxnSp>
          <p:nvCxnSpPr>
            <p:cNvPr id="35" name="直線コネクタ 34">
              <a:extLst>
                <a:ext uri="{FF2B5EF4-FFF2-40B4-BE49-F238E27FC236}">
                  <a16:creationId xmlns:a16="http://schemas.microsoft.com/office/drawing/2014/main" id="{A498EEE9-31FD-49F8-9142-4570728CE62C}"/>
                </a:ext>
              </a:extLst>
            </p:cNvPr>
            <p:cNvCxnSpPr>
              <a:cxnSpLocks/>
            </p:cNvCxnSpPr>
            <p:nvPr/>
          </p:nvCxnSpPr>
          <p:spPr>
            <a:xfrm flipV="1">
              <a:off x="428700" y="2232610"/>
              <a:ext cx="1293955" cy="9216"/>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grpSp>
      <p:sp>
        <p:nvSpPr>
          <p:cNvPr id="18" name="テキスト ボックス 17">
            <a:extLst>
              <a:ext uri="{FF2B5EF4-FFF2-40B4-BE49-F238E27FC236}">
                <a16:creationId xmlns:a16="http://schemas.microsoft.com/office/drawing/2014/main" id="{DA6DC3CF-5301-E3DB-8E7E-BD67D0E2F957}"/>
              </a:ext>
            </a:extLst>
          </p:cNvPr>
          <p:cNvSpPr txBox="1"/>
          <p:nvPr/>
        </p:nvSpPr>
        <p:spPr>
          <a:xfrm>
            <a:off x="77249" y="136525"/>
            <a:ext cx="11727303"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rPr>
              <a:t>５　②理数系人材の育成</a:t>
            </a:r>
            <a:endParaRPr kumimoji="1" lang="ja-JP" altLang="en-US" sz="20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grpSp>
        <p:nvGrpSpPr>
          <p:cNvPr id="12" name="グループ化 11">
            <a:extLst>
              <a:ext uri="{FF2B5EF4-FFF2-40B4-BE49-F238E27FC236}">
                <a16:creationId xmlns:a16="http://schemas.microsoft.com/office/drawing/2014/main" id="{88A9B847-0DC1-3562-41FE-88440E6AC35D}"/>
              </a:ext>
            </a:extLst>
          </p:cNvPr>
          <p:cNvGrpSpPr/>
          <p:nvPr/>
        </p:nvGrpSpPr>
        <p:grpSpPr>
          <a:xfrm>
            <a:off x="392644" y="6136729"/>
            <a:ext cx="3502430" cy="341092"/>
            <a:chOff x="428700" y="2042994"/>
            <a:chExt cx="3502430" cy="341092"/>
          </a:xfrm>
        </p:grpSpPr>
        <p:sp>
          <p:nvSpPr>
            <p:cNvPr id="16" name="四角形: 角を丸くする 15">
              <a:extLst>
                <a:ext uri="{FF2B5EF4-FFF2-40B4-BE49-F238E27FC236}">
                  <a16:creationId xmlns:a16="http://schemas.microsoft.com/office/drawing/2014/main" id="{7521EDB4-AC29-0042-BC64-CC4B4A513CC9}"/>
                </a:ext>
              </a:extLst>
            </p:cNvPr>
            <p:cNvSpPr/>
            <p:nvPr/>
          </p:nvSpPr>
          <p:spPr>
            <a:xfrm>
              <a:off x="428700" y="2042994"/>
              <a:ext cx="3502430" cy="301048"/>
            </a:xfrm>
            <a:prstGeom prst="round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ja-JP" altLang="en-US" b="1" dirty="0">
                  <a:solidFill>
                    <a:schemeClr val="tx1">
                      <a:lumMod val="75000"/>
                      <a:lumOff val="25000"/>
                    </a:schemeClr>
                  </a:solidFill>
                  <a:latin typeface="BIZ UDPゴシック" panose="020B0400000000000000" pitchFamily="50" charset="-128"/>
                  <a:ea typeface="BIZ UDPゴシック" panose="020B0400000000000000" pitchFamily="50" charset="-128"/>
                </a:rPr>
                <a:t>本日の論点</a:t>
              </a:r>
              <a:endParaRPr kumimoji="1" lang="en-US" altLang="ja-JP" b="1" i="0" strike="noStrike" kern="1200" cap="none" spc="0" normalizeH="0" baseline="0" noProof="0" dirty="0">
                <a:ln>
                  <a:noFill/>
                </a:ln>
                <a:solidFill>
                  <a:schemeClr val="tx1">
                    <a:lumMod val="75000"/>
                    <a:lumOff val="25000"/>
                  </a:schemeClr>
                </a:solidFill>
                <a:effectLst/>
                <a:uLnTx/>
                <a:uFillTx/>
                <a:latin typeface="BIZ UDPゴシック" panose="020B0400000000000000" pitchFamily="50" charset="-128"/>
                <a:ea typeface="BIZ UDPゴシック" panose="020B0400000000000000" pitchFamily="50" charset="-128"/>
              </a:endParaRPr>
            </a:p>
          </p:txBody>
        </p:sp>
        <p:cxnSp>
          <p:nvCxnSpPr>
            <p:cNvPr id="19" name="直線コネクタ 18">
              <a:extLst>
                <a:ext uri="{FF2B5EF4-FFF2-40B4-BE49-F238E27FC236}">
                  <a16:creationId xmlns:a16="http://schemas.microsoft.com/office/drawing/2014/main" id="{0EE7FA8F-C97E-95EC-675C-5AF01D7FC709}"/>
                </a:ext>
              </a:extLst>
            </p:cNvPr>
            <p:cNvCxnSpPr>
              <a:cxnSpLocks/>
            </p:cNvCxnSpPr>
            <p:nvPr/>
          </p:nvCxnSpPr>
          <p:spPr>
            <a:xfrm>
              <a:off x="428700" y="2374228"/>
              <a:ext cx="1457424" cy="9858"/>
            </a:xfrm>
            <a:prstGeom prst="line">
              <a:avLst/>
            </a:prstGeom>
            <a:ln w="133350" cap="rnd">
              <a:solidFill>
                <a:schemeClr val="bg1">
                  <a:lumMod val="65000"/>
                  <a:alpha val="40000"/>
                </a:schemeClr>
              </a:solidFill>
              <a:bevel/>
            </a:ln>
          </p:spPr>
          <p:style>
            <a:lnRef idx="3">
              <a:schemeClr val="dk1"/>
            </a:lnRef>
            <a:fillRef idx="0">
              <a:schemeClr val="dk1"/>
            </a:fillRef>
            <a:effectRef idx="2">
              <a:schemeClr val="dk1"/>
            </a:effectRef>
            <a:fontRef idx="minor">
              <a:schemeClr val="tx1"/>
            </a:fontRef>
          </p:style>
        </p:cxnSp>
      </p:grpSp>
      <p:sp>
        <p:nvSpPr>
          <p:cNvPr id="20" name="テキスト ボックス 19">
            <a:extLst>
              <a:ext uri="{FF2B5EF4-FFF2-40B4-BE49-F238E27FC236}">
                <a16:creationId xmlns:a16="http://schemas.microsoft.com/office/drawing/2014/main" id="{0A4EF2F4-BE2C-BEA5-3663-18CE860F27F2}"/>
              </a:ext>
            </a:extLst>
          </p:cNvPr>
          <p:cNvSpPr txBox="1"/>
          <p:nvPr/>
        </p:nvSpPr>
        <p:spPr>
          <a:xfrm>
            <a:off x="2143859" y="6178142"/>
            <a:ext cx="9655497" cy="641714"/>
          </a:xfrm>
          <a:prstGeom prst="rect">
            <a:avLst/>
          </a:prstGeom>
          <a:noFill/>
        </p:spPr>
        <p:txBody>
          <a:bodyPr wrap="square">
            <a:spAutoFit/>
          </a:bodyPr>
          <a:lstStyle/>
          <a:p>
            <a:pPr>
              <a:lnSpc>
                <a:spcPts val="2300"/>
              </a:lnSpc>
            </a:pPr>
            <a:r>
              <a:rPr lang="ja-JP" altLang="en-US" dirty="0">
                <a:latin typeface="BIZ UDPゴシック" panose="020B0400000000000000" pitchFamily="50" charset="-128"/>
                <a:ea typeface="BIZ UDPゴシック" panose="020B0400000000000000" pitchFamily="50" charset="-128"/>
              </a:rPr>
              <a:t>府立高校の大半を占める「普通科」において、理数系人材をどのように育成していくか</a:t>
            </a:r>
            <a:endParaRPr lang="en-US" altLang="ja-JP" dirty="0">
              <a:latin typeface="BIZ UDPゴシック" panose="020B0400000000000000" pitchFamily="50" charset="-128"/>
              <a:ea typeface="BIZ UDPゴシック" panose="020B0400000000000000" pitchFamily="50" charset="-128"/>
            </a:endParaRPr>
          </a:p>
          <a:p>
            <a:pPr>
              <a:lnSpc>
                <a:spcPts val="2300"/>
              </a:lnSpc>
            </a:pPr>
            <a:r>
              <a:rPr lang="ja-JP" altLang="en-US" sz="1400" dirty="0">
                <a:latin typeface="BIZ UDPゴシック" panose="020B0400000000000000" pitchFamily="50" charset="-128"/>
                <a:ea typeface="BIZ UDPゴシック" panose="020B0400000000000000" pitchFamily="50" charset="-128"/>
              </a:rPr>
              <a:t>　（目標：</a:t>
            </a:r>
            <a:r>
              <a:rPr lang="en-US" altLang="ja-JP" sz="1400" dirty="0">
                <a:latin typeface="BIZ UDPゴシック" panose="020B0400000000000000" pitchFamily="50" charset="-128"/>
                <a:ea typeface="BIZ UDPゴシック" panose="020B0400000000000000" pitchFamily="50" charset="-128"/>
              </a:rPr>
              <a:t>2040</a:t>
            </a:r>
            <a:r>
              <a:rPr lang="ja-JP" altLang="en-US" sz="1400" dirty="0">
                <a:latin typeface="BIZ UDPゴシック" panose="020B0400000000000000" pitchFamily="50" charset="-128"/>
                <a:ea typeface="BIZ UDPゴシック" panose="020B0400000000000000" pitchFamily="50" charset="-128"/>
              </a:rPr>
              <a:t>年までに、文系・理系の生徒の割合を同程度にする）</a:t>
            </a:r>
            <a:endParaRPr lang="en-US" altLang="ja-JP" sz="1400" b="1"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7352752E-AC6B-2DC1-EF2E-85A7B4DE485E}"/>
              </a:ext>
            </a:extLst>
          </p:cNvPr>
          <p:cNvSpPr txBox="1"/>
          <p:nvPr/>
        </p:nvSpPr>
        <p:spPr>
          <a:xfrm>
            <a:off x="8730501" y="3158173"/>
            <a:ext cx="3338004" cy="332912"/>
          </a:xfrm>
          <a:prstGeom prst="rect">
            <a:avLst/>
          </a:prstGeom>
          <a:noFill/>
        </p:spPr>
        <p:txBody>
          <a:bodyPr wrap="square">
            <a:spAutoFit/>
          </a:bodyPr>
          <a:lstStyle/>
          <a:p>
            <a:pPr>
              <a:lnSpc>
                <a:spcPts val="2300"/>
              </a:lnSpc>
            </a:pP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）グローバルリーダーズハイスクール８校を含む。</a:t>
            </a:r>
            <a:endParaRPr lang="en-US" altLang="ja-JP" sz="1050" b="1" dirty="0">
              <a:latin typeface="BIZ UDPゴシック" panose="020B0400000000000000" pitchFamily="50" charset="-128"/>
              <a:ea typeface="BIZ UDPゴシック" panose="020B0400000000000000" pitchFamily="50" charset="-128"/>
            </a:endParaRPr>
          </a:p>
        </p:txBody>
      </p:sp>
      <p:sp>
        <p:nvSpPr>
          <p:cNvPr id="21" name="スライド番号プレースホルダー 1">
            <a:extLst>
              <a:ext uri="{FF2B5EF4-FFF2-40B4-BE49-F238E27FC236}">
                <a16:creationId xmlns:a16="http://schemas.microsoft.com/office/drawing/2014/main" id="{8367B5D5-4111-2557-D1B9-FC486F7524C7}"/>
              </a:ext>
            </a:extLst>
          </p:cNvPr>
          <p:cNvSpPr>
            <a:spLocks noGrp="1"/>
          </p:cNvSpPr>
          <p:nvPr>
            <p:ph type="sldNum" sz="quarter" idx="12"/>
          </p:nvPr>
        </p:nvSpPr>
        <p:spPr>
          <a:xfrm>
            <a:off x="9262770" y="6375902"/>
            <a:ext cx="2743200" cy="365125"/>
          </a:xfrm>
        </p:spPr>
        <p:txBody>
          <a:bodyPr/>
          <a:lstStyle/>
          <a:p>
            <a:r>
              <a:rPr lang="ja-JP" altLang="en-US" dirty="0"/>
              <a:t>７</a:t>
            </a:r>
            <a:endParaRPr lang="en-US" dirty="0"/>
          </a:p>
        </p:txBody>
      </p:sp>
      <p:sp>
        <p:nvSpPr>
          <p:cNvPr id="37" name="テキスト ボックス 36">
            <a:extLst>
              <a:ext uri="{FF2B5EF4-FFF2-40B4-BE49-F238E27FC236}">
                <a16:creationId xmlns:a16="http://schemas.microsoft.com/office/drawing/2014/main" id="{ED0CAFAE-6506-1BF5-C90A-44F25287BF04}"/>
              </a:ext>
            </a:extLst>
          </p:cNvPr>
          <p:cNvSpPr txBox="1"/>
          <p:nvPr/>
        </p:nvSpPr>
        <p:spPr>
          <a:xfrm>
            <a:off x="301072" y="4002099"/>
            <a:ext cx="11704898" cy="2154501"/>
          </a:xfrm>
          <a:prstGeom prst="rect">
            <a:avLst/>
          </a:prstGeom>
          <a:noFill/>
        </p:spPr>
        <p:txBody>
          <a:bodyPr wrap="square">
            <a:spAutoFit/>
          </a:bodyPr>
          <a:lstStyle/>
          <a:p>
            <a:pPr>
              <a:lnSpc>
                <a:spcPts val="2500"/>
              </a:lnSpc>
            </a:pPr>
            <a:r>
              <a:rPr lang="ja-JP" altLang="en-US" b="1" dirty="0">
                <a:latin typeface="BIZ UDPゴシック" panose="020B0400000000000000" pitchFamily="50" charset="-128"/>
                <a:ea typeface="BIZ UDPゴシック" panose="020B0400000000000000" pitchFamily="50" charset="-128"/>
              </a:rPr>
              <a:t>①　改革先導拠点校（天王寺高校）の理数系人材育成の取組や成果を、</a:t>
            </a:r>
            <a:r>
              <a:rPr lang="en-US" altLang="ja-JP" b="1" dirty="0">
                <a:latin typeface="BIZ UDPゴシック" panose="020B0400000000000000" pitchFamily="50" charset="-128"/>
                <a:ea typeface="BIZ UDPゴシック" panose="020B0400000000000000" pitchFamily="50" charset="-128"/>
              </a:rPr>
              <a:t>GLHS</a:t>
            </a:r>
            <a:r>
              <a:rPr lang="ja-JP" altLang="en-US" b="1" dirty="0">
                <a:latin typeface="BIZ UDPゴシック" panose="020B0400000000000000" pitchFamily="50" charset="-128"/>
                <a:ea typeface="BIZ UDPゴシック" panose="020B0400000000000000" pitchFamily="50" charset="-128"/>
              </a:rPr>
              <a:t>等の府立高校へ展開</a:t>
            </a:r>
          </a:p>
          <a:p>
            <a:pPr>
              <a:lnSpc>
                <a:spcPts val="1000"/>
              </a:lnSpc>
            </a:pPr>
            <a:endParaRPr lang="en-US" altLang="ja-JP" b="1" dirty="0">
              <a:latin typeface="BIZ UDPゴシック" panose="020B0400000000000000" pitchFamily="50" charset="-128"/>
              <a:ea typeface="BIZ UDPゴシック" panose="020B0400000000000000" pitchFamily="50" charset="-128"/>
            </a:endParaRPr>
          </a:p>
          <a:p>
            <a:pPr>
              <a:lnSpc>
                <a:spcPts val="2500"/>
              </a:lnSpc>
            </a:pPr>
            <a:r>
              <a:rPr lang="ja-JP" altLang="en-US" b="1" dirty="0">
                <a:latin typeface="BIZ UDPゴシック" panose="020B0400000000000000" pitchFamily="50" charset="-128"/>
                <a:ea typeface="BIZ UDPゴシック" panose="020B0400000000000000" pitchFamily="50" charset="-128"/>
              </a:rPr>
              <a:t>②　①の取組も踏まえ、普通科の生徒に理数系の素養</a:t>
            </a:r>
            <a:r>
              <a:rPr lang="en-US" altLang="ja-JP" b="1" baseline="30000" dirty="0">
                <a:latin typeface="BIZ UDPゴシック" panose="020B0400000000000000" pitchFamily="50" charset="-128"/>
                <a:ea typeface="BIZ UDPゴシック" panose="020B0400000000000000" pitchFamily="50" charset="-128"/>
              </a:rPr>
              <a:t>*</a:t>
            </a:r>
            <a:r>
              <a:rPr lang="ja-JP" altLang="en-US" b="1" dirty="0">
                <a:latin typeface="BIZ UDPゴシック" panose="020B0400000000000000" pitchFamily="50" charset="-128"/>
                <a:ea typeface="BIZ UDPゴシック" panose="020B0400000000000000" pitchFamily="50" charset="-128"/>
              </a:rPr>
              <a:t>を育むため、</a:t>
            </a:r>
            <a:r>
              <a:rPr lang="ja-JP" altLang="en-US" b="1" u="sng" dirty="0">
                <a:latin typeface="BIZ UDPゴシック" panose="020B0400000000000000" pitchFamily="50" charset="-128"/>
                <a:ea typeface="BIZ UDPゴシック" panose="020B0400000000000000" pitchFamily="50" charset="-128"/>
              </a:rPr>
              <a:t>普通科において新たな取組を行う理数教育</a:t>
            </a:r>
            <a:endParaRPr lang="en-US" altLang="ja-JP" b="1" u="sng" dirty="0">
              <a:latin typeface="BIZ UDPゴシック" panose="020B0400000000000000" pitchFamily="50" charset="-128"/>
              <a:ea typeface="BIZ UDPゴシック" panose="020B0400000000000000" pitchFamily="50" charset="-128"/>
            </a:endParaRPr>
          </a:p>
          <a:p>
            <a:pPr>
              <a:lnSpc>
                <a:spcPts val="2500"/>
              </a:lnSpc>
            </a:pPr>
            <a:r>
              <a:rPr lang="ja-JP" altLang="en-US" b="1" dirty="0">
                <a:latin typeface="BIZ UDPゴシック" panose="020B0400000000000000" pitchFamily="50" charset="-128"/>
                <a:ea typeface="BIZ UDPゴシック" panose="020B0400000000000000" pitchFamily="50" charset="-128"/>
              </a:rPr>
              <a:t>　　</a:t>
            </a:r>
            <a:r>
              <a:rPr lang="ja-JP" altLang="en-US" b="1" u="sng" dirty="0">
                <a:latin typeface="BIZ UDPゴシック" panose="020B0400000000000000" pitchFamily="50" charset="-128"/>
                <a:ea typeface="BIZ UDPゴシック" panose="020B0400000000000000" pitchFamily="50" charset="-128"/>
              </a:rPr>
              <a:t>モデル校の設置を検討</a:t>
            </a:r>
            <a:endParaRPr lang="en-US" altLang="ja-JP" b="1" u="sng" dirty="0">
              <a:latin typeface="BIZ UDPゴシック" panose="020B0400000000000000" pitchFamily="50" charset="-128"/>
              <a:ea typeface="BIZ UDPゴシック" panose="020B0400000000000000" pitchFamily="50" charset="-128"/>
            </a:endParaRPr>
          </a:p>
          <a:p>
            <a:pPr>
              <a:lnSpc>
                <a:spcPts val="1800"/>
              </a:lnSpc>
              <a:spcBef>
                <a:spcPts val="300"/>
              </a:spcBef>
            </a:pPr>
            <a:r>
              <a:rPr lang="ja-JP" altLang="en-US"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　　</a:t>
            </a:r>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モデル校における取組例（検討中）</a:t>
            </a:r>
            <a:r>
              <a:rPr lang="en-US" altLang="ja-JP" sz="1400" dirty="0">
                <a:latin typeface="BIZ UDPゴシック" panose="020B0400000000000000" pitchFamily="50" charset="-128"/>
                <a:ea typeface="BIZ UDPゴシック" panose="020B0400000000000000" pitchFamily="50" charset="-128"/>
              </a:rPr>
              <a:t>】</a:t>
            </a:r>
          </a:p>
          <a:p>
            <a:pPr>
              <a:lnSpc>
                <a:spcPts val="1800"/>
              </a:lnSpc>
            </a:pPr>
            <a:r>
              <a:rPr lang="ja-JP" altLang="en-US" sz="1400" b="1"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　　普通科設置高校に理数に関する新たなカリキュラムを開発・実践する拠点を形成し、その取組の普及により、普通科に在籍する全ての生徒に</a:t>
            </a:r>
            <a:br>
              <a:rPr lang="en-US" altLang="ja-JP" sz="1400" dirty="0">
                <a:latin typeface="BIZ UDPゴシック" panose="020B0400000000000000" pitchFamily="50" charset="-128"/>
                <a:ea typeface="BIZ UDPゴシック" panose="020B0400000000000000" pitchFamily="50" charset="-128"/>
              </a:rPr>
            </a:br>
            <a:r>
              <a:rPr lang="ja-JP" altLang="en-US" sz="1400" dirty="0">
                <a:latin typeface="BIZ UDPゴシック" panose="020B0400000000000000" pitchFamily="50" charset="-128"/>
                <a:ea typeface="BIZ UDPゴシック" panose="020B0400000000000000" pitchFamily="50" charset="-128"/>
              </a:rPr>
              <a:t>　　　　理数の素養を身に付けさせていく。</a:t>
            </a:r>
            <a:endParaRPr lang="en-US" altLang="ja-JP" sz="1400" dirty="0">
              <a:latin typeface="BIZ UDPゴシック" panose="020B0400000000000000" pitchFamily="50" charset="-128"/>
              <a:ea typeface="BIZ UDPゴシック" panose="020B0400000000000000" pitchFamily="50" charset="-128"/>
            </a:endParaRPr>
          </a:p>
          <a:p>
            <a:pPr>
              <a:lnSpc>
                <a:spcPts val="2200"/>
              </a:lnSpc>
            </a:pPr>
            <a:r>
              <a:rPr lang="en-US" altLang="ja-JP" sz="1600" dirty="0">
                <a:latin typeface="BIZ UDPゴシック" panose="020B0400000000000000" pitchFamily="50" charset="-128"/>
                <a:ea typeface="BIZ UDPゴシック" panose="020B0400000000000000" pitchFamily="50" charset="-128"/>
              </a:rPr>
              <a:t>     </a:t>
            </a:r>
            <a:r>
              <a:rPr lang="ja-JP" altLang="en-US" sz="16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カリキュラム例 ： 数学と社会・職業との関係やデータサイエンス・</a:t>
            </a:r>
            <a:r>
              <a:rPr lang="en-US" altLang="ja-JP" sz="1200" dirty="0">
                <a:latin typeface="BIZ UDPゴシック" panose="020B0400000000000000" pitchFamily="50" charset="-128"/>
                <a:ea typeface="BIZ UDPゴシック" panose="020B0400000000000000" pitchFamily="50" charset="-128"/>
              </a:rPr>
              <a:t>AI</a:t>
            </a:r>
            <a:r>
              <a:rPr lang="ja-JP" altLang="en-US" sz="1200" dirty="0">
                <a:latin typeface="BIZ UDPゴシック" panose="020B0400000000000000" pitchFamily="50" charset="-128"/>
                <a:ea typeface="BIZ UDPゴシック" panose="020B0400000000000000" pitchFamily="50" charset="-128"/>
              </a:rPr>
              <a:t>に関する内容を学ぶプログラム、文理融合の探究学習型カリキュラム</a:t>
            </a:r>
            <a:endParaRPr lang="en-US" altLang="ja-JP" sz="1600" dirty="0">
              <a:latin typeface="BIZ UDPゴシック" panose="020B0400000000000000" pitchFamily="50" charset="-128"/>
              <a:ea typeface="BIZ UDPゴシック" panose="020B0400000000000000" pitchFamily="50" charset="-128"/>
            </a:endParaRPr>
          </a:p>
        </p:txBody>
      </p:sp>
      <p:sp>
        <p:nvSpPr>
          <p:cNvPr id="39" name="四角形: 角を丸くする 38">
            <a:extLst>
              <a:ext uri="{FF2B5EF4-FFF2-40B4-BE49-F238E27FC236}">
                <a16:creationId xmlns:a16="http://schemas.microsoft.com/office/drawing/2014/main" id="{A78B77FC-7DDA-DC02-B146-3BA783E37729}"/>
              </a:ext>
            </a:extLst>
          </p:cNvPr>
          <p:cNvSpPr/>
          <p:nvPr/>
        </p:nvSpPr>
        <p:spPr>
          <a:xfrm>
            <a:off x="5585581" y="4730632"/>
            <a:ext cx="2905461" cy="348717"/>
          </a:xfrm>
          <a:prstGeom prst="roundRect">
            <a:avLst>
              <a:gd name="adj" fmla="val 0"/>
            </a:avLst>
          </a:prstGeom>
          <a:no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t"/>
          <a:lstStyle/>
          <a:p>
            <a:r>
              <a:rPr lang="ja-JP" altLang="en-US" sz="1100"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sz="1100" dirty="0">
                <a:solidFill>
                  <a:schemeClr val="tx1">
                    <a:lumMod val="75000"/>
                    <a:lumOff val="25000"/>
                  </a:schemeClr>
                </a:solidFill>
                <a:latin typeface="BIZ UDPゴシック" panose="020B0400000000000000" pitchFamily="50" charset="-128"/>
                <a:ea typeface="BIZ UDPゴシック" panose="020B0400000000000000" pitchFamily="50" charset="-128"/>
              </a:rPr>
              <a:t>基礎的な知識・技能、興味・関心、探究心</a:t>
            </a:r>
            <a:endParaRPr lang="en-US" altLang="ja-JP" sz="16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58179884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2633</Words>
  <Application>Microsoft Office PowerPoint</Application>
  <PresentationFormat>ワイド画面</PresentationFormat>
  <Paragraphs>215</Paragraphs>
  <Slides>8</Slides>
  <Notes>8</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8</vt:i4>
      </vt:variant>
    </vt:vector>
  </HeadingPairs>
  <TitlesOfParts>
    <vt:vector size="16" baseType="lpstr">
      <vt:lpstr>BIZ UDPゴシック</vt:lpstr>
      <vt:lpstr>BIZ UDゴシック</vt:lpstr>
      <vt:lpstr>Meiryo UI</vt:lpstr>
      <vt:lpstr>游ゴシック</vt:lpstr>
      <vt:lpstr>游ゴシック Light</vt:lpstr>
      <vt:lpstr>Arial</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2026-10-20T10:01:12Z</dcterms:created>
  <dcterms:modified xsi:type="dcterms:W3CDTF">2026-10-20T10:02:33Z</dcterms:modified>
</cp:coreProperties>
</file>