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 id="2147483672" r:id="rId2"/>
  </p:sldMasterIdLst>
  <p:notesMasterIdLst>
    <p:notesMasterId r:id="rId20"/>
  </p:notesMasterIdLst>
  <p:sldIdLst>
    <p:sldId id="256" r:id="rId3"/>
    <p:sldId id="276" r:id="rId4"/>
    <p:sldId id="277" r:id="rId5"/>
    <p:sldId id="283" r:id="rId6"/>
    <p:sldId id="304" r:id="rId7"/>
    <p:sldId id="286" r:id="rId8"/>
    <p:sldId id="299" r:id="rId9"/>
    <p:sldId id="300" r:id="rId10"/>
    <p:sldId id="261" r:id="rId11"/>
    <p:sldId id="290" r:id="rId12"/>
    <p:sldId id="301" r:id="rId13"/>
    <p:sldId id="302" r:id="rId14"/>
    <p:sldId id="294" r:id="rId15"/>
    <p:sldId id="306" r:id="rId16"/>
    <p:sldId id="297" r:id="rId17"/>
    <p:sldId id="308" r:id="rId18"/>
    <p:sldId id="305" r:id="rId19"/>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5" d="100"/>
          <a:sy n="65" d="100"/>
        </p:scale>
        <p:origin x="1188"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7" cy="498693"/>
          </a:xfrm>
          <a:prstGeom prst="rect">
            <a:avLst/>
          </a:prstGeom>
        </p:spPr>
        <p:txBody>
          <a:bodyPr vert="horz" lIns="91430" tIns="45716" rIns="91430"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0" y="1"/>
            <a:ext cx="2949787" cy="498693"/>
          </a:xfrm>
          <a:prstGeom prst="rect">
            <a:avLst/>
          </a:prstGeom>
        </p:spPr>
        <p:txBody>
          <a:bodyPr vert="horz" lIns="91430" tIns="45716" rIns="91430" bIns="45716" rtlCol="0"/>
          <a:lstStyle>
            <a:lvl1pPr algn="r">
              <a:defRPr sz="1200"/>
            </a:lvl1pPr>
          </a:lstStyle>
          <a:p>
            <a:fld id="{D9A7526D-E0BE-4BC1-ACB4-9A52F8FCAEEB}" type="datetimeFigureOut">
              <a:rPr kumimoji="1" lang="ja-JP" altLang="en-US" smtClean="0"/>
              <a:t>2025/9/25</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30" tIns="45716" rIns="91430" bIns="45716"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430" tIns="45716" rIns="91430"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1430" tIns="45716" rIns="91430"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0" y="9440647"/>
            <a:ext cx="2949787" cy="498692"/>
          </a:xfrm>
          <a:prstGeom prst="rect">
            <a:avLst/>
          </a:prstGeom>
        </p:spPr>
        <p:txBody>
          <a:bodyPr vert="horz" lIns="91430" tIns="45716" rIns="91430" bIns="45716" rtlCol="0" anchor="b"/>
          <a:lstStyle>
            <a:lvl1pPr algn="r">
              <a:defRPr sz="1200"/>
            </a:lvl1pPr>
          </a:lstStyle>
          <a:p>
            <a:fld id="{4580AF4A-CA18-488D-99F8-5845EC629612}" type="slidenum">
              <a:rPr kumimoji="1" lang="ja-JP" altLang="en-US" smtClean="0"/>
              <a:t>‹#›</a:t>
            </a:fld>
            <a:endParaRPr kumimoji="1" lang="ja-JP" altLang="en-US"/>
          </a:p>
        </p:txBody>
      </p:sp>
    </p:spTree>
    <p:extLst>
      <p:ext uri="{BB962C8B-B14F-4D97-AF65-F5344CB8AC3E}">
        <p14:creationId xmlns:p14="http://schemas.microsoft.com/office/powerpoint/2010/main" val="36600427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980DDB1-C6AD-4981-8889-945772B2C03B}" type="datetimeFigureOut">
              <a:rPr kumimoji="1" lang="ja-JP" altLang="en-US" smtClean="0"/>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1664717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80DDB1-C6AD-4981-8889-945772B2C03B}" type="datetimeFigureOut">
              <a:rPr kumimoji="1" lang="ja-JP" altLang="en-US" smtClean="0"/>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4186360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80DDB1-C6AD-4981-8889-945772B2C03B}" type="datetimeFigureOut">
              <a:rPr kumimoji="1" lang="ja-JP" altLang="en-US" smtClean="0"/>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29856089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FD8E36C-5C67-4195-BCE7-F75A25FB4268}" type="datetimeFigureOut">
              <a:rPr kumimoji="1" lang="ja-JP" altLang="en-US" smtClean="0"/>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616459B-0AC0-4825-B3F4-A7DF3FFC337A}" type="slidenum">
              <a:rPr kumimoji="1" lang="ja-JP" altLang="en-US" smtClean="0"/>
              <a:t>‹#›</a:t>
            </a:fld>
            <a:endParaRPr kumimoji="1" lang="ja-JP" altLang="en-US"/>
          </a:p>
        </p:txBody>
      </p:sp>
    </p:spTree>
    <p:extLst>
      <p:ext uri="{BB962C8B-B14F-4D97-AF65-F5344CB8AC3E}">
        <p14:creationId xmlns:p14="http://schemas.microsoft.com/office/powerpoint/2010/main" val="19021109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FD8E36C-5C67-4195-BCE7-F75A25FB4268}" type="datetimeFigureOut">
              <a:rPr kumimoji="1" lang="ja-JP" altLang="en-US" smtClean="0"/>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616459B-0AC0-4825-B3F4-A7DF3FFC337A}" type="slidenum">
              <a:rPr kumimoji="1" lang="ja-JP" altLang="en-US" smtClean="0"/>
              <a:t>‹#›</a:t>
            </a:fld>
            <a:endParaRPr kumimoji="1" lang="ja-JP" altLang="en-US"/>
          </a:p>
        </p:txBody>
      </p:sp>
    </p:spTree>
    <p:extLst>
      <p:ext uri="{BB962C8B-B14F-4D97-AF65-F5344CB8AC3E}">
        <p14:creationId xmlns:p14="http://schemas.microsoft.com/office/powerpoint/2010/main" val="29250986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FD8E36C-5C67-4195-BCE7-F75A25FB4268}" type="datetimeFigureOut">
              <a:rPr kumimoji="1" lang="ja-JP" altLang="en-US" smtClean="0"/>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616459B-0AC0-4825-B3F4-A7DF3FFC337A}" type="slidenum">
              <a:rPr kumimoji="1" lang="ja-JP" altLang="en-US" smtClean="0"/>
              <a:t>‹#›</a:t>
            </a:fld>
            <a:endParaRPr kumimoji="1" lang="ja-JP" altLang="en-US"/>
          </a:p>
        </p:txBody>
      </p:sp>
    </p:spTree>
    <p:extLst>
      <p:ext uri="{BB962C8B-B14F-4D97-AF65-F5344CB8AC3E}">
        <p14:creationId xmlns:p14="http://schemas.microsoft.com/office/powerpoint/2010/main" val="4217029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FD8E36C-5C67-4195-BCE7-F75A25FB4268}" type="datetimeFigureOut">
              <a:rPr kumimoji="1" lang="ja-JP" altLang="en-US" smtClean="0"/>
              <a:t>2025/9/25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616459B-0AC0-4825-B3F4-A7DF3FFC337A}" type="slidenum">
              <a:rPr kumimoji="1" lang="ja-JP" altLang="en-US" smtClean="0"/>
              <a:t>‹#›</a:t>
            </a:fld>
            <a:endParaRPr kumimoji="1" lang="ja-JP" altLang="en-US"/>
          </a:p>
        </p:txBody>
      </p:sp>
    </p:spTree>
    <p:extLst>
      <p:ext uri="{BB962C8B-B14F-4D97-AF65-F5344CB8AC3E}">
        <p14:creationId xmlns:p14="http://schemas.microsoft.com/office/powerpoint/2010/main" val="40617799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FD8E36C-5C67-4195-BCE7-F75A25FB4268}" type="datetimeFigureOut">
              <a:rPr kumimoji="1" lang="ja-JP" altLang="en-US" smtClean="0"/>
              <a:t>2025/9/25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616459B-0AC0-4825-B3F4-A7DF3FFC337A}" type="slidenum">
              <a:rPr kumimoji="1" lang="ja-JP" altLang="en-US" smtClean="0"/>
              <a:t>‹#›</a:t>
            </a:fld>
            <a:endParaRPr kumimoji="1" lang="ja-JP" altLang="en-US"/>
          </a:p>
        </p:txBody>
      </p:sp>
    </p:spTree>
    <p:extLst>
      <p:ext uri="{BB962C8B-B14F-4D97-AF65-F5344CB8AC3E}">
        <p14:creationId xmlns:p14="http://schemas.microsoft.com/office/powerpoint/2010/main" val="41711650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FD8E36C-5C67-4195-BCE7-F75A25FB4268}" type="datetimeFigureOut">
              <a:rPr kumimoji="1" lang="ja-JP" altLang="en-US" smtClean="0"/>
              <a:t>2025/9/25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616459B-0AC0-4825-B3F4-A7DF3FFC337A}" type="slidenum">
              <a:rPr kumimoji="1" lang="ja-JP" altLang="en-US" smtClean="0"/>
              <a:t>‹#›</a:t>
            </a:fld>
            <a:endParaRPr kumimoji="1" lang="ja-JP" altLang="en-US"/>
          </a:p>
        </p:txBody>
      </p:sp>
    </p:spTree>
    <p:extLst>
      <p:ext uri="{BB962C8B-B14F-4D97-AF65-F5344CB8AC3E}">
        <p14:creationId xmlns:p14="http://schemas.microsoft.com/office/powerpoint/2010/main" val="37946297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D8E36C-5C67-4195-BCE7-F75A25FB4268}" type="datetimeFigureOut">
              <a:rPr kumimoji="1" lang="ja-JP" altLang="en-US" smtClean="0"/>
              <a:t>2025/9/25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616459B-0AC0-4825-B3F4-A7DF3FFC337A}" type="slidenum">
              <a:rPr kumimoji="1" lang="ja-JP" altLang="en-US" smtClean="0"/>
              <a:t>‹#›</a:t>
            </a:fld>
            <a:endParaRPr kumimoji="1" lang="ja-JP" altLang="en-US"/>
          </a:p>
        </p:txBody>
      </p:sp>
    </p:spTree>
    <p:extLst>
      <p:ext uri="{BB962C8B-B14F-4D97-AF65-F5344CB8AC3E}">
        <p14:creationId xmlns:p14="http://schemas.microsoft.com/office/powerpoint/2010/main" val="5216113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FD8E36C-5C67-4195-BCE7-F75A25FB4268}" type="datetimeFigureOut">
              <a:rPr kumimoji="1" lang="ja-JP" altLang="en-US" smtClean="0"/>
              <a:t>2025/9/25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616459B-0AC0-4825-B3F4-A7DF3FFC337A}" type="slidenum">
              <a:rPr kumimoji="1" lang="ja-JP" altLang="en-US" smtClean="0"/>
              <a:t>‹#›</a:t>
            </a:fld>
            <a:endParaRPr kumimoji="1" lang="ja-JP" altLang="en-US"/>
          </a:p>
        </p:txBody>
      </p:sp>
    </p:spTree>
    <p:extLst>
      <p:ext uri="{BB962C8B-B14F-4D97-AF65-F5344CB8AC3E}">
        <p14:creationId xmlns:p14="http://schemas.microsoft.com/office/powerpoint/2010/main" val="1244169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80DDB1-C6AD-4981-8889-945772B2C03B}" type="datetimeFigureOut">
              <a:rPr kumimoji="1" lang="ja-JP" altLang="en-US" smtClean="0"/>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3100740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FD8E36C-5C67-4195-BCE7-F75A25FB4268}" type="datetimeFigureOut">
              <a:rPr kumimoji="1" lang="ja-JP" altLang="en-US" smtClean="0"/>
              <a:t>2025/9/25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616459B-0AC0-4825-B3F4-A7DF3FFC337A}" type="slidenum">
              <a:rPr kumimoji="1" lang="ja-JP" altLang="en-US" smtClean="0"/>
              <a:t>‹#›</a:t>
            </a:fld>
            <a:endParaRPr kumimoji="1" lang="ja-JP" altLang="en-US"/>
          </a:p>
        </p:txBody>
      </p:sp>
    </p:spTree>
    <p:extLst>
      <p:ext uri="{BB962C8B-B14F-4D97-AF65-F5344CB8AC3E}">
        <p14:creationId xmlns:p14="http://schemas.microsoft.com/office/powerpoint/2010/main" val="6639600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FD8E36C-5C67-4195-BCE7-F75A25FB4268}" type="datetimeFigureOut">
              <a:rPr kumimoji="1" lang="ja-JP" altLang="en-US" smtClean="0"/>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616459B-0AC0-4825-B3F4-A7DF3FFC337A}" type="slidenum">
              <a:rPr kumimoji="1" lang="ja-JP" altLang="en-US" smtClean="0"/>
              <a:t>‹#›</a:t>
            </a:fld>
            <a:endParaRPr kumimoji="1" lang="ja-JP" altLang="en-US"/>
          </a:p>
        </p:txBody>
      </p:sp>
    </p:spTree>
    <p:extLst>
      <p:ext uri="{BB962C8B-B14F-4D97-AF65-F5344CB8AC3E}">
        <p14:creationId xmlns:p14="http://schemas.microsoft.com/office/powerpoint/2010/main" val="18485650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FD8E36C-5C67-4195-BCE7-F75A25FB4268}" type="datetimeFigureOut">
              <a:rPr kumimoji="1" lang="ja-JP" altLang="en-US" smtClean="0"/>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616459B-0AC0-4825-B3F4-A7DF3FFC337A}" type="slidenum">
              <a:rPr kumimoji="1" lang="ja-JP" altLang="en-US" smtClean="0"/>
              <a:t>‹#›</a:t>
            </a:fld>
            <a:endParaRPr kumimoji="1" lang="ja-JP" altLang="en-US"/>
          </a:p>
        </p:txBody>
      </p:sp>
    </p:spTree>
    <p:extLst>
      <p:ext uri="{BB962C8B-B14F-4D97-AF65-F5344CB8AC3E}">
        <p14:creationId xmlns:p14="http://schemas.microsoft.com/office/powerpoint/2010/main" val="992806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980DDB1-C6AD-4981-8889-945772B2C03B}" type="datetimeFigureOut">
              <a:rPr kumimoji="1" lang="ja-JP" altLang="en-US" smtClean="0"/>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1196863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980DDB1-C6AD-4981-8889-945772B2C03B}" type="datetimeFigureOut">
              <a:rPr kumimoji="1" lang="ja-JP" altLang="en-US" smtClean="0"/>
              <a:t>2025/9/25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155893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980DDB1-C6AD-4981-8889-945772B2C03B}" type="datetimeFigureOut">
              <a:rPr kumimoji="1" lang="ja-JP" altLang="en-US" smtClean="0"/>
              <a:t>2025/9/25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3510091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980DDB1-C6AD-4981-8889-945772B2C03B}" type="datetimeFigureOut">
              <a:rPr kumimoji="1" lang="ja-JP" altLang="en-US" smtClean="0"/>
              <a:t>2025/9/25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2805373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80DDB1-C6AD-4981-8889-945772B2C03B}" type="datetimeFigureOut">
              <a:rPr kumimoji="1" lang="ja-JP" altLang="en-US" smtClean="0"/>
              <a:t>2025/9/25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4244781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980DDB1-C6AD-4981-8889-945772B2C03B}" type="datetimeFigureOut">
              <a:rPr kumimoji="1" lang="ja-JP" altLang="en-US" smtClean="0"/>
              <a:t>2025/9/25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1789877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980DDB1-C6AD-4981-8889-945772B2C03B}" type="datetimeFigureOut">
              <a:rPr kumimoji="1" lang="ja-JP" altLang="en-US" smtClean="0"/>
              <a:t>2025/9/25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496116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80DDB1-C6AD-4981-8889-945772B2C03B}" type="datetimeFigureOut">
              <a:rPr kumimoji="1" lang="ja-JP" altLang="en-US" smtClean="0"/>
              <a:t>2025/9/25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1287B2-7EB1-410B-BA1A-45E66ACB56F7}" type="slidenum">
              <a:rPr kumimoji="1" lang="ja-JP" altLang="en-US" smtClean="0"/>
              <a:t>‹#›</a:t>
            </a:fld>
            <a:endParaRPr kumimoji="1" lang="ja-JP" altLang="en-US"/>
          </a:p>
        </p:txBody>
      </p:sp>
    </p:spTree>
    <p:extLst>
      <p:ext uri="{BB962C8B-B14F-4D97-AF65-F5344CB8AC3E}">
        <p14:creationId xmlns:p14="http://schemas.microsoft.com/office/powerpoint/2010/main" val="32004128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D8E36C-5C67-4195-BCE7-F75A25FB4268}" type="datetimeFigureOut">
              <a:rPr kumimoji="1" lang="ja-JP" altLang="en-US" smtClean="0"/>
              <a:t>2025/9/25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16459B-0AC0-4825-B3F4-A7DF3FFC337A}" type="slidenum">
              <a:rPr kumimoji="1" lang="ja-JP" altLang="en-US" smtClean="0"/>
              <a:t>‹#›</a:t>
            </a:fld>
            <a:endParaRPr kumimoji="1" lang="ja-JP" altLang="en-US"/>
          </a:p>
        </p:txBody>
      </p:sp>
    </p:spTree>
    <p:extLst>
      <p:ext uri="{BB962C8B-B14F-4D97-AF65-F5344CB8AC3E}">
        <p14:creationId xmlns:p14="http://schemas.microsoft.com/office/powerpoint/2010/main" val="115054375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19.png"/><Relationship Id="rId2" Type="http://schemas.openxmlformats.org/officeDocument/2006/relationships/image" Target="../media/image16.png"/><Relationship Id="rId1" Type="http://schemas.openxmlformats.org/officeDocument/2006/relationships/slideLayout" Target="../slideLayouts/slideLayout18.xml"/><Relationship Id="rId6" Type="http://schemas.microsoft.com/office/2007/relationships/hdphoto" Target="../media/hdphoto2.wdp"/><Relationship Id="rId5" Type="http://schemas.openxmlformats.org/officeDocument/2006/relationships/image" Target="../media/image18.png"/><Relationship Id="rId4" Type="http://schemas.openxmlformats.org/officeDocument/2006/relationships/image" Target="../media/image17.png"/></Relationships>
</file>

<file path=ppt/slides/_rels/slide1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2.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7577966" y="463639"/>
            <a:ext cx="1800000" cy="900000"/>
          </a:xfrm>
          <a:prstGeom prst="rect">
            <a:avLst/>
          </a:prstGeom>
          <a:noFill/>
          <a:ln>
            <a:solidFill>
              <a:schemeClr val="tx1"/>
            </a:solidFill>
          </a:ln>
        </p:spPr>
        <p:txBody>
          <a:bodyPr wrap="square" tIns="90000" bIns="90000" rtlCol="0" anchor="ctr" anchorCtr="0">
            <a:noAutofit/>
          </a:bodyPr>
          <a:lstStyle/>
          <a:p>
            <a:pPr algn="ctr"/>
            <a:r>
              <a:rPr lang="ja-JP" altLang="en-US" sz="3600" dirty="0">
                <a:latin typeface="Meiryo UI" panose="020B0604030504040204" pitchFamily="50" charset="-128"/>
                <a:ea typeface="Meiryo UI" panose="020B0604030504040204" pitchFamily="50" charset="-128"/>
              </a:rPr>
              <a:t>資料６</a:t>
            </a:r>
          </a:p>
        </p:txBody>
      </p:sp>
      <p:sp>
        <p:nvSpPr>
          <p:cNvPr id="5" name="テキスト ボックス 4"/>
          <p:cNvSpPr txBox="1"/>
          <p:nvPr/>
        </p:nvSpPr>
        <p:spPr>
          <a:xfrm>
            <a:off x="131829" y="643639"/>
            <a:ext cx="6480000" cy="720000"/>
          </a:xfrm>
          <a:prstGeom prst="rect">
            <a:avLst/>
          </a:prstGeom>
          <a:noFill/>
          <a:ln>
            <a:noFill/>
          </a:ln>
        </p:spPr>
        <p:txBody>
          <a:bodyPr wrap="square" tIns="90000" bIns="90000" rtlCol="0" anchor="ctr" anchorCtr="0">
            <a:noAutofit/>
          </a:bodyPr>
          <a:lstStyle/>
          <a:p>
            <a:r>
              <a:rPr lang="ja-JP" altLang="en-US" sz="2800" dirty="0">
                <a:latin typeface="Meiryo UI" panose="020B0604030504040204" pitchFamily="50" charset="-128"/>
                <a:ea typeface="Meiryo UI" panose="020B0604030504040204" pitchFamily="50" charset="-128"/>
              </a:rPr>
              <a:t>令和</a:t>
            </a:r>
            <a:r>
              <a:rPr lang="en-US" altLang="ja-JP" sz="2800" dirty="0">
                <a:latin typeface="Meiryo UI" panose="020B0604030504040204" pitchFamily="50" charset="-128"/>
                <a:ea typeface="Meiryo UI" panose="020B0604030504040204" pitchFamily="50" charset="-128"/>
              </a:rPr>
              <a:t>3</a:t>
            </a:r>
            <a:r>
              <a:rPr lang="ja-JP" altLang="en-US" sz="2800" dirty="0">
                <a:latin typeface="Meiryo UI" panose="020B0604030504040204" pitchFamily="50" charset="-128"/>
                <a:ea typeface="Meiryo UI" panose="020B0604030504040204" pitchFamily="50" charset="-128"/>
              </a:rPr>
              <a:t>年度　総合教育会議　資料</a:t>
            </a:r>
          </a:p>
        </p:txBody>
      </p:sp>
      <p:sp>
        <p:nvSpPr>
          <p:cNvPr id="6" name="テキスト ボックス 5"/>
          <p:cNvSpPr txBox="1"/>
          <p:nvPr/>
        </p:nvSpPr>
        <p:spPr>
          <a:xfrm>
            <a:off x="183000" y="2349000"/>
            <a:ext cx="9540000" cy="2160000"/>
          </a:xfrm>
          <a:prstGeom prst="rect">
            <a:avLst/>
          </a:prstGeom>
          <a:noFill/>
          <a:ln>
            <a:noFill/>
          </a:ln>
        </p:spPr>
        <p:txBody>
          <a:bodyPr wrap="square" tIns="90000" bIns="90000" rtlCol="0" anchor="ctr" anchorCtr="0">
            <a:noAutofit/>
          </a:bodyPr>
          <a:lstStyle/>
          <a:p>
            <a:pPr algn="ctr"/>
            <a:r>
              <a:rPr lang="ja-JP" altLang="en-US" sz="6000" dirty="0">
                <a:latin typeface="Meiryo UI" panose="020B0604030504040204" pitchFamily="50" charset="-128"/>
                <a:ea typeface="Meiryo UI" panose="020B0604030504040204" pitchFamily="50" charset="-128"/>
              </a:rPr>
              <a:t>府立高校における</a:t>
            </a:r>
            <a:endParaRPr lang="en-US" altLang="ja-JP" sz="6000" dirty="0">
              <a:latin typeface="Meiryo UI" panose="020B0604030504040204" pitchFamily="50" charset="-128"/>
              <a:ea typeface="Meiryo UI" panose="020B0604030504040204" pitchFamily="50" charset="-128"/>
            </a:endParaRPr>
          </a:p>
          <a:p>
            <a:pPr algn="ctr"/>
            <a:r>
              <a:rPr lang="ja-JP" altLang="en-US" sz="6000" dirty="0">
                <a:latin typeface="Meiryo UI" panose="020B0604030504040204" pitchFamily="50" charset="-128"/>
                <a:ea typeface="Meiryo UI" panose="020B0604030504040204" pitchFamily="50" charset="-128"/>
              </a:rPr>
              <a:t>ヤングケアラーの支援について</a:t>
            </a:r>
          </a:p>
        </p:txBody>
      </p:sp>
    </p:spTree>
    <p:extLst>
      <p:ext uri="{BB962C8B-B14F-4D97-AF65-F5344CB8AC3E}">
        <p14:creationId xmlns:p14="http://schemas.microsoft.com/office/powerpoint/2010/main" val="37181309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69113" y="729628"/>
            <a:ext cx="9790316" cy="820909"/>
          </a:xfrm>
          <a:prstGeom prst="rect">
            <a:avLst/>
          </a:prstGeom>
          <a:ln>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nSpc>
                <a:spcPts val="2800"/>
              </a:lnSpc>
            </a:pPr>
            <a:r>
              <a:rPr kumimoji="1" lang="ja-JP" altLang="en-US" dirty="0">
                <a:latin typeface="Meiryo UI" panose="020B0604030504040204" pitchFamily="50" charset="-128"/>
                <a:ea typeface="Meiryo UI" panose="020B0604030504040204" pitchFamily="50" charset="-128"/>
              </a:rPr>
              <a:t>　世話をしている家族がいると回答した生徒のうち、支援を望むとした回答をみると、進路・就職等の相談や学習面のサポートを望む回答、また、主に福祉サービス等の支援を求める声がそれぞれ約５割存在</a:t>
            </a:r>
          </a:p>
        </p:txBody>
      </p:sp>
      <p:grpSp>
        <p:nvGrpSpPr>
          <p:cNvPr id="16" name="グループ化 15"/>
          <p:cNvGrpSpPr/>
          <p:nvPr/>
        </p:nvGrpSpPr>
        <p:grpSpPr>
          <a:xfrm>
            <a:off x="149234" y="1608298"/>
            <a:ext cx="5050452" cy="2349092"/>
            <a:chOff x="133329" y="1937096"/>
            <a:chExt cx="5050452" cy="2149764"/>
          </a:xfrm>
        </p:grpSpPr>
        <p:grpSp>
          <p:nvGrpSpPr>
            <p:cNvPr id="33" name="グループ化 32"/>
            <p:cNvGrpSpPr/>
            <p:nvPr/>
          </p:nvGrpSpPr>
          <p:grpSpPr>
            <a:xfrm>
              <a:off x="133329" y="1937096"/>
              <a:ext cx="5050452" cy="1012764"/>
              <a:chOff x="-1137433" y="4450897"/>
              <a:chExt cx="4698567" cy="624565"/>
            </a:xfrm>
          </p:grpSpPr>
          <p:sp>
            <p:nvSpPr>
              <p:cNvPr id="35" name="テキスト ボックス 34"/>
              <p:cNvSpPr txBox="1"/>
              <p:nvPr/>
            </p:nvSpPr>
            <p:spPr>
              <a:xfrm>
                <a:off x="-1137433" y="4450897"/>
                <a:ext cx="2445728" cy="208438"/>
              </a:xfrm>
              <a:prstGeom prst="rect">
                <a:avLst/>
              </a:prstGeom>
              <a:noFill/>
            </p:spPr>
            <p:txBody>
              <a:bodyPr wrap="square" rtlCol="0">
                <a:spAutoFit/>
              </a:bodyPr>
              <a:lstStyle/>
              <a:p>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全日制高校の回答者</a:t>
                </a:r>
                <a:r>
                  <a:rPr kumimoji="1" lang="en-US" altLang="ja-JP"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36" name="テキスト ボックス 35"/>
              <p:cNvSpPr txBox="1"/>
              <p:nvPr/>
            </p:nvSpPr>
            <p:spPr>
              <a:xfrm>
                <a:off x="2575433" y="4767685"/>
                <a:ext cx="985701" cy="307777"/>
              </a:xfrm>
              <a:prstGeom prst="rect">
                <a:avLst/>
              </a:prstGeom>
              <a:noFill/>
            </p:spPr>
            <p:txBody>
              <a:bodyPr wrap="square" rtlCol="0">
                <a:spAutoFit/>
              </a:bodyPr>
              <a:lstStyle/>
              <a:p>
                <a:r>
                  <a:rPr kumimoji="1" lang="en-US" altLang="ja-JP" sz="1400" dirty="0">
                    <a:latin typeface="Meiryo UI" panose="020B0604030504040204" pitchFamily="50" charset="-128"/>
                    <a:ea typeface="Meiryo UI" panose="020B0604030504040204" pitchFamily="50" charset="-128"/>
                  </a:rPr>
                  <a:t>N=1,096</a:t>
                </a:r>
                <a:endParaRPr kumimoji="1" lang="ja-JP" altLang="en-US" sz="1400" dirty="0">
                  <a:latin typeface="Meiryo UI" panose="020B0604030504040204" pitchFamily="50" charset="-128"/>
                  <a:ea typeface="Meiryo UI" panose="020B0604030504040204" pitchFamily="50" charset="-128"/>
                </a:endParaRPr>
              </a:p>
            </p:txBody>
          </p:sp>
          <p:sp>
            <p:nvSpPr>
              <p:cNvPr id="37" name="テキスト ボックス 36"/>
              <p:cNvSpPr txBox="1"/>
              <p:nvPr/>
            </p:nvSpPr>
            <p:spPr>
              <a:xfrm>
                <a:off x="-1113511" y="4640499"/>
                <a:ext cx="4674190" cy="208784"/>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（学校や大人に助けてほしいこと、必要な支援）</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複数回答</a:t>
                </a:r>
                <a:r>
                  <a:rPr kumimoji="1" lang="en-US" altLang="ja-JP" sz="1000" dirty="0">
                    <a:latin typeface="Meiryo UI" panose="020B0604030504040204" pitchFamily="50" charset="-128"/>
                    <a:ea typeface="Meiryo UI" panose="020B0604030504040204" pitchFamily="50" charset="-128"/>
                  </a:rPr>
                  <a:t>)</a:t>
                </a:r>
                <a:endParaRPr kumimoji="1" lang="ja-JP" altLang="en-US" sz="1000" dirty="0">
                  <a:latin typeface="Meiryo UI" panose="020B0604030504040204" pitchFamily="50" charset="-128"/>
                  <a:ea typeface="Meiryo UI" panose="020B0604030504040204" pitchFamily="50" charset="-128"/>
                </a:endParaRPr>
              </a:p>
            </p:txBody>
          </p:sp>
        </p:grpSp>
        <p:sp>
          <p:nvSpPr>
            <p:cNvPr id="11" name="テキスト ボックス 10"/>
            <p:cNvSpPr txBox="1"/>
            <p:nvPr/>
          </p:nvSpPr>
          <p:spPr>
            <a:xfrm>
              <a:off x="248428" y="3092210"/>
              <a:ext cx="2414957" cy="3693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家族の病気や</a:t>
              </a:r>
              <a:r>
                <a:rPr kumimoji="1" lang="ja-JP" altLang="en-US" sz="900" dirty="0" err="1">
                  <a:latin typeface="Meiryo UI" panose="020B0604030504040204" pitchFamily="50" charset="-128"/>
                  <a:ea typeface="Meiryo UI" panose="020B0604030504040204" pitchFamily="50" charset="-128"/>
                </a:rPr>
                <a:t>障がい</a:t>
              </a:r>
              <a:r>
                <a:rPr kumimoji="1" lang="ja-JP" altLang="en-US" sz="900" dirty="0">
                  <a:latin typeface="Meiryo UI" panose="020B0604030504040204" pitchFamily="50" charset="-128"/>
                  <a:ea typeface="Meiryo UI" panose="020B0604030504040204" pitchFamily="50" charset="-128"/>
                </a:rPr>
                <a:t>、ケアのことなどについて</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わかりやすく説明してほしい</a:t>
              </a:r>
            </a:p>
          </p:txBody>
        </p:sp>
        <p:sp>
          <p:nvSpPr>
            <p:cNvPr id="31" name="テキスト ボックス 30"/>
            <p:cNvSpPr txBox="1"/>
            <p:nvPr/>
          </p:nvSpPr>
          <p:spPr>
            <a:xfrm>
              <a:off x="699725" y="3421664"/>
              <a:ext cx="2414957" cy="3693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自分が行っているお世話のすべてを</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代わってくれる人やサービスがほしい</a:t>
              </a:r>
            </a:p>
          </p:txBody>
        </p:sp>
        <p:sp>
          <p:nvSpPr>
            <p:cNvPr id="32" name="テキスト ボックス 31"/>
            <p:cNvSpPr txBox="1"/>
            <p:nvPr/>
          </p:nvSpPr>
          <p:spPr>
            <a:xfrm>
              <a:off x="734169" y="3717528"/>
              <a:ext cx="1787564" cy="3693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自分が行っているお世話の一部を</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代わってくれる人やサービスがほしい</a:t>
              </a:r>
            </a:p>
          </p:txBody>
        </p:sp>
      </p:grpSp>
      <p:cxnSp>
        <p:nvCxnSpPr>
          <p:cNvPr id="21" name="直線コネクタ 20"/>
          <p:cNvCxnSpPr/>
          <p:nvPr/>
        </p:nvCxnSpPr>
        <p:spPr>
          <a:xfrm>
            <a:off x="2905410" y="4496505"/>
            <a:ext cx="395417"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a:off x="3086633" y="2618481"/>
            <a:ext cx="395417"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a:off x="2691216" y="2905925"/>
            <a:ext cx="395417"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a:off x="2663386" y="3221304"/>
            <a:ext cx="395417"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a:off x="2663386" y="3552846"/>
            <a:ext cx="395417"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a:off x="2663386" y="3845875"/>
            <a:ext cx="395417"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p:nvCxnSpPr>
        <p:spPr>
          <a:xfrm>
            <a:off x="3092317" y="4180761"/>
            <a:ext cx="395417"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a:xfrm flipV="1">
            <a:off x="3447559" y="1454231"/>
            <a:ext cx="3496159" cy="1567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3284341" y="5435619"/>
            <a:ext cx="395417" cy="0"/>
          </a:xfrm>
          <a:prstGeom prst="line">
            <a:avLst/>
          </a:prstGeom>
          <a:ln w="28575">
            <a:solidFill>
              <a:schemeClr val="accent2"/>
            </a:solidFill>
            <a:prstDash val="sysDash"/>
          </a:ln>
        </p:spPr>
        <p:style>
          <a:lnRef idx="1">
            <a:schemeClr val="accent1"/>
          </a:lnRef>
          <a:fillRef idx="0">
            <a:schemeClr val="accent1"/>
          </a:fillRef>
          <a:effectRef idx="0">
            <a:schemeClr val="accent1"/>
          </a:effectRef>
          <a:fontRef idx="minor">
            <a:schemeClr val="tx1"/>
          </a:fontRef>
        </p:style>
      </p:cxnSp>
      <p:cxnSp>
        <p:nvCxnSpPr>
          <p:cNvPr id="56" name="直線コネクタ 55"/>
          <p:cNvCxnSpPr/>
          <p:nvPr/>
        </p:nvCxnSpPr>
        <p:spPr>
          <a:xfrm>
            <a:off x="3328295" y="5139301"/>
            <a:ext cx="395417" cy="0"/>
          </a:xfrm>
          <a:prstGeom prst="line">
            <a:avLst/>
          </a:prstGeom>
          <a:ln w="28575">
            <a:solidFill>
              <a:schemeClr val="accent2"/>
            </a:solidFill>
            <a:prstDash val="sysDash"/>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a:xfrm>
            <a:off x="2861094" y="4824276"/>
            <a:ext cx="395417"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9" name="直線コネクタ 58"/>
          <p:cNvCxnSpPr>
            <a:cxnSpLocks/>
          </p:cNvCxnSpPr>
          <p:nvPr/>
        </p:nvCxnSpPr>
        <p:spPr>
          <a:xfrm flipV="1">
            <a:off x="7600950" y="1102659"/>
            <a:ext cx="2098085" cy="2241"/>
          </a:xfrm>
          <a:prstGeom prst="line">
            <a:avLst/>
          </a:prstGeom>
          <a:ln w="28575">
            <a:solidFill>
              <a:schemeClr val="accent3">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53" name="テキスト ボックス 52">
            <a:extLst>
              <a:ext uri="{FF2B5EF4-FFF2-40B4-BE49-F238E27FC236}">
                <a16:creationId xmlns:a16="http://schemas.microsoft.com/office/drawing/2014/main" id="{19977412-2E9C-48B5-A3D1-2AFE3EA3999E}"/>
              </a:ext>
            </a:extLst>
          </p:cNvPr>
          <p:cNvSpPr txBox="1"/>
          <p:nvPr/>
        </p:nvSpPr>
        <p:spPr>
          <a:xfrm>
            <a:off x="5195639" y="1932558"/>
            <a:ext cx="4716682" cy="338554"/>
          </a:xfrm>
          <a:prstGeom prst="rect">
            <a:avLst/>
          </a:prstGeom>
          <a:noFill/>
        </p:spPr>
        <p:txBody>
          <a:bodyPr wrap="square" rtlCol="0">
            <a:spAutoFit/>
          </a:bodyPr>
          <a:lstStyle/>
          <a:p>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支援を望むと回答した生徒の内訳</a:t>
            </a:r>
            <a:r>
              <a:rPr kumimoji="1" lang="en-US" altLang="ja-JP" sz="1600" dirty="0">
                <a:latin typeface="Meiryo UI" panose="020B0604030504040204" pitchFamily="50" charset="-128"/>
                <a:ea typeface="Meiryo UI" panose="020B0604030504040204" pitchFamily="50" charset="-128"/>
              </a:rPr>
              <a:t>)           </a:t>
            </a:r>
            <a:r>
              <a:rPr kumimoji="1" lang="ja-JP" altLang="en-US" sz="1050" dirty="0">
                <a:latin typeface="Meiryo UI" panose="020B0604030504040204" pitchFamily="50" charset="-128"/>
                <a:ea typeface="Meiryo UI" panose="020B0604030504040204" pitchFamily="50" charset="-128"/>
              </a:rPr>
              <a:t>（複数回答）</a:t>
            </a:r>
            <a:endParaRPr kumimoji="1" lang="ja-JP" altLang="en-US" dirty="0">
              <a:latin typeface="Meiryo UI" panose="020B0604030504040204" pitchFamily="50" charset="-128"/>
              <a:ea typeface="Meiryo UI" panose="020B0604030504040204" pitchFamily="50" charset="-128"/>
            </a:endParaRPr>
          </a:p>
        </p:txBody>
      </p:sp>
      <p:sp>
        <p:nvSpPr>
          <p:cNvPr id="58" name="テキスト ボックス 57">
            <a:extLst>
              <a:ext uri="{FF2B5EF4-FFF2-40B4-BE49-F238E27FC236}">
                <a16:creationId xmlns:a16="http://schemas.microsoft.com/office/drawing/2014/main" id="{D3446853-7EE0-4CE0-8A00-9F20068F1867}"/>
              </a:ext>
            </a:extLst>
          </p:cNvPr>
          <p:cNvSpPr txBox="1"/>
          <p:nvPr/>
        </p:nvSpPr>
        <p:spPr>
          <a:xfrm>
            <a:off x="9018933" y="2145223"/>
            <a:ext cx="1059522" cy="307777"/>
          </a:xfrm>
          <a:prstGeom prst="rect">
            <a:avLst/>
          </a:prstGeom>
          <a:noFill/>
        </p:spPr>
        <p:txBody>
          <a:bodyPr wrap="square" rtlCol="0">
            <a:spAutoFit/>
          </a:bodyPr>
          <a:lstStyle/>
          <a:p>
            <a:r>
              <a:rPr kumimoji="1" lang="en-US" altLang="ja-JP" sz="1400" dirty="0">
                <a:latin typeface="Meiryo UI" panose="020B0604030504040204" pitchFamily="50" charset="-128"/>
                <a:ea typeface="Meiryo UI" panose="020B0604030504040204" pitchFamily="50" charset="-128"/>
              </a:rPr>
              <a:t>N=397</a:t>
            </a:r>
            <a:endParaRPr kumimoji="1" lang="ja-JP" altLang="en-US" sz="1400" dirty="0">
              <a:latin typeface="Meiryo UI" panose="020B0604030504040204" pitchFamily="50" charset="-128"/>
              <a:ea typeface="Meiryo UI" panose="020B0604030504040204" pitchFamily="50" charset="-128"/>
            </a:endParaRPr>
          </a:p>
        </p:txBody>
      </p:sp>
      <p:cxnSp>
        <p:nvCxnSpPr>
          <p:cNvPr id="9" name="直線矢印コネクタ 8">
            <a:extLst>
              <a:ext uri="{FF2B5EF4-FFF2-40B4-BE49-F238E27FC236}">
                <a16:creationId xmlns:a16="http://schemas.microsoft.com/office/drawing/2014/main" id="{6F72D0F0-78BD-4267-8775-143DCCBDE341}"/>
              </a:ext>
            </a:extLst>
          </p:cNvPr>
          <p:cNvCxnSpPr/>
          <p:nvPr/>
        </p:nvCxnSpPr>
        <p:spPr>
          <a:xfrm flipV="1">
            <a:off x="4353059" y="2947925"/>
            <a:ext cx="1017227" cy="71990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右中かっこ 12">
            <a:extLst>
              <a:ext uri="{FF2B5EF4-FFF2-40B4-BE49-F238E27FC236}">
                <a16:creationId xmlns:a16="http://schemas.microsoft.com/office/drawing/2014/main" id="{02BE6AAA-991F-4890-9E08-317299633703}"/>
              </a:ext>
            </a:extLst>
          </p:cNvPr>
          <p:cNvSpPr/>
          <p:nvPr/>
        </p:nvSpPr>
        <p:spPr>
          <a:xfrm>
            <a:off x="3701916" y="2247828"/>
            <a:ext cx="327297" cy="3263285"/>
          </a:xfrm>
          <a:prstGeom prst="rightBrace">
            <a:avLst>
              <a:gd name="adj1" fmla="val 62158"/>
              <a:gd name="adj2" fmla="val 50000"/>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60" name="直線コネクタ 59">
            <a:extLst>
              <a:ext uri="{FF2B5EF4-FFF2-40B4-BE49-F238E27FC236}">
                <a16:creationId xmlns:a16="http://schemas.microsoft.com/office/drawing/2014/main" id="{29A5551A-C06E-4FDB-B4D5-E5A1E6EA0647}"/>
              </a:ext>
            </a:extLst>
          </p:cNvPr>
          <p:cNvCxnSpPr>
            <a:cxnSpLocks/>
          </p:cNvCxnSpPr>
          <p:nvPr/>
        </p:nvCxnSpPr>
        <p:spPr>
          <a:xfrm>
            <a:off x="5866539" y="2610617"/>
            <a:ext cx="2203670" cy="0"/>
          </a:xfrm>
          <a:prstGeom prst="line">
            <a:avLst/>
          </a:prstGeom>
          <a:ln w="28575">
            <a:solidFill>
              <a:schemeClr val="accent3">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61" name="直線コネクタ 60">
            <a:extLst>
              <a:ext uri="{FF2B5EF4-FFF2-40B4-BE49-F238E27FC236}">
                <a16:creationId xmlns:a16="http://schemas.microsoft.com/office/drawing/2014/main" id="{369554CD-24B6-4323-8D16-DEDE13E6338F}"/>
              </a:ext>
            </a:extLst>
          </p:cNvPr>
          <p:cNvCxnSpPr>
            <a:cxnSpLocks/>
          </p:cNvCxnSpPr>
          <p:nvPr/>
        </p:nvCxnSpPr>
        <p:spPr>
          <a:xfrm>
            <a:off x="5465266" y="2955742"/>
            <a:ext cx="2604943" cy="0"/>
          </a:xfrm>
          <a:prstGeom prst="line">
            <a:avLst/>
          </a:prstGeom>
          <a:ln w="28575">
            <a:solidFill>
              <a:schemeClr val="accent3">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97A37867-8458-4858-9E1D-651C7F0A0338}"/>
              </a:ext>
            </a:extLst>
          </p:cNvPr>
          <p:cNvCxnSpPr>
            <a:cxnSpLocks/>
          </p:cNvCxnSpPr>
          <p:nvPr/>
        </p:nvCxnSpPr>
        <p:spPr>
          <a:xfrm>
            <a:off x="6466685" y="3328162"/>
            <a:ext cx="16200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3" name="正方形/長方形 62"/>
          <p:cNvSpPr/>
          <p:nvPr/>
        </p:nvSpPr>
        <p:spPr>
          <a:xfrm>
            <a:off x="1" y="-7775"/>
            <a:ext cx="9906000" cy="7032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66" name="直線コネクタ 65"/>
          <p:cNvCxnSpPr>
            <a:cxnSpLocks/>
          </p:cNvCxnSpPr>
          <p:nvPr/>
        </p:nvCxnSpPr>
        <p:spPr>
          <a:xfrm>
            <a:off x="135788" y="1470191"/>
            <a:ext cx="1626337" cy="0"/>
          </a:xfrm>
          <a:prstGeom prst="line">
            <a:avLst/>
          </a:prstGeom>
          <a:ln w="28575">
            <a:solidFill>
              <a:schemeClr val="accent3">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67" name="テキスト ボックス 66"/>
          <p:cNvSpPr txBox="1"/>
          <p:nvPr/>
        </p:nvSpPr>
        <p:spPr>
          <a:xfrm>
            <a:off x="9429482" y="6581001"/>
            <a:ext cx="476518" cy="276999"/>
          </a:xfrm>
          <a:prstGeom prst="rect">
            <a:avLst/>
          </a:prstGeom>
          <a:noFill/>
        </p:spPr>
        <p:txBody>
          <a:bodyPr wrap="square" lIns="0" tIns="0" rIns="0" bIns="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0F263E73-44A4-42D9-B58D-3BB0D6033F4C}" type="slidenum">
              <a:rPr kumimoji="1" lang="ja-JP" altLang="en-US" sz="2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t>10</a:t>
            </a:fld>
            <a:endPar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正方形/長方形 2">
            <a:extLst>
              <a:ext uri="{FF2B5EF4-FFF2-40B4-BE49-F238E27FC236}">
                <a16:creationId xmlns:a16="http://schemas.microsoft.com/office/drawing/2014/main" id="{6F46DA59-46E2-47D4-B0BF-B46B7885A9F8}"/>
              </a:ext>
            </a:extLst>
          </p:cNvPr>
          <p:cNvSpPr/>
          <p:nvPr/>
        </p:nvSpPr>
        <p:spPr>
          <a:xfrm>
            <a:off x="5193491" y="3759619"/>
            <a:ext cx="4559336" cy="2682580"/>
          </a:xfrm>
          <a:prstGeom prst="rec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64" name="テキスト ボックス 63">
            <a:extLst>
              <a:ext uri="{FF2B5EF4-FFF2-40B4-BE49-F238E27FC236}">
                <a16:creationId xmlns:a16="http://schemas.microsoft.com/office/drawing/2014/main" id="{24D50086-CC3A-4C0B-9CB6-982B72497821}"/>
              </a:ext>
            </a:extLst>
          </p:cNvPr>
          <p:cNvSpPr txBox="1"/>
          <p:nvPr/>
        </p:nvSpPr>
        <p:spPr>
          <a:xfrm>
            <a:off x="5273626" y="3852957"/>
            <a:ext cx="4479201" cy="2539157"/>
          </a:xfrm>
          <a:prstGeom prst="rect">
            <a:avLst/>
          </a:prstGeom>
          <a:noFill/>
        </p:spPr>
        <p:txBody>
          <a:bodyPr wrap="square" rtlCol="0">
            <a:spAutoFit/>
          </a:bodyPr>
          <a:lstStyle/>
          <a:p>
            <a:r>
              <a:rPr lang="ja-JP" altLang="en-US" sz="2400" b="1" dirty="0">
                <a:solidFill>
                  <a:srgbClr val="000000"/>
                </a:solidFill>
                <a:latin typeface="Meiryo UI" panose="020B0604030504040204" pitchFamily="50" charset="-128"/>
                <a:ea typeface="Meiryo UI" panose="020B0604030504040204" pitchFamily="50" charset="-128"/>
              </a:rPr>
              <a:t>必要な支援策とは・・・</a:t>
            </a:r>
          </a:p>
          <a:p>
            <a:pPr marL="174625">
              <a:lnSpc>
                <a:spcPts val="2600"/>
              </a:lnSpc>
              <a:spcBef>
                <a:spcPts val="600"/>
              </a:spcBef>
            </a:pPr>
            <a:r>
              <a:rPr lang="ja-JP" altLang="en-US" dirty="0">
                <a:solidFill>
                  <a:srgbClr val="000000"/>
                </a:solidFill>
                <a:latin typeface="Meiryo UI" panose="020B0604030504040204" pitchFamily="50" charset="-128"/>
                <a:ea typeface="Meiryo UI" panose="020B0604030504040204" pitchFamily="50" charset="-128"/>
              </a:rPr>
              <a:t>学校、福祉機関が生徒の状況等を的確に把握したうえで</a:t>
            </a:r>
            <a:br>
              <a:rPr lang="en-US" altLang="ja-JP" dirty="0">
                <a:solidFill>
                  <a:srgbClr val="000000"/>
                </a:solidFill>
                <a:latin typeface="Meiryo UI" panose="020B0604030504040204" pitchFamily="50" charset="-128"/>
                <a:ea typeface="Meiryo UI" panose="020B0604030504040204" pitchFamily="50" charset="-128"/>
              </a:rPr>
            </a:br>
            <a:r>
              <a:rPr lang="ja-JP" altLang="en-US" dirty="0">
                <a:solidFill>
                  <a:srgbClr val="000000"/>
                </a:solidFill>
                <a:latin typeface="Meiryo UI" panose="020B0604030504040204" pitchFamily="50" charset="-128"/>
                <a:ea typeface="Meiryo UI" panose="020B0604030504040204" pitchFamily="50" charset="-128"/>
              </a:rPr>
              <a:t>✓　悩みや困りごとの相談</a:t>
            </a:r>
            <a:endParaRPr lang="en-US" altLang="ja-JP" dirty="0">
              <a:solidFill>
                <a:srgbClr val="000000"/>
              </a:solidFill>
              <a:latin typeface="Meiryo UI" panose="020B0604030504040204" pitchFamily="50" charset="-128"/>
              <a:ea typeface="Meiryo UI" panose="020B0604030504040204" pitchFamily="50" charset="-128"/>
            </a:endParaRPr>
          </a:p>
          <a:p>
            <a:pPr marL="174625">
              <a:lnSpc>
                <a:spcPts val="2600"/>
              </a:lnSpc>
            </a:pPr>
            <a:r>
              <a:rPr lang="ja-JP" altLang="en-US" dirty="0">
                <a:solidFill>
                  <a:srgbClr val="000000"/>
                </a:solidFill>
                <a:latin typeface="Meiryo UI" panose="020B0604030504040204" pitchFamily="50" charset="-128"/>
                <a:ea typeface="Meiryo UI" panose="020B0604030504040204" pitchFamily="50" charset="-128"/>
              </a:rPr>
              <a:t>✓　学習等のサポート</a:t>
            </a:r>
          </a:p>
          <a:p>
            <a:pPr marL="174625">
              <a:lnSpc>
                <a:spcPts val="2600"/>
              </a:lnSpc>
            </a:pPr>
            <a:r>
              <a:rPr lang="ja-JP" altLang="en-US" dirty="0">
                <a:solidFill>
                  <a:srgbClr val="000000"/>
                </a:solidFill>
                <a:latin typeface="Meiryo UI" panose="020B0604030504040204" pitchFamily="50" charset="-128"/>
                <a:ea typeface="Meiryo UI" panose="020B0604030504040204" pitchFamily="50" charset="-128"/>
              </a:rPr>
              <a:t>✓　適切な福祉サービス等</a:t>
            </a:r>
            <a:br>
              <a:rPr lang="en-US" altLang="ja-JP" dirty="0">
                <a:solidFill>
                  <a:srgbClr val="000000"/>
                </a:solidFill>
                <a:latin typeface="Meiryo UI" panose="020B0604030504040204" pitchFamily="50" charset="-128"/>
                <a:ea typeface="Meiryo UI" panose="020B0604030504040204" pitchFamily="50" charset="-128"/>
              </a:rPr>
            </a:br>
            <a:r>
              <a:rPr lang="ja-JP" altLang="en-US" dirty="0">
                <a:solidFill>
                  <a:srgbClr val="000000"/>
                </a:solidFill>
                <a:latin typeface="Meiryo UI" panose="020B0604030504040204" pitchFamily="50" charset="-128"/>
                <a:ea typeface="Meiryo UI" panose="020B0604030504040204" pitchFamily="50" charset="-128"/>
              </a:rPr>
              <a:t>　をいかに実施するか</a:t>
            </a:r>
          </a:p>
        </p:txBody>
      </p:sp>
      <p:sp>
        <p:nvSpPr>
          <p:cNvPr id="39" name="テキスト ボックス 38"/>
          <p:cNvSpPr txBox="1"/>
          <p:nvPr/>
        </p:nvSpPr>
        <p:spPr>
          <a:xfrm>
            <a:off x="-7800" y="43311"/>
            <a:ext cx="10006302" cy="523220"/>
          </a:xfrm>
          <a:prstGeom prst="rect">
            <a:avLst/>
          </a:prstGeom>
          <a:noFill/>
        </p:spPr>
        <p:txBody>
          <a:bodyPr wrap="square" rtlCol="0">
            <a:spAutoFit/>
          </a:bodyPr>
          <a:lstStyle/>
          <a:p>
            <a:r>
              <a:rPr lang="ja-JP" altLang="en-US" sz="2800" dirty="0">
                <a:solidFill>
                  <a:schemeClr val="bg1"/>
                </a:solidFill>
                <a:latin typeface="Meiryo UI" panose="020B0604030504040204" pitchFamily="50" charset="-128"/>
                <a:ea typeface="Meiryo UI" panose="020B0604030504040204" pitchFamily="50" charset="-128"/>
              </a:rPr>
              <a:t>　ヤングケアラーの状況（６）～</a:t>
            </a:r>
            <a:r>
              <a:rPr lang="en-US" altLang="ja-JP" sz="2800" dirty="0">
                <a:solidFill>
                  <a:schemeClr val="bg1"/>
                </a:solidFill>
                <a:latin typeface="Meiryo UI" panose="020B0604030504040204" pitchFamily="50" charset="-128"/>
                <a:ea typeface="Meiryo UI" panose="020B0604030504040204" pitchFamily="50" charset="-128"/>
              </a:rPr>
              <a:t>WEB</a:t>
            </a:r>
            <a:r>
              <a:rPr lang="ja-JP" altLang="en-US" sz="2800" dirty="0">
                <a:solidFill>
                  <a:schemeClr val="bg1"/>
                </a:solidFill>
                <a:latin typeface="Meiryo UI" panose="020B0604030504040204" pitchFamily="50" charset="-128"/>
                <a:ea typeface="Meiryo UI" panose="020B0604030504040204" pitchFamily="50" charset="-128"/>
              </a:rPr>
              <a:t>調査の結果④</a:t>
            </a:r>
            <a:endParaRPr kumimoji="1" lang="ja-JP" altLang="en-US" sz="2800" dirty="0">
              <a:solidFill>
                <a:schemeClr val="bg1"/>
              </a:solidFill>
              <a:latin typeface="Meiryo UI" panose="020B0604030504040204" pitchFamily="50" charset="-128"/>
              <a:ea typeface="Meiryo UI" panose="020B0604030504040204" pitchFamily="50" charset="-128"/>
            </a:endParaRPr>
          </a:p>
        </p:txBody>
      </p:sp>
      <p:pic>
        <p:nvPicPr>
          <p:cNvPr id="2" name="図 1">
            <a:extLst>
              <a:ext uri="{FF2B5EF4-FFF2-40B4-BE49-F238E27FC236}">
                <a16:creationId xmlns:a16="http://schemas.microsoft.com/office/drawing/2014/main" id="{452003D0-6FA6-49EF-BCFF-59D428138F5B}"/>
              </a:ext>
            </a:extLst>
          </p:cNvPr>
          <p:cNvPicPr>
            <a:picLocks noChangeAspect="1"/>
          </p:cNvPicPr>
          <p:nvPr/>
        </p:nvPicPr>
        <p:blipFill>
          <a:blip r:embed="rId2"/>
          <a:stretch>
            <a:fillRect/>
          </a:stretch>
        </p:blipFill>
        <p:spPr>
          <a:xfrm>
            <a:off x="-602974" y="2242346"/>
            <a:ext cx="5822185" cy="4615072"/>
          </a:xfrm>
          <a:prstGeom prst="rect">
            <a:avLst/>
          </a:prstGeom>
        </p:spPr>
      </p:pic>
      <p:pic>
        <p:nvPicPr>
          <p:cNvPr id="4" name="図 3">
            <a:extLst>
              <a:ext uri="{FF2B5EF4-FFF2-40B4-BE49-F238E27FC236}">
                <a16:creationId xmlns:a16="http://schemas.microsoft.com/office/drawing/2014/main" id="{5E4BA434-C85D-4CCF-BD27-3546C2CE2B52}"/>
              </a:ext>
            </a:extLst>
          </p:cNvPr>
          <p:cNvPicPr>
            <a:picLocks noChangeAspect="1"/>
          </p:cNvPicPr>
          <p:nvPr/>
        </p:nvPicPr>
        <p:blipFill>
          <a:blip r:embed="rId3"/>
          <a:stretch>
            <a:fillRect/>
          </a:stretch>
        </p:blipFill>
        <p:spPr>
          <a:xfrm>
            <a:off x="3411613" y="2182014"/>
            <a:ext cx="6425741" cy="1353429"/>
          </a:xfrm>
          <a:prstGeom prst="rect">
            <a:avLst/>
          </a:prstGeom>
        </p:spPr>
      </p:pic>
    </p:spTree>
    <p:extLst>
      <p:ext uri="{BB962C8B-B14F-4D97-AF65-F5344CB8AC3E}">
        <p14:creationId xmlns:p14="http://schemas.microsoft.com/office/powerpoint/2010/main" val="3586634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6000" y="0"/>
            <a:ext cx="9900000" cy="720000"/>
          </a:xfrm>
          <a:prstGeom prst="rect">
            <a:avLst/>
          </a:prstGeom>
          <a:solidFill>
            <a:schemeClr val="accent1"/>
          </a:solidFill>
          <a:ln>
            <a:noFill/>
          </a:ln>
        </p:spPr>
        <p:txBody>
          <a:bodyPr wrap="square" tIns="90000" bIns="90000" rtlCol="0" anchor="ctr" anchorCtr="0">
            <a:noAutofit/>
          </a:bodyPr>
          <a:lstStyle/>
          <a:p>
            <a:r>
              <a:rPr lang="ja-JP" altLang="en-US" sz="3600" dirty="0">
                <a:solidFill>
                  <a:schemeClr val="bg1"/>
                </a:solidFill>
                <a:latin typeface="Meiryo UI" panose="020B0604030504040204" pitchFamily="50" charset="-128"/>
                <a:ea typeface="Meiryo UI" panose="020B0604030504040204" pitchFamily="50" charset="-128"/>
              </a:rPr>
              <a:t>　取組みの方向性（１）</a:t>
            </a:r>
          </a:p>
        </p:txBody>
      </p:sp>
      <p:sp>
        <p:nvSpPr>
          <p:cNvPr id="7" name="テキスト ボックス 6"/>
          <p:cNvSpPr txBox="1"/>
          <p:nvPr/>
        </p:nvSpPr>
        <p:spPr>
          <a:xfrm>
            <a:off x="95999" y="1454193"/>
            <a:ext cx="9720000" cy="720000"/>
          </a:xfrm>
          <a:prstGeom prst="rect">
            <a:avLst/>
          </a:prstGeom>
          <a:noFill/>
          <a:ln>
            <a:noFill/>
            <a:prstDash val="dash"/>
          </a:ln>
        </p:spPr>
        <p:txBody>
          <a:bodyPr wrap="square" tIns="90000" bIns="90000" rtlCol="0" anchor="ctr" anchorCtr="0">
            <a:noAutofit/>
          </a:bodyPr>
          <a:lstStyle/>
          <a:p>
            <a:pPr algn="ctr"/>
            <a:r>
              <a:rPr lang="ja-JP" altLang="en-US" sz="2400" u="sng" dirty="0">
                <a:latin typeface="Meiryo UI" panose="020B0604030504040204" pitchFamily="50" charset="-128"/>
                <a:ea typeface="Meiryo UI" panose="020B0604030504040204" pitchFamily="50" charset="-128"/>
              </a:rPr>
              <a:t>府立高校におけるヤングケアラーを適切な支援につなげるため・・・</a:t>
            </a:r>
          </a:p>
        </p:txBody>
      </p:sp>
      <p:sp>
        <p:nvSpPr>
          <p:cNvPr id="3" name="二等辺三角形 2"/>
          <p:cNvSpPr/>
          <p:nvPr/>
        </p:nvSpPr>
        <p:spPr>
          <a:xfrm rot="10800000">
            <a:off x="1748876" y="2541393"/>
            <a:ext cx="6414247" cy="54000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楕円 7"/>
          <p:cNvSpPr/>
          <p:nvPr/>
        </p:nvSpPr>
        <p:spPr>
          <a:xfrm>
            <a:off x="2186633" y="3897966"/>
            <a:ext cx="5908496" cy="270621"/>
          </a:xfrm>
          <a:prstGeom prst="ellipse">
            <a:avLst/>
          </a:prstGeom>
          <a:solidFill>
            <a:srgbClr val="FFFF0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276000" y="3416711"/>
            <a:ext cx="9360000" cy="1710097"/>
          </a:xfrm>
          <a:prstGeom prst="rect">
            <a:avLst/>
          </a:prstGeom>
          <a:noFill/>
          <a:ln>
            <a:solidFill>
              <a:schemeClr val="tx1"/>
            </a:solidFill>
          </a:ln>
        </p:spPr>
        <p:txBody>
          <a:bodyPr wrap="none" lIns="91440" tIns="90000" rIns="91440" bIns="90000">
            <a:noAutofit/>
            <a:scene3d>
              <a:camera prst="orthographicFront"/>
              <a:lightRig rig="harsh" dir="t"/>
            </a:scene3d>
            <a:sp3d extrusionH="57150" prstMaterial="matte">
              <a:bevelT w="63500" h="12700" prst="angle"/>
              <a:contourClr>
                <a:schemeClr val="bg1">
                  <a:lumMod val="65000"/>
                </a:schemeClr>
              </a:contourClr>
            </a:sp3d>
          </a:bodyPr>
          <a:lstStyle/>
          <a:p>
            <a:pPr algn="ctr"/>
            <a:r>
              <a:rPr lang="ja-JP" altLang="en-US" sz="4000" b="1" i="1" dirty="0">
                <a:ln/>
                <a:latin typeface="Meiryo UI" panose="020B0604030504040204" pitchFamily="50" charset="-128"/>
                <a:ea typeface="Meiryo UI" panose="020B0604030504040204" pitchFamily="50" charset="-128"/>
              </a:rPr>
              <a:t>見つける　　つなぐ　　支える</a:t>
            </a:r>
          </a:p>
          <a:p>
            <a:pPr algn="ctr">
              <a:spcBef>
                <a:spcPts val="1800"/>
              </a:spcBef>
            </a:pPr>
            <a:r>
              <a:rPr lang="en-US" altLang="ja-JP" sz="3200" dirty="0">
                <a:ln/>
                <a:latin typeface="Meiryo UI" panose="020B0604030504040204" pitchFamily="50" charset="-128"/>
                <a:ea typeface="Meiryo UI" panose="020B0604030504040204" pitchFamily="50" charset="-128"/>
              </a:rPr>
              <a:t>3</a:t>
            </a:r>
            <a:r>
              <a:rPr lang="ja-JP" altLang="en-US" sz="3200" dirty="0" err="1">
                <a:ln/>
                <a:latin typeface="Meiryo UI" panose="020B0604030504040204" pitchFamily="50" charset="-128"/>
                <a:ea typeface="Meiryo UI" panose="020B0604030504040204" pitchFamily="50" charset="-128"/>
              </a:rPr>
              <a:t>つの</a:t>
            </a:r>
            <a:r>
              <a:rPr lang="ja-JP" altLang="en-US" sz="3200" dirty="0">
                <a:ln/>
                <a:latin typeface="Meiryo UI" panose="020B0604030504040204" pitchFamily="50" charset="-128"/>
                <a:ea typeface="Meiryo UI" panose="020B0604030504040204" pitchFamily="50" charset="-128"/>
              </a:rPr>
              <a:t>視点を中心に、ヤングケアラーの支援体制を構築</a:t>
            </a:r>
            <a:endParaRPr lang="ja-JP" altLang="en-US" sz="4000" b="1" i="1" dirty="0">
              <a:ln/>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9429482" y="6581001"/>
            <a:ext cx="476518" cy="276999"/>
          </a:xfrm>
          <a:prstGeom prst="rect">
            <a:avLst/>
          </a:prstGeom>
          <a:noFill/>
        </p:spPr>
        <p:txBody>
          <a:bodyPr wrap="square" lIns="0" tIns="0" rIns="0" bIns="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0F263E73-44A4-42D9-B58D-3BB0D6033F4C}" type="slidenum">
              <a:rPr kumimoji="1" lang="ja-JP" altLang="en-US" sz="2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t>11</a:t>
            </a:fld>
            <a:endPar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587375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テキスト ボックス 24"/>
          <p:cNvSpPr txBox="1"/>
          <p:nvPr/>
        </p:nvSpPr>
        <p:spPr>
          <a:xfrm>
            <a:off x="3773249" y="2662424"/>
            <a:ext cx="2914919" cy="3416320"/>
          </a:xfrm>
          <a:prstGeom prst="rect">
            <a:avLst/>
          </a:prstGeom>
          <a:noFill/>
        </p:spPr>
        <p:txBody>
          <a:bodyPr wrap="square" rtlCol="0">
            <a:spAutoFit/>
          </a:bodyPr>
          <a:lstStyle/>
          <a:p>
            <a:r>
              <a:rPr kumimoji="1" lang="ja-JP" altLang="en-US" sz="2400" dirty="0"/>
              <a:t>○相談支援体制の</a:t>
            </a:r>
            <a:endParaRPr kumimoji="1" lang="en-US" altLang="ja-JP" sz="2400" dirty="0"/>
          </a:p>
          <a:p>
            <a:pPr marL="268288"/>
            <a:r>
              <a:rPr kumimoji="1" lang="ja-JP" altLang="en-US" sz="2400" dirty="0"/>
              <a:t>構築</a:t>
            </a:r>
            <a:endParaRPr kumimoji="1" lang="en-US" altLang="ja-JP" sz="2400" dirty="0"/>
          </a:p>
          <a:p>
            <a:endParaRPr kumimoji="1" lang="en-US" altLang="ja-JP" sz="2400" dirty="0"/>
          </a:p>
          <a:p>
            <a:endParaRPr kumimoji="1" lang="en-US" altLang="ja-JP" sz="2400" dirty="0"/>
          </a:p>
          <a:p>
            <a:endParaRPr kumimoji="1" lang="en-US" altLang="ja-JP" sz="2400" dirty="0"/>
          </a:p>
          <a:p>
            <a:endParaRPr kumimoji="1" lang="en-US" altLang="ja-JP" sz="2400" dirty="0"/>
          </a:p>
          <a:p>
            <a:r>
              <a:rPr kumimoji="1" lang="ja-JP" altLang="en-US" sz="2400" dirty="0"/>
              <a:t>○プラットフォーム</a:t>
            </a:r>
            <a:endParaRPr kumimoji="1" lang="en-US" altLang="ja-JP" sz="2400" dirty="0"/>
          </a:p>
          <a:p>
            <a:pPr marL="268288"/>
            <a:r>
              <a:rPr kumimoji="1" lang="en-US" altLang="ja-JP" sz="2000" dirty="0"/>
              <a:t>(</a:t>
            </a:r>
            <a:r>
              <a:rPr kumimoji="1" lang="ja-JP" altLang="en-US" sz="2000" dirty="0"/>
              <a:t>市町村における支援</a:t>
            </a:r>
            <a:endParaRPr kumimoji="1" lang="en-US" altLang="ja-JP" sz="2000" dirty="0"/>
          </a:p>
          <a:p>
            <a:pPr marL="268288"/>
            <a:r>
              <a:rPr kumimoji="1" lang="ja-JP" altLang="en-US" sz="2000" dirty="0"/>
              <a:t>体制</a:t>
            </a:r>
            <a:r>
              <a:rPr kumimoji="1" lang="en-US" altLang="ja-JP" sz="2000" dirty="0"/>
              <a:t>)</a:t>
            </a:r>
            <a:r>
              <a:rPr kumimoji="1" lang="ja-JP" altLang="en-US" sz="2400" dirty="0"/>
              <a:t>の整備</a:t>
            </a:r>
          </a:p>
        </p:txBody>
      </p:sp>
      <p:sp>
        <p:nvSpPr>
          <p:cNvPr id="5" name="テキスト ボックス 4"/>
          <p:cNvSpPr txBox="1"/>
          <p:nvPr/>
        </p:nvSpPr>
        <p:spPr>
          <a:xfrm>
            <a:off x="6000" y="0"/>
            <a:ext cx="9900000" cy="720000"/>
          </a:xfrm>
          <a:prstGeom prst="rect">
            <a:avLst/>
          </a:prstGeom>
          <a:solidFill>
            <a:schemeClr val="accent1"/>
          </a:solidFill>
          <a:ln>
            <a:noFill/>
          </a:ln>
        </p:spPr>
        <p:txBody>
          <a:bodyPr wrap="square" tIns="90000" bIns="90000" rtlCol="0" anchor="ctr" anchorCtr="0">
            <a:noAutofit/>
          </a:bodyPr>
          <a:lstStyle/>
          <a:p>
            <a:r>
              <a:rPr lang="ja-JP" altLang="en-US" sz="3600" dirty="0">
                <a:solidFill>
                  <a:schemeClr val="bg1"/>
                </a:solidFill>
                <a:latin typeface="Meiryo UI" panose="020B0604030504040204" pitchFamily="50" charset="-128"/>
                <a:ea typeface="Meiryo UI" panose="020B0604030504040204" pitchFamily="50" charset="-128"/>
              </a:rPr>
              <a:t>　取組みの方向性（２）</a:t>
            </a:r>
          </a:p>
        </p:txBody>
      </p:sp>
      <p:sp>
        <p:nvSpPr>
          <p:cNvPr id="17" name="テキスト ボックス 16"/>
          <p:cNvSpPr txBox="1"/>
          <p:nvPr/>
        </p:nvSpPr>
        <p:spPr>
          <a:xfrm>
            <a:off x="9429482" y="6459978"/>
            <a:ext cx="476518" cy="276999"/>
          </a:xfrm>
          <a:prstGeom prst="rect">
            <a:avLst/>
          </a:prstGeom>
          <a:noFill/>
        </p:spPr>
        <p:txBody>
          <a:bodyPr wrap="square" lIns="0" tIns="0" rIns="0" bIns="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0F263E73-44A4-42D9-B58D-3BB0D6033F4C}" type="slidenum">
              <a:rPr kumimoji="1" lang="ja-JP" altLang="en-US" sz="2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t>12</a:t>
            </a:fld>
            <a:endPar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楕円 2"/>
          <p:cNvSpPr/>
          <p:nvPr/>
        </p:nvSpPr>
        <p:spPr>
          <a:xfrm>
            <a:off x="1380257" y="1683597"/>
            <a:ext cx="2034861" cy="399245"/>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1380257" y="1175334"/>
            <a:ext cx="2034861" cy="707886"/>
          </a:xfrm>
          <a:prstGeom prst="rect">
            <a:avLst/>
          </a:prstGeom>
          <a:noFill/>
        </p:spPr>
        <p:txBody>
          <a:bodyPr wrap="square" rtlCol="0">
            <a:spAutoFit/>
          </a:bodyPr>
          <a:lstStyle/>
          <a:p>
            <a:pPr algn="ctr"/>
            <a:r>
              <a:rPr kumimoji="1" lang="ja-JP" altLang="en-US" sz="4000" dirty="0"/>
              <a:t>見つける</a:t>
            </a:r>
          </a:p>
        </p:txBody>
      </p:sp>
      <p:sp>
        <p:nvSpPr>
          <p:cNvPr id="13" name="楕円 12"/>
          <p:cNvSpPr/>
          <p:nvPr/>
        </p:nvSpPr>
        <p:spPr>
          <a:xfrm>
            <a:off x="4108431" y="1683596"/>
            <a:ext cx="2034861" cy="399245"/>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楕円 13"/>
          <p:cNvSpPr/>
          <p:nvPr/>
        </p:nvSpPr>
        <p:spPr>
          <a:xfrm>
            <a:off x="6899926" y="1683595"/>
            <a:ext cx="2034861" cy="399245"/>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6899926" y="1175334"/>
            <a:ext cx="2034861" cy="707886"/>
          </a:xfrm>
          <a:prstGeom prst="rect">
            <a:avLst/>
          </a:prstGeom>
          <a:noFill/>
        </p:spPr>
        <p:txBody>
          <a:bodyPr wrap="square" rtlCol="0">
            <a:spAutoFit/>
          </a:bodyPr>
          <a:lstStyle/>
          <a:p>
            <a:pPr algn="ctr"/>
            <a:r>
              <a:rPr kumimoji="1" lang="ja-JP" altLang="en-US" sz="4000" dirty="0"/>
              <a:t>支える</a:t>
            </a:r>
          </a:p>
        </p:txBody>
      </p:sp>
      <p:sp>
        <p:nvSpPr>
          <p:cNvPr id="18" name="テキスト ボックス 17"/>
          <p:cNvSpPr txBox="1"/>
          <p:nvPr/>
        </p:nvSpPr>
        <p:spPr>
          <a:xfrm>
            <a:off x="4108431" y="1175334"/>
            <a:ext cx="2034861" cy="707886"/>
          </a:xfrm>
          <a:prstGeom prst="rect">
            <a:avLst/>
          </a:prstGeom>
          <a:noFill/>
        </p:spPr>
        <p:txBody>
          <a:bodyPr wrap="square" rtlCol="0">
            <a:spAutoFit/>
          </a:bodyPr>
          <a:lstStyle/>
          <a:p>
            <a:pPr algn="ctr"/>
            <a:r>
              <a:rPr kumimoji="1" lang="ja-JP" altLang="en-US" sz="4000" dirty="0"/>
              <a:t>つなぐ</a:t>
            </a:r>
          </a:p>
        </p:txBody>
      </p:sp>
      <p:sp>
        <p:nvSpPr>
          <p:cNvPr id="6" name="テキスト ボックス 5"/>
          <p:cNvSpPr txBox="1"/>
          <p:nvPr/>
        </p:nvSpPr>
        <p:spPr>
          <a:xfrm>
            <a:off x="34880" y="2550009"/>
            <a:ext cx="677108" cy="1848345"/>
          </a:xfrm>
          <a:prstGeom prst="rect">
            <a:avLst/>
          </a:prstGeom>
          <a:noFill/>
        </p:spPr>
        <p:txBody>
          <a:bodyPr vert="eaVert" wrap="square" rtlCol="0">
            <a:spAutoFit/>
          </a:bodyPr>
          <a:lstStyle/>
          <a:p>
            <a:r>
              <a:rPr kumimoji="1" lang="ja-JP" altLang="en-US" sz="3200" dirty="0"/>
              <a:t>学校</a:t>
            </a:r>
          </a:p>
        </p:txBody>
      </p:sp>
      <p:sp>
        <p:nvSpPr>
          <p:cNvPr id="19" name="テキスト ボックス 18"/>
          <p:cNvSpPr txBox="1"/>
          <p:nvPr/>
        </p:nvSpPr>
        <p:spPr>
          <a:xfrm>
            <a:off x="11438" y="4687806"/>
            <a:ext cx="677108" cy="1848345"/>
          </a:xfrm>
          <a:prstGeom prst="rect">
            <a:avLst/>
          </a:prstGeom>
          <a:noFill/>
        </p:spPr>
        <p:txBody>
          <a:bodyPr vert="eaVert" wrap="square" rtlCol="0">
            <a:spAutoFit/>
          </a:bodyPr>
          <a:lstStyle/>
          <a:p>
            <a:r>
              <a:rPr kumimoji="1" lang="ja-JP" altLang="en-US" sz="3200" dirty="0"/>
              <a:t>地域</a:t>
            </a:r>
          </a:p>
        </p:txBody>
      </p:sp>
      <p:sp>
        <p:nvSpPr>
          <p:cNvPr id="22" name="テキスト ボックス 21"/>
          <p:cNvSpPr txBox="1"/>
          <p:nvPr/>
        </p:nvSpPr>
        <p:spPr>
          <a:xfrm>
            <a:off x="1002918" y="2662424"/>
            <a:ext cx="2914919" cy="3046988"/>
          </a:xfrm>
          <a:prstGeom prst="rect">
            <a:avLst/>
          </a:prstGeom>
          <a:noFill/>
        </p:spPr>
        <p:txBody>
          <a:bodyPr wrap="square" rtlCol="0">
            <a:spAutoFit/>
          </a:bodyPr>
          <a:lstStyle/>
          <a:p>
            <a:r>
              <a:rPr kumimoji="1" lang="ja-JP" altLang="en-US" sz="2400" dirty="0"/>
              <a:t>○早期発見力の</a:t>
            </a:r>
            <a:endParaRPr kumimoji="1" lang="en-US" altLang="ja-JP" sz="2400" dirty="0"/>
          </a:p>
          <a:p>
            <a:pPr marL="268288"/>
            <a:r>
              <a:rPr kumimoji="1" lang="ja-JP" altLang="en-US" sz="2400" dirty="0"/>
              <a:t>向上</a:t>
            </a:r>
            <a:endParaRPr kumimoji="1" lang="en-US" altLang="ja-JP" sz="2400" dirty="0"/>
          </a:p>
          <a:p>
            <a:endParaRPr kumimoji="1" lang="en-US" altLang="ja-JP" sz="2400" dirty="0"/>
          </a:p>
          <a:p>
            <a:endParaRPr kumimoji="1" lang="en-US" altLang="ja-JP" sz="2400" dirty="0"/>
          </a:p>
          <a:p>
            <a:endParaRPr kumimoji="1" lang="en-US" altLang="ja-JP" sz="2400" dirty="0"/>
          </a:p>
          <a:p>
            <a:endParaRPr kumimoji="1" lang="en-US" altLang="ja-JP" sz="2400" dirty="0"/>
          </a:p>
          <a:p>
            <a:r>
              <a:rPr kumimoji="1" lang="ja-JP" altLang="en-US" sz="2400" dirty="0"/>
              <a:t>○社会的認知度の</a:t>
            </a:r>
            <a:endParaRPr kumimoji="1" lang="en-US" altLang="ja-JP" sz="2400" dirty="0"/>
          </a:p>
          <a:p>
            <a:r>
              <a:rPr kumimoji="1" lang="ja-JP" altLang="en-US" sz="2400" dirty="0"/>
              <a:t>　向上</a:t>
            </a:r>
          </a:p>
        </p:txBody>
      </p:sp>
      <p:cxnSp>
        <p:nvCxnSpPr>
          <p:cNvPr id="34" name="直線コネクタ 33"/>
          <p:cNvCxnSpPr/>
          <p:nvPr/>
        </p:nvCxnSpPr>
        <p:spPr>
          <a:xfrm>
            <a:off x="566670" y="2224508"/>
            <a:ext cx="8862812" cy="0"/>
          </a:xfrm>
          <a:prstGeom prst="line">
            <a:avLst/>
          </a:prstGeom>
          <a:ln>
            <a:prstDash val="solid"/>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a:off x="524594" y="4321618"/>
            <a:ext cx="886281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a:off x="566670" y="6189623"/>
            <a:ext cx="8862812" cy="0"/>
          </a:xfrm>
          <a:prstGeom prst="line">
            <a:avLst/>
          </a:prstGeom>
          <a:ln>
            <a:prstDash val="solid"/>
          </a:ln>
        </p:spPr>
        <p:style>
          <a:lnRef idx="1">
            <a:schemeClr val="accent1"/>
          </a:lnRef>
          <a:fillRef idx="0">
            <a:schemeClr val="accent1"/>
          </a:fillRef>
          <a:effectRef idx="0">
            <a:schemeClr val="accent1"/>
          </a:effectRef>
          <a:fontRef idx="minor">
            <a:schemeClr val="tx1"/>
          </a:fontRef>
        </p:style>
      </p:cxnSp>
      <p:sp>
        <p:nvSpPr>
          <p:cNvPr id="37" name="二等辺三角形 36"/>
          <p:cNvSpPr/>
          <p:nvPr/>
        </p:nvSpPr>
        <p:spPr>
          <a:xfrm rot="5400000">
            <a:off x="2779680" y="4199764"/>
            <a:ext cx="1901780" cy="15710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二等辺三角形 37"/>
          <p:cNvSpPr/>
          <p:nvPr/>
        </p:nvSpPr>
        <p:spPr>
          <a:xfrm rot="5400000">
            <a:off x="5615394" y="4220848"/>
            <a:ext cx="1901780" cy="15710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6712481" y="2648977"/>
            <a:ext cx="2914919" cy="2677656"/>
          </a:xfrm>
          <a:prstGeom prst="rect">
            <a:avLst/>
          </a:prstGeom>
          <a:noFill/>
        </p:spPr>
        <p:txBody>
          <a:bodyPr wrap="square" rtlCol="0">
            <a:spAutoFit/>
          </a:bodyPr>
          <a:lstStyle/>
          <a:p>
            <a:pPr marL="268288" indent="-268288"/>
            <a:r>
              <a:rPr kumimoji="1" lang="ja-JP" altLang="en-US" sz="2400" dirty="0"/>
              <a:t>○きめ細かな学習</a:t>
            </a:r>
            <a:endParaRPr kumimoji="1" lang="en-US" altLang="ja-JP" sz="2400" dirty="0"/>
          </a:p>
          <a:p>
            <a:pPr marL="268288"/>
            <a:r>
              <a:rPr kumimoji="1" lang="ja-JP" altLang="en-US" sz="2400" dirty="0"/>
              <a:t>支援、手厚い進路・就職相談対応</a:t>
            </a:r>
            <a:endParaRPr kumimoji="1" lang="en-US" altLang="ja-JP" sz="2400" dirty="0"/>
          </a:p>
          <a:p>
            <a:endParaRPr kumimoji="1" lang="en-US" altLang="ja-JP" sz="2400" dirty="0"/>
          </a:p>
          <a:p>
            <a:endParaRPr kumimoji="1" lang="en-US" altLang="ja-JP" sz="2400" dirty="0"/>
          </a:p>
          <a:p>
            <a:endParaRPr kumimoji="1" lang="en-US" altLang="ja-JP" sz="2400" dirty="0"/>
          </a:p>
          <a:p>
            <a:r>
              <a:rPr kumimoji="1" lang="ja-JP" altLang="en-US" sz="2400" dirty="0"/>
              <a:t>○支援策の充実</a:t>
            </a:r>
          </a:p>
        </p:txBody>
      </p:sp>
    </p:spTree>
    <p:extLst>
      <p:ext uri="{BB962C8B-B14F-4D97-AF65-F5344CB8AC3E}">
        <p14:creationId xmlns:p14="http://schemas.microsoft.com/office/powerpoint/2010/main" val="4147337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ストライプ 3">
            <a:extLst>
              <a:ext uri="{FF2B5EF4-FFF2-40B4-BE49-F238E27FC236}">
                <a16:creationId xmlns:a16="http://schemas.microsoft.com/office/drawing/2014/main" id="{3744E2C9-7606-4913-BF93-626206F11429}"/>
              </a:ext>
            </a:extLst>
          </p:cNvPr>
          <p:cNvSpPr/>
          <p:nvPr/>
        </p:nvSpPr>
        <p:spPr>
          <a:xfrm rot="5400000">
            <a:off x="4681457" y="2529792"/>
            <a:ext cx="272007" cy="3578087"/>
          </a:xfrm>
          <a:prstGeom prst="striped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solidFill>
                <a:prstClr val="white"/>
              </a:solidFill>
              <a:latin typeface="Meiryo UI"/>
              <a:ea typeface="Meiryo UI"/>
            </a:endParaRPr>
          </a:p>
        </p:txBody>
      </p:sp>
      <p:sp>
        <p:nvSpPr>
          <p:cNvPr id="13" name="角丸四角形 13">
            <a:extLst>
              <a:ext uri="{FF2B5EF4-FFF2-40B4-BE49-F238E27FC236}">
                <a16:creationId xmlns:a16="http://schemas.microsoft.com/office/drawing/2014/main" id="{78673CCC-6D03-436E-893D-EB28763022A1}"/>
              </a:ext>
            </a:extLst>
          </p:cNvPr>
          <p:cNvSpPr/>
          <p:nvPr/>
        </p:nvSpPr>
        <p:spPr>
          <a:xfrm>
            <a:off x="107371" y="4478313"/>
            <a:ext cx="9560370" cy="1855812"/>
          </a:xfrm>
          <a:prstGeom prst="roundRect">
            <a:avLst>
              <a:gd name="adj" fmla="val 5810"/>
            </a:avLst>
          </a:prstGeom>
          <a:no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indent="-457200">
              <a:defRPr/>
            </a:pPr>
            <a:endParaRPr kumimoji="1" lang="en-US" altLang="ja-JP" sz="1400" b="1" dirty="0">
              <a:solidFill>
                <a:prstClr val="black"/>
              </a:solidFill>
              <a:latin typeface="Meiryo UI"/>
              <a:ea typeface="Meiryo UI"/>
            </a:endParaRPr>
          </a:p>
          <a:p>
            <a:pPr indent="-457200">
              <a:defRPr/>
            </a:pPr>
            <a:r>
              <a:rPr kumimoji="1" lang="ja-JP" altLang="en-US" sz="2400" b="1" dirty="0">
                <a:solidFill>
                  <a:prstClr val="black"/>
                </a:solidFill>
                <a:latin typeface="Meiryo UI"/>
                <a:ea typeface="Meiryo UI"/>
              </a:rPr>
              <a:t>○　全ての教員を対象としたヤングケアラーにかかる研修の実施</a:t>
            </a:r>
            <a:endParaRPr kumimoji="1" lang="en-US" altLang="ja-JP" sz="2400" b="1" dirty="0">
              <a:solidFill>
                <a:prstClr val="black"/>
              </a:solidFill>
              <a:latin typeface="Meiryo UI"/>
              <a:ea typeface="Meiryo UI"/>
            </a:endParaRPr>
          </a:p>
          <a:p>
            <a:pPr indent="-457200">
              <a:defRPr/>
            </a:pPr>
            <a:r>
              <a:rPr kumimoji="1" lang="ja-JP" altLang="en-US" dirty="0">
                <a:solidFill>
                  <a:prstClr val="black"/>
                </a:solidFill>
              </a:rPr>
              <a:t>　　・　</a:t>
            </a:r>
            <a:r>
              <a:rPr kumimoji="1" lang="ja-JP" altLang="en-US" dirty="0">
                <a:solidFill>
                  <a:prstClr val="black"/>
                </a:solidFill>
                <a:latin typeface="Meiryo UI"/>
                <a:ea typeface="Meiryo UI"/>
              </a:rPr>
              <a:t>ヤングケアラーの実態や早期発見の好事例等にかかる研修を実施</a:t>
            </a:r>
            <a:endParaRPr kumimoji="1" lang="en-US" altLang="ja-JP" dirty="0">
              <a:solidFill>
                <a:prstClr val="black"/>
              </a:solidFill>
              <a:latin typeface="Meiryo UI"/>
              <a:ea typeface="Meiryo UI"/>
            </a:endParaRPr>
          </a:p>
          <a:p>
            <a:pPr indent="-457200">
              <a:defRPr/>
            </a:pPr>
            <a:r>
              <a:rPr kumimoji="1" lang="ja-JP" altLang="en-US" sz="2400" b="1" dirty="0">
                <a:solidFill>
                  <a:prstClr val="black"/>
                </a:solidFill>
              </a:rPr>
              <a:t>○　スクールソーシャルワーカー</a:t>
            </a:r>
            <a:r>
              <a:rPr kumimoji="1" lang="ja-JP" altLang="en-US" b="1" dirty="0">
                <a:solidFill>
                  <a:prstClr val="black"/>
                </a:solidFill>
              </a:rPr>
              <a:t>（</a:t>
            </a:r>
            <a:r>
              <a:rPr kumimoji="1" lang="en-US" altLang="ja-JP" b="1" dirty="0">
                <a:solidFill>
                  <a:prstClr val="black"/>
                </a:solidFill>
              </a:rPr>
              <a:t>SSW</a:t>
            </a:r>
            <a:r>
              <a:rPr kumimoji="1" lang="ja-JP" altLang="en-US" b="1" dirty="0">
                <a:solidFill>
                  <a:prstClr val="black"/>
                </a:solidFill>
              </a:rPr>
              <a:t>）</a:t>
            </a:r>
            <a:r>
              <a:rPr kumimoji="1" lang="ja-JP" altLang="en-US" sz="2400" b="1" dirty="0">
                <a:solidFill>
                  <a:prstClr val="black"/>
                </a:solidFill>
              </a:rPr>
              <a:t>による実践的な指導助言の実施</a:t>
            </a:r>
            <a:endParaRPr kumimoji="1" lang="en-US" altLang="ja-JP" sz="2400" b="1" dirty="0">
              <a:solidFill>
                <a:prstClr val="black"/>
              </a:solidFill>
            </a:endParaRPr>
          </a:p>
          <a:p>
            <a:pPr indent="-457200">
              <a:defRPr/>
            </a:pPr>
            <a:r>
              <a:rPr kumimoji="1" lang="ja-JP" altLang="en-US" dirty="0">
                <a:solidFill>
                  <a:prstClr val="black"/>
                </a:solidFill>
              </a:rPr>
              <a:t>　　・　各校における</a:t>
            </a:r>
            <a:r>
              <a:rPr kumimoji="1" lang="en-US" altLang="ja-JP" dirty="0">
                <a:solidFill>
                  <a:prstClr val="black"/>
                </a:solidFill>
              </a:rPr>
              <a:t>SSW</a:t>
            </a:r>
            <a:r>
              <a:rPr kumimoji="1" lang="ja-JP" altLang="en-US" dirty="0">
                <a:solidFill>
                  <a:prstClr val="black"/>
                </a:solidFill>
              </a:rPr>
              <a:t>からヤングケアラーへの相談支援対応等を通じ、早期発見・把握等に向けた</a:t>
            </a:r>
            <a:endParaRPr kumimoji="1" lang="en-US" altLang="ja-JP" dirty="0">
              <a:solidFill>
                <a:prstClr val="black"/>
              </a:solidFill>
            </a:endParaRPr>
          </a:p>
          <a:p>
            <a:pPr indent="-457200">
              <a:defRPr/>
            </a:pPr>
            <a:r>
              <a:rPr kumimoji="1" lang="ja-JP" altLang="en-US" dirty="0">
                <a:solidFill>
                  <a:prstClr val="black"/>
                </a:solidFill>
              </a:rPr>
              <a:t>　　　　実践的な指導助言を実施　　　　　　　　　　　　　　　　　　　　　　　　　　　　　　　　　　　　　　　等</a:t>
            </a:r>
            <a:endParaRPr kumimoji="1" lang="en-US" altLang="ja-JP" sz="2400" dirty="0">
              <a:solidFill>
                <a:srgbClr val="FF0000"/>
              </a:solidFill>
              <a:latin typeface="Meiryo UI"/>
              <a:ea typeface="Meiryo UI"/>
            </a:endParaRPr>
          </a:p>
          <a:p>
            <a:pPr indent="-457200">
              <a:defRPr/>
            </a:pPr>
            <a:r>
              <a:rPr kumimoji="1" lang="ja-JP" altLang="en-US" sz="2400" dirty="0">
                <a:solidFill>
                  <a:srgbClr val="FF0000"/>
                </a:solidFill>
                <a:latin typeface="Meiryo UI"/>
                <a:ea typeface="Meiryo UI"/>
              </a:rPr>
              <a:t>　　　</a:t>
            </a:r>
          </a:p>
          <a:p>
            <a:pPr indent="-457200">
              <a:defRPr/>
            </a:pPr>
            <a:endParaRPr kumimoji="1" lang="en-US" altLang="ja-JP" dirty="0">
              <a:solidFill>
                <a:prstClr val="black"/>
              </a:solidFill>
              <a:latin typeface="Meiryo UI"/>
              <a:ea typeface="Meiryo UI"/>
            </a:endParaRPr>
          </a:p>
          <a:p>
            <a:pPr indent="-457200">
              <a:defRPr/>
            </a:pPr>
            <a:endParaRPr kumimoji="1" lang="en-US" altLang="ja-JP" b="1" dirty="0">
              <a:solidFill>
                <a:prstClr val="black"/>
              </a:solidFill>
              <a:latin typeface="Meiryo UI"/>
              <a:ea typeface="Meiryo UI"/>
            </a:endParaRPr>
          </a:p>
          <a:p>
            <a:pPr indent="-457200">
              <a:defRPr/>
            </a:pPr>
            <a:endParaRPr kumimoji="1" lang="en-US" altLang="ja-JP" dirty="0">
              <a:solidFill>
                <a:prstClr val="black"/>
              </a:solidFill>
              <a:latin typeface="Meiryo UI"/>
              <a:ea typeface="Meiryo UI"/>
            </a:endParaRPr>
          </a:p>
          <a:p>
            <a:pPr indent="-457200">
              <a:defRPr/>
            </a:pPr>
            <a:endParaRPr kumimoji="1" lang="en-US" altLang="ja-JP" sz="1400" dirty="0">
              <a:solidFill>
                <a:prstClr val="black"/>
              </a:solidFill>
              <a:latin typeface="Meiryo UI"/>
              <a:ea typeface="Meiryo UI"/>
            </a:endParaRPr>
          </a:p>
          <a:p>
            <a:pPr indent="-457200">
              <a:defRPr/>
            </a:pPr>
            <a:endParaRPr kumimoji="1" lang="en-US" altLang="ja-JP" sz="1400" dirty="0">
              <a:solidFill>
                <a:prstClr val="black"/>
              </a:solidFill>
              <a:latin typeface="Meiryo UI"/>
              <a:ea typeface="Meiryo UI"/>
            </a:endParaRPr>
          </a:p>
          <a:p>
            <a:pPr indent="-457200">
              <a:defRPr/>
            </a:pPr>
            <a:endParaRPr kumimoji="1" lang="en-US" altLang="ja-JP" sz="1400" dirty="0">
              <a:solidFill>
                <a:prstClr val="black"/>
              </a:solidFill>
              <a:latin typeface="Meiryo UI"/>
              <a:ea typeface="Meiryo UI"/>
            </a:endParaRPr>
          </a:p>
          <a:p>
            <a:pPr indent="-457200">
              <a:defRPr/>
            </a:pPr>
            <a:endParaRPr kumimoji="1" lang="en-US" altLang="ja-JP" sz="1400" dirty="0">
              <a:solidFill>
                <a:prstClr val="black"/>
              </a:solidFill>
              <a:latin typeface="Meiryo UI"/>
              <a:ea typeface="Meiryo UI"/>
            </a:endParaRPr>
          </a:p>
        </p:txBody>
      </p:sp>
      <p:sp>
        <p:nvSpPr>
          <p:cNvPr id="15" name="角丸四角形 1">
            <a:extLst>
              <a:ext uri="{FF2B5EF4-FFF2-40B4-BE49-F238E27FC236}">
                <a16:creationId xmlns:a16="http://schemas.microsoft.com/office/drawing/2014/main" id="{425434DF-B92D-4870-9227-B6E2B3F921AC}"/>
              </a:ext>
            </a:extLst>
          </p:cNvPr>
          <p:cNvSpPr/>
          <p:nvPr/>
        </p:nvSpPr>
        <p:spPr>
          <a:xfrm>
            <a:off x="87512" y="4363632"/>
            <a:ext cx="2058901" cy="3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prstClr val="white"/>
                </a:solidFill>
                <a:latin typeface="Meiryo UI"/>
                <a:ea typeface="Meiryo UI"/>
              </a:rPr>
              <a:t>対応策（案）</a:t>
            </a:r>
          </a:p>
        </p:txBody>
      </p:sp>
      <p:sp>
        <p:nvSpPr>
          <p:cNvPr id="51" name="テキスト ボックス 50"/>
          <p:cNvSpPr txBox="1"/>
          <p:nvPr/>
        </p:nvSpPr>
        <p:spPr>
          <a:xfrm>
            <a:off x="87513" y="1031819"/>
            <a:ext cx="9459900" cy="3170099"/>
          </a:xfrm>
          <a:prstGeom prst="rect">
            <a:avLst/>
          </a:prstGeom>
          <a:noFill/>
        </p:spPr>
        <p:txBody>
          <a:bodyPr wrap="square" rtlCol="0">
            <a:spAutoFit/>
          </a:bodyPr>
          <a:lstStyle/>
          <a:p>
            <a:pPr marL="147638" indent="-147638" algn="just"/>
            <a:r>
              <a:rPr kumimoji="1" lang="ja-JP" altLang="en-US" sz="2000" dirty="0">
                <a:solidFill>
                  <a:prstClr val="black"/>
                </a:solidFill>
                <a:latin typeface="Meiryo UI"/>
                <a:ea typeface="Meiryo UI"/>
              </a:rPr>
              <a:t>○</a:t>
            </a:r>
            <a:r>
              <a:rPr kumimoji="1" lang="en-US" altLang="ja-JP" sz="2000" dirty="0">
                <a:solidFill>
                  <a:prstClr val="black"/>
                </a:solidFill>
                <a:latin typeface="Meiryo UI"/>
                <a:ea typeface="Meiryo UI"/>
              </a:rPr>
              <a:t>WEB</a:t>
            </a:r>
            <a:r>
              <a:rPr kumimoji="1" lang="ja-JP" altLang="en-US" sz="2000" dirty="0">
                <a:solidFill>
                  <a:prstClr val="black"/>
                </a:solidFill>
                <a:latin typeface="Meiryo UI"/>
                <a:ea typeface="Meiryo UI"/>
              </a:rPr>
              <a:t>調査結果</a:t>
            </a:r>
            <a:endParaRPr kumimoji="1" lang="en-US" altLang="ja-JP" sz="2000" dirty="0">
              <a:solidFill>
                <a:prstClr val="black"/>
              </a:solidFill>
              <a:latin typeface="Meiryo UI"/>
              <a:ea typeface="Meiryo UI"/>
            </a:endParaRPr>
          </a:p>
          <a:p>
            <a:pPr marL="147638" indent="-147638" algn="just"/>
            <a:r>
              <a:rPr kumimoji="1" lang="ja-JP" altLang="en-US" sz="2000" dirty="0">
                <a:solidFill>
                  <a:prstClr val="black"/>
                </a:solidFill>
                <a:latin typeface="Meiryo UI"/>
                <a:ea typeface="Meiryo UI"/>
              </a:rPr>
              <a:t>　　</a:t>
            </a:r>
            <a:r>
              <a:rPr kumimoji="1" lang="ja-JP" altLang="en-US" dirty="0">
                <a:solidFill>
                  <a:prstClr val="black"/>
                </a:solidFill>
                <a:latin typeface="Meiryo UI"/>
                <a:ea typeface="Meiryo UI"/>
              </a:rPr>
              <a:t>「世話をしている家族がいる」と回答した生徒が</a:t>
            </a:r>
            <a:r>
              <a:rPr kumimoji="1" lang="en-US" altLang="ja-JP" dirty="0">
                <a:solidFill>
                  <a:prstClr val="black"/>
                </a:solidFill>
              </a:rPr>
              <a:t>6.5%(1,312</a:t>
            </a:r>
            <a:r>
              <a:rPr kumimoji="1" lang="ja-JP" altLang="en-US" dirty="0">
                <a:solidFill>
                  <a:prstClr val="black"/>
                </a:solidFill>
              </a:rPr>
              <a:t>人</a:t>
            </a:r>
            <a:r>
              <a:rPr kumimoji="1" lang="en-US" altLang="ja-JP" dirty="0">
                <a:solidFill>
                  <a:prstClr val="black"/>
                </a:solidFill>
              </a:rPr>
              <a:t>)</a:t>
            </a:r>
          </a:p>
          <a:p>
            <a:pPr marL="147638" indent="-147638" algn="just"/>
            <a:r>
              <a:rPr kumimoji="1" lang="ja-JP" altLang="en-US" dirty="0">
                <a:solidFill>
                  <a:prstClr val="black"/>
                </a:solidFill>
              </a:rPr>
              <a:t>　  </a:t>
            </a:r>
            <a:r>
              <a:rPr kumimoji="1" lang="ja-JP" altLang="en-US" dirty="0">
                <a:solidFill>
                  <a:prstClr val="black"/>
                </a:solidFill>
                <a:latin typeface="Meiryo UI"/>
                <a:ea typeface="Meiryo UI"/>
              </a:rPr>
              <a:t>調査への未回答者が、約</a:t>
            </a:r>
            <a:r>
              <a:rPr kumimoji="1" lang="en-US" altLang="ja-JP" dirty="0">
                <a:solidFill>
                  <a:prstClr val="black"/>
                </a:solidFill>
                <a:latin typeface="Meiryo UI"/>
                <a:ea typeface="Meiryo UI"/>
              </a:rPr>
              <a:t>82,000</a:t>
            </a:r>
            <a:r>
              <a:rPr kumimoji="1" lang="ja-JP" altLang="en-US" dirty="0">
                <a:solidFill>
                  <a:prstClr val="black"/>
                </a:solidFill>
                <a:latin typeface="Meiryo UI"/>
                <a:ea typeface="Meiryo UI"/>
              </a:rPr>
              <a:t>人存在　</a:t>
            </a:r>
            <a:endParaRPr kumimoji="1" lang="en-US" altLang="ja-JP" dirty="0">
              <a:solidFill>
                <a:prstClr val="black"/>
              </a:solidFill>
              <a:latin typeface="Meiryo UI"/>
              <a:ea typeface="Meiryo UI"/>
            </a:endParaRPr>
          </a:p>
          <a:p>
            <a:pPr marL="147638" indent="-147638" algn="just"/>
            <a:r>
              <a:rPr kumimoji="1" lang="ja-JP" altLang="en-US" sz="2000" b="1" dirty="0">
                <a:solidFill>
                  <a:prstClr val="black"/>
                </a:solidFill>
                <a:latin typeface="Meiryo UI"/>
                <a:ea typeface="Meiryo UI"/>
              </a:rPr>
              <a:t>　➡ 各校には</a:t>
            </a:r>
            <a:r>
              <a:rPr kumimoji="1" lang="ja-JP" altLang="en-US" sz="2000" b="1" u="sng" dirty="0">
                <a:solidFill>
                  <a:prstClr val="black"/>
                </a:solidFill>
                <a:latin typeface="Meiryo UI"/>
                <a:ea typeface="Meiryo UI"/>
              </a:rPr>
              <a:t>調査で判明した人数を上回る家族の世話をしている生徒がいる</a:t>
            </a:r>
            <a:r>
              <a:rPr kumimoji="1" lang="ja-JP" altLang="en-US" sz="2000" b="1" dirty="0">
                <a:solidFill>
                  <a:prstClr val="black"/>
                </a:solidFill>
                <a:latin typeface="Meiryo UI"/>
                <a:ea typeface="Meiryo UI"/>
              </a:rPr>
              <a:t>と考えられる</a:t>
            </a:r>
            <a:endParaRPr kumimoji="1" lang="en-US" altLang="ja-JP" sz="800" b="1" dirty="0">
              <a:solidFill>
                <a:prstClr val="black"/>
              </a:solidFill>
              <a:latin typeface="Meiryo UI"/>
              <a:ea typeface="Meiryo UI"/>
            </a:endParaRPr>
          </a:p>
          <a:p>
            <a:pPr marL="147638" indent="120650" algn="just"/>
            <a:endParaRPr kumimoji="1" lang="en-US" altLang="ja-JP" sz="800" dirty="0">
              <a:solidFill>
                <a:prstClr val="black"/>
              </a:solidFill>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○ヤングケアラーの学校における把握状況</a:t>
            </a:r>
            <a:endParaRPr kumimoji="1" lang="en-US" altLang="ja-JP" sz="2000"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　　学校は、ヤングケアラーの約７割を把握できておらず、出席状況にめだった</a:t>
            </a:r>
            <a:endParaRPr kumimoji="1" lang="en-US" altLang="ja-JP"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　　変化がない場合など、気が付くことが困難</a:t>
            </a:r>
            <a:endParaRPr kumimoji="1" lang="en-US" altLang="ja-JP"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　　把握できたケースについては担任など教員との面談等によるものが約９割</a:t>
            </a:r>
          </a:p>
          <a:p>
            <a:r>
              <a:rPr kumimoji="1" lang="ja-JP" altLang="en-US" dirty="0">
                <a:latin typeface="Meiryo UI" panose="020B0604030504040204" pitchFamily="50" charset="-128"/>
                <a:ea typeface="Meiryo UI" panose="020B0604030504040204" pitchFamily="50" charset="-128"/>
              </a:rPr>
              <a:t>　　</a:t>
            </a:r>
            <a:r>
              <a:rPr kumimoji="1" lang="ja-JP" altLang="en-US" sz="2000" dirty="0">
                <a:solidFill>
                  <a:prstClr val="black"/>
                </a:solidFill>
                <a:latin typeface="Meiryo UI" panose="020B0604030504040204" pitchFamily="50" charset="-128"/>
                <a:ea typeface="Meiryo UI" panose="020B0604030504040204" pitchFamily="50" charset="-128"/>
              </a:rPr>
              <a:t>　➡ </a:t>
            </a:r>
            <a:r>
              <a:rPr kumimoji="1" lang="ja-JP" altLang="en-US" sz="2000" b="1" dirty="0">
                <a:solidFill>
                  <a:prstClr val="black"/>
                </a:solidFill>
                <a:latin typeface="Meiryo UI" panose="020B0604030504040204" pitchFamily="50" charset="-128"/>
                <a:ea typeface="Meiryo UI" panose="020B0604030504040204" pitchFamily="50" charset="-128"/>
              </a:rPr>
              <a:t>生徒と長く接する教員の果たす役割は大きい</a:t>
            </a:r>
            <a:endParaRPr kumimoji="1" lang="en-US" altLang="ja-JP" sz="2000" b="1" dirty="0">
              <a:solidFill>
                <a:prstClr val="black"/>
              </a:solidFill>
              <a:latin typeface="Meiryo UI" panose="020B0604030504040204" pitchFamily="50" charset="-128"/>
              <a:ea typeface="Meiryo UI" panose="020B0604030504040204" pitchFamily="50" charset="-128"/>
            </a:endParaRPr>
          </a:p>
          <a:p>
            <a:pPr indent="268288"/>
            <a:r>
              <a:rPr kumimoji="1" lang="ja-JP" altLang="en-US" sz="2000" b="1" dirty="0">
                <a:solidFill>
                  <a:prstClr val="black"/>
                </a:solidFill>
                <a:latin typeface="Meiryo UI" panose="020B0604030504040204" pitchFamily="50" charset="-128"/>
                <a:ea typeface="Meiryo UI" panose="020B0604030504040204" pitchFamily="50" charset="-128"/>
              </a:rPr>
              <a:t>　</a:t>
            </a:r>
            <a:r>
              <a:rPr kumimoji="1" lang="ja-JP" altLang="en-US" sz="2000" b="1" u="sng" dirty="0">
                <a:solidFill>
                  <a:prstClr val="black"/>
                </a:solidFill>
                <a:latin typeface="Meiryo UI" panose="020B0604030504040204" pitchFamily="50" charset="-128"/>
                <a:ea typeface="Meiryo UI" panose="020B0604030504040204" pitchFamily="50" charset="-128"/>
              </a:rPr>
              <a:t>一方で、教員に早期発見、把握できるノウハウが不十分</a:t>
            </a:r>
            <a:endParaRPr kumimoji="1" lang="en-US" altLang="ja-JP" sz="2000" b="1" u="sng" dirty="0">
              <a:solidFill>
                <a:prstClr val="black"/>
              </a:solidFill>
              <a:latin typeface="Meiryo UI" panose="020B0604030504040204" pitchFamily="50" charset="-128"/>
              <a:ea typeface="Meiryo UI" panose="020B0604030504040204" pitchFamily="50" charset="-128"/>
            </a:endParaRPr>
          </a:p>
        </p:txBody>
      </p:sp>
      <p:sp>
        <p:nvSpPr>
          <p:cNvPr id="86" name="テキスト ボックス 85"/>
          <p:cNvSpPr txBox="1"/>
          <p:nvPr/>
        </p:nvSpPr>
        <p:spPr>
          <a:xfrm>
            <a:off x="6000" y="0"/>
            <a:ext cx="9900000" cy="720000"/>
          </a:xfrm>
          <a:prstGeom prst="rect">
            <a:avLst/>
          </a:prstGeom>
          <a:solidFill>
            <a:schemeClr val="accent1"/>
          </a:solidFill>
          <a:ln>
            <a:noFill/>
          </a:ln>
        </p:spPr>
        <p:txBody>
          <a:bodyPr wrap="square" tIns="90000" bIns="90000" rtlCol="0" anchor="ctr" anchorCtr="0">
            <a:noAutofit/>
          </a:bodyPr>
          <a:lstStyle/>
          <a:p>
            <a:pPr>
              <a:lnSpc>
                <a:spcPct val="110000"/>
              </a:lnSpc>
            </a:pPr>
            <a:r>
              <a:rPr lang="ja-JP" altLang="en-US" sz="3600" dirty="0">
                <a:solidFill>
                  <a:schemeClr val="bg1"/>
                </a:solidFill>
                <a:latin typeface="Meiryo UI" panose="020B0604030504040204" pitchFamily="50" charset="-128"/>
                <a:ea typeface="Meiryo UI" panose="020B0604030504040204" pitchFamily="50" charset="-128"/>
              </a:rPr>
              <a:t>　早期発見力の向上</a:t>
            </a:r>
          </a:p>
        </p:txBody>
      </p:sp>
      <p:sp>
        <p:nvSpPr>
          <p:cNvPr id="6" name="楕円 5"/>
          <p:cNvSpPr/>
          <p:nvPr/>
        </p:nvSpPr>
        <p:spPr>
          <a:xfrm>
            <a:off x="5127216" y="37196"/>
            <a:ext cx="1525374" cy="649583"/>
          </a:xfrm>
          <a:prstGeom prst="ellipse">
            <a:avLst/>
          </a:prstGeom>
          <a:gradFill flip="none" rotWithShape="1">
            <a:gsLst>
              <a:gs pos="0">
                <a:schemeClr val="accent6">
                  <a:tint val="66000"/>
                  <a:satMod val="160000"/>
                </a:schemeClr>
              </a:gs>
              <a:gs pos="50000">
                <a:schemeClr val="accent6">
                  <a:tint val="44500"/>
                  <a:satMod val="160000"/>
                </a:schemeClr>
              </a:gs>
              <a:gs pos="100000">
                <a:schemeClr val="accent6">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rPr>
              <a:t>見つける</a:t>
            </a:r>
            <a:endParaRPr lang="en-US" altLang="ja-JP"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9429482" y="6581001"/>
            <a:ext cx="476518" cy="276999"/>
          </a:xfrm>
          <a:prstGeom prst="rect">
            <a:avLst/>
          </a:prstGeom>
          <a:noFill/>
        </p:spPr>
        <p:txBody>
          <a:bodyPr wrap="square" lIns="0" tIns="0" rIns="0" bIns="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0F263E73-44A4-42D9-B58D-3BB0D6033F4C}" type="slidenum">
              <a:rPr kumimoji="1" lang="ja-JP" altLang="en-US" sz="2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t>13</a:t>
            </a:fld>
            <a:endPar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7" name="楕円 16">
            <a:extLst>
              <a:ext uri="{FF2B5EF4-FFF2-40B4-BE49-F238E27FC236}">
                <a16:creationId xmlns:a16="http://schemas.microsoft.com/office/drawing/2014/main" id="{6A33C833-48F2-4636-A809-9CB56F2975E3}"/>
              </a:ext>
            </a:extLst>
          </p:cNvPr>
          <p:cNvSpPr/>
          <p:nvPr/>
        </p:nvSpPr>
        <p:spPr>
          <a:xfrm>
            <a:off x="6711515" y="37196"/>
            <a:ext cx="1525374" cy="64958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rPr>
              <a:t>つなぐ</a:t>
            </a:r>
            <a:endParaRPr lang="en-US" altLang="ja-JP"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endParaRPr>
          </a:p>
        </p:txBody>
      </p:sp>
      <p:sp>
        <p:nvSpPr>
          <p:cNvPr id="18" name="楕円 17">
            <a:extLst>
              <a:ext uri="{FF2B5EF4-FFF2-40B4-BE49-F238E27FC236}">
                <a16:creationId xmlns:a16="http://schemas.microsoft.com/office/drawing/2014/main" id="{35875E8F-AC39-4074-99F6-55A8970931E9}"/>
              </a:ext>
            </a:extLst>
          </p:cNvPr>
          <p:cNvSpPr/>
          <p:nvPr/>
        </p:nvSpPr>
        <p:spPr>
          <a:xfrm>
            <a:off x="8282558" y="30072"/>
            <a:ext cx="1525374" cy="64958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rPr>
              <a:t>支える</a:t>
            </a:r>
            <a:endParaRPr lang="en-US" altLang="ja-JP"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endParaRPr>
          </a:p>
        </p:txBody>
      </p:sp>
      <p:sp>
        <p:nvSpPr>
          <p:cNvPr id="72" name="角丸四角形 71"/>
          <p:cNvSpPr/>
          <p:nvPr/>
        </p:nvSpPr>
        <p:spPr>
          <a:xfrm>
            <a:off x="107370" y="776900"/>
            <a:ext cx="9560371" cy="3405931"/>
          </a:xfrm>
          <a:prstGeom prst="roundRect">
            <a:avLst>
              <a:gd name="adj" fmla="val 8742"/>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indent="-457200"/>
            <a:endParaRPr kumimoji="1" lang="en-US" altLang="ja-JP" sz="1400" dirty="0">
              <a:solidFill>
                <a:prstClr val="black"/>
              </a:solidFill>
              <a:latin typeface="Meiryo UI"/>
              <a:ea typeface="Meiryo UI"/>
            </a:endParaRPr>
          </a:p>
          <a:p>
            <a:pPr indent="-457200"/>
            <a:endParaRPr kumimoji="1" lang="en-US" altLang="ja-JP" sz="1400" dirty="0">
              <a:solidFill>
                <a:prstClr val="black"/>
              </a:solidFill>
              <a:latin typeface="Meiryo UI"/>
              <a:ea typeface="Meiryo UI"/>
            </a:endParaRPr>
          </a:p>
          <a:p>
            <a:pPr indent="-457200"/>
            <a:endParaRPr kumimoji="1" lang="en-US" altLang="ja-JP" sz="1400" dirty="0">
              <a:solidFill>
                <a:prstClr val="black"/>
              </a:solidFill>
              <a:latin typeface="Meiryo UI"/>
              <a:ea typeface="Meiryo UI"/>
            </a:endParaRPr>
          </a:p>
          <a:p>
            <a:pPr indent="-457200"/>
            <a:endParaRPr kumimoji="1" lang="en-US" altLang="ja-JP" sz="1400" dirty="0">
              <a:solidFill>
                <a:prstClr val="black"/>
              </a:solidFill>
              <a:latin typeface="Meiryo UI"/>
              <a:ea typeface="Meiryo UI"/>
            </a:endParaRPr>
          </a:p>
          <a:p>
            <a:pPr indent="-457200"/>
            <a:endParaRPr kumimoji="1" lang="en-US" altLang="ja-JP" sz="1400" dirty="0">
              <a:solidFill>
                <a:prstClr val="black"/>
              </a:solidFill>
              <a:latin typeface="Meiryo UI"/>
              <a:ea typeface="Meiryo UI"/>
            </a:endParaRPr>
          </a:p>
          <a:p>
            <a:pPr indent="-457200"/>
            <a:endParaRPr kumimoji="1" lang="en-US" altLang="ja-JP" sz="1400" dirty="0">
              <a:solidFill>
                <a:prstClr val="black"/>
              </a:solidFill>
              <a:latin typeface="Meiryo UI"/>
              <a:ea typeface="Meiryo UI"/>
            </a:endParaRPr>
          </a:p>
          <a:p>
            <a:pPr marL="604838" indent="-1062038">
              <a:spcBef>
                <a:spcPts val="1200"/>
              </a:spcBef>
            </a:pPr>
            <a:endParaRPr kumimoji="1" lang="en-US" altLang="ja-JP" sz="1400" dirty="0">
              <a:solidFill>
                <a:prstClr val="black"/>
              </a:solidFill>
              <a:latin typeface="Meiryo UI"/>
              <a:ea typeface="Meiryo UI"/>
            </a:endParaRPr>
          </a:p>
          <a:p>
            <a:pPr indent="-457200">
              <a:spcBef>
                <a:spcPts val="1200"/>
              </a:spcBef>
            </a:pPr>
            <a:endParaRPr kumimoji="1" lang="en-US" altLang="ja-JP" sz="1400" dirty="0">
              <a:solidFill>
                <a:prstClr val="black"/>
              </a:solidFill>
              <a:latin typeface="Meiryo UI"/>
              <a:ea typeface="Meiryo UI"/>
            </a:endParaRPr>
          </a:p>
        </p:txBody>
      </p:sp>
      <p:sp>
        <p:nvSpPr>
          <p:cNvPr id="2" name="角丸四角形 1"/>
          <p:cNvSpPr/>
          <p:nvPr/>
        </p:nvSpPr>
        <p:spPr>
          <a:xfrm>
            <a:off x="100765" y="763650"/>
            <a:ext cx="1451633" cy="3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prstClr val="white"/>
                </a:solidFill>
                <a:latin typeface="Meiryo UI"/>
                <a:ea typeface="Meiryo UI"/>
              </a:rPr>
              <a:t>現状と課題</a:t>
            </a:r>
          </a:p>
        </p:txBody>
      </p:sp>
      <p:pic>
        <p:nvPicPr>
          <p:cNvPr id="5" name="図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48864" y="2331308"/>
            <a:ext cx="1580618" cy="1729382"/>
          </a:xfrm>
          <a:prstGeom prst="rect">
            <a:avLst/>
          </a:prstGeom>
        </p:spPr>
      </p:pic>
      <p:sp>
        <p:nvSpPr>
          <p:cNvPr id="3" name="右矢印 2"/>
          <p:cNvSpPr/>
          <p:nvPr/>
        </p:nvSpPr>
        <p:spPr>
          <a:xfrm>
            <a:off x="107370" y="6392750"/>
            <a:ext cx="382026" cy="376501"/>
          </a:xfrm>
          <a:prstGeom prst="rightArrow">
            <a:avLst/>
          </a:prstGeom>
          <a:solidFill>
            <a:srgbClr val="FF000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7" name="テキスト ボックス 6"/>
          <p:cNvSpPr txBox="1"/>
          <p:nvPr/>
        </p:nvSpPr>
        <p:spPr>
          <a:xfrm>
            <a:off x="595584" y="6357599"/>
            <a:ext cx="8720832" cy="461665"/>
          </a:xfrm>
          <a:prstGeom prst="rect">
            <a:avLst/>
          </a:prstGeom>
          <a:noFill/>
        </p:spPr>
        <p:txBody>
          <a:bodyPr wrap="square" rtlCol="0">
            <a:spAutoFit/>
          </a:bodyPr>
          <a:lstStyle/>
          <a:p>
            <a:r>
              <a:rPr kumimoji="1" lang="ja-JP" altLang="en-US" sz="2400" b="1" u="sng" dirty="0">
                <a:solidFill>
                  <a:srgbClr val="FF0000"/>
                </a:solidFill>
              </a:rPr>
              <a:t>教員の早期発見力を向上し、潜在化しがちなヤングケアラーを把握</a:t>
            </a:r>
            <a:endParaRPr kumimoji="1" lang="ja-JP" altLang="en-US" sz="2400" dirty="0"/>
          </a:p>
        </p:txBody>
      </p:sp>
    </p:spTree>
    <p:extLst>
      <p:ext uri="{BB962C8B-B14F-4D97-AF65-F5344CB8AC3E}">
        <p14:creationId xmlns:p14="http://schemas.microsoft.com/office/powerpoint/2010/main" val="27781731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テキスト ボックス 50"/>
          <p:cNvSpPr txBox="1"/>
          <p:nvPr/>
        </p:nvSpPr>
        <p:spPr>
          <a:xfrm>
            <a:off x="42303" y="1003386"/>
            <a:ext cx="9823356" cy="2416046"/>
          </a:xfrm>
          <a:prstGeom prst="rect">
            <a:avLst/>
          </a:prstGeom>
          <a:noFill/>
        </p:spPr>
        <p:txBody>
          <a:bodyPr wrap="square" rtlCol="0">
            <a:spAutoFit/>
          </a:bodyPr>
          <a:lstStyle/>
          <a:p>
            <a:pPr marL="147638" marR="0" lvl="0" indent="-147638" algn="just" defTabSz="457200" rtl="0" eaLnBrk="1" fontAlgn="auto" latinLnBrk="0" hangingPunct="1">
              <a:lnSpc>
                <a:spcPts val="27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rPr>
              <a:t>○</a:t>
            </a:r>
            <a:r>
              <a:rPr kumimoji="1" lang="en-US" altLang="ja-JP" sz="2000" noProof="0" dirty="0">
                <a:solidFill>
                  <a:prstClr val="black"/>
                </a:solidFill>
                <a:latin typeface="Meiryo UI"/>
                <a:ea typeface="Meiryo UI"/>
              </a:rPr>
              <a:t>WEB</a:t>
            </a:r>
            <a:r>
              <a:rPr kumimoji="1" lang="ja-JP" altLang="en-US" sz="2000" dirty="0">
                <a:solidFill>
                  <a:prstClr val="black"/>
                </a:solidFill>
                <a:latin typeface="Meiryo UI"/>
                <a:ea typeface="Meiryo UI"/>
              </a:rPr>
              <a:t>調査結果</a:t>
            </a:r>
            <a:endParaRPr kumimoji="1" lang="en-US" altLang="ja-JP" sz="2000" b="0" i="0" u="none" strike="noStrike" kern="1200" cap="none" spc="0" normalizeH="0" baseline="0" noProof="0" dirty="0">
              <a:ln>
                <a:noFill/>
              </a:ln>
              <a:solidFill>
                <a:prstClr val="black"/>
              </a:solidFill>
              <a:effectLst/>
              <a:uLnTx/>
              <a:uFillTx/>
              <a:latin typeface="Meiryo UI"/>
              <a:ea typeface="Meiryo UI"/>
            </a:endParaRPr>
          </a:p>
          <a:p>
            <a:pPr marL="147638" marR="0" lvl="0" indent="-147638" algn="just" defTabSz="457200" rtl="0" eaLnBrk="1" fontAlgn="auto" latinLnBrk="0" hangingPunct="1">
              <a:lnSpc>
                <a:spcPts val="27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rPr>
              <a:t>　　</a:t>
            </a:r>
            <a:r>
              <a:rPr kumimoji="1" lang="ja-JP" altLang="en-US" b="1" i="0" u="none" strike="noStrike" kern="1200" cap="none" spc="0" normalizeH="0" baseline="0" noProof="0" dirty="0">
                <a:ln>
                  <a:noFill/>
                </a:ln>
                <a:effectLst/>
                <a:uLnTx/>
                <a:uFillTx/>
                <a:latin typeface="Meiryo UI"/>
                <a:ea typeface="Meiryo UI"/>
              </a:rPr>
              <a:t>ほぼ全ての府立高校にヤングケアラーが在籍している一方、相談した経験のある生徒は</a:t>
            </a:r>
            <a:r>
              <a:rPr kumimoji="1" lang="en-US" altLang="ja-JP" b="1" i="0" u="none" strike="noStrike" kern="1200" cap="none" spc="0" normalizeH="0" baseline="0" noProof="0" dirty="0">
                <a:ln>
                  <a:noFill/>
                </a:ln>
                <a:effectLst/>
                <a:uLnTx/>
                <a:uFillTx/>
                <a:latin typeface="Meiryo UI"/>
                <a:ea typeface="Meiryo UI"/>
              </a:rPr>
              <a:t>5</a:t>
            </a:r>
            <a:r>
              <a:rPr kumimoji="1" lang="ja-JP" altLang="en-US" b="1" i="0" u="none" strike="noStrike" kern="1200" cap="none" spc="0" normalizeH="0" baseline="0" noProof="0" dirty="0">
                <a:ln>
                  <a:noFill/>
                </a:ln>
                <a:effectLst/>
                <a:uLnTx/>
                <a:uFillTx/>
                <a:latin typeface="Meiryo UI"/>
                <a:ea typeface="Meiryo UI"/>
              </a:rPr>
              <a:t>割程度</a:t>
            </a:r>
            <a:endParaRPr kumimoji="1" lang="en-US" altLang="ja-JP" b="1" i="0" u="none" strike="noStrike" kern="1200" cap="none" spc="0" normalizeH="0" baseline="0" noProof="0" dirty="0">
              <a:ln>
                <a:noFill/>
              </a:ln>
              <a:effectLst/>
              <a:uLnTx/>
              <a:uFillTx/>
              <a:latin typeface="Meiryo UI"/>
              <a:ea typeface="Meiryo UI"/>
            </a:endParaRPr>
          </a:p>
          <a:p>
            <a:pPr marL="147638" lvl="0" indent="-147638" algn="just">
              <a:defRPr/>
            </a:pPr>
            <a:r>
              <a:rPr kumimoji="1" lang="ja-JP" altLang="en-US" sz="1400" dirty="0"/>
              <a:t>　 　</a:t>
            </a:r>
            <a:r>
              <a:rPr kumimoji="1" lang="ja-JP" altLang="en-US" b="1" dirty="0"/>
              <a:t>悩みや困りごとを相談できずにいる生徒が多い</a:t>
            </a:r>
            <a:endParaRPr kumimoji="1" lang="en-US" altLang="ja-JP" sz="800" b="1" dirty="0">
              <a:latin typeface="Meiryo UI"/>
              <a:ea typeface="Meiryo UI"/>
            </a:endParaRPr>
          </a:p>
          <a:p>
            <a:pPr lvl="0">
              <a:defRPr/>
            </a:pPr>
            <a:endParaRPr kumimoji="1" lang="en-US" altLang="ja-JP" sz="800" dirty="0">
              <a:solidFill>
                <a:prstClr val="black"/>
              </a:solidFill>
            </a:endParaRPr>
          </a:p>
          <a:p>
            <a:pPr lvl="0">
              <a:defRPr/>
            </a:pPr>
            <a:r>
              <a:rPr kumimoji="1" lang="ja-JP" altLang="en-US" sz="2000" dirty="0">
                <a:solidFill>
                  <a:prstClr val="black"/>
                </a:solidFill>
              </a:rPr>
              <a:t>○相談支援体制の状況</a:t>
            </a:r>
            <a:endParaRPr kumimoji="1" lang="en-US" altLang="ja-JP" sz="2000" dirty="0">
              <a:solidFill>
                <a:prstClr val="black"/>
              </a:solidFill>
            </a:endParaRPr>
          </a:p>
          <a:p>
            <a:pPr lvl="0">
              <a:lnSpc>
                <a:spcPts val="2200"/>
              </a:lnSpc>
              <a:defRPr/>
            </a:pPr>
            <a:r>
              <a:rPr kumimoji="1" lang="ja-JP" altLang="en-US" sz="2000" dirty="0">
                <a:solidFill>
                  <a:prstClr val="black"/>
                </a:solidFill>
              </a:rPr>
              <a:t>　　</a:t>
            </a:r>
            <a:r>
              <a:rPr kumimoji="1" lang="ja-JP" altLang="en-US" dirty="0">
                <a:solidFill>
                  <a:prstClr val="black"/>
                </a:solidFill>
              </a:rPr>
              <a:t>スクールソーシャルワーカー（</a:t>
            </a:r>
            <a:r>
              <a:rPr kumimoji="1" lang="en-US" altLang="ja-JP" dirty="0">
                <a:solidFill>
                  <a:prstClr val="black"/>
                </a:solidFill>
              </a:rPr>
              <a:t>SSW</a:t>
            </a:r>
            <a:r>
              <a:rPr kumimoji="1" lang="ja-JP" altLang="en-US" dirty="0">
                <a:solidFill>
                  <a:prstClr val="black"/>
                </a:solidFill>
              </a:rPr>
              <a:t>）の配置は府立高校</a:t>
            </a:r>
            <a:r>
              <a:rPr kumimoji="1" lang="en-US" altLang="ja-JP" dirty="0">
                <a:solidFill>
                  <a:prstClr val="black"/>
                </a:solidFill>
              </a:rPr>
              <a:t>149</a:t>
            </a:r>
            <a:r>
              <a:rPr kumimoji="1" lang="ja-JP" altLang="en-US" dirty="0">
                <a:solidFill>
                  <a:prstClr val="black"/>
                </a:solidFill>
              </a:rPr>
              <a:t>校中</a:t>
            </a:r>
            <a:r>
              <a:rPr kumimoji="1" lang="en-US" altLang="ja-JP" dirty="0">
                <a:solidFill>
                  <a:prstClr val="black"/>
                </a:solidFill>
              </a:rPr>
              <a:t>32</a:t>
            </a:r>
            <a:r>
              <a:rPr kumimoji="1" lang="ja-JP" altLang="en-US" dirty="0">
                <a:solidFill>
                  <a:prstClr val="black"/>
                </a:solidFill>
              </a:rPr>
              <a:t>校にとどまる　</a:t>
            </a:r>
            <a:endParaRPr kumimoji="1" lang="en-US" altLang="ja-JP" dirty="0">
              <a:solidFill>
                <a:prstClr val="black"/>
              </a:solidFill>
            </a:endParaRPr>
          </a:p>
          <a:p>
            <a:pPr lvl="0">
              <a:lnSpc>
                <a:spcPts val="2200"/>
              </a:lnSpc>
              <a:defRPr/>
            </a:pPr>
            <a:r>
              <a:rPr kumimoji="1" lang="ja-JP" altLang="en-US" sz="2000" b="1" dirty="0">
                <a:solidFill>
                  <a:prstClr val="black"/>
                </a:solidFill>
              </a:rPr>
              <a:t>　➡　</a:t>
            </a:r>
            <a:r>
              <a:rPr kumimoji="1" lang="ja-JP" altLang="en-US" sz="2000" b="1" u="sng" dirty="0">
                <a:solidFill>
                  <a:prstClr val="black"/>
                </a:solidFill>
              </a:rPr>
              <a:t>多くの府立高校では、専門的な助言を得ながら、生徒をアセスメントし</a:t>
            </a:r>
            <a:endParaRPr kumimoji="1" lang="en-US" altLang="ja-JP" sz="2000" b="1" u="sng" dirty="0">
              <a:solidFill>
                <a:prstClr val="black"/>
              </a:solidFill>
            </a:endParaRPr>
          </a:p>
          <a:p>
            <a:pPr lvl="0" indent="268288">
              <a:lnSpc>
                <a:spcPts val="2200"/>
              </a:lnSpc>
              <a:defRPr/>
            </a:pPr>
            <a:r>
              <a:rPr kumimoji="1" lang="ja-JP" altLang="en-US" sz="2000" b="1" dirty="0">
                <a:solidFill>
                  <a:prstClr val="black"/>
                </a:solidFill>
              </a:rPr>
              <a:t>　　</a:t>
            </a:r>
            <a:r>
              <a:rPr kumimoji="1" lang="ja-JP" altLang="en-US" sz="2000" b="1" u="sng" dirty="0">
                <a:solidFill>
                  <a:prstClr val="black"/>
                </a:solidFill>
              </a:rPr>
              <a:t>福祉へとつなぐ体制が整っていない</a:t>
            </a:r>
            <a:endParaRPr kumimoji="1" lang="en-US" altLang="ja-JP" sz="2000" b="1" u="sng" dirty="0">
              <a:solidFill>
                <a:prstClr val="black"/>
              </a:solidFill>
            </a:endParaRPr>
          </a:p>
        </p:txBody>
      </p:sp>
      <p:sp>
        <p:nvSpPr>
          <p:cNvPr id="4" name="矢印: ストライプ 3">
            <a:extLst>
              <a:ext uri="{FF2B5EF4-FFF2-40B4-BE49-F238E27FC236}">
                <a16:creationId xmlns:a16="http://schemas.microsoft.com/office/drawing/2014/main" id="{3744E2C9-7606-4913-BF93-626206F11429}"/>
              </a:ext>
            </a:extLst>
          </p:cNvPr>
          <p:cNvSpPr/>
          <p:nvPr/>
        </p:nvSpPr>
        <p:spPr>
          <a:xfrm rot="5400000">
            <a:off x="4815892" y="1591677"/>
            <a:ext cx="274209" cy="3578087"/>
          </a:xfrm>
          <a:prstGeom prst="striped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13" name="角丸四角形 13">
            <a:extLst>
              <a:ext uri="{FF2B5EF4-FFF2-40B4-BE49-F238E27FC236}">
                <a16:creationId xmlns:a16="http://schemas.microsoft.com/office/drawing/2014/main" id="{78673CCC-6D03-436E-893D-EB28763022A1}"/>
              </a:ext>
            </a:extLst>
          </p:cNvPr>
          <p:cNvSpPr/>
          <p:nvPr/>
        </p:nvSpPr>
        <p:spPr>
          <a:xfrm>
            <a:off x="104450" y="3555024"/>
            <a:ext cx="9770098" cy="2495136"/>
          </a:xfrm>
          <a:prstGeom prst="roundRect">
            <a:avLst>
              <a:gd name="adj" fmla="val 5810"/>
            </a:avLst>
          </a:prstGeom>
          <a:no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dirty="0">
              <a:ln>
                <a:noFill/>
              </a:ln>
              <a:solidFill>
                <a:prstClr val="black"/>
              </a:solidFill>
              <a:effectLst/>
              <a:uLnTx/>
              <a:uFillTx/>
              <a:latin typeface="Meiryo UI"/>
              <a:ea typeface="Meiryo UI"/>
              <a:cs typeface="+mn-cs"/>
            </a:endParaRPr>
          </a:p>
          <a:p>
            <a:pPr marL="0" marR="0" lvl="0" indent="-45720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Meiryo UI"/>
                <a:ea typeface="Meiryo UI"/>
                <a:cs typeface="+mn-cs"/>
              </a:rPr>
              <a:t>○　スクールソーシャルワーカー</a:t>
            </a:r>
            <a:r>
              <a:rPr kumimoji="1" lang="ja-JP" altLang="en-US" b="1" i="0" u="none" strike="noStrike" kern="1200" cap="none" spc="0" normalizeH="0" baseline="0" noProof="0" dirty="0">
                <a:ln>
                  <a:noFill/>
                </a:ln>
                <a:solidFill>
                  <a:prstClr val="black"/>
                </a:solidFill>
                <a:effectLst/>
                <a:uLnTx/>
                <a:uFillTx/>
                <a:latin typeface="Meiryo UI"/>
                <a:ea typeface="Meiryo UI"/>
                <a:cs typeface="+mn-cs"/>
              </a:rPr>
              <a:t>（</a:t>
            </a:r>
            <a:r>
              <a:rPr kumimoji="1" lang="en-US" altLang="ja-JP" b="1" i="0" u="none" strike="noStrike" kern="1200" cap="none" spc="0" normalizeH="0" baseline="0" noProof="0" dirty="0">
                <a:ln>
                  <a:noFill/>
                </a:ln>
                <a:solidFill>
                  <a:prstClr val="black"/>
                </a:solidFill>
                <a:effectLst/>
                <a:uLnTx/>
                <a:uFillTx/>
                <a:latin typeface="Meiryo UI"/>
                <a:ea typeface="Meiryo UI"/>
                <a:cs typeface="+mn-cs"/>
              </a:rPr>
              <a:t>SSW)</a:t>
            </a:r>
            <a:r>
              <a:rPr kumimoji="1" lang="ja-JP" altLang="en-US" sz="2400" b="1" i="0" u="none" strike="noStrike" kern="1200" cap="none" spc="0" normalizeH="0" baseline="0" noProof="0" dirty="0">
                <a:ln>
                  <a:noFill/>
                </a:ln>
                <a:solidFill>
                  <a:prstClr val="black"/>
                </a:solidFill>
                <a:effectLst/>
                <a:uLnTx/>
                <a:uFillTx/>
                <a:latin typeface="Meiryo UI"/>
                <a:ea typeface="Meiryo UI"/>
                <a:cs typeface="+mn-cs"/>
              </a:rPr>
              <a:t>の体制強化</a:t>
            </a:r>
            <a:endParaRPr kumimoji="1" lang="en-US" altLang="ja-JP" sz="2400" b="1" i="0" u="none" strike="noStrike" kern="1200" cap="none" spc="0" normalizeH="0" baseline="0" noProof="0" dirty="0">
              <a:ln>
                <a:noFill/>
              </a:ln>
              <a:solidFill>
                <a:prstClr val="black"/>
              </a:solidFill>
              <a:effectLst/>
              <a:uLnTx/>
              <a:uFillTx/>
              <a:latin typeface="Meiryo UI"/>
              <a:ea typeface="Meiryo UI"/>
              <a:cs typeface="+mn-cs"/>
            </a:endParaRPr>
          </a:p>
          <a:p>
            <a:pPr lvl="0" indent="-457200">
              <a:defRPr/>
            </a:pPr>
            <a:r>
              <a:rPr kumimoji="1" lang="ja-JP" altLang="en-US" i="0" u="none" strike="noStrike" kern="1200" cap="none" spc="0" normalizeH="0" baseline="0" noProof="0" dirty="0">
                <a:ln>
                  <a:noFill/>
                </a:ln>
                <a:solidFill>
                  <a:prstClr val="black"/>
                </a:solidFill>
                <a:effectLst/>
                <a:uLnTx/>
                <a:uFillTx/>
                <a:latin typeface="Meiryo UI"/>
                <a:ea typeface="Meiryo UI"/>
                <a:cs typeface="+mn-cs"/>
              </a:rPr>
              <a:t>　　・　</a:t>
            </a:r>
            <a:r>
              <a:rPr kumimoji="1" lang="ja-JP" altLang="en-US" dirty="0">
                <a:solidFill>
                  <a:prstClr val="black"/>
                </a:solidFill>
              </a:rPr>
              <a:t>ヤングケアラー支援に従事する</a:t>
            </a:r>
            <a:r>
              <a:rPr kumimoji="1" lang="en-US" altLang="ja-JP" dirty="0">
                <a:solidFill>
                  <a:prstClr val="black"/>
                </a:solidFill>
              </a:rPr>
              <a:t>SSW</a:t>
            </a:r>
            <a:r>
              <a:rPr kumimoji="1" lang="ja-JP" altLang="en-US" dirty="0">
                <a:solidFill>
                  <a:prstClr val="black"/>
                </a:solidFill>
              </a:rPr>
              <a:t>を増員し、学校</a:t>
            </a:r>
            <a:r>
              <a:rPr kumimoji="1" lang="ja-JP" altLang="en-US" i="0" u="none" strike="noStrike" kern="1200" cap="none" spc="0" normalizeH="0" baseline="0" noProof="0" dirty="0">
                <a:ln>
                  <a:noFill/>
                </a:ln>
                <a:solidFill>
                  <a:prstClr val="black"/>
                </a:solidFill>
                <a:effectLst/>
                <a:uLnTx/>
                <a:uFillTx/>
                <a:latin typeface="Meiryo UI"/>
                <a:ea typeface="Meiryo UI"/>
                <a:cs typeface="+mn-cs"/>
              </a:rPr>
              <a:t>が相談したい時、</a:t>
            </a:r>
            <a:endParaRPr kumimoji="1" lang="en-US" altLang="ja-JP" i="0" u="none" strike="noStrike" kern="1200" cap="none" spc="0" normalizeH="0" baseline="0" noProof="0" dirty="0">
              <a:ln>
                <a:noFill/>
              </a:ln>
              <a:solidFill>
                <a:prstClr val="black"/>
              </a:solidFill>
              <a:effectLst/>
              <a:uLnTx/>
              <a:uFillTx/>
              <a:latin typeface="Meiryo UI"/>
              <a:ea typeface="Meiryo UI"/>
              <a:cs typeface="+mn-cs"/>
            </a:endParaRPr>
          </a:p>
          <a:p>
            <a:pPr lvl="0" indent="-457200">
              <a:defRPr/>
            </a:pPr>
            <a:r>
              <a:rPr kumimoji="1" lang="ja-JP" altLang="en-US" dirty="0">
                <a:solidFill>
                  <a:prstClr val="black"/>
                </a:solidFill>
                <a:latin typeface="Meiryo UI"/>
                <a:ea typeface="Meiryo UI"/>
              </a:rPr>
              <a:t>　　　　速やかに</a:t>
            </a:r>
            <a:r>
              <a:rPr kumimoji="1" lang="en-US" altLang="ja-JP" i="0" u="none" strike="noStrike" kern="1200" cap="none" spc="0" normalizeH="0" baseline="0" noProof="0" dirty="0">
                <a:ln>
                  <a:noFill/>
                </a:ln>
                <a:solidFill>
                  <a:prstClr val="black"/>
                </a:solidFill>
                <a:effectLst/>
                <a:uLnTx/>
                <a:uFillTx/>
                <a:latin typeface="Meiryo UI"/>
                <a:ea typeface="Meiryo UI"/>
                <a:cs typeface="+mn-cs"/>
              </a:rPr>
              <a:t>SSW</a:t>
            </a:r>
            <a:r>
              <a:rPr kumimoji="1" lang="ja-JP" altLang="en-US" i="0" u="none" strike="noStrike" kern="1200" cap="none" spc="0" normalizeH="0" baseline="0" noProof="0" dirty="0">
                <a:ln>
                  <a:noFill/>
                </a:ln>
                <a:solidFill>
                  <a:prstClr val="black"/>
                </a:solidFill>
                <a:effectLst/>
                <a:uLnTx/>
                <a:uFillTx/>
                <a:latin typeface="Meiryo UI"/>
                <a:ea typeface="Meiryo UI"/>
                <a:cs typeface="+mn-cs"/>
              </a:rPr>
              <a:t>から助言等</a:t>
            </a:r>
            <a:r>
              <a:rPr kumimoji="1" lang="ja-JP" altLang="en-US" i="0" u="none" strike="noStrike" kern="1200" cap="none" spc="0" normalizeH="0" baseline="0" noProof="0" dirty="0">
                <a:ln>
                  <a:noFill/>
                </a:ln>
                <a:solidFill>
                  <a:schemeClr val="tx1"/>
                </a:solidFill>
                <a:effectLst/>
                <a:uLnTx/>
                <a:uFillTx/>
                <a:latin typeface="Meiryo UI"/>
                <a:ea typeface="Meiryo UI"/>
                <a:cs typeface="+mn-cs"/>
              </a:rPr>
              <a:t>を受けることができ</a:t>
            </a:r>
            <a:r>
              <a:rPr kumimoji="1" lang="ja-JP" altLang="en-US" noProof="0" dirty="0">
                <a:solidFill>
                  <a:schemeClr val="tx1"/>
                </a:solidFill>
                <a:latin typeface="Meiryo UI"/>
                <a:ea typeface="Meiryo UI"/>
              </a:rPr>
              <a:t>る体制を</a:t>
            </a:r>
            <a:r>
              <a:rPr kumimoji="1" lang="ja-JP" altLang="en-US" i="0" u="none" strike="noStrike" kern="1200" cap="none" spc="0" normalizeH="0" baseline="0" noProof="0" dirty="0">
                <a:ln>
                  <a:noFill/>
                </a:ln>
                <a:solidFill>
                  <a:schemeClr val="tx1"/>
                </a:solidFill>
                <a:effectLst/>
                <a:uLnTx/>
                <a:uFillTx/>
                <a:latin typeface="Meiryo UI"/>
                <a:ea typeface="Meiryo UI"/>
                <a:cs typeface="+mn-cs"/>
              </a:rPr>
              <a:t>整備し、</a:t>
            </a:r>
            <a:r>
              <a:rPr kumimoji="1" lang="ja-JP" altLang="en-US" dirty="0">
                <a:solidFill>
                  <a:schemeClr val="tx1"/>
                </a:solidFill>
              </a:rPr>
              <a:t>福祉</a:t>
            </a:r>
            <a:endParaRPr kumimoji="1" lang="en-US" altLang="ja-JP" dirty="0">
              <a:solidFill>
                <a:schemeClr val="tx1"/>
              </a:solidFill>
            </a:endParaRPr>
          </a:p>
          <a:p>
            <a:pPr lvl="0" indent="-457200">
              <a:defRPr/>
            </a:pPr>
            <a:r>
              <a:rPr kumimoji="1" lang="ja-JP" altLang="en-US" dirty="0">
                <a:solidFill>
                  <a:schemeClr val="tx1"/>
                </a:solidFill>
              </a:rPr>
              <a:t>　　　　サービスを提供する市町村へつないでいく</a:t>
            </a:r>
            <a:endParaRPr kumimoji="1" lang="en-US" altLang="ja-JP" dirty="0">
              <a:solidFill>
                <a:schemeClr val="tx1"/>
              </a:solidFill>
            </a:endParaRPr>
          </a:p>
          <a:p>
            <a:pPr lvl="0" indent="-457200">
              <a:defRPr/>
            </a:pPr>
            <a:r>
              <a:rPr kumimoji="1" lang="ja-JP" altLang="en-US" sz="2400" b="1" i="0" u="none" strike="noStrike" kern="1200" cap="none" spc="0" normalizeH="0" baseline="0" noProof="0" dirty="0">
                <a:ln>
                  <a:noFill/>
                </a:ln>
                <a:solidFill>
                  <a:prstClr val="black"/>
                </a:solidFill>
                <a:effectLst/>
                <a:uLnTx/>
                <a:uFillTx/>
                <a:latin typeface="Meiryo UI"/>
                <a:ea typeface="Meiryo UI"/>
                <a:cs typeface="+mn-cs"/>
              </a:rPr>
              <a:t>○　スクールソーシャルワーカー・スーパーバイザー</a:t>
            </a:r>
            <a:r>
              <a:rPr kumimoji="1" lang="ja-JP" altLang="en-US" b="1" i="0" u="none" strike="noStrike" kern="1200" cap="none" spc="0" normalizeH="0" baseline="0" noProof="0" dirty="0">
                <a:ln>
                  <a:noFill/>
                </a:ln>
                <a:solidFill>
                  <a:prstClr val="black"/>
                </a:solidFill>
                <a:effectLst/>
                <a:uLnTx/>
                <a:uFillTx/>
                <a:latin typeface="Meiryo UI"/>
                <a:ea typeface="Meiryo UI"/>
                <a:cs typeface="+mn-cs"/>
              </a:rPr>
              <a:t>（</a:t>
            </a:r>
            <a:r>
              <a:rPr kumimoji="1" lang="en-US" altLang="ja-JP" b="1" i="0" u="none" strike="noStrike" kern="1200" cap="none" spc="0" normalizeH="0" baseline="0" noProof="0" dirty="0">
                <a:ln>
                  <a:noFill/>
                </a:ln>
                <a:solidFill>
                  <a:prstClr val="black"/>
                </a:solidFill>
                <a:effectLst/>
                <a:uLnTx/>
                <a:uFillTx/>
                <a:latin typeface="Meiryo UI"/>
                <a:ea typeface="Meiryo UI"/>
                <a:cs typeface="+mn-cs"/>
              </a:rPr>
              <a:t>SSWSV)</a:t>
            </a:r>
            <a:r>
              <a:rPr kumimoji="1" lang="ja-JP" altLang="en-US" sz="2400" b="1" i="0" u="none" strike="noStrike" kern="1200" cap="none" spc="0" normalizeH="0" baseline="0" noProof="0" dirty="0">
                <a:ln>
                  <a:noFill/>
                </a:ln>
                <a:solidFill>
                  <a:prstClr val="black"/>
                </a:solidFill>
                <a:effectLst/>
                <a:uLnTx/>
                <a:uFillTx/>
                <a:latin typeface="Meiryo UI"/>
                <a:ea typeface="Meiryo UI"/>
                <a:cs typeface="+mn-cs"/>
              </a:rPr>
              <a:t>の新設</a:t>
            </a:r>
            <a:endParaRPr kumimoji="1" lang="en-US" altLang="ja-JP" sz="2400" b="1" i="0" u="none" strike="noStrike" kern="1200" cap="none" spc="0" normalizeH="0" baseline="0" noProof="0" dirty="0">
              <a:ln>
                <a:noFill/>
              </a:ln>
              <a:solidFill>
                <a:prstClr val="black"/>
              </a:solidFill>
              <a:effectLst/>
              <a:uLnTx/>
              <a:uFillTx/>
              <a:latin typeface="Meiryo UI"/>
              <a:ea typeface="Meiryo UI"/>
              <a:cs typeface="+mn-cs"/>
            </a:endParaRPr>
          </a:p>
          <a:p>
            <a:pPr marL="457200" marR="0" lvl="0" indent="-914400" algn="l" defTabSz="457200" rtl="0" eaLnBrk="1" fontAlgn="auto" latinLnBrk="0" hangingPunct="1">
              <a:lnSpc>
                <a:spcPct val="100000"/>
              </a:lnSpc>
              <a:spcBef>
                <a:spcPts val="0"/>
              </a:spcBef>
              <a:spcAft>
                <a:spcPts val="0"/>
              </a:spcAft>
              <a:buClrTx/>
              <a:buSzTx/>
              <a:buFontTx/>
              <a:buNone/>
              <a:tabLst/>
              <a:defRPr/>
            </a:pPr>
            <a:r>
              <a:rPr kumimoji="1" lang="ja-JP" altLang="en-US" b="0" i="0" u="none" strike="noStrike" kern="1200" cap="none" spc="0" normalizeH="0" baseline="0" noProof="0" dirty="0">
                <a:ln>
                  <a:noFill/>
                </a:ln>
                <a:solidFill>
                  <a:prstClr val="black"/>
                </a:solidFill>
                <a:effectLst/>
                <a:uLnTx/>
                <a:uFillTx/>
                <a:latin typeface="Meiryo UI"/>
                <a:ea typeface="Meiryo UI"/>
                <a:cs typeface="+mn-cs"/>
              </a:rPr>
              <a:t>　　・　高度な専門性等を有する人材を</a:t>
            </a:r>
            <a:r>
              <a:rPr kumimoji="1" lang="en-US" altLang="ja-JP" b="0" i="0" u="none" strike="noStrike" kern="1200" cap="none" spc="0" normalizeH="0" baseline="0" noProof="0" dirty="0">
                <a:ln>
                  <a:noFill/>
                </a:ln>
                <a:solidFill>
                  <a:prstClr val="black"/>
                </a:solidFill>
                <a:effectLst/>
                <a:uLnTx/>
                <a:uFillTx/>
                <a:latin typeface="Meiryo UI"/>
                <a:ea typeface="Meiryo UI"/>
                <a:cs typeface="+mn-cs"/>
              </a:rPr>
              <a:t>SSWSV</a:t>
            </a:r>
            <a:r>
              <a:rPr kumimoji="1" lang="ja-JP" altLang="en-US" b="0" i="0" u="none" strike="noStrike" kern="1200" cap="none" spc="0" normalizeH="0" baseline="0" noProof="0" dirty="0">
                <a:ln>
                  <a:noFill/>
                </a:ln>
                <a:solidFill>
                  <a:prstClr val="black"/>
                </a:solidFill>
                <a:effectLst/>
                <a:uLnTx/>
                <a:uFillTx/>
                <a:latin typeface="Meiryo UI"/>
                <a:ea typeface="Meiryo UI"/>
                <a:cs typeface="+mn-cs"/>
              </a:rPr>
              <a:t>として新たに雇用し、学校からの相談等に対応</a:t>
            </a:r>
            <a:endParaRPr kumimoji="1" lang="en-US" altLang="ja-JP"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457200" algn="l" defTabSz="457200" rtl="0" eaLnBrk="1" fontAlgn="auto" latinLnBrk="0" hangingPunct="1">
              <a:lnSpc>
                <a:spcPct val="100000"/>
              </a:lnSpc>
              <a:spcBef>
                <a:spcPts val="0"/>
              </a:spcBef>
              <a:spcAft>
                <a:spcPts val="0"/>
              </a:spcAft>
              <a:buClrTx/>
              <a:buSzTx/>
              <a:buFontTx/>
              <a:buNone/>
              <a:tabLst/>
              <a:defRPr/>
            </a:pPr>
            <a:r>
              <a:rPr kumimoji="1" lang="ja-JP" altLang="en-US" b="0" i="0" u="none" strike="noStrike" kern="1200" cap="none" spc="0" normalizeH="0" baseline="0" noProof="0" dirty="0">
                <a:ln>
                  <a:noFill/>
                </a:ln>
                <a:solidFill>
                  <a:prstClr val="black"/>
                </a:solidFill>
                <a:effectLst/>
                <a:uLnTx/>
                <a:uFillTx/>
                <a:latin typeface="Meiryo UI"/>
                <a:ea typeface="Meiryo UI"/>
                <a:cs typeface="+mn-cs"/>
              </a:rPr>
              <a:t>　　・　必要に応じて各校を巡回支援し、深刻な状況にあるヤングケアラーに係る事案に対応　　　　　　　等</a:t>
            </a:r>
            <a:endParaRPr kumimoji="1" lang="en-US" altLang="ja-JP" b="0" i="0" u="none" strike="noStrike" kern="1200" cap="none" spc="0" normalizeH="0" baseline="0" noProof="0" dirty="0">
              <a:ln>
                <a:noFill/>
              </a:ln>
              <a:solidFill>
                <a:prstClr val="black"/>
              </a:solidFill>
              <a:effectLst/>
              <a:uLnTx/>
              <a:uFillTx/>
              <a:latin typeface="Meiryo UI"/>
              <a:ea typeface="Meiryo UI"/>
              <a:cs typeface="+mn-cs"/>
            </a:endParaRPr>
          </a:p>
          <a:p>
            <a:pPr indent="-457200">
              <a:spcBef>
                <a:spcPts val="600"/>
              </a:spcBef>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p:txBody>
      </p:sp>
      <p:sp>
        <p:nvSpPr>
          <p:cNvPr id="15" name="角丸四角形 1">
            <a:extLst>
              <a:ext uri="{FF2B5EF4-FFF2-40B4-BE49-F238E27FC236}">
                <a16:creationId xmlns:a16="http://schemas.microsoft.com/office/drawing/2014/main" id="{425434DF-B92D-4870-9227-B6E2B3F921AC}"/>
              </a:ext>
            </a:extLst>
          </p:cNvPr>
          <p:cNvSpPr/>
          <p:nvPr/>
        </p:nvSpPr>
        <p:spPr>
          <a:xfrm>
            <a:off x="95561" y="3524067"/>
            <a:ext cx="2108229" cy="3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Meiryo UI"/>
                <a:ea typeface="Meiryo UI"/>
                <a:cs typeface="+mn-cs"/>
              </a:rPr>
              <a:t>対応策（案）</a:t>
            </a:r>
          </a:p>
        </p:txBody>
      </p:sp>
      <p:sp>
        <p:nvSpPr>
          <p:cNvPr id="72" name="角丸四角形 71"/>
          <p:cNvSpPr/>
          <p:nvPr/>
        </p:nvSpPr>
        <p:spPr>
          <a:xfrm>
            <a:off x="54665" y="773847"/>
            <a:ext cx="9798630" cy="2591522"/>
          </a:xfrm>
          <a:prstGeom prst="roundRect">
            <a:avLst>
              <a:gd name="adj" fmla="val 8742"/>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604838" marR="0" lvl="0" indent="-1062038" algn="l" defTabSz="457200" rtl="0" eaLnBrk="1" fontAlgn="auto" latinLnBrk="0" hangingPunct="1">
              <a:lnSpc>
                <a:spcPct val="100000"/>
              </a:lnSpc>
              <a:spcBef>
                <a:spcPts val="120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457200" algn="l" defTabSz="457200" rtl="0" eaLnBrk="1" fontAlgn="auto" latinLnBrk="0" hangingPunct="1">
              <a:lnSpc>
                <a:spcPct val="100000"/>
              </a:lnSpc>
              <a:spcBef>
                <a:spcPts val="120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p:txBody>
      </p:sp>
      <p:sp>
        <p:nvSpPr>
          <p:cNvPr id="2" name="角丸四角形 1"/>
          <p:cNvSpPr/>
          <p:nvPr/>
        </p:nvSpPr>
        <p:spPr>
          <a:xfrm>
            <a:off x="29939" y="736608"/>
            <a:ext cx="1451633" cy="3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Meiryo UI"/>
                <a:ea typeface="Meiryo UI"/>
                <a:cs typeface="+mn-cs"/>
              </a:rPr>
              <a:t>現状と課題</a:t>
            </a:r>
          </a:p>
        </p:txBody>
      </p:sp>
      <p:sp>
        <p:nvSpPr>
          <p:cNvPr id="86" name="テキスト ボックス 85"/>
          <p:cNvSpPr txBox="1"/>
          <p:nvPr/>
        </p:nvSpPr>
        <p:spPr>
          <a:xfrm>
            <a:off x="6000" y="0"/>
            <a:ext cx="9900000" cy="720000"/>
          </a:xfrm>
          <a:prstGeom prst="rect">
            <a:avLst/>
          </a:prstGeom>
          <a:solidFill>
            <a:schemeClr val="accent1"/>
          </a:solidFill>
          <a:ln>
            <a:noFill/>
          </a:ln>
        </p:spPr>
        <p:txBody>
          <a:bodyPr wrap="square" tIns="90000" bIns="90000" rtlCol="0" anchor="ctr" anchorCtr="0">
            <a:noAutofit/>
          </a:bodyPr>
          <a:lstStyle/>
          <a:p>
            <a:pPr marL="0" marR="0" lvl="0" indent="0" algn="l" defTabSz="457200" rtl="0" eaLnBrk="1" fontAlgn="auto" latinLnBrk="0" hangingPunct="1">
              <a:lnSpc>
                <a:spcPct val="110000"/>
              </a:lnSpc>
              <a:spcBef>
                <a:spcPts val="0"/>
              </a:spcBef>
              <a:spcAft>
                <a:spcPts val="0"/>
              </a:spcAft>
              <a:buClrTx/>
              <a:buSzTx/>
              <a:buFontTx/>
              <a:buNone/>
              <a:tabLst/>
              <a:defRPr/>
            </a:pPr>
            <a:r>
              <a:rPr lang="ja-JP" altLang="en-US" sz="3600" noProof="0" dirty="0">
                <a:solidFill>
                  <a:prstClr val="white"/>
                </a:solidFill>
                <a:latin typeface="Meiryo UI" panose="020B0604030504040204" pitchFamily="50" charset="-128"/>
                <a:ea typeface="Meiryo UI" panose="020B0604030504040204" pitchFamily="50" charset="-128"/>
              </a:rPr>
              <a:t>　</a:t>
            </a:r>
            <a:r>
              <a:rPr kumimoji="0" lang="ja-JP" altLang="en-US" sz="36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相談支援体制の構築</a:t>
            </a:r>
          </a:p>
        </p:txBody>
      </p:sp>
      <p:sp>
        <p:nvSpPr>
          <p:cNvPr id="14" name="テキスト ボックス 13"/>
          <p:cNvSpPr txBox="1"/>
          <p:nvPr/>
        </p:nvSpPr>
        <p:spPr>
          <a:xfrm>
            <a:off x="9429482" y="6581001"/>
            <a:ext cx="476518" cy="276999"/>
          </a:xfrm>
          <a:prstGeom prst="rect">
            <a:avLst/>
          </a:prstGeom>
          <a:noFill/>
        </p:spPr>
        <p:txBody>
          <a:bodyPr wrap="square" lIns="0" tIns="0" rIns="0" bIns="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0F263E73-44A4-42D9-B58D-3BB0D6033F4C}" type="slidenum">
              <a:rPr kumimoji="1" lang="ja-JP" altLang="en-US" sz="2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t>14</a:t>
            </a:fld>
            <a:endPar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 name="楕円 11">
            <a:extLst>
              <a:ext uri="{FF2B5EF4-FFF2-40B4-BE49-F238E27FC236}">
                <a16:creationId xmlns:a16="http://schemas.microsoft.com/office/drawing/2014/main" id="{1D4FFECF-19CC-41DB-8150-FE65DEBA1D48}"/>
              </a:ext>
            </a:extLst>
          </p:cNvPr>
          <p:cNvSpPr/>
          <p:nvPr/>
        </p:nvSpPr>
        <p:spPr>
          <a:xfrm>
            <a:off x="5127216" y="37196"/>
            <a:ext cx="1525374" cy="649583"/>
          </a:xfrm>
          <a:prstGeom prst="ellipse">
            <a:avLst/>
          </a:prstGeom>
          <a:gradFill flip="none" rotWithShape="1">
            <a:gsLst>
              <a:gs pos="0">
                <a:schemeClr val="accent6">
                  <a:tint val="66000"/>
                  <a:satMod val="160000"/>
                </a:schemeClr>
              </a:gs>
              <a:gs pos="50000">
                <a:schemeClr val="accent6">
                  <a:tint val="44500"/>
                  <a:satMod val="160000"/>
                </a:schemeClr>
              </a:gs>
              <a:gs pos="100000">
                <a:schemeClr val="accent6">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rPr>
              <a:t>見つける</a:t>
            </a:r>
            <a:endParaRPr lang="en-US" altLang="ja-JP"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endParaRPr>
          </a:p>
        </p:txBody>
      </p:sp>
      <p:sp>
        <p:nvSpPr>
          <p:cNvPr id="16" name="楕円 15">
            <a:extLst>
              <a:ext uri="{FF2B5EF4-FFF2-40B4-BE49-F238E27FC236}">
                <a16:creationId xmlns:a16="http://schemas.microsoft.com/office/drawing/2014/main" id="{EA190BAE-F1F4-4FF6-AB6B-18DE12CFC5D8}"/>
              </a:ext>
            </a:extLst>
          </p:cNvPr>
          <p:cNvSpPr/>
          <p:nvPr/>
        </p:nvSpPr>
        <p:spPr>
          <a:xfrm>
            <a:off x="6711515" y="37196"/>
            <a:ext cx="1525374" cy="649583"/>
          </a:xfrm>
          <a:prstGeom prst="ellipse">
            <a:avLst/>
          </a:prstGeom>
          <a:gradFill flip="none" rotWithShape="1">
            <a:gsLst>
              <a:gs pos="0">
                <a:schemeClr val="accent6">
                  <a:tint val="66000"/>
                  <a:satMod val="160000"/>
                </a:schemeClr>
              </a:gs>
              <a:gs pos="50000">
                <a:schemeClr val="accent6">
                  <a:tint val="44500"/>
                  <a:satMod val="160000"/>
                </a:schemeClr>
              </a:gs>
              <a:gs pos="100000">
                <a:schemeClr val="accent6">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rPr>
              <a:t>つなぐ</a:t>
            </a:r>
            <a:endParaRPr lang="en-US" altLang="ja-JP"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endParaRPr>
          </a:p>
        </p:txBody>
      </p:sp>
      <p:sp>
        <p:nvSpPr>
          <p:cNvPr id="17" name="楕円 16">
            <a:extLst>
              <a:ext uri="{FF2B5EF4-FFF2-40B4-BE49-F238E27FC236}">
                <a16:creationId xmlns:a16="http://schemas.microsoft.com/office/drawing/2014/main" id="{6F552C0B-7A10-4F4D-88CF-67945DC41772}"/>
              </a:ext>
            </a:extLst>
          </p:cNvPr>
          <p:cNvSpPr/>
          <p:nvPr/>
        </p:nvSpPr>
        <p:spPr>
          <a:xfrm>
            <a:off x="8282558" y="30072"/>
            <a:ext cx="1525374" cy="64958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rPr>
              <a:t>支える</a:t>
            </a:r>
            <a:endParaRPr lang="en-US" altLang="ja-JP"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endParaRPr>
          </a:p>
        </p:txBody>
      </p:sp>
      <p:grpSp>
        <p:nvGrpSpPr>
          <p:cNvPr id="31" name="グループ化 30"/>
          <p:cNvGrpSpPr/>
          <p:nvPr/>
        </p:nvGrpSpPr>
        <p:grpSpPr>
          <a:xfrm>
            <a:off x="7165854" y="3655945"/>
            <a:ext cx="2687441" cy="1221423"/>
            <a:chOff x="6742042" y="3857437"/>
            <a:chExt cx="2687441" cy="1221423"/>
          </a:xfrm>
        </p:grpSpPr>
        <p:grpSp>
          <p:nvGrpSpPr>
            <p:cNvPr id="30" name="グループ化 29"/>
            <p:cNvGrpSpPr/>
            <p:nvPr/>
          </p:nvGrpSpPr>
          <p:grpSpPr>
            <a:xfrm>
              <a:off x="6742042" y="3935367"/>
              <a:ext cx="2687441" cy="1143493"/>
              <a:chOff x="6742042" y="3935367"/>
              <a:chExt cx="2687441" cy="1143493"/>
            </a:xfrm>
          </p:grpSpPr>
          <p:sp>
            <p:nvSpPr>
              <p:cNvPr id="7" name="楕円 6"/>
              <p:cNvSpPr/>
              <p:nvPr/>
            </p:nvSpPr>
            <p:spPr>
              <a:xfrm>
                <a:off x="6742042" y="4522573"/>
                <a:ext cx="927385" cy="504397"/>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9" name="楕円 18"/>
              <p:cNvSpPr/>
              <p:nvPr/>
            </p:nvSpPr>
            <p:spPr>
              <a:xfrm>
                <a:off x="8508771" y="4522573"/>
                <a:ext cx="741405" cy="36246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0" name="楕円 19"/>
              <p:cNvSpPr/>
              <p:nvPr/>
            </p:nvSpPr>
            <p:spPr>
              <a:xfrm>
                <a:off x="7674441" y="3935367"/>
                <a:ext cx="741405" cy="36246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8" name="テキスト ボックス 7"/>
              <p:cNvSpPr txBox="1"/>
              <p:nvPr/>
            </p:nvSpPr>
            <p:spPr>
              <a:xfrm>
                <a:off x="8549044" y="4552510"/>
                <a:ext cx="676896" cy="276999"/>
              </a:xfrm>
              <a:prstGeom prst="rect">
                <a:avLst/>
              </a:prstGeom>
              <a:noFill/>
            </p:spPr>
            <p:txBody>
              <a:bodyPr wrap="square" rtlCol="0">
                <a:spAutoFit/>
              </a:bodyPr>
              <a:lstStyle/>
              <a:p>
                <a:r>
                  <a:rPr kumimoji="1" lang="ja-JP" altLang="en-US" sz="1200" dirty="0"/>
                  <a:t>市町村</a:t>
                </a:r>
              </a:p>
            </p:txBody>
          </p:sp>
          <p:sp>
            <p:nvSpPr>
              <p:cNvPr id="21" name="テキスト ボックス 20"/>
              <p:cNvSpPr txBox="1"/>
              <p:nvPr/>
            </p:nvSpPr>
            <p:spPr>
              <a:xfrm>
                <a:off x="6787406" y="4620456"/>
                <a:ext cx="1105882" cy="276999"/>
              </a:xfrm>
              <a:prstGeom prst="rect">
                <a:avLst/>
              </a:prstGeom>
              <a:noFill/>
            </p:spPr>
            <p:txBody>
              <a:bodyPr wrap="square" rtlCol="0">
                <a:spAutoFit/>
              </a:bodyPr>
              <a:lstStyle/>
              <a:p>
                <a:r>
                  <a:rPr kumimoji="1" lang="ja-JP" altLang="en-US" sz="1200" dirty="0"/>
                  <a:t>学校・生徒</a:t>
                </a:r>
              </a:p>
            </p:txBody>
          </p:sp>
          <p:sp>
            <p:nvSpPr>
              <p:cNvPr id="22" name="テキスト ボックス 21"/>
              <p:cNvSpPr txBox="1"/>
              <p:nvPr/>
            </p:nvSpPr>
            <p:spPr>
              <a:xfrm>
                <a:off x="7753157" y="3971792"/>
                <a:ext cx="583971" cy="276999"/>
              </a:xfrm>
              <a:prstGeom prst="rect">
                <a:avLst/>
              </a:prstGeom>
              <a:noFill/>
            </p:spPr>
            <p:txBody>
              <a:bodyPr wrap="square" rtlCol="0">
                <a:spAutoFit/>
              </a:bodyPr>
              <a:lstStyle/>
              <a:p>
                <a:r>
                  <a:rPr kumimoji="1" lang="en-US" altLang="ja-JP" sz="1200" dirty="0"/>
                  <a:t>SSW</a:t>
                </a:r>
                <a:endParaRPr kumimoji="1" lang="ja-JP" altLang="en-US" sz="1200" dirty="0"/>
              </a:p>
            </p:txBody>
          </p:sp>
          <p:cxnSp>
            <p:nvCxnSpPr>
              <p:cNvPr id="27" name="直線矢印コネクタ 26"/>
              <p:cNvCxnSpPr/>
              <p:nvPr/>
            </p:nvCxnSpPr>
            <p:spPr>
              <a:xfrm>
                <a:off x="8416987" y="4256649"/>
                <a:ext cx="198200" cy="222422"/>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flipH="1" flipV="1">
                <a:off x="7753157" y="4691009"/>
                <a:ext cx="662689"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6865637" y="4129118"/>
                <a:ext cx="1144185" cy="261610"/>
              </a:xfrm>
              <a:prstGeom prst="rect">
                <a:avLst/>
              </a:prstGeom>
              <a:noFill/>
            </p:spPr>
            <p:txBody>
              <a:bodyPr wrap="square" rtlCol="0">
                <a:spAutoFit/>
              </a:bodyPr>
              <a:lstStyle/>
              <a:p>
                <a:r>
                  <a:rPr kumimoji="1" lang="ja-JP" altLang="en-US" sz="1050" dirty="0"/>
                  <a:t>相談支援</a:t>
                </a:r>
              </a:p>
            </p:txBody>
          </p:sp>
          <p:sp>
            <p:nvSpPr>
              <p:cNvPr id="35" name="テキスト ボックス 34"/>
              <p:cNvSpPr txBox="1"/>
              <p:nvPr/>
            </p:nvSpPr>
            <p:spPr>
              <a:xfrm>
                <a:off x="7492796" y="4824944"/>
                <a:ext cx="1376733" cy="253916"/>
              </a:xfrm>
              <a:prstGeom prst="rect">
                <a:avLst/>
              </a:prstGeom>
              <a:noFill/>
            </p:spPr>
            <p:txBody>
              <a:bodyPr wrap="square" rtlCol="0">
                <a:spAutoFit/>
              </a:bodyPr>
              <a:lstStyle/>
              <a:p>
                <a:r>
                  <a:rPr kumimoji="1" lang="ja-JP" altLang="en-US" sz="1050" dirty="0"/>
                  <a:t>福祉サービスの提供等</a:t>
                </a:r>
              </a:p>
            </p:txBody>
          </p:sp>
          <p:sp>
            <p:nvSpPr>
              <p:cNvPr id="36" name="テキスト ボックス 35"/>
              <p:cNvSpPr txBox="1"/>
              <p:nvPr/>
            </p:nvSpPr>
            <p:spPr>
              <a:xfrm>
                <a:off x="8549045" y="4140823"/>
                <a:ext cx="880438" cy="261610"/>
              </a:xfrm>
              <a:prstGeom prst="rect">
                <a:avLst/>
              </a:prstGeom>
              <a:noFill/>
            </p:spPr>
            <p:txBody>
              <a:bodyPr wrap="square" rtlCol="0">
                <a:spAutoFit/>
              </a:bodyPr>
              <a:lstStyle/>
              <a:p>
                <a:r>
                  <a:rPr kumimoji="1" lang="ja-JP" altLang="en-US" sz="1050" dirty="0"/>
                  <a:t>連絡・調整</a:t>
                </a:r>
              </a:p>
            </p:txBody>
          </p:sp>
          <p:cxnSp>
            <p:nvCxnSpPr>
              <p:cNvPr id="37" name="直線矢印コネクタ 36"/>
              <p:cNvCxnSpPr/>
              <p:nvPr/>
            </p:nvCxnSpPr>
            <p:spPr>
              <a:xfrm flipH="1">
                <a:off x="7401115" y="4219729"/>
                <a:ext cx="281190" cy="254100"/>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grpSp>
        <p:pic>
          <p:nvPicPr>
            <p:cNvPr id="38" name="図 37"/>
            <p:cNvPicPr>
              <a:picLocks noChangeAspect="1"/>
            </p:cNvPicPr>
            <p:nvPr/>
          </p:nvPicPr>
          <p:blipFill>
            <a:blip r:embed="rId2" cstate="print">
              <a:extLst>
                <a:ext uri="{BEBA8EAE-BF5A-486C-A8C5-ECC9F3942E4B}">
                  <a14:imgProps xmlns:a14="http://schemas.microsoft.com/office/drawing/2010/main">
                    <a14:imgLayer r:embed="rId3">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6742042" y="4383692"/>
              <a:ext cx="351025" cy="307317"/>
            </a:xfrm>
            <a:prstGeom prst="rect">
              <a:avLst/>
            </a:prstGeom>
          </p:spPr>
        </p:pic>
        <p:pic>
          <p:nvPicPr>
            <p:cNvPr id="40" name="図 39"/>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flipH="1">
              <a:off x="8237866" y="3857437"/>
              <a:ext cx="317349" cy="384244"/>
            </a:xfrm>
            <a:prstGeom prst="rect">
              <a:avLst/>
            </a:prstGeom>
          </p:spPr>
        </p:pic>
        <p:pic>
          <p:nvPicPr>
            <p:cNvPr id="42" name="図 41"/>
            <p:cNvPicPr>
              <a:picLocks noChangeAspect="1"/>
            </p:cNvPicPr>
            <p:nvPr/>
          </p:nvPicPr>
          <p:blipFill>
            <a:blip r:embed="rId5" cstate="print">
              <a:extLst>
                <a:ext uri="{BEBA8EAE-BF5A-486C-A8C5-ECC9F3942E4B}">
                  <a14:imgProps xmlns:a14="http://schemas.microsoft.com/office/drawing/2010/main">
                    <a14:imgLayer r:embed="rId6">
                      <a14:imgEffect>
                        <a14:backgroundRemoval t="9914" b="95259" l="3879" r="96121"/>
                      </a14:imgEffect>
                    </a14:imgLayer>
                  </a14:imgProps>
                </a:ext>
                <a:ext uri="{28A0092B-C50C-407E-A947-70E740481C1C}">
                  <a14:useLocalDpi xmlns:a14="http://schemas.microsoft.com/office/drawing/2010/main" val="0"/>
                </a:ext>
              </a:extLst>
            </a:blip>
            <a:stretch>
              <a:fillRect/>
            </a:stretch>
          </p:blipFill>
          <p:spPr>
            <a:xfrm>
              <a:off x="9087767" y="4399347"/>
              <a:ext cx="270000" cy="270000"/>
            </a:xfrm>
            <a:prstGeom prst="rect">
              <a:avLst/>
            </a:prstGeom>
          </p:spPr>
        </p:pic>
      </p:grpSp>
      <p:pic>
        <p:nvPicPr>
          <p:cNvPr id="11" name="図 10"/>
          <p:cNvPicPr>
            <a:picLocks noChangeAspect="1"/>
          </p:cNvPicPr>
          <p:nvPr/>
        </p:nvPicPr>
        <p:blipFill>
          <a:blip r:embed="rId7"/>
          <a:stretch>
            <a:fillRect/>
          </a:stretch>
        </p:blipFill>
        <p:spPr>
          <a:xfrm>
            <a:off x="7895154" y="1749361"/>
            <a:ext cx="2107424" cy="1729766"/>
          </a:xfrm>
          <a:prstGeom prst="rect">
            <a:avLst/>
          </a:prstGeom>
        </p:spPr>
      </p:pic>
      <p:sp>
        <p:nvSpPr>
          <p:cNvPr id="33" name="右矢印 32"/>
          <p:cNvSpPr/>
          <p:nvPr/>
        </p:nvSpPr>
        <p:spPr>
          <a:xfrm>
            <a:off x="95561" y="6211644"/>
            <a:ext cx="382026" cy="376501"/>
          </a:xfrm>
          <a:prstGeom prst="rightArrow">
            <a:avLst/>
          </a:prstGeom>
          <a:solidFill>
            <a:srgbClr val="FF000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4" name="テキスト ボックス 33"/>
          <p:cNvSpPr txBox="1"/>
          <p:nvPr/>
        </p:nvSpPr>
        <p:spPr>
          <a:xfrm>
            <a:off x="592581" y="6050160"/>
            <a:ext cx="8720832" cy="830997"/>
          </a:xfrm>
          <a:prstGeom prst="rect">
            <a:avLst/>
          </a:prstGeom>
          <a:noFill/>
        </p:spPr>
        <p:txBody>
          <a:bodyPr wrap="square" rtlCol="0">
            <a:spAutoFit/>
          </a:bodyPr>
          <a:lstStyle/>
          <a:p>
            <a:r>
              <a:rPr kumimoji="1" lang="ja-JP" altLang="en-US" sz="2400" b="1" u="sng" dirty="0">
                <a:solidFill>
                  <a:srgbClr val="FF0000"/>
                </a:solidFill>
              </a:rPr>
              <a:t>全てのヤングケアラーの相談ニーズ等を的確に把握し、必要な支援へとつなげる相談支援体制を構築</a:t>
            </a:r>
          </a:p>
        </p:txBody>
      </p:sp>
    </p:spTree>
    <p:extLst>
      <p:ext uri="{BB962C8B-B14F-4D97-AF65-F5344CB8AC3E}">
        <p14:creationId xmlns:p14="http://schemas.microsoft.com/office/powerpoint/2010/main" val="27240658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ストライプ 3">
            <a:extLst>
              <a:ext uri="{FF2B5EF4-FFF2-40B4-BE49-F238E27FC236}">
                <a16:creationId xmlns:a16="http://schemas.microsoft.com/office/drawing/2014/main" id="{3744E2C9-7606-4913-BF93-626206F11429}"/>
              </a:ext>
            </a:extLst>
          </p:cNvPr>
          <p:cNvSpPr/>
          <p:nvPr/>
        </p:nvSpPr>
        <p:spPr>
          <a:xfrm rot="5400000">
            <a:off x="4686180" y="1872197"/>
            <a:ext cx="353331" cy="3578087"/>
          </a:xfrm>
          <a:prstGeom prst="striped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13" name="角丸四角形 13">
            <a:extLst>
              <a:ext uri="{FF2B5EF4-FFF2-40B4-BE49-F238E27FC236}">
                <a16:creationId xmlns:a16="http://schemas.microsoft.com/office/drawing/2014/main" id="{78673CCC-6D03-436E-893D-EB28763022A1}"/>
              </a:ext>
            </a:extLst>
          </p:cNvPr>
          <p:cNvSpPr/>
          <p:nvPr/>
        </p:nvSpPr>
        <p:spPr>
          <a:xfrm>
            <a:off x="121679" y="3809908"/>
            <a:ext cx="9668642" cy="2257517"/>
          </a:xfrm>
          <a:prstGeom prst="roundRect">
            <a:avLst>
              <a:gd name="adj" fmla="val 5810"/>
            </a:avLst>
          </a:prstGeom>
          <a:no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400" b="1" i="0" u="none" strike="noStrike" kern="1200" cap="none" spc="0" normalizeH="0" baseline="0" noProof="0" dirty="0">
              <a:ln>
                <a:noFill/>
              </a:ln>
              <a:solidFill>
                <a:prstClr val="black"/>
              </a:solidFill>
              <a:effectLst/>
              <a:uLnTx/>
              <a:uFillTx/>
              <a:latin typeface="Meiryo UI"/>
              <a:ea typeface="Meiryo UI"/>
              <a:cs typeface="+mn-cs"/>
            </a:endParaRPr>
          </a:p>
        </p:txBody>
      </p:sp>
      <p:sp>
        <p:nvSpPr>
          <p:cNvPr id="15" name="角丸四角形 1">
            <a:extLst>
              <a:ext uri="{FF2B5EF4-FFF2-40B4-BE49-F238E27FC236}">
                <a16:creationId xmlns:a16="http://schemas.microsoft.com/office/drawing/2014/main" id="{425434DF-B92D-4870-9227-B6E2B3F921AC}"/>
              </a:ext>
            </a:extLst>
          </p:cNvPr>
          <p:cNvSpPr/>
          <p:nvPr/>
        </p:nvSpPr>
        <p:spPr>
          <a:xfrm>
            <a:off x="87513" y="3783940"/>
            <a:ext cx="2058901" cy="2553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Meiryo UI"/>
                <a:ea typeface="Meiryo UI"/>
                <a:cs typeface="+mn-cs"/>
              </a:rPr>
              <a:t>対応策（案）</a:t>
            </a:r>
          </a:p>
        </p:txBody>
      </p:sp>
      <p:sp>
        <p:nvSpPr>
          <p:cNvPr id="72" name="角丸四角形 71"/>
          <p:cNvSpPr/>
          <p:nvPr/>
        </p:nvSpPr>
        <p:spPr>
          <a:xfrm>
            <a:off x="87513" y="762092"/>
            <a:ext cx="9668642" cy="2779598"/>
          </a:xfrm>
          <a:prstGeom prst="roundRect">
            <a:avLst>
              <a:gd name="adj" fmla="val 8742"/>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604838" marR="0" lvl="0" indent="-1062038" algn="l" defTabSz="457200" rtl="0" eaLnBrk="1" fontAlgn="auto" latinLnBrk="0" hangingPunct="1">
              <a:lnSpc>
                <a:spcPct val="100000"/>
              </a:lnSpc>
              <a:spcBef>
                <a:spcPts val="120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457200" algn="l" defTabSz="457200" rtl="0" eaLnBrk="1" fontAlgn="auto" latinLnBrk="0" hangingPunct="1">
              <a:lnSpc>
                <a:spcPct val="100000"/>
              </a:lnSpc>
              <a:spcBef>
                <a:spcPts val="120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p:txBody>
      </p:sp>
      <p:sp>
        <p:nvSpPr>
          <p:cNvPr id="2" name="角丸四角形 1"/>
          <p:cNvSpPr/>
          <p:nvPr/>
        </p:nvSpPr>
        <p:spPr>
          <a:xfrm>
            <a:off x="87513" y="762092"/>
            <a:ext cx="1451633" cy="2976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Meiryo UI"/>
                <a:ea typeface="Meiryo UI"/>
                <a:cs typeface="+mn-cs"/>
              </a:rPr>
              <a:t>現状と課題</a:t>
            </a:r>
          </a:p>
        </p:txBody>
      </p:sp>
      <p:sp>
        <p:nvSpPr>
          <p:cNvPr id="86" name="テキスト ボックス 85"/>
          <p:cNvSpPr txBox="1"/>
          <p:nvPr/>
        </p:nvSpPr>
        <p:spPr>
          <a:xfrm>
            <a:off x="6000" y="0"/>
            <a:ext cx="9900000" cy="720000"/>
          </a:xfrm>
          <a:prstGeom prst="rect">
            <a:avLst/>
          </a:prstGeom>
          <a:solidFill>
            <a:schemeClr val="accent1"/>
          </a:solidFill>
          <a:ln>
            <a:noFill/>
          </a:ln>
        </p:spPr>
        <p:txBody>
          <a:bodyPr wrap="square" tIns="90000" bIns="90000" rtlCol="0" anchor="ctr" anchorCtr="0">
            <a:noAutofit/>
          </a:bodyPr>
          <a:lstStyle/>
          <a:p>
            <a:pPr lvl="0">
              <a:lnSpc>
                <a:spcPct val="110000"/>
              </a:lnSpc>
              <a:defRPr/>
            </a:pPr>
            <a:r>
              <a:rPr lang="ja-JP" altLang="en-US" sz="2800" dirty="0">
                <a:solidFill>
                  <a:prstClr val="white"/>
                </a:solidFill>
                <a:latin typeface="Meiryo UI" panose="020B0604030504040204" pitchFamily="50" charset="-128"/>
                <a:ea typeface="Meiryo UI" panose="020B0604030504040204" pitchFamily="50" charset="-128"/>
              </a:rPr>
              <a:t>学習支援、進路・就職相談対応</a:t>
            </a:r>
          </a:p>
        </p:txBody>
      </p:sp>
      <p:sp>
        <p:nvSpPr>
          <p:cNvPr id="9" name="テキスト ボックス 8"/>
          <p:cNvSpPr txBox="1"/>
          <p:nvPr/>
        </p:nvSpPr>
        <p:spPr>
          <a:xfrm>
            <a:off x="57956" y="1022362"/>
            <a:ext cx="9609785" cy="2462213"/>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mn-cs"/>
              </a:rPr>
              <a:t>○</a:t>
            </a:r>
            <a:r>
              <a:rPr kumimoji="1" lang="en-US" altLang="ja-JP" sz="2000" dirty="0">
                <a:solidFill>
                  <a:prstClr val="black"/>
                </a:solidFill>
                <a:latin typeface="Meiryo UI"/>
                <a:ea typeface="Meiryo UI"/>
              </a:rPr>
              <a:t>WEB</a:t>
            </a:r>
            <a:r>
              <a:rPr kumimoji="1" lang="ja-JP" altLang="en-US" sz="2000" dirty="0">
                <a:solidFill>
                  <a:prstClr val="black"/>
                </a:solidFill>
                <a:latin typeface="Meiryo UI"/>
                <a:ea typeface="Meiryo UI"/>
              </a:rPr>
              <a:t>調査結果</a:t>
            </a:r>
            <a:endParaRPr kumimoji="1" lang="en-US" altLang="ja-JP" sz="20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dirty="0">
                <a:solidFill>
                  <a:prstClr val="black"/>
                </a:solidFill>
                <a:latin typeface="Meiryo UI"/>
                <a:ea typeface="Meiryo UI"/>
              </a:rPr>
              <a:t>　　支援を望む生徒は、福祉サービスの支援以外に、</a:t>
            </a:r>
            <a:r>
              <a:rPr kumimoji="1" lang="ja-JP" altLang="en-US" b="0" i="0" u="none" strike="noStrike" kern="1200" cap="none" spc="0" normalizeH="0" baseline="0" noProof="0" dirty="0">
                <a:ln>
                  <a:noFill/>
                </a:ln>
                <a:solidFill>
                  <a:prstClr val="black"/>
                </a:solidFill>
                <a:effectLst/>
                <a:uLnTx/>
                <a:uFillTx/>
                <a:latin typeface="Meiryo UI"/>
                <a:ea typeface="Meiryo UI"/>
                <a:cs typeface="+mn-cs"/>
              </a:rPr>
              <a:t>進路や就職相談、学習サポートなどのニーズが高い</a:t>
            </a:r>
            <a:endParaRPr kumimoji="1" lang="en-US" altLang="ja-JP"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dirty="0">
              <a:solidFill>
                <a:prstClr val="black"/>
              </a:solidFill>
              <a:latin typeface="Meiryo UI"/>
              <a:ea typeface="Meiryo U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dirty="0">
                <a:solidFill>
                  <a:prstClr val="black"/>
                </a:solidFill>
                <a:latin typeface="Meiryo UI"/>
                <a:ea typeface="Meiryo UI"/>
              </a:rPr>
              <a:t>○学校現場における対応</a:t>
            </a:r>
            <a:endParaRPr kumimoji="1" lang="en-US" altLang="ja-JP" sz="2000" dirty="0">
              <a:solidFill>
                <a:prstClr val="black"/>
              </a:solidFill>
              <a:latin typeface="Meiryo UI"/>
              <a:ea typeface="Meiryo U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rPr>
              <a:t>　　</a:t>
            </a:r>
            <a:r>
              <a:rPr kumimoji="1" lang="ja-JP" altLang="en-US" b="0" i="0" u="none" strike="noStrike" kern="1200" cap="none" spc="0" normalizeH="0" baseline="0" noProof="0" dirty="0">
                <a:ln>
                  <a:noFill/>
                </a:ln>
                <a:solidFill>
                  <a:prstClr val="black"/>
                </a:solidFill>
                <a:effectLst/>
                <a:uLnTx/>
                <a:uFillTx/>
                <a:latin typeface="Meiryo UI"/>
                <a:ea typeface="Meiryo UI"/>
              </a:rPr>
              <a:t>一般的に、多くの学校では補習や進路相談等は、放課後に対象</a:t>
            </a:r>
            <a:endParaRPr kumimoji="1" lang="en-US" altLang="ja-JP"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dirty="0">
                <a:solidFill>
                  <a:prstClr val="black"/>
                </a:solidFill>
                <a:latin typeface="Meiryo UI"/>
                <a:ea typeface="Meiryo UI"/>
              </a:rPr>
              <a:t>　　</a:t>
            </a:r>
            <a:r>
              <a:rPr kumimoji="1" lang="ja-JP" altLang="en-US" b="0" i="0" u="none" strike="noStrike" kern="1200" cap="none" spc="0" normalizeH="0" baseline="0" noProof="0" dirty="0">
                <a:ln>
                  <a:noFill/>
                </a:ln>
                <a:solidFill>
                  <a:prstClr val="black"/>
                </a:solidFill>
                <a:effectLst/>
                <a:uLnTx/>
                <a:uFillTx/>
                <a:latin typeface="Meiryo UI"/>
                <a:ea typeface="Meiryo UI"/>
              </a:rPr>
              <a:t>生徒を一同に集めて実施</a:t>
            </a:r>
            <a:endParaRPr kumimoji="1" lang="en-US" altLang="ja-JP"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dirty="0">
                <a:solidFill>
                  <a:prstClr val="black"/>
                </a:solidFill>
                <a:latin typeface="Meiryo UI"/>
                <a:ea typeface="Meiryo UI"/>
              </a:rPr>
              <a:t>　</a:t>
            </a:r>
            <a:r>
              <a:rPr kumimoji="1" lang="ja-JP" altLang="en-US" sz="2000" b="0" i="0" u="none" strike="noStrike" kern="1200" cap="none" spc="0" normalizeH="0" baseline="0" noProof="0" dirty="0">
                <a:ln>
                  <a:noFill/>
                </a:ln>
                <a:solidFill>
                  <a:prstClr val="black"/>
                </a:solidFill>
                <a:effectLst/>
                <a:uLnTx/>
                <a:uFillTx/>
                <a:latin typeface="Meiryo UI"/>
                <a:ea typeface="Meiryo UI"/>
              </a:rPr>
              <a:t>➡</a:t>
            </a:r>
            <a:r>
              <a:rPr kumimoji="1" lang="ja-JP" altLang="en-US" sz="2000" b="1" i="0" u="sng" strike="noStrike" kern="1200" cap="none" spc="0" normalizeH="0" baseline="0" noProof="0" dirty="0">
                <a:ln>
                  <a:noFill/>
                </a:ln>
                <a:solidFill>
                  <a:prstClr val="black"/>
                </a:solidFill>
                <a:effectLst/>
                <a:uLnTx/>
                <a:uFillTx/>
                <a:latin typeface="Meiryo UI"/>
                <a:ea typeface="Meiryo UI"/>
              </a:rPr>
              <a:t>時間的な制約のあるヤングケアラーが参加できないケース</a:t>
            </a:r>
            <a:br>
              <a:rPr kumimoji="1" lang="en-US" altLang="ja-JP" sz="2000" b="1" i="0" u="sng" strike="noStrike" kern="1200" cap="none" spc="0" normalizeH="0" baseline="0" noProof="0" dirty="0">
                <a:ln>
                  <a:noFill/>
                </a:ln>
                <a:solidFill>
                  <a:prstClr val="black"/>
                </a:solidFill>
                <a:effectLst/>
                <a:uLnTx/>
                <a:uFillTx/>
                <a:latin typeface="Meiryo UI"/>
                <a:ea typeface="Meiryo UI"/>
              </a:rPr>
            </a:br>
            <a:r>
              <a:rPr kumimoji="1" lang="ja-JP" altLang="en-US" sz="2000" b="1" dirty="0">
                <a:solidFill>
                  <a:prstClr val="black"/>
                </a:solidFill>
                <a:latin typeface="Meiryo UI"/>
                <a:ea typeface="Meiryo UI"/>
              </a:rPr>
              <a:t>　　 </a:t>
            </a:r>
            <a:r>
              <a:rPr kumimoji="1" lang="ja-JP" altLang="en-US" sz="2000" b="1" i="0" u="sng" strike="noStrike" kern="1200" cap="none" spc="0" normalizeH="0" baseline="0" noProof="0" dirty="0">
                <a:ln>
                  <a:noFill/>
                </a:ln>
                <a:solidFill>
                  <a:prstClr val="black"/>
                </a:solidFill>
                <a:effectLst/>
                <a:uLnTx/>
                <a:uFillTx/>
                <a:latin typeface="Meiryo UI"/>
                <a:ea typeface="Meiryo UI"/>
              </a:rPr>
              <a:t>もあり、十分な指導・支援が行き届いていない状況</a:t>
            </a:r>
            <a:endParaRPr kumimoji="1" lang="en-US" altLang="ja-JP" sz="2000" b="1" i="0" u="sng" strike="noStrike" kern="1200" cap="none" spc="0" normalizeH="0" baseline="0" noProof="0" dirty="0">
              <a:ln>
                <a:noFill/>
              </a:ln>
              <a:solidFill>
                <a:prstClr val="black"/>
              </a:solidFill>
              <a:effectLst/>
              <a:uLnTx/>
              <a:uFillTx/>
              <a:latin typeface="Meiryo UI"/>
              <a:ea typeface="Meiryo UI"/>
            </a:endParaRPr>
          </a:p>
        </p:txBody>
      </p:sp>
      <p:pic>
        <p:nvPicPr>
          <p:cNvPr id="8" name="図 7"/>
          <p:cNvPicPr>
            <a:picLocks noChangeAspect="1"/>
          </p:cNvPicPr>
          <p:nvPr/>
        </p:nvPicPr>
        <p:blipFill>
          <a:blip r:embed="rId2"/>
          <a:stretch>
            <a:fillRect/>
          </a:stretch>
        </p:blipFill>
        <p:spPr>
          <a:xfrm>
            <a:off x="6567368" y="1891686"/>
            <a:ext cx="3181523" cy="1495042"/>
          </a:xfrm>
          <a:prstGeom prst="rect">
            <a:avLst/>
          </a:prstGeom>
        </p:spPr>
      </p:pic>
      <p:sp>
        <p:nvSpPr>
          <p:cNvPr id="10" name="正方形/長方形 9"/>
          <p:cNvSpPr/>
          <p:nvPr/>
        </p:nvSpPr>
        <p:spPr>
          <a:xfrm>
            <a:off x="6932357" y="2511165"/>
            <a:ext cx="1032174" cy="167425"/>
          </a:xfrm>
          <a:prstGeom prst="rect">
            <a:avLst/>
          </a:prstGeom>
          <a:noFill/>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Meiryo UI"/>
              <a:ea typeface="Meiryo UI"/>
              <a:cs typeface="+mn-cs"/>
            </a:endParaRPr>
          </a:p>
        </p:txBody>
      </p:sp>
      <p:sp>
        <p:nvSpPr>
          <p:cNvPr id="27" name="正方形/長方形 26"/>
          <p:cNvSpPr/>
          <p:nvPr/>
        </p:nvSpPr>
        <p:spPr>
          <a:xfrm>
            <a:off x="7860682" y="2764227"/>
            <a:ext cx="711731" cy="149677"/>
          </a:xfrm>
          <a:prstGeom prst="rect">
            <a:avLst/>
          </a:prstGeom>
          <a:noFill/>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Meiryo UI"/>
              <a:ea typeface="Meiryo UI"/>
              <a:cs typeface="+mn-cs"/>
            </a:endParaRPr>
          </a:p>
        </p:txBody>
      </p:sp>
      <p:sp>
        <p:nvSpPr>
          <p:cNvPr id="16" name="テキスト ボックス 15"/>
          <p:cNvSpPr txBox="1"/>
          <p:nvPr/>
        </p:nvSpPr>
        <p:spPr>
          <a:xfrm>
            <a:off x="9429482" y="6581001"/>
            <a:ext cx="476518" cy="276999"/>
          </a:xfrm>
          <a:prstGeom prst="rect">
            <a:avLst/>
          </a:prstGeom>
          <a:noFill/>
        </p:spPr>
        <p:txBody>
          <a:bodyPr wrap="square" lIns="0" tIns="0" rIns="0" bIns="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0F263E73-44A4-42D9-B58D-3BB0D6033F4C}" type="slidenum">
              <a:rPr kumimoji="1" lang="ja-JP" altLang="en-US" sz="2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t>15</a:t>
            </a:fld>
            <a:endPar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4" name="楕円 13">
            <a:extLst>
              <a:ext uri="{FF2B5EF4-FFF2-40B4-BE49-F238E27FC236}">
                <a16:creationId xmlns:a16="http://schemas.microsoft.com/office/drawing/2014/main" id="{A0557269-343A-4FF5-B17E-D269576B39B5}"/>
              </a:ext>
            </a:extLst>
          </p:cNvPr>
          <p:cNvSpPr/>
          <p:nvPr/>
        </p:nvSpPr>
        <p:spPr>
          <a:xfrm>
            <a:off x="5127216" y="37196"/>
            <a:ext cx="1525374" cy="64958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rPr>
              <a:t>見つける</a:t>
            </a:r>
            <a:endParaRPr lang="en-US" altLang="ja-JP"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endParaRPr>
          </a:p>
        </p:txBody>
      </p:sp>
      <p:sp>
        <p:nvSpPr>
          <p:cNvPr id="17" name="楕円 16">
            <a:extLst>
              <a:ext uri="{FF2B5EF4-FFF2-40B4-BE49-F238E27FC236}">
                <a16:creationId xmlns:a16="http://schemas.microsoft.com/office/drawing/2014/main" id="{B6EDE44D-940B-40E9-99CB-947690BD7C93}"/>
              </a:ext>
            </a:extLst>
          </p:cNvPr>
          <p:cNvSpPr/>
          <p:nvPr/>
        </p:nvSpPr>
        <p:spPr>
          <a:xfrm>
            <a:off x="6711515" y="37196"/>
            <a:ext cx="1525374" cy="64958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rPr>
              <a:t>つなぐ</a:t>
            </a:r>
            <a:endParaRPr lang="en-US" altLang="ja-JP"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endParaRPr>
          </a:p>
        </p:txBody>
      </p:sp>
      <p:sp>
        <p:nvSpPr>
          <p:cNvPr id="18" name="楕円 17">
            <a:extLst>
              <a:ext uri="{FF2B5EF4-FFF2-40B4-BE49-F238E27FC236}">
                <a16:creationId xmlns:a16="http://schemas.microsoft.com/office/drawing/2014/main" id="{33D86756-A1CF-4617-B60A-A6C7343707AF}"/>
              </a:ext>
            </a:extLst>
          </p:cNvPr>
          <p:cNvSpPr/>
          <p:nvPr/>
        </p:nvSpPr>
        <p:spPr>
          <a:xfrm>
            <a:off x="8282558" y="30072"/>
            <a:ext cx="1525374" cy="649583"/>
          </a:xfrm>
          <a:prstGeom prst="ellipse">
            <a:avLst/>
          </a:prstGeom>
          <a:gradFill flip="none" rotWithShape="1">
            <a:gsLst>
              <a:gs pos="0">
                <a:schemeClr val="accent6">
                  <a:tint val="66000"/>
                  <a:satMod val="160000"/>
                </a:schemeClr>
              </a:gs>
              <a:gs pos="50000">
                <a:schemeClr val="accent6">
                  <a:tint val="44500"/>
                  <a:satMod val="160000"/>
                </a:schemeClr>
              </a:gs>
              <a:gs pos="100000">
                <a:schemeClr val="accent6">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rPr>
              <a:t>支える</a:t>
            </a:r>
            <a:endParaRPr lang="en-US" altLang="ja-JP"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endParaRPr>
          </a:p>
          <a:p>
            <a:pPr algn="ctr"/>
            <a:r>
              <a:rPr lang="ja-JP" altLang="en-US" sz="16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rPr>
              <a:t>（学校）</a:t>
            </a:r>
            <a:endParaRPr lang="en-US" altLang="ja-JP" sz="16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endParaRPr>
          </a:p>
        </p:txBody>
      </p:sp>
      <p:sp>
        <p:nvSpPr>
          <p:cNvPr id="19" name="テキスト ボックス 18"/>
          <p:cNvSpPr txBox="1"/>
          <p:nvPr/>
        </p:nvSpPr>
        <p:spPr>
          <a:xfrm>
            <a:off x="168457" y="4041731"/>
            <a:ext cx="9609785" cy="2036455"/>
          </a:xfrm>
          <a:prstGeom prst="rect">
            <a:avLst/>
          </a:prstGeom>
          <a:noFill/>
        </p:spPr>
        <p:txBody>
          <a:bodyPr wrap="square" rtlCol="0">
            <a:spAutoFit/>
          </a:bodyPr>
          <a:lstStyle/>
          <a:p>
            <a:pPr lvl="0" indent="-457200">
              <a:defRPr/>
            </a:pPr>
            <a:r>
              <a:rPr kumimoji="1" lang="ja-JP" altLang="en-US" sz="2400" b="1" dirty="0">
                <a:solidFill>
                  <a:prstClr val="black"/>
                </a:solidFill>
              </a:rPr>
              <a:t>○　学習支援員の配置</a:t>
            </a:r>
            <a:endParaRPr kumimoji="1" lang="en-US" altLang="ja-JP" sz="2400" b="1" dirty="0">
              <a:solidFill>
                <a:prstClr val="black"/>
              </a:solidFill>
            </a:endParaRPr>
          </a:p>
          <a:p>
            <a:pPr lvl="0" indent="-457200">
              <a:defRPr/>
            </a:pPr>
            <a:r>
              <a:rPr kumimoji="1" lang="ja-JP" altLang="en-US" dirty="0">
                <a:solidFill>
                  <a:prstClr val="black"/>
                </a:solidFill>
              </a:rPr>
              <a:t>　　・教員があらかじめ指定した日時に行う集団での補習とは別に、学習支援員がヤングケアラーの都合等</a:t>
            </a:r>
            <a:endParaRPr kumimoji="1" lang="en-US" altLang="ja-JP" dirty="0">
              <a:solidFill>
                <a:prstClr val="black"/>
              </a:solidFill>
            </a:endParaRPr>
          </a:p>
          <a:p>
            <a:pPr lvl="0" indent="-457200">
              <a:defRPr/>
            </a:pPr>
            <a:r>
              <a:rPr kumimoji="1" lang="ja-JP" altLang="en-US" dirty="0">
                <a:solidFill>
                  <a:prstClr val="black"/>
                </a:solidFill>
              </a:rPr>
              <a:t>　　 に合わせた補習等を行うことで、きめ細かな学習支援を実現</a:t>
            </a:r>
            <a:endParaRPr kumimoji="1" lang="en-US" altLang="ja-JP" sz="900" dirty="0">
              <a:solidFill>
                <a:prstClr val="black"/>
              </a:solidFill>
            </a:endParaRPr>
          </a:p>
          <a:p>
            <a:pPr lvl="0" indent="-457200">
              <a:defRPr/>
            </a:pPr>
            <a:endParaRPr kumimoji="1" lang="en-US" altLang="ja-JP" sz="900" b="1" dirty="0">
              <a:solidFill>
                <a:prstClr val="black"/>
              </a:solidFill>
            </a:endParaRPr>
          </a:p>
          <a:p>
            <a:pPr lvl="0" indent="-457200">
              <a:defRPr/>
            </a:pPr>
            <a:r>
              <a:rPr kumimoji="1" lang="ja-JP" altLang="en-US" sz="2400" b="1" dirty="0">
                <a:solidFill>
                  <a:prstClr val="black"/>
                </a:solidFill>
              </a:rPr>
              <a:t>○　キャリアコーディネーターの配置</a:t>
            </a:r>
            <a:endParaRPr kumimoji="1" lang="en-US" altLang="ja-JP" sz="2400" b="1" dirty="0">
              <a:solidFill>
                <a:prstClr val="black"/>
              </a:solidFill>
            </a:endParaRPr>
          </a:p>
          <a:p>
            <a:pPr lvl="0" indent="-457200">
              <a:lnSpc>
                <a:spcPts val="2000"/>
              </a:lnSpc>
              <a:defRPr/>
            </a:pPr>
            <a:r>
              <a:rPr kumimoji="1" lang="ja-JP" altLang="en-US" dirty="0">
                <a:solidFill>
                  <a:prstClr val="black"/>
                </a:solidFill>
              </a:rPr>
              <a:t>　　・キャリアコーディネーターがヤングケアラーの都合等に合わせた進路相談や面接指導を行うことで、</a:t>
            </a:r>
            <a:endParaRPr kumimoji="1" lang="en-US" altLang="ja-JP" dirty="0">
              <a:solidFill>
                <a:prstClr val="black"/>
              </a:solidFill>
            </a:endParaRPr>
          </a:p>
          <a:p>
            <a:pPr lvl="0" indent="-457200">
              <a:lnSpc>
                <a:spcPts val="2000"/>
              </a:lnSpc>
              <a:defRPr/>
            </a:pPr>
            <a:r>
              <a:rPr kumimoji="1" lang="ja-JP" altLang="en-US" dirty="0">
                <a:solidFill>
                  <a:prstClr val="black"/>
                </a:solidFill>
              </a:rPr>
              <a:t>　　　手厚い相談体制を構築　　　　　　　　　　　　　　　　　　　　　　　　　　　　　　　　　　　　　　　　　　等</a:t>
            </a:r>
            <a:endParaRPr kumimoji="1" lang="en-US" altLang="ja-JP" sz="2000" dirty="0">
              <a:solidFill>
                <a:prstClr val="black"/>
              </a:solidFill>
            </a:endParaRPr>
          </a:p>
        </p:txBody>
      </p:sp>
      <p:sp>
        <p:nvSpPr>
          <p:cNvPr id="20" name="右矢印 19"/>
          <p:cNvSpPr/>
          <p:nvPr/>
        </p:nvSpPr>
        <p:spPr>
          <a:xfrm>
            <a:off x="168457" y="6299248"/>
            <a:ext cx="382026" cy="376501"/>
          </a:xfrm>
          <a:prstGeom prst="rightArrow">
            <a:avLst/>
          </a:prstGeom>
          <a:solidFill>
            <a:srgbClr val="FF000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1" name="テキスト ボックス 20"/>
          <p:cNvSpPr txBox="1"/>
          <p:nvPr/>
        </p:nvSpPr>
        <p:spPr>
          <a:xfrm>
            <a:off x="629566" y="6067425"/>
            <a:ext cx="8720832" cy="1200329"/>
          </a:xfrm>
          <a:prstGeom prst="rect">
            <a:avLst/>
          </a:prstGeom>
          <a:noFill/>
        </p:spPr>
        <p:txBody>
          <a:bodyPr wrap="square" rtlCol="0">
            <a:spAutoFit/>
          </a:bodyPr>
          <a:lstStyle/>
          <a:p>
            <a:r>
              <a:rPr kumimoji="1" lang="ja-JP" altLang="en-US" sz="2400" b="1" u="sng" dirty="0">
                <a:solidFill>
                  <a:srgbClr val="FF0000"/>
                </a:solidFill>
              </a:rPr>
              <a:t>ヤングケアラーの都合等に合わせたオーダーメイド型の支援を行い、</a:t>
            </a:r>
            <a:br>
              <a:rPr kumimoji="1" lang="ja-JP" altLang="en-US" sz="2400" b="1" u="sng" dirty="0">
                <a:solidFill>
                  <a:srgbClr val="FF0000"/>
                </a:solidFill>
              </a:rPr>
            </a:br>
            <a:r>
              <a:rPr kumimoji="1" lang="ja-JP" altLang="en-US" sz="2400" b="1" u="sng" dirty="0">
                <a:solidFill>
                  <a:srgbClr val="FF0000"/>
                </a:solidFill>
              </a:rPr>
              <a:t>学校でのサポートを充実</a:t>
            </a:r>
          </a:p>
          <a:p>
            <a:endParaRPr kumimoji="1" lang="ja-JP" altLang="en-US" sz="2400" dirty="0"/>
          </a:p>
        </p:txBody>
      </p:sp>
    </p:spTree>
    <p:extLst>
      <p:ext uri="{BB962C8B-B14F-4D97-AF65-F5344CB8AC3E}">
        <p14:creationId xmlns:p14="http://schemas.microsoft.com/office/powerpoint/2010/main" val="1080280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角丸四角形 13">
            <a:extLst>
              <a:ext uri="{FF2B5EF4-FFF2-40B4-BE49-F238E27FC236}">
                <a16:creationId xmlns:a16="http://schemas.microsoft.com/office/drawing/2014/main" id="{78673CCC-6D03-436E-893D-EB28763022A1}"/>
              </a:ext>
            </a:extLst>
          </p:cNvPr>
          <p:cNvSpPr/>
          <p:nvPr/>
        </p:nvSpPr>
        <p:spPr>
          <a:xfrm>
            <a:off x="87513" y="3319581"/>
            <a:ext cx="9668642" cy="3399919"/>
          </a:xfrm>
          <a:prstGeom prst="roundRect">
            <a:avLst>
              <a:gd name="adj" fmla="val 5810"/>
            </a:avLst>
          </a:prstGeom>
          <a:no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700" b="1" dirty="0">
              <a:solidFill>
                <a:prstClr val="black"/>
              </a:solidFill>
              <a:latin typeface="Meiryo UI"/>
              <a:ea typeface="Meiryo UI"/>
            </a:endParaRPr>
          </a:p>
          <a:p>
            <a:pPr marL="0" marR="0" lvl="0" indent="-457200" algn="l" defTabSz="457200" rtl="0" eaLnBrk="1" fontAlgn="auto" latinLnBrk="0" hangingPunct="1">
              <a:lnSpc>
                <a:spcPct val="100000"/>
              </a:lnSpc>
              <a:spcBef>
                <a:spcPts val="0"/>
              </a:spcBef>
              <a:spcAft>
                <a:spcPts val="0"/>
              </a:spcAft>
              <a:buClrTx/>
              <a:buSzTx/>
              <a:buFontTx/>
              <a:buNone/>
              <a:tabLst/>
              <a:defRPr/>
            </a:pPr>
            <a:r>
              <a:rPr kumimoji="1" lang="ja-JP" altLang="en-US" b="1" dirty="0">
                <a:solidFill>
                  <a:prstClr val="black"/>
                </a:solidFill>
                <a:latin typeface="Meiryo UI"/>
                <a:ea typeface="Meiryo UI"/>
              </a:rPr>
              <a:t>○社会的認知度の向上</a:t>
            </a:r>
            <a:endParaRPr kumimoji="1" lang="en-US" altLang="ja-JP" b="1" dirty="0">
              <a:solidFill>
                <a:prstClr val="black"/>
              </a:solidFill>
              <a:latin typeface="Meiryo UI"/>
              <a:ea typeface="Meiryo UI"/>
            </a:endParaRPr>
          </a:p>
          <a:p>
            <a:pPr marL="0" marR="0" lvl="0" indent="-45720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a:ea typeface="Meiryo UI"/>
                <a:cs typeface="+mn-cs"/>
              </a:rPr>
              <a:t>　</a:t>
            </a:r>
            <a:r>
              <a:rPr kumimoji="1" lang="ja-JP" altLang="en-US" sz="1600" dirty="0">
                <a:solidFill>
                  <a:prstClr val="black"/>
                </a:solidFill>
                <a:latin typeface="Meiryo UI"/>
                <a:ea typeface="Meiryo UI"/>
              </a:rPr>
              <a:t>・　</a:t>
            </a:r>
            <a:r>
              <a:rPr kumimoji="1" lang="ja-JP" altLang="en-US" sz="1600" i="0" u="none" strike="noStrike" kern="1200" cap="none" spc="0" normalizeH="0" baseline="0" noProof="0" dirty="0">
                <a:ln>
                  <a:noFill/>
                </a:ln>
                <a:solidFill>
                  <a:prstClr val="black"/>
                </a:solidFill>
                <a:effectLst/>
                <a:uLnTx/>
                <a:uFillTx/>
                <a:latin typeface="Meiryo UI"/>
                <a:ea typeface="Meiryo UI"/>
              </a:rPr>
              <a:t>地域住民、市町村職員、福祉専門職等の</a:t>
            </a:r>
            <a:r>
              <a:rPr kumimoji="1" lang="ja-JP" altLang="en-US" b="1" i="0" u="sng" strike="noStrike" kern="1200" cap="none" spc="0" normalizeH="0" baseline="0" noProof="0" dirty="0">
                <a:ln>
                  <a:noFill/>
                </a:ln>
                <a:solidFill>
                  <a:prstClr val="black"/>
                </a:solidFill>
                <a:effectLst/>
                <a:uLnTx/>
                <a:uFillTx/>
                <a:latin typeface="Meiryo UI"/>
                <a:ea typeface="Meiryo UI"/>
              </a:rPr>
              <a:t>意識</a:t>
            </a:r>
            <a:r>
              <a:rPr kumimoji="1" lang="ja-JP" altLang="en-US" b="1" u="sng" dirty="0" err="1">
                <a:solidFill>
                  <a:prstClr val="black"/>
                </a:solidFill>
                <a:latin typeface="Meiryo UI"/>
                <a:ea typeface="Meiryo UI"/>
              </a:rPr>
              <a:t>を向</a:t>
            </a:r>
            <a:r>
              <a:rPr kumimoji="1" lang="ja-JP" altLang="en-US" b="1" u="sng" dirty="0">
                <a:solidFill>
                  <a:prstClr val="black"/>
                </a:solidFill>
                <a:latin typeface="Meiryo UI"/>
                <a:ea typeface="Meiryo UI"/>
              </a:rPr>
              <a:t>上</a:t>
            </a:r>
            <a:r>
              <a:rPr kumimoji="1" lang="ja-JP" altLang="en-US" sz="1600" dirty="0">
                <a:solidFill>
                  <a:prstClr val="black"/>
                </a:solidFill>
                <a:latin typeface="Meiryo UI"/>
                <a:ea typeface="Meiryo UI"/>
              </a:rPr>
              <a:t>させ、発見頻度を高める</a:t>
            </a:r>
            <a:r>
              <a:rPr kumimoji="1" lang="ja-JP" altLang="en-US" sz="1600" i="0" u="none" strike="noStrike" kern="1200" cap="none" spc="0" normalizeH="0" baseline="0" noProof="0" dirty="0" err="1">
                <a:ln>
                  <a:noFill/>
                </a:ln>
                <a:solidFill>
                  <a:prstClr val="black"/>
                </a:solidFill>
                <a:effectLst/>
                <a:uLnTx/>
                <a:uFillTx/>
                <a:latin typeface="Meiryo UI"/>
                <a:ea typeface="Meiryo UI"/>
              </a:rPr>
              <a:t>。</a:t>
            </a:r>
            <a:endParaRPr kumimoji="1" lang="en-US" altLang="ja-JP" sz="1600" i="0" u="none" strike="noStrike" kern="1200" cap="none" spc="0" normalizeH="0" baseline="0" noProof="0" dirty="0">
              <a:ln>
                <a:noFill/>
              </a:ln>
              <a:solidFill>
                <a:prstClr val="black"/>
              </a:solidFill>
              <a:effectLst/>
              <a:uLnTx/>
              <a:uFillTx/>
              <a:latin typeface="Meiryo UI"/>
              <a:ea typeface="Meiryo UI"/>
            </a:endParaRPr>
          </a:p>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700" dirty="0">
              <a:solidFill>
                <a:prstClr val="black"/>
              </a:solidFill>
              <a:latin typeface="Meiryo UI"/>
              <a:ea typeface="Meiryo UI"/>
            </a:endParaRPr>
          </a:p>
          <a:p>
            <a:pPr indent="-457200">
              <a:defRPr/>
            </a:pPr>
            <a:r>
              <a:rPr kumimoji="1" lang="ja-JP" altLang="en-US" b="1" i="0" u="none" strike="noStrike" kern="1200" cap="none" spc="0" normalizeH="0" baseline="0" noProof="0" dirty="0">
                <a:ln>
                  <a:noFill/>
                </a:ln>
                <a:solidFill>
                  <a:prstClr val="black"/>
                </a:solidFill>
                <a:effectLst/>
                <a:uLnTx/>
                <a:uFillTx/>
                <a:latin typeface="Meiryo UI"/>
                <a:ea typeface="Meiryo UI"/>
              </a:rPr>
              <a:t>○</a:t>
            </a:r>
            <a:r>
              <a:rPr kumimoji="1" lang="ja-JP" altLang="en-US" b="1" dirty="0">
                <a:solidFill>
                  <a:prstClr val="black"/>
                </a:solidFill>
              </a:rPr>
              <a:t>プラットフォーム（市町村における支援体制）</a:t>
            </a:r>
            <a:r>
              <a:rPr kumimoji="1" lang="ja-JP" altLang="en-US" b="1" i="0" u="none" strike="noStrike" kern="1200" cap="none" spc="0" normalizeH="0" baseline="0" noProof="0" dirty="0">
                <a:ln>
                  <a:noFill/>
                </a:ln>
                <a:solidFill>
                  <a:prstClr val="black"/>
                </a:solidFill>
                <a:effectLst/>
                <a:uLnTx/>
                <a:uFillTx/>
                <a:latin typeface="Meiryo UI"/>
                <a:ea typeface="Meiryo UI"/>
              </a:rPr>
              <a:t>の整備</a:t>
            </a:r>
            <a:r>
              <a:rPr kumimoji="1" lang="ja-JP" altLang="en-US" b="1" dirty="0">
                <a:solidFill>
                  <a:prstClr val="black"/>
                </a:solidFill>
                <a:latin typeface="Meiryo UI"/>
                <a:ea typeface="Meiryo UI"/>
              </a:rPr>
              <a:t>　</a:t>
            </a:r>
            <a:endParaRPr kumimoji="1" lang="en-US" altLang="ja-JP" b="1" dirty="0">
              <a:solidFill>
                <a:prstClr val="black"/>
              </a:solidFill>
              <a:latin typeface="Meiryo UI"/>
              <a:ea typeface="Meiryo UI"/>
            </a:endParaRPr>
          </a:p>
          <a:p>
            <a:pPr indent="-457200">
              <a:defRPr/>
            </a:pPr>
            <a:r>
              <a:rPr kumimoji="1" lang="ja-JP" altLang="en-US" sz="1400" b="1" dirty="0">
                <a:solidFill>
                  <a:prstClr val="black"/>
                </a:solidFill>
                <a:latin typeface="Meiryo UI"/>
                <a:ea typeface="Meiryo UI"/>
              </a:rPr>
              <a:t>　</a:t>
            </a:r>
            <a:r>
              <a:rPr kumimoji="1" lang="ja-JP" altLang="en-US" sz="1600" b="1" dirty="0">
                <a:solidFill>
                  <a:prstClr val="black"/>
                </a:solidFill>
                <a:latin typeface="Meiryo UI"/>
                <a:ea typeface="Meiryo UI"/>
              </a:rPr>
              <a:t>・　</a:t>
            </a:r>
            <a:r>
              <a:rPr kumimoji="1" lang="ja-JP" altLang="en-US" sz="1600" dirty="0">
                <a:solidFill>
                  <a:prstClr val="black"/>
                </a:solidFill>
                <a:latin typeface="Meiryo UI"/>
                <a:ea typeface="Meiryo UI"/>
              </a:rPr>
              <a:t>相談から的確なアセスメント、適切な支援へ切れ目なく繋ぐことができるよう、地域の実情を踏まえた</a:t>
            </a:r>
            <a:r>
              <a:rPr kumimoji="1" lang="ja-JP" altLang="en-US" b="1" u="sng" dirty="0">
                <a:solidFill>
                  <a:prstClr val="black"/>
                </a:solidFill>
                <a:latin typeface="Meiryo UI"/>
                <a:ea typeface="Meiryo UI"/>
              </a:rPr>
              <a:t>市町村での</a:t>
            </a:r>
            <a:endParaRPr kumimoji="1" lang="en-US" altLang="ja-JP" b="1" u="sng" dirty="0">
              <a:solidFill>
                <a:prstClr val="black"/>
              </a:solidFill>
              <a:latin typeface="Meiryo UI"/>
              <a:ea typeface="Meiryo UI"/>
            </a:endParaRPr>
          </a:p>
          <a:p>
            <a:pPr indent="-457200">
              <a:defRPr/>
            </a:pPr>
            <a:r>
              <a:rPr kumimoji="1" lang="ja-JP" altLang="en-US" sz="1600" b="1" dirty="0">
                <a:solidFill>
                  <a:prstClr val="black"/>
                </a:solidFill>
                <a:latin typeface="Meiryo UI"/>
                <a:ea typeface="Meiryo UI"/>
              </a:rPr>
              <a:t>　 </a:t>
            </a:r>
            <a:r>
              <a:rPr kumimoji="1" lang="ja-JP" altLang="en-US" b="1" u="sng" dirty="0">
                <a:solidFill>
                  <a:prstClr val="black"/>
                </a:solidFill>
                <a:latin typeface="Meiryo UI"/>
                <a:ea typeface="Meiryo UI"/>
              </a:rPr>
              <a:t>体制整備を支援</a:t>
            </a:r>
            <a:r>
              <a:rPr kumimoji="1" lang="ja-JP" altLang="en-US" sz="1600" dirty="0">
                <a:solidFill>
                  <a:prstClr val="black"/>
                </a:solidFill>
                <a:latin typeface="Meiryo UI"/>
                <a:ea typeface="Meiryo UI"/>
              </a:rPr>
              <a:t>する。</a:t>
            </a:r>
            <a:endParaRPr kumimoji="1" lang="en-US" altLang="ja-JP" sz="1600" b="1" dirty="0">
              <a:solidFill>
                <a:prstClr val="black"/>
              </a:solidFill>
              <a:latin typeface="Meiryo UI"/>
              <a:ea typeface="Meiryo UI"/>
            </a:endParaRPr>
          </a:p>
          <a:p>
            <a:pPr indent="-457200">
              <a:defRPr/>
            </a:pPr>
            <a:endParaRPr kumimoji="1" lang="en-US" altLang="ja-JP" sz="700" i="0" u="none" strike="noStrike" kern="1200" cap="none" spc="0" normalizeH="0" baseline="0" noProof="0" dirty="0">
              <a:ln>
                <a:noFill/>
              </a:ln>
              <a:solidFill>
                <a:prstClr val="black"/>
              </a:solidFill>
              <a:effectLst/>
              <a:uLnTx/>
              <a:uFillTx/>
              <a:latin typeface="Meiryo UI"/>
              <a:ea typeface="Meiryo UI"/>
            </a:endParaRPr>
          </a:p>
          <a:p>
            <a:pPr marL="0" marR="0" lvl="0" indent="-457200" algn="l" defTabSz="457200" rtl="0" eaLnBrk="1" fontAlgn="auto" latinLnBrk="0" hangingPunct="1">
              <a:lnSpc>
                <a:spcPct val="100000"/>
              </a:lnSpc>
              <a:spcBef>
                <a:spcPts val="0"/>
              </a:spcBef>
              <a:spcAft>
                <a:spcPts val="0"/>
              </a:spcAft>
              <a:buClrTx/>
              <a:buSzTx/>
              <a:buFontTx/>
              <a:buNone/>
              <a:tabLst/>
              <a:defRPr/>
            </a:pPr>
            <a:r>
              <a:rPr kumimoji="1" lang="ja-JP" altLang="en-US" dirty="0">
                <a:solidFill>
                  <a:prstClr val="black"/>
                </a:solidFill>
                <a:latin typeface="Meiryo UI"/>
                <a:ea typeface="Meiryo UI"/>
              </a:rPr>
              <a:t>○</a:t>
            </a:r>
            <a:r>
              <a:rPr kumimoji="1" lang="ja-JP" altLang="en-US" b="1" dirty="0">
                <a:solidFill>
                  <a:prstClr val="black"/>
                </a:solidFill>
                <a:latin typeface="Meiryo UI"/>
                <a:ea typeface="Meiryo UI"/>
              </a:rPr>
              <a:t>支援策の充実</a:t>
            </a:r>
            <a:endParaRPr kumimoji="1" lang="en-US" altLang="ja-JP" b="1" dirty="0">
              <a:solidFill>
                <a:prstClr val="black"/>
              </a:solidFill>
              <a:latin typeface="Meiryo UI"/>
              <a:ea typeface="Meiryo UI"/>
            </a:endParaRPr>
          </a:p>
          <a:p>
            <a:pPr marL="0" marR="0" lvl="0" indent="-45720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a:ea typeface="Meiryo UI"/>
              </a:rPr>
              <a:t>　</a:t>
            </a:r>
            <a:r>
              <a:rPr kumimoji="1" lang="ja-JP" altLang="en-US" sz="1600" dirty="0">
                <a:solidFill>
                  <a:prstClr val="black"/>
                </a:solidFill>
                <a:latin typeface="Meiryo UI"/>
                <a:ea typeface="Meiryo UI"/>
              </a:rPr>
              <a:t>・　既存のサービス・支援策による対応するほか、</a:t>
            </a:r>
            <a:r>
              <a:rPr kumimoji="1" lang="ja-JP" altLang="en-US" b="1" u="sng" dirty="0">
                <a:solidFill>
                  <a:prstClr val="black"/>
                </a:solidFill>
                <a:latin typeface="Meiryo UI"/>
                <a:ea typeface="Meiryo UI"/>
              </a:rPr>
              <a:t>既存のサービス等では対応できない課題への支援策を</a:t>
            </a:r>
            <a:endParaRPr kumimoji="1" lang="en-US" altLang="ja-JP" b="1" u="sng" dirty="0">
              <a:solidFill>
                <a:prstClr val="black"/>
              </a:solidFill>
              <a:latin typeface="Meiryo UI"/>
              <a:ea typeface="Meiryo UI"/>
            </a:endParaRPr>
          </a:p>
          <a:p>
            <a:pPr marL="0" marR="0" lvl="0" indent="-457200" algn="l" defTabSz="457200" rtl="0" eaLnBrk="1" fontAlgn="auto" latinLnBrk="0" hangingPunct="1">
              <a:lnSpc>
                <a:spcPct val="100000"/>
              </a:lnSpc>
              <a:spcBef>
                <a:spcPts val="0"/>
              </a:spcBef>
              <a:spcAft>
                <a:spcPts val="0"/>
              </a:spcAft>
              <a:buClrTx/>
              <a:buSzTx/>
              <a:buFontTx/>
              <a:buNone/>
              <a:tabLst/>
              <a:defRPr/>
            </a:pPr>
            <a:r>
              <a:rPr kumimoji="1" lang="ja-JP" altLang="en-US" b="1" dirty="0">
                <a:solidFill>
                  <a:prstClr val="black"/>
                </a:solidFill>
                <a:latin typeface="Meiryo UI"/>
                <a:ea typeface="Meiryo UI"/>
              </a:rPr>
              <a:t>　</a:t>
            </a:r>
            <a:r>
              <a:rPr kumimoji="1" lang="ja-JP" altLang="en-US" b="1" u="sng" dirty="0">
                <a:solidFill>
                  <a:prstClr val="black"/>
                </a:solidFill>
                <a:latin typeface="Meiryo UI"/>
                <a:ea typeface="Meiryo UI"/>
              </a:rPr>
              <a:t>検討</a:t>
            </a:r>
            <a:r>
              <a:rPr kumimoji="1" lang="ja-JP" altLang="en-US" sz="1600" dirty="0">
                <a:solidFill>
                  <a:prstClr val="black"/>
                </a:solidFill>
                <a:latin typeface="Meiryo UI"/>
                <a:ea typeface="Meiryo UI"/>
              </a:rPr>
              <a:t>する。</a:t>
            </a:r>
            <a:endParaRPr kumimoji="1" lang="en-US" altLang="ja-JP" sz="1600" dirty="0">
              <a:solidFill>
                <a:prstClr val="black"/>
              </a:solidFill>
              <a:latin typeface="Meiryo UI"/>
              <a:ea typeface="Meiryo UI"/>
            </a:endParaRPr>
          </a:p>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700" b="1" i="0" u="sng" strike="noStrike" kern="1200" cap="none" spc="0" normalizeH="0" baseline="0" noProof="0" dirty="0">
              <a:ln>
                <a:noFill/>
              </a:ln>
              <a:solidFill>
                <a:prstClr val="black"/>
              </a:solidFill>
              <a:effectLst/>
              <a:uLnTx/>
              <a:uFillTx/>
              <a:latin typeface="Meiryo UI"/>
              <a:ea typeface="Meiryo UI"/>
            </a:endParaRPr>
          </a:p>
          <a:p>
            <a:pPr marL="0" marR="0" lvl="0" indent="-457200" algn="l" defTabSz="457200" rtl="0" eaLnBrk="1" fontAlgn="auto" latinLnBrk="0" hangingPunct="1">
              <a:lnSpc>
                <a:spcPct val="100000"/>
              </a:lnSpc>
              <a:spcBef>
                <a:spcPts val="0"/>
              </a:spcBef>
              <a:spcAft>
                <a:spcPts val="0"/>
              </a:spcAft>
              <a:buClrTx/>
              <a:buSzTx/>
              <a:buFontTx/>
              <a:buNone/>
              <a:tabLst/>
              <a:defRPr/>
            </a:pPr>
            <a:r>
              <a:rPr kumimoji="1" lang="ja-JP" altLang="en-US" b="1" i="0" strike="noStrike" kern="1200" cap="none" spc="0" normalizeH="0" baseline="0" noProof="0" dirty="0">
                <a:ln>
                  <a:noFill/>
                </a:ln>
                <a:solidFill>
                  <a:prstClr val="black"/>
                </a:solidFill>
                <a:effectLst/>
                <a:uLnTx/>
                <a:uFillTx/>
                <a:latin typeface="Meiryo UI"/>
                <a:ea typeface="Meiryo UI"/>
              </a:rPr>
              <a:t>　</a:t>
            </a:r>
            <a:r>
              <a:rPr kumimoji="1" lang="en-US" altLang="ja-JP" b="1" i="0" u="sng" strike="noStrike" kern="1200" cap="none" spc="0" normalizeH="0" baseline="0" noProof="0" dirty="0">
                <a:ln>
                  <a:noFill/>
                </a:ln>
                <a:solidFill>
                  <a:prstClr val="black"/>
                </a:solidFill>
                <a:effectLst/>
                <a:uLnTx/>
                <a:uFillTx/>
                <a:latin typeface="Meiryo UI"/>
                <a:ea typeface="Meiryo UI"/>
              </a:rPr>
              <a:t>※</a:t>
            </a:r>
            <a:r>
              <a:rPr kumimoji="1" lang="ja-JP" altLang="en-US" b="1" i="0" u="sng" strike="noStrike" kern="1200" cap="none" spc="0" normalizeH="0" baseline="0" noProof="0" dirty="0">
                <a:ln>
                  <a:noFill/>
                </a:ln>
                <a:solidFill>
                  <a:prstClr val="black"/>
                </a:solidFill>
                <a:effectLst/>
                <a:uLnTx/>
                <a:uFillTx/>
                <a:latin typeface="Meiryo UI"/>
                <a:ea typeface="Meiryo UI"/>
              </a:rPr>
              <a:t>　</a:t>
            </a:r>
            <a:r>
              <a:rPr kumimoji="1" lang="ja-JP" altLang="en-US" b="1" u="sng" dirty="0">
                <a:solidFill>
                  <a:prstClr val="black"/>
                </a:solidFill>
                <a:latin typeface="Meiryo UI"/>
                <a:ea typeface="Meiryo UI"/>
              </a:rPr>
              <a:t>現在、庁内関係部局による「ヤングケアラー関係課長会議」において、ヤングケアラー支援の</a:t>
            </a:r>
            <a:endParaRPr kumimoji="1" lang="en-US" altLang="ja-JP" b="1" u="sng" dirty="0">
              <a:solidFill>
                <a:prstClr val="black"/>
              </a:solidFill>
              <a:latin typeface="Meiryo UI"/>
              <a:ea typeface="Meiryo UI"/>
            </a:endParaRPr>
          </a:p>
          <a:p>
            <a:pPr marL="0" marR="0" lvl="0" indent="-457200" algn="l" defTabSz="457200" rtl="0" eaLnBrk="1" fontAlgn="auto" latinLnBrk="0" hangingPunct="1">
              <a:lnSpc>
                <a:spcPct val="100000"/>
              </a:lnSpc>
              <a:spcBef>
                <a:spcPts val="0"/>
              </a:spcBef>
              <a:spcAft>
                <a:spcPts val="0"/>
              </a:spcAft>
              <a:buClrTx/>
              <a:buSzTx/>
              <a:buFontTx/>
              <a:buNone/>
              <a:tabLst/>
              <a:defRPr/>
            </a:pPr>
            <a:r>
              <a:rPr kumimoji="1" lang="ja-JP" altLang="en-US" b="1" dirty="0">
                <a:solidFill>
                  <a:prstClr val="black"/>
                </a:solidFill>
                <a:latin typeface="Meiryo UI"/>
                <a:ea typeface="Meiryo UI"/>
              </a:rPr>
              <a:t>　　</a:t>
            </a:r>
            <a:r>
              <a:rPr kumimoji="1" lang="ja-JP" altLang="en-US" b="1" u="sng" dirty="0">
                <a:solidFill>
                  <a:prstClr val="black"/>
                </a:solidFill>
                <a:latin typeface="Meiryo UI"/>
                <a:ea typeface="Meiryo UI"/>
              </a:rPr>
              <a:t>具体的取組などについて検討中</a:t>
            </a:r>
            <a:endParaRPr kumimoji="1" lang="en-US" altLang="ja-JP" b="1" i="0" u="sng" strike="noStrike" kern="1200" cap="none" spc="0" normalizeH="0" baseline="0" noProof="0" dirty="0">
              <a:ln>
                <a:noFill/>
              </a:ln>
              <a:solidFill>
                <a:prstClr val="black"/>
              </a:solidFill>
              <a:effectLst/>
              <a:uLnTx/>
              <a:uFillTx/>
              <a:latin typeface="Meiryo UI"/>
              <a:ea typeface="Meiryo UI"/>
            </a:endParaRPr>
          </a:p>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p:txBody>
      </p:sp>
      <p:sp>
        <p:nvSpPr>
          <p:cNvPr id="15" name="角丸四角形 1">
            <a:extLst>
              <a:ext uri="{FF2B5EF4-FFF2-40B4-BE49-F238E27FC236}">
                <a16:creationId xmlns:a16="http://schemas.microsoft.com/office/drawing/2014/main" id="{425434DF-B92D-4870-9227-B6E2B3F921AC}"/>
              </a:ext>
            </a:extLst>
          </p:cNvPr>
          <p:cNvSpPr/>
          <p:nvPr/>
        </p:nvSpPr>
        <p:spPr>
          <a:xfrm>
            <a:off x="95891" y="3032267"/>
            <a:ext cx="2513758" cy="287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noProof="0" dirty="0">
                <a:solidFill>
                  <a:prstClr val="white"/>
                </a:solidFill>
                <a:latin typeface="Meiryo UI"/>
                <a:ea typeface="Meiryo UI"/>
              </a:rPr>
              <a:t>取組の方向性</a:t>
            </a:r>
            <a:r>
              <a:rPr kumimoji="1" lang="ja-JP" altLang="en-US" sz="2000" b="0" i="0" u="none" strike="noStrike" kern="1200" cap="none" spc="0" normalizeH="0" baseline="0" noProof="0" dirty="0">
                <a:ln>
                  <a:noFill/>
                </a:ln>
                <a:solidFill>
                  <a:prstClr val="white"/>
                </a:solidFill>
                <a:effectLst/>
                <a:uLnTx/>
                <a:uFillTx/>
                <a:latin typeface="Meiryo UI"/>
                <a:ea typeface="Meiryo UI"/>
              </a:rPr>
              <a:t>（案）</a:t>
            </a:r>
          </a:p>
        </p:txBody>
      </p:sp>
      <p:sp>
        <p:nvSpPr>
          <p:cNvPr id="72" name="角丸四角形 71"/>
          <p:cNvSpPr/>
          <p:nvPr/>
        </p:nvSpPr>
        <p:spPr>
          <a:xfrm>
            <a:off x="87513" y="1113106"/>
            <a:ext cx="9668642" cy="1813367"/>
          </a:xfrm>
          <a:prstGeom prst="roundRect">
            <a:avLst>
              <a:gd name="adj" fmla="val 8742"/>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457200" algn="l" defTabSz="4572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604838" marR="0" lvl="0" indent="-1062038" algn="l" defTabSz="457200" rtl="0" eaLnBrk="1" fontAlgn="auto" latinLnBrk="0" hangingPunct="1">
              <a:lnSpc>
                <a:spcPct val="100000"/>
              </a:lnSpc>
              <a:spcBef>
                <a:spcPts val="120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457200" algn="l" defTabSz="457200" rtl="0" eaLnBrk="1" fontAlgn="auto" latinLnBrk="0" hangingPunct="1">
              <a:lnSpc>
                <a:spcPct val="100000"/>
              </a:lnSpc>
              <a:spcBef>
                <a:spcPts val="120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p:txBody>
      </p:sp>
      <p:sp>
        <p:nvSpPr>
          <p:cNvPr id="2" name="角丸四角形 1"/>
          <p:cNvSpPr/>
          <p:nvPr/>
        </p:nvSpPr>
        <p:spPr>
          <a:xfrm>
            <a:off x="87513" y="800583"/>
            <a:ext cx="1097343" cy="3125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white"/>
                </a:solidFill>
                <a:effectLst/>
                <a:uLnTx/>
                <a:uFillTx/>
                <a:latin typeface="Meiryo UI"/>
                <a:ea typeface="Meiryo UI"/>
                <a:cs typeface="+mn-cs"/>
              </a:rPr>
              <a:t>現状</a:t>
            </a:r>
          </a:p>
        </p:txBody>
      </p:sp>
      <p:sp>
        <p:nvSpPr>
          <p:cNvPr id="86" name="テキスト ボックス 85"/>
          <p:cNvSpPr txBox="1"/>
          <p:nvPr/>
        </p:nvSpPr>
        <p:spPr>
          <a:xfrm>
            <a:off x="6000" y="0"/>
            <a:ext cx="9900000" cy="720000"/>
          </a:xfrm>
          <a:prstGeom prst="rect">
            <a:avLst/>
          </a:prstGeom>
          <a:solidFill>
            <a:schemeClr val="accent1"/>
          </a:solidFill>
          <a:ln>
            <a:noFill/>
          </a:ln>
        </p:spPr>
        <p:txBody>
          <a:bodyPr wrap="square" tIns="90000" bIns="90000" rtlCol="0" anchor="ctr" anchorCtr="0">
            <a:noAutofit/>
          </a:bodyPr>
          <a:lstStyle/>
          <a:p>
            <a:pPr lvl="0">
              <a:lnSpc>
                <a:spcPct val="110000"/>
              </a:lnSpc>
              <a:defRPr/>
            </a:pPr>
            <a:r>
              <a:rPr lang="ja-JP" altLang="en-US" sz="2800" dirty="0">
                <a:solidFill>
                  <a:prstClr val="white"/>
                </a:solidFill>
                <a:latin typeface="Meiryo UI" panose="020B0604030504040204" pitchFamily="50" charset="-128"/>
                <a:ea typeface="Meiryo UI" panose="020B0604030504040204" pitchFamily="50" charset="-128"/>
              </a:rPr>
              <a:t>　　　　　　地域における支援体制</a:t>
            </a:r>
          </a:p>
        </p:txBody>
      </p:sp>
      <p:sp>
        <p:nvSpPr>
          <p:cNvPr id="16" name="テキスト ボックス 15"/>
          <p:cNvSpPr txBox="1"/>
          <p:nvPr/>
        </p:nvSpPr>
        <p:spPr>
          <a:xfrm>
            <a:off x="9429482" y="6581001"/>
            <a:ext cx="476518" cy="276999"/>
          </a:xfrm>
          <a:prstGeom prst="rect">
            <a:avLst/>
          </a:prstGeom>
          <a:noFill/>
        </p:spPr>
        <p:txBody>
          <a:bodyPr wrap="square" lIns="0" tIns="0" rIns="0" bIns="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0F263E73-44A4-42D9-B58D-3BB0D6033F4C}" type="slidenum">
              <a:rPr kumimoji="1" lang="ja-JP" altLang="en-US" sz="2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t>16</a:t>
            </a:fld>
            <a:endPar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4" name="楕円 13">
            <a:extLst>
              <a:ext uri="{FF2B5EF4-FFF2-40B4-BE49-F238E27FC236}">
                <a16:creationId xmlns:a16="http://schemas.microsoft.com/office/drawing/2014/main" id="{A0557269-343A-4FF5-B17E-D269576B39B5}"/>
              </a:ext>
            </a:extLst>
          </p:cNvPr>
          <p:cNvSpPr/>
          <p:nvPr/>
        </p:nvSpPr>
        <p:spPr>
          <a:xfrm>
            <a:off x="5127216" y="37196"/>
            <a:ext cx="1525374" cy="64958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rPr>
              <a:t>見つける</a:t>
            </a:r>
            <a:endParaRPr lang="en-US" altLang="ja-JP"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endParaRPr>
          </a:p>
        </p:txBody>
      </p:sp>
      <p:sp>
        <p:nvSpPr>
          <p:cNvPr id="17" name="楕円 16">
            <a:extLst>
              <a:ext uri="{FF2B5EF4-FFF2-40B4-BE49-F238E27FC236}">
                <a16:creationId xmlns:a16="http://schemas.microsoft.com/office/drawing/2014/main" id="{B6EDE44D-940B-40E9-99CB-947690BD7C93}"/>
              </a:ext>
            </a:extLst>
          </p:cNvPr>
          <p:cNvSpPr/>
          <p:nvPr/>
        </p:nvSpPr>
        <p:spPr>
          <a:xfrm>
            <a:off x="6711515" y="37196"/>
            <a:ext cx="1525374" cy="64958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rPr>
              <a:t>つなぐ</a:t>
            </a:r>
            <a:endParaRPr lang="en-US" altLang="ja-JP"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endParaRPr>
          </a:p>
        </p:txBody>
      </p:sp>
      <p:sp>
        <p:nvSpPr>
          <p:cNvPr id="18" name="楕円 17">
            <a:extLst>
              <a:ext uri="{FF2B5EF4-FFF2-40B4-BE49-F238E27FC236}">
                <a16:creationId xmlns:a16="http://schemas.microsoft.com/office/drawing/2014/main" id="{33D86756-A1CF-4617-B60A-A6C7343707AF}"/>
              </a:ext>
            </a:extLst>
          </p:cNvPr>
          <p:cNvSpPr/>
          <p:nvPr/>
        </p:nvSpPr>
        <p:spPr>
          <a:xfrm>
            <a:off x="8282558" y="30072"/>
            <a:ext cx="1525374" cy="649583"/>
          </a:xfrm>
          <a:prstGeom prst="ellipse">
            <a:avLst/>
          </a:prstGeom>
          <a:gradFill flip="none" rotWithShape="1">
            <a:gsLst>
              <a:gs pos="0">
                <a:schemeClr val="accent6">
                  <a:tint val="66000"/>
                  <a:satMod val="160000"/>
                </a:schemeClr>
              </a:gs>
              <a:gs pos="50000">
                <a:schemeClr val="accent6">
                  <a:tint val="44500"/>
                  <a:satMod val="160000"/>
                </a:schemeClr>
              </a:gs>
              <a:gs pos="100000">
                <a:schemeClr val="accent6">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rPr>
              <a:t>支える</a:t>
            </a:r>
            <a:endParaRPr lang="en-US" altLang="ja-JP" sz="20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endParaRPr>
          </a:p>
          <a:p>
            <a:pPr algn="ctr"/>
            <a:r>
              <a:rPr lang="ja-JP" altLang="en-US" sz="16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rPr>
              <a:t>（地域）</a:t>
            </a:r>
            <a:endParaRPr lang="en-US" altLang="ja-JP" sz="1600" b="1" i="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endParaRPr>
          </a:p>
        </p:txBody>
      </p:sp>
      <p:sp>
        <p:nvSpPr>
          <p:cNvPr id="3" name="テキスト ボックス 2"/>
          <p:cNvSpPr txBox="1"/>
          <p:nvPr/>
        </p:nvSpPr>
        <p:spPr>
          <a:xfrm>
            <a:off x="168702" y="1358069"/>
            <a:ext cx="9465057" cy="1323439"/>
          </a:xfrm>
          <a:prstGeom prst="rect">
            <a:avLst/>
          </a:prstGeom>
          <a:noFill/>
        </p:spPr>
        <p:txBody>
          <a:bodyPr wrap="square" rtlCol="0">
            <a:spAutoFit/>
          </a:bodyPr>
          <a:lstStyle/>
          <a:p>
            <a:r>
              <a:rPr kumimoji="1" lang="en-US" altLang="ja-JP" sz="1600" dirty="0"/>
              <a:t>‣</a:t>
            </a:r>
            <a:r>
              <a:rPr kumimoji="1" lang="ja-JP" altLang="en-US" sz="1600" dirty="0"/>
              <a:t>地域（市町村）においては、これまでからコミュニティソーシャルワーカーなどや地域包括支援センターなどの支援機</a:t>
            </a:r>
            <a:endParaRPr kumimoji="1" lang="en-US" altLang="ja-JP" sz="1600" dirty="0"/>
          </a:p>
          <a:p>
            <a:r>
              <a:rPr kumimoji="1" lang="en-US" altLang="ja-JP" sz="1600" dirty="0"/>
              <a:t> </a:t>
            </a:r>
            <a:r>
              <a:rPr kumimoji="1" lang="ja-JP" altLang="en-US" sz="1600" dirty="0"/>
              <a:t>　関があり、支援を要する人々の見守りや早期発見など、個々のケースに応じた支援を行っている。</a:t>
            </a:r>
            <a:endParaRPr kumimoji="1" lang="en-US" altLang="ja-JP" sz="1600" dirty="0"/>
          </a:p>
          <a:p>
            <a:r>
              <a:rPr kumimoji="1" lang="en-US" altLang="ja-JP" sz="1600" dirty="0"/>
              <a:t>‣</a:t>
            </a:r>
            <a:r>
              <a:rPr kumimoji="1" lang="ja-JP" altLang="en-US" sz="1600" dirty="0"/>
              <a:t>一方、国が実施した調査において、８割以上の中高生が「ヤングケアラー」を知らないと回答しているほか、制度・</a:t>
            </a:r>
            <a:endParaRPr kumimoji="1" lang="en-US" altLang="ja-JP" sz="1600" dirty="0"/>
          </a:p>
          <a:p>
            <a:r>
              <a:rPr kumimoji="1" lang="ja-JP" altLang="en-US" sz="1600" dirty="0"/>
              <a:t>　 サービスの狭間に陥っていて適切な支援につながっていなかったり、複合的な課題を抱えていて既存の福祉サービ</a:t>
            </a:r>
            <a:endParaRPr kumimoji="1" lang="en-US" altLang="ja-JP" sz="1600" dirty="0"/>
          </a:p>
          <a:p>
            <a:r>
              <a:rPr kumimoji="1" lang="en-US" altLang="ja-JP" sz="1600" dirty="0"/>
              <a:t>   </a:t>
            </a:r>
            <a:r>
              <a:rPr kumimoji="1" lang="ja-JP" altLang="en-US" sz="1600" dirty="0"/>
              <a:t>ス・支援策等では対応困難なケースがある。</a:t>
            </a:r>
            <a:endParaRPr kumimoji="1" lang="en-US" altLang="ja-JP" sz="1600" dirty="0"/>
          </a:p>
        </p:txBody>
      </p:sp>
      <p:sp>
        <p:nvSpPr>
          <p:cNvPr id="5" name="角丸四角形 4"/>
          <p:cNvSpPr/>
          <p:nvPr/>
        </p:nvSpPr>
        <p:spPr>
          <a:xfrm>
            <a:off x="128641" y="134470"/>
            <a:ext cx="1179455" cy="432000"/>
          </a:xfrm>
          <a:prstGeom prst="round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b="1" dirty="0"/>
              <a:t>参　考</a:t>
            </a:r>
          </a:p>
        </p:txBody>
      </p:sp>
    </p:spTree>
    <p:extLst>
      <p:ext uri="{BB962C8B-B14F-4D97-AF65-F5344CB8AC3E}">
        <p14:creationId xmlns:p14="http://schemas.microsoft.com/office/powerpoint/2010/main" val="15947593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p:cNvSpPr/>
          <p:nvPr/>
        </p:nvSpPr>
        <p:spPr>
          <a:xfrm>
            <a:off x="1" y="-7775"/>
            <a:ext cx="9906000" cy="7032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 name="テキスト ボックス 27"/>
          <p:cNvSpPr txBox="1"/>
          <p:nvPr/>
        </p:nvSpPr>
        <p:spPr>
          <a:xfrm>
            <a:off x="-7800" y="43311"/>
            <a:ext cx="10006302" cy="523220"/>
          </a:xfrm>
          <a:prstGeom prst="rect">
            <a:avLst/>
          </a:prstGeom>
          <a:noFill/>
        </p:spPr>
        <p:txBody>
          <a:bodyPr wrap="square" rtlCol="0">
            <a:spAutoFit/>
          </a:bodyPr>
          <a:lstStyle/>
          <a:p>
            <a:r>
              <a:rPr lang="ja-JP" altLang="en-US" sz="2800" dirty="0">
                <a:solidFill>
                  <a:schemeClr val="bg1"/>
                </a:solidFill>
                <a:latin typeface="Meiryo UI" panose="020B0604030504040204" pitchFamily="50" charset="-128"/>
                <a:ea typeface="Meiryo UI" panose="020B0604030504040204" pitchFamily="50" charset="-128"/>
              </a:rPr>
              <a:t>　　　　　　</a:t>
            </a:r>
            <a:r>
              <a:rPr lang="en-US" altLang="ja-JP" sz="2800" dirty="0">
                <a:solidFill>
                  <a:schemeClr val="bg1"/>
                </a:solidFill>
                <a:latin typeface="Meiryo UI" panose="020B0604030504040204" pitchFamily="50" charset="-128"/>
                <a:ea typeface="Meiryo UI" panose="020B0604030504040204" pitchFamily="50" charset="-128"/>
              </a:rPr>
              <a:t>WEB</a:t>
            </a:r>
            <a:r>
              <a:rPr lang="ja-JP" altLang="en-US" sz="2800" dirty="0">
                <a:solidFill>
                  <a:schemeClr val="bg1"/>
                </a:solidFill>
                <a:latin typeface="Meiryo UI" panose="020B0604030504040204" pitchFamily="50" charset="-128"/>
                <a:ea typeface="Meiryo UI" panose="020B0604030504040204" pitchFamily="50" charset="-128"/>
              </a:rPr>
              <a:t>調査結果にかかるその他のクロス集計</a:t>
            </a:r>
            <a:endParaRPr kumimoji="1" lang="ja-JP" altLang="en-US" sz="2800" dirty="0">
              <a:solidFill>
                <a:schemeClr val="bg1"/>
              </a:solidFill>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1486" y="695590"/>
            <a:ext cx="4823020" cy="338554"/>
          </a:xfrm>
          <a:prstGeom prst="rect">
            <a:avLst/>
          </a:prstGeom>
          <a:noFill/>
        </p:spPr>
        <p:txBody>
          <a:bodyPr wrap="square" rtlCol="0">
            <a:spAutoFit/>
          </a:bodyPr>
          <a:lstStyle/>
          <a:p>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世話に費やす時間と学校生活への状況</a:t>
            </a:r>
            <a:r>
              <a:rPr kumimoji="1" lang="en-US" altLang="ja-JP" sz="1600" b="1" dirty="0">
                <a:latin typeface="Meiryo UI" panose="020B0604030504040204" pitchFamily="50" charset="-128"/>
                <a:ea typeface="Meiryo UI" panose="020B0604030504040204" pitchFamily="50" charset="-128"/>
              </a:rPr>
              <a:t>】</a:t>
            </a:r>
          </a:p>
        </p:txBody>
      </p:sp>
      <p:sp>
        <p:nvSpPr>
          <p:cNvPr id="11" name="テキスト ボックス 10"/>
          <p:cNvSpPr txBox="1"/>
          <p:nvPr/>
        </p:nvSpPr>
        <p:spPr>
          <a:xfrm>
            <a:off x="16595" y="986447"/>
            <a:ext cx="1672281" cy="307777"/>
          </a:xfrm>
          <a:prstGeom prst="rect">
            <a:avLst/>
          </a:prstGeom>
          <a:noFill/>
        </p:spPr>
        <p:txBody>
          <a:bodyPr wrap="square" rtlCol="0">
            <a:spAutoFit/>
          </a:bodyPr>
          <a:lstStyle/>
          <a:p>
            <a:r>
              <a:rPr kumimoji="1" lang="ja-JP" altLang="en-US" sz="1400" dirty="0"/>
              <a:t>①　欠席との関連</a:t>
            </a:r>
          </a:p>
        </p:txBody>
      </p:sp>
      <p:sp>
        <p:nvSpPr>
          <p:cNvPr id="13" name="テキスト ボックス 12"/>
          <p:cNvSpPr txBox="1"/>
          <p:nvPr/>
        </p:nvSpPr>
        <p:spPr>
          <a:xfrm>
            <a:off x="16595" y="2646002"/>
            <a:ext cx="1672281" cy="307777"/>
          </a:xfrm>
          <a:prstGeom prst="rect">
            <a:avLst/>
          </a:prstGeom>
          <a:noFill/>
        </p:spPr>
        <p:txBody>
          <a:bodyPr wrap="square" rtlCol="0">
            <a:spAutoFit/>
          </a:bodyPr>
          <a:lstStyle/>
          <a:p>
            <a:r>
              <a:rPr kumimoji="1" lang="ja-JP" altLang="en-US" sz="1400" dirty="0"/>
              <a:t>②　遅刻との関連</a:t>
            </a:r>
          </a:p>
        </p:txBody>
      </p:sp>
      <p:sp>
        <p:nvSpPr>
          <p:cNvPr id="15" name="テキスト ボックス 14"/>
          <p:cNvSpPr txBox="1"/>
          <p:nvPr/>
        </p:nvSpPr>
        <p:spPr>
          <a:xfrm>
            <a:off x="16595" y="4376802"/>
            <a:ext cx="1672281" cy="307777"/>
          </a:xfrm>
          <a:prstGeom prst="rect">
            <a:avLst/>
          </a:prstGeom>
          <a:noFill/>
        </p:spPr>
        <p:txBody>
          <a:bodyPr wrap="square" rtlCol="0">
            <a:spAutoFit/>
          </a:bodyPr>
          <a:lstStyle/>
          <a:p>
            <a:r>
              <a:rPr kumimoji="1" lang="ja-JP" altLang="en-US" sz="1400" dirty="0"/>
              <a:t>③　早退との関連</a:t>
            </a:r>
          </a:p>
        </p:txBody>
      </p:sp>
      <p:sp>
        <p:nvSpPr>
          <p:cNvPr id="17" name="テキスト ボックス 16"/>
          <p:cNvSpPr txBox="1"/>
          <p:nvPr/>
        </p:nvSpPr>
        <p:spPr>
          <a:xfrm>
            <a:off x="4953001" y="986446"/>
            <a:ext cx="4693275" cy="307777"/>
          </a:xfrm>
          <a:prstGeom prst="rect">
            <a:avLst/>
          </a:prstGeom>
          <a:noFill/>
        </p:spPr>
        <p:txBody>
          <a:bodyPr wrap="square" rtlCol="0">
            <a:spAutoFit/>
          </a:bodyPr>
          <a:lstStyle/>
          <a:p>
            <a:r>
              <a:rPr kumimoji="1" lang="ja-JP" altLang="en-US" sz="1400" dirty="0"/>
              <a:t>①　世話をする対象とその頻度</a:t>
            </a:r>
            <a:endParaRPr kumimoji="1" lang="en-US" altLang="ja-JP" sz="1400" dirty="0"/>
          </a:p>
        </p:txBody>
      </p:sp>
      <p:sp>
        <p:nvSpPr>
          <p:cNvPr id="19" name="正方形/長方形 18">
            <a:extLst>
              <a:ext uri="{FF2B5EF4-FFF2-40B4-BE49-F238E27FC236}">
                <a16:creationId xmlns:a16="http://schemas.microsoft.com/office/drawing/2014/main" id="{6F46DA59-46E2-47D4-B0BF-B46B7885A9F8}"/>
              </a:ext>
            </a:extLst>
          </p:cNvPr>
          <p:cNvSpPr/>
          <p:nvPr/>
        </p:nvSpPr>
        <p:spPr>
          <a:xfrm>
            <a:off x="160300" y="6226492"/>
            <a:ext cx="9585402" cy="593408"/>
          </a:xfrm>
          <a:prstGeom prst="rect">
            <a:avLst/>
          </a:prstGeom>
          <a:ln w="12700">
            <a:noFill/>
          </a:ln>
        </p:spPr>
        <p:style>
          <a:lnRef idx="2">
            <a:schemeClr val="accent6"/>
          </a:lnRef>
          <a:fillRef idx="1">
            <a:schemeClr val="lt1"/>
          </a:fillRef>
          <a:effectRef idx="0">
            <a:schemeClr val="accent6"/>
          </a:effectRef>
          <a:fontRef idx="minor">
            <a:schemeClr val="dk1"/>
          </a:fontRef>
        </p:style>
        <p:txBody>
          <a:bodyPr rtlCol="0" anchor="ctr"/>
          <a:lstStyle/>
          <a:p>
            <a:endParaRPr kumimoji="1" lang="en-US" altLang="ja-JP" b="1" u="sng" dirty="0"/>
          </a:p>
        </p:txBody>
      </p:sp>
      <p:sp>
        <p:nvSpPr>
          <p:cNvPr id="20" name="テキスト ボックス 19"/>
          <p:cNvSpPr txBox="1"/>
          <p:nvPr/>
        </p:nvSpPr>
        <p:spPr>
          <a:xfrm>
            <a:off x="4953001" y="3634704"/>
            <a:ext cx="4603123" cy="307777"/>
          </a:xfrm>
          <a:prstGeom prst="rect">
            <a:avLst/>
          </a:prstGeom>
          <a:noFill/>
        </p:spPr>
        <p:txBody>
          <a:bodyPr wrap="square" rtlCol="0">
            <a:spAutoFit/>
          </a:bodyPr>
          <a:lstStyle/>
          <a:p>
            <a:r>
              <a:rPr kumimoji="1" lang="ja-JP" altLang="en-US" sz="1400" dirty="0"/>
              <a:t>②　世話をする対象とそれに費やす時間</a:t>
            </a:r>
          </a:p>
        </p:txBody>
      </p:sp>
      <p:sp>
        <p:nvSpPr>
          <p:cNvPr id="25" name="テキスト ボックス 24"/>
          <p:cNvSpPr txBox="1"/>
          <p:nvPr/>
        </p:nvSpPr>
        <p:spPr>
          <a:xfrm>
            <a:off x="9429482" y="6581001"/>
            <a:ext cx="476518" cy="276999"/>
          </a:xfrm>
          <a:prstGeom prst="rect">
            <a:avLst/>
          </a:prstGeom>
          <a:noFill/>
        </p:spPr>
        <p:txBody>
          <a:bodyPr wrap="square" lIns="0" tIns="0" rIns="0" bIns="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0F263E73-44A4-42D9-B58D-3BB0D6033F4C}" type="slidenum">
              <a:rPr kumimoji="1" lang="ja-JP" altLang="en-US" sz="2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t>17</a:t>
            </a:fld>
            <a:endPar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 name="直線コネクタ 3"/>
          <p:cNvCxnSpPr/>
          <p:nvPr/>
        </p:nvCxnSpPr>
        <p:spPr>
          <a:xfrm>
            <a:off x="4995351" y="1345450"/>
            <a:ext cx="0" cy="474293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7" name="テキスト ボックス 26"/>
          <p:cNvSpPr txBox="1"/>
          <p:nvPr/>
        </p:nvSpPr>
        <p:spPr>
          <a:xfrm>
            <a:off x="5112567" y="696072"/>
            <a:ext cx="4823020" cy="338554"/>
          </a:xfrm>
          <a:prstGeom prst="rect">
            <a:avLst/>
          </a:prstGeom>
          <a:noFill/>
        </p:spPr>
        <p:txBody>
          <a:bodyPr wrap="square" rtlCol="0">
            <a:spAutoFit/>
          </a:bodyPr>
          <a:lstStyle/>
          <a:p>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世話をしている対象とその状況</a:t>
            </a:r>
            <a:r>
              <a:rPr kumimoji="1" lang="en-US" altLang="ja-JP" sz="1600" b="1" dirty="0">
                <a:latin typeface="Meiryo UI" panose="020B0604030504040204" pitchFamily="50" charset="-128"/>
                <a:ea typeface="Meiryo UI" panose="020B0604030504040204" pitchFamily="50" charset="-128"/>
              </a:rPr>
              <a:t>】</a:t>
            </a:r>
          </a:p>
        </p:txBody>
      </p:sp>
      <p:grpSp>
        <p:nvGrpSpPr>
          <p:cNvPr id="5" name="グループ化 4"/>
          <p:cNvGrpSpPr/>
          <p:nvPr/>
        </p:nvGrpSpPr>
        <p:grpSpPr>
          <a:xfrm>
            <a:off x="108172" y="6209750"/>
            <a:ext cx="10208907" cy="552059"/>
            <a:chOff x="108172" y="6209750"/>
            <a:chExt cx="10208907" cy="552059"/>
          </a:xfrm>
        </p:grpSpPr>
        <p:sp>
          <p:nvSpPr>
            <p:cNvPr id="3" name="テキスト ボックス 2"/>
            <p:cNvSpPr txBox="1"/>
            <p:nvPr/>
          </p:nvSpPr>
          <p:spPr>
            <a:xfrm>
              <a:off x="119774" y="6209750"/>
              <a:ext cx="2219597" cy="246221"/>
            </a:xfrm>
            <a:prstGeom prst="rect">
              <a:avLst/>
            </a:prstGeom>
            <a:noFill/>
          </p:spPr>
          <p:txBody>
            <a:bodyPr wrap="square" rtlCol="0">
              <a:spAutoFit/>
            </a:bodyPr>
            <a:lstStyle/>
            <a:p>
              <a:r>
                <a:rPr kumimoji="1" lang="en-US" altLang="ja-JP" sz="1000" dirty="0"/>
                <a:t>【</a:t>
              </a:r>
              <a:r>
                <a:rPr kumimoji="1" lang="ja-JP" altLang="en-US" sz="1000" dirty="0"/>
                <a:t>その他クロス集計を実施した主な項目</a:t>
              </a:r>
              <a:r>
                <a:rPr kumimoji="1" lang="en-US" altLang="ja-JP" sz="1000" dirty="0"/>
                <a:t>】</a:t>
              </a:r>
              <a:endParaRPr kumimoji="1" lang="ja-JP" altLang="en-US" sz="1000" dirty="0"/>
            </a:p>
          </p:txBody>
        </p:sp>
        <p:sp>
          <p:nvSpPr>
            <p:cNvPr id="34" name="テキスト ボックス 33"/>
            <p:cNvSpPr txBox="1"/>
            <p:nvPr/>
          </p:nvSpPr>
          <p:spPr>
            <a:xfrm>
              <a:off x="108172" y="6393239"/>
              <a:ext cx="2522220" cy="338554"/>
            </a:xfrm>
            <a:prstGeom prst="rect">
              <a:avLst/>
            </a:prstGeom>
            <a:noFill/>
          </p:spPr>
          <p:txBody>
            <a:bodyPr wrap="square" rtlCol="0">
              <a:spAutoFit/>
            </a:bodyPr>
            <a:lstStyle/>
            <a:p>
              <a:r>
                <a:rPr kumimoji="1" lang="ja-JP" altLang="en-US" sz="800" dirty="0"/>
                <a:t>・家族の世話の有無による学校生活等の状況</a:t>
              </a:r>
              <a:endParaRPr kumimoji="1" lang="en-US" altLang="ja-JP" sz="800" dirty="0"/>
            </a:p>
            <a:p>
              <a:r>
                <a:rPr kumimoji="1" lang="ja-JP" altLang="en-US" sz="800" dirty="0"/>
                <a:t>・性別による世話の状況の違い</a:t>
              </a:r>
            </a:p>
          </p:txBody>
        </p:sp>
        <p:sp>
          <p:nvSpPr>
            <p:cNvPr id="35" name="テキスト ボックス 34"/>
            <p:cNvSpPr txBox="1"/>
            <p:nvPr/>
          </p:nvSpPr>
          <p:spPr>
            <a:xfrm>
              <a:off x="2109783" y="6393239"/>
              <a:ext cx="2901449" cy="338554"/>
            </a:xfrm>
            <a:prstGeom prst="rect">
              <a:avLst/>
            </a:prstGeom>
            <a:noFill/>
          </p:spPr>
          <p:txBody>
            <a:bodyPr wrap="square" rtlCol="0">
              <a:spAutoFit/>
            </a:bodyPr>
            <a:lstStyle/>
            <a:p>
              <a:r>
                <a:rPr kumimoji="1" lang="ja-JP" altLang="en-US" sz="800" dirty="0"/>
                <a:t>・家族構成による世話状況の違い</a:t>
              </a:r>
              <a:endParaRPr kumimoji="1" lang="en-US" altLang="ja-JP" sz="800" dirty="0"/>
            </a:p>
            <a:p>
              <a:r>
                <a:rPr kumimoji="1" lang="ja-JP" altLang="en-US" sz="800" dirty="0"/>
                <a:t>・世話に費やす時間と生活状況等</a:t>
              </a:r>
            </a:p>
          </p:txBody>
        </p:sp>
        <p:sp>
          <p:nvSpPr>
            <p:cNvPr id="37" name="テキスト ボックス 36"/>
            <p:cNvSpPr txBox="1"/>
            <p:nvPr/>
          </p:nvSpPr>
          <p:spPr>
            <a:xfrm>
              <a:off x="4322407" y="6409981"/>
              <a:ext cx="2901449" cy="338554"/>
            </a:xfrm>
            <a:prstGeom prst="rect">
              <a:avLst/>
            </a:prstGeom>
            <a:noFill/>
          </p:spPr>
          <p:txBody>
            <a:bodyPr wrap="square" rtlCol="0">
              <a:spAutoFit/>
            </a:bodyPr>
            <a:lstStyle/>
            <a:p>
              <a:r>
                <a:rPr kumimoji="1" lang="ja-JP" altLang="en-US" sz="800" dirty="0"/>
                <a:t>・世話を必要としている家族の状況等</a:t>
              </a:r>
              <a:endParaRPr kumimoji="1" lang="en-US" altLang="ja-JP" sz="800" dirty="0"/>
            </a:p>
            <a:p>
              <a:r>
                <a:rPr kumimoji="1" lang="ja-JP" altLang="en-US" sz="800" dirty="0"/>
                <a:t>・世話をすることに感じているきつさによる世話の状況の違い</a:t>
              </a:r>
            </a:p>
          </p:txBody>
        </p:sp>
        <p:sp>
          <p:nvSpPr>
            <p:cNvPr id="38" name="テキスト ボックス 37"/>
            <p:cNvSpPr txBox="1"/>
            <p:nvPr/>
          </p:nvSpPr>
          <p:spPr>
            <a:xfrm>
              <a:off x="6994267" y="6423255"/>
              <a:ext cx="3322812" cy="338554"/>
            </a:xfrm>
            <a:prstGeom prst="rect">
              <a:avLst/>
            </a:prstGeom>
            <a:noFill/>
          </p:spPr>
          <p:txBody>
            <a:bodyPr wrap="square" rtlCol="0">
              <a:spAutoFit/>
            </a:bodyPr>
            <a:lstStyle/>
            <a:p>
              <a:r>
                <a:rPr kumimoji="1" lang="ja-JP" altLang="en-US" sz="800" dirty="0"/>
                <a:t>・ヤングケアラーの自己認識による生活状況、世話の状況の違い</a:t>
              </a:r>
              <a:endParaRPr kumimoji="1" lang="en-US" altLang="ja-JP" sz="800" dirty="0"/>
            </a:p>
            <a:p>
              <a:r>
                <a:rPr kumimoji="1" lang="ja-JP" altLang="en-US" sz="800" dirty="0"/>
                <a:t>・世話に関しての相談状況　　　　　　　など</a:t>
              </a:r>
            </a:p>
          </p:txBody>
        </p:sp>
      </p:grpSp>
      <p:sp>
        <p:nvSpPr>
          <p:cNvPr id="31" name="角丸四角形 30"/>
          <p:cNvSpPr/>
          <p:nvPr/>
        </p:nvSpPr>
        <p:spPr>
          <a:xfrm>
            <a:off x="128641" y="82954"/>
            <a:ext cx="1179455" cy="432000"/>
          </a:xfrm>
          <a:prstGeom prst="round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b="1" dirty="0"/>
              <a:t>参　考</a:t>
            </a:r>
          </a:p>
        </p:txBody>
      </p:sp>
      <p:pic>
        <p:nvPicPr>
          <p:cNvPr id="2" name="図 1">
            <a:extLst>
              <a:ext uri="{FF2B5EF4-FFF2-40B4-BE49-F238E27FC236}">
                <a16:creationId xmlns:a16="http://schemas.microsoft.com/office/drawing/2014/main" id="{3D9B36BF-AB2B-459B-97DC-CD931894A36B}"/>
              </a:ext>
            </a:extLst>
          </p:cNvPr>
          <p:cNvPicPr>
            <a:picLocks noChangeAspect="1"/>
          </p:cNvPicPr>
          <p:nvPr/>
        </p:nvPicPr>
        <p:blipFill>
          <a:blip r:embed="rId2"/>
          <a:stretch>
            <a:fillRect/>
          </a:stretch>
        </p:blipFill>
        <p:spPr>
          <a:xfrm>
            <a:off x="-41915" y="1196514"/>
            <a:ext cx="5054022" cy="1554615"/>
          </a:xfrm>
          <a:prstGeom prst="rect">
            <a:avLst/>
          </a:prstGeom>
        </p:spPr>
      </p:pic>
      <p:pic>
        <p:nvPicPr>
          <p:cNvPr id="6" name="図 5">
            <a:extLst>
              <a:ext uri="{FF2B5EF4-FFF2-40B4-BE49-F238E27FC236}">
                <a16:creationId xmlns:a16="http://schemas.microsoft.com/office/drawing/2014/main" id="{58FD96B7-03F3-4622-9DB3-5ACA65453662}"/>
              </a:ext>
            </a:extLst>
          </p:cNvPr>
          <p:cNvPicPr>
            <a:picLocks noChangeAspect="1"/>
          </p:cNvPicPr>
          <p:nvPr/>
        </p:nvPicPr>
        <p:blipFill>
          <a:blip r:embed="rId3"/>
          <a:stretch>
            <a:fillRect/>
          </a:stretch>
        </p:blipFill>
        <p:spPr>
          <a:xfrm>
            <a:off x="-35132" y="2810775"/>
            <a:ext cx="5060119" cy="1688738"/>
          </a:xfrm>
          <a:prstGeom prst="rect">
            <a:avLst/>
          </a:prstGeom>
        </p:spPr>
      </p:pic>
      <p:pic>
        <p:nvPicPr>
          <p:cNvPr id="8" name="図 7">
            <a:extLst>
              <a:ext uri="{FF2B5EF4-FFF2-40B4-BE49-F238E27FC236}">
                <a16:creationId xmlns:a16="http://schemas.microsoft.com/office/drawing/2014/main" id="{A4260746-2A46-4B1C-BE6D-5A5D9E6D7B8F}"/>
              </a:ext>
            </a:extLst>
          </p:cNvPr>
          <p:cNvPicPr>
            <a:picLocks noChangeAspect="1"/>
          </p:cNvPicPr>
          <p:nvPr/>
        </p:nvPicPr>
        <p:blipFill>
          <a:blip r:embed="rId4"/>
          <a:stretch>
            <a:fillRect/>
          </a:stretch>
        </p:blipFill>
        <p:spPr>
          <a:xfrm>
            <a:off x="-61579" y="4613818"/>
            <a:ext cx="5054022" cy="1700931"/>
          </a:xfrm>
          <a:prstGeom prst="rect">
            <a:avLst/>
          </a:prstGeom>
        </p:spPr>
      </p:pic>
      <p:pic>
        <p:nvPicPr>
          <p:cNvPr id="9" name="図 8">
            <a:extLst>
              <a:ext uri="{FF2B5EF4-FFF2-40B4-BE49-F238E27FC236}">
                <a16:creationId xmlns:a16="http://schemas.microsoft.com/office/drawing/2014/main" id="{D7A0087D-9D6A-46EC-9F34-DB8E886C3A3E}"/>
              </a:ext>
            </a:extLst>
          </p:cNvPr>
          <p:cNvPicPr>
            <a:picLocks noChangeAspect="1"/>
          </p:cNvPicPr>
          <p:nvPr/>
        </p:nvPicPr>
        <p:blipFill>
          <a:blip r:embed="rId5"/>
          <a:stretch>
            <a:fillRect/>
          </a:stretch>
        </p:blipFill>
        <p:spPr>
          <a:xfrm>
            <a:off x="4804116" y="1192939"/>
            <a:ext cx="5194242" cy="2505673"/>
          </a:xfrm>
          <a:prstGeom prst="rect">
            <a:avLst/>
          </a:prstGeom>
        </p:spPr>
      </p:pic>
      <p:pic>
        <p:nvPicPr>
          <p:cNvPr id="12" name="図 11">
            <a:extLst>
              <a:ext uri="{FF2B5EF4-FFF2-40B4-BE49-F238E27FC236}">
                <a16:creationId xmlns:a16="http://schemas.microsoft.com/office/drawing/2014/main" id="{45951724-F9B8-432F-B4FA-7DAFA7986AA1}"/>
              </a:ext>
            </a:extLst>
          </p:cNvPr>
          <p:cNvPicPr>
            <a:picLocks noChangeAspect="1"/>
          </p:cNvPicPr>
          <p:nvPr/>
        </p:nvPicPr>
        <p:blipFill>
          <a:blip r:embed="rId6"/>
          <a:stretch>
            <a:fillRect/>
          </a:stretch>
        </p:blipFill>
        <p:spPr>
          <a:xfrm>
            <a:off x="4794287" y="3887963"/>
            <a:ext cx="5194242" cy="2444708"/>
          </a:xfrm>
          <a:prstGeom prst="rect">
            <a:avLst/>
          </a:prstGeom>
        </p:spPr>
      </p:pic>
    </p:spTree>
    <p:extLst>
      <p:ext uri="{BB962C8B-B14F-4D97-AF65-F5344CB8AC3E}">
        <p14:creationId xmlns:p14="http://schemas.microsoft.com/office/powerpoint/2010/main" val="32464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6000" y="0"/>
            <a:ext cx="9900000" cy="720000"/>
          </a:xfrm>
          <a:prstGeom prst="rect">
            <a:avLst/>
          </a:prstGeom>
          <a:solidFill>
            <a:schemeClr val="accent1"/>
          </a:solidFill>
          <a:ln>
            <a:noFill/>
          </a:ln>
        </p:spPr>
        <p:txBody>
          <a:bodyPr wrap="square" tIns="90000" bIns="90000"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36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ヤングケアラーとは</a:t>
            </a:r>
          </a:p>
        </p:txBody>
      </p:sp>
      <p:sp>
        <p:nvSpPr>
          <p:cNvPr id="2" name="テキスト ボックス 1"/>
          <p:cNvSpPr txBox="1"/>
          <p:nvPr/>
        </p:nvSpPr>
        <p:spPr>
          <a:xfrm>
            <a:off x="9429482" y="6581001"/>
            <a:ext cx="476518" cy="276999"/>
          </a:xfrm>
          <a:prstGeom prst="rect">
            <a:avLst/>
          </a:prstGeom>
          <a:noFill/>
        </p:spPr>
        <p:txBody>
          <a:bodyPr wrap="square" lIns="0" tIns="0" rIns="0" bIns="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0F263E73-44A4-42D9-B58D-3BB0D6033F4C}" type="slidenum">
              <a:rPr kumimoji="1" lang="ja-JP" altLang="en-US" sz="2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t>2</a:t>
            </a:fld>
            <a:endPar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 name="テキスト ボックス 3"/>
          <p:cNvSpPr txBox="1"/>
          <p:nvPr/>
        </p:nvSpPr>
        <p:spPr>
          <a:xfrm>
            <a:off x="-52259" y="720000"/>
            <a:ext cx="9720000" cy="1578227"/>
          </a:xfrm>
          <a:prstGeom prst="rect">
            <a:avLst/>
          </a:prstGeom>
          <a:noFill/>
          <a:ln>
            <a:noFill/>
          </a:ln>
        </p:spPr>
        <p:txBody>
          <a:bodyPr wrap="square" tIns="90000" bIns="90000" rtlCol="0" anchor="ctr" anchorCtr="0">
            <a:noAutofit/>
          </a:bodyPr>
          <a:lstStyle/>
          <a:p>
            <a:r>
              <a:rPr lang="ja-JP" altLang="en-US" sz="2400" dirty="0"/>
              <a:t>　■　ヤングケアラーとは</a:t>
            </a:r>
            <a:endParaRPr lang="en-US" altLang="ja-JP" sz="2400" dirty="0"/>
          </a:p>
          <a:p>
            <a:r>
              <a:rPr lang="ja-JP" altLang="en-US" sz="2400" dirty="0"/>
              <a:t>　　　　</a:t>
            </a:r>
            <a:r>
              <a:rPr lang="ja-JP" altLang="ja-JP" sz="2400" dirty="0"/>
              <a:t>本来大人が担うと想定されている家事や家族の世話・介護などを</a:t>
            </a:r>
            <a:endParaRPr lang="en-US" altLang="ja-JP" sz="2400" dirty="0"/>
          </a:p>
          <a:p>
            <a:r>
              <a:rPr lang="ja-JP" altLang="en-US" sz="2400" dirty="0"/>
              <a:t>　　　</a:t>
            </a:r>
            <a:r>
              <a:rPr lang="ja-JP" altLang="ja-JP" sz="2400" dirty="0"/>
              <a:t>日常的に行っている</a:t>
            </a:r>
            <a:r>
              <a:rPr lang="ja-JP" altLang="en-US" sz="2400" dirty="0"/>
              <a:t>子どものこと</a:t>
            </a:r>
            <a:endParaRPr lang="en-US" altLang="ja-JP" sz="2400" dirty="0"/>
          </a:p>
          <a:p>
            <a:r>
              <a:rPr lang="ja-JP" altLang="en-US" sz="1400" dirty="0"/>
              <a:t>　　　　　　　　　　　　　　　　　　　　　　　</a:t>
            </a:r>
            <a:r>
              <a:rPr lang="en-US" altLang="ja-JP" sz="1400" dirty="0"/>
              <a:t>※</a:t>
            </a:r>
            <a:r>
              <a:rPr lang="ja-JP" altLang="en-US" sz="1400" dirty="0"/>
              <a:t>　</a:t>
            </a:r>
            <a:r>
              <a:rPr lang="ja-JP" altLang="ja-JP" sz="1400" dirty="0"/>
              <a:t>「ヤングケアラーの支援に向けた福祉・介護・医療・教育の連携プロジェクトチーム」</a:t>
            </a:r>
            <a:r>
              <a:rPr lang="ja-JP" altLang="en-US" sz="1400" dirty="0"/>
              <a:t>報告書</a:t>
            </a:r>
            <a:endParaRPr lang="en-US" altLang="ja-JP" sz="1400" dirty="0"/>
          </a:p>
        </p:txBody>
      </p:sp>
      <p:pic>
        <p:nvPicPr>
          <p:cNvPr id="9" name="図 8"/>
          <p:cNvPicPr/>
          <p:nvPr/>
        </p:nvPicPr>
        <p:blipFill>
          <a:blip r:embed="rId2"/>
          <a:stretch>
            <a:fillRect/>
          </a:stretch>
        </p:blipFill>
        <p:spPr>
          <a:xfrm>
            <a:off x="2114515" y="2298227"/>
            <a:ext cx="5676967" cy="2947957"/>
          </a:xfrm>
          <a:prstGeom prst="rect">
            <a:avLst/>
          </a:prstGeom>
        </p:spPr>
      </p:pic>
      <p:sp>
        <p:nvSpPr>
          <p:cNvPr id="10" name="テキスト ボックス 9"/>
          <p:cNvSpPr txBox="1"/>
          <p:nvPr/>
        </p:nvSpPr>
        <p:spPr>
          <a:xfrm>
            <a:off x="754777" y="5489568"/>
            <a:ext cx="8396445" cy="1229932"/>
          </a:xfrm>
          <a:prstGeom prst="rect">
            <a:avLst/>
          </a:prstGeom>
          <a:solidFill>
            <a:schemeClr val="bg1">
              <a:lumMod val="85000"/>
            </a:schemeClr>
          </a:solidFill>
          <a:ln w="28575">
            <a:solidFill>
              <a:schemeClr val="tx1"/>
            </a:solidFill>
            <a:prstDash val="solid"/>
          </a:ln>
        </p:spPr>
        <p:txBody>
          <a:bodyPr wrap="square" tIns="90000" bIns="90000" rtlCol="0" anchor="ctr" anchorCtr="0">
            <a:noAutofit/>
          </a:bodyPr>
          <a:lstStyle/>
          <a:p>
            <a:pPr lvl="0">
              <a:defRPr/>
            </a:pPr>
            <a:r>
              <a:rPr lang="ja-JP" altLang="en-US" sz="2000" b="1" u="sng" dirty="0">
                <a:solidFill>
                  <a:prstClr val="black"/>
                </a:solidFill>
                <a:latin typeface="Meiryo UI" panose="020B0604030504040204" pitchFamily="50" charset="-128"/>
                <a:ea typeface="Meiryo UI" panose="020B0604030504040204" pitchFamily="50" charset="-128"/>
              </a:rPr>
              <a:t>■　ヤングケアラーの実態に関する調査研究（厚生労働省他</a:t>
            </a:r>
            <a:r>
              <a:rPr kumimoji="0" lang="ja-JP" altLang="en-US" sz="20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令和２年度）</a:t>
            </a:r>
            <a:endParaRPr kumimoji="0" lang="en-US" altLang="ja-JP" sz="20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lang="ja-JP" altLang="en-US" sz="2400" dirty="0">
                <a:solidFill>
                  <a:prstClr val="black"/>
                </a:solidFill>
                <a:latin typeface="Meiryo UI" panose="020B0604030504040204" pitchFamily="50" charset="-128"/>
                <a:ea typeface="Meiryo UI" panose="020B0604030504040204" pitchFamily="50" charset="-128"/>
              </a:rPr>
              <a:t>　　➡　世話をしている家族が「いる」と回答した子どもは、</a:t>
            </a:r>
            <a:endParaRPr lang="en-US" altLang="ja-JP" sz="2400" dirty="0">
              <a:solidFill>
                <a:prstClr val="black"/>
              </a:solidFill>
              <a:latin typeface="Meiryo UI" panose="020B0604030504040204" pitchFamily="50" charset="-128"/>
              <a:ea typeface="Meiryo UI" panose="020B0604030504040204" pitchFamily="50" charset="-128"/>
            </a:endParaRPr>
          </a:p>
          <a:p>
            <a:pPr lvl="0">
              <a:defRPr/>
            </a:pPr>
            <a:r>
              <a:rPr lang="ja-JP" altLang="en-US" sz="2400" dirty="0">
                <a:solidFill>
                  <a:prstClr val="black"/>
                </a:solidFill>
                <a:latin typeface="Meiryo UI" panose="020B0604030504040204" pitchFamily="50" charset="-128"/>
                <a:ea typeface="Meiryo UI" panose="020B0604030504040204" pitchFamily="50" charset="-128"/>
              </a:rPr>
              <a:t>　 　　　　</a:t>
            </a:r>
            <a:r>
              <a:rPr lang="ja-JP" altLang="en-US" sz="2400" b="1" dirty="0">
                <a:solidFill>
                  <a:prstClr val="black"/>
                </a:solidFill>
                <a:latin typeface="Meiryo UI" panose="020B0604030504040204" pitchFamily="50" charset="-128"/>
                <a:ea typeface="Meiryo UI" panose="020B0604030504040204" pitchFamily="50" charset="-128"/>
              </a:rPr>
              <a:t>中学２年生で</a:t>
            </a:r>
            <a:r>
              <a:rPr lang="en-US" altLang="ja-JP" sz="2400" b="1" dirty="0">
                <a:solidFill>
                  <a:prstClr val="black"/>
                </a:solidFill>
                <a:latin typeface="Meiryo UI" panose="020B0604030504040204" pitchFamily="50" charset="-128"/>
                <a:ea typeface="Meiryo UI" panose="020B0604030504040204" pitchFamily="50" charset="-128"/>
              </a:rPr>
              <a:t>5.7%</a:t>
            </a:r>
            <a:r>
              <a:rPr lang="ja-JP" altLang="en-US" sz="2400" b="1" dirty="0" err="1">
                <a:solidFill>
                  <a:prstClr val="black"/>
                </a:solidFill>
                <a:latin typeface="Meiryo UI" panose="020B0604030504040204" pitchFamily="50" charset="-128"/>
                <a:ea typeface="Meiryo UI" panose="020B0604030504040204" pitchFamily="50" charset="-128"/>
              </a:rPr>
              <a:t>、</a:t>
            </a:r>
            <a:r>
              <a:rPr lang="ja-JP" altLang="en-US" sz="2400" b="1" dirty="0">
                <a:solidFill>
                  <a:prstClr val="black"/>
                </a:solidFill>
                <a:latin typeface="Meiryo UI" panose="020B0604030504040204" pitchFamily="50" charset="-128"/>
                <a:ea typeface="Meiryo UI" panose="020B0604030504040204" pitchFamily="50" charset="-128"/>
              </a:rPr>
              <a:t>全日制高校２年生で</a:t>
            </a:r>
            <a:r>
              <a:rPr lang="en-US" altLang="ja-JP" sz="2400" b="1" dirty="0">
                <a:solidFill>
                  <a:prstClr val="black"/>
                </a:solidFill>
                <a:latin typeface="Meiryo UI" panose="020B0604030504040204" pitchFamily="50" charset="-128"/>
                <a:ea typeface="Meiryo UI" panose="020B0604030504040204" pitchFamily="50" charset="-128"/>
              </a:rPr>
              <a:t>4.1%</a:t>
            </a:r>
            <a:endParaRPr kumimoji="0" lang="en-US" altLang="ja-JP"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9786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6000" y="0"/>
            <a:ext cx="9900000" cy="720000"/>
          </a:xfrm>
          <a:prstGeom prst="rect">
            <a:avLst/>
          </a:prstGeom>
          <a:solidFill>
            <a:schemeClr val="accent1"/>
          </a:solidFill>
          <a:ln>
            <a:noFill/>
          </a:ln>
        </p:spPr>
        <p:txBody>
          <a:bodyPr wrap="square" tIns="90000" bIns="90000"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36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a:t>
            </a:r>
            <a:r>
              <a:rPr lang="ja-JP" altLang="en-US" sz="3600" dirty="0">
                <a:solidFill>
                  <a:prstClr val="white"/>
                </a:solidFill>
                <a:latin typeface="Meiryo UI" panose="020B0604030504040204" pitchFamily="50" charset="-128"/>
                <a:ea typeface="Meiryo UI" panose="020B0604030504040204" pitchFamily="50" charset="-128"/>
              </a:rPr>
              <a:t>ヤングケアラーを</a:t>
            </a:r>
            <a:r>
              <a:rPr kumimoji="0" lang="ja-JP" altLang="en-US" sz="36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めぐる国の動き</a:t>
            </a:r>
          </a:p>
        </p:txBody>
      </p:sp>
      <p:sp>
        <p:nvSpPr>
          <p:cNvPr id="12" name="右矢印 11"/>
          <p:cNvSpPr/>
          <p:nvPr/>
        </p:nvSpPr>
        <p:spPr>
          <a:xfrm>
            <a:off x="344901" y="5933136"/>
            <a:ext cx="468000" cy="54000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右矢印 12"/>
          <p:cNvSpPr/>
          <p:nvPr/>
        </p:nvSpPr>
        <p:spPr>
          <a:xfrm>
            <a:off x="344901" y="3765613"/>
            <a:ext cx="468000" cy="54000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右矢印 13"/>
          <p:cNvSpPr/>
          <p:nvPr/>
        </p:nvSpPr>
        <p:spPr>
          <a:xfrm>
            <a:off x="339252" y="2609748"/>
            <a:ext cx="468000" cy="54000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205149" y="2464240"/>
            <a:ext cx="139752" cy="388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6000" y="745203"/>
            <a:ext cx="9900000" cy="902269"/>
          </a:xfrm>
          <a:prstGeom prst="rect">
            <a:avLst/>
          </a:prstGeom>
          <a:noFill/>
          <a:ln>
            <a:noFill/>
          </a:ln>
        </p:spPr>
        <p:txBody>
          <a:bodyPr wrap="square" tIns="90000" bIns="90000" rtlCol="0" anchor="ctr" anchorCtr="0">
            <a:noAutofit/>
          </a:bodyPr>
          <a:lstStyle/>
          <a:p>
            <a:r>
              <a:rPr lang="ja-JP" altLang="en-US" sz="2000" b="1" dirty="0">
                <a:latin typeface="Meiryo UI" panose="020B0604030504040204" pitchFamily="50" charset="-128"/>
                <a:ea typeface="Meiryo UI" panose="020B0604030504040204" pitchFamily="50" charset="-128"/>
              </a:rPr>
              <a:t>■　</a:t>
            </a:r>
            <a:r>
              <a:rPr lang="ja-JP" altLang="ja-JP" sz="2000" b="1" dirty="0">
                <a:latin typeface="Meiryo UI" panose="020B0604030504040204" pitchFamily="50" charset="-128"/>
                <a:ea typeface="Meiryo UI" panose="020B0604030504040204" pitchFamily="50" charset="-128"/>
              </a:rPr>
              <a:t>厚生労働省と文部科学省によ</a:t>
            </a:r>
            <a:r>
              <a:rPr lang="ja-JP" altLang="en-US" sz="2000" b="1" dirty="0">
                <a:latin typeface="Meiryo UI" panose="020B0604030504040204" pitchFamily="50" charset="-128"/>
                <a:ea typeface="Meiryo UI" panose="020B0604030504040204" pitchFamily="50" charset="-128"/>
              </a:rPr>
              <a:t>る</a:t>
            </a:r>
            <a:r>
              <a:rPr lang="ja-JP" altLang="ja-JP" sz="2000" b="1" dirty="0">
                <a:latin typeface="Meiryo UI" panose="020B0604030504040204" pitchFamily="50" charset="-128"/>
                <a:ea typeface="Meiryo UI" panose="020B0604030504040204" pitchFamily="50" charset="-128"/>
              </a:rPr>
              <a:t>プロジェクトチーム</a:t>
            </a:r>
            <a:r>
              <a:rPr lang="ja-JP" altLang="en-US" sz="2000" b="1" dirty="0">
                <a:latin typeface="Meiryo UI" panose="020B0604030504040204" pitchFamily="50" charset="-128"/>
                <a:ea typeface="Meiryo UI" panose="020B0604030504040204" pitchFamily="50" charset="-128"/>
              </a:rPr>
              <a:t>を設置（令和</a:t>
            </a:r>
            <a:r>
              <a:rPr lang="en-US" altLang="ja-JP" sz="2000" b="1" dirty="0">
                <a:latin typeface="Meiryo UI" panose="020B0604030504040204" pitchFamily="50" charset="-128"/>
                <a:ea typeface="Meiryo UI" panose="020B0604030504040204" pitchFamily="50" charset="-128"/>
              </a:rPr>
              <a:t>3</a:t>
            </a:r>
            <a:r>
              <a:rPr lang="ja-JP" altLang="en-US" sz="2000" b="1" dirty="0">
                <a:latin typeface="Meiryo UI" panose="020B0604030504040204" pitchFamily="50" charset="-128"/>
                <a:ea typeface="Meiryo UI" panose="020B0604030504040204" pitchFamily="50" charset="-128"/>
              </a:rPr>
              <a:t>年</a:t>
            </a:r>
            <a:r>
              <a:rPr lang="en-US" altLang="ja-JP" sz="2000" b="1" dirty="0">
                <a:latin typeface="Meiryo UI" panose="020B0604030504040204" pitchFamily="50" charset="-128"/>
                <a:ea typeface="Meiryo UI" panose="020B0604030504040204" pitchFamily="50" charset="-128"/>
              </a:rPr>
              <a:t>3</a:t>
            </a:r>
            <a:r>
              <a:rPr lang="ja-JP" altLang="en-US" sz="2000" b="1" dirty="0">
                <a:latin typeface="Meiryo UI" panose="020B0604030504040204" pitchFamily="50" charset="-128"/>
                <a:ea typeface="Meiryo UI" panose="020B0604030504040204" pitchFamily="50" charset="-128"/>
              </a:rPr>
              <a:t>月）</a:t>
            </a:r>
            <a:endParaRPr lang="en-US" altLang="ja-JP" sz="2000" b="1" dirty="0">
              <a:latin typeface="Meiryo UI" panose="020B0604030504040204" pitchFamily="50" charset="-128"/>
              <a:ea typeface="Meiryo UI" panose="020B0604030504040204" pitchFamily="50" charset="-128"/>
            </a:endParaRPr>
          </a:p>
          <a:p>
            <a:r>
              <a:rPr lang="ja-JP" altLang="en-US" sz="2000" dirty="0">
                <a:latin typeface="Meiryo UI" panose="020B0604030504040204" pitchFamily="50" charset="-128"/>
                <a:ea typeface="Meiryo UI" panose="020B0604030504040204" pitchFamily="50" charset="-128"/>
              </a:rPr>
              <a:t>　　　共同議長</a:t>
            </a: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厚生労働省副大臣、文部科学省副大臣</a:t>
            </a:r>
            <a:endParaRPr lang="en-US" altLang="ja-JP" sz="2000" dirty="0">
              <a:latin typeface="Meiryo UI" panose="020B0604030504040204" pitchFamily="50" charset="-128"/>
              <a:ea typeface="Meiryo UI" panose="020B0604030504040204" pitchFamily="50" charset="-128"/>
            </a:endParaRPr>
          </a:p>
          <a:p>
            <a:r>
              <a:rPr lang="ja-JP" altLang="en-US" sz="2000" dirty="0">
                <a:latin typeface="Meiryo UI" panose="020B0604030504040204" pitchFamily="50" charset="-128"/>
                <a:ea typeface="Meiryo UI" panose="020B0604030504040204" pitchFamily="50" charset="-128"/>
              </a:rPr>
              <a:t>　　　構成メンバー</a:t>
            </a: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両省の関係局長及び室・課長　　</a:t>
            </a:r>
            <a:endParaRPr lang="en-US" altLang="ja-JP" sz="2000" dirty="0">
              <a:latin typeface="Meiryo UI" panose="020B0604030504040204" pitchFamily="50" charset="-128"/>
              <a:ea typeface="Meiryo UI" panose="020B0604030504040204" pitchFamily="50" charset="-128"/>
            </a:endParaRPr>
          </a:p>
        </p:txBody>
      </p:sp>
      <p:sp>
        <p:nvSpPr>
          <p:cNvPr id="9" name="角丸四角形 8"/>
          <p:cNvSpPr/>
          <p:nvPr/>
        </p:nvSpPr>
        <p:spPr>
          <a:xfrm>
            <a:off x="116982" y="2091241"/>
            <a:ext cx="9672035" cy="360000"/>
          </a:xfrm>
          <a:prstGeom prst="roundRect">
            <a:avLst>
              <a:gd name="adj" fmla="val 6832"/>
            </a:avLst>
          </a:prstGeom>
          <a:no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tIns="90000" bIns="90000" rtlCol="0" anchor="ctr"/>
          <a:lstStyle/>
          <a:p>
            <a:r>
              <a:rPr kumimoji="1" lang="ja-JP" altLang="en-US" dirty="0">
                <a:solidFill>
                  <a:schemeClr val="tx1"/>
                </a:solidFill>
                <a:latin typeface="Meiryo UI" panose="020B0604030504040204" pitchFamily="50" charset="-128"/>
                <a:ea typeface="Meiryo UI" panose="020B0604030504040204" pitchFamily="50" charset="-128"/>
              </a:rPr>
              <a:t>福祉、介護、医療、教育等、関係機関が連携し、ヤングケアラーを早期に発見して適切に支援につなげる</a:t>
            </a:r>
          </a:p>
        </p:txBody>
      </p:sp>
      <p:sp>
        <p:nvSpPr>
          <p:cNvPr id="3" name="正方形/長方形 2"/>
          <p:cNvSpPr/>
          <p:nvPr/>
        </p:nvSpPr>
        <p:spPr>
          <a:xfrm>
            <a:off x="796418" y="5696647"/>
            <a:ext cx="8633064" cy="1205458"/>
          </a:xfrm>
          <a:prstGeom prst="rect">
            <a:avLst/>
          </a:prstGeom>
        </p:spPr>
        <p:txBody>
          <a:bodyPr wrap="square">
            <a:spAutoFit/>
          </a:bodyPr>
          <a:lstStyle/>
          <a:p>
            <a:r>
              <a:rPr lang="ja-JP" altLang="en-US" sz="2400" b="1" dirty="0">
                <a:solidFill>
                  <a:srgbClr val="000000"/>
                </a:solidFill>
                <a:latin typeface="Meiryo UI" panose="020B0604030504040204" pitchFamily="50" charset="-128"/>
                <a:ea typeface="Meiryo UI" panose="020B0604030504040204" pitchFamily="50" charset="-128"/>
              </a:rPr>
              <a:t>社会的認知度の向上</a:t>
            </a:r>
          </a:p>
          <a:p>
            <a:pPr marL="174625">
              <a:lnSpc>
                <a:spcPts val="2600"/>
              </a:lnSpc>
              <a:spcBef>
                <a:spcPts val="600"/>
              </a:spcBef>
            </a:pPr>
            <a:r>
              <a:rPr lang="ja-JP" altLang="en-US" dirty="0">
                <a:solidFill>
                  <a:srgbClr val="000000"/>
                </a:solidFill>
                <a:latin typeface="Meiryo UI" panose="020B0604030504040204" pitchFamily="50" charset="-128"/>
                <a:ea typeface="Meiryo UI" panose="020B0604030504040204" pitchFamily="50" charset="-128"/>
              </a:rPr>
              <a:t>○</a:t>
            </a:r>
            <a:r>
              <a:rPr lang="en-US" altLang="ja-JP" dirty="0">
                <a:solidFill>
                  <a:srgbClr val="000000"/>
                </a:solidFill>
                <a:latin typeface="Meiryo UI" panose="020B0604030504040204" pitchFamily="50" charset="-128"/>
                <a:ea typeface="Meiryo UI" panose="020B0604030504040204" pitchFamily="50" charset="-128"/>
              </a:rPr>
              <a:t>2022</a:t>
            </a:r>
            <a:r>
              <a:rPr lang="ja-JP" altLang="en-US" dirty="0">
                <a:solidFill>
                  <a:srgbClr val="000000"/>
                </a:solidFill>
                <a:latin typeface="Meiryo UI" panose="020B0604030504040204" pitchFamily="50" charset="-128"/>
                <a:ea typeface="Meiryo UI" panose="020B0604030504040204" pitchFamily="50" charset="-128"/>
              </a:rPr>
              <a:t>年度から</a:t>
            </a:r>
            <a:r>
              <a:rPr lang="en-US" altLang="ja-JP" dirty="0">
                <a:solidFill>
                  <a:srgbClr val="000000"/>
                </a:solidFill>
                <a:latin typeface="Meiryo UI" panose="020B0604030504040204" pitchFamily="50" charset="-128"/>
                <a:ea typeface="Meiryo UI" panose="020B0604030504040204" pitchFamily="50" charset="-128"/>
              </a:rPr>
              <a:t>2024</a:t>
            </a:r>
            <a:r>
              <a:rPr lang="ja-JP" altLang="en-US" dirty="0">
                <a:solidFill>
                  <a:srgbClr val="000000"/>
                </a:solidFill>
                <a:latin typeface="Meiryo UI" panose="020B0604030504040204" pitchFamily="50" charset="-128"/>
                <a:ea typeface="Meiryo UI" panose="020B0604030504040204" pitchFamily="50" charset="-128"/>
              </a:rPr>
              <a:t>年度までをヤングケアラー認知度向上の「集中取組期間」</a:t>
            </a:r>
            <a:endParaRPr lang="en-US" altLang="ja-JP" dirty="0">
              <a:solidFill>
                <a:srgbClr val="000000"/>
              </a:solidFill>
              <a:latin typeface="Meiryo UI" panose="020B0604030504040204" pitchFamily="50" charset="-128"/>
              <a:ea typeface="Meiryo UI" panose="020B0604030504040204" pitchFamily="50" charset="-128"/>
            </a:endParaRPr>
          </a:p>
          <a:p>
            <a:pPr marL="174625">
              <a:lnSpc>
                <a:spcPts val="2600"/>
              </a:lnSpc>
            </a:pPr>
            <a:r>
              <a:rPr lang="ja-JP" altLang="en-US" dirty="0">
                <a:solidFill>
                  <a:srgbClr val="000000"/>
                </a:solidFill>
                <a:latin typeface="Meiryo UI" panose="020B0604030504040204" pitchFamily="50" charset="-128"/>
                <a:ea typeface="Meiryo UI" panose="020B0604030504040204" pitchFamily="50" charset="-128"/>
              </a:rPr>
              <a:t>○当面は中高生の認知度５割を目指す</a:t>
            </a:r>
            <a:endParaRPr lang="ja-JP" altLang="en-US" dirty="0"/>
          </a:p>
        </p:txBody>
      </p:sp>
      <p:sp>
        <p:nvSpPr>
          <p:cNvPr id="4" name="テキスト ボックス 3"/>
          <p:cNvSpPr txBox="1"/>
          <p:nvPr/>
        </p:nvSpPr>
        <p:spPr>
          <a:xfrm>
            <a:off x="807252" y="2390805"/>
            <a:ext cx="8914024" cy="1205458"/>
          </a:xfrm>
          <a:prstGeom prst="rect">
            <a:avLst/>
          </a:prstGeom>
          <a:noFill/>
        </p:spPr>
        <p:txBody>
          <a:bodyPr wrap="square" rtlCol="0">
            <a:spAutoFit/>
          </a:bodyPr>
          <a:lstStyle/>
          <a:p>
            <a:r>
              <a:rPr lang="ja-JP" altLang="en-US" sz="2400" b="1" dirty="0">
                <a:solidFill>
                  <a:srgbClr val="000000"/>
                </a:solidFill>
                <a:latin typeface="Meiryo UI" panose="020B0604030504040204" pitchFamily="50" charset="-128"/>
                <a:ea typeface="Meiryo UI" panose="020B0604030504040204" pitchFamily="50" charset="-128"/>
              </a:rPr>
              <a:t>早期発見・把握</a:t>
            </a:r>
          </a:p>
          <a:p>
            <a:pPr marL="174625">
              <a:lnSpc>
                <a:spcPts val="2600"/>
              </a:lnSpc>
              <a:spcBef>
                <a:spcPts val="600"/>
              </a:spcBef>
            </a:pPr>
            <a:r>
              <a:rPr lang="ja-JP" altLang="en-US" dirty="0">
                <a:solidFill>
                  <a:srgbClr val="000000"/>
                </a:solidFill>
                <a:latin typeface="Meiryo UI" panose="020B0604030504040204" pitchFamily="50" charset="-128"/>
                <a:ea typeface="Meiryo UI" panose="020B0604030504040204" pitchFamily="50" charset="-128"/>
              </a:rPr>
              <a:t>○福祉・介護・医療・教育等関係機関、専門職やボランティア等への研修・学ぶ機会の推進</a:t>
            </a:r>
          </a:p>
          <a:p>
            <a:pPr marL="174625">
              <a:lnSpc>
                <a:spcPts val="2600"/>
              </a:lnSpc>
            </a:pPr>
            <a:r>
              <a:rPr lang="ja-JP" altLang="en-US" dirty="0">
                <a:solidFill>
                  <a:srgbClr val="000000"/>
                </a:solidFill>
                <a:latin typeface="Meiryo UI" panose="020B0604030504040204" pitchFamily="50" charset="-128"/>
                <a:ea typeface="Meiryo UI" panose="020B0604030504040204" pitchFamily="50" charset="-128"/>
              </a:rPr>
              <a:t>○地方自治体における現状把握の推進</a:t>
            </a:r>
          </a:p>
        </p:txBody>
      </p:sp>
      <p:sp>
        <p:nvSpPr>
          <p:cNvPr id="15" name="テキスト ボックス 14"/>
          <p:cNvSpPr txBox="1"/>
          <p:nvPr/>
        </p:nvSpPr>
        <p:spPr>
          <a:xfrm>
            <a:off x="807252" y="3564780"/>
            <a:ext cx="7186109" cy="2205732"/>
          </a:xfrm>
          <a:prstGeom prst="rect">
            <a:avLst/>
          </a:prstGeom>
          <a:noFill/>
        </p:spPr>
        <p:txBody>
          <a:bodyPr wrap="square" rtlCol="0">
            <a:spAutoFit/>
          </a:bodyPr>
          <a:lstStyle/>
          <a:p>
            <a:r>
              <a:rPr lang="ja-JP" altLang="en-US" sz="2400" b="1" dirty="0">
                <a:solidFill>
                  <a:srgbClr val="000000"/>
                </a:solidFill>
                <a:latin typeface="Meiryo UI" panose="020B0604030504040204" pitchFamily="50" charset="-128"/>
                <a:ea typeface="Meiryo UI" panose="020B0604030504040204" pitchFamily="50" charset="-128"/>
              </a:rPr>
              <a:t>支援策の推進</a:t>
            </a:r>
          </a:p>
          <a:p>
            <a:pPr marL="174625">
              <a:lnSpc>
                <a:spcPts val="2600"/>
              </a:lnSpc>
              <a:spcBef>
                <a:spcPts val="600"/>
              </a:spcBef>
            </a:pPr>
            <a:r>
              <a:rPr lang="ja-JP" altLang="en-US" dirty="0">
                <a:solidFill>
                  <a:srgbClr val="000000"/>
                </a:solidFill>
                <a:latin typeface="Meiryo UI" panose="020B0604030504040204" pitchFamily="50" charset="-128"/>
                <a:ea typeface="Meiryo UI" panose="020B0604030504040204" pitchFamily="50" charset="-128"/>
              </a:rPr>
              <a:t>○悩み相談支援</a:t>
            </a:r>
            <a:endParaRPr lang="en-US" altLang="ja-JP" dirty="0">
              <a:solidFill>
                <a:srgbClr val="000000"/>
              </a:solidFill>
              <a:latin typeface="Meiryo UI" panose="020B0604030504040204" pitchFamily="50" charset="-128"/>
              <a:ea typeface="Meiryo UI" panose="020B0604030504040204" pitchFamily="50" charset="-128"/>
            </a:endParaRPr>
          </a:p>
          <a:p>
            <a:pPr marL="174625">
              <a:lnSpc>
                <a:spcPts val="2600"/>
              </a:lnSpc>
            </a:pPr>
            <a:r>
              <a:rPr lang="zh-TW" altLang="en-US" dirty="0">
                <a:solidFill>
                  <a:srgbClr val="000000"/>
                </a:solidFill>
                <a:latin typeface="Meiryo UI" panose="020B0604030504040204" pitchFamily="50" charset="-128"/>
                <a:ea typeface="Meiryo UI" panose="020B0604030504040204" pitchFamily="50" charset="-128"/>
              </a:rPr>
              <a:t>○関係機関連携支援</a:t>
            </a:r>
            <a:endParaRPr lang="en-US" altLang="zh-TW" dirty="0">
              <a:solidFill>
                <a:srgbClr val="000000"/>
              </a:solidFill>
              <a:latin typeface="Meiryo UI" panose="020B0604030504040204" pitchFamily="50" charset="-128"/>
              <a:ea typeface="Meiryo UI" panose="020B0604030504040204" pitchFamily="50" charset="-128"/>
            </a:endParaRPr>
          </a:p>
          <a:p>
            <a:pPr marL="174625">
              <a:lnSpc>
                <a:spcPts val="2600"/>
              </a:lnSpc>
            </a:pPr>
            <a:r>
              <a:rPr lang="ja-JP" altLang="en-US" dirty="0">
                <a:solidFill>
                  <a:srgbClr val="000000"/>
                </a:solidFill>
                <a:latin typeface="Meiryo UI" panose="020B0604030504040204" pitchFamily="50" charset="-128"/>
                <a:ea typeface="Meiryo UI" panose="020B0604030504040204" pitchFamily="50" charset="-128"/>
              </a:rPr>
              <a:t>○教育現場への支援</a:t>
            </a:r>
          </a:p>
          <a:p>
            <a:pPr marL="174625">
              <a:lnSpc>
                <a:spcPts val="2600"/>
              </a:lnSpc>
            </a:pPr>
            <a:r>
              <a:rPr lang="ja-JP" altLang="en-US" dirty="0">
                <a:solidFill>
                  <a:srgbClr val="000000"/>
                </a:solidFill>
                <a:latin typeface="Meiryo UI" panose="020B0604030504040204" pitchFamily="50" charset="-128"/>
                <a:ea typeface="Meiryo UI" panose="020B0604030504040204" pitchFamily="50" charset="-128"/>
              </a:rPr>
              <a:t>○適切な福祉サービス等の運用の検討</a:t>
            </a:r>
          </a:p>
          <a:p>
            <a:pPr marL="174625">
              <a:lnSpc>
                <a:spcPts val="2600"/>
              </a:lnSpc>
            </a:pPr>
            <a:r>
              <a:rPr lang="ja-JP" altLang="en-US" dirty="0">
                <a:solidFill>
                  <a:srgbClr val="000000"/>
                </a:solidFill>
                <a:latin typeface="Meiryo UI" panose="020B0604030504040204" pitchFamily="50" charset="-128"/>
                <a:ea typeface="Meiryo UI" panose="020B0604030504040204" pitchFamily="50" charset="-128"/>
              </a:rPr>
              <a:t>○幼いきょうだいをケアするヤングケアラー支援</a:t>
            </a:r>
          </a:p>
        </p:txBody>
      </p:sp>
      <p:sp>
        <p:nvSpPr>
          <p:cNvPr id="17" name="テキスト ボックス 16"/>
          <p:cNvSpPr txBox="1"/>
          <p:nvPr/>
        </p:nvSpPr>
        <p:spPr>
          <a:xfrm>
            <a:off x="9429482" y="6581001"/>
            <a:ext cx="476518" cy="276999"/>
          </a:xfrm>
          <a:prstGeom prst="rect">
            <a:avLst/>
          </a:prstGeom>
          <a:noFill/>
        </p:spPr>
        <p:txBody>
          <a:bodyPr wrap="square" lIns="0" tIns="0" rIns="0" bIns="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0F263E73-44A4-42D9-B58D-3BB0D6033F4C}" type="slidenum">
              <a:rPr kumimoji="1" lang="ja-JP" altLang="en-US" sz="2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t>3</a:t>
            </a:fld>
            <a:endPar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テキスト ボックス 1"/>
          <p:cNvSpPr txBox="1"/>
          <p:nvPr/>
        </p:nvSpPr>
        <p:spPr>
          <a:xfrm>
            <a:off x="12879" y="1714313"/>
            <a:ext cx="7096259" cy="400110"/>
          </a:xfrm>
          <a:prstGeom prst="rect">
            <a:avLst/>
          </a:prstGeom>
          <a:noFill/>
        </p:spPr>
        <p:txBody>
          <a:bodyPr wrap="square" rtlCol="0">
            <a:spAutoFit/>
          </a:bodyPr>
          <a:lstStyle/>
          <a:p>
            <a:r>
              <a:rPr kumimoji="1" lang="ja-JP" altLang="en-US" sz="2000" b="1" dirty="0"/>
              <a:t>■　</a:t>
            </a:r>
            <a:r>
              <a:rPr kumimoji="1" lang="en-US" altLang="ja-JP" sz="2000" b="1" dirty="0"/>
              <a:t>PT</a:t>
            </a:r>
            <a:r>
              <a:rPr kumimoji="1" lang="ja-JP" altLang="en-US" sz="2000" b="1" dirty="0"/>
              <a:t>報告書とりまとめ（令和３年５月）</a:t>
            </a:r>
          </a:p>
        </p:txBody>
      </p:sp>
    </p:spTree>
    <p:extLst>
      <p:ext uri="{BB962C8B-B14F-4D97-AF65-F5344CB8AC3E}">
        <p14:creationId xmlns:p14="http://schemas.microsoft.com/office/powerpoint/2010/main" val="2085484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 y="266898"/>
            <a:ext cx="9905998" cy="461665"/>
          </a:xfrm>
          <a:prstGeom prst="rect">
            <a:avLst/>
          </a:prstGeom>
          <a:noFill/>
        </p:spPr>
        <p:txBody>
          <a:bodyPr wrap="square" rtlCol="0">
            <a:spAutoFit/>
          </a:bodyPr>
          <a:lstStyle/>
          <a:p>
            <a:pPr algn="ctr"/>
            <a:r>
              <a:rPr lang="ja-JP" altLang="ja-JP" sz="2400" b="1" dirty="0">
                <a:solidFill>
                  <a:schemeClr val="bg1"/>
                </a:solidFill>
                <a:latin typeface="Meiryo UI" panose="020B0604030504040204" pitchFamily="50" charset="-128"/>
                <a:ea typeface="Meiryo UI" panose="020B0604030504040204" pitchFamily="50" charset="-128"/>
              </a:rPr>
              <a:t>府立高校</a:t>
            </a:r>
            <a:r>
              <a:rPr lang="ja-JP" altLang="en-US" sz="2400" b="1" dirty="0">
                <a:solidFill>
                  <a:schemeClr val="bg1"/>
                </a:solidFill>
                <a:latin typeface="Meiryo UI" panose="020B0604030504040204" pitchFamily="50" charset="-128"/>
                <a:ea typeface="Meiryo UI" panose="020B0604030504040204" pitchFamily="50" charset="-128"/>
              </a:rPr>
              <a:t>におけるヤングケアラーに関する</a:t>
            </a:r>
            <a:r>
              <a:rPr lang="ja-JP" altLang="ja-JP" sz="2400" b="1" dirty="0">
                <a:solidFill>
                  <a:schemeClr val="bg1"/>
                </a:solidFill>
                <a:latin typeface="Meiryo UI" panose="020B0604030504040204" pitchFamily="50" charset="-128"/>
                <a:ea typeface="Meiryo UI" panose="020B0604030504040204" pitchFamily="50" charset="-128"/>
              </a:rPr>
              <a:t>調査結果について</a:t>
            </a:r>
            <a:r>
              <a:rPr lang="ja-JP" altLang="en-US" sz="2400" b="1" dirty="0">
                <a:solidFill>
                  <a:schemeClr val="bg1"/>
                </a:solidFill>
                <a:latin typeface="Meiryo UI" panose="020B0604030504040204" pitchFamily="50" charset="-128"/>
                <a:ea typeface="Meiryo UI" panose="020B0604030504040204" pitchFamily="50" charset="-128"/>
              </a:rPr>
              <a:t>（概要）</a:t>
            </a:r>
            <a:endParaRPr kumimoji="1" lang="ja-JP" altLang="en-US" sz="2400" b="1" dirty="0">
              <a:solidFill>
                <a:schemeClr val="bg1"/>
              </a:solidFill>
              <a:latin typeface="Meiryo UI" panose="020B0604030504040204" pitchFamily="50" charset="-128"/>
              <a:ea typeface="Meiryo UI" panose="020B0604030504040204" pitchFamily="50" charset="-128"/>
            </a:endParaRPr>
          </a:p>
        </p:txBody>
      </p:sp>
      <p:sp>
        <p:nvSpPr>
          <p:cNvPr id="3" name="テキスト ボックス 2"/>
          <p:cNvSpPr txBox="1"/>
          <p:nvPr/>
        </p:nvSpPr>
        <p:spPr>
          <a:xfrm>
            <a:off x="8567138" y="-7775"/>
            <a:ext cx="1338862" cy="307777"/>
          </a:xfrm>
          <a:prstGeom prst="rect">
            <a:avLst/>
          </a:prstGeom>
          <a:noFill/>
        </p:spPr>
        <p:txBody>
          <a:bodyPr wrap="square" rtlCol="0">
            <a:spAutoFit/>
          </a:bodyPr>
          <a:lstStyle/>
          <a:p>
            <a:r>
              <a:rPr kumimoji="1" lang="ja-JP" altLang="en-US" sz="1400" dirty="0">
                <a:solidFill>
                  <a:schemeClr val="bg1"/>
                </a:solidFill>
                <a:latin typeface="Meiryo UI" panose="020B0604030504040204" pitchFamily="50" charset="-128"/>
                <a:ea typeface="Meiryo UI" panose="020B0604030504040204" pitchFamily="50" charset="-128"/>
              </a:rPr>
              <a:t>令和３年</a:t>
            </a:r>
            <a:r>
              <a:rPr kumimoji="1" lang="en-US" altLang="ja-JP" sz="1400" dirty="0">
                <a:solidFill>
                  <a:schemeClr val="bg1"/>
                </a:solidFill>
                <a:latin typeface="Meiryo UI" panose="020B0604030504040204" pitchFamily="50" charset="-128"/>
                <a:ea typeface="Meiryo UI" panose="020B0604030504040204" pitchFamily="50" charset="-128"/>
              </a:rPr>
              <a:t>12</a:t>
            </a:r>
            <a:r>
              <a:rPr kumimoji="1" lang="ja-JP" altLang="en-US" sz="1400" dirty="0">
                <a:solidFill>
                  <a:schemeClr val="bg1"/>
                </a:solidFill>
                <a:latin typeface="Meiryo UI" panose="020B0604030504040204" pitchFamily="50" charset="-128"/>
                <a:ea typeface="Meiryo UI" panose="020B0604030504040204" pitchFamily="50" charset="-128"/>
              </a:rPr>
              <a:t>月</a:t>
            </a:r>
          </a:p>
        </p:txBody>
      </p:sp>
      <p:sp>
        <p:nvSpPr>
          <p:cNvPr id="6" name="正方形/長方形 5"/>
          <p:cNvSpPr/>
          <p:nvPr/>
        </p:nvSpPr>
        <p:spPr>
          <a:xfrm>
            <a:off x="42411" y="938467"/>
            <a:ext cx="9813700" cy="1205602"/>
          </a:xfrm>
          <a:prstGeom prst="rect">
            <a:avLst/>
          </a:prstGeom>
          <a:noFill/>
          <a:ln w="2857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dirty="0">
              <a:solidFill>
                <a:schemeClr val="tx1"/>
              </a:solidFill>
            </a:endParaRPr>
          </a:p>
        </p:txBody>
      </p:sp>
      <p:sp>
        <p:nvSpPr>
          <p:cNvPr id="19" name="テキスト ボックス 18"/>
          <p:cNvSpPr txBox="1"/>
          <p:nvPr/>
        </p:nvSpPr>
        <p:spPr>
          <a:xfrm>
            <a:off x="56506" y="930696"/>
            <a:ext cx="2034860" cy="400110"/>
          </a:xfrm>
          <a:prstGeom prst="rect">
            <a:avLst/>
          </a:prstGeom>
          <a:solidFill>
            <a:schemeClr val="bg2">
              <a:lumMod val="50000"/>
            </a:schemeClr>
          </a:solidFill>
        </p:spPr>
        <p:txBody>
          <a:bodyPr wrap="square" rtlCol="0">
            <a:spAutoFit/>
          </a:bodyPr>
          <a:lstStyle/>
          <a:p>
            <a:r>
              <a:rPr kumimoji="1" lang="ja-JP" altLang="en-US" sz="2000" b="1" dirty="0">
                <a:solidFill>
                  <a:schemeClr val="bg1"/>
                </a:solidFill>
                <a:latin typeface="Meiryo UI" panose="020B0604030504040204" pitchFamily="50" charset="-128"/>
                <a:ea typeface="Meiryo UI" panose="020B0604030504040204" pitchFamily="50" charset="-128"/>
              </a:rPr>
              <a:t>調査目的</a:t>
            </a:r>
            <a:endParaRPr kumimoji="1" lang="en-US" altLang="ja-JP" sz="2000" b="1" dirty="0">
              <a:solidFill>
                <a:schemeClr val="bg1"/>
              </a:solidFill>
              <a:latin typeface="Meiryo UI" panose="020B0604030504040204" pitchFamily="50" charset="-128"/>
              <a:ea typeface="Meiryo UI" panose="020B0604030504040204" pitchFamily="50" charset="-128"/>
            </a:endParaRPr>
          </a:p>
        </p:txBody>
      </p:sp>
      <p:sp>
        <p:nvSpPr>
          <p:cNvPr id="20" name="テキスト ボックス 19"/>
          <p:cNvSpPr txBox="1"/>
          <p:nvPr/>
        </p:nvSpPr>
        <p:spPr>
          <a:xfrm>
            <a:off x="76862" y="1370285"/>
            <a:ext cx="9779249" cy="759182"/>
          </a:xfrm>
          <a:prstGeom prst="rect">
            <a:avLst/>
          </a:prstGeom>
          <a:noFill/>
        </p:spPr>
        <p:txBody>
          <a:bodyPr wrap="square" rtlCol="0">
            <a:spAutoFit/>
          </a:bodyPr>
          <a:lstStyle/>
          <a:p>
            <a:pPr>
              <a:lnSpc>
                <a:spcPts val="2600"/>
              </a:lnSpc>
            </a:pPr>
            <a:r>
              <a:rPr kumimoji="1" lang="ja-JP" altLang="en-US" dirty="0">
                <a:latin typeface="Meiryo UI" panose="020B0604030504040204" pitchFamily="50" charset="-128"/>
                <a:ea typeface="Meiryo UI" panose="020B0604030504040204" pitchFamily="50" charset="-128"/>
              </a:rPr>
              <a:t>府立高校におけるヤングケアラーの生活実態やケアによる学校生活への影響、支援ニーズ等を把握し、適切な支援につなげることができるよう、実態調査（以下、</a:t>
            </a:r>
            <a:r>
              <a:rPr kumimoji="1" lang="en-US" altLang="ja-JP" dirty="0">
                <a:latin typeface="Meiryo UI" panose="020B0604030504040204" pitchFamily="50" charset="-128"/>
                <a:ea typeface="Meiryo UI" panose="020B0604030504040204" pitchFamily="50" charset="-128"/>
              </a:rPr>
              <a:t>WEB</a:t>
            </a:r>
            <a:r>
              <a:rPr kumimoji="1" lang="ja-JP" altLang="en-US" dirty="0">
                <a:latin typeface="Meiryo UI" panose="020B0604030504040204" pitchFamily="50" charset="-128"/>
                <a:ea typeface="Meiryo UI" panose="020B0604030504040204" pitchFamily="50" charset="-128"/>
              </a:rPr>
              <a:t>調査という）を実施。</a:t>
            </a:r>
            <a:endParaRPr kumimoji="1" lang="ja-JP" altLang="en-US" sz="1400" dirty="0">
              <a:latin typeface="Meiryo UI" panose="020B0604030504040204" pitchFamily="50" charset="-128"/>
              <a:ea typeface="Meiryo UI" panose="020B0604030504040204" pitchFamily="50" charset="-128"/>
            </a:endParaRPr>
          </a:p>
        </p:txBody>
      </p:sp>
      <p:sp>
        <p:nvSpPr>
          <p:cNvPr id="12" name="正方形/長方形 11"/>
          <p:cNvSpPr/>
          <p:nvPr/>
        </p:nvSpPr>
        <p:spPr>
          <a:xfrm>
            <a:off x="38512" y="2384636"/>
            <a:ext cx="9813700" cy="931454"/>
          </a:xfrm>
          <a:prstGeom prst="rect">
            <a:avLst/>
          </a:prstGeom>
          <a:noFill/>
          <a:ln w="2857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dirty="0">
              <a:solidFill>
                <a:schemeClr val="tx1"/>
              </a:solidFill>
            </a:endParaRPr>
          </a:p>
        </p:txBody>
      </p:sp>
      <p:sp>
        <p:nvSpPr>
          <p:cNvPr id="13" name="テキスト ボックス 12"/>
          <p:cNvSpPr txBox="1"/>
          <p:nvPr/>
        </p:nvSpPr>
        <p:spPr>
          <a:xfrm>
            <a:off x="35471" y="2386503"/>
            <a:ext cx="2034860" cy="400110"/>
          </a:xfrm>
          <a:prstGeom prst="rect">
            <a:avLst/>
          </a:prstGeom>
          <a:solidFill>
            <a:schemeClr val="bg2">
              <a:lumMod val="50000"/>
            </a:schemeClr>
          </a:solidFill>
        </p:spPr>
        <p:txBody>
          <a:bodyPr wrap="square" rtlCol="0">
            <a:spAutoFit/>
          </a:bodyPr>
          <a:lstStyle/>
          <a:p>
            <a:r>
              <a:rPr kumimoji="1" lang="ja-JP" altLang="en-US" sz="2000" b="1" dirty="0">
                <a:solidFill>
                  <a:schemeClr val="bg1"/>
                </a:solidFill>
                <a:latin typeface="Meiryo UI" panose="020B0604030504040204" pitchFamily="50" charset="-128"/>
                <a:ea typeface="Meiryo UI" panose="020B0604030504040204" pitchFamily="50" charset="-128"/>
              </a:rPr>
              <a:t>調査対象</a:t>
            </a:r>
            <a:endParaRPr kumimoji="1" lang="en-US" altLang="ja-JP" sz="2000" b="1" dirty="0">
              <a:solidFill>
                <a:schemeClr val="bg1"/>
              </a:solidFill>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76862" y="2850363"/>
            <a:ext cx="9905998"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府立高校生全員（</a:t>
            </a:r>
            <a:r>
              <a:rPr kumimoji="1" lang="en-US" altLang="ja-JP" dirty="0">
                <a:latin typeface="Meiryo UI" panose="020B0604030504040204" pitchFamily="50" charset="-128"/>
                <a:ea typeface="Meiryo UI" panose="020B0604030504040204" pitchFamily="50" charset="-128"/>
              </a:rPr>
              <a:t>102,630</a:t>
            </a:r>
            <a:r>
              <a:rPr kumimoji="1" lang="ja-JP" altLang="en-US" dirty="0">
                <a:latin typeface="Meiryo UI" panose="020B0604030504040204" pitchFamily="50" charset="-128"/>
                <a:ea typeface="Meiryo UI" panose="020B0604030504040204" pitchFamily="50" charset="-128"/>
              </a:rPr>
              <a:t>人）</a:t>
            </a:r>
          </a:p>
        </p:txBody>
      </p:sp>
      <p:sp>
        <p:nvSpPr>
          <p:cNvPr id="15" name="正方形/長方形 14"/>
          <p:cNvSpPr/>
          <p:nvPr/>
        </p:nvSpPr>
        <p:spPr>
          <a:xfrm>
            <a:off x="38512" y="3569681"/>
            <a:ext cx="9813700" cy="1296000"/>
          </a:xfrm>
          <a:prstGeom prst="rect">
            <a:avLst/>
          </a:prstGeom>
          <a:noFill/>
          <a:ln w="2857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dirty="0">
              <a:solidFill>
                <a:schemeClr val="tx1"/>
              </a:solidFill>
            </a:endParaRPr>
          </a:p>
        </p:txBody>
      </p:sp>
      <p:sp>
        <p:nvSpPr>
          <p:cNvPr id="16" name="テキスト ボックス 15"/>
          <p:cNvSpPr txBox="1"/>
          <p:nvPr/>
        </p:nvSpPr>
        <p:spPr>
          <a:xfrm>
            <a:off x="42411" y="3570997"/>
            <a:ext cx="2034860" cy="400110"/>
          </a:xfrm>
          <a:prstGeom prst="rect">
            <a:avLst/>
          </a:prstGeom>
          <a:solidFill>
            <a:schemeClr val="bg2">
              <a:lumMod val="50000"/>
            </a:schemeClr>
          </a:solidFill>
        </p:spPr>
        <p:txBody>
          <a:bodyPr wrap="square" rtlCol="0">
            <a:spAutoFit/>
          </a:bodyPr>
          <a:lstStyle/>
          <a:p>
            <a:r>
              <a:rPr kumimoji="1" lang="ja-JP" altLang="en-US" sz="2000" b="1" dirty="0">
                <a:solidFill>
                  <a:schemeClr val="bg1"/>
                </a:solidFill>
                <a:latin typeface="Meiryo UI" panose="020B0604030504040204" pitchFamily="50" charset="-128"/>
                <a:ea typeface="Meiryo UI" panose="020B0604030504040204" pitchFamily="50" charset="-128"/>
              </a:rPr>
              <a:t>調査手法</a:t>
            </a:r>
            <a:endParaRPr kumimoji="1" lang="en-US" altLang="ja-JP" sz="2000" b="1" dirty="0">
              <a:solidFill>
                <a:schemeClr val="bg1"/>
              </a:solidFill>
              <a:latin typeface="Meiryo UI" panose="020B0604030504040204" pitchFamily="50" charset="-128"/>
              <a:ea typeface="Meiryo UI" panose="020B0604030504040204" pitchFamily="50" charset="-128"/>
            </a:endParaRPr>
          </a:p>
        </p:txBody>
      </p:sp>
      <p:sp>
        <p:nvSpPr>
          <p:cNvPr id="17" name="テキスト ボックス 16"/>
          <p:cNvSpPr txBox="1"/>
          <p:nvPr/>
        </p:nvSpPr>
        <p:spPr>
          <a:xfrm>
            <a:off x="69922" y="4035831"/>
            <a:ext cx="9905998" cy="759182"/>
          </a:xfrm>
          <a:prstGeom prst="rect">
            <a:avLst/>
          </a:prstGeom>
          <a:noFill/>
        </p:spPr>
        <p:txBody>
          <a:bodyPr wrap="square" rtlCol="0">
            <a:spAutoFit/>
          </a:bodyPr>
          <a:lstStyle/>
          <a:p>
            <a:pPr>
              <a:lnSpc>
                <a:spcPts val="2600"/>
              </a:lnSpc>
            </a:pPr>
            <a:r>
              <a:rPr kumimoji="1" lang="ja-JP" altLang="en-US" dirty="0">
                <a:latin typeface="Meiryo UI" panose="020B0604030504040204" pitchFamily="50" charset="-128"/>
                <a:ea typeface="Meiryo UI" panose="020B0604030504040204" pitchFamily="50" charset="-128"/>
              </a:rPr>
              <a:t>府立高校各校を通じ、生徒本人に調査概要や調査回答フォームの</a:t>
            </a:r>
            <a:r>
              <a:rPr kumimoji="1" lang="en-US" altLang="ja-JP" dirty="0">
                <a:latin typeface="Meiryo UI" panose="020B0604030504040204" pitchFamily="50" charset="-128"/>
                <a:ea typeface="Meiryo UI" panose="020B0604030504040204" pitchFamily="50" charset="-128"/>
              </a:rPr>
              <a:t>QR</a:t>
            </a:r>
            <a:r>
              <a:rPr kumimoji="1" lang="ja-JP" altLang="en-US" dirty="0">
                <a:latin typeface="Meiryo UI" panose="020B0604030504040204" pitchFamily="50" charset="-128"/>
                <a:ea typeface="Meiryo UI" panose="020B0604030504040204" pitchFamily="50" charset="-128"/>
              </a:rPr>
              <a:t>コード等を記載した資料を配布。</a:t>
            </a:r>
            <a:endParaRPr kumimoji="1" lang="en-US" altLang="ja-JP" dirty="0">
              <a:latin typeface="Meiryo UI" panose="020B0604030504040204" pitchFamily="50" charset="-128"/>
              <a:ea typeface="Meiryo UI" panose="020B0604030504040204" pitchFamily="50" charset="-128"/>
            </a:endParaRPr>
          </a:p>
          <a:p>
            <a:pPr>
              <a:lnSpc>
                <a:spcPts val="2600"/>
              </a:lnSpc>
            </a:pPr>
            <a:r>
              <a:rPr kumimoji="1" lang="ja-JP" altLang="en-US" dirty="0">
                <a:latin typeface="Meiryo UI" panose="020B0604030504040204" pitchFamily="50" charset="-128"/>
                <a:ea typeface="Meiryo UI" panose="020B0604030504040204" pitchFamily="50" charset="-128"/>
              </a:rPr>
              <a:t>各生徒は、</a:t>
            </a:r>
            <a:r>
              <a:rPr kumimoji="1" lang="en-US" altLang="ja-JP" dirty="0">
                <a:latin typeface="Meiryo UI" panose="020B0604030504040204" pitchFamily="50" charset="-128"/>
                <a:ea typeface="Meiryo UI" panose="020B0604030504040204" pitchFamily="50" charset="-128"/>
              </a:rPr>
              <a:t>WEB</a:t>
            </a:r>
            <a:r>
              <a:rPr kumimoji="1" lang="ja-JP" altLang="en-US" dirty="0">
                <a:latin typeface="Meiryo UI" panose="020B0604030504040204" pitchFamily="50" charset="-128"/>
                <a:ea typeface="Meiryo UI" panose="020B0604030504040204" pitchFamily="50" charset="-128"/>
              </a:rPr>
              <a:t>上で回答（回答は任意）。</a:t>
            </a:r>
          </a:p>
        </p:txBody>
      </p:sp>
      <p:sp>
        <p:nvSpPr>
          <p:cNvPr id="18" name="正方形/長方形 17"/>
          <p:cNvSpPr/>
          <p:nvPr/>
        </p:nvSpPr>
        <p:spPr>
          <a:xfrm>
            <a:off x="42411" y="5131699"/>
            <a:ext cx="9813700" cy="1404000"/>
          </a:xfrm>
          <a:prstGeom prst="rect">
            <a:avLst/>
          </a:prstGeom>
          <a:noFill/>
          <a:ln w="2857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dirty="0">
              <a:solidFill>
                <a:schemeClr val="tx1"/>
              </a:solidFill>
            </a:endParaRPr>
          </a:p>
        </p:txBody>
      </p:sp>
      <p:sp>
        <p:nvSpPr>
          <p:cNvPr id="21" name="テキスト ボックス 20"/>
          <p:cNvSpPr txBox="1"/>
          <p:nvPr/>
        </p:nvSpPr>
        <p:spPr>
          <a:xfrm>
            <a:off x="42411" y="5139057"/>
            <a:ext cx="2034860" cy="400110"/>
          </a:xfrm>
          <a:prstGeom prst="rect">
            <a:avLst/>
          </a:prstGeom>
          <a:solidFill>
            <a:schemeClr val="bg2">
              <a:lumMod val="50000"/>
            </a:schemeClr>
          </a:solidFill>
        </p:spPr>
        <p:txBody>
          <a:bodyPr wrap="square" rtlCol="0">
            <a:spAutoFit/>
          </a:bodyPr>
          <a:lstStyle/>
          <a:p>
            <a:r>
              <a:rPr kumimoji="1" lang="ja-JP" altLang="en-US" sz="2000" b="1" dirty="0">
                <a:solidFill>
                  <a:schemeClr val="bg1"/>
                </a:solidFill>
                <a:latin typeface="Meiryo UI" panose="020B0604030504040204" pitchFamily="50" charset="-128"/>
                <a:ea typeface="Meiryo UI" panose="020B0604030504040204" pitchFamily="50" charset="-128"/>
              </a:rPr>
              <a:t>調査期間等</a:t>
            </a:r>
            <a:endParaRPr kumimoji="1" lang="en-US" altLang="ja-JP" sz="2000" b="1" dirty="0">
              <a:solidFill>
                <a:schemeClr val="bg1"/>
              </a:solidFill>
              <a:latin typeface="Meiryo UI" panose="020B0604030504040204" pitchFamily="50" charset="-128"/>
              <a:ea typeface="Meiryo UI" panose="020B0604030504040204" pitchFamily="50" charset="-128"/>
            </a:endParaRPr>
          </a:p>
        </p:txBody>
      </p:sp>
      <p:sp>
        <p:nvSpPr>
          <p:cNvPr id="23" name="テキスト ボックス 22"/>
          <p:cNvSpPr txBox="1"/>
          <p:nvPr/>
        </p:nvSpPr>
        <p:spPr>
          <a:xfrm>
            <a:off x="76862" y="5642016"/>
            <a:ext cx="9905998" cy="721608"/>
          </a:xfrm>
          <a:prstGeom prst="rect">
            <a:avLst/>
          </a:prstGeom>
          <a:noFill/>
        </p:spPr>
        <p:txBody>
          <a:bodyPr wrap="square" rtlCol="0">
            <a:spAutoFit/>
          </a:bodyPr>
          <a:lstStyle/>
          <a:p>
            <a:pPr>
              <a:lnSpc>
                <a:spcPts val="2600"/>
              </a:lnSpc>
            </a:pPr>
            <a:r>
              <a:rPr kumimoji="1" lang="ja-JP" altLang="en-US" dirty="0">
                <a:latin typeface="Meiryo UI" panose="020B0604030504040204" pitchFamily="50" charset="-128"/>
                <a:ea typeface="Meiryo UI" panose="020B0604030504040204" pitchFamily="50" charset="-128"/>
              </a:rPr>
              <a:t>調査期間：令和</a:t>
            </a:r>
            <a:r>
              <a:rPr kumimoji="1" lang="en-US" altLang="ja-JP" dirty="0">
                <a:latin typeface="Meiryo UI" panose="020B0604030504040204" pitchFamily="50" charset="-128"/>
                <a:ea typeface="Meiryo UI" panose="020B0604030504040204" pitchFamily="50" charset="-128"/>
              </a:rPr>
              <a:t>3</a:t>
            </a:r>
            <a:r>
              <a:rPr kumimoji="1" lang="ja-JP" altLang="en-US" dirty="0">
                <a:latin typeface="Meiryo UI" panose="020B0604030504040204" pitchFamily="50" charset="-128"/>
                <a:ea typeface="Meiryo UI" panose="020B0604030504040204" pitchFamily="50" charset="-128"/>
              </a:rPr>
              <a:t>年９月３日（金）～</a:t>
            </a:r>
            <a:r>
              <a:rPr kumimoji="1" lang="en-US" altLang="ja-JP" dirty="0">
                <a:latin typeface="Meiryo UI" panose="020B0604030504040204" pitchFamily="50" charset="-128"/>
                <a:ea typeface="Meiryo UI" panose="020B0604030504040204" pitchFamily="50" charset="-128"/>
              </a:rPr>
              <a:t>10</a:t>
            </a:r>
            <a:r>
              <a:rPr kumimoji="1" lang="ja-JP" altLang="en-US" dirty="0">
                <a:latin typeface="Meiryo UI" panose="020B0604030504040204" pitchFamily="50" charset="-128"/>
                <a:ea typeface="Meiryo UI" panose="020B0604030504040204" pitchFamily="50" charset="-128"/>
              </a:rPr>
              <a:t>月</a:t>
            </a:r>
            <a:r>
              <a:rPr kumimoji="1" lang="en-US" altLang="ja-JP" dirty="0">
                <a:latin typeface="Meiryo UI" panose="020B0604030504040204" pitchFamily="50" charset="-128"/>
                <a:ea typeface="Meiryo UI" panose="020B0604030504040204" pitchFamily="50" charset="-128"/>
              </a:rPr>
              <a:t>31</a:t>
            </a:r>
            <a:r>
              <a:rPr kumimoji="1" lang="ja-JP" altLang="en-US" dirty="0">
                <a:latin typeface="Meiryo UI" panose="020B0604030504040204" pitchFamily="50" charset="-128"/>
                <a:ea typeface="Meiryo UI" panose="020B0604030504040204" pitchFamily="50" charset="-128"/>
              </a:rPr>
              <a:t>日（日）</a:t>
            </a:r>
            <a:endParaRPr kumimoji="1" lang="en-US" altLang="ja-JP" dirty="0">
              <a:latin typeface="Meiryo UI" panose="020B0604030504040204" pitchFamily="50" charset="-128"/>
              <a:ea typeface="Meiryo UI" panose="020B0604030504040204" pitchFamily="50" charset="-128"/>
            </a:endParaRPr>
          </a:p>
          <a:p>
            <a:pPr>
              <a:lnSpc>
                <a:spcPts val="2600"/>
              </a:lnSpc>
            </a:pPr>
            <a:r>
              <a:rPr kumimoji="1" lang="ja-JP" altLang="en-US" dirty="0">
                <a:latin typeface="Meiryo UI" panose="020B0604030504040204" pitchFamily="50" charset="-128"/>
                <a:ea typeface="Meiryo UI" panose="020B0604030504040204" pitchFamily="50" charset="-128"/>
              </a:rPr>
              <a:t>回答者数：</a:t>
            </a:r>
            <a:r>
              <a:rPr kumimoji="1" lang="en-US" altLang="ja-JP" dirty="0">
                <a:latin typeface="Meiryo UI" panose="020B0604030504040204" pitchFamily="50" charset="-128"/>
                <a:ea typeface="Meiryo UI" panose="020B0604030504040204" pitchFamily="50" charset="-128"/>
              </a:rPr>
              <a:t>20,182</a:t>
            </a:r>
            <a:r>
              <a:rPr kumimoji="1" lang="ja-JP" altLang="en-US" dirty="0">
                <a:latin typeface="Meiryo UI" panose="020B0604030504040204" pitchFamily="50" charset="-128"/>
                <a:ea typeface="Meiryo UI" panose="020B0604030504040204" pitchFamily="50" charset="-128"/>
              </a:rPr>
              <a:t>人（回答率：約</a:t>
            </a:r>
            <a:r>
              <a:rPr kumimoji="1" lang="en-US" altLang="ja-JP" dirty="0">
                <a:latin typeface="Meiryo UI" panose="020B0604030504040204" pitchFamily="50" charset="-128"/>
                <a:ea typeface="Meiryo UI" panose="020B0604030504040204" pitchFamily="50" charset="-128"/>
              </a:rPr>
              <a:t>19.7</a:t>
            </a:r>
            <a:r>
              <a:rPr kumimoji="1" lang="ja-JP" altLang="en-US" dirty="0">
                <a:latin typeface="Meiryo UI" panose="020B0604030504040204" pitchFamily="50" charset="-128"/>
                <a:ea typeface="Meiryo UI" panose="020B0604030504040204" pitchFamily="50" charset="-128"/>
              </a:rPr>
              <a:t>％）</a:t>
            </a:r>
            <a:endParaRPr kumimoji="1" lang="en-US" altLang="ja-JP" dirty="0">
              <a:latin typeface="Meiryo UI" panose="020B0604030504040204" pitchFamily="50" charset="-128"/>
              <a:ea typeface="Meiryo UI" panose="020B0604030504040204" pitchFamily="50" charset="-128"/>
            </a:endParaRPr>
          </a:p>
        </p:txBody>
      </p:sp>
      <p:sp>
        <p:nvSpPr>
          <p:cNvPr id="22" name="テキスト ボックス 21"/>
          <p:cNvSpPr txBox="1"/>
          <p:nvPr/>
        </p:nvSpPr>
        <p:spPr>
          <a:xfrm>
            <a:off x="6000" y="1128"/>
            <a:ext cx="9900000" cy="720000"/>
          </a:xfrm>
          <a:prstGeom prst="rect">
            <a:avLst/>
          </a:prstGeom>
          <a:solidFill>
            <a:schemeClr val="accent1"/>
          </a:solidFill>
          <a:ln>
            <a:noFill/>
          </a:ln>
        </p:spPr>
        <p:txBody>
          <a:bodyPr wrap="square" tIns="90000" bIns="90000" rtlCol="0" anchor="ctr" anchorCtr="0">
            <a:noAutofit/>
          </a:bodyPr>
          <a:lstStyle/>
          <a:p>
            <a:pPr lvl="0">
              <a:defRPr/>
            </a:pPr>
            <a:r>
              <a:rPr kumimoji="0" lang="ja-JP" altLang="en-US" sz="28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　</a:t>
            </a:r>
            <a:r>
              <a:rPr lang="ja-JP" altLang="en-US" sz="2800" dirty="0">
                <a:solidFill>
                  <a:prstClr val="white"/>
                </a:solidFill>
                <a:latin typeface="Meiryo UI" panose="020B0604030504040204" pitchFamily="50" charset="-128"/>
                <a:ea typeface="Meiryo UI" panose="020B0604030504040204" pitchFamily="50" charset="-128"/>
              </a:rPr>
              <a:t>府立高校におけるヤングケアラーに関する調査（</a:t>
            </a:r>
            <a:r>
              <a:rPr lang="en-US" altLang="ja-JP" sz="2800" dirty="0">
                <a:solidFill>
                  <a:prstClr val="white"/>
                </a:solidFill>
                <a:latin typeface="Meiryo UI" panose="020B0604030504040204" pitchFamily="50" charset="-128"/>
                <a:ea typeface="Meiryo UI" panose="020B0604030504040204" pitchFamily="50" charset="-128"/>
              </a:rPr>
              <a:t>WEB</a:t>
            </a:r>
            <a:r>
              <a:rPr lang="ja-JP" altLang="en-US" sz="2800" dirty="0">
                <a:solidFill>
                  <a:prstClr val="white"/>
                </a:solidFill>
                <a:latin typeface="Meiryo UI" panose="020B0604030504040204" pitchFamily="50" charset="-128"/>
                <a:ea typeface="Meiryo UI" panose="020B0604030504040204" pitchFamily="50" charset="-128"/>
              </a:rPr>
              <a:t>調査）</a:t>
            </a:r>
            <a:endParaRPr kumimoji="0" lang="ja-JP" altLang="en-US" sz="28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24" name="テキスト ボックス 23"/>
          <p:cNvSpPr txBox="1"/>
          <p:nvPr/>
        </p:nvSpPr>
        <p:spPr>
          <a:xfrm>
            <a:off x="9429482" y="6581001"/>
            <a:ext cx="476518" cy="276999"/>
          </a:xfrm>
          <a:prstGeom prst="rect">
            <a:avLst/>
          </a:prstGeom>
          <a:noFill/>
        </p:spPr>
        <p:txBody>
          <a:bodyPr wrap="square" lIns="0" tIns="0" rIns="0" bIns="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0F263E73-44A4-42D9-B58D-3BB0D6033F4C}" type="slidenum">
              <a:rPr kumimoji="1" lang="ja-JP" altLang="en-US" sz="2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t>4</a:t>
            </a:fld>
            <a:endPar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804716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p:cNvSpPr/>
          <p:nvPr/>
        </p:nvSpPr>
        <p:spPr>
          <a:xfrm>
            <a:off x="1" y="-7775"/>
            <a:ext cx="9906000" cy="7032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 name="テキスト ボックス 27"/>
          <p:cNvSpPr txBox="1"/>
          <p:nvPr/>
        </p:nvSpPr>
        <p:spPr>
          <a:xfrm>
            <a:off x="-7800" y="43311"/>
            <a:ext cx="10006302" cy="523220"/>
          </a:xfrm>
          <a:prstGeom prst="rect">
            <a:avLst/>
          </a:prstGeom>
          <a:noFill/>
        </p:spPr>
        <p:txBody>
          <a:bodyPr wrap="square" rtlCol="0">
            <a:spAutoFit/>
          </a:bodyPr>
          <a:lstStyle/>
          <a:p>
            <a:r>
              <a:rPr lang="ja-JP" altLang="en-US" sz="2800" dirty="0">
                <a:solidFill>
                  <a:schemeClr val="bg1"/>
                </a:solidFill>
                <a:latin typeface="Meiryo UI" panose="020B0604030504040204" pitchFamily="50" charset="-128"/>
                <a:ea typeface="Meiryo UI" panose="020B0604030504040204" pitchFamily="50" charset="-128"/>
              </a:rPr>
              <a:t>　ヤングケアラーの状況（１）～</a:t>
            </a:r>
            <a:r>
              <a:rPr lang="en-US" altLang="ja-JP" sz="2800" dirty="0">
                <a:solidFill>
                  <a:schemeClr val="bg1"/>
                </a:solidFill>
                <a:latin typeface="Meiryo UI" panose="020B0604030504040204" pitchFamily="50" charset="-128"/>
                <a:ea typeface="Meiryo UI" panose="020B0604030504040204" pitchFamily="50" charset="-128"/>
              </a:rPr>
              <a:t>WEB</a:t>
            </a:r>
            <a:r>
              <a:rPr lang="ja-JP" altLang="en-US" sz="2800" dirty="0">
                <a:solidFill>
                  <a:schemeClr val="bg1"/>
                </a:solidFill>
                <a:latin typeface="Meiryo UI" panose="020B0604030504040204" pitchFamily="50" charset="-128"/>
                <a:ea typeface="Meiryo UI" panose="020B0604030504040204" pitchFamily="50" charset="-128"/>
              </a:rPr>
              <a:t>調査の結果①</a:t>
            </a:r>
            <a:endParaRPr kumimoji="1" lang="ja-JP" altLang="en-US" sz="2800" dirty="0">
              <a:solidFill>
                <a:schemeClr val="bg1"/>
              </a:solidFill>
              <a:latin typeface="Meiryo UI" panose="020B0604030504040204" pitchFamily="50" charset="-128"/>
              <a:ea typeface="Meiryo UI" panose="020B0604030504040204" pitchFamily="50" charset="-128"/>
            </a:endParaRPr>
          </a:p>
        </p:txBody>
      </p:sp>
      <p:sp>
        <p:nvSpPr>
          <p:cNvPr id="25" name="テキスト ボックス 24"/>
          <p:cNvSpPr txBox="1"/>
          <p:nvPr/>
        </p:nvSpPr>
        <p:spPr>
          <a:xfrm>
            <a:off x="9429482" y="6581001"/>
            <a:ext cx="476518" cy="276999"/>
          </a:xfrm>
          <a:prstGeom prst="rect">
            <a:avLst/>
          </a:prstGeom>
          <a:noFill/>
        </p:spPr>
        <p:txBody>
          <a:bodyPr wrap="square" lIns="0" tIns="0" rIns="0" bIns="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0F263E73-44A4-42D9-B58D-3BB0D6033F4C}" type="slidenum">
              <a:rPr kumimoji="1" lang="ja-JP" altLang="en-US" sz="2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t>5</a:t>
            </a:fld>
            <a:endPar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30" name="グループ化 29"/>
          <p:cNvGrpSpPr/>
          <p:nvPr/>
        </p:nvGrpSpPr>
        <p:grpSpPr>
          <a:xfrm>
            <a:off x="5063025" y="947351"/>
            <a:ext cx="4736734" cy="4344362"/>
            <a:chOff x="1183219" y="2345185"/>
            <a:chExt cx="3709519" cy="3379810"/>
          </a:xfrm>
        </p:grpSpPr>
        <p:sp>
          <p:nvSpPr>
            <p:cNvPr id="31" name="テキスト ボックス 30"/>
            <p:cNvSpPr txBox="1"/>
            <p:nvPr/>
          </p:nvSpPr>
          <p:spPr>
            <a:xfrm>
              <a:off x="3799645" y="5480472"/>
              <a:ext cx="985701" cy="244523"/>
            </a:xfrm>
            <a:prstGeom prst="rect">
              <a:avLst/>
            </a:prstGeom>
            <a:noFill/>
          </p:spPr>
          <p:txBody>
            <a:bodyPr wrap="square" rtlCol="0">
              <a:spAutoFit/>
            </a:bodyPr>
            <a:lstStyle/>
            <a:p>
              <a:r>
                <a:rPr kumimoji="1" lang="en-US" altLang="ja-JP" sz="1400" dirty="0">
                  <a:latin typeface="Meiryo UI" panose="020B0604030504040204" pitchFamily="50" charset="-128"/>
                  <a:ea typeface="Meiryo UI" panose="020B0604030504040204" pitchFamily="50" charset="-128"/>
                </a:rPr>
                <a:t>N=1,312</a:t>
              </a:r>
              <a:endParaRPr kumimoji="1" lang="ja-JP" altLang="en-US" sz="1400" dirty="0">
                <a:latin typeface="Meiryo UI" panose="020B0604030504040204" pitchFamily="50" charset="-128"/>
                <a:ea typeface="Meiryo UI" panose="020B0604030504040204" pitchFamily="50" charset="-128"/>
              </a:endParaRPr>
            </a:p>
          </p:txBody>
        </p:sp>
        <p:sp>
          <p:nvSpPr>
            <p:cNvPr id="37" name="テキスト ボックス 36"/>
            <p:cNvSpPr txBox="1"/>
            <p:nvPr/>
          </p:nvSpPr>
          <p:spPr>
            <a:xfrm>
              <a:off x="1183219" y="2345185"/>
              <a:ext cx="3709519" cy="562403"/>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rPr>
                <a:t>世話をしている家族がいる生徒のうち、そのことについて相談した経験</a:t>
              </a:r>
            </a:p>
          </p:txBody>
        </p:sp>
      </p:grpSp>
      <p:grpSp>
        <p:nvGrpSpPr>
          <p:cNvPr id="11" name="グループ化 10"/>
          <p:cNvGrpSpPr/>
          <p:nvPr/>
        </p:nvGrpSpPr>
        <p:grpSpPr>
          <a:xfrm>
            <a:off x="414080" y="963787"/>
            <a:ext cx="4309007" cy="1530337"/>
            <a:chOff x="415893" y="1316944"/>
            <a:chExt cx="3269117" cy="1074623"/>
          </a:xfrm>
        </p:grpSpPr>
        <p:sp>
          <p:nvSpPr>
            <p:cNvPr id="12" name="テキスト ボックス 11"/>
            <p:cNvSpPr txBox="1"/>
            <p:nvPr/>
          </p:nvSpPr>
          <p:spPr>
            <a:xfrm>
              <a:off x="415893" y="1316944"/>
              <a:ext cx="2916998" cy="502463"/>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rPr>
                <a:t>回答者約２万人のうち、世話をしている家族の状況</a:t>
              </a:r>
            </a:p>
          </p:txBody>
        </p:sp>
        <p:sp>
          <p:nvSpPr>
            <p:cNvPr id="14" name="正方形/長方形 13"/>
            <p:cNvSpPr/>
            <p:nvPr/>
          </p:nvSpPr>
          <p:spPr>
            <a:xfrm>
              <a:off x="2013433" y="1925774"/>
              <a:ext cx="1671577" cy="465793"/>
            </a:xfrm>
            <a:prstGeom prst="rect">
              <a:avLst/>
            </a:prstGeom>
            <a:noFill/>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sp>
        <p:nvSpPr>
          <p:cNvPr id="15" name="テキスト ボックス 14"/>
          <p:cNvSpPr txBox="1"/>
          <p:nvPr/>
        </p:nvSpPr>
        <p:spPr>
          <a:xfrm>
            <a:off x="3504234" y="5137120"/>
            <a:ext cx="1284365" cy="307777"/>
          </a:xfrm>
          <a:prstGeom prst="rect">
            <a:avLst/>
          </a:prstGeom>
          <a:noFill/>
        </p:spPr>
        <p:txBody>
          <a:bodyPr wrap="square" rtlCol="0">
            <a:spAutoFit/>
          </a:bodyPr>
          <a:lstStyle/>
          <a:p>
            <a:r>
              <a:rPr kumimoji="1" lang="en-US" altLang="ja-JP" sz="1400" dirty="0">
                <a:latin typeface="Meiryo UI" panose="020B0604030504040204" pitchFamily="50" charset="-128"/>
                <a:ea typeface="Meiryo UI" panose="020B0604030504040204" pitchFamily="50" charset="-128"/>
              </a:rPr>
              <a:t>N=20,182</a:t>
            </a:r>
            <a:endParaRPr kumimoji="1" lang="ja-JP" altLang="en-US" sz="1400" dirty="0">
              <a:latin typeface="Meiryo UI" panose="020B0604030504040204" pitchFamily="50" charset="-128"/>
              <a:ea typeface="Meiryo UI" panose="020B0604030504040204" pitchFamily="50" charset="-128"/>
            </a:endParaRPr>
          </a:p>
        </p:txBody>
      </p:sp>
      <p:sp>
        <p:nvSpPr>
          <p:cNvPr id="38" name="正方形/長方形 37"/>
          <p:cNvSpPr/>
          <p:nvPr/>
        </p:nvSpPr>
        <p:spPr>
          <a:xfrm>
            <a:off x="339969" y="5679631"/>
            <a:ext cx="9126668" cy="943878"/>
          </a:xfrm>
          <a:prstGeom prst="rect">
            <a:avLst/>
          </a:prstGeom>
          <a:ln>
            <a:solidFill>
              <a:schemeClr val="accent6"/>
            </a:solidFill>
            <a:prstDash val="solid"/>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600" b="1" u="sng" dirty="0">
                <a:solidFill>
                  <a:schemeClr val="tx1"/>
                </a:solidFill>
                <a:latin typeface="Meiryo UI" panose="020B0604030504040204" pitchFamily="50" charset="-128"/>
                <a:ea typeface="Meiryo UI" panose="020B0604030504040204" pitchFamily="50" charset="-128"/>
              </a:rPr>
              <a:t>回答者約２万人のうち、</a:t>
            </a:r>
            <a:r>
              <a:rPr kumimoji="1" lang="en-US" altLang="ja-JP" sz="1600" b="1" u="sng" dirty="0">
                <a:solidFill>
                  <a:schemeClr val="tx1"/>
                </a:solidFill>
                <a:latin typeface="Meiryo UI" panose="020B0604030504040204" pitchFamily="50" charset="-128"/>
                <a:ea typeface="Meiryo UI" panose="020B0604030504040204" pitchFamily="50" charset="-128"/>
              </a:rPr>
              <a:t>1,312</a:t>
            </a:r>
            <a:r>
              <a:rPr kumimoji="1" lang="ja-JP" altLang="en-US" sz="1600" b="1" u="sng" dirty="0">
                <a:solidFill>
                  <a:schemeClr val="tx1"/>
                </a:solidFill>
                <a:latin typeface="Meiryo UI" panose="020B0604030504040204" pitchFamily="50" charset="-128"/>
                <a:ea typeface="Meiryo UI" panose="020B0604030504040204" pitchFamily="50" charset="-128"/>
              </a:rPr>
              <a:t>人（</a:t>
            </a:r>
            <a:r>
              <a:rPr kumimoji="1" lang="en-US" altLang="ja-JP" sz="1600" b="1" u="sng" dirty="0">
                <a:solidFill>
                  <a:schemeClr val="tx1"/>
                </a:solidFill>
                <a:latin typeface="Meiryo UI" panose="020B0604030504040204" pitchFamily="50" charset="-128"/>
                <a:ea typeface="Meiryo UI" panose="020B0604030504040204" pitchFamily="50" charset="-128"/>
              </a:rPr>
              <a:t>6.5</a:t>
            </a:r>
            <a:r>
              <a:rPr kumimoji="1" lang="ja-JP" altLang="en-US" sz="1600" b="1" u="sng" dirty="0">
                <a:solidFill>
                  <a:schemeClr val="tx1"/>
                </a:solidFill>
                <a:latin typeface="Meiryo UI" panose="020B0604030504040204" pitchFamily="50" charset="-128"/>
                <a:ea typeface="Meiryo UI" panose="020B0604030504040204" pitchFamily="50" charset="-128"/>
              </a:rPr>
              <a:t>％）が世話をしている家族がいる</a:t>
            </a:r>
            <a:r>
              <a:rPr kumimoji="1" lang="ja-JP" altLang="en-US" sz="1600" dirty="0">
                <a:solidFill>
                  <a:schemeClr val="tx1"/>
                </a:solidFill>
                <a:latin typeface="Meiryo UI" panose="020B0604030504040204" pitchFamily="50" charset="-128"/>
                <a:ea typeface="Meiryo UI" panose="020B0604030504040204" pitchFamily="50" charset="-128"/>
              </a:rPr>
              <a:t>と回答</a:t>
            </a:r>
          </a:p>
          <a:p>
            <a:r>
              <a:rPr kumimoji="1" lang="ja-JP" altLang="en-US" sz="1600" b="1" u="sng" dirty="0">
                <a:latin typeface="Meiryo UI" panose="020B0604030504040204" pitchFamily="50" charset="-128"/>
                <a:ea typeface="Meiryo UI" panose="020B0604030504040204" pitchFamily="50" charset="-128"/>
              </a:rPr>
              <a:t>世話をしている家族のことや、世話をしていることに関して</a:t>
            </a:r>
            <a:r>
              <a:rPr kumimoji="1" lang="ja-JP" altLang="en-US" sz="1600" dirty="0">
                <a:latin typeface="Meiryo UI" panose="020B0604030504040204" pitchFamily="50" charset="-128"/>
                <a:ea typeface="Meiryo UI" panose="020B0604030504040204" pitchFamily="50" charset="-128"/>
              </a:rPr>
              <a:t>相談したことがある生徒は、２割程度存在する一方、</a:t>
            </a:r>
            <a:r>
              <a:rPr kumimoji="1" lang="ja-JP" altLang="en-US" sz="1600" b="1" u="sng" dirty="0">
                <a:latin typeface="Meiryo UI" panose="020B0604030504040204" pitchFamily="50" charset="-128"/>
                <a:ea typeface="Meiryo UI" panose="020B0604030504040204" pitchFamily="50" charset="-128"/>
              </a:rPr>
              <a:t>５割を上回る生徒は相談した経験が無い</a:t>
            </a:r>
          </a:p>
        </p:txBody>
      </p:sp>
      <p:cxnSp>
        <p:nvCxnSpPr>
          <p:cNvPr id="3" name="直線矢印コネクタ 2"/>
          <p:cNvCxnSpPr/>
          <p:nvPr/>
        </p:nvCxnSpPr>
        <p:spPr>
          <a:xfrm>
            <a:off x="2627870" y="2901618"/>
            <a:ext cx="2702011" cy="461319"/>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4" name="テキスト ボックス 3"/>
          <p:cNvSpPr txBox="1"/>
          <p:nvPr/>
        </p:nvSpPr>
        <p:spPr>
          <a:xfrm>
            <a:off x="2627870" y="1828363"/>
            <a:ext cx="1987139" cy="707886"/>
          </a:xfrm>
          <a:prstGeom prst="rect">
            <a:avLst/>
          </a:prstGeom>
          <a:noFill/>
        </p:spPr>
        <p:txBody>
          <a:bodyPr wrap="square" rtlCol="0">
            <a:spAutoFit/>
          </a:bodyPr>
          <a:lstStyle/>
          <a:p>
            <a:r>
              <a:rPr kumimoji="1" lang="ja-JP" altLang="en-US" sz="2000" dirty="0"/>
              <a:t>いる</a:t>
            </a:r>
            <a:endParaRPr kumimoji="1" lang="en-US" altLang="ja-JP" sz="2000" dirty="0"/>
          </a:p>
          <a:p>
            <a:r>
              <a:rPr kumimoji="1" lang="en-US" altLang="ja-JP" sz="2000" dirty="0"/>
              <a:t>6.5%</a:t>
            </a:r>
            <a:r>
              <a:rPr kumimoji="1" lang="ja-JP" altLang="en-US" sz="2000" dirty="0"/>
              <a:t>・</a:t>
            </a:r>
            <a:r>
              <a:rPr kumimoji="1" lang="en-US" altLang="ja-JP" sz="2000" dirty="0"/>
              <a:t>1,312</a:t>
            </a:r>
            <a:r>
              <a:rPr kumimoji="1" lang="ja-JP" altLang="en-US" sz="2000" dirty="0"/>
              <a:t>人</a:t>
            </a:r>
          </a:p>
        </p:txBody>
      </p:sp>
      <p:pic>
        <p:nvPicPr>
          <p:cNvPr id="2" name="図 1">
            <a:extLst>
              <a:ext uri="{FF2B5EF4-FFF2-40B4-BE49-F238E27FC236}">
                <a16:creationId xmlns:a16="http://schemas.microsoft.com/office/drawing/2014/main" id="{B9F6928B-69C7-4B38-BAE4-20CCD120E654}"/>
              </a:ext>
            </a:extLst>
          </p:cNvPr>
          <p:cNvPicPr>
            <a:picLocks noChangeAspect="1"/>
          </p:cNvPicPr>
          <p:nvPr/>
        </p:nvPicPr>
        <p:blipFill>
          <a:blip r:embed="rId2"/>
          <a:stretch>
            <a:fillRect/>
          </a:stretch>
        </p:blipFill>
        <p:spPr>
          <a:xfrm>
            <a:off x="333776" y="1739821"/>
            <a:ext cx="5108891" cy="4499238"/>
          </a:xfrm>
          <a:prstGeom prst="rect">
            <a:avLst/>
          </a:prstGeom>
        </p:spPr>
      </p:pic>
      <p:pic>
        <p:nvPicPr>
          <p:cNvPr id="5" name="図 4">
            <a:extLst>
              <a:ext uri="{FF2B5EF4-FFF2-40B4-BE49-F238E27FC236}">
                <a16:creationId xmlns:a16="http://schemas.microsoft.com/office/drawing/2014/main" id="{84711436-7172-4917-8205-89309E8BD544}"/>
              </a:ext>
            </a:extLst>
          </p:cNvPr>
          <p:cNvPicPr>
            <a:picLocks noChangeAspect="1"/>
          </p:cNvPicPr>
          <p:nvPr/>
        </p:nvPicPr>
        <p:blipFill>
          <a:blip r:embed="rId3"/>
          <a:stretch>
            <a:fillRect/>
          </a:stretch>
        </p:blipFill>
        <p:spPr>
          <a:xfrm>
            <a:off x="4557530" y="2026952"/>
            <a:ext cx="4999153" cy="3767655"/>
          </a:xfrm>
          <a:prstGeom prst="rect">
            <a:avLst/>
          </a:prstGeom>
        </p:spPr>
      </p:pic>
    </p:spTree>
    <p:extLst>
      <p:ext uri="{BB962C8B-B14F-4D97-AF65-F5344CB8AC3E}">
        <p14:creationId xmlns:p14="http://schemas.microsoft.com/office/powerpoint/2010/main" val="2623106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59435" y="759517"/>
            <a:ext cx="9762852" cy="1244456"/>
          </a:xfrm>
          <a:prstGeom prst="rect">
            <a:avLst/>
          </a:prstGeom>
          <a:ln>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dirty="0">
                <a:solidFill>
                  <a:schemeClr val="tx1"/>
                </a:solidFill>
                <a:latin typeface="Meiryo UI" panose="020B0604030504040204" pitchFamily="50" charset="-128"/>
                <a:ea typeface="Meiryo UI" panose="020B0604030504040204" pitchFamily="50" charset="-128"/>
              </a:rPr>
              <a:t>　</a:t>
            </a:r>
            <a:r>
              <a:rPr kumimoji="1" lang="ja-JP" altLang="en-US" u="sng" dirty="0">
                <a:solidFill>
                  <a:schemeClr val="tx1"/>
                </a:solidFill>
                <a:latin typeface="Meiryo UI" panose="020B0604030504040204" pitchFamily="50" charset="-128"/>
                <a:ea typeface="Meiryo UI" panose="020B0604030504040204" pitchFamily="50" charset="-128"/>
              </a:rPr>
              <a:t>世話をしている家族がいる生徒</a:t>
            </a:r>
            <a:r>
              <a:rPr kumimoji="1" lang="en-US" altLang="ja-JP" u="sng" dirty="0">
                <a:solidFill>
                  <a:schemeClr val="tx1"/>
                </a:solidFill>
                <a:latin typeface="Meiryo UI" panose="020B0604030504040204" pitchFamily="50" charset="-128"/>
                <a:ea typeface="Meiryo UI" panose="020B0604030504040204" pitchFamily="50" charset="-128"/>
              </a:rPr>
              <a:t>(1,312</a:t>
            </a:r>
            <a:r>
              <a:rPr kumimoji="1" lang="ja-JP" altLang="en-US" u="sng" dirty="0">
                <a:solidFill>
                  <a:schemeClr val="tx1"/>
                </a:solidFill>
                <a:latin typeface="Meiryo UI" panose="020B0604030504040204" pitchFamily="50" charset="-128"/>
                <a:ea typeface="Meiryo UI" panose="020B0604030504040204" pitchFamily="50" charset="-128"/>
              </a:rPr>
              <a:t>人</a:t>
            </a:r>
            <a:r>
              <a:rPr kumimoji="1" lang="en-US" altLang="ja-JP" u="sng" dirty="0">
                <a:solidFill>
                  <a:schemeClr val="tx1"/>
                </a:solidFill>
                <a:latin typeface="Meiryo UI" panose="020B0604030504040204" pitchFamily="50" charset="-128"/>
                <a:ea typeface="Meiryo UI" panose="020B0604030504040204" pitchFamily="50" charset="-128"/>
              </a:rPr>
              <a:t>)</a:t>
            </a:r>
            <a:r>
              <a:rPr kumimoji="1" lang="ja-JP" altLang="en-US" u="sng" dirty="0">
                <a:solidFill>
                  <a:schemeClr val="tx1"/>
                </a:solidFill>
                <a:latin typeface="Meiryo UI" panose="020B0604030504040204" pitchFamily="50" charset="-128"/>
                <a:ea typeface="Meiryo UI" panose="020B0604030504040204" pitchFamily="50" charset="-128"/>
              </a:rPr>
              <a:t>のうち、学校名を明らかにした者</a:t>
            </a:r>
            <a:r>
              <a:rPr kumimoji="1" lang="en-US" altLang="ja-JP" u="sng" dirty="0">
                <a:solidFill>
                  <a:schemeClr val="tx1"/>
                </a:solidFill>
                <a:latin typeface="Meiryo UI" panose="020B0604030504040204" pitchFamily="50" charset="-128"/>
                <a:ea typeface="Meiryo UI" panose="020B0604030504040204" pitchFamily="50" charset="-128"/>
              </a:rPr>
              <a:t>(783</a:t>
            </a:r>
            <a:r>
              <a:rPr kumimoji="1" lang="ja-JP" altLang="en-US" u="sng" dirty="0">
                <a:solidFill>
                  <a:schemeClr val="tx1"/>
                </a:solidFill>
                <a:latin typeface="Meiryo UI" panose="020B0604030504040204" pitchFamily="50" charset="-128"/>
                <a:ea typeface="Meiryo UI" panose="020B0604030504040204" pitchFamily="50" charset="-128"/>
              </a:rPr>
              <a:t>人</a:t>
            </a:r>
            <a:r>
              <a:rPr kumimoji="1" lang="en-US" altLang="ja-JP" u="sng" dirty="0">
                <a:solidFill>
                  <a:schemeClr val="tx1"/>
                </a:solidFill>
                <a:latin typeface="Meiryo UI" panose="020B0604030504040204" pitchFamily="50" charset="-128"/>
                <a:ea typeface="Meiryo UI" panose="020B0604030504040204" pitchFamily="50" charset="-128"/>
              </a:rPr>
              <a:t>)</a:t>
            </a:r>
            <a:r>
              <a:rPr kumimoji="1" lang="ja-JP" altLang="en-US" u="sng" dirty="0">
                <a:solidFill>
                  <a:schemeClr val="tx1"/>
                </a:solidFill>
                <a:latin typeface="Meiryo UI" panose="020B0604030504040204" pitchFamily="50" charset="-128"/>
                <a:ea typeface="Meiryo UI" panose="020B0604030504040204" pitchFamily="50" charset="-128"/>
              </a:rPr>
              <a:t>の在籍校は</a:t>
            </a:r>
            <a:r>
              <a:rPr kumimoji="1" lang="en-US" altLang="ja-JP" u="sng" dirty="0">
                <a:solidFill>
                  <a:schemeClr val="tx1"/>
                </a:solidFill>
                <a:latin typeface="Meiryo UI" panose="020B0604030504040204" pitchFamily="50" charset="-128"/>
                <a:ea typeface="Meiryo UI" panose="020B0604030504040204" pitchFamily="50" charset="-128"/>
              </a:rPr>
              <a:t>149</a:t>
            </a:r>
            <a:r>
              <a:rPr kumimoji="1" lang="ja-JP" altLang="en-US" u="sng" dirty="0">
                <a:solidFill>
                  <a:schemeClr val="tx1"/>
                </a:solidFill>
                <a:latin typeface="Meiryo UI" panose="020B0604030504040204" pitchFamily="50" charset="-128"/>
                <a:ea typeface="Meiryo UI" panose="020B0604030504040204" pitchFamily="50" charset="-128"/>
              </a:rPr>
              <a:t>校中、</a:t>
            </a:r>
            <a:r>
              <a:rPr kumimoji="1" lang="en-US" altLang="ja-JP" u="sng" dirty="0">
                <a:solidFill>
                  <a:schemeClr val="tx1"/>
                </a:solidFill>
                <a:latin typeface="Meiryo UI" panose="020B0604030504040204" pitchFamily="50" charset="-128"/>
                <a:ea typeface="Meiryo UI" panose="020B0604030504040204" pitchFamily="50" charset="-128"/>
              </a:rPr>
              <a:t>132</a:t>
            </a:r>
            <a:r>
              <a:rPr kumimoji="1" lang="ja-JP" altLang="en-US" u="sng" dirty="0">
                <a:solidFill>
                  <a:schemeClr val="tx1"/>
                </a:solidFill>
                <a:latin typeface="Meiryo UI" panose="020B0604030504040204" pitchFamily="50" charset="-128"/>
                <a:ea typeface="Meiryo UI" panose="020B0604030504040204" pitchFamily="50" charset="-128"/>
              </a:rPr>
              <a:t>校（約９割）</a:t>
            </a:r>
            <a:endParaRPr kumimoji="1" lang="en-US" altLang="ja-JP" u="sng" dirty="0">
              <a:solidFill>
                <a:schemeClr val="tx1"/>
              </a:solidFill>
              <a:latin typeface="Meiryo UI" panose="020B0604030504040204" pitchFamily="50" charset="-128"/>
              <a:ea typeface="Meiryo UI" panose="020B0604030504040204" pitchFamily="50" charset="-128"/>
            </a:endParaRPr>
          </a:p>
          <a:p>
            <a:pPr>
              <a:spcBef>
                <a:spcPts val="600"/>
              </a:spcBef>
            </a:pPr>
            <a:r>
              <a:rPr kumimoji="1" lang="ja-JP" altLang="en-US" dirty="0">
                <a:solidFill>
                  <a:schemeClr val="tx1"/>
                </a:solidFill>
                <a:latin typeface="Meiryo UI" panose="020B0604030504040204" pitchFamily="50" charset="-128"/>
                <a:ea typeface="Meiryo UI" panose="020B0604030504040204" pitchFamily="50" charset="-128"/>
              </a:rPr>
              <a:t>　このうち、</a:t>
            </a:r>
            <a:r>
              <a:rPr kumimoji="1" lang="ja-JP" altLang="en-US" u="sng" dirty="0">
                <a:solidFill>
                  <a:schemeClr val="tx1"/>
                </a:solidFill>
                <a:latin typeface="Meiryo UI" panose="020B0604030504040204" pitchFamily="50" charset="-128"/>
                <a:ea typeface="Meiryo UI" panose="020B0604030504040204" pitchFamily="50" charset="-128"/>
              </a:rPr>
              <a:t>４人以上の生徒が在籍している高校が５割程度</a:t>
            </a:r>
            <a:r>
              <a:rPr kumimoji="1" lang="ja-JP" altLang="en-US" dirty="0">
                <a:solidFill>
                  <a:schemeClr val="tx1"/>
                </a:solidFill>
                <a:latin typeface="Meiryo UI" panose="020B0604030504040204" pitchFamily="50" charset="-128"/>
                <a:ea typeface="Meiryo UI" panose="020B0604030504040204" pitchFamily="50" charset="-128"/>
              </a:rPr>
              <a:t>あり、</a:t>
            </a:r>
            <a:r>
              <a:rPr kumimoji="1" lang="en-US" altLang="ja-JP" dirty="0">
                <a:solidFill>
                  <a:schemeClr val="tx1"/>
                </a:solidFill>
                <a:latin typeface="Meiryo UI" panose="020B0604030504040204" pitchFamily="50" charset="-128"/>
                <a:ea typeface="Meiryo UI" panose="020B0604030504040204" pitchFamily="50" charset="-128"/>
              </a:rPr>
              <a:t>10</a:t>
            </a:r>
            <a:r>
              <a:rPr kumimoji="1" lang="ja-JP" altLang="en-US" dirty="0">
                <a:solidFill>
                  <a:schemeClr val="tx1"/>
                </a:solidFill>
                <a:latin typeface="Meiryo UI" panose="020B0604030504040204" pitchFamily="50" charset="-128"/>
                <a:ea typeface="Meiryo UI" panose="020B0604030504040204" pitchFamily="50" charset="-128"/>
              </a:rPr>
              <a:t>人以上の高校も２割程度存在。また、最も多く在籍する高校では、</a:t>
            </a:r>
            <a:r>
              <a:rPr kumimoji="1" lang="en-US" altLang="ja-JP" dirty="0">
                <a:solidFill>
                  <a:schemeClr val="tx1"/>
                </a:solidFill>
                <a:latin typeface="Meiryo UI" panose="020B0604030504040204" pitchFamily="50" charset="-128"/>
                <a:ea typeface="Meiryo UI" panose="020B0604030504040204" pitchFamily="50" charset="-128"/>
              </a:rPr>
              <a:t>39</a:t>
            </a:r>
            <a:r>
              <a:rPr kumimoji="1" lang="ja-JP" altLang="en-US" dirty="0">
                <a:solidFill>
                  <a:schemeClr val="tx1"/>
                </a:solidFill>
                <a:latin typeface="Meiryo UI" panose="020B0604030504040204" pitchFamily="50" charset="-128"/>
                <a:ea typeface="Meiryo UI" panose="020B0604030504040204" pitchFamily="50" charset="-128"/>
              </a:rPr>
              <a:t>人の生徒が在籍</a:t>
            </a:r>
          </a:p>
        </p:txBody>
      </p:sp>
      <p:sp>
        <p:nvSpPr>
          <p:cNvPr id="10" name="テキスト ボックス 9"/>
          <p:cNvSpPr txBox="1"/>
          <p:nvPr/>
        </p:nvSpPr>
        <p:spPr>
          <a:xfrm>
            <a:off x="222422" y="5552072"/>
            <a:ext cx="1998022"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府立高校</a:t>
            </a:r>
            <a:r>
              <a:rPr kumimoji="1" lang="en-US" altLang="ja-JP" sz="1400" dirty="0">
                <a:latin typeface="Meiryo UI" panose="020B0604030504040204" pitchFamily="50" charset="-128"/>
                <a:ea typeface="Meiryo UI" panose="020B0604030504040204" pitchFamily="50" charset="-128"/>
              </a:rPr>
              <a:t>149</a:t>
            </a:r>
            <a:r>
              <a:rPr kumimoji="1" lang="ja-JP" altLang="en-US" sz="1400" dirty="0">
                <a:latin typeface="Meiryo UI" panose="020B0604030504040204" pitchFamily="50" charset="-128"/>
                <a:ea typeface="Meiryo UI" panose="020B0604030504040204" pitchFamily="50" charset="-128"/>
              </a:rPr>
              <a:t>校</a:t>
            </a:r>
          </a:p>
        </p:txBody>
      </p:sp>
      <p:sp>
        <p:nvSpPr>
          <p:cNvPr id="14" name="テキスト ボックス 13"/>
          <p:cNvSpPr txBox="1"/>
          <p:nvPr/>
        </p:nvSpPr>
        <p:spPr>
          <a:xfrm>
            <a:off x="4075702" y="2525208"/>
            <a:ext cx="5356622" cy="338554"/>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左記</a:t>
            </a:r>
            <a:r>
              <a:rPr kumimoji="1" lang="en-US" altLang="ja-JP" sz="1600" dirty="0">
                <a:latin typeface="Meiryo UI" panose="020B0604030504040204" pitchFamily="50" charset="-128"/>
                <a:ea typeface="Meiryo UI" panose="020B0604030504040204" pitchFamily="50" charset="-128"/>
              </a:rPr>
              <a:t>132</a:t>
            </a:r>
            <a:r>
              <a:rPr kumimoji="1" lang="ja-JP" altLang="en-US" sz="1600" dirty="0">
                <a:latin typeface="Meiryo UI" panose="020B0604030504040204" pitchFamily="50" charset="-128"/>
                <a:ea typeface="Meiryo UI" panose="020B0604030504040204" pitchFamily="50" charset="-128"/>
              </a:rPr>
              <a:t>校の学校別在籍人数</a:t>
            </a:r>
          </a:p>
        </p:txBody>
      </p:sp>
      <p:sp>
        <p:nvSpPr>
          <p:cNvPr id="20" name="テキスト ボックス 19">
            <a:extLst>
              <a:ext uri="{FF2B5EF4-FFF2-40B4-BE49-F238E27FC236}">
                <a16:creationId xmlns:a16="http://schemas.microsoft.com/office/drawing/2014/main" id="{3F5EBE09-ED22-4CB6-9430-9E32815C1C46}"/>
              </a:ext>
            </a:extLst>
          </p:cNvPr>
          <p:cNvSpPr txBox="1"/>
          <p:nvPr/>
        </p:nvSpPr>
        <p:spPr>
          <a:xfrm>
            <a:off x="120785" y="2571375"/>
            <a:ext cx="3611260" cy="584775"/>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「いる」と答え、かつ、学校名を明らかにした生徒</a:t>
            </a:r>
            <a:r>
              <a:rPr kumimoji="1" lang="en-US" altLang="ja-JP" sz="1600" dirty="0">
                <a:latin typeface="Meiryo UI" panose="020B0604030504040204" pitchFamily="50" charset="-128"/>
                <a:ea typeface="Meiryo UI" panose="020B0604030504040204" pitchFamily="50" charset="-128"/>
              </a:rPr>
              <a:t>(783</a:t>
            </a:r>
            <a:r>
              <a:rPr kumimoji="1" lang="ja-JP" altLang="en-US" sz="1600" dirty="0">
                <a:latin typeface="Meiryo UI" panose="020B0604030504040204" pitchFamily="50" charset="-128"/>
                <a:ea typeface="Meiryo UI" panose="020B0604030504040204" pitchFamily="50" charset="-128"/>
              </a:rPr>
              <a:t>人</a:t>
            </a:r>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が在籍している学校数</a:t>
            </a:r>
          </a:p>
        </p:txBody>
      </p:sp>
      <p:sp>
        <p:nvSpPr>
          <p:cNvPr id="9" name="テキスト ボックス 8"/>
          <p:cNvSpPr txBox="1"/>
          <p:nvPr/>
        </p:nvSpPr>
        <p:spPr>
          <a:xfrm>
            <a:off x="8258615" y="3922815"/>
            <a:ext cx="1559367" cy="738664"/>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kumimoji="1" lang="ja-JP" altLang="en-US" sz="1400" dirty="0">
                <a:solidFill>
                  <a:schemeClr val="tx1"/>
                </a:solidFill>
                <a:latin typeface="Meiryo UI" panose="020B0604030504040204" pitchFamily="50" charset="-128"/>
                <a:ea typeface="Meiryo UI" panose="020B0604030504040204" pitchFamily="50" charset="-128"/>
              </a:rPr>
              <a:t>４人以上の生徒が</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在籍している高校</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en-US" altLang="ja-JP" sz="1400" dirty="0">
                <a:solidFill>
                  <a:schemeClr val="tx1"/>
                </a:solidFill>
                <a:latin typeface="Meiryo UI" panose="020B0604030504040204" pitchFamily="50" charset="-128"/>
                <a:ea typeface="Meiryo UI" panose="020B0604030504040204" pitchFamily="50" charset="-128"/>
              </a:rPr>
              <a:t>70</a:t>
            </a:r>
            <a:r>
              <a:rPr kumimoji="1" lang="ja-JP" altLang="en-US" sz="1400" dirty="0">
                <a:solidFill>
                  <a:schemeClr val="tx1"/>
                </a:solidFill>
                <a:latin typeface="Meiryo UI" panose="020B0604030504040204" pitchFamily="50" charset="-128"/>
                <a:ea typeface="Meiryo UI" panose="020B0604030504040204" pitchFamily="50" charset="-128"/>
              </a:rPr>
              <a:t>校（</a:t>
            </a:r>
            <a:r>
              <a:rPr kumimoji="1" lang="en-US" altLang="ja-JP" sz="1400" dirty="0">
                <a:solidFill>
                  <a:schemeClr val="tx1"/>
                </a:solidFill>
                <a:latin typeface="Meiryo UI" panose="020B0604030504040204" pitchFamily="50" charset="-128"/>
                <a:ea typeface="Meiryo UI" panose="020B0604030504040204" pitchFamily="50" charset="-128"/>
              </a:rPr>
              <a:t>53.0%</a:t>
            </a:r>
            <a:r>
              <a:rPr kumimoji="1" lang="ja-JP" altLang="en-US" sz="1400" dirty="0">
                <a:solidFill>
                  <a:schemeClr val="tx1"/>
                </a:solidFill>
                <a:latin typeface="Meiryo UI" panose="020B0604030504040204" pitchFamily="50" charset="-128"/>
                <a:ea typeface="Meiryo UI" panose="020B0604030504040204" pitchFamily="50" charset="-128"/>
              </a:rPr>
              <a:t>）</a:t>
            </a:r>
          </a:p>
        </p:txBody>
      </p:sp>
      <p:sp>
        <p:nvSpPr>
          <p:cNvPr id="16" name="テキスト ボックス 15"/>
          <p:cNvSpPr txBox="1"/>
          <p:nvPr/>
        </p:nvSpPr>
        <p:spPr>
          <a:xfrm>
            <a:off x="134232" y="6055674"/>
            <a:ext cx="9697197" cy="584775"/>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kumimoji="1" lang="ja-JP" altLang="en-US" sz="1600" dirty="0">
                <a:latin typeface="Meiryo UI" panose="020B0604030504040204" pitchFamily="50" charset="-128"/>
                <a:ea typeface="Meiryo UI" panose="020B0604030504040204" pitchFamily="50" charset="-128"/>
              </a:rPr>
              <a:t>世話をしている家族がいる生徒のうち、</a:t>
            </a:r>
            <a:r>
              <a:rPr kumimoji="1" lang="ja-JP" altLang="en-US" sz="1600" u="sng" dirty="0">
                <a:latin typeface="Meiryo UI" panose="020B0604030504040204" pitchFamily="50" charset="-128"/>
                <a:ea typeface="Meiryo UI" panose="020B0604030504040204" pitchFamily="50" charset="-128"/>
              </a:rPr>
              <a:t>学校名を明らかにしていない者が別途</a:t>
            </a:r>
            <a:r>
              <a:rPr kumimoji="1" lang="en-US" altLang="ja-JP" sz="1600" u="sng" dirty="0">
                <a:latin typeface="Meiryo UI" panose="020B0604030504040204" pitchFamily="50" charset="-128"/>
                <a:ea typeface="Meiryo UI" panose="020B0604030504040204" pitchFamily="50" charset="-128"/>
              </a:rPr>
              <a:t>529</a:t>
            </a:r>
            <a:r>
              <a:rPr kumimoji="1" lang="ja-JP" altLang="en-US" sz="1600" u="sng" dirty="0">
                <a:latin typeface="Meiryo UI" panose="020B0604030504040204" pitchFamily="50" charset="-128"/>
                <a:ea typeface="Meiryo UI" panose="020B0604030504040204" pitchFamily="50" charset="-128"/>
              </a:rPr>
              <a:t>人存在し、さらに未回答の生徒も多数いる（約</a:t>
            </a:r>
            <a:r>
              <a:rPr kumimoji="1" lang="en-US" altLang="ja-JP" sz="1600" u="sng" spc="-300" dirty="0">
                <a:latin typeface="Meiryo UI" panose="020B0604030504040204" pitchFamily="50" charset="-128"/>
                <a:ea typeface="Meiryo UI" panose="020B0604030504040204" pitchFamily="50" charset="-128"/>
              </a:rPr>
              <a:t>82,000</a:t>
            </a:r>
            <a:r>
              <a:rPr kumimoji="1" lang="ja-JP" altLang="en-US" sz="1600" u="sng" dirty="0">
                <a:latin typeface="Meiryo UI" panose="020B0604030504040204" pitchFamily="50" charset="-128"/>
                <a:ea typeface="Meiryo UI" panose="020B0604030504040204" pitchFamily="50" charset="-128"/>
              </a:rPr>
              <a:t>人）ことから、</a:t>
            </a:r>
            <a:r>
              <a:rPr kumimoji="1" lang="ja-JP" altLang="en-US" sz="1600" b="1" u="sng" dirty="0">
                <a:latin typeface="Meiryo UI" panose="020B0604030504040204" pitchFamily="50" charset="-128"/>
                <a:ea typeface="Meiryo UI" panose="020B0604030504040204" pitchFamily="50" charset="-128"/>
              </a:rPr>
              <a:t>各府立高校には上記グラフ以上に家族の世話をしている高校生がいる</a:t>
            </a:r>
            <a:r>
              <a:rPr kumimoji="1" lang="ja-JP" altLang="en-US" sz="1600" dirty="0">
                <a:latin typeface="Meiryo UI" panose="020B0604030504040204" pitchFamily="50" charset="-128"/>
                <a:ea typeface="Meiryo UI" panose="020B0604030504040204" pitchFamily="50" charset="-128"/>
              </a:rPr>
              <a:t>と考えられる</a:t>
            </a:r>
          </a:p>
        </p:txBody>
      </p:sp>
      <p:grpSp>
        <p:nvGrpSpPr>
          <p:cNvPr id="50" name="グループ化 49"/>
          <p:cNvGrpSpPr/>
          <p:nvPr/>
        </p:nvGrpSpPr>
        <p:grpSpPr>
          <a:xfrm>
            <a:off x="5371724" y="2946886"/>
            <a:ext cx="1678781" cy="2852737"/>
            <a:chOff x="5338763" y="2605088"/>
            <a:chExt cx="1678781" cy="2852737"/>
          </a:xfrm>
        </p:grpSpPr>
        <p:cxnSp>
          <p:nvCxnSpPr>
            <p:cNvPr id="17" name="直線コネクタ 16"/>
            <p:cNvCxnSpPr/>
            <p:nvPr/>
          </p:nvCxnSpPr>
          <p:spPr>
            <a:xfrm flipV="1">
              <a:off x="5611018" y="3338363"/>
              <a:ext cx="1225550" cy="704851"/>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flipV="1">
              <a:off x="5611018" y="3457575"/>
              <a:ext cx="1285082" cy="587491"/>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flipV="1">
              <a:off x="5617369" y="3910014"/>
              <a:ext cx="1400175" cy="133349"/>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5619750" y="4045744"/>
              <a:ext cx="1397794" cy="133350"/>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a:off x="5629275" y="4050506"/>
              <a:ext cx="1335881" cy="390525"/>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p:nvPr/>
          </p:nvCxnSpPr>
          <p:spPr>
            <a:xfrm>
              <a:off x="5612606" y="4050506"/>
              <a:ext cx="1071563" cy="921544"/>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flipH="1">
              <a:off x="5338763" y="4053200"/>
              <a:ext cx="271480" cy="140462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a:off x="5607844" y="2605088"/>
              <a:ext cx="2381" cy="145018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 name="テキスト ボックス 7"/>
          <p:cNvSpPr txBox="1"/>
          <p:nvPr/>
        </p:nvSpPr>
        <p:spPr>
          <a:xfrm>
            <a:off x="-7800" y="2228168"/>
            <a:ext cx="2969077" cy="369332"/>
          </a:xfrm>
          <a:prstGeom prst="rect">
            <a:avLst/>
          </a:prstGeom>
          <a:noFill/>
        </p:spPr>
        <p:txBody>
          <a:bodyPr wrap="square" rtlCol="0">
            <a:spAutoFit/>
          </a:bodyPr>
          <a:lstStyle/>
          <a:p>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府立高校全体の回答者</a:t>
            </a:r>
            <a:r>
              <a:rPr kumimoji="1" lang="en-US" altLang="ja-JP"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cxnSp>
        <p:nvCxnSpPr>
          <p:cNvPr id="11" name="直線矢印コネクタ 10"/>
          <p:cNvCxnSpPr/>
          <p:nvPr/>
        </p:nvCxnSpPr>
        <p:spPr>
          <a:xfrm flipV="1">
            <a:off x="2578443" y="4464664"/>
            <a:ext cx="1425146" cy="441121"/>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26" name="正方形/長方形 25"/>
          <p:cNvSpPr/>
          <p:nvPr/>
        </p:nvSpPr>
        <p:spPr>
          <a:xfrm>
            <a:off x="1" y="-7775"/>
            <a:ext cx="9906000" cy="7032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 name="テキスト ボックス 27"/>
          <p:cNvSpPr txBox="1"/>
          <p:nvPr/>
        </p:nvSpPr>
        <p:spPr>
          <a:xfrm>
            <a:off x="-7800" y="43311"/>
            <a:ext cx="10006302" cy="523220"/>
          </a:xfrm>
          <a:prstGeom prst="rect">
            <a:avLst/>
          </a:prstGeom>
          <a:noFill/>
        </p:spPr>
        <p:txBody>
          <a:bodyPr wrap="square" rtlCol="0">
            <a:spAutoFit/>
          </a:bodyPr>
          <a:lstStyle/>
          <a:p>
            <a:r>
              <a:rPr lang="ja-JP" altLang="en-US" sz="2800" dirty="0">
                <a:solidFill>
                  <a:schemeClr val="bg1"/>
                </a:solidFill>
                <a:latin typeface="Meiryo UI" panose="020B0604030504040204" pitchFamily="50" charset="-128"/>
                <a:ea typeface="Meiryo UI" panose="020B0604030504040204" pitchFamily="50" charset="-128"/>
              </a:rPr>
              <a:t>　ヤングケアラーの状況（２）～</a:t>
            </a:r>
            <a:r>
              <a:rPr lang="en-US" altLang="ja-JP" sz="2800" dirty="0">
                <a:solidFill>
                  <a:schemeClr val="bg1"/>
                </a:solidFill>
                <a:latin typeface="Meiryo UI" panose="020B0604030504040204" pitchFamily="50" charset="-128"/>
                <a:ea typeface="Meiryo UI" panose="020B0604030504040204" pitchFamily="50" charset="-128"/>
              </a:rPr>
              <a:t>WEB</a:t>
            </a:r>
            <a:r>
              <a:rPr lang="ja-JP" altLang="en-US" sz="2800" dirty="0">
                <a:solidFill>
                  <a:schemeClr val="bg1"/>
                </a:solidFill>
                <a:latin typeface="Meiryo UI" panose="020B0604030504040204" pitchFamily="50" charset="-128"/>
                <a:ea typeface="Meiryo UI" panose="020B0604030504040204" pitchFamily="50" charset="-128"/>
              </a:rPr>
              <a:t>調査の結果②</a:t>
            </a:r>
            <a:endParaRPr kumimoji="1" lang="ja-JP" altLang="en-US" sz="2800" dirty="0">
              <a:solidFill>
                <a:schemeClr val="bg1"/>
              </a:solidFill>
              <a:latin typeface="Meiryo UI" panose="020B0604030504040204" pitchFamily="50" charset="-128"/>
              <a:ea typeface="Meiryo UI" panose="020B0604030504040204" pitchFamily="50" charset="-128"/>
            </a:endParaRPr>
          </a:p>
        </p:txBody>
      </p:sp>
      <p:sp>
        <p:nvSpPr>
          <p:cNvPr id="25" name="テキスト ボックス 24"/>
          <p:cNvSpPr txBox="1"/>
          <p:nvPr/>
        </p:nvSpPr>
        <p:spPr>
          <a:xfrm>
            <a:off x="9429482" y="6581001"/>
            <a:ext cx="476518" cy="276999"/>
          </a:xfrm>
          <a:prstGeom prst="rect">
            <a:avLst/>
          </a:prstGeom>
          <a:noFill/>
        </p:spPr>
        <p:txBody>
          <a:bodyPr wrap="square" lIns="0" tIns="0" rIns="0" bIns="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0F263E73-44A4-42D9-B58D-3BB0D6033F4C}" type="slidenum">
              <a:rPr kumimoji="1" lang="ja-JP" altLang="en-US" sz="2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t>6</a:t>
            </a:fld>
            <a:endPar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pic>
        <p:nvPicPr>
          <p:cNvPr id="3" name="図 2">
            <a:extLst>
              <a:ext uri="{FF2B5EF4-FFF2-40B4-BE49-F238E27FC236}">
                <a16:creationId xmlns:a16="http://schemas.microsoft.com/office/drawing/2014/main" id="{C537D74B-580D-4618-BC35-78062F7BDD96}"/>
              </a:ext>
            </a:extLst>
          </p:cNvPr>
          <p:cNvPicPr>
            <a:picLocks noChangeAspect="1"/>
          </p:cNvPicPr>
          <p:nvPr/>
        </p:nvPicPr>
        <p:blipFill>
          <a:blip r:embed="rId2"/>
          <a:stretch>
            <a:fillRect/>
          </a:stretch>
        </p:blipFill>
        <p:spPr>
          <a:xfrm>
            <a:off x="-251875" y="3058647"/>
            <a:ext cx="3950550" cy="2767824"/>
          </a:xfrm>
          <a:prstGeom prst="rect">
            <a:avLst/>
          </a:prstGeom>
        </p:spPr>
      </p:pic>
      <p:pic>
        <p:nvPicPr>
          <p:cNvPr id="4" name="図 3">
            <a:extLst>
              <a:ext uri="{FF2B5EF4-FFF2-40B4-BE49-F238E27FC236}">
                <a16:creationId xmlns:a16="http://schemas.microsoft.com/office/drawing/2014/main" id="{86BC2138-A6FD-4CAE-B570-74C8FBA69F41}"/>
              </a:ext>
            </a:extLst>
          </p:cNvPr>
          <p:cNvPicPr>
            <a:picLocks noChangeAspect="1"/>
          </p:cNvPicPr>
          <p:nvPr/>
        </p:nvPicPr>
        <p:blipFill>
          <a:blip r:embed="rId3"/>
          <a:stretch>
            <a:fillRect/>
          </a:stretch>
        </p:blipFill>
        <p:spPr>
          <a:xfrm>
            <a:off x="1884749" y="2830063"/>
            <a:ext cx="6785436" cy="3596952"/>
          </a:xfrm>
          <a:prstGeom prst="rect">
            <a:avLst/>
          </a:prstGeom>
        </p:spPr>
      </p:pic>
    </p:spTree>
    <p:extLst>
      <p:ext uri="{BB962C8B-B14F-4D97-AF65-F5344CB8AC3E}">
        <p14:creationId xmlns:p14="http://schemas.microsoft.com/office/powerpoint/2010/main" val="4013945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p:cNvSpPr/>
          <p:nvPr/>
        </p:nvSpPr>
        <p:spPr>
          <a:xfrm>
            <a:off x="1" y="-7775"/>
            <a:ext cx="9906000" cy="7032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 name="テキスト ボックス 27"/>
          <p:cNvSpPr txBox="1"/>
          <p:nvPr/>
        </p:nvSpPr>
        <p:spPr>
          <a:xfrm>
            <a:off x="-7800" y="43311"/>
            <a:ext cx="10006302" cy="523220"/>
          </a:xfrm>
          <a:prstGeom prst="rect">
            <a:avLst/>
          </a:prstGeom>
          <a:noFill/>
        </p:spPr>
        <p:txBody>
          <a:bodyPr wrap="square" rtlCol="0">
            <a:spAutoFit/>
          </a:bodyPr>
          <a:lstStyle/>
          <a:p>
            <a:r>
              <a:rPr lang="ja-JP" altLang="en-US" sz="2800" dirty="0">
                <a:solidFill>
                  <a:schemeClr val="bg1"/>
                </a:solidFill>
                <a:latin typeface="Meiryo UI" panose="020B0604030504040204" pitchFamily="50" charset="-128"/>
                <a:ea typeface="Meiryo UI" panose="020B0604030504040204" pitchFamily="50" charset="-128"/>
              </a:rPr>
              <a:t>　ヤングケアラーの状況（３）～</a:t>
            </a:r>
            <a:r>
              <a:rPr lang="en-US" altLang="ja-JP" sz="2800" dirty="0">
                <a:solidFill>
                  <a:schemeClr val="bg1"/>
                </a:solidFill>
                <a:latin typeface="Meiryo UI" panose="020B0604030504040204" pitchFamily="50" charset="-128"/>
                <a:ea typeface="Meiryo UI" panose="020B0604030504040204" pitchFamily="50" charset="-128"/>
              </a:rPr>
              <a:t>WEB</a:t>
            </a:r>
            <a:r>
              <a:rPr lang="ja-JP" altLang="en-US" sz="2800" dirty="0">
                <a:solidFill>
                  <a:schemeClr val="bg1"/>
                </a:solidFill>
                <a:latin typeface="Meiryo UI" panose="020B0604030504040204" pitchFamily="50" charset="-128"/>
                <a:ea typeface="Meiryo UI" panose="020B0604030504040204" pitchFamily="50" charset="-128"/>
              </a:rPr>
              <a:t>調査の結果③クロス集計</a:t>
            </a:r>
            <a:endParaRPr kumimoji="1" lang="ja-JP" altLang="en-US" sz="2800" dirty="0">
              <a:solidFill>
                <a:schemeClr val="bg1"/>
              </a:solidFill>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77959" y="695459"/>
            <a:ext cx="9905998" cy="369332"/>
          </a:xfrm>
          <a:prstGeom prst="rect">
            <a:avLst/>
          </a:prstGeom>
          <a:noFill/>
        </p:spPr>
        <p:txBody>
          <a:bodyPr wrap="square" rtlCol="0">
            <a:spAutoFit/>
          </a:bodyPr>
          <a:lstStyle/>
          <a:p>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世話をしている家族がいる生徒の学校生活の状況</a:t>
            </a:r>
            <a:r>
              <a:rPr kumimoji="1" lang="en-US" altLang="ja-JP" b="1" dirty="0">
                <a:latin typeface="Meiryo UI" panose="020B0604030504040204" pitchFamily="50" charset="-128"/>
                <a:ea typeface="Meiryo UI" panose="020B0604030504040204" pitchFamily="50" charset="-128"/>
              </a:rPr>
              <a:t>】</a:t>
            </a:r>
          </a:p>
        </p:txBody>
      </p:sp>
      <p:sp>
        <p:nvSpPr>
          <p:cNvPr id="11" name="テキスト ボックス 10"/>
          <p:cNvSpPr txBox="1"/>
          <p:nvPr/>
        </p:nvSpPr>
        <p:spPr>
          <a:xfrm>
            <a:off x="16595" y="986447"/>
            <a:ext cx="1672281" cy="307777"/>
          </a:xfrm>
          <a:prstGeom prst="rect">
            <a:avLst/>
          </a:prstGeom>
          <a:noFill/>
        </p:spPr>
        <p:txBody>
          <a:bodyPr wrap="square" rtlCol="0">
            <a:spAutoFit/>
          </a:bodyPr>
          <a:lstStyle/>
          <a:p>
            <a:r>
              <a:rPr kumimoji="1" lang="ja-JP" altLang="en-US" sz="1400" dirty="0"/>
              <a:t>①　欠席状況</a:t>
            </a:r>
          </a:p>
        </p:txBody>
      </p:sp>
      <p:sp>
        <p:nvSpPr>
          <p:cNvPr id="13" name="テキスト ボックス 12"/>
          <p:cNvSpPr txBox="1"/>
          <p:nvPr/>
        </p:nvSpPr>
        <p:spPr>
          <a:xfrm>
            <a:off x="16595" y="2498183"/>
            <a:ext cx="1672281" cy="307777"/>
          </a:xfrm>
          <a:prstGeom prst="rect">
            <a:avLst/>
          </a:prstGeom>
          <a:noFill/>
        </p:spPr>
        <p:txBody>
          <a:bodyPr wrap="square" rtlCol="0">
            <a:spAutoFit/>
          </a:bodyPr>
          <a:lstStyle/>
          <a:p>
            <a:r>
              <a:rPr kumimoji="1" lang="ja-JP" altLang="en-US" sz="1400" dirty="0"/>
              <a:t>②　遅刻状況</a:t>
            </a:r>
          </a:p>
        </p:txBody>
      </p:sp>
      <p:sp>
        <p:nvSpPr>
          <p:cNvPr id="15" name="テキスト ボックス 14"/>
          <p:cNvSpPr txBox="1"/>
          <p:nvPr/>
        </p:nvSpPr>
        <p:spPr>
          <a:xfrm>
            <a:off x="16595" y="4121129"/>
            <a:ext cx="1672281" cy="307777"/>
          </a:xfrm>
          <a:prstGeom prst="rect">
            <a:avLst/>
          </a:prstGeom>
          <a:noFill/>
        </p:spPr>
        <p:txBody>
          <a:bodyPr wrap="square" rtlCol="0">
            <a:spAutoFit/>
          </a:bodyPr>
          <a:lstStyle/>
          <a:p>
            <a:r>
              <a:rPr kumimoji="1" lang="ja-JP" altLang="en-US" sz="1400" dirty="0"/>
              <a:t>③　早退状況</a:t>
            </a:r>
          </a:p>
        </p:txBody>
      </p:sp>
      <p:sp>
        <p:nvSpPr>
          <p:cNvPr id="17" name="テキスト ボックス 16"/>
          <p:cNvSpPr txBox="1"/>
          <p:nvPr/>
        </p:nvSpPr>
        <p:spPr>
          <a:xfrm>
            <a:off x="4953001" y="986446"/>
            <a:ext cx="4693275" cy="307777"/>
          </a:xfrm>
          <a:prstGeom prst="rect">
            <a:avLst/>
          </a:prstGeom>
          <a:noFill/>
        </p:spPr>
        <p:txBody>
          <a:bodyPr wrap="square" rtlCol="0">
            <a:spAutoFit/>
          </a:bodyPr>
          <a:lstStyle/>
          <a:p>
            <a:r>
              <a:rPr kumimoji="1" lang="ja-JP" altLang="en-US" sz="1400" dirty="0"/>
              <a:t>④　ふだんの学校生活等において、あてはまるもの</a:t>
            </a:r>
            <a:r>
              <a:rPr kumimoji="1" lang="ja-JP" altLang="en-US" sz="1200" dirty="0"/>
              <a:t>（主なもの）</a:t>
            </a:r>
            <a:endParaRPr kumimoji="1" lang="ja-JP" altLang="en-US" sz="1400" dirty="0"/>
          </a:p>
        </p:txBody>
      </p:sp>
      <p:sp>
        <p:nvSpPr>
          <p:cNvPr id="19" name="正方形/長方形 18">
            <a:extLst>
              <a:ext uri="{FF2B5EF4-FFF2-40B4-BE49-F238E27FC236}">
                <a16:creationId xmlns:a16="http://schemas.microsoft.com/office/drawing/2014/main" id="{6F46DA59-46E2-47D4-B0BF-B46B7885A9F8}"/>
              </a:ext>
            </a:extLst>
          </p:cNvPr>
          <p:cNvSpPr/>
          <p:nvPr/>
        </p:nvSpPr>
        <p:spPr>
          <a:xfrm>
            <a:off x="160300" y="5905500"/>
            <a:ext cx="9585402" cy="914400"/>
          </a:xfrm>
          <a:prstGeom prst="rect">
            <a:avLst/>
          </a:prstGeom>
          <a:ln w="12700"/>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b="1" u="sng" dirty="0"/>
              <a:t>世話をしている家族がいる生徒の方が</a:t>
            </a:r>
            <a:r>
              <a:rPr kumimoji="1" lang="ja-JP" altLang="en-US" dirty="0"/>
              <a:t>欠席や遅刻が多く、また、宿題等の提出が滞りがちなど、</a:t>
            </a:r>
            <a:r>
              <a:rPr kumimoji="1" lang="ja-JP" altLang="en-US" b="1" u="sng" dirty="0"/>
              <a:t>学校</a:t>
            </a:r>
            <a:endParaRPr kumimoji="1" lang="en-US" altLang="ja-JP" b="1" u="sng" dirty="0"/>
          </a:p>
          <a:p>
            <a:r>
              <a:rPr kumimoji="1" lang="ja-JP" altLang="en-US" b="1" u="sng" dirty="0"/>
              <a:t>生活に支障</a:t>
            </a:r>
            <a:r>
              <a:rPr kumimoji="1" lang="ja-JP" altLang="en-US" dirty="0"/>
              <a:t>が生じている</a:t>
            </a:r>
            <a:endParaRPr kumimoji="1" lang="en-US" altLang="ja-JP" dirty="0"/>
          </a:p>
          <a:p>
            <a:r>
              <a:rPr kumimoji="1" lang="ja-JP" altLang="en-US" dirty="0"/>
              <a:t>また、</a:t>
            </a:r>
            <a:r>
              <a:rPr kumimoji="1" lang="ja-JP" altLang="en-US" b="1" u="sng" dirty="0"/>
              <a:t>悩みや困りごとを相談できずにいる生徒が多い</a:t>
            </a:r>
            <a:endParaRPr kumimoji="1" lang="en-US" altLang="ja-JP" b="1" u="sng" dirty="0"/>
          </a:p>
        </p:txBody>
      </p:sp>
      <p:sp>
        <p:nvSpPr>
          <p:cNvPr id="20" name="テキスト ボックス 19"/>
          <p:cNvSpPr txBox="1"/>
          <p:nvPr/>
        </p:nvSpPr>
        <p:spPr>
          <a:xfrm>
            <a:off x="4941495" y="3841755"/>
            <a:ext cx="4603123" cy="307777"/>
          </a:xfrm>
          <a:prstGeom prst="rect">
            <a:avLst/>
          </a:prstGeom>
          <a:noFill/>
        </p:spPr>
        <p:txBody>
          <a:bodyPr wrap="square" rtlCol="0">
            <a:spAutoFit/>
          </a:bodyPr>
          <a:lstStyle/>
          <a:p>
            <a:r>
              <a:rPr kumimoji="1" lang="ja-JP" altLang="en-US" sz="1400" dirty="0"/>
              <a:t>⑤　悩みや困りごとの相談相手・話を聞いてくれる人の有無</a:t>
            </a:r>
          </a:p>
        </p:txBody>
      </p:sp>
      <p:sp>
        <p:nvSpPr>
          <p:cNvPr id="25" name="テキスト ボックス 24"/>
          <p:cNvSpPr txBox="1"/>
          <p:nvPr/>
        </p:nvSpPr>
        <p:spPr>
          <a:xfrm>
            <a:off x="9429482" y="6581001"/>
            <a:ext cx="476518" cy="276999"/>
          </a:xfrm>
          <a:prstGeom prst="rect">
            <a:avLst/>
          </a:prstGeom>
          <a:noFill/>
        </p:spPr>
        <p:txBody>
          <a:bodyPr wrap="square" lIns="0" tIns="0" rIns="0" bIns="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0F263E73-44A4-42D9-B58D-3BB0D6033F4C}" type="slidenum">
              <a:rPr kumimoji="1" lang="ja-JP" altLang="en-US" sz="2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t>7</a:t>
            </a:fld>
            <a:endPar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楕円 1"/>
          <p:cNvSpPr/>
          <p:nvPr/>
        </p:nvSpPr>
        <p:spPr>
          <a:xfrm>
            <a:off x="2958384" y="1187292"/>
            <a:ext cx="1338199" cy="946308"/>
          </a:xfrm>
          <a:prstGeom prst="ellipse">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楕円 21"/>
          <p:cNvSpPr/>
          <p:nvPr/>
        </p:nvSpPr>
        <p:spPr>
          <a:xfrm>
            <a:off x="2906868" y="2721523"/>
            <a:ext cx="1445916" cy="946308"/>
          </a:xfrm>
          <a:prstGeom prst="ellipse">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楕円 22"/>
          <p:cNvSpPr/>
          <p:nvPr/>
        </p:nvSpPr>
        <p:spPr>
          <a:xfrm>
            <a:off x="2996927" y="4324092"/>
            <a:ext cx="1421760" cy="946308"/>
          </a:xfrm>
          <a:prstGeom prst="ellipse">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コネクタ 3"/>
          <p:cNvCxnSpPr/>
          <p:nvPr/>
        </p:nvCxnSpPr>
        <p:spPr>
          <a:xfrm>
            <a:off x="4745061" y="1187292"/>
            <a:ext cx="0" cy="4578508"/>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1" name="楕円 20"/>
          <p:cNvSpPr/>
          <p:nvPr/>
        </p:nvSpPr>
        <p:spPr>
          <a:xfrm>
            <a:off x="7883611" y="4221818"/>
            <a:ext cx="774356" cy="905199"/>
          </a:xfrm>
          <a:prstGeom prst="ellipse">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7320598" y="5364543"/>
            <a:ext cx="2245110" cy="281467"/>
          </a:xfrm>
          <a:prstGeom prst="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2051473" y="5625080"/>
            <a:ext cx="1218949" cy="233243"/>
          </a:xfrm>
          <a:prstGeom prst="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2051473" y="3954760"/>
            <a:ext cx="1218949" cy="233243"/>
          </a:xfrm>
          <a:prstGeom prst="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2091573" y="2352317"/>
            <a:ext cx="1218949" cy="233243"/>
          </a:xfrm>
          <a:prstGeom prst="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 name="図 2">
            <a:extLst>
              <a:ext uri="{FF2B5EF4-FFF2-40B4-BE49-F238E27FC236}">
                <a16:creationId xmlns:a16="http://schemas.microsoft.com/office/drawing/2014/main" id="{29EE52FC-01A5-4265-8F1F-4C748A25FA3B}"/>
              </a:ext>
            </a:extLst>
          </p:cNvPr>
          <p:cNvPicPr>
            <a:picLocks noChangeAspect="1"/>
          </p:cNvPicPr>
          <p:nvPr/>
        </p:nvPicPr>
        <p:blipFill>
          <a:blip r:embed="rId2"/>
          <a:stretch>
            <a:fillRect/>
          </a:stretch>
        </p:blipFill>
        <p:spPr>
          <a:xfrm>
            <a:off x="47196" y="1162893"/>
            <a:ext cx="4285859" cy="1444877"/>
          </a:xfrm>
          <a:prstGeom prst="rect">
            <a:avLst/>
          </a:prstGeom>
        </p:spPr>
      </p:pic>
      <p:pic>
        <p:nvPicPr>
          <p:cNvPr id="5" name="図 4">
            <a:extLst>
              <a:ext uri="{FF2B5EF4-FFF2-40B4-BE49-F238E27FC236}">
                <a16:creationId xmlns:a16="http://schemas.microsoft.com/office/drawing/2014/main" id="{04B1B800-A3E8-4370-B8EA-7F02CB4007E4}"/>
              </a:ext>
            </a:extLst>
          </p:cNvPr>
          <p:cNvPicPr>
            <a:picLocks noChangeAspect="1"/>
          </p:cNvPicPr>
          <p:nvPr/>
        </p:nvPicPr>
        <p:blipFill>
          <a:blip r:embed="rId3"/>
          <a:stretch>
            <a:fillRect/>
          </a:stretch>
        </p:blipFill>
        <p:spPr>
          <a:xfrm>
            <a:off x="12981" y="2684924"/>
            <a:ext cx="4334632" cy="1566808"/>
          </a:xfrm>
          <a:prstGeom prst="rect">
            <a:avLst/>
          </a:prstGeom>
        </p:spPr>
      </p:pic>
      <p:pic>
        <p:nvPicPr>
          <p:cNvPr id="6" name="図 5">
            <a:extLst>
              <a:ext uri="{FF2B5EF4-FFF2-40B4-BE49-F238E27FC236}">
                <a16:creationId xmlns:a16="http://schemas.microsoft.com/office/drawing/2014/main" id="{4A3900AD-2EE0-4A49-9DED-03B1F7DB5712}"/>
              </a:ext>
            </a:extLst>
          </p:cNvPr>
          <p:cNvPicPr>
            <a:picLocks noChangeAspect="1"/>
          </p:cNvPicPr>
          <p:nvPr/>
        </p:nvPicPr>
        <p:blipFill>
          <a:blip r:embed="rId4"/>
          <a:stretch>
            <a:fillRect/>
          </a:stretch>
        </p:blipFill>
        <p:spPr>
          <a:xfrm>
            <a:off x="-52407" y="4303904"/>
            <a:ext cx="4426080" cy="1652159"/>
          </a:xfrm>
          <a:prstGeom prst="rect">
            <a:avLst/>
          </a:prstGeom>
        </p:spPr>
      </p:pic>
      <p:pic>
        <p:nvPicPr>
          <p:cNvPr id="8" name="図 7">
            <a:extLst>
              <a:ext uri="{FF2B5EF4-FFF2-40B4-BE49-F238E27FC236}">
                <a16:creationId xmlns:a16="http://schemas.microsoft.com/office/drawing/2014/main" id="{353FA35C-81D4-4C9C-84DC-AEF6563CF45B}"/>
              </a:ext>
            </a:extLst>
          </p:cNvPr>
          <p:cNvPicPr>
            <a:picLocks noChangeAspect="1"/>
          </p:cNvPicPr>
          <p:nvPr/>
        </p:nvPicPr>
        <p:blipFill>
          <a:blip r:embed="rId5"/>
          <a:stretch>
            <a:fillRect/>
          </a:stretch>
        </p:blipFill>
        <p:spPr>
          <a:xfrm>
            <a:off x="4924280" y="1157250"/>
            <a:ext cx="4816257" cy="2341067"/>
          </a:xfrm>
          <a:prstGeom prst="rect">
            <a:avLst/>
          </a:prstGeom>
        </p:spPr>
      </p:pic>
      <p:pic>
        <p:nvPicPr>
          <p:cNvPr id="9" name="図 8">
            <a:extLst>
              <a:ext uri="{FF2B5EF4-FFF2-40B4-BE49-F238E27FC236}">
                <a16:creationId xmlns:a16="http://schemas.microsoft.com/office/drawing/2014/main" id="{969ADF21-2AC3-4F57-87C8-95B2F422B8A7}"/>
              </a:ext>
            </a:extLst>
          </p:cNvPr>
          <p:cNvPicPr>
            <a:picLocks noChangeAspect="1"/>
          </p:cNvPicPr>
          <p:nvPr/>
        </p:nvPicPr>
        <p:blipFill>
          <a:blip r:embed="rId6"/>
          <a:stretch>
            <a:fillRect/>
          </a:stretch>
        </p:blipFill>
        <p:spPr>
          <a:xfrm>
            <a:off x="4870101" y="4147659"/>
            <a:ext cx="4944285" cy="1767993"/>
          </a:xfrm>
          <a:prstGeom prst="rect">
            <a:avLst/>
          </a:prstGeom>
        </p:spPr>
      </p:pic>
    </p:spTree>
    <p:extLst>
      <p:ext uri="{BB962C8B-B14F-4D97-AF65-F5344CB8AC3E}">
        <p14:creationId xmlns:p14="http://schemas.microsoft.com/office/powerpoint/2010/main" val="177347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p:cNvSpPr/>
          <p:nvPr/>
        </p:nvSpPr>
        <p:spPr>
          <a:xfrm>
            <a:off x="1" y="-7775"/>
            <a:ext cx="9906000" cy="7032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正方形/長方形 5">
            <a:extLst>
              <a:ext uri="{FF2B5EF4-FFF2-40B4-BE49-F238E27FC236}">
                <a16:creationId xmlns:a16="http://schemas.microsoft.com/office/drawing/2014/main" id="{6F46DA59-46E2-47D4-B0BF-B46B7885A9F8}"/>
              </a:ext>
            </a:extLst>
          </p:cNvPr>
          <p:cNvSpPr/>
          <p:nvPr/>
        </p:nvSpPr>
        <p:spPr>
          <a:xfrm>
            <a:off x="24079" y="5466393"/>
            <a:ext cx="9833458" cy="962333"/>
          </a:xfrm>
          <a:prstGeom prst="rect">
            <a:avLst/>
          </a:prstGeom>
          <a:ln w="12700"/>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dirty="0"/>
              <a:t>名前を記載した生徒について、</a:t>
            </a:r>
            <a:r>
              <a:rPr kumimoji="1" lang="en-US" altLang="ja-JP" b="1" u="sng" spc="-150" dirty="0"/>
              <a:t>WEB</a:t>
            </a:r>
            <a:r>
              <a:rPr kumimoji="1" lang="ja-JP" altLang="en-US" b="1" u="sng" dirty="0"/>
              <a:t>調査</a:t>
            </a:r>
            <a:r>
              <a:rPr kumimoji="1" lang="ja-JP" altLang="en-US" b="1" u="sng" dirty="0">
                <a:solidFill>
                  <a:schemeClr val="tx1"/>
                </a:solidFill>
              </a:rPr>
              <a:t>以前において学校が把握していなかった件数は、約７割</a:t>
            </a:r>
            <a:r>
              <a:rPr kumimoji="1" lang="ja-JP" altLang="en-US" dirty="0">
                <a:solidFill>
                  <a:schemeClr val="tx1"/>
                </a:solidFill>
              </a:rPr>
              <a:t>にのぼる</a:t>
            </a:r>
            <a:endParaRPr kumimoji="1" lang="en-US" altLang="ja-JP" dirty="0">
              <a:solidFill>
                <a:schemeClr val="tx1"/>
              </a:solidFill>
            </a:endParaRPr>
          </a:p>
          <a:p>
            <a:r>
              <a:rPr kumimoji="1" lang="ja-JP" altLang="en-US" dirty="0">
                <a:solidFill>
                  <a:schemeClr val="tx1"/>
                </a:solidFill>
              </a:rPr>
              <a:t>一方、把握していたケースについては、</a:t>
            </a:r>
            <a:r>
              <a:rPr kumimoji="1" lang="ja-JP" altLang="en-US" b="1" u="sng" dirty="0">
                <a:solidFill>
                  <a:schemeClr val="tx1"/>
                </a:solidFill>
              </a:rPr>
              <a:t>担任など教員との面談等によるケースは約９割</a:t>
            </a:r>
          </a:p>
        </p:txBody>
      </p:sp>
      <p:sp>
        <p:nvSpPr>
          <p:cNvPr id="11" name="テキスト ボックス 10"/>
          <p:cNvSpPr txBox="1"/>
          <p:nvPr/>
        </p:nvSpPr>
        <p:spPr>
          <a:xfrm>
            <a:off x="103389" y="1534647"/>
            <a:ext cx="4591492" cy="369332"/>
          </a:xfrm>
          <a:prstGeom prst="rect">
            <a:avLst/>
          </a:prstGeom>
          <a:noFill/>
        </p:spPr>
        <p:txBody>
          <a:bodyPr wrap="square" rtlCol="0">
            <a:spAutoFit/>
          </a:bodyPr>
          <a:lstStyle/>
          <a:p>
            <a:r>
              <a:rPr kumimoji="1" lang="en-US" altLang="ja-JP" dirty="0">
                <a:latin typeface="Meiryo UI" panose="020B0604030504040204" pitchFamily="50" charset="-128"/>
                <a:ea typeface="Meiryo UI" panose="020B0604030504040204" pitchFamily="50" charset="-128"/>
              </a:rPr>
              <a:t>WEB</a:t>
            </a:r>
            <a:r>
              <a:rPr kumimoji="1" lang="ja-JP" altLang="en-US" dirty="0">
                <a:latin typeface="Meiryo UI" panose="020B0604030504040204" pitchFamily="50" charset="-128"/>
                <a:ea typeface="Meiryo UI" panose="020B0604030504040204" pitchFamily="50" charset="-128"/>
              </a:rPr>
              <a:t>調査以前における当該生徒の把握状況</a:t>
            </a:r>
          </a:p>
        </p:txBody>
      </p:sp>
      <p:cxnSp>
        <p:nvCxnSpPr>
          <p:cNvPr id="8" name="直線矢印コネクタ 7"/>
          <p:cNvCxnSpPr/>
          <p:nvPr/>
        </p:nvCxnSpPr>
        <p:spPr>
          <a:xfrm>
            <a:off x="3781168" y="3109098"/>
            <a:ext cx="1285102"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4940808" y="2074497"/>
            <a:ext cx="4591492" cy="338554"/>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左記把握していた件数のうち、その把握手法</a:t>
            </a:r>
          </a:p>
        </p:txBody>
      </p:sp>
      <p:sp>
        <p:nvSpPr>
          <p:cNvPr id="15" name="テキスト ボックス 27"/>
          <p:cNvSpPr txBox="1"/>
          <p:nvPr/>
        </p:nvSpPr>
        <p:spPr>
          <a:xfrm>
            <a:off x="8658981" y="3514460"/>
            <a:ext cx="1093846" cy="276988"/>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kumimoji="1" lang="en-US" altLang="ja-JP" sz="1200" dirty="0">
                <a:latin typeface="Meiryo UI" panose="020B0604030504040204" pitchFamily="50" charset="-128"/>
                <a:ea typeface="Meiryo UI" panose="020B0604030504040204" pitchFamily="50" charset="-128"/>
              </a:rPr>
              <a:t>N=41</a:t>
            </a:r>
            <a:endParaRPr kumimoji="1" lang="ja-JP" altLang="en-US" sz="1200" dirty="0">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7800" y="43311"/>
            <a:ext cx="10006302" cy="523220"/>
          </a:xfrm>
          <a:prstGeom prst="rect">
            <a:avLst/>
          </a:prstGeom>
          <a:noFill/>
        </p:spPr>
        <p:txBody>
          <a:bodyPr wrap="square" rtlCol="0">
            <a:spAutoFit/>
          </a:bodyPr>
          <a:lstStyle/>
          <a:p>
            <a:r>
              <a:rPr lang="ja-JP" altLang="en-US" sz="2800" dirty="0">
                <a:solidFill>
                  <a:schemeClr val="bg1"/>
                </a:solidFill>
                <a:latin typeface="Meiryo UI" panose="020B0604030504040204" pitchFamily="50" charset="-128"/>
                <a:ea typeface="Meiryo UI" panose="020B0604030504040204" pitchFamily="50" charset="-128"/>
              </a:rPr>
              <a:t>　ヤングケアラーの状況（４）～学校の把握状況</a:t>
            </a:r>
            <a:endParaRPr kumimoji="1" lang="ja-JP" altLang="en-US" sz="2800" dirty="0">
              <a:solidFill>
                <a:schemeClr val="bg1"/>
              </a:solidFill>
              <a:latin typeface="Meiryo UI" panose="020B0604030504040204" pitchFamily="50" charset="-128"/>
              <a:ea typeface="Meiryo UI" panose="020B0604030504040204" pitchFamily="50" charset="-128"/>
            </a:endParaRPr>
          </a:p>
        </p:txBody>
      </p:sp>
      <p:sp>
        <p:nvSpPr>
          <p:cNvPr id="16" name="正方形/長方形 15"/>
          <p:cNvSpPr/>
          <p:nvPr/>
        </p:nvSpPr>
        <p:spPr>
          <a:xfrm>
            <a:off x="69113" y="793128"/>
            <a:ext cx="9790316" cy="573261"/>
          </a:xfrm>
          <a:prstGeom prst="rect">
            <a:avLst/>
          </a:prstGeom>
          <a:ln>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dirty="0">
                <a:latin typeface="Meiryo UI" panose="020B0604030504040204" pitchFamily="50" charset="-128"/>
                <a:ea typeface="Meiryo UI" panose="020B0604030504040204" pitchFamily="50" charset="-128"/>
              </a:rPr>
              <a:t>　令和３年</a:t>
            </a:r>
            <a:r>
              <a:rPr kumimoji="1" lang="en-US" altLang="ja-JP" dirty="0">
                <a:latin typeface="Meiryo UI" panose="020B0604030504040204" pitchFamily="50" charset="-128"/>
                <a:ea typeface="Meiryo UI" panose="020B0604030504040204" pitchFamily="50" charset="-128"/>
              </a:rPr>
              <a:t>12</a:t>
            </a:r>
            <a:r>
              <a:rPr kumimoji="1" lang="ja-JP" altLang="en-US" dirty="0">
                <a:latin typeface="Meiryo UI" panose="020B0604030504040204" pitchFamily="50" charset="-128"/>
                <a:ea typeface="Meiryo UI" panose="020B0604030504040204" pitchFamily="50" charset="-128"/>
              </a:rPr>
              <a:t>月、</a:t>
            </a:r>
            <a:r>
              <a:rPr kumimoji="1" lang="en-US" altLang="ja-JP" dirty="0">
                <a:latin typeface="Meiryo UI" panose="020B0604030504040204" pitchFamily="50" charset="-128"/>
                <a:ea typeface="Meiryo UI" panose="020B0604030504040204" pitchFamily="50" charset="-128"/>
              </a:rPr>
              <a:t>WEB</a:t>
            </a:r>
            <a:r>
              <a:rPr kumimoji="1" lang="ja-JP" altLang="en-US" dirty="0">
                <a:latin typeface="Meiryo UI" panose="020B0604030504040204" pitchFamily="50" charset="-128"/>
                <a:ea typeface="Meiryo UI" panose="020B0604030504040204" pitchFamily="50" charset="-128"/>
              </a:rPr>
              <a:t>調査において、世話をしている家族がいる生徒のうち、学校名と名前を明らかにした者（</a:t>
            </a:r>
            <a:r>
              <a:rPr kumimoji="1" lang="en-US" altLang="ja-JP" dirty="0">
                <a:solidFill>
                  <a:schemeClr val="tx1"/>
                </a:solidFill>
                <a:latin typeface="Meiryo UI" panose="020B0604030504040204" pitchFamily="50" charset="-128"/>
                <a:ea typeface="Meiryo UI" panose="020B0604030504040204" pitchFamily="50" charset="-128"/>
              </a:rPr>
              <a:t>116</a:t>
            </a:r>
            <a:r>
              <a:rPr kumimoji="1" lang="ja-JP" altLang="en-US" dirty="0">
                <a:solidFill>
                  <a:schemeClr val="tx1"/>
                </a:solidFill>
                <a:latin typeface="Meiryo UI" panose="020B0604030504040204" pitchFamily="50" charset="-128"/>
                <a:ea typeface="Meiryo UI" panose="020B0604030504040204" pitchFamily="50" charset="-128"/>
              </a:rPr>
              <a:t>人）</a:t>
            </a:r>
            <a:r>
              <a:rPr kumimoji="1" lang="ja-JP" altLang="en-US" dirty="0">
                <a:latin typeface="Meiryo UI" panose="020B0604030504040204" pitchFamily="50" charset="-128"/>
                <a:ea typeface="Meiryo UI" panose="020B0604030504040204" pitchFamily="50" charset="-128"/>
              </a:rPr>
              <a:t>に関する学校の把握状況を調査</a:t>
            </a:r>
          </a:p>
        </p:txBody>
      </p:sp>
      <p:sp>
        <p:nvSpPr>
          <p:cNvPr id="25" name="テキスト ボックス 24"/>
          <p:cNvSpPr txBox="1"/>
          <p:nvPr/>
        </p:nvSpPr>
        <p:spPr>
          <a:xfrm>
            <a:off x="9429482" y="6581001"/>
            <a:ext cx="476518" cy="276999"/>
          </a:xfrm>
          <a:prstGeom prst="rect">
            <a:avLst/>
          </a:prstGeom>
          <a:noFill/>
        </p:spPr>
        <p:txBody>
          <a:bodyPr wrap="square" lIns="0" tIns="0" rIns="0" bIns="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0F263E73-44A4-42D9-B58D-3BB0D6033F4C}" type="slidenum">
              <a:rPr kumimoji="1" lang="ja-JP" altLang="en-US" sz="2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t>8</a:t>
            </a:fld>
            <a:endPar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pic>
        <p:nvPicPr>
          <p:cNvPr id="2" name="図 1">
            <a:extLst>
              <a:ext uri="{FF2B5EF4-FFF2-40B4-BE49-F238E27FC236}">
                <a16:creationId xmlns:a16="http://schemas.microsoft.com/office/drawing/2014/main" id="{18F04E0F-D6A1-42C0-8211-9D464F7B5FC0}"/>
              </a:ext>
            </a:extLst>
          </p:cNvPr>
          <p:cNvPicPr>
            <a:picLocks noChangeAspect="1"/>
          </p:cNvPicPr>
          <p:nvPr/>
        </p:nvPicPr>
        <p:blipFill>
          <a:blip r:embed="rId2"/>
          <a:stretch>
            <a:fillRect/>
          </a:stretch>
        </p:blipFill>
        <p:spPr>
          <a:xfrm>
            <a:off x="-248302" y="1784101"/>
            <a:ext cx="5230821" cy="3584759"/>
          </a:xfrm>
          <a:prstGeom prst="rect">
            <a:avLst/>
          </a:prstGeom>
        </p:spPr>
      </p:pic>
      <p:pic>
        <p:nvPicPr>
          <p:cNvPr id="3" name="図 2">
            <a:extLst>
              <a:ext uri="{FF2B5EF4-FFF2-40B4-BE49-F238E27FC236}">
                <a16:creationId xmlns:a16="http://schemas.microsoft.com/office/drawing/2014/main" id="{6F35CF60-D509-4404-84F7-D03FE2285E1B}"/>
              </a:ext>
            </a:extLst>
          </p:cNvPr>
          <p:cNvPicPr>
            <a:picLocks noChangeAspect="1"/>
          </p:cNvPicPr>
          <p:nvPr/>
        </p:nvPicPr>
        <p:blipFill>
          <a:blip r:embed="rId3"/>
          <a:stretch>
            <a:fillRect/>
          </a:stretch>
        </p:blipFill>
        <p:spPr>
          <a:xfrm>
            <a:off x="4931456" y="2392616"/>
            <a:ext cx="4919898" cy="1463167"/>
          </a:xfrm>
          <a:prstGeom prst="rect">
            <a:avLst/>
          </a:prstGeom>
        </p:spPr>
      </p:pic>
    </p:spTree>
    <p:extLst>
      <p:ext uri="{BB962C8B-B14F-4D97-AF65-F5344CB8AC3E}">
        <p14:creationId xmlns:p14="http://schemas.microsoft.com/office/powerpoint/2010/main" val="3601425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6000" y="0"/>
            <a:ext cx="9900000" cy="720000"/>
          </a:xfrm>
          <a:prstGeom prst="rect">
            <a:avLst/>
          </a:prstGeom>
          <a:solidFill>
            <a:schemeClr val="accent1"/>
          </a:solidFill>
          <a:ln>
            <a:noFill/>
          </a:ln>
        </p:spPr>
        <p:txBody>
          <a:bodyPr wrap="square" tIns="90000" bIns="90000" rtlCol="0" anchor="ctr" anchorCtr="0">
            <a:noAutofit/>
          </a:bodyPr>
          <a:lstStyle/>
          <a:p>
            <a:r>
              <a:rPr lang="ja-JP" altLang="en-US" sz="2400" dirty="0">
                <a:solidFill>
                  <a:schemeClr val="bg1"/>
                </a:solidFill>
                <a:latin typeface="Meiryo UI" panose="020B0604030504040204" pitchFamily="50" charset="-128"/>
                <a:ea typeface="Meiryo UI" panose="020B0604030504040204" pitchFamily="50" charset="-128"/>
              </a:rPr>
              <a:t>　ヤングケアラーの状況（５）～学校が対応したヤングケアラーの事例</a:t>
            </a:r>
          </a:p>
        </p:txBody>
      </p:sp>
      <p:sp>
        <p:nvSpPr>
          <p:cNvPr id="7" name="テキスト ボックス 6"/>
          <p:cNvSpPr txBox="1"/>
          <p:nvPr/>
        </p:nvSpPr>
        <p:spPr>
          <a:xfrm>
            <a:off x="95999" y="758638"/>
            <a:ext cx="9720000" cy="6028530"/>
          </a:xfrm>
          <a:prstGeom prst="rect">
            <a:avLst/>
          </a:prstGeom>
          <a:noFill/>
          <a:ln w="12700">
            <a:solidFill>
              <a:schemeClr val="tx1"/>
            </a:solidFill>
            <a:prstDash val="sysDot"/>
          </a:ln>
        </p:spPr>
        <p:txBody>
          <a:bodyPr wrap="square" tIns="90000" bIns="90000" rtlCol="0" anchor="t" anchorCtr="0">
            <a:noAutofit/>
          </a:bodyPr>
          <a:lstStyle/>
          <a:p>
            <a:pPr>
              <a:lnSpc>
                <a:spcPct val="150000"/>
              </a:lnSpc>
            </a:pPr>
            <a:r>
              <a:rPr lang="ja-JP" altLang="en-US" sz="2000" dirty="0">
                <a:latin typeface="Meiryo UI" panose="020B0604030504040204" pitchFamily="50" charset="-128"/>
                <a:ea typeface="Meiryo UI" panose="020B0604030504040204" pitchFamily="50" charset="-128"/>
              </a:rPr>
              <a:t>○同居家族　：　母（身体障がい）、弟（幼児）</a:t>
            </a:r>
            <a:endParaRPr lang="en-US" altLang="ja-JP" sz="2000" dirty="0">
              <a:latin typeface="Meiryo UI" panose="020B0604030504040204" pitchFamily="50" charset="-128"/>
              <a:ea typeface="Meiryo UI" panose="020B0604030504040204" pitchFamily="50" charset="-128"/>
            </a:endParaRPr>
          </a:p>
          <a:p>
            <a:pPr>
              <a:lnSpc>
                <a:spcPct val="150000"/>
              </a:lnSpc>
            </a:pPr>
            <a:r>
              <a:rPr lang="ja-JP" altLang="en-US" sz="2000" dirty="0">
                <a:latin typeface="Meiryo UI" panose="020B0604030504040204" pitchFamily="50" charset="-128"/>
                <a:ea typeface="Meiryo UI" panose="020B0604030504040204" pitchFamily="50" charset="-128"/>
              </a:rPr>
              <a:t>○世話の内容：　家事全般、母による弟の育児の支援など</a:t>
            </a:r>
            <a:endParaRPr lang="en-US" altLang="ja-JP" sz="2000" dirty="0">
              <a:latin typeface="Meiryo UI" panose="020B0604030504040204" pitchFamily="50" charset="-128"/>
              <a:ea typeface="Meiryo UI" panose="020B0604030504040204" pitchFamily="50" charset="-128"/>
            </a:endParaRPr>
          </a:p>
          <a:p>
            <a:pPr>
              <a:lnSpc>
                <a:spcPct val="150000"/>
              </a:lnSpc>
            </a:pPr>
            <a:r>
              <a:rPr lang="ja-JP" altLang="en-US" sz="2000" dirty="0">
                <a:latin typeface="Meiryo UI" panose="020B0604030504040204" pitchFamily="50" charset="-128"/>
                <a:ea typeface="Meiryo UI" panose="020B0604030504040204" pitchFamily="50" charset="-128"/>
              </a:rPr>
              <a:t>○学校での対応の経過：</a:t>
            </a:r>
            <a:endParaRPr lang="en-US" altLang="ja-JP" sz="2000" dirty="0">
              <a:latin typeface="Meiryo UI" panose="020B0604030504040204" pitchFamily="50" charset="-128"/>
              <a:ea typeface="Meiryo UI" panose="020B0604030504040204" pitchFamily="50" charset="-128"/>
            </a:endParaRPr>
          </a:p>
          <a:p>
            <a:pPr>
              <a:lnSpc>
                <a:spcPct val="150000"/>
              </a:lnSpc>
            </a:pPr>
            <a:r>
              <a:rPr lang="ja-JP" altLang="en-US" sz="2000" dirty="0">
                <a:latin typeface="Meiryo UI" panose="020B0604030504040204" pitchFamily="50" charset="-128"/>
                <a:ea typeface="Meiryo UI" panose="020B0604030504040204" pitchFamily="50" charset="-128"/>
              </a:rPr>
              <a:t>　・</a:t>
            </a:r>
            <a:r>
              <a:rPr lang="ja-JP" altLang="en-US" sz="2000" b="1" dirty="0">
                <a:latin typeface="Meiryo UI" panose="020B0604030504040204" pitchFamily="50" charset="-128"/>
                <a:ea typeface="Meiryo UI" panose="020B0604030504040204" pitchFamily="50" charset="-128"/>
              </a:rPr>
              <a:t>欠席日数が多いことを心配した教員が生徒への声掛け、面談</a:t>
            </a:r>
            <a:r>
              <a:rPr lang="ja-JP" altLang="en-US" sz="2000" dirty="0">
                <a:latin typeface="Meiryo UI" panose="020B0604030504040204" pitchFamily="50" charset="-128"/>
                <a:ea typeface="Meiryo UI" panose="020B0604030504040204" pitchFamily="50" charset="-128"/>
              </a:rPr>
              <a:t>を実施</a:t>
            </a:r>
            <a:endParaRPr lang="en-US" altLang="ja-JP" sz="2000" dirty="0">
              <a:latin typeface="Meiryo UI" panose="020B0604030504040204" pitchFamily="50" charset="-128"/>
              <a:ea typeface="Meiryo UI" panose="020B0604030504040204" pitchFamily="50" charset="-128"/>
            </a:endParaRPr>
          </a:p>
          <a:p>
            <a:pPr>
              <a:lnSpc>
                <a:spcPct val="150000"/>
              </a:lnSpc>
            </a:pPr>
            <a:r>
              <a:rPr lang="ja-JP" altLang="en-US" sz="2000" dirty="0">
                <a:latin typeface="Meiryo UI" panose="020B0604030504040204" pitchFamily="50" charset="-128"/>
                <a:ea typeface="Meiryo UI" panose="020B0604030504040204" pitchFamily="50" charset="-128"/>
              </a:rPr>
              <a:t>　 その結果、</a:t>
            </a:r>
            <a:r>
              <a:rPr lang="ja-JP" altLang="en-US" sz="2000" b="1" dirty="0">
                <a:latin typeface="Meiryo UI" panose="020B0604030504040204" pitchFamily="50" charset="-128"/>
                <a:ea typeface="Meiryo UI" panose="020B0604030504040204" pitchFamily="50" charset="-128"/>
              </a:rPr>
              <a:t>障がいのある母の負担を軽減するため、学校を欠席し、家事や弟の世話等を</a:t>
            </a:r>
            <a:endParaRPr lang="en-US" altLang="ja-JP" sz="2000" b="1" dirty="0">
              <a:latin typeface="Meiryo UI" panose="020B0604030504040204" pitchFamily="50" charset="-128"/>
              <a:ea typeface="Meiryo UI" panose="020B0604030504040204" pitchFamily="50" charset="-128"/>
            </a:endParaRPr>
          </a:p>
          <a:p>
            <a:pPr>
              <a:lnSpc>
                <a:spcPct val="150000"/>
              </a:lnSpc>
            </a:pPr>
            <a:r>
              <a:rPr lang="ja-JP" altLang="en-US" sz="2000" b="1" dirty="0">
                <a:latin typeface="Meiryo UI" panose="020B0604030504040204" pitchFamily="50" charset="-128"/>
                <a:ea typeface="Meiryo UI" panose="020B0604030504040204" pitchFamily="50" charset="-128"/>
              </a:rPr>
              <a:t>　 担当</a:t>
            </a:r>
            <a:r>
              <a:rPr lang="ja-JP" altLang="en-US" sz="2000" dirty="0">
                <a:latin typeface="Meiryo UI" panose="020B0604030504040204" pitchFamily="50" charset="-128"/>
                <a:ea typeface="Meiryo UI" panose="020B0604030504040204" pitchFamily="50" charset="-128"/>
              </a:rPr>
              <a:t>していること、</a:t>
            </a:r>
            <a:r>
              <a:rPr lang="ja-JP" altLang="en-US" sz="2000" b="1" dirty="0">
                <a:latin typeface="Meiryo UI" panose="020B0604030504040204" pitchFamily="50" charset="-128"/>
                <a:ea typeface="Meiryo UI" panose="020B0604030504040204" pitchFamily="50" charset="-128"/>
              </a:rPr>
              <a:t>福祉サービスを利用していない</a:t>
            </a:r>
            <a:r>
              <a:rPr lang="ja-JP" altLang="en-US" sz="2000" dirty="0">
                <a:latin typeface="Meiryo UI" panose="020B0604030504040204" pitchFamily="50" charset="-128"/>
                <a:ea typeface="Meiryo UI" panose="020B0604030504040204" pitchFamily="50" charset="-128"/>
              </a:rPr>
              <a:t>ことが</a:t>
            </a:r>
            <a:r>
              <a:rPr lang="ja-JP" altLang="en-US" sz="2000" b="1" dirty="0">
                <a:latin typeface="Meiryo UI" panose="020B0604030504040204" pitchFamily="50" charset="-128"/>
                <a:ea typeface="Meiryo UI" panose="020B0604030504040204" pitchFamily="50" charset="-128"/>
              </a:rPr>
              <a:t>判明</a:t>
            </a:r>
            <a:endParaRPr lang="en-US" altLang="ja-JP" sz="2000" b="1" dirty="0">
              <a:latin typeface="Meiryo UI" panose="020B0604030504040204" pitchFamily="50" charset="-128"/>
              <a:ea typeface="Meiryo UI" panose="020B0604030504040204" pitchFamily="50" charset="-128"/>
            </a:endParaRPr>
          </a:p>
          <a:p>
            <a:pPr>
              <a:lnSpc>
                <a:spcPct val="150000"/>
              </a:lnSpc>
            </a:pPr>
            <a:r>
              <a:rPr lang="ja-JP" altLang="en-US" sz="2000" dirty="0">
                <a:latin typeface="Meiryo UI" panose="020B0604030504040204" pitchFamily="50" charset="-128"/>
                <a:ea typeface="Meiryo UI" panose="020B0604030504040204" pitchFamily="50" charset="-128"/>
              </a:rPr>
              <a:t>　・学校は、</a:t>
            </a:r>
            <a:r>
              <a:rPr lang="en-US" altLang="ja-JP" sz="2000" b="1" dirty="0">
                <a:latin typeface="Meiryo UI" panose="020B0604030504040204" pitchFamily="50" charset="-128"/>
                <a:ea typeface="Meiryo UI" panose="020B0604030504040204" pitchFamily="50" charset="-128"/>
              </a:rPr>
              <a:t>SSW</a:t>
            </a:r>
            <a:r>
              <a:rPr lang="ja-JP" altLang="en-US" sz="2000" b="1" dirty="0">
                <a:latin typeface="Meiryo UI" panose="020B0604030504040204" pitchFamily="50" charset="-128"/>
                <a:ea typeface="Meiryo UI" panose="020B0604030504040204" pitchFamily="50" charset="-128"/>
              </a:rPr>
              <a:t>による本人への面談を実施</a:t>
            </a:r>
            <a:r>
              <a:rPr lang="ja-JP" altLang="en-US" sz="2000" dirty="0">
                <a:latin typeface="Meiryo UI" panose="020B0604030504040204" pitchFamily="50" charset="-128"/>
                <a:ea typeface="Meiryo UI" panose="020B0604030504040204" pitchFamily="50" charset="-128"/>
              </a:rPr>
              <a:t>するとともに、</a:t>
            </a:r>
            <a:r>
              <a:rPr lang="ja-JP" altLang="en-US" sz="2000" b="1" dirty="0">
                <a:latin typeface="Meiryo UI" panose="020B0604030504040204" pitchFamily="50" charset="-128"/>
                <a:ea typeface="Meiryo UI" panose="020B0604030504040204" pitchFamily="50" charset="-128"/>
              </a:rPr>
              <a:t>担任・</a:t>
            </a:r>
            <a:r>
              <a:rPr lang="en-US" altLang="ja-JP" sz="2000" b="1" dirty="0">
                <a:latin typeface="Meiryo UI" panose="020B0604030504040204" pitchFamily="50" charset="-128"/>
                <a:ea typeface="Meiryo UI" panose="020B0604030504040204" pitchFamily="50" charset="-128"/>
              </a:rPr>
              <a:t>SSW</a:t>
            </a:r>
            <a:r>
              <a:rPr lang="ja-JP" altLang="en-US" sz="2000" b="1" dirty="0">
                <a:latin typeface="Meiryo UI" panose="020B0604030504040204" pitchFamily="50" charset="-128"/>
                <a:ea typeface="Meiryo UI" panose="020B0604030504040204" pitchFamily="50" charset="-128"/>
              </a:rPr>
              <a:t>による家庭訪問</a:t>
            </a:r>
            <a:r>
              <a:rPr lang="ja-JP" altLang="en-US" sz="2000" dirty="0">
                <a:latin typeface="Meiryo UI" panose="020B0604030504040204" pitchFamily="50" charset="-128"/>
                <a:ea typeface="Meiryo UI" panose="020B0604030504040204" pitchFamily="50" charset="-128"/>
              </a:rPr>
              <a:t>を</a:t>
            </a:r>
            <a:endParaRPr lang="en-US" altLang="ja-JP" sz="2000" dirty="0">
              <a:latin typeface="Meiryo UI" panose="020B0604030504040204" pitchFamily="50" charset="-128"/>
              <a:ea typeface="Meiryo UI" panose="020B0604030504040204" pitchFamily="50" charset="-128"/>
            </a:endParaRPr>
          </a:p>
          <a:p>
            <a:pPr>
              <a:lnSpc>
                <a:spcPct val="150000"/>
              </a:lnSpc>
            </a:pPr>
            <a:r>
              <a:rPr lang="ja-JP" altLang="en-US" sz="2000" dirty="0">
                <a:latin typeface="Meiryo UI" panose="020B0604030504040204" pitchFamily="50" charset="-128"/>
                <a:ea typeface="Meiryo UI" panose="020B0604030504040204" pitchFamily="50" charset="-128"/>
              </a:rPr>
              <a:t>　 行い、詳細な状況を把握</a:t>
            </a:r>
            <a:endParaRPr lang="en-US" altLang="ja-JP" sz="2000" dirty="0">
              <a:latin typeface="Meiryo UI" panose="020B0604030504040204" pitchFamily="50" charset="-128"/>
              <a:ea typeface="Meiryo UI" panose="020B0604030504040204" pitchFamily="50" charset="-128"/>
            </a:endParaRPr>
          </a:p>
          <a:p>
            <a:pPr>
              <a:lnSpc>
                <a:spcPct val="150000"/>
              </a:lnSpc>
            </a:pPr>
            <a:r>
              <a:rPr lang="ja-JP" altLang="en-US" sz="2000" dirty="0">
                <a:latin typeface="Meiryo UI" panose="020B0604030504040204" pitchFamily="50" charset="-128"/>
                <a:ea typeface="Meiryo UI" panose="020B0604030504040204" pitchFamily="50" charset="-128"/>
              </a:rPr>
              <a:t>　・把握した状況を踏まえ、</a:t>
            </a:r>
            <a:r>
              <a:rPr lang="en-US" altLang="ja-JP" sz="2000" b="1" dirty="0">
                <a:latin typeface="Meiryo UI" panose="020B0604030504040204" pitchFamily="50" charset="-128"/>
                <a:ea typeface="Meiryo UI" panose="020B0604030504040204" pitchFamily="50" charset="-128"/>
              </a:rPr>
              <a:t>SSW</a:t>
            </a:r>
            <a:r>
              <a:rPr lang="ja-JP" altLang="en-US" sz="2000" b="1" dirty="0">
                <a:latin typeface="Meiryo UI" panose="020B0604030504040204" pitchFamily="50" charset="-128"/>
                <a:ea typeface="Meiryo UI" panose="020B0604030504040204" pitchFamily="50" charset="-128"/>
              </a:rPr>
              <a:t>を含む校内の関係教職員によるケース会議を開催</a:t>
            </a:r>
            <a:r>
              <a:rPr lang="ja-JP" altLang="en-US" sz="2000" dirty="0">
                <a:latin typeface="Meiryo UI" panose="020B0604030504040204" pitchFamily="50" charset="-128"/>
                <a:ea typeface="Meiryo UI" panose="020B0604030504040204" pitchFamily="50" charset="-128"/>
              </a:rPr>
              <a:t>し、</a:t>
            </a:r>
            <a:r>
              <a:rPr lang="ja-JP" altLang="en-US" sz="2000" b="1" dirty="0">
                <a:latin typeface="Meiryo UI" panose="020B0604030504040204" pitchFamily="50" charset="-128"/>
                <a:ea typeface="Meiryo UI" panose="020B0604030504040204" pitchFamily="50" charset="-128"/>
              </a:rPr>
              <a:t>アセス</a:t>
            </a:r>
            <a:endParaRPr lang="en-US" altLang="ja-JP" sz="2000" b="1" dirty="0">
              <a:latin typeface="Meiryo UI" panose="020B0604030504040204" pitchFamily="50" charset="-128"/>
              <a:ea typeface="Meiryo UI" panose="020B0604030504040204" pitchFamily="50" charset="-128"/>
            </a:endParaRPr>
          </a:p>
          <a:p>
            <a:pPr>
              <a:lnSpc>
                <a:spcPct val="150000"/>
              </a:lnSpc>
            </a:pPr>
            <a:r>
              <a:rPr lang="ja-JP" altLang="en-US" sz="2000" dirty="0">
                <a:latin typeface="Meiryo UI" panose="020B0604030504040204" pitchFamily="50" charset="-128"/>
                <a:ea typeface="Meiryo UI" panose="020B0604030504040204" pitchFamily="50" charset="-128"/>
              </a:rPr>
              <a:t>　　</a:t>
            </a:r>
            <a:r>
              <a:rPr lang="ja-JP" altLang="en-US" sz="2000" b="1" dirty="0">
                <a:latin typeface="Meiryo UI" panose="020B0604030504040204" pitchFamily="50" charset="-128"/>
                <a:ea typeface="Meiryo UI" panose="020B0604030504040204" pitchFamily="50" charset="-128"/>
              </a:rPr>
              <a:t>メント</a:t>
            </a:r>
            <a:r>
              <a:rPr lang="ja-JP" altLang="en-US" b="1" dirty="0">
                <a:latin typeface="Meiryo UI" panose="020B0604030504040204" pitchFamily="50" charset="-128"/>
                <a:ea typeface="Meiryo UI" panose="020B0604030504040204" pitchFamily="50" charset="-128"/>
              </a:rPr>
              <a:t>（見立て）</a:t>
            </a:r>
            <a:r>
              <a:rPr lang="ja-JP" altLang="en-US" sz="2000" dirty="0">
                <a:latin typeface="Meiryo UI" panose="020B0604030504040204" pitchFamily="50" charset="-128"/>
                <a:ea typeface="Meiryo UI" panose="020B0604030504040204" pitchFamily="50" charset="-128"/>
              </a:rPr>
              <a:t>を行うとともに、</a:t>
            </a:r>
            <a:r>
              <a:rPr lang="ja-JP" altLang="en-US" sz="2000" b="1" dirty="0">
                <a:latin typeface="Meiryo UI" panose="020B0604030504040204" pitchFamily="50" charset="-128"/>
                <a:ea typeface="Meiryo UI" panose="020B0604030504040204" pitchFamily="50" charset="-128"/>
              </a:rPr>
              <a:t>支援プラン等を検討</a:t>
            </a:r>
            <a:endParaRPr lang="en-US" altLang="ja-JP" sz="2000" b="1" dirty="0">
              <a:latin typeface="Meiryo UI" panose="020B0604030504040204" pitchFamily="50" charset="-128"/>
              <a:ea typeface="Meiryo UI" panose="020B0604030504040204" pitchFamily="50" charset="-128"/>
            </a:endParaRPr>
          </a:p>
          <a:p>
            <a:pPr>
              <a:lnSpc>
                <a:spcPct val="150000"/>
              </a:lnSpc>
            </a:pPr>
            <a:r>
              <a:rPr lang="ja-JP" altLang="en-US" sz="2000" dirty="0">
                <a:latin typeface="Meiryo UI" panose="020B0604030504040204" pitchFamily="50" charset="-128"/>
                <a:ea typeface="Meiryo UI" panose="020B0604030504040204" pitchFamily="50" charset="-128"/>
              </a:rPr>
              <a:t>　・その後、</a:t>
            </a:r>
            <a:r>
              <a:rPr lang="en-US" altLang="ja-JP" sz="2000" b="1" dirty="0">
                <a:latin typeface="Meiryo UI" panose="020B0604030504040204" pitchFamily="50" charset="-128"/>
                <a:ea typeface="Meiryo UI" panose="020B0604030504040204" pitchFamily="50" charset="-128"/>
              </a:rPr>
              <a:t>SSW</a:t>
            </a:r>
            <a:r>
              <a:rPr lang="ja-JP" altLang="en-US" sz="2000" b="1" dirty="0">
                <a:latin typeface="Meiryo UI" panose="020B0604030504040204" pitchFamily="50" charset="-128"/>
                <a:ea typeface="Meiryo UI" panose="020B0604030504040204" pitchFamily="50" charset="-128"/>
              </a:rPr>
              <a:t>と母が市町村福祉担当課を訪問し、相談</a:t>
            </a:r>
            <a:r>
              <a:rPr lang="ja-JP" altLang="en-US" sz="2000" dirty="0">
                <a:latin typeface="Meiryo UI" panose="020B0604030504040204" pitchFamily="50" charset="-128"/>
                <a:ea typeface="Meiryo UI" panose="020B0604030504040204" pitchFamily="50" charset="-128"/>
              </a:rPr>
              <a:t>した結果、</a:t>
            </a:r>
            <a:r>
              <a:rPr lang="ja-JP" altLang="en-US" sz="2000" b="1" dirty="0">
                <a:latin typeface="Meiryo UI" panose="020B0604030504040204" pitchFamily="50" charset="-128"/>
                <a:ea typeface="Meiryo UI" panose="020B0604030504040204" pitchFamily="50" charset="-128"/>
              </a:rPr>
              <a:t>家事援助のヘルパー</a:t>
            </a:r>
            <a:endParaRPr lang="en-US" altLang="ja-JP" sz="2000" b="1" dirty="0">
              <a:latin typeface="Meiryo UI" panose="020B0604030504040204" pitchFamily="50" charset="-128"/>
              <a:ea typeface="Meiryo UI" panose="020B0604030504040204" pitchFamily="50" charset="-128"/>
            </a:endParaRPr>
          </a:p>
          <a:p>
            <a:pPr>
              <a:lnSpc>
                <a:spcPct val="150000"/>
              </a:lnSpc>
            </a:pPr>
            <a:r>
              <a:rPr lang="ja-JP" altLang="en-US" sz="2000" dirty="0">
                <a:latin typeface="Meiryo UI" panose="020B0604030504040204" pitchFamily="50" charset="-128"/>
                <a:ea typeface="Meiryo UI" panose="020B0604030504040204" pitchFamily="50" charset="-128"/>
              </a:rPr>
              <a:t>　　</a:t>
            </a:r>
            <a:r>
              <a:rPr lang="ja-JP" altLang="en-US" sz="2000" b="1" dirty="0">
                <a:latin typeface="Meiryo UI" panose="020B0604030504040204" pitchFamily="50" charset="-128"/>
                <a:ea typeface="Meiryo UI" panose="020B0604030504040204" pitchFamily="50" charset="-128"/>
              </a:rPr>
              <a:t>派遣</a:t>
            </a:r>
            <a:r>
              <a:rPr lang="ja-JP" altLang="en-US" sz="2000" dirty="0">
                <a:latin typeface="Meiryo UI" panose="020B0604030504040204" pitchFamily="50" charset="-128"/>
                <a:ea typeface="Meiryo UI" panose="020B0604030504040204" pitchFamily="50" charset="-128"/>
              </a:rPr>
              <a:t>や</a:t>
            </a:r>
            <a:r>
              <a:rPr lang="ja-JP" altLang="en-US" sz="2000" b="1" dirty="0">
                <a:latin typeface="Meiryo UI" panose="020B0604030504040204" pitchFamily="50" charset="-128"/>
                <a:ea typeface="Meiryo UI" panose="020B0604030504040204" pitchFamily="50" charset="-128"/>
              </a:rPr>
              <a:t>弟の保育所入所等、福祉サービスへとつながり、生徒の出席状況は改善</a:t>
            </a:r>
            <a:endParaRPr lang="en-US" altLang="ja-JP" sz="2000" dirty="0">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9429482" y="6581001"/>
            <a:ext cx="476518" cy="276999"/>
          </a:xfrm>
          <a:prstGeom prst="rect">
            <a:avLst/>
          </a:prstGeom>
          <a:noFill/>
        </p:spPr>
        <p:txBody>
          <a:bodyPr wrap="square" lIns="0" tIns="0" rIns="0" bIns="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0F263E73-44A4-42D9-B58D-3BB0D6033F4C}" type="slidenum">
              <a:rPr kumimoji="1" lang="ja-JP" altLang="en-US" sz="2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t>9</a:t>
            </a:fld>
            <a:endPar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3433566309"/>
      </p:ext>
    </p:extLst>
  </p:cSld>
  <p:clrMapOvr>
    <a:masterClrMapping/>
  </p:clrMapOvr>
</p:sld>
</file>

<file path=ppt/theme/theme1.xml><?xml version="1.0" encoding="utf-8"?>
<a:theme xmlns:a="http://schemas.openxmlformats.org/drawingml/2006/main" name="Office テーマ">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ユーザー定義 1">
      <a:majorFont>
        <a:latin typeface="Meiryo UI"/>
        <a:ea typeface="Meiryo UI"/>
        <a:cs typeface=""/>
      </a:majorFont>
      <a:minorFont>
        <a:latin typeface="Meiryo U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テーマ">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ユーザー定義 1">
      <a:majorFont>
        <a:latin typeface="Meiryo UI"/>
        <a:ea typeface="Meiryo UI"/>
        <a:cs typeface=""/>
      </a:majorFont>
      <a:minorFont>
        <a:latin typeface="Meiryo U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2857</Words>
  <Application>Microsoft Office PowerPoint</Application>
  <PresentationFormat>A4 210 x 297 mm</PresentationFormat>
  <Paragraphs>311</Paragraphs>
  <Slides>17</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17</vt:i4>
      </vt:variant>
    </vt:vector>
  </HeadingPairs>
  <TitlesOfParts>
    <vt:vector size="22" baseType="lpstr">
      <vt:lpstr>Meiryo UI</vt:lpstr>
      <vt:lpstr>游ゴシック</vt:lpstr>
      <vt:lpstr>Arial</vt:lpstr>
      <vt:lpstr>Office テーマ</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2025-09-25T02:02:32Z</dcterms:created>
  <dcterms:modified xsi:type="dcterms:W3CDTF">2025-09-25T02:40:26Z</dcterms:modified>
</cp:coreProperties>
</file>