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023" r:id="rId1"/>
  </p:sldMasterIdLst>
  <p:notesMasterIdLst>
    <p:notesMasterId r:id="rId18"/>
  </p:notesMasterIdLst>
  <p:handoutMasterIdLst>
    <p:handoutMasterId r:id="rId19"/>
  </p:handoutMasterIdLst>
  <p:sldIdLst>
    <p:sldId id="404" r:id="rId2"/>
    <p:sldId id="445" r:id="rId3"/>
    <p:sldId id="447" r:id="rId4"/>
    <p:sldId id="455" r:id="rId5"/>
    <p:sldId id="448" r:id="rId6"/>
    <p:sldId id="454" r:id="rId7"/>
    <p:sldId id="450" r:id="rId8"/>
    <p:sldId id="451" r:id="rId9"/>
    <p:sldId id="453" r:id="rId10"/>
    <p:sldId id="452" r:id="rId11"/>
    <p:sldId id="459" r:id="rId12"/>
    <p:sldId id="458" r:id="rId13"/>
    <p:sldId id="456" r:id="rId14"/>
    <p:sldId id="457" r:id="rId15"/>
    <p:sldId id="461" r:id="rId16"/>
    <p:sldId id="460" r:id="rId17"/>
  </p:sldIdLst>
  <p:sldSz cx="12192000" cy="6858000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65167" autoAdjust="0"/>
  </p:normalViewPr>
  <p:slideViewPr>
    <p:cSldViewPr>
      <p:cViewPr varScale="1">
        <p:scale>
          <a:sx n="42" d="100"/>
          <a:sy n="42" d="100"/>
        </p:scale>
        <p:origin x="153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0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030" y="84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4307047" cy="340360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8" y="6465660"/>
            <a:ext cx="4307047" cy="340360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9" y="6465660"/>
            <a:ext cx="4307047" cy="340360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49786038-C086-48E1-8769-D5DC843B84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557197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4306737" cy="34030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92" y="0"/>
            <a:ext cx="4306737" cy="34030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r>
              <a:rPr kumimoji="1" lang="en-US" altLang="ja-JP" dirty="0"/>
              <a:t>2017/12/22</a:t>
            </a:r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54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403" y="3233450"/>
            <a:ext cx="7950543" cy="3062751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6465812"/>
            <a:ext cx="4306737" cy="34030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92" y="6465812"/>
            <a:ext cx="4306737" cy="34030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65341FEF-74BE-4567-B8D5-9E8513FD71D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05604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522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749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3337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386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8235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89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386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35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dirty="0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5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309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00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19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55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903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693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2017/12/22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41FEF-74BE-4567-B8D5-9E8513FD71D5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14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9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6" y="5037663"/>
            <a:ext cx="551167" cy="279400"/>
          </a:xfrm>
        </p:spPr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8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7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709677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7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1370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8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7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1601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983608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8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7780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4" y="4470407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1450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722502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2" y="982136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4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6869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616783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9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5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828367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7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7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0521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722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7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7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80839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662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4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6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38C188-2451-4648-A60C-1E3B3E02570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01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6" r:id="rId3"/>
    <p:sldLayoutId id="2147485027" r:id="rId4"/>
    <p:sldLayoutId id="2147485028" r:id="rId5"/>
    <p:sldLayoutId id="2147485029" r:id="rId6"/>
    <p:sldLayoutId id="2147485030" r:id="rId7"/>
    <p:sldLayoutId id="2147485031" r:id="rId8"/>
    <p:sldLayoutId id="2147485032" r:id="rId9"/>
    <p:sldLayoutId id="2147485033" r:id="rId10"/>
    <p:sldLayoutId id="2147485034" r:id="rId11"/>
    <p:sldLayoutId id="2147485035" r:id="rId12"/>
    <p:sldLayoutId id="2147485036" r:id="rId13"/>
    <p:sldLayoutId id="2147485037" r:id="rId14"/>
    <p:sldLayoutId id="2147485038" r:id="rId15"/>
    <p:sldLayoutId id="2147485039" r:id="rId16"/>
    <p:sldLayoutId id="2147485040" r:id="rId17"/>
  </p:sldLayoutIdLst>
  <p:hf hdr="0" ftr="0"/>
  <p:txStyles>
    <p:titleStyle>
      <a:lvl1pPr algn="ctr" defTabSz="457178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37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091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973" indent="-171442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151" indent="-171442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45299E8-0577-4F4D-B48D-1FFC31AF0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1" y="2276879"/>
            <a:ext cx="11058525" cy="409575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648C83E3-6FB0-4942-8B06-5A7B3901C869}"/>
              </a:ext>
            </a:extLst>
          </p:cNvPr>
          <p:cNvSpPr txBox="1">
            <a:spLocks/>
          </p:cNvSpPr>
          <p:nvPr/>
        </p:nvSpPr>
        <p:spPr>
          <a:xfrm>
            <a:off x="695400" y="2348880"/>
            <a:ext cx="10657184" cy="187220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70"/>
            <a:r>
              <a:rPr lang="ja-JP" altLang="en-US" sz="6000" b="1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困難の中に、機会がある</a:t>
            </a:r>
            <a:endParaRPr lang="en-US" altLang="ja-JP" sz="6000" b="1" dirty="0">
              <a:solidFill>
                <a:srgbClr val="00206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182870"/>
            <a:r>
              <a:rPr lang="ja-JP" altLang="en-US" sz="3600" b="1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～コロナ禍の教育活動～</a:t>
            </a:r>
            <a:endParaRPr lang="en-US" altLang="ja-JP" sz="4400" b="1" dirty="0">
              <a:solidFill>
                <a:srgbClr val="00206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E3FE7E13-45A4-4B58-9EE6-B44676DE32B9}"/>
              </a:ext>
            </a:extLst>
          </p:cNvPr>
          <p:cNvSpPr txBox="1">
            <a:spLocks/>
          </p:cNvSpPr>
          <p:nvPr/>
        </p:nvSpPr>
        <p:spPr>
          <a:xfrm>
            <a:off x="6168008" y="4725144"/>
            <a:ext cx="5256584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令和４年１月</a:t>
            </a:r>
            <a:r>
              <a:rPr lang="en-US" altLang="ja-JP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24</a:t>
            </a:r>
            <a:r>
              <a:rPr lang="ja-JP" altLang="en-US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日（月）</a:t>
            </a:r>
            <a:endParaRPr lang="en-US" altLang="ja-JP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大阪府立夕陽丘高等学校　校長　網代　典子</a:t>
            </a:r>
            <a:endParaRPr lang="en-US" altLang="ja-JP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757D0A7-F44E-4FBE-BF50-A3D889857D47}"/>
              </a:ext>
            </a:extLst>
          </p:cNvPr>
          <p:cNvSpPr txBox="1">
            <a:spLocks/>
          </p:cNvSpPr>
          <p:nvPr/>
        </p:nvSpPr>
        <p:spPr>
          <a:xfrm>
            <a:off x="1613756" y="1196758"/>
            <a:ext cx="8677472" cy="8166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70" indent="0">
              <a:buNone/>
            </a:pPr>
            <a:endParaRPr lang="ja-JP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z="2000"/>
              <a:t>1</a:t>
            </a:fld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91228" y="772350"/>
            <a:ext cx="1800000" cy="568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資料５</a:t>
            </a:r>
          </a:p>
        </p:txBody>
      </p:sp>
    </p:spTree>
    <p:extLst>
      <p:ext uri="{BB962C8B-B14F-4D97-AF65-F5344CB8AC3E}">
        <p14:creationId xmlns:p14="http://schemas.microsoft.com/office/powerpoint/2010/main" val="19063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56"/>
    </mc:Choice>
    <mc:Fallback xmlns="">
      <p:transition spd="slow" advTm="1539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3817" y="476672"/>
            <a:ext cx="3718455" cy="2283462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+mj-ea"/>
              </a:rPr>
              <a:t>学校教育活動　①</a:t>
            </a:r>
            <a:br>
              <a:rPr lang="en-US" altLang="ja-JP" dirty="0">
                <a:solidFill>
                  <a:srgbClr val="002060"/>
                </a:solidFill>
                <a:latin typeface="+mj-ea"/>
              </a:rPr>
            </a:br>
            <a:r>
              <a:rPr lang="en-US" altLang="ja-JP" dirty="0">
                <a:solidFill>
                  <a:srgbClr val="002060"/>
                </a:solidFill>
              </a:rPr>
              <a:t>With</a:t>
            </a:r>
            <a:r>
              <a:rPr lang="ja-JP" altLang="en-US" dirty="0">
                <a:solidFill>
                  <a:srgbClr val="002060"/>
                </a:solidFill>
              </a:rPr>
              <a:t>　コロナ</a:t>
            </a:r>
            <a:br>
              <a:rPr lang="en-US" altLang="ja-JP" dirty="0">
                <a:solidFill>
                  <a:srgbClr val="002060"/>
                </a:solidFill>
              </a:rPr>
            </a:br>
            <a:br>
              <a:rPr lang="en-US" altLang="ja-JP" dirty="0">
                <a:solidFill>
                  <a:srgbClr val="002060"/>
                </a:solidFill>
              </a:rPr>
            </a:br>
            <a:r>
              <a:rPr lang="ja-JP" altLang="en-US" dirty="0">
                <a:solidFill>
                  <a:srgbClr val="002060"/>
                </a:solidFill>
              </a:rPr>
              <a:t>音楽科では　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3817" y="3031064"/>
            <a:ext cx="3866079" cy="293793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・感染リスクの高い活動「合唱」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・「０」ではなく、少しでも「＋」に　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・多重録音アプリを使って、美しいハー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モニーを作る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「アンサンブルひとり」</a:t>
            </a:r>
            <a:endParaRPr lang="en-US" altLang="ja-JP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音楽に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おける</a:t>
            </a:r>
            <a:r>
              <a:rPr kumimoji="1" lang="en-US" altLang="ja-JP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の利便性への気づき</a:t>
            </a:r>
            <a:endParaRPr kumimoji="1"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⇒生演奏との違い、それぞれの良さを知</a:t>
            </a:r>
            <a:endParaRPr kumimoji="1"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り、これからの活動に生かす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67" y="1556792"/>
            <a:ext cx="6010196" cy="3408908"/>
          </a:xfr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A0D36BF8-468A-4E34-B406-8FEA6604915C}"/>
              </a:ext>
            </a:extLst>
          </p:cNvPr>
          <p:cNvSpPr txBox="1">
            <a:spLocks/>
          </p:cNvSpPr>
          <p:nvPr/>
        </p:nvSpPr>
        <p:spPr>
          <a:xfrm>
            <a:off x="10004432" y="5021808"/>
            <a:ext cx="1784341" cy="2794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178" rtl="0" eaLnBrk="1" latinLnBrk="0" hangingPunct="1">
              <a:spcBef>
                <a:spcPct val="0"/>
              </a:spcBef>
              <a:buNone/>
              <a:defRPr kumimoji="1"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1400" dirty="0">
                <a:solidFill>
                  <a:schemeClr val="tx1"/>
                </a:solidFill>
                <a:latin typeface="+mj-ea"/>
              </a:rPr>
              <a:t>画像提供：</a:t>
            </a:r>
            <a:r>
              <a:rPr lang="en-US" altLang="ja-JP" sz="1400" dirty="0">
                <a:solidFill>
                  <a:schemeClr val="tx1"/>
                </a:solidFill>
                <a:latin typeface="+mj-ea"/>
              </a:rPr>
              <a:t>NHK</a:t>
            </a:r>
            <a:endParaRPr lang="ja-JP" altLang="en-US" sz="14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0042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3817" y="476672"/>
            <a:ext cx="3718455" cy="2283462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+mj-ea"/>
              </a:rPr>
              <a:t>学校教育活動　①</a:t>
            </a:r>
            <a:br>
              <a:rPr lang="en-US" altLang="ja-JP" dirty="0">
                <a:solidFill>
                  <a:srgbClr val="002060"/>
                </a:solidFill>
                <a:latin typeface="+mj-ea"/>
              </a:rPr>
            </a:br>
            <a:r>
              <a:rPr lang="en-US" altLang="ja-JP" dirty="0">
                <a:solidFill>
                  <a:srgbClr val="002060"/>
                </a:solidFill>
              </a:rPr>
              <a:t>With</a:t>
            </a:r>
            <a:r>
              <a:rPr lang="ja-JP" altLang="en-US" dirty="0">
                <a:solidFill>
                  <a:srgbClr val="002060"/>
                </a:solidFill>
              </a:rPr>
              <a:t>　コロナ</a:t>
            </a:r>
            <a:br>
              <a:rPr lang="en-US" altLang="ja-JP" dirty="0">
                <a:solidFill>
                  <a:srgbClr val="002060"/>
                </a:solidFill>
              </a:rPr>
            </a:br>
            <a:br>
              <a:rPr lang="en-US" altLang="ja-JP" dirty="0">
                <a:solidFill>
                  <a:srgbClr val="002060"/>
                </a:solidFill>
              </a:rPr>
            </a:br>
            <a:r>
              <a:rPr lang="ja-JP" altLang="en-US" dirty="0">
                <a:solidFill>
                  <a:srgbClr val="002060"/>
                </a:solidFill>
              </a:rPr>
              <a:t>音楽科では　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3817" y="3031064"/>
            <a:ext cx="3866079" cy="293793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・感染リスクの高い活動「合唱」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・「０」ではなく、少しでも「＋」に　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・多重録音アプリを使って、美しいハー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モニーを作る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「アンサンブルひとり」</a:t>
            </a:r>
            <a:endParaRPr lang="en-US" altLang="ja-JP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音楽における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の利便性への気づき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⇒生演奏との違い、それぞれ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の良さ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</a:t>
            </a:r>
            <a:endParaRPr kumimoji="1"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り、これからの活動に生かす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2EDA56A-FB90-4AD5-8AA6-9E9D4069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412776"/>
            <a:ext cx="5288096" cy="29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0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3817" y="548680"/>
            <a:ext cx="3718455" cy="2211454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学校教育活動　①</a:t>
            </a:r>
            <a:br>
              <a:rPr lang="en-US" altLang="ja-JP" dirty="0">
                <a:solidFill>
                  <a:srgbClr val="002060"/>
                </a:solidFill>
              </a:rPr>
            </a:br>
            <a:r>
              <a:rPr lang="en-US" altLang="ja-JP" dirty="0">
                <a:solidFill>
                  <a:srgbClr val="002060"/>
                </a:solidFill>
              </a:rPr>
              <a:t>With</a:t>
            </a:r>
            <a:r>
              <a:rPr lang="ja-JP" altLang="en-US" dirty="0">
                <a:solidFill>
                  <a:srgbClr val="002060"/>
                </a:solidFill>
              </a:rPr>
              <a:t>　コロナ</a:t>
            </a:r>
            <a:br>
              <a:rPr lang="en-US" altLang="ja-JP" dirty="0">
                <a:solidFill>
                  <a:srgbClr val="002060"/>
                </a:solidFill>
              </a:rPr>
            </a:br>
            <a:br>
              <a:rPr lang="en-US" altLang="ja-JP" dirty="0">
                <a:solidFill>
                  <a:srgbClr val="002060"/>
                </a:solidFill>
              </a:rPr>
            </a:br>
            <a:r>
              <a:rPr lang="ja-JP" altLang="en-US" dirty="0">
                <a:solidFill>
                  <a:srgbClr val="002060"/>
                </a:solidFill>
              </a:rPr>
              <a:t>グループワーク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15306" y="2974461"/>
            <a:ext cx="4140742" cy="3134239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・密状態になりやすい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グループワーク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・一人一台端末を活用し、クラウド上で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グループ討議を実施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（人権学習での一例）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⇒　グループ毎の協議も共有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学習の幅に広がりが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692696"/>
            <a:ext cx="5789968" cy="3407935"/>
          </a:xfrm>
          <a:prstGeom prst="rect">
            <a:avLst/>
          </a:prstGeo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56048" y="3559868"/>
            <a:ext cx="4221553" cy="24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0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3817" y="548680"/>
            <a:ext cx="3718455" cy="2211454"/>
          </a:xfrm>
        </p:spPr>
        <p:txBody>
          <a:bodyPr/>
          <a:lstStyle/>
          <a:p>
            <a:r>
              <a:rPr lang="ja-JP" altLang="en-US" dirty="0">
                <a:solidFill>
                  <a:srgbClr val="002060"/>
                </a:solidFill>
              </a:rPr>
              <a:t>学校教育活動　②</a:t>
            </a:r>
            <a:br>
              <a:rPr lang="en-US" altLang="ja-JP" dirty="0">
                <a:solidFill>
                  <a:srgbClr val="002060"/>
                </a:solidFill>
              </a:rPr>
            </a:br>
            <a:r>
              <a:rPr lang="en-US" altLang="ja-JP" dirty="0">
                <a:solidFill>
                  <a:srgbClr val="002060"/>
                </a:solidFill>
              </a:rPr>
              <a:t>With</a:t>
            </a:r>
            <a:r>
              <a:rPr lang="ja-JP" altLang="en-US" dirty="0">
                <a:solidFill>
                  <a:srgbClr val="002060"/>
                </a:solidFill>
              </a:rPr>
              <a:t>　コロナ</a:t>
            </a:r>
            <a:br>
              <a:rPr lang="en-US" altLang="ja-JP" dirty="0">
                <a:solidFill>
                  <a:srgbClr val="002060"/>
                </a:solidFill>
              </a:rPr>
            </a:br>
            <a:br>
              <a:rPr lang="en-US" altLang="ja-JP" dirty="0">
                <a:solidFill>
                  <a:srgbClr val="002060"/>
                </a:solidFill>
              </a:rPr>
            </a:br>
            <a:r>
              <a:rPr lang="ja-JP" altLang="en-US" dirty="0">
                <a:solidFill>
                  <a:srgbClr val="002060"/>
                </a:solidFill>
              </a:rPr>
              <a:t>生徒</a:t>
            </a:r>
            <a:r>
              <a:rPr lang="en-US" altLang="ja-JP" dirty="0">
                <a:solidFill>
                  <a:srgbClr val="002060"/>
                </a:solidFill>
              </a:rPr>
              <a:t>ICT</a:t>
            </a:r>
            <a:r>
              <a:rPr lang="ja-JP" altLang="en-US" dirty="0">
                <a:solidFill>
                  <a:srgbClr val="002060"/>
                </a:solidFill>
              </a:rPr>
              <a:t>委員会の立ち上げ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71464" y="3031064"/>
            <a:ext cx="3718455" cy="327825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・端末活用を「主体的」に考える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ときには、教員の補助も！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・端末配付時には、委員が活躍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3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（生徒</a:t>
            </a:r>
            <a:r>
              <a:rPr lang="en-US" altLang="ja-JP" sz="13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lang="ja-JP" altLang="en-US" sz="13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委員　生徒アンケート結果より）</a:t>
            </a:r>
            <a:endParaRPr lang="en-US" altLang="ja-JP" sz="1300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60000"/>
              </a:lnSpc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・役割にやりがいを感じていた生徒は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88.2</a:t>
            </a:r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・残り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11.8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％の生徒の多くは、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物足りなさを感じ、もっと積極的に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取り組みたかった・・・との意見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4374" y="1052735"/>
            <a:ext cx="4418170" cy="33150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567" y="3031064"/>
            <a:ext cx="3644411" cy="27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8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3817" y="476672"/>
            <a:ext cx="3718455" cy="2283462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solidFill>
                  <a:srgbClr val="002060"/>
                </a:solidFill>
                <a:latin typeface="+mj-ea"/>
              </a:rPr>
              <a:t>学校教育活動　③</a:t>
            </a:r>
            <a:br>
              <a:rPr lang="en-US" altLang="ja-JP" sz="2700" dirty="0">
                <a:solidFill>
                  <a:srgbClr val="002060"/>
                </a:solidFill>
                <a:latin typeface="+mj-ea"/>
              </a:rPr>
            </a:br>
            <a:r>
              <a:rPr lang="en-US" altLang="ja-JP" sz="2800" dirty="0">
                <a:solidFill>
                  <a:srgbClr val="002060"/>
                </a:solidFill>
              </a:rPr>
              <a:t>With </a:t>
            </a:r>
            <a:r>
              <a:rPr lang="ja-JP" altLang="en-US" sz="2700" dirty="0">
                <a:solidFill>
                  <a:srgbClr val="002060"/>
                </a:solidFill>
                <a:latin typeface="+mj-ea"/>
              </a:rPr>
              <a:t>　コロナ</a:t>
            </a:r>
            <a:br>
              <a:rPr lang="en-US" altLang="ja-JP" sz="2700" dirty="0">
                <a:solidFill>
                  <a:srgbClr val="002060"/>
                </a:solidFill>
                <a:latin typeface="+mj-ea"/>
              </a:rPr>
            </a:br>
            <a:br>
              <a:rPr lang="en-US" altLang="ja-JP" sz="2700" dirty="0">
                <a:solidFill>
                  <a:srgbClr val="002060"/>
                </a:solidFill>
                <a:latin typeface="+mj-ea"/>
              </a:rPr>
            </a:br>
            <a:r>
              <a:rPr lang="ja-JP" altLang="en-US" sz="2700" dirty="0">
                <a:solidFill>
                  <a:srgbClr val="002060"/>
                </a:solidFill>
                <a:latin typeface="+mj-ea"/>
              </a:rPr>
              <a:t>教員の意識改革</a:t>
            </a:r>
            <a:endParaRPr kumimoji="1" lang="ja-JP" altLang="en-US" sz="2700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3817" y="3031064"/>
            <a:ext cx="3718455" cy="313423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・教員一人一台の端末を活用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ペーパーレス職員会議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dirty="0" err="1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GoogleMeet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を使って職員会議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⇒　発言者と参加者の両方を経験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（授業者と生徒の両方を経験）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・長時間画面を見続ける疲労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・ハウリング対策が必要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・オンラインを活用して欠席連絡等の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受付を実施　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⇒　業務改善につながる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ja-JP" altLang="en-US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674634"/>
            <a:ext cx="4392488" cy="3294366"/>
          </a:xfrm>
          <a:prstGeom prst="rect">
            <a:avLst/>
          </a:prstGeom>
        </p:spPr>
      </p:pic>
      <p:pic>
        <p:nvPicPr>
          <p:cNvPr id="1026" name="Picture 2" descr="https://lh4.googleusercontent.com/SkrF68DX0FSuTzRUE4Wus86A8joY5EMCUNCTriJrO3mUnq76hqn130CzdrE3q1wgEwAs5YFtDSKvQpyFIR8bp9eGbjJmeHCtFN_MG4Zy3eKqG0UqXP_ZgN73AAhrG04-9j8NKIVVwmA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25" y="764704"/>
            <a:ext cx="5265429" cy="29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9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4106" y="768705"/>
            <a:ext cx="4464495" cy="2283462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</a:rPr>
              <a:t>第６波への対応</a:t>
            </a:r>
            <a:br>
              <a:rPr lang="en-US" altLang="ja-JP" sz="2800" dirty="0">
                <a:solidFill>
                  <a:srgbClr val="002060"/>
                </a:solidFill>
              </a:rPr>
            </a:br>
            <a:r>
              <a:rPr lang="ja-JP" altLang="en-US" sz="2800" dirty="0">
                <a:solidFill>
                  <a:srgbClr val="002060"/>
                </a:solidFill>
              </a:rPr>
              <a:t>（オンラインの活用）</a:t>
            </a:r>
            <a:r>
              <a:rPr lang="en-US" altLang="ja-JP" sz="2800" dirty="0">
                <a:solidFill>
                  <a:srgbClr val="002060"/>
                </a:solidFill>
              </a:rPr>
              <a:t> </a:t>
            </a:r>
            <a:br>
              <a:rPr lang="en-US" altLang="ja-JP" sz="2700" dirty="0">
                <a:solidFill>
                  <a:srgbClr val="002060"/>
                </a:solidFill>
                <a:latin typeface="+mj-ea"/>
              </a:rPr>
            </a:br>
            <a:endParaRPr kumimoji="1" lang="ja-JP" altLang="en-US" sz="2700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3817" y="3031064"/>
            <a:ext cx="3718455" cy="3134239"/>
          </a:xfrm>
        </p:spPr>
        <p:txBody>
          <a:bodyPr>
            <a:normAutofit/>
          </a:bodyPr>
          <a:lstStyle/>
          <a:p>
            <a:pPr algn="l"/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ja-JP" altLang="en-US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9" name="コンテンツ プレースホルダー 8" descr="ノートパソコン, コンピュータ, 少年, 若い が含まれている画像&#10;&#10;自動的に生成された説明">
            <a:extLst>
              <a:ext uri="{FF2B5EF4-FFF2-40B4-BE49-F238E27FC236}">
                <a16:creationId xmlns:a16="http://schemas.microsoft.com/office/drawing/2014/main" id="{2C739467-9E6A-48C6-BC5F-939A48676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68" y="1593467"/>
            <a:ext cx="3407184" cy="1916541"/>
          </a:xfrm>
        </p:spPr>
      </p:pic>
      <p:pic>
        <p:nvPicPr>
          <p:cNvPr id="11" name="図 10" descr="机の上のノートパソコン&#10;&#10;自動的に生成された説明">
            <a:extLst>
              <a:ext uri="{FF2B5EF4-FFF2-40B4-BE49-F238E27FC236}">
                <a16:creationId xmlns:a16="http://schemas.microsoft.com/office/drawing/2014/main" id="{3C96F09C-43A6-4401-8093-580DC9C0B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0" y="3284984"/>
            <a:ext cx="3919984" cy="2204991"/>
          </a:xfrm>
          <a:prstGeom prst="rect">
            <a:avLst/>
          </a:prstGeom>
        </p:spPr>
      </p:pic>
      <p:sp>
        <p:nvSpPr>
          <p:cNvPr id="13" name="テキスト プレースホルダー 3">
            <a:extLst>
              <a:ext uri="{FF2B5EF4-FFF2-40B4-BE49-F238E27FC236}">
                <a16:creationId xmlns:a16="http://schemas.microsoft.com/office/drawing/2014/main" id="{65D1A798-1FDC-4571-A109-2B620E0F3F73}"/>
              </a:ext>
            </a:extLst>
          </p:cNvPr>
          <p:cNvSpPr txBox="1">
            <a:spLocks/>
          </p:cNvSpPr>
          <p:nvPr/>
        </p:nvSpPr>
        <p:spPr>
          <a:xfrm>
            <a:off x="1092286" y="3019640"/>
            <a:ext cx="4666025" cy="2470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178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178" indent="0" algn="l" defTabSz="457178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354" indent="0" algn="l" defTabSz="457178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532" indent="0" algn="l" defTabSz="457178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709" indent="0" algn="l" defTabSz="457178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5886" indent="0" algn="l" defTabSz="457178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062" indent="0" algn="l" defTabSz="457178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240" indent="0" algn="l" defTabSz="457178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418" indent="0" algn="l" defTabSz="457178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・臨時休業発生後、速やかにオンラインを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活用した取組みを実施（休業期間：１日）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（実施内容）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会議システムを利用したホームルーム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・オンライン学習の実施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ja-JP" altLang="en-US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94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ご清聴ありがとうございました。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85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令和</a:t>
            </a:r>
            <a:r>
              <a:rPr lang="ja-JP" altLang="en-US" dirty="0">
                <a:solidFill>
                  <a:srgbClr val="002060"/>
                </a:solidFill>
              </a:rPr>
              <a:t>２</a:t>
            </a:r>
            <a:r>
              <a:rPr kumimoji="1" lang="ja-JP" altLang="en-US" dirty="0">
                <a:solidFill>
                  <a:srgbClr val="002060"/>
                </a:solidFill>
              </a:rPr>
              <a:t>年度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臨時休業から始まる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75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４月８日</a:t>
            </a:r>
            <a:br>
              <a:rPr kumimoji="1" lang="en-US" altLang="ja-JP" dirty="0"/>
            </a:br>
            <a:r>
              <a:rPr lang="ja-JP" altLang="en-US" dirty="0"/>
              <a:t>始業式・入学式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55441" y="3031065"/>
            <a:ext cx="4104456" cy="24384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・臨時休業が延長され、先行きの見え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ないな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かで不安に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・新入生は友達も先生もわからないまま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・新入生との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主な連絡手段は電話と</a:t>
            </a:r>
            <a:endParaRPr kumimoji="1"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ホームページ（一方向）</a:t>
            </a:r>
            <a:endParaRPr kumimoji="1"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・学習支援クラウドサービスの活用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ja-JP" altLang="en-US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BAEE467-EFD8-4609-B6D4-4A9A9FCA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99" y="1890712"/>
            <a:ext cx="5475572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４月８日</a:t>
            </a:r>
            <a:br>
              <a:rPr kumimoji="1" lang="en-US" altLang="ja-JP" dirty="0"/>
            </a:br>
            <a:r>
              <a:rPr lang="ja-JP" altLang="en-US" dirty="0"/>
              <a:t>始業式・入学式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55441" y="3031065"/>
            <a:ext cx="4104456" cy="24384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・臨時休業が延長され、先行きの見え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ないな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かで不安に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・新入生は友達も先生もわからないまま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新入生との主な連絡手段は電話と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ホームページ（一方向）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・学習支援クラウドサービスの活用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ja-JP" altLang="en-US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FE0FDF-6BF0-4E8E-84E9-84A7CB64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819" y="1772816"/>
            <a:ext cx="5475572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9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学習支援（休校期間中）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416" y="3031064"/>
            <a:ext cx="4464497" cy="3062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課題の郵送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・時間割を設定し、学校ＨＰで学習指示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パワーポイントに音声録音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ＹｏｕＴｕｂｅで授業配信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ビデオ録画（解答解説の配信）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　</a:t>
            </a:r>
            <a:r>
              <a:rPr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時間の動画を作成するのに膨大な時間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 がかかる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　携帯等の小さい画面でみる生徒は負担大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8FFA7AF-D23F-4097-8F0A-52CF3AB3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1387434"/>
            <a:ext cx="5444176" cy="40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8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>
          <a:xfrm>
            <a:off x="1295400" y="1649121"/>
            <a:ext cx="4718304" cy="576262"/>
          </a:xfrm>
        </p:spPr>
        <p:txBody>
          <a:bodyPr/>
          <a:lstStyle/>
          <a:p>
            <a:r>
              <a:rPr kumimoji="1" lang="ja-JP" altLang="en-US" sz="2400" dirty="0">
                <a:solidFill>
                  <a:srgbClr val="002060"/>
                </a:solidFill>
                <a:latin typeface="+mj-ea"/>
                <a:ea typeface="+mj-ea"/>
              </a:rPr>
              <a:t>学校再開にあたって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sz="half" idx="2"/>
          </p:nvPr>
        </p:nvSpPr>
        <p:spPr>
          <a:xfrm>
            <a:off x="1295400" y="2636912"/>
            <a:ext cx="4718304" cy="36114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分散登校の開始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授業日数の確保　⇒　休業日の短縮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　　　　　　　　⇒　土曜授業の実施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学校行事（入学式、体育祭、文化祭、　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定期演奏会、修学旅行、卒業式など）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buNone/>
            </a:pP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実施形態等の変更を余儀なくされる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「あきらめない！」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「今できることを！」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>
          <a:xfrm>
            <a:off x="6180671" y="1628800"/>
            <a:ext cx="4718304" cy="576262"/>
          </a:xfrm>
        </p:spPr>
        <p:txBody>
          <a:bodyPr/>
          <a:lstStyle/>
          <a:p>
            <a:r>
              <a:rPr kumimoji="1" lang="ja-JP" altLang="en-US" sz="2400" dirty="0">
                <a:solidFill>
                  <a:srgbClr val="002060"/>
                </a:solidFill>
                <a:latin typeface="+mj-ea"/>
                <a:ea typeface="+mj-ea"/>
              </a:rPr>
              <a:t>第２波、第３波に備えて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4"/>
          </p:nvPr>
        </p:nvSpPr>
        <p:spPr>
          <a:xfrm>
            <a:off x="6178299" y="2636912"/>
            <a:ext cx="4718304" cy="2632605"/>
          </a:xfrm>
        </p:spPr>
        <p:txBody>
          <a:bodyPr>
            <a:normAutofit/>
          </a:bodyPr>
          <a:lstStyle/>
          <a:p>
            <a:r>
              <a:rPr lang="ja-JP" altLang="en-US" sz="19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クラウド型教育用プラットフォームを導入し、平常時から少しずつ活用</a:t>
            </a:r>
            <a:endParaRPr lang="en-US" altLang="ja-JP" sz="1900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教員に一人一台の</a:t>
            </a:r>
            <a:r>
              <a:rPr lang="en-US" altLang="ja-JP" sz="1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Chromebook</a:t>
            </a:r>
            <a:r>
              <a:rPr lang="ja-JP" altLang="en-US" sz="1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を整備</a:t>
            </a:r>
            <a:endParaRPr kumimoji="1" lang="ja-JP" altLang="en-US" sz="19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22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令和３年度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これまでの経験から、そして一人一台端末の活用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419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新入生・在校生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3817" y="3031064"/>
            <a:ext cx="3964134" cy="319560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月の合格者説明会で学習支援</a:t>
            </a:r>
            <a:endParaRPr kumimoji="1"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クラウドサービス利用に必要となる</a:t>
            </a:r>
            <a:endParaRPr kumimoji="1"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アカウント情報等の登録</a:t>
            </a:r>
            <a:endParaRPr kumimoji="1" lang="en-US" altLang="ja-JP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⇒　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学校との繋がりを早期に確保</a:t>
            </a:r>
            <a:endParaRPr lang="en-US" altLang="ja-JP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・出席停止（濃厚接触者　等）となる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すべての生徒を対象に、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会議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システムを利用した授業配信や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課題等の送受信を活用して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オンライン学習の機会を提供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764704"/>
            <a:ext cx="4608512" cy="3456384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7539" y="3286344"/>
            <a:ext cx="3360374" cy="2520280"/>
          </a:xfrm>
        </p:spPr>
      </p:pic>
    </p:spTree>
    <p:extLst>
      <p:ext uri="{BB962C8B-B14F-4D97-AF65-F5344CB8AC3E}">
        <p14:creationId xmlns:p14="http://schemas.microsoft.com/office/powerpoint/2010/main" val="405376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980728"/>
            <a:ext cx="4125157" cy="30956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3817" y="620688"/>
            <a:ext cx="3718455" cy="2139446"/>
          </a:xfrm>
        </p:spPr>
        <p:txBody>
          <a:bodyPr/>
          <a:lstStyle/>
          <a:p>
            <a:r>
              <a:rPr lang="ja-JP" altLang="en-US" dirty="0">
                <a:solidFill>
                  <a:srgbClr val="002060"/>
                </a:solidFill>
              </a:rPr>
              <a:t>学校教育活動　①</a:t>
            </a:r>
            <a:br>
              <a:rPr lang="en-US" altLang="ja-JP" dirty="0">
                <a:solidFill>
                  <a:srgbClr val="002060"/>
                </a:solidFill>
              </a:rPr>
            </a:br>
            <a:r>
              <a:rPr lang="en-US" altLang="ja-JP" dirty="0">
                <a:solidFill>
                  <a:srgbClr val="002060"/>
                </a:solidFill>
              </a:rPr>
              <a:t>With</a:t>
            </a:r>
            <a:r>
              <a:rPr lang="ja-JP" altLang="en-US" dirty="0">
                <a:solidFill>
                  <a:srgbClr val="002060"/>
                </a:solidFill>
              </a:rPr>
              <a:t>　コロナ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3817" y="3031064"/>
            <a:ext cx="3718455" cy="313423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・生徒一人一台端末の活用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学校教育自己診断　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自治会役員選挙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人権学習、探究活動など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C188-2451-4648-A60C-1E3B3E02570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56086" y="2977018"/>
            <a:ext cx="4118942" cy="30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27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978</Words>
  <Application>Microsoft Office PowerPoint</Application>
  <PresentationFormat>ワイド画面</PresentationFormat>
  <Paragraphs>171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HGｺﾞｼｯｸE</vt:lpstr>
      <vt:lpstr>HG丸ｺﾞｼｯｸM-PRO</vt:lpstr>
      <vt:lpstr>Meiryo UI</vt:lpstr>
      <vt:lpstr>ＭＳ Ｐゴシック</vt:lpstr>
      <vt:lpstr>メイリオ</vt:lpstr>
      <vt:lpstr>Arial</vt:lpstr>
      <vt:lpstr>Calibri</vt:lpstr>
      <vt:lpstr>Garamond</vt:lpstr>
      <vt:lpstr>Georgia</vt:lpstr>
      <vt:lpstr>オーガニック</vt:lpstr>
      <vt:lpstr>PowerPoint プレゼンテーション</vt:lpstr>
      <vt:lpstr>令和２年度</vt:lpstr>
      <vt:lpstr>４月８日 始業式・入学式</vt:lpstr>
      <vt:lpstr>４月８日 始業式・入学式</vt:lpstr>
      <vt:lpstr>学習支援（休校期間中）</vt:lpstr>
      <vt:lpstr>PowerPoint プレゼンテーション</vt:lpstr>
      <vt:lpstr>令和３年度</vt:lpstr>
      <vt:lpstr>新入生・在校生</vt:lpstr>
      <vt:lpstr>学校教育活動　① With　コロナ</vt:lpstr>
      <vt:lpstr>学校教育活動　① With　コロナ  音楽科では　</vt:lpstr>
      <vt:lpstr>学校教育活動　① With　コロナ  音楽科では　</vt:lpstr>
      <vt:lpstr>学校教育活動　① With　コロナ  グループワーク</vt:lpstr>
      <vt:lpstr>学校教育活動　② With　コロナ  生徒ICT委員会の立ち上げ</vt:lpstr>
      <vt:lpstr>学校教育活動　③ With 　コロナ  教員の意識改革</vt:lpstr>
      <vt:lpstr>第６波への対応 （オンラインの活用）  </vt:lpstr>
      <vt:lpstr>ご清聴ありがとうございました。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2025-09-25T01:57:24Z</dcterms:created>
  <dcterms:modified xsi:type="dcterms:W3CDTF">2025-09-25T01:57:31Z</dcterms:modified>
</cp:coreProperties>
</file>