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5" r:id="rId1"/>
    <p:sldMasterId id="2147484605" r:id="rId2"/>
  </p:sldMasterIdLst>
  <p:notesMasterIdLst>
    <p:notesMasterId r:id="rId34"/>
  </p:notesMasterIdLst>
  <p:handoutMasterIdLst>
    <p:handoutMasterId r:id="rId35"/>
  </p:handoutMasterIdLst>
  <p:sldIdLst>
    <p:sldId id="256" r:id="rId3"/>
    <p:sldId id="306" r:id="rId4"/>
    <p:sldId id="307" r:id="rId5"/>
    <p:sldId id="257" r:id="rId6"/>
    <p:sldId id="309" r:id="rId7"/>
    <p:sldId id="262" r:id="rId8"/>
    <p:sldId id="310" r:id="rId9"/>
    <p:sldId id="294" r:id="rId10"/>
    <p:sldId id="258" r:id="rId11"/>
    <p:sldId id="297" r:id="rId12"/>
    <p:sldId id="298" r:id="rId13"/>
    <p:sldId id="299" r:id="rId14"/>
    <p:sldId id="300" r:id="rId15"/>
    <p:sldId id="311" r:id="rId16"/>
    <p:sldId id="312" r:id="rId17"/>
    <p:sldId id="319" r:id="rId18"/>
    <p:sldId id="313" r:id="rId19"/>
    <p:sldId id="314" r:id="rId20"/>
    <p:sldId id="315" r:id="rId21"/>
    <p:sldId id="318" r:id="rId22"/>
    <p:sldId id="316" r:id="rId23"/>
    <p:sldId id="304" r:id="rId24"/>
    <p:sldId id="288" r:id="rId25"/>
    <p:sldId id="289" r:id="rId26"/>
    <p:sldId id="317" r:id="rId27"/>
    <p:sldId id="290" r:id="rId28"/>
    <p:sldId id="322" r:id="rId29"/>
    <p:sldId id="287" r:id="rId30"/>
    <p:sldId id="292" r:id="rId31"/>
    <p:sldId id="293" r:id="rId32"/>
    <p:sldId id="282" r:id="rId33"/>
  </p:sldIdLst>
  <p:sldSz cx="12192000" cy="6858000"/>
  <p:notesSz cx="9939338" cy="68072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山口　智子" initials="山口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00"/>
    <a:srgbClr val="CCCCFF"/>
    <a:srgbClr val="E27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4667" autoAdjust="0"/>
  </p:normalViewPr>
  <p:slideViewPr>
    <p:cSldViewPr snapToGrid="0">
      <p:cViewPr varScale="1">
        <p:scale>
          <a:sx n="70" d="100"/>
          <a:sy n="70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D6D8-4C93-4EC0-8AB1-B6B135575CB5}" type="datetimeFigureOut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80CD-57F7-4F24-B16C-397EB0B65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94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3485C-B7D3-4B43-A6A0-43826580080A}" type="datetimeFigureOut">
              <a:rPr kumimoji="1" lang="ja-JP" altLang="en-US" smtClean="0"/>
              <a:pPr/>
              <a:t>2017/9/13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18F11-D3D4-4AF4-B29D-C423F75B0CE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8F11-D3D4-4AF4-B29D-C423F75B0CEA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671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8F11-D3D4-4AF4-B29D-C423F75B0CEA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94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2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73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6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1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2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1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51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87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3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16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7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32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8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7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4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8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8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9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0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1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0486" y="886692"/>
            <a:ext cx="8426424" cy="24106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4800" dirty="0" smtClean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4800" dirty="0" smtClean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000" dirty="0" smtClean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グローバルリーダーズハイスクール（ＧＬＨＳ）における取組</a:t>
            </a:r>
            <a:r>
              <a:rPr kumimoji="1" lang="en-US" altLang="ja-JP" sz="4800" dirty="0" smtClean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4800" dirty="0" smtClean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800" dirty="0" smtClean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48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800" dirty="0" smtClean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kumimoji="1" lang="ja-JP" altLang="en-US" sz="48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64209" y="3574474"/>
            <a:ext cx="5420303" cy="2252168"/>
          </a:xfrm>
        </p:spPr>
        <p:txBody>
          <a:bodyPr>
            <a:normAutofit lnSpcReduction="10000"/>
          </a:bodyPr>
          <a:lstStyle/>
          <a:p>
            <a:pPr algn="r"/>
            <a:r>
              <a:rPr lang="ja-JP" altLang="en-US" sz="2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大阪府立三国丘高等学校</a:t>
            </a:r>
            <a:endParaRPr lang="en-US" altLang="ja-JP" sz="28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校長　山口　智子</a:t>
            </a:r>
            <a:endParaRPr lang="en-US" altLang="ja-JP" sz="28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lang="en-US" altLang="ja-JP" sz="28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1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ja-JP" altLang="en-US" sz="1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1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en-US" sz="1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endParaRPr lang="en-US" altLang="ja-JP" sz="1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総合教育会議</a:t>
            </a:r>
            <a:endParaRPr lang="en-US" altLang="ja-JP" sz="18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endParaRPr kumimoji="1" lang="ja-JP" altLang="en-US" sz="40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27" y="2812472"/>
            <a:ext cx="4168853" cy="27792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938" y="1581080"/>
            <a:ext cx="2118498" cy="14494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937" y="3647013"/>
            <a:ext cx="2118499" cy="144940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710186" y="218364"/>
            <a:ext cx="94753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資料５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793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テキスト ボックス 4"/>
          <p:cNvSpPr txBox="1">
            <a:spLocks noChangeArrowheads="1"/>
          </p:cNvSpPr>
          <p:nvPr/>
        </p:nvSpPr>
        <p:spPr bwMode="auto">
          <a:xfrm>
            <a:off x="1246906" y="4655126"/>
            <a:ext cx="46274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  <a:latin typeface="Times New Roman" pitchFamily="18" charset="0"/>
              </a:rPr>
              <a:t>元国連開発計画　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 pitchFamily="18" charset="0"/>
              </a:rPr>
              <a:t>開発政策局長</a:t>
            </a:r>
            <a:endParaRPr lang="en-US" altLang="ja-JP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  <a:latin typeface="Times New Roman" pitchFamily="18" charset="0"/>
              </a:rPr>
              <a:t>元アジア開発銀行　局長</a:t>
            </a:r>
            <a:endParaRPr lang="en-US" altLang="ja-JP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Times New Roman" pitchFamily="18" charset="0"/>
              </a:rPr>
              <a:t>　　　　西本</a:t>
            </a:r>
            <a:r>
              <a:rPr lang="ja-JP" altLang="en-US" sz="2000" dirty="0">
                <a:solidFill>
                  <a:srgbClr val="000000"/>
                </a:solidFill>
                <a:latin typeface="Times New Roman" pitchFamily="18" charset="0"/>
              </a:rPr>
              <a:t>昌二先生</a:t>
            </a:r>
          </a:p>
        </p:txBody>
      </p:sp>
      <p:pic>
        <p:nvPicPr>
          <p:cNvPr id="6147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138" y="2126763"/>
            <a:ext cx="3845477" cy="22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981" y="280122"/>
            <a:ext cx="4157663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981" y="2848856"/>
            <a:ext cx="4405746" cy="26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888306" y="5651313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/>
              <a:t>国際機関、大学、企業、</a:t>
            </a:r>
            <a:r>
              <a:rPr lang="en-US" altLang="ja-JP" sz="2000" dirty="0"/>
              <a:t>NGO</a:t>
            </a:r>
            <a:r>
              <a:rPr lang="ja-JP" altLang="en-US" sz="2000" dirty="0"/>
              <a:t>などの</a:t>
            </a:r>
          </a:p>
          <a:p>
            <a:pPr algn="ctr"/>
            <a:r>
              <a:rPr lang="ja-JP" altLang="en-US" sz="2000" dirty="0"/>
              <a:t>　最先端の外部講師による講義</a:t>
            </a:r>
          </a:p>
        </p:txBody>
      </p:sp>
      <p:sp>
        <p:nvSpPr>
          <p:cNvPr id="614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0" y="188913"/>
            <a:ext cx="11675533" cy="4705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国際人としての理念を学ぶ</a:t>
            </a:r>
            <a:endParaRPr lang="en-US" altLang="ja-JP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先進国の知見を学ぶ</a:t>
            </a:r>
            <a:endParaRPr lang="en-US" altLang="ja-JP" sz="4000" b="1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457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184" y="2132698"/>
            <a:ext cx="34671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354" y="4222146"/>
            <a:ext cx="4266380" cy="222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コンテンツ プレースホルダ 2"/>
          <p:cNvSpPr>
            <a:spLocks noGrp="1"/>
          </p:cNvSpPr>
          <p:nvPr>
            <p:ph idx="1"/>
          </p:nvPr>
        </p:nvSpPr>
        <p:spPr>
          <a:xfrm>
            <a:off x="1186297" y="393264"/>
            <a:ext cx="11601449" cy="35290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ja-JP" altLang="en-US" sz="4000" b="1" dirty="0" smtClean="0">
                <a:solidFill>
                  <a:srgbClr val="0070C0"/>
                </a:solidFill>
              </a:rPr>
              <a:t>ポートランドフィールドワーク</a:t>
            </a:r>
            <a:endParaRPr lang="en-US" altLang="ja-JP" sz="4000" b="1" dirty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ja-JP" altLang="en-US" dirty="0" smtClean="0"/>
              <a:t>　・全米一住みたい街、オレゴン州ポートランド市でホームステイ　</a:t>
            </a:r>
            <a:endParaRPr lang="en-US" altLang="ja-JP" dirty="0" smtClean="0"/>
          </a:p>
          <a:p>
            <a:pPr>
              <a:buFont typeface="Wingdings" pitchFamily="2" charset="2"/>
              <a:buNone/>
              <a:defRPr/>
            </a:pPr>
            <a:r>
              <a:rPr lang="ja-JP" altLang="en-US" dirty="0" smtClean="0"/>
              <a:t>　・都市開発について大学やＮＰＯなどでの研修  </a:t>
            </a:r>
            <a:endParaRPr lang="en-US" altLang="ja-JP" dirty="0" smtClean="0"/>
          </a:p>
          <a:p>
            <a:pPr>
              <a:buFont typeface="Wingdings" pitchFamily="2" charset="2"/>
              <a:buNone/>
              <a:defRPr/>
            </a:pPr>
            <a:r>
              <a:rPr lang="ja-JP" altLang="en-US" dirty="0" smtClean="0"/>
              <a:t>　</a:t>
            </a: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925" y="2138776"/>
            <a:ext cx="4073237" cy="221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6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1827" y="260350"/>
            <a:ext cx="11675533" cy="4705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ja-JP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発展</a:t>
            </a:r>
            <a:r>
              <a:rPr lang="ja-JP" altLang="en-US" sz="4000" b="1" dirty="0">
                <a:solidFill>
                  <a:srgbClr val="0070C0"/>
                </a:solidFill>
                <a:latin typeface="+mj-ea"/>
                <a:ea typeface="+mj-ea"/>
              </a:rPr>
              <a:t>途上国</a:t>
            </a:r>
            <a:r>
              <a:rPr lang="ja-JP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の</a:t>
            </a:r>
            <a:r>
              <a:rPr lang="ja-JP" altLang="en-US" sz="4000" b="1" dirty="0">
                <a:solidFill>
                  <a:srgbClr val="0070C0"/>
                </a:solidFill>
                <a:latin typeface="+mj-ea"/>
                <a:ea typeface="+mj-ea"/>
              </a:rPr>
              <a:t>現状</a:t>
            </a:r>
            <a:r>
              <a:rPr lang="ja-JP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を学ぶ</a:t>
            </a:r>
            <a:endParaRPr lang="en-US" altLang="ja-JP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ja-JP" sz="4000" b="1" dirty="0" smtClean="0">
                <a:solidFill>
                  <a:srgbClr val="0070C0"/>
                </a:solidFill>
                <a:latin typeface="+mj-ea"/>
                <a:ea typeface="+mj-ea"/>
              </a:rPr>
              <a:t>BOP</a:t>
            </a:r>
            <a:r>
              <a:rPr lang="ja-JP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ビジネスを提言する</a:t>
            </a:r>
            <a:endParaRPr lang="en-US" altLang="ja-JP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ja-JP" altLang="en-US" sz="4000" b="1" dirty="0"/>
          </a:p>
        </p:txBody>
      </p:sp>
      <p:pic>
        <p:nvPicPr>
          <p:cNvPr id="819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836" y="2481944"/>
            <a:ext cx="442050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470" y="2852742"/>
            <a:ext cx="4908244" cy="30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0" y="333375"/>
            <a:ext cx="12005733" cy="4319588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ja-JP" altLang="en-US" sz="4000" b="1" dirty="0" smtClean="0">
                <a:solidFill>
                  <a:srgbClr val="0070C0"/>
                </a:solidFill>
              </a:rPr>
              <a:t>フィリピンフィールドワーク</a:t>
            </a:r>
            <a:endParaRPr lang="en-US" altLang="ja-JP" sz="4000" b="1" dirty="0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ja-JP" dirty="0" smtClean="0"/>
              <a:t>  </a:t>
            </a:r>
            <a:r>
              <a:rPr lang="ja-JP" altLang="en-US" dirty="0" smtClean="0"/>
              <a:t>・アジア開発銀行での研修</a:t>
            </a:r>
            <a:endParaRPr lang="en-US" altLang="ja-JP" dirty="0" smtClean="0"/>
          </a:p>
          <a:p>
            <a:pPr>
              <a:buFont typeface="Wingdings" pitchFamily="2" charset="2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・エンドラン大学の学生と合宿、ビジネスプラン作成　</a:t>
            </a:r>
            <a:endParaRPr lang="en-US" altLang="ja-JP" dirty="0" smtClean="0"/>
          </a:p>
          <a:p>
            <a:pPr>
              <a:buFont typeface="Wingdings" pitchFamily="2" charset="2"/>
              <a:buNone/>
              <a:defRPr/>
            </a:pPr>
            <a:r>
              <a:rPr lang="ja-JP" altLang="en-US" dirty="0" smtClean="0"/>
              <a:t>　・ゴミの山視察、ＧＫファームにて研修</a:t>
            </a:r>
          </a:p>
        </p:txBody>
      </p:sp>
      <p:pic>
        <p:nvPicPr>
          <p:cNvPr id="9220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742" y="2645319"/>
            <a:ext cx="3976915" cy="236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683" y="1977487"/>
            <a:ext cx="3751277" cy="217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907" y="4917624"/>
            <a:ext cx="3215216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-YamaguchiTomoko03\Desktop\保存写真録音\280731SGHフィリピン研修\P10202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752" y="4412997"/>
            <a:ext cx="3341762" cy="212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224571" cy="4601183"/>
          </a:xfrm>
        </p:spPr>
        <p:txBody>
          <a:bodyPr/>
          <a:lstStyle/>
          <a:p>
            <a:r>
              <a:rPr lang="ja-JP" altLang="en-US" dirty="0" smtClean="0"/>
              <a:t>理数系</a:t>
            </a:r>
            <a:r>
              <a:rPr lang="en-US" altLang="ja-JP" dirty="0" smtClean="0"/>
              <a:t>(SSH)</a:t>
            </a:r>
            <a:r>
              <a:rPr lang="ja-JP" altLang="en-US" dirty="0" err="1" smtClean="0"/>
              <a:t>の</a:t>
            </a:r>
            <a:r>
              <a:rPr lang="ja-JP" altLang="en-US" dirty="0" err="1"/>
              <a:t/>
            </a:r>
            <a:br>
              <a:rPr lang="ja-JP" altLang="en-US" dirty="0" err="1"/>
            </a:br>
            <a:r>
              <a:rPr lang="ja-JP" altLang="en-US" dirty="0" err="1" smtClean="0"/>
              <a:t>　</a:t>
            </a:r>
            <a:r>
              <a:rPr lang="ja-JP" altLang="en-US" dirty="0" smtClean="0"/>
              <a:t>　テーマ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477490" y="1136764"/>
            <a:ext cx="85066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/>
              <a:t>科学的な思考や創意工夫を楽しめる</a:t>
            </a:r>
            <a:r>
              <a:rPr lang="ja-JP" altLang="en-US" sz="3200" b="1" dirty="0" smtClean="0"/>
              <a:t>資質、　理系としての高い志、</a:t>
            </a:r>
            <a:endParaRPr lang="en-US" altLang="ja-JP" sz="3200" b="1" dirty="0" smtClean="0"/>
          </a:p>
          <a:p>
            <a:pPr algn="ctr"/>
            <a:r>
              <a:rPr lang="ja-JP" altLang="en-US" sz="3200" b="1" dirty="0" smtClean="0"/>
              <a:t>協働性を備えた将来の社会を牽引できる</a:t>
            </a:r>
            <a:endParaRPr lang="en-US" altLang="ja-JP" sz="3200" b="1" dirty="0" smtClean="0"/>
          </a:p>
          <a:p>
            <a:pPr algn="ctr"/>
            <a:r>
              <a:rPr lang="ja-JP" altLang="en-US" sz="3200" b="1" dirty="0"/>
              <a:t>　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理工系プロフェッショナル</a:t>
            </a:r>
            <a:r>
              <a:rPr lang="ja-JP" altLang="en-US" sz="3200" b="1" dirty="0" smtClean="0"/>
              <a:t>の育成</a:t>
            </a:r>
            <a:endParaRPr lang="ja-JP" altLang="en-US" sz="32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962" y="3198867"/>
            <a:ext cx="5167746" cy="27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 理数系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 </a:t>
            </a:r>
            <a:r>
              <a:rPr kumimoji="1" lang="ja-JP" altLang="en-US" dirty="0" smtClean="0"/>
              <a:t>研究の流れ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49782" y="864108"/>
            <a:ext cx="7734686" cy="5120640"/>
          </a:xfrm>
        </p:spPr>
        <p:txBody>
          <a:bodyPr>
            <a:normAutofit/>
          </a:bodyPr>
          <a:lstStyle/>
          <a:p>
            <a:pPr marL="0" lvl="0" indent="0">
              <a:buClr>
                <a:srgbClr val="40BAD2"/>
              </a:buClr>
              <a:buNone/>
            </a:pPr>
            <a:r>
              <a:rPr lang="ja-JP" altLang="en-US" sz="3200" dirty="0" smtClean="0">
                <a:solidFill>
                  <a:srgbClr val="000000"/>
                </a:solidFill>
              </a:rPr>
              <a:t>１</a:t>
            </a:r>
            <a:r>
              <a:rPr lang="en-US" altLang="ja-JP" sz="3200" dirty="0" smtClean="0">
                <a:solidFill>
                  <a:srgbClr val="000000"/>
                </a:solidFill>
              </a:rPr>
              <a:t>.</a:t>
            </a:r>
            <a:r>
              <a:rPr lang="ja-JP" altLang="en-US" sz="3200" dirty="0">
                <a:solidFill>
                  <a:srgbClr val="000000"/>
                </a:solidFill>
              </a:rPr>
              <a:t>科学を体感し、高い志を育成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      </a:t>
            </a:r>
            <a:r>
              <a:rPr lang="ja-JP" altLang="en-US" sz="1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三丘セミナー</a:t>
            </a:r>
            <a:r>
              <a:rPr lang="en-US" altLang="ja-JP" sz="1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大学研究者による特別講義）　　　　　</a:t>
            </a:r>
            <a:endParaRPr lang="en-US" altLang="ja-JP" sz="18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ja-JP" altLang="en-US" sz="1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体感校外学習（フィールドワーク、大学</a:t>
            </a:r>
            <a:r>
              <a:rPr lang="ja-JP" altLang="en-US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研究室）</a:t>
            </a:r>
            <a:endParaRPr lang="en-US" altLang="ja-JP" sz="1800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</a:rPr>
              <a:t>２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科学的思考を楽しむ実践科学実験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ja-JP" altLang="en-US" sz="3200" dirty="0" smtClean="0">
                <a:solidFill>
                  <a:schemeClr val="tx1"/>
                </a:solidFill>
              </a:rPr>
              <a:t>　</a:t>
            </a:r>
            <a:r>
              <a:rPr lang="ja-JP" altLang="en-US" sz="3200" dirty="0">
                <a:solidFill>
                  <a:schemeClr val="tx1"/>
                </a:solidFill>
              </a:rPr>
              <a:t> </a:t>
            </a:r>
            <a:r>
              <a:rPr lang="ja-JP" altLang="en-US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授業の中で、自ら実験方法を考え、工夫する　　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</a:rPr>
              <a:t>３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協働・創意工夫を実践する課題研究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ja-JP" altLang="en-US" sz="3200" dirty="0" smtClean="0">
                <a:solidFill>
                  <a:schemeClr val="tx1"/>
                </a:solidFill>
              </a:rPr>
              <a:t>　 </a:t>
            </a:r>
            <a:r>
              <a:rPr lang="ja-JP" altLang="en-US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知りたい事・興味あることをもとに、自ら設定した</a:t>
            </a:r>
            <a:endParaRPr lang="en-US" altLang="ja-JP" sz="1800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ja-JP" altLang="en-US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テーマで、仮設・実験・検証を行う</a:t>
            </a:r>
            <a:endParaRPr lang="en-US" altLang="ja-JP" sz="18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</a:rPr>
              <a:t>４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課題研究成果を校内外で発表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ja-JP" altLang="en-US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SSH</a:t>
            </a:r>
            <a:r>
              <a:rPr lang="ja-JP" altLang="en-US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全国生徒発表会　・　大阪サイエンスデイ</a:t>
            </a:r>
            <a:endParaRPr lang="en-US" altLang="ja-JP" sz="1800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ja-JP" altLang="en-US" sz="1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学生科学賞</a:t>
            </a:r>
            <a:endParaRPr lang="en-US" altLang="ja-JP" sz="18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ja-JP" altLang="en-US" sz="1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海外留学生に英語で成果発表</a:t>
            </a:r>
            <a:r>
              <a:rPr lang="ja-JP" altLang="en-US" sz="18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9961418" y="498760"/>
            <a:ext cx="2230582" cy="1731819"/>
          </a:xfrm>
          <a:prstGeom prst="wedgeRoundRectCallout">
            <a:avLst>
              <a:gd name="adj1" fmla="val -90345"/>
              <a:gd name="adj2" fmla="val 4389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２年生８月</a:t>
            </a:r>
            <a:endParaRPr kumimoji="1"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米国</a:t>
            </a:r>
            <a:r>
              <a:rPr kumimoji="1"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NASA</a:t>
            </a:r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FIT</a:t>
            </a:r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</a:t>
            </a:r>
            <a:endParaRPr kumimoji="1"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65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 </a:t>
            </a:r>
            <a:r>
              <a:rPr kumimoji="1" lang="ja-JP" altLang="en-US" dirty="0" smtClean="0"/>
              <a:t>科学を体感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高い志の育成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  </a:t>
            </a:r>
            <a:r>
              <a:rPr kumimoji="1" lang="ja-JP" altLang="en-US" sz="2400" b="1" dirty="0" smtClean="0"/>
              <a:t>理工系としての</a:t>
            </a:r>
            <a:r>
              <a:rPr kumimoji="1" lang="en-US" altLang="ja-JP" sz="2400" b="1" dirty="0" smtClean="0"/>
              <a:t/>
            </a:r>
            <a:br>
              <a:rPr kumimoji="1" lang="en-US" altLang="ja-JP" sz="2400" b="1" dirty="0" smtClean="0"/>
            </a:br>
            <a:r>
              <a:rPr kumimoji="1" lang="ja-JP" altLang="en-US" sz="2400" b="1" dirty="0" smtClean="0"/>
              <a:t>ビジョンの明確化</a:t>
            </a:r>
            <a:endParaRPr kumimoji="1" lang="ja-JP" altLang="en-US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99989" y="942110"/>
            <a:ext cx="7726993" cy="469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5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15637" y="715133"/>
            <a:ext cx="73429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体感三丘セミナー</a:t>
            </a:r>
            <a:endParaRPr kumimoji="1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ＭＳ Ｐゴシック"/>
              <a:ea typeface="ＭＳ Ｐゴシック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kern="0" dirty="0" smtClean="0">
                <a:latin typeface="ＭＳ Ｐゴシック"/>
                <a:ea typeface="ＭＳ Ｐゴシック"/>
                <a:cs typeface="+mj-cs"/>
              </a:rPr>
              <a:t>　　大学研究者の講義を聞き、さらに</a:t>
            </a:r>
            <a:endParaRPr kumimoji="1" lang="en-US" altLang="ja-JP" sz="2800" kern="0" dirty="0" smtClean="0">
              <a:latin typeface="ＭＳ Ｐゴシック"/>
              <a:ea typeface="ＭＳ Ｐゴシック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kern="0" dirty="0" smtClean="0">
                <a:latin typeface="ＭＳ Ｐゴシック"/>
                <a:ea typeface="ＭＳ Ｐゴシック"/>
                <a:cs typeface="+mj-cs"/>
              </a:rPr>
              <a:t>　　</a:t>
            </a:r>
            <a:r>
              <a:rPr kumimoji="1" lang="ja-JP" altLang="en-US" sz="2800" kern="0" dirty="0">
                <a:latin typeface="ＭＳ Ｐゴシック"/>
                <a:ea typeface="ＭＳ Ｐゴシック"/>
                <a:cs typeface="+mj-cs"/>
              </a:rPr>
              <a:t>そ</a:t>
            </a:r>
            <a:r>
              <a:rPr kumimoji="1" lang="ja-JP" altLang="en-US" sz="2800" kern="0" dirty="0" smtClean="0">
                <a:latin typeface="ＭＳ Ｐゴシック"/>
                <a:ea typeface="ＭＳ Ｐゴシック"/>
                <a:cs typeface="+mj-cs"/>
              </a:rPr>
              <a:t>の研究機関を訪問し体感する</a:t>
            </a:r>
            <a:endParaRPr kumimoji="1" lang="en-US" altLang="ja-JP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ゴシック"/>
              <a:ea typeface="ＭＳ Ｐゴシック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kern="0" dirty="0">
                <a:solidFill>
                  <a:srgbClr val="0070C0"/>
                </a:solidFill>
                <a:latin typeface="ＭＳ Ｐゴシック"/>
                <a:ea typeface="ＭＳ Ｐゴシック"/>
                <a:cs typeface="+mj-cs"/>
              </a:rPr>
              <a:t>　</a:t>
            </a:r>
            <a:r>
              <a:rPr kumimoji="1" lang="ja-JP" altLang="en-US" sz="4000" kern="0" dirty="0" smtClean="0">
                <a:solidFill>
                  <a:srgbClr val="0070C0"/>
                </a:solidFill>
                <a:latin typeface="ＭＳ Ｐゴシック"/>
                <a:ea typeface="ＭＳ Ｐゴシック"/>
                <a:cs typeface="+mj-cs"/>
              </a:rPr>
              <a:t>　　　　　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京都大学</a:t>
            </a:r>
            <a:r>
              <a:rPr kumimoji="1" lang="en-US" altLang="ja-JP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iPS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細胞研究所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/>
            </a:r>
            <a:b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</a:b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　　　　　　　　　木村　貴文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先生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883" y="619920"/>
            <a:ext cx="4657430" cy="29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 rot="10800000" flipV="1">
            <a:off x="6234545" y="5437686"/>
            <a:ext cx="4724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1" kern="0" dirty="0" smtClean="0">
                <a:solidFill>
                  <a:srgbClr val="003366"/>
                </a:solidFill>
                <a:latin typeface="ＭＳ Ｐゴシック"/>
                <a:ea typeface="ＭＳ Ｐゴシック"/>
              </a:rPr>
              <a:t>　</a:t>
            </a:r>
            <a:r>
              <a:rPr kumimoji="1" lang="ja-JP" altLang="en-US" sz="2800" b="1" kern="0" dirty="0">
                <a:solidFill>
                  <a:srgbClr val="0070C0"/>
                </a:solidFill>
                <a:latin typeface="ＭＳ Ｐゴシック"/>
                <a:ea typeface="ＭＳ Ｐゴシック"/>
              </a:rPr>
              <a:t>大阪</a:t>
            </a:r>
            <a:r>
              <a:rPr kumimoji="1" lang="ja-JP" altLang="en-US" sz="2800" b="1" kern="0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大学</a:t>
            </a:r>
            <a:r>
              <a:rPr kumimoji="1" lang="ja-JP" altLang="en-US" sz="2800" b="1" kern="0" dirty="0">
                <a:solidFill>
                  <a:srgbClr val="0070C0"/>
                </a:solidFill>
                <a:latin typeface="ＭＳ Ｐゴシック"/>
                <a:ea typeface="ＭＳ Ｐゴシック"/>
              </a:rPr>
              <a:t>　</a:t>
            </a:r>
            <a:r>
              <a:rPr kumimoji="1" lang="ja-JP" altLang="en-US" sz="2800" b="1" kern="0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　古屋秀隆</a:t>
            </a:r>
            <a:r>
              <a:rPr kumimoji="1" lang="zh-TW" altLang="en-US" sz="2800" b="1" kern="0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先生</a:t>
            </a:r>
            <a:endParaRPr kumimoji="1" lang="ja-JP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pic>
        <p:nvPicPr>
          <p:cNvPr id="6" name="図 11" descr="F:\SSH\2016年度\02_SSH研修\写真\IMG_43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983" y="3532909"/>
            <a:ext cx="4683871" cy="30944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1482435" y="152399"/>
            <a:ext cx="10053933" cy="6464331"/>
            <a:chOff x="111285" y="189329"/>
            <a:chExt cx="8708881" cy="6694297"/>
          </a:xfrm>
        </p:grpSpPr>
        <p:pic>
          <p:nvPicPr>
            <p:cNvPr id="3" name="Picture 2" descr="\\172.26.215.207\mikunigaoka-hs$\全日制\08委員会等\広報委員会\H28学校パンフ（カラー）\SSI写真素材\DSC_048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29" y="2370782"/>
              <a:ext cx="3203575" cy="39433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11285" y="2855644"/>
              <a:ext cx="1316386" cy="769441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1" i="0" u="none" strike="noStrike" kern="0" cap="none" spc="0" normalizeH="0" baseline="0" noProof="0" dirty="0">
                  <a:ln w="24500" cmpd="dbl">
                    <a:solidFill>
                      <a:srgbClr val="FF3300"/>
                    </a:solidFill>
                    <a:prstDash val="solid"/>
                    <a:miter lim="800000"/>
                  </a:ln>
                  <a:gradFill>
                    <a:gsLst>
                      <a:gs pos="0">
                        <a:srgbClr val="FF0000"/>
                      </a:gs>
                      <a:gs pos="50000">
                        <a:srgbClr val="FF3300"/>
                      </a:gs>
                      <a:gs pos="100000">
                        <a:srgbClr val="FFCC99"/>
                      </a:gs>
                    </a:gsLst>
                    <a:lin ang="5400000" scaled="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Times New Roman"/>
                  <a:ea typeface="ＭＳ Ｐゴシック"/>
                </a:rPr>
                <a:t>化学</a:t>
              </a:r>
              <a:endParaRPr kumimoji="1" lang="en-US" altLang="ja-JP" sz="3600" b="1" i="0" u="none" strike="noStrike" kern="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69478" y="6024327"/>
              <a:ext cx="2663203" cy="64633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effectLst>
              <a:softEdge rad="63500"/>
            </a:effectLst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glow rad="342900">
                      <a:srgbClr val="FFFFFF">
                        <a:alpha val="93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薬学実験</a:t>
              </a:r>
            </a:p>
          </p:txBody>
        </p:sp>
        <p:pic>
          <p:nvPicPr>
            <p:cNvPr id="6" name="Picture 2" descr="IMG_000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245" y="574050"/>
              <a:ext cx="4064000" cy="30495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856309" y="189329"/>
              <a:ext cx="1316386" cy="769441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1" i="0" u="none" strike="noStrike" kern="0" cap="none" spc="0" normalizeH="0" baseline="0" noProof="0" dirty="0">
                  <a:ln w="24500" cmpd="dbl">
                    <a:solidFill>
                      <a:srgbClr val="FF3300"/>
                    </a:solidFill>
                    <a:prstDash val="solid"/>
                    <a:miter lim="800000"/>
                  </a:ln>
                  <a:gradFill>
                    <a:gsLst>
                      <a:gs pos="0">
                        <a:srgbClr val="FF0000"/>
                      </a:gs>
                      <a:gs pos="50000">
                        <a:srgbClr val="FF3300"/>
                      </a:gs>
                      <a:gs pos="100000">
                        <a:srgbClr val="FFCC99"/>
                      </a:gs>
                    </a:gsLst>
                    <a:lin ang="5400000" scaled="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Times New Roman"/>
                  <a:ea typeface="ＭＳ Ｐゴシック"/>
                </a:rPr>
                <a:t>生物</a:t>
              </a:r>
              <a:endParaRPr kumimoji="1" lang="en-US" altLang="ja-JP" sz="3600" b="1" i="0" u="none" strike="noStrike" kern="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67739" y="2594033"/>
              <a:ext cx="2956488" cy="733069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effectLst>
              <a:softEdge rad="63500"/>
            </a:effectLst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>
                    <a:glow rad="342900">
                      <a:srgbClr val="FFFFFF">
                        <a:alpha val="93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植物観察研修</a:t>
              </a:r>
              <a:endParaRPr kumimoji="1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342900">
                    <a:srgbClr val="FFFFFF">
                      <a:alpha val="9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pic>
          <p:nvPicPr>
            <p:cNvPr id="9" name="Picture 5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060" y="3735372"/>
              <a:ext cx="4027186" cy="29352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503780" y="3573016"/>
              <a:ext cx="1316386" cy="769441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1" i="0" u="none" strike="noStrike" kern="0" cap="none" spc="0" normalizeH="0" baseline="0" noProof="0" dirty="0">
                  <a:ln w="24500" cmpd="dbl">
                    <a:solidFill>
                      <a:srgbClr val="FF3300"/>
                    </a:solidFill>
                    <a:prstDash val="solid"/>
                    <a:miter lim="800000"/>
                  </a:ln>
                  <a:gradFill>
                    <a:gsLst>
                      <a:gs pos="0">
                        <a:srgbClr val="FF0000"/>
                      </a:gs>
                      <a:gs pos="50000">
                        <a:srgbClr val="FF3300"/>
                      </a:gs>
                      <a:gs pos="100000">
                        <a:srgbClr val="FFCC99"/>
                      </a:gs>
                    </a:gsLst>
                    <a:lin ang="5400000" scaled="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Times New Roman"/>
                  <a:ea typeface="ＭＳ Ｐゴシック"/>
                </a:rPr>
                <a:t>物理</a:t>
              </a:r>
              <a:endParaRPr kumimoji="1" lang="en-US" altLang="ja-JP" sz="3600" b="1" i="0" u="none" strike="noStrike" kern="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230317" y="6237312"/>
              <a:ext cx="3427287" cy="64631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effectLst>
              <a:softEdge rad="63500"/>
            </a:effec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glow rad="342900">
                      <a:srgbClr val="FFFFFF">
                        <a:alpha val="93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大型望遠鏡見学</a:t>
              </a: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343891" y="888158"/>
            <a:ext cx="45027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体感校外実習</a:t>
            </a:r>
            <a:endParaRPr kumimoji="1" lang="en-US" altLang="ja-JP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　　フィールドワーク</a:t>
            </a:r>
            <a:endParaRPr kumimoji="1" lang="ja-JP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69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89758" y="734628"/>
            <a:ext cx="60795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4000" b="1" dirty="0" smtClean="0">
                <a:solidFill>
                  <a:srgbClr val="0070C0"/>
                </a:solidFill>
                <a:latin typeface="ＭＳ ゴシック"/>
              </a:rPr>
              <a:t>米国</a:t>
            </a:r>
            <a:r>
              <a:rPr kumimoji="1" lang="en-US" altLang="ja-JP" sz="4000" b="1" dirty="0" smtClean="0">
                <a:solidFill>
                  <a:srgbClr val="0070C0"/>
                </a:solidFill>
                <a:latin typeface="ＭＳ ゴシック"/>
              </a:rPr>
              <a:t>NASA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ＭＳ ゴシック"/>
              </a:rPr>
              <a:t>・</a:t>
            </a:r>
            <a:r>
              <a:rPr kumimoji="1" lang="en-US" altLang="ja-JP" sz="4000" b="1" dirty="0" smtClean="0">
                <a:solidFill>
                  <a:srgbClr val="0070C0"/>
                </a:solidFill>
                <a:latin typeface="ＭＳ ゴシック"/>
              </a:rPr>
              <a:t>FIT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ＭＳ ゴシック"/>
              </a:rPr>
              <a:t>海外研修</a:t>
            </a:r>
            <a:endParaRPr kumimoji="1" lang="en-US" altLang="ja-JP" sz="4000" b="1" dirty="0">
              <a:solidFill>
                <a:srgbClr val="0070C0"/>
              </a:solidFill>
              <a:latin typeface="ＭＳ ゴシック"/>
            </a:endParaRPr>
          </a:p>
          <a:p>
            <a:pPr lvl="0"/>
            <a:r>
              <a:rPr kumimoji="1" lang="ja-JP" altLang="en-US" sz="4000" b="1" dirty="0" smtClean="0">
                <a:solidFill>
                  <a:srgbClr val="0070C0"/>
                </a:solidFill>
                <a:latin typeface="ＭＳ ゴシック"/>
              </a:rPr>
              <a:t>　</a:t>
            </a:r>
            <a:r>
              <a:rPr kumimoji="1" lang="ja-JP" altLang="en-US" sz="2800" b="1" dirty="0" smtClean="0">
                <a:latin typeface="ＭＳ ゴシック"/>
              </a:rPr>
              <a:t>さまざまな事前研修の後、実施</a:t>
            </a:r>
            <a:endParaRPr kumimoji="1" lang="ja-JP" altLang="en-US" sz="2800" b="1" dirty="0">
              <a:latin typeface="ＭＳ ゴシック"/>
            </a:endParaRPr>
          </a:p>
        </p:txBody>
      </p:sp>
      <p:grpSp>
        <p:nvGrpSpPr>
          <p:cNvPr id="4" name="グループ化 5"/>
          <p:cNvGrpSpPr>
            <a:grpSpLocks/>
          </p:cNvGrpSpPr>
          <p:nvPr/>
        </p:nvGrpSpPr>
        <p:grpSpPr bwMode="auto">
          <a:xfrm>
            <a:off x="7065421" y="56882"/>
            <a:ext cx="4661496" cy="3198877"/>
            <a:chOff x="2629535" y="11217"/>
            <a:chExt cx="9144000" cy="6181536"/>
          </a:xfrm>
        </p:grpSpPr>
        <p:pic>
          <p:nvPicPr>
            <p:cNvPr id="5" name="図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535" y="121137"/>
              <a:ext cx="9144000" cy="607161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629537" y="11217"/>
              <a:ext cx="9057969" cy="1216921"/>
            </a:xfrm>
            <a:prstGeom prst="rect">
              <a:avLst/>
            </a:prstGeom>
            <a:solidFill>
              <a:srgbClr val="000000"/>
            </a:solidFill>
            <a:effectLst>
              <a:softEdge rad="127000"/>
            </a:effec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1" i="0" u="none" strike="noStrike" kern="0" cap="none" spc="0" normalizeH="0" baseline="0" noProof="0" dirty="0">
                  <a:ln w="12700" cmpd="sng">
                    <a:solidFill>
                      <a:sysClr val="windowText" lastClr="000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/>
                      </a:gs>
                      <a:gs pos="87000">
                        <a:srgbClr val="FFFF66"/>
                      </a:gs>
                    </a:gsLst>
                    <a:lin ang="5400000"/>
                  </a:gra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</a:rPr>
                <a:t>Launch Control Center</a:t>
              </a:r>
              <a:endParaRPr kumimoji="1" lang="ja-JP" altLang="ja-JP" sz="3600" b="1" i="0" u="none" strike="noStrike" kern="0" cap="none" spc="0" normalizeH="0" baseline="0" noProof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endParaRPr>
            </a:p>
          </p:txBody>
        </p:sp>
      </p:grpSp>
      <p:pic>
        <p:nvPicPr>
          <p:cNvPr id="7" name="Picture 2" descr="\\svfw01\SES_GROUP\グループ\NASA\NASAツアー画像\27NASA（松浦）\02　海外研修\03　７月22日\IMG_1188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422" y="3460135"/>
            <a:ext cx="4661495" cy="30604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-YamaguchiTomoko03\Desktop\保存写真録音\開成教育\NASA･FITツアー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005" y="2374780"/>
            <a:ext cx="5116445" cy="383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学校紹介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6676" y="863600"/>
            <a:ext cx="7139323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504" y="2396043"/>
            <a:ext cx="2636405" cy="144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9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</a:t>
            </a:r>
            <a:r>
              <a:rPr lang="ja-JP" altLang="en-US" dirty="0" smtClean="0"/>
              <a:t>理数系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kumimoji="1" lang="ja-JP" altLang="en-US" dirty="0" smtClean="0"/>
              <a:t>探究活動の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 </a:t>
            </a:r>
            <a:r>
              <a:rPr lang="ja-JP" altLang="en-US" dirty="0" smtClean="0"/>
              <a:t> 　　流れ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509" y="914399"/>
            <a:ext cx="8257309" cy="494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678873" y="1184560"/>
            <a:ext cx="10940138" cy="5476590"/>
            <a:chOff x="612437" y="682460"/>
            <a:chExt cx="8649013" cy="5476111"/>
          </a:xfrm>
        </p:grpSpPr>
        <p:grpSp>
          <p:nvGrpSpPr>
            <p:cNvPr id="3" name="グループ化 25"/>
            <p:cNvGrpSpPr>
              <a:grpSpLocks/>
            </p:cNvGrpSpPr>
            <p:nvPr/>
          </p:nvGrpSpPr>
          <p:grpSpPr bwMode="auto">
            <a:xfrm>
              <a:off x="6241802" y="682460"/>
              <a:ext cx="3019648" cy="2339114"/>
              <a:chOff x="4185617" y="3252529"/>
              <a:chExt cx="3415638" cy="2645858"/>
            </a:xfrm>
          </p:grpSpPr>
          <p:pic>
            <p:nvPicPr>
              <p:cNvPr id="16" name="Picture 5" descr="E:\CIMG0322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85617" y="3252529"/>
                <a:ext cx="3321850" cy="2645858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テキスト ボックス 16"/>
              <p:cNvSpPr txBox="1"/>
              <p:nvPr/>
            </p:nvSpPr>
            <p:spPr>
              <a:xfrm>
                <a:off x="5283602" y="4837097"/>
                <a:ext cx="2317653" cy="809419"/>
              </a:xfrm>
              <a:prstGeom prst="rect">
                <a:avLst/>
              </a:prstGeom>
              <a:solidFill>
                <a:srgbClr val="2D5CB9">
                  <a:lumMod val="20000"/>
                  <a:lumOff val="80000"/>
                </a:srgb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050" b="1" i="0" u="none" strike="noStrike" kern="0" cap="none" spc="0" normalizeH="0" baseline="0" noProof="0" dirty="0">
                    <a:ln w="12700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カナヘビ</a:t>
                </a:r>
              </a:p>
            </p:txBody>
          </p:sp>
        </p:grpSp>
        <p:grpSp>
          <p:nvGrpSpPr>
            <p:cNvPr id="4" name="グループ化 3"/>
            <p:cNvGrpSpPr>
              <a:grpSpLocks/>
            </p:cNvGrpSpPr>
            <p:nvPr/>
          </p:nvGrpSpPr>
          <p:grpSpPr bwMode="auto">
            <a:xfrm>
              <a:off x="890676" y="3609060"/>
              <a:ext cx="3733621" cy="2513755"/>
              <a:chOff x="10206070" y="3843885"/>
              <a:chExt cx="3733621" cy="2513755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06070" y="3843885"/>
                <a:ext cx="3733621" cy="2311197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11054012" y="5711309"/>
                <a:ext cx="2037737" cy="646331"/>
              </a:xfrm>
              <a:prstGeom prst="rect">
                <a:avLst/>
              </a:prstGeom>
              <a:solidFill>
                <a:srgbClr val="2D5CB9">
                  <a:lumMod val="20000"/>
                  <a:lumOff val="80000"/>
                </a:srgb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0" cap="none" spc="0" normalizeH="0" baseline="0" noProof="0" dirty="0">
                    <a:ln w="12700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風洞実験</a:t>
                </a:r>
              </a:p>
            </p:txBody>
          </p:sp>
        </p:grpSp>
        <p:grpSp>
          <p:nvGrpSpPr>
            <p:cNvPr id="5" name="グループ化 1"/>
            <p:cNvGrpSpPr>
              <a:grpSpLocks/>
            </p:cNvGrpSpPr>
            <p:nvPr/>
          </p:nvGrpSpPr>
          <p:grpSpPr bwMode="auto">
            <a:xfrm>
              <a:off x="5396345" y="3537148"/>
              <a:ext cx="3412961" cy="2621423"/>
              <a:chOff x="9619095" y="-2417448"/>
              <a:chExt cx="3412961" cy="2621423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19095" y="-2417448"/>
                <a:ext cx="3412961" cy="2558826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テキスト ボックス 12"/>
              <p:cNvSpPr txBox="1"/>
              <p:nvPr/>
            </p:nvSpPr>
            <p:spPr>
              <a:xfrm>
                <a:off x="10240654" y="-442356"/>
                <a:ext cx="2501006" cy="646331"/>
              </a:xfrm>
              <a:prstGeom prst="rect">
                <a:avLst/>
              </a:prstGeom>
              <a:solidFill>
                <a:srgbClr val="2D5CB9">
                  <a:lumMod val="20000"/>
                  <a:lumOff val="80000"/>
                </a:srgb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0" cap="none" spc="0" normalizeH="0" baseline="0" noProof="0" dirty="0">
                    <a:ln w="12700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光速の測定</a:t>
                </a:r>
              </a:p>
            </p:txBody>
          </p:sp>
        </p:grpSp>
        <p:grpSp>
          <p:nvGrpSpPr>
            <p:cNvPr id="6" name="グループ化 7"/>
            <p:cNvGrpSpPr>
              <a:grpSpLocks/>
            </p:cNvGrpSpPr>
            <p:nvPr/>
          </p:nvGrpSpPr>
          <p:grpSpPr bwMode="auto">
            <a:xfrm>
              <a:off x="612437" y="722967"/>
              <a:ext cx="2513614" cy="2735885"/>
              <a:chOff x="-3834035" y="1118961"/>
              <a:chExt cx="2513614" cy="2735885"/>
            </a:xfrm>
          </p:grpSpPr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3834035" y="1118961"/>
                <a:ext cx="2400471" cy="2541488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-3821427" y="3208515"/>
                <a:ext cx="2501006" cy="646331"/>
              </a:xfrm>
              <a:prstGeom prst="rect">
                <a:avLst/>
              </a:prstGeom>
              <a:solidFill>
                <a:srgbClr val="2D5CB9">
                  <a:lumMod val="20000"/>
                  <a:lumOff val="80000"/>
                </a:srgb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0" cap="none" spc="0" normalizeH="0" baseline="0" noProof="0" dirty="0">
                    <a:ln w="12700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防音実験室</a:t>
                </a:r>
              </a:p>
            </p:txBody>
          </p:sp>
        </p:grpSp>
        <p:grpSp>
          <p:nvGrpSpPr>
            <p:cNvPr id="7" name="グループ化 8"/>
            <p:cNvGrpSpPr>
              <a:grpSpLocks/>
            </p:cNvGrpSpPr>
            <p:nvPr/>
          </p:nvGrpSpPr>
          <p:grpSpPr bwMode="auto">
            <a:xfrm>
              <a:off x="3008170" y="722967"/>
              <a:ext cx="3223097" cy="2008982"/>
              <a:chOff x="9731848" y="233458"/>
              <a:chExt cx="3762568" cy="234523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9460" y="233458"/>
                <a:ext cx="3375881" cy="2345239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490A8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9731848" y="1914403"/>
                <a:ext cx="3762568" cy="646330"/>
              </a:xfrm>
              <a:prstGeom prst="rect">
                <a:avLst/>
              </a:prstGeom>
              <a:solidFill>
                <a:srgbClr val="2D5CB9">
                  <a:lumMod val="20000"/>
                  <a:lumOff val="80000"/>
                </a:srgb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0" cap="none" spc="0" normalizeH="0" baseline="0" noProof="0" dirty="0">
                    <a:ln w="12700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カエルの体色変化</a:t>
                </a:r>
              </a:p>
            </p:txBody>
          </p:sp>
        </p:grpSp>
      </p:grpSp>
      <p:sp>
        <p:nvSpPr>
          <p:cNvPr id="19" name="テキスト ボックス 18"/>
          <p:cNvSpPr txBox="1"/>
          <p:nvPr/>
        </p:nvSpPr>
        <p:spPr>
          <a:xfrm>
            <a:off x="678873" y="401782"/>
            <a:ext cx="863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0070C0"/>
                </a:solidFill>
              </a:rPr>
              <a:t>協働・創意工夫を実践する課題研究</a:t>
            </a:r>
          </a:p>
        </p:txBody>
      </p:sp>
    </p:spTree>
    <p:extLst>
      <p:ext uri="{BB962C8B-B14F-4D97-AF65-F5344CB8AC3E}">
        <p14:creationId xmlns:p14="http://schemas.microsoft.com/office/powerpoint/2010/main" val="3487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295400" y="333375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000" b="1" dirty="0" smtClean="0">
                <a:solidFill>
                  <a:srgbClr val="0070C0"/>
                </a:solidFill>
              </a:rPr>
              <a:t>国内外での課題研究発表会</a:t>
            </a:r>
          </a:p>
        </p:txBody>
      </p:sp>
      <p:pic>
        <p:nvPicPr>
          <p:cNvPr id="13315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773" y="1103316"/>
            <a:ext cx="398664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154" y="1225551"/>
            <a:ext cx="4600282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484" y="4032250"/>
            <a:ext cx="468495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1" y="3554414"/>
            <a:ext cx="50673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2830" y="1123837"/>
            <a:ext cx="3234519" cy="460118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成果について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44949" y="553916"/>
            <a:ext cx="8910084" cy="5741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①コンテスト</a:t>
            </a:r>
            <a:endParaRPr kumimoji="1" lang="en-US" altLang="ja-JP" sz="32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日本政策金融公庫主催</a:t>
            </a:r>
            <a:endParaRPr kumimoji="1"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高校生ビジネスプラン・グランプリ</a:t>
            </a: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（毎年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チームが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BOP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ビジネスプランで参加）</a:t>
            </a:r>
            <a:endParaRPr kumimoji="1"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第３回（平成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　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2,333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件応募）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全国ベスト</a:t>
            </a:r>
            <a:r>
              <a:rPr lang="en-US" altLang="ja-JP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en-US" altLang="ja-JP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チーム→東大でプレゼン</a:t>
            </a:r>
            <a:endParaRPr lang="en-US" altLang="ja-JP" sz="32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ベスト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チーム</a:t>
            </a:r>
            <a:endParaRPr kumimoji="1"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ベスト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チーム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「雇用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不足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フィリピン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から人手不足の日本への人材派遣ビジネスモデル」を提案企画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70" y="4900578"/>
            <a:ext cx="2937679" cy="19584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356" y="-10176"/>
            <a:ext cx="2542921" cy="16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2830" y="1123837"/>
            <a:ext cx="3234519" cy="460118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成果について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66214" y="0"/>
            <a:ext cx="8803758" cy="6985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第４回（平成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　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2,662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件応募）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全国ベスト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チーム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→東大でプレゼン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ベスト</a:t>
            </a:r>
            <a:r>
              <a:rPr lang="en-US" altLang="ja-JP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en-US" altLang="ja-JP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チーム</a:t>
            </a: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ベスト</a:t>
            </a:r>
            <a:r>
              <a:rPr lang="en-US" altLang="ja-JP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チーム</a:t>
            </a: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蚊除けグッズブランド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蚊除けブレスレット、蚊除け洗濯洗剤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入賞できなかった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チームが</a:t>
            </a:r>
            <a:endParaRPr lang="en-US" altLang="ja-JP" sz="3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SGH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甲子園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でポスター部門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　</a:t>
            </a:r>
            <a:endParaRPr lang="en-US" altLang="ja-JP" sz="3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爆発 1 3"/>
          <p:cNvSpPr/>
          <p:nvPr/>
        </p:nvSpPr>
        <p:spPr>
          <a:xfrm>
            <a:off x="7751135" y="494414"/>
            <a:ext cx="5092995" cy="3062177"/>
          </a:xfrm>
          <a:prstGeom prst="irregularSeal1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全国優勝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348" y="3887380"/>
            <a:ext cx="2542069" cy="16947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577" y="3887380"/>
            <a:ext cx="2559906" cy="17066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010" y="3802912"/>
            <a:ext cx="2668771" cy="17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成果に</a:t>
            </a:r>
            <a:r>
              <a:rPr lang="ja-JP" altLang="en-US" dirty="0" smtClean="0"/>
              <a:t>ついて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94364" y="401781"/>
            <a:ext cx="8797636" cy="5763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b="1" dirty="0" smtClean="0">
                <a:solidFill>
                  <a:srgbClr val="000000"/>
                </a:solidFill>
              </a:rPr>
              <a:t>②理数系大会</a:t>
            </a:r>
            <a:endParaRPr kumimoji="1" lang="en-US" altLang="ja-JP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3200" b="1" dirty="0" smtClean="0">
                <a:solidFill>
                  <a:srgbClr val="000000"/>
                </a:solidFill>
              </a:rPr>
              <a:t>日本生態学会大会　</a:t>
            </a:r>
            <a:r>
              <a:rPr kumimoji="1" lang="en-US" altLang="ja-JP" sz="3200" b="1" dirty="0" smtClean="0">
                <a:solidFill>
                  <a:srgbClr val="000000"/>
                </a:solidFill>
              </a:rPr>
              <a:t>(H</a:t>
            </a:r>
            <a:r>
              <a:rPr kumimoji="1" lang="ja-JP" altLang="en-US" sz="3200" b="1" dirty="0" smtClean="0">
                <a:solidFill>
                  <a:srgbClr val="000000"/>
                </a:solidFill>
              </a:rPr>
              <a:t>２８年度）　</a:t>
            </a:r>
            <a:endParaRPr kumimoji="1" lang="en-US" altLang="ja-JP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000000"/>
                </a:solidFill>
              </a:rPr>
              <a:t>　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高校生ポスター最優秀賞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000000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⇒生物部所属、京大連携事業</a:t>
            </a:r>
            <a:r>
              <a:rPr lang="en-US" altLang="ja-JP" sz="2800" dirty="0" smtClean="0">
                <a:solidFill>
                  <a:schemeClr val="tx1"/>
                </a:solidFill>
              </a:rPr>
              <a:t>ELCAS</a:t>
            </a:r>
            <a:r>
              <a:rPr lang="ja-JP" altLang="en-US" sz="2800" dirty="0" smtClean="0">
                <a:solidFill>
                  <a:schemeClr val="tx1"/>
                </a:solidFill>
              </a:rPr>
              <a:t>で研究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200" b="1" dirty="0" smtClean="0">
                <a:solidFill>
                  <a:srgbClr val="000000"/>
                </a:solidFill>
              </a:rPr>
              <a:t>大阪学生科学賞（Ｈ２８年度）</a:t>
            </a:r>
            <a:endParaRPr kumimoji="1" lang="en-US" altLang="ja-JP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000000"/>
                </a:solidFill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</a:rPr>
              <a:t>最優秀賞</a:t>
            </a:r>
            <a:r>
              <a:rPr lang="ja-JP" altLang="en-US" sz="2800" dirty="0" smtClean="0">
                <a:solidFill>
                  <a:schemeClr val="tx1"/>
                </a:solidFill>
              </a:rPr>
              <a:t>　「かなへび」研究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1"/>
                </a:solidFill>
              </a:rPr>
              <a:t>　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学校賞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　　　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200" b="1" dirty="0" smtClean="0">
                <a:solidFill>
                  <a:srgbClr val="000000"/>
                </a:solidFill>
              </a:rPr>
              <a:t>科学オリンピック </a:t>
            </a:r>
            <a:r>
              <a:rPr kumimoji="1" lang="en-US" altLang="ja-JP" sz="3200" b="1" dirty="0" smtClean="0">
                <a:solidFill>
                  <a:srgbClr val="000000"/>
                </a:solidFill>
              </a:rPr>
              <a:t>(</a:t>
            </a:r>
            <a:r>
              <a:rPr kumimoji="1" lang="ja-JP" altLang="en-US" sz="3200" b="1" dirty="0" smtClean="0">
                <a:solidFill>
                  <a:srgbClr val="000000"/>
                </a:solidFill>
              </a:rPr>
              <a:t>Ｈ２９年度）</a:t>
            </a:r>
            <a:endParaRPr kumimoji="1" lang="en-US" altLang="ja-JP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000000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生物オリンピック</a:t>
            </a:r>
            <a:r>
              <a:rPr lang="ja-JP" altLang="en-US" sz="3200" dirty="0" smtClean="0">
                <a:solidFill>
                  <a:srgbClr val="FF0000"/>
                </a:solidFill>
              </a:rPr>
              <a:t>全国大会出場１名銅賞受賞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物理オリンピック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全国大会出場２名優良賞受賞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2830" y="1123837"/>
            <a:ext cx="3234519" cy="460118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進路状況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63635" y="872836"/>
            <a:ext cx="9019309" cy="9047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1200" b="1" dirty="0" smtClean="0">
                <a:solidFill>
                  <a:schemeClr val="tx1"/>
                </a:solidFill>
                <a:latin typeface="+mn-ea"/>
              </a:rPr>
              <a:t>③大学入試結果</a:t>
            </a:r>
            <a:endParaRPr lang="en-US" altLang="ja-JP" sz="112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1200" b="1" dirty="0" smtClean="0">
                <a:solidFill>
                  <a:srgbClr val="0070C0"/>
                </a:solidFill>
                <a:latin typeface="+mn-ea"/>
              </a:rPr>
              <a:t>平成</a:t>
            </a:r>
            <a:r>
              <a:rPr lang="en-US" altLang="ja-JP" sz="11200" b="1" dirty="0" smtClean="0">
                <a:solidFill>
                  <a:srgbClr val="0070C0"/>
                </a:solidFill>
                <a:latin typeface="+mn-ea"/>
              </a:rPr>
              <a:t>28</a:t>
            </a:r>
            <a:r>
              <a:rPr lang="ja-JP" altLang="en-US" sz="11200" b="1" dirty="0" smtClean="0">
                <a:solidFill>
                  <a:srgbClr val="0070C0"/>
                </a:solidFill>
                <a:latin typeface="+mn-ea"/>
              </a:rPr>
              <a:t>年度末 </a:t>
            </a:r>
            <a:r>
              <a:rPr lang="ja-JP" altLang="en-US" sz="11200" b="1" dirty="0">
                <a:solidFill>
                  <a:srgbClr val="0070C0"/>
                </a:solidFill>
                <a:latin typeface="+mn-ea"/>
              </a:rPr>
              <a:t>主な国公立大学の</a:t>
            </a:r>
            <a:r>
              <a:rPr lang="ja-JP" altLang="en-US" sz="11200" b="1" dirty="0" smtClean="0">
                <a:solidFill>
                  <a:srgbClr val="0070C0"/>
                </a:solidFill>
                <a:latin typeface="+mn-ea"/>
              </a:rPr>
              <a:t>合格状況（</a:t>
            </a:r>
            <a:r>
              <a:rPr lang="ja-JP" altLang="en-US" sz="11200" b="1" dirty="0">
                <a:solidFill>
                  <a:srgbClr val="0070C0"/>
                </a:solidFill>
                <a:latin typeface="+mn-ea"/>
              </a:rPr>
              <a:t>現浪合計</a:t>
            </a:r>
            <a:r>
              <a:rPr lang="ja-JP" altLang="en-US" sz="11200" b="1" dirty="0" smtClean="0">
                <a:solidFill>
                  <a:srgbClr val="0070C0"/>
                </a:solidFill>
                <a:latin typeface="+mn-ea"/>
              </a:rPr>
              <a:t>）</a:t>
            </a:r>
            <a:endParaRPr lang="en-US" altLang="ja-JP" sz="11200" b="1" dirty="0" smtClean="0">
              <a:solidFill>
                <a:srgbClr val="0070C0"/>
              </a:solidFill>
              <a:latin typeface="+mn-ea"/>
            </a:endParaRPr>
          </a:p>
          <a:p>
            <a:pPr marL="0" lvl="0" indent="0">
              <a:buClr>
                <a:srgbClr val="40BAD2"/>
              </a:buClr>
              <a:buNone/>
            </a:pPr>
            <a:endParaRPr lang="en-US" altLang="ja-JP" sz="112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</a:t>
            </a:r>
            <a:endParaRPr lang="en-US" altLang="ja-JP" sz="32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057" y="1777566"/>
            <a:ext cx="6491851" cy="465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6477000" y="1431064"/>
            <a:ext cx="5408726" cy="968100"/>
          </a:xfrm>
          <a:prstGeom prst="wedgeRoundRectCallout">
            <a:avLst>
              <a:gd name="adj1" fmla="val -38640"/>
              <a:gd name="adj2" fmla="val 7300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632126" y="1431064"/>
            <a:ext cx="4839438" cy="954107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現役：６大学に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112</a:t>
            </a:r>
            <a:r>
              <a:rPr kumimoji="1"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人 </a:t>
            </a:r>
            <a:r>
              <a:rPr kumimoji="1"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/352</a:t>
            </a:r>
            <a:r>
              <a:rPr kumimoji="1"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人</a:t>
            </a:r>
            <a:endParaRPr kumimoji="1" lang="en-US" altLang="ja-JP" sz="2800" b="1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　　　　</a:t>
            </a:r>
            <a:r>
              <a:rPr kumimoji="1" lang="ja-JP" altLang="en-US" sz="28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卒業生</a:t>
            </a:r>
            <a:r>
              <a:rPr kumimoji="1"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現役</a:t>
            </a:r>
            <a:r>
              <a:rPr kumimoji="1" lang="ja-JP" altLang="en-US" sz="28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の</a:t>
            </a:r>
            <a:r>
              <a:rPr kumimoji="1"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約</a:t>
            </a:r>
            <a:r>
              <a:rPr kumimoji="1"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1/3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9336489" y="4468554"/>
            <a:ext cx="2396837" cy="1489369"/>
          </a:xfrm>
          <a:prstGeom prst="wedgeRoundRectCallout">
            <a:avLst>
              <a:gd name="adj1" fmla="val -10965"/>
              <a:gd name="adj2" fmla="val 46527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379526" y="4572929"/>
            <a:ext cx="2396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国公立大学</a:t>
            </a:r>
            <a:endParaRPr kumimoji="1" lang="en-US" altLang="ja-JP" sz="2800" dirty="0" smtClean="0">
              <a:ln w="12700">
                <a:noFill/>
                <a:prstDash val="solid"/>
              </a:ln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</a:t>
            </a:r>
            <a:r>
              <a:rPr kumimoji="1" lang="ja-JP" altLang="en-US" sz="2800" dirty="0">
                <a:ln w="12700">
                  <a:noFill/>
                  <a:prstDash val="solid"/>
                </a:ln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学部医学科</a:t>
            </a:r>
            <a:endParaRPr kumimoji="1" lang="en-US" altLang="ja-JP" sz="2800" dirty="0">
              <a:ln w="12700">
                <a:noFill/>
                <a:prstDash val="solid"/>
              </a:ln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dirty="0">
                <a:ln w="12700">
                  <a:noFill/>
                  <a:prstDash val="solid"/>
                </a:ln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en-US" altLang="ja-JP" sz="2800" dirty="0">
                <a:ln w="12700">
                  <a:noFill/>
                  <a:prstDash val="solid"/>
                </a:ln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kumimoji="1" lang="ja-JP" altLang="en-US" sz="2800" dirty="0">
                <a:ln w="12700">
                  <a:noFill/>
                  <a:prstDash val="solid"/>
                </a:ln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30013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進路状況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532910" y="415636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-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平成</a:t>
            </a:r>
            <a:r>
              <a:rPr kumimoji="1" lang="en-US" altLang="ja-JP" sz="3600" b="1" i="0" u="none" strike="noStrike" kern="0" cap="none" spc="-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28</a:t>
            </a:r>
            <a:r>
              <a:rPr kumimoji="1" lang="ja-JP" altLang="en-US" sz="3600" b="1" i="0" u="none" strike="noStrike" kern="0" cap="none" spc="-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年度末　</a:t>
            </a:r>
            <a:r>
              <a:rPr kumimoji="1" lang="en-US" altLang="ja-JP" sz="3600" b="1" i="0" u="none" strike="noStrike" kern="0" cap="none" spc="-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69</a:t>
            </a:r>
            <a:r>
              <a:rPr kumimoji="1" lang="ja-JP" altLang="en-US" sz="3600" b="1" i="0" u="none" strike="noStrike" kern="0" cap="none" spc="-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期生（現役）進路状況</a:t>
            </a:r>
            <a:endParaRPr kumimoji="0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782292" y="415636"/>
            <a:ext cx="8409708" cy="6206837"/>
          </a:xfrm>
        </p:spPr>
        <p:txBody>
          <a:bodyPr>
            <a:normAutofit/>
          </a:bodyPr>
          <a:lstStyle/>
          <a:p>
            <a:pPr marL="0" lvl="0" indent="0">
              <a:buClr>
                <a:srgbClr val="40BAD2"/>
              </a:buClr>
              <a:buNone/>
              <a:defRPr/>
            </a:pPr>
            <a:endParaRPr lang="en-US" altLang="ja-JP" sz="2800" dirty="0" smtClean="0">
              <a:solidFill>
                <a:srgbClr val="000000"/>
              </a:solidFill>
              <a:latin typeface="ＭＳ ゴシック"/>
            </a:endParaRPr>
          </a:p>
          <a:p>
            <a:pPr lvl="0">
              <a:buClr>
                <a:srgbClr val="40BAD2"/>
              </a:buClr>
              <a:defRPr/>
            </a:pPr>
            <a:r>
              <a:rPr lang="ja-JP" altLang="en-US" sz="2800" dirty="0" smtClean="0">
                <a:solidFill>
                  <a:srgbClr val="000000"/>
                </a:solidFill>
                <a:latin typeface="ＭＳ ゴシック"/>
              </a:rPr>
              <a:t>四年制大学進学者数</a:t>
            </a:r>
            <a:r>
              <a:rPr lang="ja-JP" altLang="en-US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ＭＳ ゴシック"/>
              </a:rPr>
              <a:t>　</a:t>
            </a:r>
            <a:r>
              <a:rPr lang="ja-JP" altLang="en-US" sz="2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ＭＳ ゴシック"/>
              </a:rPr>
              <a:t>　</a:t>
            </a:r>
            <a:r>
              <a:rPr lang="en-US" altLang="ja-JP" sz="2800" dirty="0" smtClean="0">
                <a:solidFill>
                  <a:srgbClr val="FF0000"/>
                </a:solidFill>
                <a:latin typeface="ＭＳ ゴシック"/>
              </a:rPr>
              <a:t>228</a:t>
            </a:r>
            <a:r>
              <a:rPr lang="ja-JP" altLang="en-US" sz="2800" dirty="0">
                <a:solidFill>
                  <a:srgbClr val="FF0000"/>
                </a:solidFill>
                <a:latin typeface="ＭＳ ゴシック"/>
              </a:rPr>
              <a:t>人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/>
              </a:rPr>
              <a:t>（</a:t>
            </a:r>
            <a:r>
              <a:rPr lang="en-US" altLang="ja-JP" sz="2800" dirty="0" smtClean="0">
                <a:solidFill>
                  <a:srgbClr val="FF0000"/>
                </a:solidFill>
                <a:latin typeface="ＭＳ ゴシック"/>
              </a:rPr>
              <a:t>65</a:t>
            </a:r>
            <a:r>
              <a:rPr lang="en-US" altLang="ja-JP" sz="2800" dirty="0">
                <a:solidFill>
                  <a:srgbClr val="FF0000"/>
                </a:solidFill>
                <a:latin typeface="ＭＳ ゴシック"/>
              </a:rPr>
              <a:t>%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/>
              </a:rPr>
              <a:t>）</a:t>
            </a:r>
            <a:r>
              <a:rPr lang="ja-JP" altLang="en-US" sz="2400" b="1" dirty="0" smtClean="0">
                <a:solidFill>
                  <a:schemeClr val="tx1"/>
                </a:solidFill>
                <a:latin typeface="ＭＳ ゴシック"/>
              </a:rPr>
              <a:t>他は大半浪人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/>
              </a:rPr>
              <a:t>　</a:t>
            </a:r>
            <a:r>
              <a:rPr lang="ja-JP" altLang="en-US" sz="2400" b="1" dirty="0" smtClean="0">
                <a:solidFill>
                  <a:schemeClr val="tx1"/>
                </a:solidFill>
                <a:latin typeface="ＭＳ ゴシック"/>
              </a:rPr>
              <a:t>　　　　　　　　　　　　　　　</a:t>
            </a:r>
            <a:r>
              <a:rPr lang="ja-JP" altLang="en-US" sz="2400" dirty="0">
                <a:solidFill>
                  <a:srgbClr val="FF0000"/>
                </a:solidFill>
                <a:latin typeface="ＭＳ ゴシック"/>
              </a:rPr>
              <a:t>　　　　　　　　　</a:t>
            </a:r>
            <a:r>
              <a:rPr lang="ja-JP" altLang="en-US" sz="2400" b="1" dirty="0" smtClean="0">
                <a:solidFill>
                  <a:srgbClr val="000000"/>
                </a:solidFill>
                <a:latin typeface="ＭＳ ゴシック"/>
              </a:rPr>
              <a:t> </a:t>
            </a:r>
            <a:endParaRPr lang="en-US" altLang="ja-JP" sz="2400" b="1" dirty="0">
              <a:solidFill>
                <a:srgbClr val="000000"/>
              </a:solidFill>
              <a:latin typeface="ＭＳ ゴシック"/>
            </a:endParaRPr>
          </a:p>
          <a:p>
            <a:pPr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国</a:t>
            </a:r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公立大学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合格者数</a:t>
            </a:r>
            <a:r>
              <a:rPr lang="ja-JP" altLang="en-US" sz="2400" dirty="0">
                <a:latin typeface="+mj-ea"/>
              </a:rPr>
              <a:t>　　</a:t>
            </a:r>
            <a:r>
              <a:rPr lang="ja-JP" altLang="en-US" sz="2400" dirty="0" smtClean="0">
                <a:latin typeface="+mj-ea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+mj-ea"/>
              </a:rPr>
              <a:t>164</a:t>
            </a:r>
            <a:r>
              <a:rPr lang="ja-JP" altLang="en-US" sz="2800" dirty="0">
                <a:solidFill>
                  <a:srgbClr val="FF0000"/>
                </a:solidFill>
                <a:latin typeface="+mj-ea"/>
              </a:rPr>
              <a:t>人（</a:t>
            </a:r>
            <a:r>
              <a:rPr lang="en-US" altLang="ja-JP" sz="2800" dirty="0" smtClean="0">
                <a:solidFill>
                  <a:srgbClr val="FF0000"/>
                </a:solidFill>
                <a:latin typeface="+mj-ea"/>
              </a:rPr>
              <a:t>47%</a:t>
            </a:r>
            <a:r>
              <a:rPr lang="ja-JP" altLang="en-US" sz="28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  <a:p>
            <a:pPr marL="0" indent="0">
              <a:buNone/>
              <a:defRPr/>
            </a:pPr>
            <a:r>
              <a:rPr lang="ja-JP" altLang="en-US" sz="2400" b="1" dirty="0" smtClean="0">
                <a:latin typeface="+mj-ea"/>
              </a:rPr>
              <a:t>　　　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</a:rPr>
              <a:t>京大</a:t>
            </a: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､阪大　　　 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</a:rPr>
              <a:t>　 ・</a:t>
            </a: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・・・・</a:t>
            </a:r>
            <a:r>
              <a:rPr lang="en-US" altLang="ja-JP" sz="2400" b="1" dirty="0">
                <a:solidFill>
                  <a:schemeClr val="tx1"/>
                </a:solidFill>
                <a:latin typeface="+mj-ea"/>
              </a:rPr>
              <a:t>41</a:t>
            </a: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人　</a:t>
            </a:r>
            <a:endParaRPr lang="en-US" altLang="ja-JP" sz="2400" b="1" dirty="0">
              <a:solidFill>
                <a:schemeClr val="tx1"/>
              </a:solidFill>
              <a:latin typeface="+mj-ea"/>
            </a:endParaRPr>
          </a:p>
          <a:p>
            <a:pPr marL="0" indent="0">
              <a:buNone/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　　  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</a:rPr>
              <a:t>神</a:t>
            </a: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大、市大、府大 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</a:rPr>
              <a:t>　・</a:t>
            </a: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・・・・</a:t>
            </a:r>
            <a:r>
              <a:rPr lang="en-US" altLang="ja-JP" sz="2400" b="1" dirty="0">
                <a:solidFill>
                  <a:schemeClr val="tx1"/>
                </a:solidFill>
                <a:latin typeface="+mj-ea"/>
              </a:rPr>
              <a:t>71</a:t>
            </a: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人　　など</a:t>
            </a:r>
            <a:endParaRPr lang="en-US" altLang="ja-JP" sz="2400" b="1" dirty="0">
              <a:solidFill>
                <a:schemeClr val="tx1"/>
              </a:solidFill>
              <a:latin typeface="+mj-ea"/>
            </a:endParaRPr>
          </a:p>
          <a:p>
            <a:pPr marL="0" indent="0">
              <a:buNone/>
              <a:defRPr/>
            </a:pPr>
            <a:r>
              <a:rPr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</a:rPr>
              <a:t>      </a:t>
            </a:r>
            <a:r>
              <a:rPr lang="ja-JP" altLang="en-US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+mj-ea"/>
              </a:rPr>
              <a:t>医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+mj-ea"/>
              </a:rPr>
              <a:t>学部　医</a:t>
            </a:r>
            <a:r>
              <a:rPr lang="ja-JP" altLang="en-US" sz="2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+mj-ea"/>
              </a:rPr>
              <a:t>学科  ・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+mj-ea"/>
              </a:rPr>
              <a:t>・・・・・・</a:t>
            </a:r>
            <a:r>
              <a:rPr lang="en-US" altLang="ja-JP" sz="24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+mj-ea"/>
              </a:rPr>
              <a:t>1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+mj-ea"/>
              </a:rPr>
              <a:t>人合格</a:t>
            </a:r>
            <a:endParaRPr lang="en-US" altLang="ja-JP" sz="2400" b="1" dirty="0">
              <a:ln w="12700">
                <a:noFill/>
                <a:prstDash val="solid"/>
              </a:ln>
              <a:solidFill>
                <a:schemeClr val="tx1"/>
              </a:solidFill>
              <a:latin typeface="+mj-ea"/>
            </a:endParaRPr>
          </a:p>
          <a:p>
            <a:pPr marL="0" indent="0">
              <a:buNone/>
              <a:defRPr/>
            </a:pPr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800" b="1" dirty="0" smtClean="0">
                <a:solidFill>
                  <a:srgbClr val="00B050"/>
                </a:solidFill>
                <a:latin typeface="+mj-ea"/>
              </a:rPr>
              <a:t>※</a:t>
            </a:r>
            <a:r>
              <a:rPr lang="ja-JP" altLang="en-US" sz="2800" b="1" dirty="0" smtClean="0">
                <a:solidFill>
                  <a:srgbClr val="00B050"/>
                </a:solidFill>
                <a:latin typeface="+mj-ea"/>
              </a:rPr>
              <a:t> 京</a:t>
            </a:r>
            <a:r>
              <a:rPr lang="ja-JP" altLang="en-US" sz="2800" b="1" dirty="0">
                <a:solidFill>
                  <a:srgbClr val="00B050"/>
                </a:solidFill>
                <a:latin typeface="+mj-ea"/>
              </a:rPr>
              <a:t>大特色入試、</a:t>
            </a:r>
            <a:r>
              <a:rPr lang="ja-JP" altLang="en-US" sz="2800" b="1" dirty="0" smtClean="0">
                <a:solidFill>
                  <a:srgbClr val="00B050"/>
                </a:solidFill>
                <a:latin typeface="+mj-ea"/>
              </a:rPr>
              <a:t>阪大世界適</a:t>
            </a:r>
            <a:r>
              <a:rPr lang="ja-JP" altLang="en-US" sz="2800" b="1" dirty="0">
                <a:solidFill>
                  <a:srgbClr val="00B050"/>
                </a:solidFill>
                <a:latin typeface="+mj-ea"/>
              </a:rPr>
              <a:t>塾入試・・各</a:t>
            </a:r>
            <a:r>
              <a:rPr lang="en-US" altLang="ja-JP" sz="2800" b="1" dirty="0">
                <a:solidFill>
                  <a:srgbClr val="00B050"/>
                </a:solidFill>
                <a:latin typeface="+mj-ea"/>
              </a:rPr>
              <a:t>1</a:t>
            </a:r>
            <a:r>
              <a:rPr lang="ja-JP" altLang="en-US" sz="2800" b="1" dirty="0">
                <a:solidFill>
                  <a:srgbClr val="00B050"/>
                </a:solidFill>
                <a:latin typeface="+mj-ea"/>
              </a:rPr>
              <a:t>人</a:t>
            </a:r>
            <a:r>
              <a:rPr lang="ja-JP" altLang="en-US" sz="2800" dirty="0">
                <a:solidFill>
                  <a:srgbClr val="00B050"/>
                </a:solidFill>
                <a:latin typeface="+mj-ea"/>
              </a:rPr>
              <a:t>　</a:t>
            </a:r>
            <a:r>
              <a:rPr lang="ja-JP" altLang="en-US" sz="2400" dirty="0">
                <a:latin typeface="+mj-ea"/>
              </a:rPr>
              <a:t>　　　　　　　　　　　　　　　　　　　　　　　　</a:t>
            </a:r>
            <a:endParaRPr lang="en-US" altLang="ja-JP" sz="2400" dirty="0">
              <a:latin typeface="+mj-ea"/>
            </a:endParaRPr>
          </a:p>
          <a:p>
            <a:pPr>
              <a:defRPr/>
            </a:pPr>
            <a:r>
              <a:rPr lang="ja-JP" altLang="en-US" sz="2800" dirty="0" smtClean="0">
                <a:solidFill>
                  <a:srgbClr val="FF0000"/>
                </a:solidFill>
                <a:latin typeface="+mj-ea"/>
              </a:rPr>
              <a:t>海外進学　２名</a:t>
            </a:r>
            <a:r>
              <a:rPr lang="ja-JP" altLang="en-US" sz="2800" dirty="0">
                <a:solidFill>
                  <a:srgbClr val="FF0000"/>
                </a:solidFill>
                <a:latin typeface="+mj-ea"/>
              </a:rPr>
              <a:t>（米国</a:t>
            </a:r>
            <a:r>
              <a:rPr lang="ja-JP" altLang="en-US" sz="2800" dirty="0" smtClean="0">
                <a:solidFill>
                  <a:srgbClr val="FF0000"/>
                </a:solidFill>
                <a:latin typeface="+mj-ea"/>
              </a:rPr>
              <a:t>）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→今年度４名に希望増加</a:t>
            </a:r>
            <a:endParaRPr lang="en-US" altLang="ja-JP" sz="2800" dirty="0" smtClean="0">
              <a:solidFill>
                <a:schemeClr val="tx1"/>
              </a:solidFill>
              <a:latin typeface="+mj-ea"/>
            </a:endParaRPr>
          </a:p>
          <a:p>
            <a:pPr marL="0" indent="0">
              <a:buNone/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　　　　               </a:t>
            </a:r>
            <a:r>
              <a:rPr lang="en-US" altLang="ja-JP" sz="280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米国･ﾌｨﾘﾋﾟﾝ･ｵﾗﾝﾀﾞ</a:t>
            </a:r>
            <a:r>
              <a:rPr lang="en-US" altLang="ja-JP" sz="2800" dirty="0" smtClean="0">
                <a:solidFill>
                  <a:schemeClr val="tx1"/>
                </a:solidFill>
                <a:latin typeface="+mj-ea"/>
              </a:rPr>
              <a:t>)</a:t>
            </a:r>
            <a:endParaRPr lang="en-US" altLang="ja-JP" sz="2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05245" y="1061967"/>
            <a:ext cx="4905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センター試験・・</a:t>
            </a:r>
            <a:r>
              <a:rPr kumimoji="1" lang="en-US" altLang="ja-JP" sz="32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98</a:t>
            </a:r>
            <a:r>
              <a:rPr kumimoji="1" lang="ja-JP" altLang="en-US" sz="32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%が受</a:t>
            </a: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験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96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2830" y="1123837"/>
            <a:ext cx="3234519" cy="460118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生徒の成長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4599" y="-88197"/>
            <a:ext cx="8868536" cy="6451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</a:t>
            </a:r>
            <a:r>
              <a:rPr kumimoji="1" lang="ja-JP" altLang="en-US" sz="3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探究活動は、究極のキャリア教育</a:t>
            </a:r>
            <a:endParaRPr kumimoji="1" lang="en-US" altLang="ja-JP" sz="32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女子生徒</a:t>
            </a:r>
            <a:r>
              <a:rPr lang="en-US" altLang="ja-JP" sz="32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</a:p>
          <a:p>
            <a:pPr marL="0" indent="0"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「世界には、紛争や貧困が日常的な国がある。なぜなのか。解決に関わるのが夢。」</a:t>
            </a:r>
            <a:endParaRPr kumimoji="1"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→フィリピンで車に花を売っている子供を見る。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教育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が受けられない、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就ける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限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られている。ビジネスプランを作り、全国大会へ。</a:t>
            </a:r>
            <a:endParaRPr kumimoji="1"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「平和な日本にいれば楽。でも自分の目で世界をもっと見て回り、世界の役に立ちたい。」</a:t>
            </a:r>
            <a:endParaRPr kumimoji="1"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→国際ジャーナリストをめざし、米国大学へ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3413" y="4456814"/>
            <a:ext cx="2881423" cy="19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2830" y="1123837"/>
            <a:ext cx="3234519" cy="460118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生徒の成長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6496" y="198882"/>
            <a:ext cx="8705504" cy="6451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</a:t>
            </a:r>
            <a:r>
              <a:rPr kumimoji="1" lang="ja-JP" altLang="en-US" sz="3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探究活動は究極のキャリア教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育</a:t>
            </a:r>
            <a:endParaRPr kumimoji="1"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男子生徒</a:t>
            </a:r>
            <a:r>
              <a:rPr lang="en-US" altLang="ja-JP" sz="32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理系は決めていたが何をしたいかわからない。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→経済、ビジネスの面白さ、大切さを感じる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大学では工学を学び、大学院で経営工学を。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→大阪大学基礎工学部へ進学。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男子生徒</a:t>
            </a:r>
            <a:r>
              <a:rPr lang="en-US" altLang="ja-JP" sz="32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アメリカ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NASA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・ＦＩＴ研修に参加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→筑波大学にて宇宙物理学を専攻</a:t>
            </a:r>
            <a:endParaRPr kumimoji="1" lang="en-US" altLang="ja-JP" sz="3200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3200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5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基本方針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2400" b="1" dirty="0" smtClean="0">
                <a:solidFill>
                  <a:srgbClr val="FF0000"/>
                </a:solidFill>
              </a:rPr>
              <a:t>ＧＬＨＳ校として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726873" y="1237770"/>
            <a:ext cx="807720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r>
              <a:rPr kumimoji="1" lang="ja-JP" altLang="en-US" sz="3200" b="1" kern="0" dirty="0">
                <a:solidFill>
                  <a:srgbClr val="FF0000"/>
                </a:solidFill>
                <a:latin typeface="ＭＳ Ｐゴシック"/>
                <a:ea typeface="ＭＳ Ｐゴシック"/>
              </a:rPr>
              <a:t>２１世紀の国際社会をリードする人材の育成</a:t>
            </a:r>
            <a:endParaRPr kumimoji="1" lang="en-US" altLang="ja-JP" sz="3200" b="1" kern="0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1" lang="en-US" altLang="ja-JP" sz="3200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ja-JP" altLang="en-US" sz="3200" kern="0" spc="-1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知・徳・体の調和のとれたグローバルリーダー</a:t>
            </a:r>
            <a:endParaRPr kumimoji="1" lang="en-US" altLang="ja-JP" sz="3200" kern="0" spc="-10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endParaRPr kumimoji="1" lang="en-US" altLang="ja-JP" sz="900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ja-JP" altLang="en-US" sz="3200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夢や志を実現できる確かな学力</a:t>
            </a:r>
            <a:endParaRPr kumimoji="1" lang="en-US" altLang="ja-JP" sz="3200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endParaRPr kumimoji="1" lang="en-US" altLang="ja-JP" sz="900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ja-JP" altLang="en-US" sz="3200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豊かな心や三丘スピリット</a:t>
            </a:r>
            <a:endParaRPr kumimoji="1" lang="en-US" altLang="ja-JP" sz="3200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r>
              <a:rPr kumimoji="1" lang="ja-JP" altLang="en-US" sz="2800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　　　　　　</a:t>
            </a:r>
            <a:r>
              <a:rPr kumimoji="1" lang="en-US" altLang="ja-JP" sz="2800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(</a:t>
            </a:r>
            <a:r>
              <a:rPr kumimoji="1" lang="ja-JP" altLang="en-US" sz="2800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文武両道、自主自立、切磋琢磨</a:t>
            </a:r>
            <a:r>
              <a:rPr kumimoji="1" lang="en-US" altLang="ja-JP" sz="2800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36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1123837"/>
            <a:ext cx="3357349" cy="4601183"/>
          </a:xfrm>
        </p:spPr>
        <p:txBody>
          <a:bodyPr/>
          <a:lstStyle/>
          <a:p>
            <a:pPr marL="0" indent="0"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今後の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展開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181" y="193964"/>
            <a:ext cx="8988910" cy="65275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3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海外研修のパワーアップ</a:t>
            </a:r>
            <a:endParaRPr lang="en-US" altLang="ja-JP" sz="32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●米国ポートランド</a:t>
            </a:r>
            <a:r>
              <a:rPr lang="en-US" altLang="ja-JP" sz="2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FW</a:t>
            </a:r>
          </a:p>
          <a:p>
            <a:pPr marL="0" indent="0">
              <a:buNone/>
            </a:pPr>
            <a:r>
              <a:rPr lang="ja-JP" altLang="en-US" sz="2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→米国</a:t>
            </a:r>
            <a:r>
              <a:rPr lang="ja-JP" altLang="en-US" sz="2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リーハイ大学と夏期プログラム提携へ</a:t>
            </a:r>
            <a:endParaRPr lang="en-US" altLang="ja-JP" sz="2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Global</a:t>
            </a:r>
            <a:r>
              <a:rPr lang="ja-JP" altLang="en-US" sz="2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Entrepreneurship/</a:t>
            </a:r>
            <a:r>
              <a:rPr lang="ja-JP" altLang="en-US" sz="2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国連本部</a:t>
            </a:r>
            <a:r>
              <a:rPr lang="en-US" altLang="ja-JP" sz="2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/NY</a:t>
            </a:r>
            <a:r>
              <a:rPr lang="ja-JP" altLang="en-US" sz="2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証券取引所）</a:t>
            </a:r>
            <a:r>
              <a:rPr lang="en-US" altLang="ja-JP" sz="2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pPr marL="0" indent="0">
              <a:buNone/>
            </a:pPr>
            <a:r>
              <a:rPr lang="ja-JP" altLang="en-US" sz="26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●フィリピン</a:t>
            </a:r>
            <a:r>
              <a:rPr lang="en-US" altLang="ja-JP" sz="2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FW</a:t>
            </a:r>
          </a:p>
          <a:p>
            <a:pPr marL="0" indent="0">
              <a:buNone/>
            </a:pPr>
            <a:r>
              <a:rPr lang="ja-JP" altLang="en-US" sz="2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→</a:t>
            </a:r>
            <a:r>
              <a:rPr lang="ja-JP" altLang="en-US" sz="26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フィリピン</a:t>
            </a:r>
            <a:endParaRPr lang="en-US" altLang="ja-JP" sz="26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6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エンドラン大学　語学・リーダーシップ研修へ</a:t>
            </a:r>
            <a:endParaRPr lang="en-US" altLang="ja-JP" sz="26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（現在のオーストラリア語学研修をパワーアップ）</a:t>
            </a:r>
            <a:endParaRPr kumimoji="1" lang="en-US" altLang="ja-JP" sz="26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8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②課題</a:t>
            </a:r>
            <a:r>
              <a:rPr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研究のための教員指導力の強化</a:t>
            </a:r>
            <a:endParaRPr lang="en-US" altLang="ja-JP" sz="32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6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③課題研究の評価法についての研究</a:t>
            </a:r>
            <a:endParaRPr lang="en-US" altLang="ja-JP" sz="32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●ルーブリック・パフォーマンス評価　　</a:t>
            </a:r>
            <a:r>
              <a:rPr lang="ja-JP" altLang="en-US" sz="2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4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4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"/>
          <p:cNvSpPr txBox="1">
            <a:spLocks/>
          </p:cNvSpPr>
          <p:nvPr/>
        </p:nvSpPr>
        <p:spPr>
          <a:xfrm>
            <a:off x="1353147" y="2827788"/>
            <a:ext cx="6936232" cy="101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 smtClean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ありがとうございました</a:t>
            </a:r>
            <a:endParaRPr lang="ja-JP" altLang="en-US" sz="4800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2998281" cy="460118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+mj-ea"/>
              </a:rPr>
              <a:t>リーダー育成の３本柱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244" y="934434"/>
            <a:ext cx="3261643" cy="32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472" y="2883045"/>
            <a:ext cx="3149456" cy="31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031" y="2883044"/>
            <a:ext cx="3262313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0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5319" y="1128408"/>
            <a:ext cx="2947482" cy="460118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学力向上を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図る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789218" y="574927"/>
            <a:ext cx="7315200" cy="854977"/>
          </a:xfrm>
        </p:spPr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893127" y="789710"/>
            <a:ext cx="710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200" b="1" kern="0" dirty="0">
                <a:solidFill>
                  <a:srgbClr val="FF3300"/>
                </a:solidFill>
              </a:rPr>
              <a:t>～自ら学ぶ姿勢と目的意識の醸成～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782292" y="1374485"/>
            <a:ext cx="770312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◆</a:t>
            </a:r>
            <a:r>
              <a:rPr kumimoji="1" lang="ja-JP" altLang="en-US" sz="3200" kern="0" dirty="0">
                <a:solidFill>
                  <a:srgbClr val="0070C0"/>
                </a:solidFill>
                <a:latin typeface="Times New Roman"/>
                <a:ea typeface="ＭＳ Ｐゴシック"/>
              </a:rPr>
              <a:t>分かりやすく効率的な授業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全教室及び講義室に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電子黒板機能付き</a:t>
            </a:r>
            <a:r>
              <a:rPr kumimoji="1" lang="ja-JP" altLang="en-US" sz="3200" kern="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プロジェクター</a:t>
            </a:r>
            <a:endParaRPr kumimoji="1" lang="en-US" altLang="ja-JP" sz="3200" kern="0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r>
              <a:rPr kumimoji="1" lang="ja-JP" altLang="en-US" sz="3200" kern="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◆</a:t>
            </a:r>
            <a:r>
              <a:rPr kumimoji="1" lang="ja-JP" altLang="en-US" sz="3200" kern="0" dirty="0" smtClean="0">
                <a:solidFill>
                  <a:srgbClr val="0070C0"/>
                </a:solidFill>
                <a:latin typeface="Times New Roman"/>
                <a:ea typeface="ＭＳ Ｐゴシック"/>
              </a:rPr>
              <a:t>隔週</a:t>
            </a:r>
            <a:r>
              <a:rPr kumimoji="1" lang="ja-JP" altLang="en-US" sz="3200" kern="0" dirty="0">
                <a:solidFill>
                  <a:srgbClr val="0070C0"/>
                </a:solidFill>
                <a:latin typeface="Times New Roman"/>
                <a:ea typeface="ＭＳ Ｐゴシック"/>
              </a:rPr>
              <a:t>土曜授業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r>
              <a:rPr kumimoji="1" lang="ja-JP" altLang="en-US" sz="3200" kern="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　　　充実</a:t>
            </a:r>
            <a:r>
              <a:rPr kumimoji="1" lang="ja-JP" altLang="en-US" sz="32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した時間数で確かな学力を育成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r>
              <a:rPr kumimoji="1" lang="ja-JP" altLang="en-US" sz="3200" kern="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◆</a:t>
            </a:r>
            <a:r>
              <a:rPr kumimoji="1" lang="ja-JP" altLang="en-US" sz="3200" b="1" kern="0" dirty="0" smtClean="0">
                <a:solidFill>
                  <a:srgbClr val="FF0000"/>
                </a:solidFill>
                <a:latin typeface="Times New Roman"/>
                <a:ea typeface="ＭＳ Ｐゴシック"/>
              </a:rPr>
              <a:t>探究型学習　</a:t>
            </a:r>
            <a:endParaRPr kumimoji="1" lang="en-US" altLang="ja-JP" sz="3200" b="1" kern="0" dirty="0" smtClean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r>
              <a:rPr kumimoji="1" lang="ja-JP" altLang="en-US" sz="3200" b="1" kern="0" dirty="0" smtClean="0">
                <a:solidFill>
                  <a:srgbClr val="FF0000"/>
                </a:solidFill>
                <a:latin typeface="Times New Roman"/>
                <a:ea typeface="ＭＳ Ｐゴシック"/>
              </a:rPr>
              <a:t>　</a:t>
            </a:r>
            <a:endParaRPr kumimoji="1" lang="en-US" altLang="ja-JP" sz="3200" b="1" kern="0" dirty="0" smtClean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r>
              <a:rPr kumimoji="1" lang="ja-JP" altLang="en-US" sz="3200" b="1" kern="0" dirty="0">
                <a:solidFill>
                  <a:srgbClr val="FF0000"/>
                </a:solidFill>
                <a:latin typeface="Times New Roman"/>
                <a:ea typeface="ＭＳ Ｐゴシック"/>
              </a:rPr>
              <a:t>　</a:t>
            </a:r>
            <a:r>
              <a:rPr kumimoji="1" lang="ja-JP" altLang="en-US" sz="3200" b="1" kern="0" dirty="0" smtClean="0">
                <a:solidFill>
                  <a:srgbClr val="7030A0"/>
                </a:solidFill>
                <a:latin typeface="Times New Roman"/>
                <a:ea typeface="ＭＳ Ｐゴシック"/>
              </a:rPr>
              <a:t>⇒次期学習指導要領　「理数探究」や</a:t>
            </a:r>
            <a:endParaRPr kumimoji="1" lang="en-US" altLang="ja-JP" sz="3200" b="1" kern="0" dirty="0" smtClean="0">
              <a:solidFill>
                <a:srgbClr val="7030A0"/>
              </a:solidFill>
              <a:latin typeface="Times New Roman"/>
              <a:ea typeface="ＭＳ Ｐゴシック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r>
              <a:rPr kumimoji="1" lang="ja-JP" altLang="en-US" sz="3200" b="1" kern="0" dirty="0">
                <a:solidFill>
                  <a:srgbClr val="7030A0"/>
                </a:solidFill>
                <a:latin typeface="Times New Roman"/>
                <a:ea typeface="ＭＳ Ｐゴシック"/>
              </a:rPr>
              <a:t>　</a:t>
            </a:r>
            <a:r>
              <a:rPr kumimoji="1" lang="ja-JP" altLang="en-US" sz="3200" b="1" kern="0" dirty="0" smtClean="0">
                <a:solidFill>
                  <a:srgbClr val="7030A0"/>
                </a:solidFill>
                <a:latin typeface="Times New Roman"/>
                <a:ea typeface="ＭＳ Ｐゴシック"/>
              </a:rPr>
              <a:t>　　「総合的な探究の時間」などへ</a:t>
            </a:r>
            <a:r>
              <a:rPr kumimoji="1" lang="ja-JP" altLang="en-US" sz="3200" b="1" kern="0" dirty="0" smtClean="0">
                <a:solidFill>
                  <a:srgbClr val="FF0000"/>
                </a:solidFill>
                <a:latin typeface="Times New Roman"/>
                <a:ea typeface="ＭＳ Ｐゴシック"/>
              </a:rPr>
              <a:t>　</a:t>
            </a:r>
            <a:r>
              <a:rPr kumimoji="1" lang="ja-JP" altLang="en-US" sz="3200" b="1" kern="0" dirty="0">
                <a:solidFill>
                  <a:srgbClr val="FF0000"/>
                </a:solidFill>
                <a:latin typeface="Times New Roman"/>
                <a:ea typeface="ＭＳ Ｐゴシック"/>
              </a:rPr>
              <a:t>　</a:t>
            </a:r>
            <a:endParaRPr kumimoji="1" lang="en-US" altLang="ja-JP" sz="3200" kern="0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645" y="4665661"/>
            <a:ext cx="6264419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探究型学習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Creative</a:t>
            </a:r>
            <a:r>
              <a:rPr lang="ja-JP" altLang="en-US" sz="3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Solutions</a:t>
            </a:r>
            <a:endParaRPr kumimoji="1" lang="ja-JP" altLang="en-US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0298" y="415635"/>
            <a:ext cx="8981702" cy="5929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◆対象：文理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学科全員と普通科希望者対象</a:t>
            </a: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◆趣旨：課題発見力・論理的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思考力や考察力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協働力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プレゼン力の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向上</a:t>
            </a: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◆内容：自分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の興味・関心に沿ってテーマを決定し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仮説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設定・調査・実験を行い、結果から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仮説</a:t>
            </a:r>
            <a:endParaRPr lang="en-US" altLang="ja-JP" sz="2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を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検証し、発表を行う</a:t>
            </a: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◆①文理学科の課題研究（１，２年　計</a:t>
            </a:r>
            <a:r>
              <a:rPr lang="en-US" altLang="ja-JP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320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名）</a:t>
            </a:r>
            <a:endParaRPr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ほとんどの教科の教員が担当</a:t>
            </a:r>
            <a:endParaRPr lang="en-US" altLang="ja-JP" sz="2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SGH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SSH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の授業</a:t>
            </a:r>
            <a:endParaRPr lang="en-US" altLang="ja-JP" sz="2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1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/>
              <a:t>Creative </a:t>
            </a:r>
            <a:r>
              <a:rPr lang="en-US" altLang="ja-JP" dirty="0" smtClean="0"/>
              <a:t>Solutions</a:t>
            </a:r>
            <a:r>
              <a:rPr lang="ja-JP" altLang="en-US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流れ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118435"/>
            <a:ext cx="7315200" cy="147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519054" y="1357746"/>
            <a:ext cx="211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１年生</a:t>
            </a:r>
          </a:p>
          <a:p>
            <a:r>
              <a:rPr lang="ja-JP" altLang="en-US" sz="3600" dirty="0"/>
              <a:t>（</a:t>
            </a:r>
            <a:r>
              <a:rPr lang="en-US" altLang="ja-JP" sz="3600" dirty="0" err="1"/>
              <a:t>CSⅠ</a:t>
            </a:r>
            <a:r>
              <a:rPr lang="ja-JP" altLang="en-US" sz="3600" dirty="0"/>
              <a:t>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05197" y="2859613"/>
            <a:ext cx="2119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２年生</a:t>
            </a:r>
          </a:p>
          <a:p>
            <a:r>
              <a:rPr lang="ja-JP" altLang="en-US" sz="3600" dirty="0"/>
              <a:t>（</a:t>
            </a:r>
            <a:r>
              <a:rPr lang="en-US" altLang="ja-JP" sz="3600" dirty="0" err="1"/>
              <a:t>CSⅡ</a:t>
            </a:r>
            <a:r>
              <a:rPr lang="ja-JP" altLang="en-US" sz="3600" dirty="0"/>
              <a:t>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123709" y="2859613"/>
            <a:ext cx="4807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/>
              <a:t>探究活動の実践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5221722" y="3567499"/>
            <a:ext cx="6373090" cy="1775981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248" y="3752166"/>
            <a:ext cx="2092038" cy="12125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9" name="正方形/長方形 8"/>
          <p:cNvSpPr/>
          <p:nvPr/>
        </p:nvSpPr>
        <p:spPr>
          <a:xfrm>
            <a:off x="3519055" y="534348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3600" dirty="0">
                <a:solidFill>
                  <a:srgbClr val="000000"/>
                </a:solidFill>
              </a:rPr>
              <a:t>３年生</a:t>
            </a:r>
          </a:p>
          <a:p>
            <a:pPr lvl="0"/>
            <a:r>
              <a:rPr lang="ja-JP" altLang="en-US" sz="3600" dirty="0">
                <a:solidFill>
                  <a:srgbClr val="000000"/>
                </a:solidFill>
              </a:rPr>
              <a:t>（</a:t>
            </a:r>
            <a:r>
              <a:rPr lang="en-US" altLang="ja-JP" sz="3600" dirty="0" err="1">
                <a:solidFill>
                  <a:srgbClr val="000000"/>
                </a:solidFill>
              </a:rPr>
              <a:t>CSⅢ</a:t>
            </a:r>
            <a:r>
              <a:rPr lang="ja-JP" altLang="en-US" sz="3600" dirty="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0" name="正方形/長方形 9"/>
          <p:cNvSpPr/>
          <p:nvPr/>
        </p:nvSpPr>
        <p:spPr>
          <a:xfrm rot="10800000" flipV="1">
            <a:off x="5805054" y="5665476"/>
            <a:ext cx="7051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/>
              <a:t>探究活動の</a:t>
            </a:r>
            <a:r>
              <a:rPr lang="ja-JP" altLang="en-US" sz="4000" dirty="0" smtClean="0"/>
              <a:t>深化（希望者）</a:t>
            </a:r>
            <a:endParaRPr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31035" y="3752166"/>
            <a:ext cx="197427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国際系　   　</a:t>
            </a:r>
            <a:r>
              <a:rPr kumimoji="1"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(SGH</a:t>
            </a:r>
            <a:r>
              <a:rPr kumimoji="1"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）</a:t>
            </a:r>
            <a:endParaRPr kumimoji="1" lang="ja-JP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21722" y="3825895"/>
            <a:ext cx="2140526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理数系</a:t>
            </a:r>
            <a:endParaRPr kumimoji="1" lang="en-US" altLang="ja-JP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kumimoji="1" lang="ja-JP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kumimoji="1" lang="en-US" altLang="ja-JP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(SSH</a:t>
            </a:r>
            <a:r>
              <a:rPr kumimoji="1" lang="ja-JP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）</a:t>
            </a:r>
            <a:endParaRPr kumimoji="1" lang="ja-JP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2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356" y="1123837"/>
            <a:ext cx="3252280" cy="460118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国際系</a:t>
            </a:r>
            <a:r>
              <a:rPr kumimoji="1" lang="en-US" altLang="ja-JP" dirty="0" smtClean="0"/>
              <a:t>(SGH</a:t>
            </a:r>
            <a:r>
              <a:rPr lang="en-US" altLang="ja-JP" dirty="0"/>
              <a:t>)</a:t>
            </a:r>
            <a:r>
              <a:rPr kumimoji="1" lang="ja-JP" altLang="en-US" dirty="0" smtClean="0"/>
              <a:t>の</a:t>
            </a:r>
            <a:r>
              <a:rPr lang="ja-JP" altLang="en-US" dirty="0" smtClean="0"/>
              <a:t>テーマ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375383"/>
          </a:xfrm>
        </p:spPr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ja-JP" altLang="ja-JP" sz="3600" b="1" dirty="0">
                <a:solidFill>
                  <a:srgbClr val="00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地球規模での</a:t>
            </a:r>
            <a:endParaRPr lang="en-US" altLang="ja-JP" sz="3600" b="1" dirty="0">
              <a:solidFill>
                <a:srgbClr val="00000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ja-JP" altLang="ja-JP" sz="3600" b="1" dirty="0">
                <a:solidFill>
                  <a:srgbClr val="00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持続可能な社会の構築に貢献する</a:t>
            </a:r>
            <a:endParaRPr lang="en-US" altLang="ja-JP" sz="3600" b="1" dirty="0">
              <a:solidFill>
                <a:srgbClr val="00000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ja-JP" altLang="ja-JP" sz="3600" b="1" dirty="0">
                <a:solidFill>
                  <a:srgbClr val="00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「創造的課題解決能力」を</a:t>
            </a:r>
            <a:r>
              <a:rPr lang="ja-JP" altLang="ja-JP" sz="3600" b="1" dirty="0" smtClean="0">
                <a:solidFill>
                  <a:srgbClr val="00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持つ</a:t>
            </a:r>
            <a:endParaRPr lang="en-US" altLang="ja-JP" sz="3600" b="1" dirty="0" smtClean="0">
              <a:solidFill>
                <a:srgbClr val="00000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ja-JP" altLang="en-US" sz="3600" b="1" dirty="0" smtClean="0">
                <a:solidFill>
                  <a:srgbClr val="00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グローバルリーダーの育成</a:t>
            </a:r>
            <a:endParaRPr lang="ja-JP" altLang="en-US" sz="3600" b="1" dirty="0">
              <a:solidFill>
                <a:srgbClr val="00000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kumimoji="1" lang="ja-JP" altLang="en-US" dirty="0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197" y="3826021"/>
            <a:ext cx="6561857" cy="241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02899" cy="4601183"/>
          </a:xfrm>
        </p:spPr>
        <p:txBody>
          <a:bodyPr/>
          <a:lstStyle/>
          <a:p>
            <a:pPr marL="0" indent="0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　国際系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研究の流れ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30929" y="213360"/>
            <a:ext cx="8283172" cy="6807222"/>
          </a:xfrm>
        </p:spPr>
        <p:txBody>
          <a:bodyPr anchor="t"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国際人としての理念を学ぶ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kumimoji="1"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先進国の知見を学ぶ</a:t>
            </a:r>
            <a:endParaRPr kumimoji="1"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発展途上国の理念を学ぶ</a:t>
            </a: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altLang="ja-JP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.BOP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ビジネスプランを提言する</a:t>
            </a:r>
            <a:endParaRPr kumimoji="1" lang="en-US" altLang="ja-JP" sz="3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8396533" y="684689"/>
            <a:ext cx="3612335" cy="1882140"/>
          </a:xfrm>
          <a:prstGeom prst="wedgeRoundRectCallout">
            <a:avLst>
              <a:gd name="adj1" fmla="val -63976"/>
              <a:gd name="adj2" fmla="val 2678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１年生３月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ポートランド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FW</a:t>
            </a:r>
          </a:p>
          <a:p>
            <a:pPr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全米一環境に優しい都市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開発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8533217" y="3054343"/>
            <a:ext cx="3612335" cy="1580308"/>
          </a:xfrm>
          <a:prstGeom prst="wedgeRoundRectCallout">
            <a:avLst>
              <a:gd name="adj1" fmla="val -63827"/>
              <a:gd name="adj2" fmla="val 1759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２年生８月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フィリピン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FW</a:t>
            </a:r>
          </a:p>
          <a:p>
            <a:pPr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現地大学生と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コラボ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75445" y="702429"/>
            <a:ext cx="465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UNDP(</a:t>
            </a:r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国連開発計画）、</a:t>
            </a:r>
            <a:r>
              <a:rPr kumimoji="1" lang="en-US" altLang="ja-JP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ADB(</a:t>
            </a:r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アジア開発銀行）の要職を歴任された講師の授業</a:t>
            </a:r>
            <a:endParaRPr kumimoji="1" lang="en-US" altLang="ja-JP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（哲学と論理的思考）</a:t>
            </a:r>
            <a:endParaRPr kumimoji="1" lang="ja-JP" altLang="en-US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62380" y="2127303"/>
            <a:ext cx="44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メリルハースト</a:t>
            </a:r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大学（</a:t>
            </a:r>
            <a:r>
              <a:rPr kumimoji="1" lang="en-US" altLang="ja-JP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PIA)</a:t>
            </a:r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と提携した英語の授業／最先端技術研究所の講義／</a:t>
            </a:r>
            <a:endParaRPr kumimoji="1" lang="en-US" altLang="ja-JP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京都大学での特別講義／</a:t>
            </a:r>
            <a:r>
              <a:rPr kumimoji="1" lang="en-US" altLang="ja-JP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NGO</a:t>
            </a:r>
            <a:endParaRPr kumimoji="1" lang="ja-JP" altLang="en-US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12801" y="3844497"/>
            <a:ext cx="444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京都大学特別講義</a:t>
            </a:r>
            <a:endParaRPr kumimoji="1" lang="en-US" altLang="ja-JP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フィリピン事前学習</a:t>
            </a:r>
            <a:endParaRPr kumimoji="1" lang="en-US" altLang="ja-JP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75445" y="5253914"/>
            <a:ext cx="689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ビジネス</a:t>
            </a:r>
            <a:r>
              <a:rPr kumimoji="1" lang="ja-JP" altLang="en-US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プラン</a:t>
            </a:r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の作成講義／</a:t>
            </a:r>
            <a:r>
              <a:rPr kumimoji="1" lang="en-US" altLang="ja-JP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Be Creative</a:t>
            </a:r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講座</a:t>
            </a:r>
            <a:endParaRPr kumimoji="1" lang="en-US" altLang="ja-JP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その他コンテスト</a:t>
            </a:r>
            <a:r>
              <a:rPr kumimoji="1" lang="en-US" altLang="ja-JP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課題研究発表会（国内外）</a:t>
            </a:r>
            <a:endParaRPr kumimoji="1" lang="ja-JP" altLang="en-US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919198" y="5641313"/>
            <a:ext cx="5945238" cy="371560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高校生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ビジネスプラングランプリ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89661680-6827-4f43-b8a4-fca18839f6b6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レーム">
  <a:themeElements>
    <a:clrScheme name="フレーム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フレーム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フレーム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726</Words>
  <Application>Microsoft Office PowerPoint</Application>
  <PresentationFormat>ユーザー設定</PresentationFormat>
  <Paragraphs>242</Paragraphs>
  <Slides>31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33" baseType="lpstr">
      <vt:lpstr>HDOfficeLightV0</vt:lpstr>
      <vt:lpstr>フレーム</vt:lpstr>
      <vt:lpstr> グローバルリーダーズハイスクール（ＧＬＨＳ）における取組 　　　　　　　</vt:lpstr>
      <vt:lpstr>学校紹介 </vt:lpstr>
      <vt:lpstr>基本方針  ＧＬＨＳ校として</vt:lpstr>
      <vt:lpstr>リーダー育成の３本柱</vt:lpstr>
      <vt:lpstr>学力向上を 図る </vt:lpstr>
      <vt:lpstr>探究型学習  Creative　Solutions</vt:lpstr>
      <vt:lpstr>Creative Solutionsの 流れ </vt:lpstr>
      <vt:lpstr>国際系(SGH)のテーマ </vt:lpstr>
      <vt:lpstr>  　国際系   研究の流れ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理数系(SSH)の 　　テーマ </vt:lpstr>
      <vt:lpstr>　 理数系  研究の流れ</vt:lpstr>
      <vt:lpstr> 科学を体感 高い志の育成    理工系としての ビジョンの明確化</vt:lpstr>
      <vt:lpstr>PowerPoint プレゼンテーション</vt:lpstr>
      <vt:lpstr>PowerPoint プレゼンテーション</vt:lpstr>
      <vt:lpstr>PowerPoint プレゼンテーション</vt:lpstr>
      <vt:lpstr>　　理数系 　探究活動の   　　流れ</vt:lpstr>
      <vt:lpstr>PowerPoint プレゼンテーション</vt:lpstr>
      <vt:lpstr>PowerPoint プレゼンテーション</vt:lpstr>
      <vt:lpstr>成果について</vt:lpstr>
      <vt:lpstr>成果について</vt:lpstr>
      <vt:lpstr>成果について </vt:lpstr>
      <vt:lpstr>進路状況 </vt:lpstr>
      <vt:lpstr>　進路状況</vt:lpstr>
      <vt:lpstr>生徒の成長</vt:lpstr>
      <vt:lpstr>生徒の成長</vt:lpstr>
      <vt:lpstr>今後の展開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kazuyo tanaka</dc:creator>
  <cp:lastModifiedBy>HOSTNAME</cp:lastModifiedBy>
  <cp:revision>353</cp:revision>
  <cp:lastPrinted>2017-09-11T00:44:42Z</cp:lastPrinted>
  <dcterms:created xsi:type="dcterms:W3CDTF">2016-11-30T05:15:59Z</dcterms:created>
  <dcterms:modified xsi:type="dcterms:W3CDTF">2017-09-13T05:32:42Z</dcterms:modified>
</cp:coreProperties>
</file>