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</p:sldMasterIdLst>
  <p:notesMasterIdLst>
    <p:notesMasterId r:id="rId29"/>
  </p:notesMasterIdLst>
  <p:handoutMasterIdLst>
    <p:handoutMasterId r:id="rId30"/>
  </p:handoutMasterIdLst>
  <p:sldIdLst>
    <p:sldId id="501" r:id="rId2"/>
    <p:sldId id="502" r:id="rId3"/>
    <p:sldId id="536" r:id="rId4"/>
    <p:sldId id="540" r:id="rId5"/>
    <p:sldId id="509" r:id="rId6"/>
    <p:sldId id="447" r:id="rId7"/>
    <p:sldId id="510" r:id="rId8"/>
    <p:sldId id="565" r:id="rId9"/>
    <p:sldId id="548" r:id="rId10"/>
    <p:sldId id="531" r:id="rId11"/>
    <p:sldId id="553" r:id="rId12"/>
    <p:sldId id="433" r:id="rId13"/>
    <p:sldId id="564" r:id="rId14"/>
    <p:sldId id="431" r:id="rId15"/>
    <p:sldId id="488" r:id="rId16"/>
    <p:sldId id="541" r:id="rId17"/>
    <p:sldId id="519" r:id="rId18"/>
    <p:sldId id="520" r:id="rId19"/>
    <p:sldId id="521" r:id="rId20"/>
    <p:sldId id="526" r:id="rId21"/>
    <p:sldId id="506" r:id="rId22"/>
    <p:sldId id="498" r:id="rId23"/>
    <p:sldId id="572" r:id="rId24"/>
    <p:sldId id="566" r:id="rId25"/>
    <p:sldId id="568" r:id="rId26"/>
    <p:sldId id="556" r:id="rId27"/>
    <p:sldId id="429" r:id="rId28"/>
  </p:sldIdLst>
  <p:sldSz cx="9144000" cy="6858000" type="screen4x3"/>
  <p:notesSz cx="6807200" cy="9939338"/>
  <p:custDataLst>
    <p:tags r:id="rId3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996633"/>
    <a:srgbClr val="FF9999"/>
    <a:srgbClr val="FF66FF"/>
    <a:srgbClr val="FF99FF"/>
    <a:srgbClr val="E0C2A3"/>
    <a:srgbClr val="FFFFFF"/>
    <a:srgbClr val="CDECFF"/>
    <a:srgbClr val="F1F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3" autoAdjust="0"/>
    <p:restoredTop sz="84532" autoAdjust="0"/>
  </p:normalViewPr>
  <p:slideViewPr>
    <p:cSldViewPr snapToGrid="0">
      <p:cViewPr varScale="1">
        <p:scale>
          <a:sx n="62" d="100"/>
          <a:sy n="62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90"/>
    </p:cViewPr>
  </p:sorterViewPr>
  <p:notesViewPr>
    <p:cSldViewPr snapToGrid="0">
      <p:cViewPr varScale="1">
        <p:scale>
          <a:sx n="81" d="100"/>
          <a:sy n="81" d="100"/>
        </p:scale>
        <p:origin x="138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8636610600831E-2"/>
          <c:y val="3.3123384273721898E-2"/>
          <c:w val="0.83317401028033622"/>
          <c:h val="0.84262833612631372"/>
        </c:manualLayout>
      </c:layout>
      <c:lineChart>
        <c:grouping val="standard"/>
        <c:varyColors val="0"/>
        <c:ser>
          <c:idx val="0"/>
          <c:order val="0"/>
          <c:tx>
            <c:strRef>
              <c:f>学校教育自己診断!$I$32</c:f>
              <c:strCache>
                <c:ptCount val="1"/>
                <c:pt idx="0">
                  <c:v>1期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6.3207821843528286E-2"/>
                  <c:y val="-7.426216216815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29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学校教育自己診断!$H$33:$H$35</c:f>
              <c:strCache>
                <c:ptCount val="3"/>
                <c:pt idx="0">
                  <c:v>意見を伝える力</c:v>
                </c:pt>
                <c:pt idx="1">
                  <c:v>命・ルール</c:v>
                </c:pt>
                <c:pt idx="2">
                  <c:v>進路・生き方</c:v>
                </c:pt>
              </c:strCache>
            </c:strRef>
          </c:cat>
          <c:val>
            <c:numRef>
              <c:f>学校教育自己診断!$I$33:$I$35</c:f>
              <c:numCache>
                <c:formatCode>General</c:formatCode>
                <c:ptCount val="3"/>
                <c:pt idx="0">
                  <c:v>55</c:v>
                </c:pt>
                <c:pt idx="1">
                  <c:v>84</c:v>
                </c:pt>
                <c:pt idx="2">
                  <c:v>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学校教育自己診断!$J$32</c:f>
              <c:strCache>
                <c:ptCount val="1"/>
                <c:pt idx="0">
                  <c:v>2期</c:v>
                </c:pt>
              </c:strCache>
            </c:strRef>
          </c:tx>
          <c:spPr>
            <a:ln w="76200">
              <a:prstDash val="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5.5555555555555558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学校教育自己診断!$H$33:$H$35</c:f>
              <c:strCache>
                <c:ptCount val="3"/>
                <c:pt idx="0">
                  <c:v>意見を伝える力</c:v>
                </c:pt>
                <c:pt idx="1">
                  <c:v>命・ルール</c:v>
                </c:pt>
                <c:pt idx="2">
                  <c:v>進路・生き方</c:v>
                </c:pt>
              </c:strCache>
            </c:strRef>
          </c:cat>
          <c:val>
            <c:numRef>
              <c:f>学校教育自己診断!$J$33:$J$35</c:f>
              <c:numCache>
                <c:formatCode>General</c:formatCode>
                <c:ptCount val="3"/>
                <c:pt idx="0">
                  <c:v>46</c:v>
                </c:pt>
                <c:pt idx="1">
                  <c:v>77</c:v>
                </c:pt>
                <c:pt idx="2">
                  <c:v>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175232"/>
        <c:axId val="246176768"/>
      </c:lineChart>
      <c:catAx>
        <c:axId val="24617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 i="0" baseline="0"/>
            </a:pPr>
            <a:endParaRPr lang="ja-JP"/>
          </a:p>
        </c:txPr>
        <c:crossAx val="246176768"/>
        <c:crosses val="autoZero"/>
        <c:auto val="1"/>
        <c:lblAlgn val="ctr"/>
        <c:lblOffset val="100"/>
        <c:noMultiLvlLbl val="0"/>
      </c:catAx>
      <c:valAx>
        <c:axId val="246176768"/>
        <c:scaling>
          <c:orientation val="minMax"/>
          <c:max val="90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ja-JP"/>
          </a:p>
        </c:txPr>
        <c:crossAx val="246175232"/>
        <c:crosses val="autoZero"/>
        <c:crossBetween val="between"/>
        <c:majorUnit val="10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6491688538932"/>
          <c:y val="3.1154032854444458E-2"/>
          <c:w val="0.72651100904053667"/>
          <c:h val="0.81810103175832405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dLbls>
            <c:txPr>
              <a:bodyPr/>
              <a:lstStyle/>
              <a:p>
                <a:pPr>
                  <a:defRPr sz="3200" b="1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ES1期3年遅刻!$C$4:$E$4</c:f>
              <c:strCache>
                <c:ptCount val="3"/>
                <c:pt idx="0">
                  <c:v>１年</c:v>
                </c:pt>
                <c:pt idx="1">
                  <c:v>２年</c:v>
                </c:pt>
                <c:pt idx="2">
                  <c:v>３年</c:v>
                </c:pt>
              </c:strCache>
            </c:strRef>
          </c:cat>
          <c:val>
            <c:numRef>
              <c:f>ES1期3年遅刻!$C$5:$E$5</c:f>
              <c:numCache>
                <c:formatCode>General</c:formatCode>
                <c:ptCount val="3"/>
                <c:pt idx="0">
                  <c:v>16.3</c:v>
                </c:pt>
                <c:pt idx="1">
                  <c:v>10.4</c:v>
                </c:pt>
                <c:pt idx="2">
                  <c:v>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468800"/>
        <c:axId val="247470336"/>
      </c:lineChart>
      <c:catAx>
        <c:axId val="247468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200" b="1"/>
            </a:pPr>
            <a:endParaRPr lang="ja-JP"/>
          </a:p>
        </c:txPr>
        <c:crossAx val="247470336"/>
        <c:crosses val="autoZero"/>
        <c:auto val="1"/>
        <c:lblAlgn val="ctr"/>
        <c:lblOffset val="100"/>
        <c:noMultiLvlLbl val="0"/>
      </c:catAx>
      <c:valAx>
        <c:axId val="247470336"/>
        <c:scaling>
          <c:orientation val="minMax"/>
          <c:min val="4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2400"/>
                </a:pPr>
                <a:r>
                  <a:rPr lang="ja-JP" altLang="en-US" sz="24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１日当たりの</a:t>
                </a:r>
                <a:r>
                  <a:rPr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遅刻人数</a:t>
                </a:r>
                <a:endParaRPr lang="ja-JP" altLang="en-US" sz="2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24746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0.00208</cdr:x>
      <cdr:y>0.90174</cdr:y>
    </cdr:from>
    <cdr:to>
      <cdr:x>0.07083</cdr:x>
      <cdr:y>0.99202</cdr:y>
    </cdr:to>
    <cdr:sp macro="" textlink="">
      <cdr:nvSpPr>
        <cdr:cNvPr id="2" name="正方形/長方形 1"/>
        <cdr:cNvSpPr/>
      </cdr:nvSpPr>
      <cdr:spPr>
        <a:xfrm xmlns:a="http://schemas.openxmlformats.org/drawingml/2006/main">
          <a:off x="17553" y="4472116"/>
          <a:ext cx="580169" cy="4477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2000" b="1" dirty="0"/>
            <a:t>％</a:t>
          </a:r>
          <a:endParaRPr lang="en-US" altLang="ja-JP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CFD37E6F-FA35-441E-9F73-5F6993561C24}" type="datetimeFigureOut">
              <a:rPr kumimoji="1" lang="ja-JP" altLang="en-US" smtClean="0"/>
              <a:pPr/>
              <a:t>2017/9/13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203276A8-C9B3-4F94-9225-257AB4FD27A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0287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B76808AE-269D-42DF-8CE5-1B6D697CE127}" type="datetimeFigureOut">
              <a:rPr kumimoji="1" lang="ja-JP" altLang="en-US" smtClean="0"/>
              <a:pPr/>
              <a:t>2017/9/13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D367AD64-1807-407C-9950-CE3A6742D5E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56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0997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39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194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931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22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必ず自分の分も書いてみせることで、生徒もやらざるを得ない状態をつくる。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320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「言いたくないことは言わなくてよい」というと、言えることも言わない生徒も増えてきたので、声かけの工夫が必要。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79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83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364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dirty="0" smtClean="0"/>
              <a:t>8/25/2017</a:t>
            </a:r>
            <a:endParaRPr kumimoji="1" 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409575" y="6406418"/>
            <a:ext cx="512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996633"/>
                </a:solidFill>
              </a:rPr>
              <a:t>The New </a:t>
            </a:r>
            <a:r>
              <a:rPr kumimoji="1" lang="en-US" altLang="ja-JP" sz="1600" dirty="0" err="1">
                <a:solidFill>
                  <a:srgbClr val="996633"/>
                </a:solidFill>
              </a:rPr>
              <a:t>Nagayoshi</a:t>
            </a:r>
            <a:r>
              <a:rPr kumimoji="1" lang="en-US" altLang="ja-JP" sz="1600" dirty="0">
                <a:solidFill>
                  <a:srgbClr val="996633"/>
                </a:solidFill>
              </a:rPr>
              <a:t> High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School will 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EMPOWER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you.</a:t>
            </a:r>
            <a:endParaRPr kumimoji="1" lang="ja-JP" altLang="en-US" sz="16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409575" y="6406418"/>
            <a:ext cx="512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996633"/>
                </a:solidFill>
              </a:rPr>
              <a:t>The New </a:t>
            </a:r>
            <a:r>
              <a:rPr kumimoji="1" lang="en-US" altLang="ja-JP" sz="1600" dirty="0" err="1">
                <a:solidFill>
                  <a:srgbClr val="996633"/>
                </a:solidFill>
              </a:rPr>
              <a:t>Nagayoshi</a:t>
            </a:r>
            <a:r>
              <a:rPr kumimoji="1" lang="en-US" altLang="ja-JP" sz="1600" dirty="0">
                <a:solidFill>
                  <a:srgbClr val="996633"/>
                </a:solidFill>
              </a:rPr>
              <a:t> High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School will 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EMPOWER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you.</a:t>
            </a:r>
            <a:endParaRPr kumimoji="1" lang="ja-JP" altLang="en-US" sz="16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892969" y="517028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241093" algn="ctr">
              <a:spcBef>
                <a:spcPts val="0"/>
              </a:spcBef>
              <a:buSzTx/>
              <a:buNone/>
              <a:defRPr sz="2200"/>
            </a:lvl2pPr>
            <a:lvl3pPr marL="0" indent="482186" algn="ctr">
              <a:spcBef>
                <a:spcPts val="0"/>
              </a:spcBef>
              <a:buSzTx/>
              <a:buNone/>
              <a:defRPr sz="2200"/>
            </a:lvl3pPr>
            <a:lvl4pPr marL="0" indent="723279" algn="ctr">
              <a:spcBef>
                <a:spcPts val="0"/>
              </a:spcBef>
              <a:buSzTx/>
              <a:buNone/>
              <a:defRPr sz="2200"/>
            </a:lvl4pPr>
            <a:lvl5pPr marL="0" indent="96437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本文レベル1</a:t>
            </a:r>
          </a:p>
          <a:p>
            <a:pPr lvl="1">
              <a:defRPr sz="1800"/>
            </a:pPr>
            <a:r>
              <a:rPr sz="2200"/>
              <a:t>本文レベル2</a:t>
            </a:r>
          </a:p>
          <a:p>
            <a:pPr lvl="2">
              <a:defRPr sz="1800"/>
            </a:pPr>
            <a:r>
              <a:rPr sz="2200"/>
              <a:t>本文レベル3</a:t>
            </a:r>
          </a:p>
          <a:p>
            <a:pPr lvl="3">
              <a:defRPr sz="1800"/>
            </a:pPr>
            <a:r>
              <a:rPr sz="2200"/>
              <a:t>本文レベル4</a:t>
            </a:r>
          </a:p>
          <a:p>
            <a:pPr lvl="4">
              <a:defRPr sz="1800"/>
            </a:pPr>
            <a:r>
              <a:rPr sz="2200"/>
              <a:t>本文レベル5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69" y="4107656"/>
            <a:ext cx="7358063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タイトルテキスト</a:t>
            </a:r>
          </a:p>
        </p:txBody>
      </p:sp>
    </p:spTree>
    <p:extLst>
      <p:ext uri="{BB962C8B-B14F-4D97-AF65-F5344CB8AC3E}">
        <p14:creationId xmlns:p14="http://schemas.microsoft.com/office/powerpoint/2010/main" val="38720495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4967403" y="6406418"/>
            <a:ext cx="3216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rgbClr val="996633"/>
                </a:solidFill>
                <a:latin typeface="COCOGOOSE" panose="02000000000000000000" pitchFamily="2" charset="0"/>
              </a:rPr>
              <a:t>Nagayoshi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 Empowerment</a:t>
            </a:r>
            <a:endParaRPr kumimoji="1" lang="ja-JP" altLang="en-US" sz="1600" dirty="0">
              <a:solidFill>
                <a:srgbClr val="996633"/>
              </a:solidFill>
              <a:latin typeface="COCOGOOSE" panose="02000000000000000000" pitchFamily="2" charset="0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1"/>
          </p:nvPr>
        </p:nvSpPr>
        <p:spPr>
          <a:xfrm>
            <a:off x="409575" y="1402080"/>
            <a:ext cx="8324850" cy="48387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0157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(青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57160" y="6379847"/>
            <a:ext cx="977265" cy="365125"/>
          </a:xfrm>
        </p:spPr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dirty="0" smtClean="0"/>
              <a:t>8/25/2017</a:t>
            </a:r>
            <a:endParaRPr kumimoji="1" lang="en-US" dirty="0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ja-JP" altLang="en-US" dirty="0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C15F2D-C0C5-4F33-9852-17A29ECEC8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4967403" y="6406418"/>
            <a:ext cx="3216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rgbClr val="996633"/>
                </a:solidFill>
                <a:latin typeface="COCOGOOSE" panose="02000000000000000000" pitchFamily="2" charset="0"/>
              </a:rPr>
              <a:t>Nagayoshi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 Empowerment</a:t>
            </a:r>
            <a:endParaRPr kumimoji="1" lang="ja-JP" altLang="en-US" sz="1600" dirty="0">
              <a:solidFill>
                <a:srgbClr val="996633"/>
              </a:solidFill>
              <a:latin typeface="COCOGOOS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409575" y="6406418"/>
            <a:ext cx="512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996633"/>
                </a:solidFill>
              </a:rPr>
              <a:t>The New </a:t>
            </a:r>
            <a:r>
              <a:rPr kumimoji="1" lang="en-US" altLang="ja-JP" sz="1600" dirty="0" err="1">
                <a:solidFill>
                  <a:srgbClr val="996633"/>
                </a:solidFill>
              </a:rPr>
              <a:t>Nagayoshi</a:t>
            </a:r>
            <a:r>
              <a:rPr kumimoji="1" lang="en-US" altLang="ja-JP" sz="1600" dirty="0">
                <a:solidFill>
                  <a:srgbClr val="996633"/>
                </a:solidFill>
              </a:rPr>
              <a:t> High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School will 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EMPOWER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you.</a:t>
            </a:r>
            <a:endParaRPr kumimoji="1" lang="ja-JP" altLang="en-US" sz="1600" dirty="0">
              <a:solidFill>
                <a:srgbClr val="99663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409575" y="6406418"/>
            <a:ext cx="512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996633"/>
                </a:solidFill>
              </a:rPr>
              <a:t>The New </a:t>
            </a:r>
            <a:r>
              <a:rPr kumimoji="1" lang="en-US" altLang="ja-JP" sz="1600" dirty="0" err="1">
                <a:solidFill>
                  <a:srgbClr val="996633"/>
                </a:solidFill>
              </a:rPr>
              <a:t>Nagayoshi</a:t>
            </a:r>
            <a:r>
              <a:rPr kumimoji="1" lang="en-US" altLang="ja-JP" sz="1600" dirty="0">
                <a:solidFill>
                  <a:srgbClr val="996633"/>
                </a:solidFill>
              </a:rPr>
              <a:t> High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School will 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EMPOWER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you.</a:t>
            </a:r>
            <a:endParaRPr kumimoji="1" lang="ja-JP" altLang="en-US" sz="16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409575" y="6406418"/>
            <a:ext cx="512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996633"/>
                </a:solidFill>
              </a:rPr>
              <a:t>The New </a:t>
            </a:r>
            <a:r>
              <a:rPr kumimoji="1" lang="en-US" altLang="ja-JP" sz="1600" dirty="0" err="1">
                <a:solidFill>
                  <a:srgbClr val="996633"/>
                </a:solidFill>
              </a:rPr>
              <a:t>Nagayoshi</a:t>
            </a:r>
            <a:r>
              <a:rPr kumimoji="1" lang="en-US" altLang="ja-JP" sz="1600" dirty="0">
                <a:solidFill>
                  <a:srgbClr val="996633"/>
                </a:solidFill>
              </a:rPr>
              <a:t> High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School will 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EMPOWER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you.</a:t>
            </a:r>
            <a:endParaRPr kumimoji="1" lang="ja-JP" altLang="en-US" sz="16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4967403" y="6406418"/>
            <a:ext cx="3216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rgbClr val="996633"/>
                </a:solidFill>
                <a:latin typeface="COCOGOOSE" panose="02000000000000000000" pitchFamily="2" charset="0"/>
              </a:rPr>
              <a:t>Nagayoshi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 Empowerment</a:t>
            </a:r>
            <a:endParaRPr kumimoji="1" lang="ja-JP" altLang="en-US" sz="1600" dirty="0">
              <a:solidFill>
                <a:srgbClr val="996633"/>
              </a:solidFill>
              <a:latin typeface="COCOGOOSE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409575" y="6406418"/>
            <a:ext cx="512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996633"/>
                </a:solidFill>
              </a:rPr>
              <a:t>The New </a:t>
            </a:r>
            <a:r>
              <a:rPr kumimoji="1" lang="en-US" altLang="ja-JP" sz="1600" dirty="0" err="1">
                <a:solidFill>
                  <a:srgbClr val="996633"/>
                </a:solidFill>
              </a:rPr>
              <a:t>Nagayoshi</a:t>
            </a:r>
            <a:r>
              <a:rPr kumimoji="1" lang="en-US" altLang="ja-JP" sz="1600" dirty="0">
                <a:solidFill>
                  <a:srgbClr val="996633"/>
                </a:solidFill>
              </a:rPr>
              <a:t> High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School will 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EMPOWER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you.</a:t>
            </a:r>
            <a:endParaRPr kumimoji="1" lang="ja-JP" altLang="en-US" sz="16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kumimoji="1" lang="en-US" altLang="ja-JP" smtClean="0"/>
              <a:t>8/25/2017</a:t>
            </a:r>
            <a:endParaRPr kumimoji="1"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409575" y="6406418"/>
            <a:ext cx="5128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996633"/>
                </a:solidFill>
              </a:rPr>
              <a:t>The New </a:t>
            </a:r>
            <a:r>
              <a:rPr kumimoji="1" lang="en-US" altLang="ja-JP" sz="1600" dirty="0" err="1">
                <a:solidFill>
                  <a:srgbClr val="996633"/>
                </a:solidFill>
              </a:rPr>
              <a:t>Nagayoshi</a:t>
            </a:r>
            <a:r>
              <a:rPr kumimoji="1" lang="en-US" altLang="ja-JP" sz="1600" dirty="0">
                <a:solidFill>
                  <a:srgbClr val="996633"/>
                </a:solidFill>
              </a:rPr>
              <a:t> High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School will </a:t>
            </a:r>
            <a:r>
              <a:rPr kumimoji="1" lang="en-US" altLang="ja-JP" sz="1600" baseline="0" dirty="0">
                <a:solidFill>
                  <a:srgbClr val="996633"/>
                </a:solidFill>
                <a:latin typeface="COCOGOOSE" panose="02000000000000000000" pitchFamily="2" charset="0"/>
              </a:rPr>
              <a:t>EMPOWER</a:t>
            </a:r>
            <a:r>
              <a:rPr kumimoji="1" lang="en-US" altLang="ja-JP" sz="1600" baseline="0" dirty="0">
                <a:solidFill>
                  <a:srgbClr val="996633"/>
                </a:solidFill>
              </a:rPr>
              <a:t> you.</a:t>
            </a:r>
            <a:endParaRPr kumimoji="1" lang="ja-JP" altLang="en-US" sz="16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r>
              <a:rPr lang="en-US" altLang="ja-JP" dirty="0" smtClean="0"/>
              <a:t>8/25/2017</a:t>
            </a:r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C15F2D-C0C5-4F33-9852-17A29ECEC890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2" r:id="rId12"/>
    <p:sldLayoutId id="2147483674" r:id="rId13"/>
    <p:sldLayoutId id="2147483672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-NannoK41515\Documents\01_府教委\01_教育振興室\01_高等学校課\04_学校経営支援G\学校経営推進費\H29\府教委より\選考結果\二次選考プレゼン\写真\CIMG2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525677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86734" y="708557"/>
            <a:ext cx="7945706" cy="1867003"/>
          </a:xfrm>
        </p:spPr>
        <p:txBody>
          <a:bodyPr>
            <a:noAutofit/>
          </a:bodyPr>
          <a:lstStyle/>
          <a:p>
            <a:r>
              <a:rPr lang="ja-JP" altLang="en-US" sz="4800" i="1" dirty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b="1" dirty="0" smtClean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正解</a:t>
            </a:r>
            <a:r>
              <a:rPr lang="ja-JP" altLang="en-US" sz="4000" b="1" dirty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がひとつでない問題について、他者とコミュニケーションを図りながら、解決策を協働して考える授業</a:t>
            </a:r>
            <a:r>
              <a:rPr lang="ja-JP" altLang="en-US" sz="4000" b="1" dirty="0" smtClean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実践</a:t>
            </a:r>
            <a:endParaRPr kumimoji="1" lang="ja-JP" altLang="en-US" sz="4000" b="1" dirty="0">
              <a:ln w="25400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301372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～「エンパワメントタイム」</a:t>
            </a:r>
            <a:endParaRPr lang="en-US" altLang="ja-JP" sz="4000" b="1" dirty="0" smtClean="0">
              <a:ln w="25400" cmpd="sng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000" b="1" dirty="0" smtClean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の授業を通じて～</a:t>
            </a:r>
            <a:endParaRPr lang="en-US" altLang="ja-JP" sz="4000" b="1" dirty="0">
              <a:ln w="25400" cmpd="sng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50912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大阪府立長吉高等学校</a:t>
            </a:r>
            <a:endParaRPr lang="en-US" altLang="ja-JP" sz="4800" dirty="0">
              <a:ln w="25400" cmpd="sng">
                <a:solidFill>
                  <a:schemeClr val="tx1"/>
                </a:solidFill>
              </a:ln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b="1" dirty="0" smtClean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総合学科（エンパワメントスクール）</a:t>
            </a:r>
            <a:endParaRPr lang="en-US" altLang="ja-JP" sz="3200" b="1" dirty="0" smtClean="0">
              <a:ln w="25400" cmpd="sng">
                <a:solidFill>
                  <a:schemeClr val="tx1"/>
                </a:solidFill>
              </a:ln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600" b="1" dirty="0" smtClean="0">
                <a:ln w="25400" cmpd="sng"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校長 　南野　起一</a:t>
            </a:r>
            <a:endParaRPr lang="ja-JP" altLang="en-US" sz="3600" b="1" dirty="0">
              <a:ln w="25400" cmpd="sng">
                <a:solidFill>
                  <a:schemeClr val="tx1"/>
                </a:solidFill>
              </a:ln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24800" y="121919"/>
            <a:ext cx="1021080" cy="3385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資料４</a:t>
            </a:r>
            <a:endParaRPr kumimoji="1"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7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454" y="263138"/>
            <a:ext cx="8327485" cy="69775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dirty="0" smtClean="0"/>
              <a:t>授業の様子（大きな</a:t>
            </a:r>
            <a:r>
              <a:rPr kumimoji="1" lang="ja-JP" altLang="en-US" dirty="0"/>
              <a:t>円を作って</a:t>
            </a:r>
            <a:r>
              <a:rPr kumimoji="1" lang="ja-JP" altLang="en-US" dirty="0" smtClean="0"/>
              <a:t>座る）</a:t>
            </a:r>
            <a:endParaRPr kumimoji="1" lang="ja-JP" altLang="en-US" dirty="0"/>
          </a:p>
        </p:txBody>
      </p:sp>
      <p:pic>
        <p:nvPicPr>
          <p:cNvPr id="1026" name="Picture 2" descr="\\172.26.215.207\nagayoshi-hs$\総務部\2015\6.26写真\エンパワメントタイム　産業社会と人間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55"/>
          <a:stretch/>
        </p:blipFill>
        <p:spPr bwMode="auto">
          <a:xfrm>
            <a:off x="243078" y="1255363"/>
            <a:ext cx="8758239" cy="49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8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9574" y="167640"/>
            <a:ext cx="8561431" cy="922020"/>
          </a:xfrm>
        </p:spPr>
        <p:txBody>
          <a:bodyPr>
            <a:normAutofit fontScale="90000"/>
          </a:bodyPr>
          <a:lstStyle/>
          <a:p>
            <a:r>
              <a:rPr lang="ja-JP" altLang="en-US" sz="6000" dirty="0"/>
              <a:t>　</a:t>
            </a:r>
            <a:r>
              <a:rPr lang="ja-JP" altLang="en-US" sz="4000" dirty="0">
                <a:latin typeface="+mj-ea"/>
              </a:rPr>
              <a:t>みんなで意見を出し合う授業</a:t>
            </a:r>
            <a:r>
              <a:rPr lang="en-US" altLang="ja-JP" sz="4000" dirty="0">
                <a:latin typeface="+mj-ea"/>
              </a:rPr>
              <a:t>!</a:t>
            </a:r>
            <a:endParaRPr kumimoji="1" lang="ja-JP" altLang="en-US" sz="4000" dirty="0">
              <a:latin typeface="+mj-ea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422828" y="1296063"/>
            <a:ext cx="8324850" cy="48387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この</a:t>
            </a:r>
            <a:r>
              <a:rPr lang="ja-JP" altLang="en-US" sz="3600" dirty="0">
                <a:latin typeface="+mj-ea"/>
                <a:ea typeface="+mj-ea"/>
              </a:rPr>
              <a:t>コミュニティ（円）</a:t>
            </a:r>
            <a:r>
              <a:rPr lang="ja-JP" altLang="en-US" sz="3600" dirty="0" smtClean="0">
                <a:latin typeface="+mj-ea"/>
                <a:ea typeface="+mj-ea"/>
              </a:rPr>
              <a:t>が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 algn="l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安心</a:t>
            </a:r>
            <a:r>
              <a:rPr lang="ja-JP" altLang="en-US" sz="3600" dirty="0">
                <a:latin typeface="+mj-ea"/>
                <a:ea typeface="+mj-ea"/>
              </a:rPr>
              <a:t>した場</a:t>
            </a:r>
            <a:r>
              <a:rPr lang="ja-JP" altLang="en-US" sz="3600" dirty="0" smtClean="0">
                <a:latin typeface="+mj-ea"/>
                <a:ea typeface="+mj-ea"/>
              </a:rPr>
              <a:t>である</a:t>
            </a:r>
            <a:r>
              <a:rPr lang="ja-JP" altLang="en-US" sz="3600" dirty="0">
                <a:latin typeface="+mj-ea"/>
                <a:ea typeface="+mj-ea"/>
              </a:rPr>
              <a:t>ことを確認。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 algn="l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その上で、みんなが</a:t>
            </a:r>
            <a:r>
              <a:rPr lang="ja-JP" altLang="en-US" sz="3600" dirty="0">
                <a:latin typeface="+mj-ea"/>
                <a:ea typeface="+mj-ea"/>
              </a:rPr>
              <a:t>発言していく。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 algn="l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 algn="l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solidFill>
                  <a:srgbClr val="FF33CC"/>
                </a:solidFill>
                <a:latin typeface="+mj-ea"/>
                <a:ea typeface="+mj-ea"/>
              </a:rPr>
              <a:t>ルール</a:t>
            </a:r>
            <a:r>
              <a:rPr lang="ja-JP" altLang="en-US" sz="3600" dirty="0">
                <a:latin typeface="+mj-ea"/>
                <a:ea typeface="+mj-ea"/>
              </a:rPr>
              <a:t>としては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 algn="l">
              <a:buNone/>
            </a:pPr>
            <a:r>
              <a:rPr lang="en-US" altLang="ja-JP" sz="3600" dirty="0" smtClean="0">
                <a:latin typeface="+mj-ea"/>
                <a:ea typeface="+mj-ea"/>
              </a:rPr>
              <a:t>『</a:t>
            </a:r>
            <a:r>
              <a:rPr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他人の発言を否定しない</a:t>
            </a:r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こと</a:t>
            </a:r>
            <a:r>
              <a:rPr lang="en-US" altLang="ja-JP" sz="3600" dirty="0" smtClean="0">
                <a:latin typeface="+mj-ea"/>
                <a:ea typeface="+mj-ea"/>
              </a:rPr>
              <a:t>』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 algn="l">
              <a:buNone/>
            </a:pPr>
            <a:r>
              <a:rPr lang="ja-JP" altLang="en-US" sz="3600" dirty="0">
                <a:latin typeface="+mj-ea"/>
                <a:ea typeface="+mj-ea"/>
              </a:rPr>
              <a:t>　質問や意見が</a:t>
            </a:r>
            <a:r>
              <a:rPr lang="ja-JP" altLang="en-US" sz="3600" dirty="0" smtClean="0">
                <a:latin typeface="+mj-ea"/>
                <a:ea typeface="+mj-ea"/>
              </a:rPr>
              <a:t>あれば</a:t>
            </a: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コミュニティ</a:t>
            </a:r>
            <a:endParaRPr lang="en-US" altLang="ja-JP" sz="3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 algn="l">
              <a:buNone/>
            </a:pP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　ボールを</a:t>
            </a: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受け取り</a:t>
            </a: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発言</a:t>
            </a:r>
            <a:r>
              <a:rPr lang="ja-JP" altLang="en-US" sz="3600" dirty="0">
                <a:latin typeface="+mj-ea"/>
                <a:ea typeface="+mj-ea"/>
              </a:rPr>
              <a:t>をする。</a:t>
            </a:r>
            <a:endParaRPr lang="en-US" altLang="ja-JP" sz="3600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28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620973" y="1975196"/>
            <a:ext cx="8014448" cy="4337416"/>
          </a:xfrm>
        </p:spPr>
        <p:txBody>
          <a:bodyPr>
            <a:noAutofit/>
          </a:bodyPr>
          <a:lstStyle/>
          <a:p>
            <a:pPr algn="l">
              <a:lnSpc>
                <a:spcPts val="5200"/>
              </a:lnSpc>
            </a:pPr>
            <a:r>
              <a:rPr kumimoji="1" lang="ja-JP" altLang="en-US" sz="3600" b="1" dirty="0">
                <a:latin typeface="+mj-ea"/>
                <a:ea typeface="+mj-ea"/>
              </a:rPr>
              <a:t>「</a:t>
            </a:r>
            <a:r>
              <a:rPr kumimoji="1" lang="ja-JP" altLang="en-US" sz="3600" b="1" dirty="0">
                <a:solidFill>
                  <a:srgbClr val="0070C0"/>
                </a:solidFill>
                <a:latin typeface="+mj-ea"/>
                <a:ea typeface="+mj-ea"/>
              </a:rPr>
              <a:t>一番よかったのはいつ？</a:t>
            </a:r>
            <a:r>
              <a:rPr kumimoji="1" lang="ja-JP" altLang="en-US" sz="3600" b="1" dirty="0">
                <a:latin typeface="+mj-ea"/>
                <a:ea typeface="+mj-ea"/>
              </a:rPr>
              <a:t>」</a:t>
            </a:r>
            <a:endParaRPr kumimoji="1" lang="en-US" altLang="ja-JP" sz="3600" b="1" dirty="0">
              <a:latin typeface="+mj-ea"/>
              <a:ea typeface="+mj-ea"/>
            </a:endParaRPr>
          </a:p>
          <a:p>
            <a:pPr algn="l">
              <a:lnSpc>
                <a:spcPts val="5200"/>
              </a:lnSpc>
            </a:pPr>
            <a:r>
              <a:rPr kumimoji="1" lang="ja-JP" altLang="en-US" sz="3600" b="1" dirty="0">
                <a:latin typeface="+mj-ea"/>
                <a:ea typeface="+mj-ea"/>
              </a:rPr>
              <a:t>「</a:t>
            </a:r>
            <a:r>
              <a:rPr kumimoji="1" lang="ja-JP" altLang="en-US" sz="3600" b="1" dirty="0">
                <a:solidFill>
                  <a:srgbClr val="FF33CC"/>
                </a:solidFill>
                <a:latin typeface="+mj-ea"/>
                <a:ea typeface="+mj-ea"/>
              </a:rPr>
              <a:t>最悪だった時は？</a:t>
            </a:r>
            <a:r>
              <a:rPr kumimoji="1" lang="ja-JP" altLang="en-US" sz="3600" b="1" dirty="0">
                <a:latin typeface="+mj-ea"/>
                <a:ea typeface="+mj-ea"/>
              </a:rPr>
              <a:t>」</a:t>
            </a:r>
            <a:endParaRPr kumimoji="1" lang="en-US" altLang="ja-JP" sz="3600" b="1" dirty="0">
              <a:latin typeface="+mj-ea"/>
              <a:ea typeface="+mj-ea"/>
            </a:endParaRPr>
          </a:p>
          <a:p>
            <a:pPr algn="l">
              <a:lnSpc>
                <a:spcPts val="5200"/>
              </a:lnSpc>
            </a:pPr>
            <a:r>
              <a:rPr lang="ja-JP" altLang="en-US" sz="3600" b="1" dirty="0">
                <a:latin typeface="+mj-ea"/>
                <a:ea typeface="+mj-ea"/>
              </a:rPr>
              <a:t>「</a:t>
            </a:r>
            <a:r>
              <a:rPr lang="ja-JP" altLang="en-US" sz="3600" b="1" dirty="0">
                <a:solidFill>
                  <a:srgbClr val="996633"/>
                </a:solidFill>
                <a:latin typeface="+mj-ea"/>
                <a:ea typeface="+mj-ea"/>
              </a:rPr>
              <a:t>他の人の話を聞いてどう思った？</a:t>
            </a:r>
            <a:r>
              <a:rPr lang="ja-JP" altLang="en-US" sz="3600" b="1" dirty="0" smtClean="0">
                <a:latin typeface="+mj-ea"/>
                <a:ea typeface="+mj-ea"/>
              </a:rPr>
              <a:t>」</a:t>
            </a:r>
            <a:r>
              <a:rPr kumimoji="1" lang="ja-JP" altLang="en-US" sz="3600" b="1" dirty="0" smtClean="0">
                <a:latin typeface="+mj-ea"/>
                <a:ea typeface="+mj-ea"/>
              </a:rPr>
              <a:t>など、円</a:t>
            </a:r>
            <a:r>
              <a:rPr kumimoji="1" lang="ja-JP" altLang="en-US" sz="3600" b="1" dirty="0">
                <a:latin typeface="+mj-ea"/>
                <a:ea typeface="+mj-ea"/>
              </a:rPr>
              <a:t>に</a:t>
            </a:r>
            <a:r>
              <a:rPr kumimoji="1" lang="ja-JP" altLang="en-US" sz="3600" b="1" dirty="0" smtClean="0">
                <a:latin typeface="+mj-ea"/>
                <a:ea typeface="+mj-ea"/>
              </a:rPr>
              <a:t>なって</a:t>
            </a:r>
            <a:r>
              <a:rPr kumimoji="1" lang="ja-JP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コミュニティボール</a:t>
            </a:r>
            <a:r>
              <a:rPr kumimoji="1" lang="ja-JP" altLang="en-US" sz="3600" b="1" dirty="0">
                <a:latin typeface="+mj-ea"/>
                <a:ea typeface="+mj-ea"/>
              </a:rPr>
              <a:t>を</a:t>
            </a:r>
            <a:r>
              <a:rPr kumimoji="1" lang="ja-JP" altLang="en-US" sz="3600" b="1" dirty="0" smtClean="0">
                <a:latin typeface="+mj-ea"/>
                <a:ea typeface="+mj-ea"/>
              </a:rPr>
              <a:t>まわして、生徒</a:t>
            </a:r>
            <a:r>
              <a:rPr lang="ja-JP" altLang="en-US" sz="3600" b="1" dirty="0">
                <a:latin typeface="+mj-ea"/>
                <a:ea typeface="+mj-ea"/>
              </a:rPr>
              <a:t>が</a:t>
            </a:r>
            <a:r>
              <a:rPr kumimoji="1" lang="ja-JP" altLang="en-US" sz="3600" b="1" dirty="0" smtClean="0">
                <a:latin typeface="+mj-ea"/>
                <a:ea typeface="+mj-ea"/>
              </a:rPr>
              <a:t>話を</a:t>
            </a:r>
            <a:r>
              <a:rPr lang="ja-JP" altLang="en-US" sz="3600" b="1" dirty="0">
                <a:latin typeface="+mj-ea"/>
                <a:ea typeface="+mj-ea"/>
              </a:rPr>
              <a:t>する</a:t>
            </a:r>
            <a:r>
              <a:rPr kumimoji="1" lang="ja-JP" altLang="en-US" sz="3600" b="1" dirty="0" smtClean="0">
                <a:latin typeface="+mj-ea"/>
                <a:ea typeface="+mj-ea"/>
              </a:rPr>
              <a:t>。</a:t>
            </a:r>
            <a:endParaRPr kumimoji="1" lang="en-US" altLang="ja-JP" sz="3600" b="1" dirty="0">
              <a:latin typeface="+mj-ea"/>
              <a:ea typeface="+mj-ea"/>
            </a:endParaRPr>
          </a:p>
          <a:p>
            <a:pPr algn="l">
              <a:lnSpc>
                <a:spcPts val="5200"/>
              </a:lnSpc>
            </a:pPr>
            <a:r>
              <a:rPr lang="ja-JP" altLang="en-US" sz="3600" b="1" dirty="0">
                <a:latin typeface="+mj-ea"/>
                <a:ea typeface="+mj-ea"/>
              </a:rPr>
              <a:t>言いたくない時はボールを</a:t>
            </a: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パス</a:t>
            </a:r>
            <a:r>
              <a:rPr lang="ja-JP" altLang="en-US" sz="3600" b="1" dirty="0">
                <a:latin typeface="+mj-ea"/>
                <a:ea typeface="+mj-ea"/>
              </a:rPr>
              <a:t>できる。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3454" y="1147156"/>
            <a:ext cx="6567055" cy="698269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～</a:t>
            </a:r>
            <a:r>
              <a:rPr lang="ja-JP" altLang="en-US" dirty="0"/>
              <a:t>私</a:t>
            </a:r>
            <a:r>
              <a:rPr kumimoji="1" lang="ja-JP" altLang="en-US" dirty="0" smtClean="0"/>
              <a:t>のパワーグラフ～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1149" y="365760"/>
            <a:ext cx="5256180" cy="615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授業例（その１）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4982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1"/>
          <p:cNvGraphicFramePr/>
          <p:nvPr>
            <p:extLst>
              <p:ext uri="{D42A27DB-BD31-4B8C-83A1-F6EECF244321}">
                <p14:modId xmlns:p14="http://schemas.microsoft.com/office/powerpoint/2010/main" val="2370758685"/>
              </p:ext>
            </p:extLst>
          </p:nvPr>
        </p:nvGraphicFramePr>
        <p:xfrm>
          <a:off x="667171" y="444524"/>
          <a:ext cx="8272244" cy="5455012"/>
        </p:xfrm>
        <a:graphic>
          <a:graphicData uri="http://schemas.openxmlformats.org/drawingml/2006/table">
            <a:tbl>
              <a:tblPr/>
              <a:tblGrid>
                <a:gridCol w="2068061"/>
                <a:gridCol w="2068061"/>
                <a:gridCol w="2068061"/>
                <a:gridCol w="2068061"/>
              </a:tblGrid>
              <a:tr h="136375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</a:tr>
              <a:tr h="136375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</a:tr>
              <a:tr h="136375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</a:tr>
              <a:tr h="1363753">
                <a:tc>
                  <a:txBody>
                    <a:bodyPr/>
                    <a:lstStyle/>
                    <a:p>
                      <a:pPr lvl="0">
                        <a:defRPr sz="3200"/>
                      </a:pPr>
                      <a:endParaRPr sz="23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0" y="245838"/>
            <a:ext cx="667172" cy="39737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r" defTabSz="554990">
              <a:defRPr sz="3040"/>
            </a:lvl1pPr>
          </a:lstStyle>
          <a:p>
            <a:pPr lvl="0">
              <a:defRPr sz="1800"/>
            </a:pPr>
            <a:r>
              <a:rPr sz="2100" dirty="0"/>
              <a:t>100</a:t>
            </a:r>
          </a:p>
        </p:txBody>
      </p:sp>
      <p:sp>
        <p:nvSpPr>
          <p:cNvPr id="53" name="Shape 53"/>
          <p:cNvSpPr/>
          <p:nvPr/>
        </p:nvSpPr>
        <p:spPr>
          <a:xfrm>
            <a:off x="2377853" y="5899538"/>
            <a:ext cx="667171" cy="3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54990">
              <a:defRPr sz="3040"/>
            </a:lvl1pPr>
          </a:lstStyle>
          <a:p>
            <a:pPr lvl="0">
              <a:defRPr sz="1800"/>
            </a:pPr>
            <a:r>
              <a:rPr sz="2100" dirty="0"/>
              <a:t>5</a:t>
            </a:r>
          </a:p>
        </p:txBody>
      </p:sp>
      <p:sp>
        <p:nvSpPr>
          <p:cNvPr id="54" name="Shape 54"/>
          <p:cNvSpPr/>
          <p:nvPr/>
        </p:nvSpPr>
        <p:spPr>
          <a:xfrm>
            <a:off x="0" y="1555710"/>
            <a:ext cx="667171" cy="504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3200"/>
            </a:lvl1pPr>
          </a:lstStyle>
          <a:p>
            <a:pPr lvl="0">
              <a:defRPr sz="1800"/>
            </a:pPr>
            <a:r>
              <a:rPr sz="2200" dirty="0"/>
              <a:t>50</a:t>
            </a:r>
          </a:p>
        </p:txBody>
      </p:sp>
      <p:sp>
        <p:nvSpPr>
          <p:cNvPr id="55" name="Shape 55"/>
          <p:cNvSpPr/>
          <p:nvPr/>
        </p:nvSpPr>
        <p:spPr>
          <a:xfrm>
            <a:off x="4488455" y="5899538"/>
            <a:ext cx="629677" cy="397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78358">
              <a:defRPr sz="3168"/>
            </a:lvl1pPr>
          </a:lstStyle>
          <a:p>
            <a:pPr lvl="0">
              <a:defRPr sz="1800"/>
            </a:pPr>
            <a:r>
              <a:rPr sz="2200" dirty="0"/>
              <a:t>10</a:t>
            </a:r>
          </a:p>
        </p:txBody>
      </p:sp>
      <p:sp>
        <p:nvSpPr>
          <p:cNvPr id="56" name="Shape 56"/>
          <p:cNvSpPr/>
          <p:nvPr/>
        </p:nvSpPr>
        <p:spPr>
          <a:xfrm>
            <a:off x="0" y="5563196"/>
            <a:ext cx="667171" cy="42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3200"/>
            </a:lvl1pPr>
          </a:lstStyle>
          <a:p>
            <a:pPr lvl="0">
              <a:defRPr sz="1800"/>
            </a:pPr>
            <a:r>
              <a:rPr sz="2200" dirty="0"/>
              <a:t>-100</a:t>
            </a:r>
          </a:p>
        </p:txBody>
      </p:sp>
      <p:sp>
        <p:nvSpPr>
          <p:cNvPr id="57" name="Shape 57"/>
          <p:cNvSpPr/>
          <p:nvPr/>
        </p:nvSpPr>
        <p:spPr>
          <a:xfrm>
            <a:off x="0" y="4282525"/>
            <a:ext cx="667172" cy="397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 defTabSz="554990">
              <a:defRPr sz="3040"/>
            </a:lvl1pPr>
          </a:lstStyle>
          <a:p>
            <a:pPr lvl="0">
              <a:defRPr sz="1800"/>
            </a:pPr>
            <a:r>
              <a:rPr sz="2100" dirty="0"/>
              <a:t>-50</a:t>
            </a:r>
          </a:p>
        </p:txBody>
      </p:sp>
      <p:sp>
        <p:nvSpPr>
          <p:cNvPr id="58" name="Shape 58"/>
          <p:cNvSpPr/>
          <p:nvPr/>
        </p:nvSpPr>
        <p:spPr>
          <a:xfrm>
            <a:off x="0" y="2972654"/>
            <a:ext cx="667171" cy="3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 defTabSz="554990">
              <a:defRPr sz="3040"/>
            </a:lvl1pPr>
          </a:lstStyle>
          <a:p>
            <a:pPr lvl="0">
              <a:defRPr sz="1800"/>
            </a:pPr>
            <a:r>
              <a:rPr sz="2100" dirty="0"/>
              <a:t>0</a:t>
            </a:r>
          </a:p>
        </p:txBody>
      </p:sp>
      <p:sp>
        <p:nvSpPr>
          <p:cNvPr id="59" name="Shape 59"/>
          <p:cNvSpPr/>
          <p:nvPr/>
        </p:nvSpPr>
        <p:spPr>
          <a:xfrm>
            <a:off x="326248" y="5882056"/>
            <a:ext cx="681846" cy="3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54990">
              <a:defRPr sz="3040"/>
            </a:lvl1pPr>
          </a:lstStyle>
          <a:p>
            <a:pPr lvl="0">
              <a:defRPr sz="1800"/>
            </a:pPr>
            <a:r>
              <a:rPr sz="2100" dirty="0"/>
              <a:t>0</a:t>
            </a:r>
          </a:p>
        </p:txBody>
      </p:sp>
      <p:sp>
        <p:nvSpPr>
          <p:cNvPr id="60" name="Shape 60"/>
          <p:cNvSpPr/>
          <p:nvPr/>
        </p:nvSpPr>
        <p:spPr>
          <a:xfrm>
            <a:off x="6561564" y="5882055"/>
            <a:ext cx="696523" cy="414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2200" dirty="0"/>
              <a:t>15</a:t>
            </a:r>
          </a:p>
        </p:txBody>
      </p:sp>
      <p:sp>
        <p:nvSpPr>
          <p:cNvPr id="61" name="Shape 61"/>
          <p:cNvSpPr/>
          <p:nvPr/>
        </p:nvSpPr>
        <p:spPr>
          <a:xfrm>
            <a:off x="8605833" y="5882055"/>
            <a:ext cx="667171" cy="36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08254">
              <a:defRPr sz="2784"/>
            </a:lvl1pPr>
          </a:lstStyle>
          <a:p>
            <a:pPr lvl="0">
              <a:defRPr sz="1800"/>
            </a:pPr>
            <a:r>
              <a:rPr sz="2000" dirty="0"/>
              <a:t>20</a:t>
            </a:r>
          </a:p>
        </p:txBody>
      </p:sp>
      <p:sp>
        <p:nvSpPr>
          <p:cNvPr id="62" name="Shape 62"/>
          <p:cNvSpPr/>
          <p:nvPr/>
        </p:nvSpPr>
        <p:spPr>
          <a:xfrm rot="16200000">
            <a:off x="72636" y="1410560"/>
            <a:ext cx="1983813" cy="794742"/>
          </a:xfrm>
          <a:prstGeom prst="leftRightArrow">
            <a:avLst>
              <a:gd name="adj1" fmla="val 39167"/>
              <a:gd name="adj2" fmla="val 84262"/>
            </a:avLst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3" name="Shape 63"/>
          <p:cNvSpPr/>
          <p:nvPr/>
        </p:nvSpPr>
        <p:spPr>
          <a:xfrm rot="16200000">
            <a:off x="72636" y="4083839"/>
            <a:ext cx="1983813" cy="794742"/>
          </a:xfrm>
          <a:prstGeom prst="leftRightArrow">
            <a:avLst>
              <a:gd name="adj1" fmla="val 39167"/>
              <a:gd name="adj2" fmla="val 84262"/>
            </a:avLst>
          </a:prstGeom>
          <a:gradFill>
            <a:gsLst>
              <a:gs pos="0">
                <a:srgbClr val="7444A2"/>
              </a:gs>
              <a:gs pos="100000">
                <a:srgbClr val="62298A"/>
              </a:gs>
            </a:gsLst>
            <a:lin ang="5400000"/>
          </a:gradFill>
          <a:ln w="12700"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4" name="Shape 64"/>
          <p:cNvSpPr/>
          <p:nvPr/>
        </p:nvSpPr>
        <p:spPr>
          <a:xfrm>
            <a:off x="1608123" y="326622"/>
            <a:ext cx="4434981" cy="264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5600" dirty="0" err="1">
                <a:solidFill>
                  <a:srgbClr val="1B8518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Arial Rounded MT Bold"/>
                <a:sym typeface="Arial Rounded MT Bold"/>
              </a:rPr>
              <a:t>元気・楽しい</a:t>
            </a:r>
            <a:endParaRPr sz="5600" dirty="0">
              <a:solidFill>
                <a:srgbClr val="1B8518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Arial Rounded MT Bold"/>
              <a:sym typeface="Arial Rounded MT Bold"/>
            </a:endParaRPr>
          </a:p>
          <a:p>
            <a:pPr lvl="0" algn="l">
              <a:defRPr sz="1800"/>
            </a:pPr>
            <a:r>
              <a:rPr sz="5600" dirty="0" err="1">
                <a:solidFill>
                  <a:srgbClr val="1B8518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Arial Rounded MT Bold"/>
                <a:sym typeface="Arial Rounded MT Bold"/>
              </a:rPr>
              <a:t>うれしい</a:t>
            </a:r>
            <a:endParaRPr sz="5600" dirty="0">
              <a:solidFill>
                <a:srgbClr val="1B8518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Arial Rounded MT Bold"/>
              <a:sym typeface="Arial Rounded MT Bold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608123" y="3113080"/>
            <a:ext cx="4434982" cy="264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defRPr sz="1800"/>
            </a:pPr>
            <a:r>
              <a:rPr sz="5600" dirty="0" err="1">
                <a:solidFill>
                  <a:srgbClr val="62298A"/>
                </a:solidFill>
                <a:latin typeface="+mj-ea"/>
                <a:ea typeface="+mj-ea"/>
                <a:cs typeface="Arial Rounded MT Bold"/>
                <a:sym typeface="Arial Rounded MT Bold"/>
              </a:rPr>
              <a:t>悲しい・イヤ</a:t>
            </a:r>
            <a:endParaRPr sz="5600" dirty="0">
              <a:solidFill>
                <a:srgbClr val="62298A"/>
              </a:solidFill>
              <a:latin typeface="+mj-ea"/>
              <a:ea typeface="+mj-ea"/>
              <a:cs typeface="Arial Rounded MT Bold"/>
              <a:sym typeface="Arial Rounded MT Bold"/>
            </a:endParaRPr>
          </a:p>
          <a:p>
            <a:pPr lvl="0" algn="l">
              <a:defRPr sz="1800"/>
            </a:pPr>
            <a:r>
              <a:rPr sz="5600" dirty="0" err="1">
                <a:solidFill>
                  <a:srgbClr val="62298A"/>
                </a:solidFill>
                <a:latin typeface="+mj-ea"/>
                <a:ea typeface="+mj-ea"/>
                <a:cs typeface="Arial Rounded MT Bold"/>
                <a:sym typeface="Arial Rounded MT Bold"/>
              </a:rPr>
              <a:t>しんどい</a:t>
            </a:r>
            <a:endParaRPr sz="5600" dirty="0">
              <a:solidFill>
                <a:srgbClr val="62298A"/>
              </a:solidFill>
              <a:latin typeface="+mj-ea"/>
              <a:ea typeface="+mj-ea"/>
              <a:cs typeface="Arial Rounded MT Bold"/>
              <a:sym typeface="Arial Rounded MT Bold"/>
            </a:endParaRPr>
          </a:p>
        </p:txBody>
      </p:sp>
      <p:sp>
        <p:nvSpPr>
          <p:cNvPr id="17" name="Shape 61"/>
          <p:cNvSpPr/>
          <p:nvPr/>
        </p:nvSpPr>
        <p:spPr>
          <a:xfrm>
            <a:off x="454726" y="6244463"/>
            <a:ext cx="1153397" cy="46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08254">
              <a:defRPr sz="2784"/>
            </a:lvl1pPr>
          </a:lstStyle>
          <a:p>
            <a:pPr lvl="0">
              <a:defRPr sz="1800"/>
            </a:pPr>
            <a:r>
              <a:rPr lang="ja-JP" altLang="en-US" b="1" dirty="0" smtClean="0"/>
              <a:t>歳（年齢）</a:t>
            </a:r>
            <a:endParaRPr sz="20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881" y="2050810"/>
            <a:ext cx="513410" cy="1995385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b="1" dirty="0" smtClean="0"/>
              <a:t>わたしのパワー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48424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Table 87"/>
          <p:cNvGraphicFramePr/>
          <p:nvPr>
            <p:extLst>
              <p:ext uri="{D42A27DB-BD31-4B8C-83A1-F6EECF244321}">
                <p14:modId xmlns:p14="http://schemas.microsoft.com/office/powerpoint/2010/main" val="1430127998"/>
              </p:ext>
            </p:extLst>
          </p:nvPr>
        </p:nvGraphicFramePr>
        <p:xfrm>
          <a:off x="667171" y="444524"/>
          <a:ext cx="8272244" cy="5563364"/>
        </p:xfrm>
        <a:graphic>
          <a:graphicData uri="http://schemas.openxmlformats.org/drawingml/2006/table">
            <a:tbl>
              <a:tblPr/>
              <a:tblGrid>
                <a:gridCol w="2068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8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8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6375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3753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2105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3753">
                <a:tc>
                  <a:txBody>
                    <a:bodyPr/>
                    <a:lstStyle/>
                    <a:p>
                      <a:pPr lvl="0">
                        <a:defRPr sz="3200"/>
                      </a:pPr>
                      <a:endParaRPr sz="23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 sz="1800" dirty="0"/>
                    </a:p>
                  </a:txBody>
                  <a:tcPr marL="44648" marR="44648" marT="44648" marB="44648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0" y="245838"/>
            <a:ext cx="667172" cy="39737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r" defTabSz="554990">
              <a:defRPr sz="3040"/>
            </a:lvl1pPr>
          </a:lstStyle>
          <a:p>
            <a:pPr lvl="0">
              <a:defRPr sz="1800"/>
            </a:pPr>
            <a:r>
              <a:rPr sz="2100"/>
              <a:t>100</a:t>
            </a:r>
          </a:p>
        </p:txBody>
      </p:sp>
      <p:sp>
        <p:nvSpPr>
          <p:cNvPr id="89" name="Shape 89"/>
          <p:cNvSpPr/>
          <p:nvPr/>
        </p:nvSpPr>
        <p:spPr>
          <a:xfrm>
            <a:off x="2377853" y="5899538"/>
            <a:ext cx="667171" cy="3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54990">
              <a:defRPr sz="3040"/>
            </a:lvl1pPr>
          </a:lstStyle>
          <a:p>
            <a:pPr lvl="0">
              <a:defRPr sz="1800"/>
            </a:pPr>
            <a:r>
              <a:rPr sz="2100"/>
              <a:t>5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1555710"/>
            <a:ext cx="667171" cy="504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3200"/>
            </a:lvl1pPr>
          </a:lstStyle>
          <a:p>
            <a:pPr lvl="0">
              <a:defRPr sz="1800"/>
            </a:pPr>
            <a:r>
              <a:rPr sz="2200"/>
              <a:t>50</a:t>
            </a:r>
          </a:p>
        </p:txBody>
      </p:sp>
      <p:sp>
        <p:nvSpPr>
          <p:cNvPr id="91" name="Shape 91"/>
          <p:cNvSpPr/>
          <p:nvPr/>
        </p:nvSpPr>
        <p:spPr>
          <a:xfrm>
            <a:off x="4488455" y="5899538"/>
            <a:ext cx="629677" cy="397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78358">
              <a:defRPr sz="3168"/>
            </a:lvl1pPr>
          </a:lstStyle>
          <a:p>
            <a:pPr lvl="0">
              <a:defRPr sz="1800"/>
            </a:pPr>
            <a:r>
              <a:rPr sz="2200"/>
              <a:t>10</a:t>
            </a:r>
          </a:p>
        </p:txBody>
      </p:sp>
      <p:sp>
        <p:nvSpPr>
          <p:cNvPr id="92" name="Shape 92"/>
          <p:cNvSpPr/>
          <p:nvPr/>
        </p:nvSpPr>
        <p:spPr>
          <a:xfrm>
            <a:off x="0" y="5563196"/>
            <a:ext cx="667171" cy="424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3200"/>
            </a:lvl1pPr>
          </a:lstStyle>
          <a:p>
            <a:pPr lvl="0">
              <a:defRPr sz="1800"/>
            </a:pPr>
            <a:r>
              <a:rPr sz="2200"/>
              <a:t>-100</a:t>
            </a:r>
          </a:p>
        </p:txBody>
      </p:sp>
      <p:sp>
        <p:nvSpPr>
          <p:cNvPr id="93" name="Shape 93"/>
          <p:cNvSpPr/>
          <p:nvPr/>
        </p:nvSpPr>
        <p:spPr>
          <a:xfrm>
            <a:off x="0" y="4282525"/>
            <a:ext cx="667172" cy="397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 defTabSz="554990">
              <a:defRPr sz="3040"/>
            </a:lvl1pPr>
          </a:lstStyle>
          <a:p>
            <a:pPr lvl="0">
              <a:defRPr sz="1800"/>
            </a:pPr>
            <a:r>
              <a:rPr sz="2100"/>
              <a:t>-50</a:t>
            </a:r>
          </a:p>
        </p:txBody>
      </p:sp>
      <p:sp>
        <p:nvSpPr>
          <p:cNvPr id="94" name="Shape 94"/>
          <p:cNvSpPr/>
          <p:nvPr/>
        </p:nvSpPr>
        <p:spPr>
          <a:xfrm>
            <a:off x="0" y="2972654"/>
            <a:ext cx="667171" cy="3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r" defTabSz="554990">
              <a:defRPr sz="3040"/>
            </a:lvl1pPr>
          </a:lstStyle>
          <a:p>
            <a:pPr lvl="0">
              <a:defRPr sz="1800"/>
            </a:pPr>
            <a:r>
              <a:rPr sz="2100"/>
              <a:t>0</a:t>
            </a:r>
          </a:p>
        </p:txBody>
      </p:sp>
      <p:sp>
        <p:nvSpPr>
          <p:cNvPr id="95" name="Shape 95"/>
          <p:cNvSpPr/>
          <p:nvPr/>
        </p:nvSpPr>
        <p:spPr>
          <a:xfrm>
            <a:off x="326248" y="5882056"/>
            <a:ext cx="681846" cy="3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54990">
              <a:defRPr sz="3040"/>
            </a:lvl1pPr>
          </a:lstStyle>
          <a:p>
            <a:pPr lvl="0">
              <a:defRPr sz="1800"/>
            </a:pPr>
            <a:r>
              <a:rPr sz="2100"/>
              <a:t>0</a:t>
            </a:r>
          </a:p>
        </p:txBody>
      </p:sp>
      <p:sp>
        <p:nvSpPr>
          <p:cNvPr id="96" name="Shape 96"/>
          <p:cNvSpPr/>
          <p:nvPr/>
        </p:nvSpPr>
        <p:spPr>
          <a:xfrm>
            <a:off x="6561564" y="5882055"/>
            <a:ext cx="696523" cy="414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2200"/>
              <a:t>15</a:t>
            </a:r>
          </a:p>
        </p:txBody>
      </p:sp>
      <p:sp>
        <p:nvSpPr>
          <p:cNvPr id="97" name="Shape 97"/>
          <p:cNvSpPr/>
          <p:nvPr/>
        </p:nvSpPr>
        <p:spPr>
          <a:xfrm>
            <a:off x="8673334" y="5882054"/>
            <a:ext cx="667171" cy="41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08254">
              <a:defRPr sz="2784"/>
            </a:lvl1pPr>
          </a:lstStyle>
          <a:p>
            <a:pPr lvl="0">
              <a:defRPr sz="1800"/>
            </a:pPr>
            <a:r>
              <a:rPr sz="2000" dirty="0"/>
              <a:t>20</a:t>
            </a:r>
          </a:p>
        </p:txBody>
      </p:sp>
      <p:sp>
        <p:nvSpPr>
          <p:cNvPr id="2" name="四角形吹き出し 1"/>
          <p:cNvSpPr/>
          <p:nvPr/>
        </p:nvSpPr>
        <p:spPr>
          <a:xfrm>
            <a:off x="667171" y="215153"/>
            <a:ext cx="1478983" cy="1068150"/>
          </a:xfrm>
          <a:prstGeom prst="wedgeRectCallout">
            <a:avLst>
              <a:gd name="adj1" fmla="val -49240"/>
              <a:gd name="adj2" fmla="val 2781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生まれる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３８００ｇ</a:t>
            </a:r>
          </a:p>
        </p:txBody>
      </p:sp>
      <p:sp>
        <p:nvSpPr>
          <p:cNvPr id="9" name="円形吹き出し 8"/>
          <p:cNvSpPr/>
          <p:nvPr/>
        </p:nvSpPr>
        <p:spPr>
          <a:xfrm>
            <a:off x="6044924" y="615142"/>
            <a:ext cx="1637758" cy="144501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バレー部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主将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7276929" y="1640289"/>
            <a:ext cx="863937" cy="1209437"/>
          </a:xfrm>
          <a:prstGeom prst="wedgeEllipseCallout">
            <a:avLst>
              <a:gd name="adj1" fmla="val -95638"/>
              <a:gd name="adj2" fmla="val 820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高校入学</a:t>
            </a:r>
          </a:p>
        </p:txBody>
      </p:sp>
      <p:sp>
        <p:nvSpPr>
          <p:cNvPr id="12" name="円形吹き出し 11"/>
          <p:cNvSpPr/>
          <p:nvPr/>
        </p:nvSpPr>
        <p:spPr>
          <a:xfrm>
            <a:off x="8216153" y="215152"/>
            <a:ext cx="645459" cy="1340557"/>
          </a:xfrm>
          <a:prstGeom prst="wedgeEllipseCallout">
            <a:avLst>
              <a:gd name="adj1" fmla="val -45833"/>
              <a:gd name="adj2" fmla="val 782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大学入学</a:t>
            </a:r>
          </a:p>
        </p:txBody>
      </p:sp>
      <p:sp>
        <p:nvSpPr>
          <p:cNvPr id="13" name="四角形吹き出し 12"/>
          <p:cNvSpPr/>
          <p:nvPr/>
        </p:nvSpPr>
        <p:spPr>
          <a:xfrm>
            <a:off x="8538882" y="3171339"/>
            <a:ext cx="468037" cy="1906596"/>
          </a:xfrm>
          <a:prstGeom prst="wedgeRectCallout">
            <a:avLst>
              <a:gd name="adj1" fmla="val -112771"/>
              <a:gd name="adj2" fmla="val -1437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剣道部は悲惨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653289" y="3188181"/>
            <a:ext cx="330941" cy="28173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1008094" y="898283"/>
            <a:ext cx="1224118" cy="51824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232212" y="849442"/>
            <a:ext cx="1021976" cy="51561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3254188" y="415583"/>
            <a:ext cx="1234267" cy="55899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412448" y="454822"/>
            <a:ext cx="1227466" cy="55325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4"/>
            <a:endCxn id="9" idx="8"/>
          </p:cNvCxnSpPr>
          <p:nvPr/>
        </p:nvCxnSpPr>
        <p:spPr>
          <a:xfrm flipV="1">
            <a:off x="5639914" y="2240782"/>
            <a:ext cx="882695" cy="35872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9" idx="8"/>
          </p:cNvCxnSpPr>
          <p:nvPr/>
        </p:nvCxnSpPr>
        <p:spPr>
          <a:xfrm>
            <a:off x="6522609" y="2240782"/>
            <a:ext cx="333821" cy="9711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0" idx="8"/>
          </p:cNvCxnSpPr>
          <p:nvPr/>
        </p:nvCxnSpPr>
        <p:spPr>
          <a:xfrm>
            <a:off x="6882645" y="3237532"/>
            <a:ext cx="826252" cy="27291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7690055" y="1933934"/>
            <a:ext cx="526098" cy="39481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2" idx="8"/>
            <a:endCxn id="13" idx="4"/>
          </p:cNvCxnSpPr>
          <p:nvPr/>
        </p:nvCxnSpPr>
        <p:spPr>
          <a:xfrm>
            <a:off x="8243049" y="1933934"/>
            <a:ext cx="2041" cy="19165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13" idx="4"/>
          </p:cNvCxnSpPr>
          <p:nvPr/>
        </p:nvCxnSpPr>
        <p:spPr>
          <a:xfrm flipV="1">
            <a:off x="8245090" y="1555709"/>
            <a:ext cx="616522" cy="229481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形吹き出し 5"/>
          <p:cNvSpPr/>
          <p:nvPr/>
        </p:nvSpPr>
        <p:spPr>
          <a:xfrm>
            <a:off x="3045022" y="3489511"/>
            <a:ext cx="1367426" cy="1557549"/>
          </a:xfrm>
          <a:prstGeom prst="wedgeEllipseCallout">
            <a:avLst>
              <a:gd name="adj1" fmla="val -34069"/>
              <a:gd name="adj2" fmla="val 937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陰湿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いじめにあう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3953374" y="849442"/>
            <a:ext cx="1932037" cy="1694832"/>
          </a:xfrm>
          <a:prstGeom prst="wedgeEllipseCallout">
            <a:avLst>
              <a:gd name="adj1" fmla="val -29700"/>
              <a:gd name="adj2" fmla="val -759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いじめっ子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とクラスがはなれてラッキー</a:t>
            </a:r>
            <a:r>
              <a:rPr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5715743" y="3820087"/>
            <a:ext cx="1416577" cy="1743107"/>
          </a:xfrm>
          <a:prstGeom prst="wedgeRectCallout">
            <a:avLst>
              <a:gd name="adj1" fmla="val -55353"/>
              <a:gd name="adj2" fmla="val 651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中学の入学式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よその小学校からきた子にトイレに呼び出される。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7436224" y="4481211"/>
            <a:ext cx="779929" cy="119344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父親入院</a:t>
            </a:r>
          </a:p>
        </p:txBody>
      </p:sp>
      <p:sp>
        <p:nvSpPr>
          <p:cNvPr id="36" name="円形吹き出し 35"/>
          <p:cNvSpPr/>
          <p:nvPr/>
        </p:nvSpPr>
        <p:spPr>
          <a:xfrm rot="20748929">
            <a:off x="1248262" y="3578574"/>
            <a:ext cx="1795786" cy="1623621"/>
          </a:xfrm>
          <a:prstGeom prst="wedgeEllipseCallout">
            <a:avLst>
              <a:gd name="adj1" fmla="val -80569"/>
              <a:gd name="adj2" fmla="val 812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よその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赤ちゃんと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間違われ・・・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2190649" y="1325204"/>
            <a:ext cx="1329806" cy="965455"/>
          </a:xfrm>
          <a:prstGeom prst="wedgeRectCallout">
            <a:avLst>
              <a:gd name="adj1" fmla="val -46246"/>
              <a:gd name="adj2" fmla="val -1004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ほめられて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有頂天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Shape 61"/>
          <p:cNvSpPr/>
          <p:nvPr/>
        </p:nvSpPr>
        <p:spPr>
          <a:xfrm>
            <a:off x="1217840" y="6244463"/>
            <a:ext cx="1153397" cy="46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508254">
              <a:defRPr sz="2784"/>
            </a:lvl1pPr>
          </a:lstStyle>
          <a:p>
            <a:pPr lvl="0">
              <a:defRPr sz="1800"/>
            </a:pPr>
            <a:r>
              <a:rPr lang="ja-JP" altLang="en-US" b="1" dirty="0" smtClean="0"/>
              <a:t>歳（年齢）</a:t>
            </a:r>
            <a:endParaRPr sz="20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6881" y="2050810"/>
            <a:ext cx="513410" cy="1995385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kumimoji="1" lang="ja-JP" altLang="en-US" b="1" dirty="0" smtClean="0"/>
              <a:t>わたしのパワー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02515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384314" y="1510749"/>
            <a:ext cx="8348870" cy="461175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教員が</a:t>
            </a: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自分のことを</a:t>
            </a:r>
            <a:r>
              <a:rPr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語る</a:t>
            </a:r>
            <a:endParaRPr lang="en-US" altLang="ja-JP" sz="28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→　生徒も正直</a:t>
            </a: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に書いてくれる。</a:t>
            </a:r>
            <a:endParaRPr lang="en-US" altLang="ja-JP" sz="2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ct val="120000"/>
              </a:lnSpc>
            </a:pPr>
            <a:endParaRPr kumimoji="1"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但し</a:t>
            </a:r>
            <a:r>
              <a:rPr kumimoji="1"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、いじめ・自傷行為・両親</a:t>
            </a:r>
            <a:r>
              <a:rPr kumimoji="1"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の離婚など、</a:t>
            </a:r>
            <a:r>
              <a:rPr kumimoji="1" lang="ja-JP" altLang="en-US" sz="28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重い</a:t>
            </a:r>
            <a:r>
              <a:rPr lang="ja-JP" altLang="en-US" sz="2800" b="1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内容</a:t>
            </a:r>
            <a:r>
              <a:rPr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</a:t>
            </a: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あったので</a:t>
            </a:r>
            <a:r>
              <a:rPr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、「円」に</a:t>
            </a: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なった時</a:t>
            </a:r>
            <a:r>
              <a:rPr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endParaRPr lang="en-US" altLang="ja-JP" sz="28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3200" b="1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みんなに</a:t>
            </a:r>
            <a:r>
              <a:rPr lang="ja-JP" altLang="en-US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見せなくてもよい</a:t>
            </a:r>
            <a:r>
              <a:rPr lang="ja-JP" altLang="en-US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lang="en-US" altLang="ja-JP" sz="2800" b="1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32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3200" b="1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言いたく</a:t>
            </a:r>
            <a:r>
              <a:rPr lang="ja-JP" altLang="en-US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ないと</a:t>
            </a:r>
            <a:r>
              <a:rPr lang="ja-JP" altLang="en-US" sz="3200" b="1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思ったこと</a:t>
            </a:r>
            <a:r>
              <a:rPr lang="ja-JP" altLang="en-US" sz="32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は言わなくてもいい</a:t>
            </a:r>
            <a:r>
              <a:rPr lang="ja-JP" altLang="en-US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という</a:t>
            </a:r>
            <a:r>
              <a:rPr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ルールを</a:t>
            </a: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追加</a:t>
            </a:r>
            <a:r>
              <a:rPr lang="ja-JP" altLang="en-US" sz="2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2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endParaRPr kumimoji="1" lang="en-US" altLang="ja-JP" sz="2400" b="1" dirty="0"/>
          </a:p>
          <a:p>
            <a:pPr algn="l"/>
            <a:endParaRPr kumimoji="1" lang="ja-JP" altLang="en-US" b="1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74540" y="249382"/>
            <a:ext cx="7372427" cy="80128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/>
              <a:t>正直に書く生徒が多い・・・</a:t>
            </a:r>
          </a:p>
        </p:txBody>
      </p:sp>
    </p:spTree>
    <p:extLst>
      <p:ext uri="{BB962C8B-B14F-4D97-AF65-F5344CB8AC3E}">
        <p14:creationId xmlns:p14="http://schemas.microsoft.com/office/powerpoint/2010/main" val="4178730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授業パターン（その２）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48393" y="4106487"/>
            <a:ext cx="7980218" cy="128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+mj-ea"/>
                <a:ea typeface="+mj-ea"/>
              </a:rPr>
              <a:t>個人 → 班別協議 → 発表</a:t>
            </a:r>
            <a:endParaRPr kumimoji="1" lang="ja-JP" altLang="en-US" sz="4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771" y="2094807"/>
            <a:ext cx="7747462" cy="1130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チームワークを大切にする授業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55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706" y="248323"/>
            <a:ext cx="5052220" cy="74356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latin typeface="+mj-ea"/>
              </a:rPr>
              <a:t>授業</a:t>
            </a:r>
            <a:r>
              <a:rPr kumimoji="1" lang="ja-JP" altLang="en-US" dirty="0" smtClean="0">
                <a:latin typeface="+mj-ea"/>
              </a:rPr>
              <a:t>の様子（序盤）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\\172.26.215.207\nagayoshi-hs$\総務部\2015\6.26写真\エンパワメントタイム　産業社会と人間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1358154"/>
            <a:ext cx="8364070" cy="48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10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2292" y="286717"/>
            <a:ext cx="4856135" cy="674177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 smtClean="0"/>
              <a:t>授業の様子（中盤）</a:t>
            </a:r>
            <a:endParaRPr kumimoji="1" lang="ja-JP" altLang="en-US" dirty="0"/>
          </a:p>
        </p:txBody>
      </p:sp>
      <p:pic>
        <p:nvPicPr>
          <p:cNvPr id="5" name="Picture 2" descr="C:\Users\T-NakanoYoshiko\Desktop\ピクチャ\Camera Roll\WIN_20161109_101714.JPG"/>
          <p:cNvPicPr preferRelativeResize="0">
            <a:picLocks noGrp="1" noChangeAspect="1" noChangeArrowheads="1"/>
          </p:cNvPicPr>
          <p:nvPr>
            <p:ph sz="quarter" idx="1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98" y="1285460"/>
            <a:ext cx="7284203" cy="54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728420" y="1490776"/>
            <a:ext cx="8028122" cy="617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+mj-ea"/>
                <a:ea typeface="+mj-ea"/>
              </a:rPr>
              <a:t>グループに</a:t>
            </a:r>
            <a:r>
              <a:rPr kumimoji="1" lang="ja-JP" altLang="en-US" sz="3600" dirty="0" smtClean="0">
                <a:latin typeface="+mj-ea"/>
                <a:ea typeface="+mj-ea"/>
              </a:rPr>
              <a:t>なって、作業</a:t>
            </a:r>
            <a:r>
              <a:rPr kumimoji="1" lang="ja-JP" altLang="en-US" sz="3600" dirty="0">
                <a:latin typeface="+mj-ea"/>
                <a:ea typeface="+mj-ea"/>
              </a:rPr>
              <a:t>や話し合い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5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86" y="1180649"/>
            <a:ext cx="7376365" cy="5534207"/>
          </a:xfrm>
          <a:prstGeom prst="rect">
            <a:avLst/>
          </a:prstGeom>
          <a:ln w="76200">
            <a:noFill/>
          </a:ln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55027" y="241070"/>
            <a:ext cx="4543915" cy="766320"/>
          </a:xfrm>
        </p:spPr>
        <p:txBody>
          <a:bodyPr>
            <a:normAutofit/>
          </a:bodyPr>
          <a:lstStyle/>
          <a:p>
            <a:r>
              <a:rPr lang="ja-JP" altLang="en-US" dirty="0"/>
              <a:t>授業</a:t>
            </a:r>
            <a:r>
              <a:rPr lang="ja-JP" altLang="en-US" dirty="0" smtClean="0"/>
              <a:t>の様子（終盤）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9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長吉高校　沿革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554163"/>
            <a:ext cx="8884096" cy="4467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  </a:t>
            </a:r>
            <a:r>
              <a:rPr lang="ja-JP" altLang="en-US" dirty="0" smtClean="0">
                <a:latin typeface="+mj-ea"/>
                <a:ea typeface="+mj-ea"/>
              </a:rPr>
              <a:t>昭和</a:t>
            </a:r>
            <a:r>
              <a:rPr lang="en-US" altLang="ja-JP" dirty="0" smtClean="0">
                <a:latin typeface="+mj-ea"/>
                <a:ea typeface="+mj-ea"/>
              </a:rPr>
              <a:t>50</a:t>
            </a:r>
            <a:r>
              <a:rPr lang="ja-JP" altLang="en-US" dirty="0" smtClean="0">
                <a:latin typeface="+mj-ea"/>
                <a:ea typeface="+mj-ea"/>
              </a:rPr>
              <a:t>年</a:t>
            </a:r>
            <a:r>
              <a:rPr lang="en-US" altLang="ja-JP" dirty="0" smtClean="0">
                <a:latin typeface="+mj-ea"/>
                <a:ea typeface="+mj-ea"/>
              </a:rPr>
              <a:t>4</a:t>
            </a:r>
            <a:r>
              <a:rPr lang="ja-JP" altLang="en-US" dirty="0" smtClean="0">
                <a:latin typeface="+mj-ea"/>
                <a:ea typeface="+mj-ea"/>
              </a:rPr>
              <a:t>月　普通科（開校）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 平成</a:t>
            </a:r>
            <a:r>
              <a:rPr kumimoji="1" lang="en-US" altLang="ja-JP" dirty="0" smtClean="0">
                <a:latin typeface="+mj-ea"/>
                <a:ea typeface="+mj-ea"/>
              </a:rPr>
              <a:t>13</a:t>
            </a:r>
            <a:r>
              <a:rPr kumimoji="1" lang="ja-JP" altLang="en-US" dirty="0" smtClean="0">
                <a:latin typeface="+mj-ea"/>
                <a:ea typeface="+mj-ea"/>
              </a:rPr>
              <a:t>年</a:t>
            </a:r>
            <a:r>
              <a:rPr kumimoji="1" lang="en-US" altLang="ja-JP" dirty="0" smtClean="0">
                <a:latin typeface="+mj-ea"/>
                <a:ea typeface="+mj-ea"/>
              </a:rPr>
              <a:t>4</a:t>
            </a:r>
            <a:r>
              <a:rPr kumimoji="1" lang="ja-JP" altLang="en-US" dirty="0" smtClean="0">
                <a:latin typeface="+mj-ea"/>
                <a:ea typeface="+mj-ea"/>
              </a:rPr>
              <a:t>月　普通科単位制に改編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 平成</a:t>
            </a:r>
            <a:r>
              <a:rPr lang="en-US" altLang="ja-JP" dirty="0" smtClean="0">
                <a:latin typeface="+mj-ea"/>
                <a:ea typeface="+mj-ea"/>
              </a:rPr>
              <a:t>27</a:t>
            </a:r>
            <a:r>
              <a:rPr lang="ja-JP" altLang="en-US" dirty="0" smtClean="0">
                <a:latin typeface="+mj-ea"/>
                <a:ea typeface="+mj-ea"/>
              </a:rPr>
              <a:t>年</a:t>
            </a:r>
            <a:r>
              <a:rPr lang="en-US" altLang="ja-JP" dirty="0" smtClean="0">
                <a:latin typeface="+mj-ea"/>
                <a:ea typeface="+mj-ea"/>
              </a:rPr>
              <a:t>4</a:t>
            </a:r>
            <a:r>
              <a:rPr lang="ja-JP" altLang="en-US" dirty="0" smtClean="0">
                <a:latin typeface="+mj-ea"/>
                <a:ea typeface="+mj-ea"/>
              </a:rPr>
              <a:t>月　総合学科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　（エンパワメントスクール）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</a:t>
            </a:r>
            <a:r>
              <a:rPr lang="ja-JP" altLang="en-US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※</a:t>
            </a:r>
            <a:r>
              <a:rPr lang="ja-JP" altLang="en-US" dirty="0" smtClean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学び直し、基礎から学習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現在　総合学科（エンパワメントスクール）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として</a:t>
            </a:r>
            <a:r>
              <a:rPr lang="ja-JP" altLang="en-US" dirty="0" smtClean="0">
                <a:latin typeface="+mj-ea"/>
                <a:ea typeface="+mj-ea"/>
              </a:rPr>
              <a:t>３学年がそろう（＋普通科単位制）</a:t>
            </a:r>
            <a:endParaRPr kumimoji="1" lang="en-US" altLang="ja-JP" dirty="0" smtClean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8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011" y="1129838"/>
            <a:ext cx="6101542" cy="76546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～砂漠で生き残れるか～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629" y="1968285"/>
            <a:ext cx="8854886" cy="471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飛行機が砂漠に墜落</a:t>
            </a:r>
            <a:endParaRPr kumimoji="1" lang="en-US" altLang="ja-JP" sz="3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 ４０℃越え・太陽の強い日差し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kumimoji="1" lang="ja-JP" altLang="en-US" sz="3600" dirty="0" smtClean="0">
                <a:latin typeface="+mj-ea"/>
                <a:ea typeface="+mj-ea"/>
              </a:rPr>
              <a:t>服装（半袖・カジュアル）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ポケット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 </a:t>
            </a:r>
            <a:r>
              <a:rPr lang="ja-JP" altLang="en-US" sz="3600" dirty="0" smtClean="0">
                <a:latin typeface="+mj-ea"/>
                <a:ea typeface="+mj-ea"/>
              </a:rPr>
              <a:t>（ハンカチ、札・小銭、ボールペン）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kumimoji="1"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スマホは潰れた</a:t>
            </a:r>
            <a:endParaRPr kumimoji="1" lang="en-US" altLang="ja-JP" sz="3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１００</a:t>
            </a:r>
            <a:r>
              <a:rPr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Ｋｍ</a:t>
            </a:r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先に</a:t>
            </a:r>
            <a:r>
              <a:rPr lang="ja-JP" altLang="en-US" sz="3600" dirty="0">
                <a:solidFill>
                  <a:srgbClr val="FF0000"/>
                </a:solidFill>
                <a:latin typeface="+mj-ea"/>
                <a:ea typeface="+mj-ea"/>
              </a:rPr>
              <a:t>水路（作業員）</a:t>
            </a:r>
            <a:endParaRPr lang="en-US" altLang="ja-JP" sz="36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95028" y="190500"/>
            <a:ext cx="6108727" cy="7239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+mj-ea"/>
              </a:rPr>
              <a:t>授業例（その２）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0" y="690019"/>
            <a:ext cx="8560686" cy="59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65761" y="157941"/>
            <a:ext cx="8279476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62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814649" y="2443942"/>
            <a:ext cx="8163096" cy="731518"/>
          </a:xfrm>
        </p:spPr>
        <p:txBody>
          <a:bodyPr>
            <a:noAutofit/>
          </a:bodyPr>
          <a:lstStyle/>
          <a:p>
            <a:pPr algn="l"/>
            <a:r>
              <a:rPr lang="ja-JP" altLang="en-US" sz="32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コミュニケーションのルールを守ろうとする態度</a:t>
            </a:r>
            <a:endParaRPr lang="en-US" altLang="ja-JP" sz="3200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6096" y="250551"/>
            <a:ext cx="1866857" cy="74697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成果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82880" y="1230284"/>
            <a:ext cx="8794865" cy="714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（１）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コミュニケーションの大切さを学ぶ授業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6138" y="3737956"/>
            <a:ext cx="7863836" cy="714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（２）</a:t>
            </a:r>
            <a:r>
              <a:rPr lang="ja-JP" altLang="en-US" sz="3200" dirty="0">
                <a:solidFill>
                  <a:schemeClr val="tx1"/>
                </a:solidFill>
                <a:latin typeface="+mj-ea"/>
                <a:ea typeface="+mj-ea"/>
              </a:rPr>
              <a:t>チームワーク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の大切さを学ぶ授業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プレースホルダー 1"/>
          <p:cNvSpPr txBox="1">
            <a:spLocks/>
          </p:cNvSpPr>
          <p:nvPr/>
        </p:nvSpPr>
        <p:spPr>
          <a:xfrm>
            <a:off x="831277" y="5155275"/>
            <a:ext cx="7248696" cy="69549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 rtl="0" eaLnBrk="1" latinLnBrk="0" hangingPunct="1">
              <a:spcBef>
                <a:spcPts val="0"/>
              </a:spcBef>
              <a:buClr>
                <a:schemeClr val="accent1"/>
              </a:buClr>
              <a:buSzTx/>
              <a:buFont typeface="Wingdings 2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241093" algn="ctr" rtl="0" eaLnBrk="1" latinLnBrk="0" hangingPunct="1">
              <a:spcBef>
                <a:spcPts val="0"/>
              </a:spcBef>
              <a:buClr>
                <a:schemeClr val="accent1"/>
              </a:buClr>
              <a:buSzTx/>
              <a:buFont typeface="Wingdings 2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482186" algn="ctr" rtl="0" eaLnBrk="1" latinLnBrk="0" hangingPunct="1">
              <a:spcBef>
                <a:spcPts val="0"/>
              </a:spcBef>
              <a:buClr>
                <a:schemeClr val="accent1"/>
              </a:buClr>
              <a:buSzTx/>
              <a:buFont typeface="Wingdings 2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723279" algn="ctr" rtl="0" eaLnBrk="1" latinLnBrk="0" hangingPunct="1">
              <a:spcBef>
                <a:spcPts val="0"/>
              </a:spcBef>
              <a:buClr>
                <a:schemeClr val="accent1"/>
              </a:buClr>
              <a:buSzTx/>
              <a:buFont typeface="Wingdings 2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964372" algn="ctr" rtl="0" eaLnBrk="1" latinLnBrk="0" hangingPunct="1">
              <a:spcBef>
                <a:spcPts val="0"/>
              </a:spcBef>
              <a:buClr>
                <a:schemeClr val="accent1"/>
              </a:buClr>
              <a:buSzTx/>
              <a:buFont typeface="Wingdings 2"/>
              <a:buNone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1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協働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して課題に取り組もうとする態度</a:t>
            </a:r>
            <a:endParaRPr lang="en-US" altLang="ja-JP" sz="3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325092" y="1945178"/>
            <a:ext cx="1878675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3325092" y="4533207"/>
            <a:ext cx="2078181" cy="49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6233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9785" y="317716"/>
            <a:ext cx="7118888" cy="689675"/>
          </a:xfrm>
        </p:spPr>
        <p:txBody>
          <a:bodyPr/>
          <a:lstStyle/>
          <a:p>
            <a:r>
              <a:rPr kumimoji="1" lang="ja-JP" altLang="en-US" dirty="0" smtClean="0"/>
              <a:t>肯定感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h28</a:t>
            </a:r>
            <a:r>
              <a:rPr kumimoji="1" lang="ja-JP" altLang="en-US" sz="2800" dirty="0" smtClean="0"/>
              <a:t>学校教育自己診断より）</a:t>
            </a:r>
            <a:endParaRPr kumimoji="1" lang="ja-JP" altLang="en-US" sz="2800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53589"/>
              </p:ext>
            </p:extLst>
          </p:nvPr>
        </p:nvGraphicFramePr>
        <p:xfrm>
          <a:off x="325465" y="1554161"/>
          <a:ext cx="8679053" cy="373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3756"/>
                <a:gridCol w="914400"/>
                <a:gridCol w="960897"/>
              </a:tblGrid>
              <a:tr h="93269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１期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２期</a:t>
                      </a:r>
                      <a:endParaRPr lang="ja-JP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9326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自分の考えや</a:t>
                      </a:r>
                      <a:r>
                        <a:rPr lang="ja-JP" altLang="en-US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意見を伝える力</a:t>
                      </a:r>
                      <a:r>
                        <a:rPr lang="ja-JP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がついた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</a:tr>
              <a:tr h="9326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命の大切さ・社会の</a:t>
                      </a:r>
                      <a:r>
                        <a:rPr lang="ja-JP" altLang="en-US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ルール</a:t>
                      </a:r>
                      <a:r>
                        <a:rPr lang="ja-JP" altLang="en-US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について学ぶ機会</a:t>
                      </a:r>
                      <a:endParaRPr lang="ja-JP" alt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</a:tr>
              <a:tr h="93269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将来の</a:t>
                      </a:r>
                      <a:r>
                        <a:rPr lang="ja-JP" altLang="en-US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進路や</a:t>
                      </a:r>
                      <a:r>
                        <a:rPr lang="ja-JP" altLang="en-US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生き方</a:t>
                      </a:r>
                      <a:r>
                        <a:rPr lang="ja-JP" altLang="en-US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について考える機会</a:t>
                      </a:r>
                      <a:endParaRPr lang="ja-JP" alt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7578673" y="5470901"/>
            <a:ext cx="1425844" cy="588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（ ％ 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779" y="302215"/>
            <a:ext cx="7661329" cy="906651"/>
          </a:xfrm>
        </p:spPr>
        <p:txBody>
          <a:bodyPr/>
          <a:lstStyle/>
          <a:p>
            <a:r>
              <a:rPr kumimoji="1" lang="ja-JP" altLang="en-US" dirty="0" smtClean="0"/>
              <a:t>いずれも１期生の肯定感が高い！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0237"/>
              </p:ext>
            </p:extLst>
          </p:nvPr>
        </p:nvGraphicFramePr>
        <p:xfrm>
          <a:off x="426201" y="1549831"/>
          <a:ext cx="8438829" cy="495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0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220" y="302217"/>
            <a:ext cx="8686800" cy="838200"/>
          </a:xfrm>
        </p:spPr>
        <p:txBody>
          <a:bodyPr/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エンパワ１期生（現３年生）遅刻数（４月）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316279"/>
              </p:ext>
            </p:extLst>
          </p:nvPr>
        </p:nvGraphicFramePr>
        <p:xfrm>
          <a:off x="395536" y="1052736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爆発 2 4"/>
          <p:cNvSpPr/>
          <p:nvPr/>
        </p:nvSpPr>
        <p:spPr>
          <a:xfrm>
            <a:off x="5393410" y="1286359"/>
            <a:ext cx="3564610" cy="2402238"/>
          </a:xfrm>
          <a:prstGeom prst="irregularSeal2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６０％減少</a:t>
            </a:r>
            <a:endParaRPr lang="ja-JP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9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1147" y="308699"/>
            <a:ext cx="2903630" cy="71418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1148" y="1814147"/>
            <a:ext cx="7813401" cy="764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（１）教材のさらなる質的向上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81147" y="3356322"/>
            <a:ext cx="6790513" cy="764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（２）教科指導への広がり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70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>
          <a:xfrm>
            <a:off x="88481" y="768627"/>
            <a:ext cx="8916009" cy="5327372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1033670" y="1030700"/>
            <a:ext cx="7129669" cy="881756"/>
            <a:chOff x="3188365" y="491734"/>
            <a:chExt cx="5943602" cy="1127795"/>
          </a:xfrm>
        </p:grpSpPr>
        <p:sp>
          <p:nvSpPr>
            <p:cNvPr id="8" name="フローチャート : 代替処理 7"/>
            <p:cNvSpPr/>
            <p:nvPr/>
          </p:nvSpPr>
          <p:spPr>
            <a:xfrm>
              <a:off x="3188365" y="730536"/>
              <a:ext cx="5943602" cy="88899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88365" y="491734"/>
              <a:ext cx="5806303" cy="10628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ja-JP" altLang="en-US" sz="2800" b="1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御清聴</a:t>
              </a:r>
              <a:r>
                <a:rPr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ありがとうございました</a:t>
              </a:r>
              <a:r>
                <a:rPr lang="ja-JP" altLang="en-US" sz="4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2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181" y="255722"/>
            <a:ext cx="6610492" cy="78266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エンパワメントスクール</a:t>
            </a:r>
            <a:r>
              <a:rPr lang="ja-JP" altLang="en-US" sz="3200" dirty="0" smtClean="0">
                <a:latin typeface="+mj-ea"/>
              </a:rPr>
              <a:t>とは</a:t>
            </a:r>
            <a:r>
              <a:rPr lang="en-US" altLang="ja-JP" sz="3200" dirty="0">
                <a:latin typeface="+mj-ea"/>
              </a:rPr>
              <a:t>…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124744"/>
            <a:ext cx="3536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+mj-ea"/>
                <a:ea typeface="+mj-ea"/>
              </a:rPr>
              <a:t>「わかる喜び」</a:t>
            </a:r>
            <a:endParaRPr lang="en-US" altLang="ja-JP" sz="3600" dirty="0" smtClean="0">
              <a:latin typeface="+mj-ea"/>
              <a:ea typeface="+mj-ea"/>
            </a:endParaRPr>
          </a:p>
          <a:p>
            <a:r>
              <a:rPr lang="ja-JP" altLang="en-US" sz="3600" dirty="0" smtClean="0">
                <a:latin typeface="+mj-ea"/>
                <a:ea typeface="+mj-ea"/>
              </a:rPr>
              <a:t>「学ぶ意欲」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40949" y="1724908"/>
            <a:ext cx="229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を引きだし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314096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を育む学校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32460" y="5457139"/>
            <a:ext cx="5232202" cy="927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27584" y="2564904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+mj-ea"/>
                <a:ea typeface="+mj-ea"/>
              </a:rPr>
              <a:t>しっかりとした</a:t>
            </a:r>
            <a:r>
              <a:rPr lang="ja-JP" altLang="en-US" sz="3600" dirty="0" smtClean="0">
                <a:latin typeface="+mj-ea"/>
                <a:ea typeface="+mj-ea"/>
              </a:rPr>
              <a:t>学力</a:t>
            </a:r>
            <a:endParaRPr lang="en-US" altLang="ja-JP" sz="3600" dirty="0" smtClean="0">
              <a:latin typeface="+mj-ea"/>
              <a:ea typeface="+mj-ea"/>
            </a:endParaRPr>
          </a:p>
          <a:p>
            <a:r>
              <a:rPr lang="ja-JP" altLang="en-US" sz="3600" dirty="0">
                <a:latin typeface="+mj-ea"/>
                <a:ea typeface="+mj-ea"/>
              </a:rPr>
              <a:t>社会</a:t>
            </a:r>
            <a:r>
              <a:rPr lang="ja-JP" altLang="en-US" sz="3600" dirty="0" smtClean="0">
                <a:latin typeface="+mj-ea"/>
                <a:ea typeface="+mj-ea"/>
              </a:rPr>
              <a:t>でがんばる力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387876" y="3693142"/>
            <a:ext cx="2359669" cy="463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（大阪府ＨＰより）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50762" y="4009363"/>
            <a:ext cx="3539314" cy="83690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+mj-ea"/>
              </a:rPr>
              <a:t>キーワードは</a:t>
            </a:r>
            <a:r>
              <a:rPr lang="en-US" altLang="ja-JP" dirty="0" smtClean="0">
                <a:latin typeface="+mj-ea"/>
              </a:rPr>
              <a:t>…</a:t>
            </a:r>
            <a:endParaRPr lang="ja-JP" altLang="en-US" dirty="0">
              <a:latin typeface="+mj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2460" y="4560892"/>
            <a:ext cx="7271676" cy="896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「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モジュール授業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」（学び直し）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13837" y="5442251"/>
            <a:ext cx="6324600" cy="883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エンパワメントタイム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36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6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6442" y="472698"/>
            <a:ext cx="8501595" cy="79816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+mj-ea"/>
              </a:rPr>
              <a:t>モジュール授業とは</a:t>
            </a:r>
            <a:r>
              <a:rPr lang="en-US" altLang="ja-JP" dirty="0" smtClean="0">
                <a:latin typeface="+mj-ea"/>
              </a:rPr>
              <a:t>…</a:t>
            </a:r>
            <a:r>
              <a:rPr lang="ja-JP" altLang="en-US" dirty="0" smtClean="0">
                <a:latin typeface="+mj-ea"/>
              </a:rPr>
              <a:t>　</a:t>
            </a:r>
            <a:r>
              <a:rPr lang="ja-JP" altLang="en-US" sz="2700" dirty="0" smtClean="0">
                <a:latin typeface="+mj-ea"/>
              </a:rPr>
              <a:t>（</a:t>
            </a:r>
            <a:r>
              <a:rPr lang="en-US" altLang="ja-JP" sz="2700" dirty="0" smtClean="0">
                <a:latin typeface="+mj-ea"/>
              </a:rPr>
              <a:t>1</a:t>
            </a:r>
            <a:r>
              <a:rPr lang="ja-JP" altLang="en-US" sz="2700" dirty="0" smtClean="0">
                <a:latin typeface="+mj-ea"/>
              </a:rPr>
              <a:t>年生の時間割例）</a:t>
            </a:r>
            <a:endParaRPr kumimoji="1" lang="ja-JP" altLang="en-US" sz="2700" dirty="0">
              <a:latin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21966" y="4343394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WS</a:t>
            </a:r>
            <a:endParaRPr kumimoji="1" lang="ja-JP" altLang="en-US" dirty="0" smtClean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06370"/>
              </p:ext>
            </p:extLst>
          </p:nvPr>
        </p:nvGraphicFramePr>
        <p:xfrm>
          <a:off x="366457" y="1514866"/>
          <a:ext cx="8441565" cy="319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/>
                <a:gridCol w="1008000"/>
                <a:gridCol w="1285113"/>
                <a:gridCol w="1285113"/>
                <a:gridCol w="1285113"/>
                <a:gridCol w="1285113"/>
                <a:gridCol w="1285113"/>
              </a:tblGrid>
              <a:tr h="546100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/>
                        <a:t>月</a:t>
                      </a:r>
                      <a:endParaRPr kumimoji="1" lang="ja-JP" altLang="en-US" sz="2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/>
                        <a:t>火</a:t>
                      </a:r>
                      <a:endParaRPr kumimoji="1" lang="ja-JP" altLang="en-US" sz="2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/>
                        <a:t>水</a:t>
                      </a:r>
                      <a:endParaRPr kumimoji="1" lang="ja-JP" altLang="en-US" sz="2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/>
                        <a:t>木</a:t>
                      </a:r>
                      <a:endParaRPr kumimoji="1" lang="ja-JP" altLang="en-US" sz="2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 smtClean="0"/>
                        <a:t>金</a:t>
                      </a:r>
                      <a:endParaRPr kumimoji="1" lang="ja-JP" altLang="en-US" sz="24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2517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1-2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限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kumimoji="1" lang="en-US" altLang="ja-JP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110</a:t>
                      </a:r>
                    </a:p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</a:rPr>
                        <a:t>分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 smtClean="0"/>
                        <a:t>30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分</a:t>
                      </a:r>
                      <a:endParaRPr kumimoji="1" lang="ja-JP" altLang="en-US" sz="20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国語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数学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英語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国語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数学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517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1" dirty="0" smtClean="0"/>
                        <a:t>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数学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英語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国語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数学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英語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72517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1" dirty="0" smtClean="0"/>
                        <a:t>30</a:t>
                      </a:r>
                    </a:p>
                    <a:p>
                      <a:pPr algn="ctr"/>
                      <a:r>
                        <a:rPr kumimoji="1" lang="ja-JP" altLang="en-US" sz="2000" dirty="0" smtClean="0"/>
                        <a:t>分</a:t>
                      </a:r>
                      <a:endParaRPr kumimoji="1" lang="ja-JP" altLang="en-US" sz="20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英語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国語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数学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英語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国語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33400" y="5253925"/>
            <a:ext cx="8107680" cy="960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毎日３０分、国語、数学、英語を学習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9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「エンパワメントタイム」とは</a:t>
            </a:r>
            <a:r>
              <a:rPr lang="en-US" altLang="ja-JP" dirty="0">
                <a:latin typeface="+mj-ea"/>
              </a:rPr>
              <a:t>…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54162"/>
            <a:ext cx="8668719" cy="4784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正解が１つでない課題」</a:t>
            </a:r>
            <a:r>
              <a:rPr lang="ja-JP" altLang="en-US" dirty="0">
                <a:latin typeface="+mj-ea"/>
                <a:ea typeface="+mj-ea"/>
              </a:rPr>
              <a:t>について</a:t>
            </a:r>
            <a:r>
              <a:rPr lang="ja-JP" altLang="en-US" dirty="0" smtClean="0">
                <a:latin typeface="+mj-ea"/>
                <a:ea typeface="+mj-ea"/>
              </a:rPr>
              <a:t>、</a:t>
            </a:r>
            <a:r>
              <a:rPr lang="ja-JP" altLang="en-US" dirty="0" smtClean="0">
                <a:solidFill>
                  <a:srgbClr val="FF33CC"/>
                </a:solidFill>
                <a:latin typeface="+mj-ea"/>
                <a:ea typeface="+mj-ea"/>
              </a:rPr>
              <a:t>グループ</a:t>
            </a:r>
            <a:r>
              <a:rPr lang="ja-JP" altLang="en-US" dirty="0">
                <a:solidFill>
                  <a:srgbClr val="FF33CC"/>
                </a:solidFill>
                <a:latin typeface="+mj-ea"/>
                <a:ea typeface="+mj-ea"/>
              </a:rPr>
              <a:t>学習</a:t>
            </a:r>
            <a:r>
              <a:rPr lang="ja-JP" altLang="en-US" dirty="0">
                <a:latin typeface="+mj-ea"/>
                <a:ea typeface="+mj-ea"/>
              </a:rPr>
              <a:t>や</a:t>
            </a:r>
            <a:r>
              <a:rPr lang="ja-JP" altLang="en-US" dirty="0">
                <a:solidFill>
                  <a:srgbClr val="FF33CC"/>
                </a:solidFill>
                <a:latin typeface="+mj-ea"/>
                <a:ea typeface="+mj-ea"/>
              </a:rPr>
              <a:t>参加体験型</a:t>
            </a:r>
            <a:r>
              <a:rPr lang="ja-JP" altLang="en-US" dirty="0" smtClean="0">
                <a:solidFill>
                  <a:srgbClr val="FF33CC"/>
                </a:solidFill>
                <a:latin typeface="+mj-ea"/>
                <a:ea typeface="+mj-ea"/>
              </a:rPr>
              <a:t>学習</a:t>
            </a:r>
            <a: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  <a:t>…</a:t>
            </a:r>
            <a:r>
              <a:rPr lang="ja-JP" altLang="en-US" dirty="0" smtClean="0">
                <a:latin typeface="+mj-ea"/>
                <a:ea typeface="+mj-ea"/>
              </a:rPr>
              <a:t>の</a:t>
            </a:r>
            <a:r>
              <a:rPr lang="ja-JP" altLang="en-US" dirty="0">
                <a:latin typeface="+mj-ea"/>
                <a:ea typeface="+mj-ea"/>
              </a:rPr>
              <a:t>中で、生徒が</a:t>
            </a:r>
            <a:r>
              <a:rPr lang="ja-JP" altLang="en-US" dirty="0">
                <a:solidFill>
                  <a:srgbClr val="0070C0"/>
                </a:solidFill>
                <a:latin typeface="+mj-ea"/>
                <a:ea typeface="+mj-ea"/>
              </a:rPr>
              <a:t>自分の考えを述べ、他人の意見を聞いて、思考力・表現力を養成</a:t>
            </a:r>
            <a:r>
              <a:rPr lang="ja-JP" altLang="en-US" dirty="0">
                <a:latin typeface="+mj-ea"/>
                <a:ea typeface="+mj-ea"/>
              </a:rPr>
              <a:t>する授業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33CC"/>
                </a:solidFill>
                <a:latin typeface="+mj-ea"/>
                <a:ea typeface="+mj-ea"/>
              </a:rPr>
              <a:t>　コミュニケーション</a:t>
            </a:r>
            <a:r>
              <a:rPr lang="ja-JP" altLang="en-US" dirty="0">
                <a:latin typeface="+mj-ea"/>
                <a:ea typeface="+mj-ea"/>
              </a:rPr>
              <a:t>や</a:t>
            </a:r>
            <a:r>
              <a:rPr lang="ja-JP" altLang="en-US" dirty="0">
                <a:solidFill>
                  <a:srgbClr val="FF33CC"/>
                </a:solidFill>
                <a:latin typeface="+mj-ea"/>
                <a:ea typeface="+mj-ea"/>
              </a:rPr>
              <a:t>チームワーク</a:t>
            </a:r>
            <a:r>
              <a:rPr lang="ja-JP" altLang="en-US" dirty="0">
                <a:latin typeface="+mj-ea"/>
                <a:ea typeface="+mj-ea"/>
              </a:rPr>
              <a:t>の大切さを学ぶとともに、自分を理解し、職業や将来の生活設計をイメージして、進路決定にもつながる授業</a:t>
            </a:r>
            <a:r>
              <a:rPr lang="ja-JP" altLang="en-US" dirty="0" smtClean="0">
                <a:latin typeface="+mj-ea"/>
                <a:ea typeface="+mj-ea"/>
              </a:rPr>
              <a:t>。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　</a:t>
            </a:r>
            <a:r>
              <a:rPr lang="ja-JP" altLang="en-US" sz="2400" b="1" dirty="0" smtClean="0">
                <a:latin typeface="+mj-ea"/>
                <a:ea typeface="+mj-ea"/>
              </a:rPr>
              <a:t>（</a:t>
            </a:r>
            <a:r>
              <a:rPr lang="zh-TW" altLang="en-US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「大阪府立高等学校教育課程基準</a:t>
            </a:r>
            <a:r>
              <a:rPr lang="zh-TW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2400" b="1" dirty="0" smtClean="0">
                <a:latin typeface="+mj-ea"/>
                <a:ea typeface="+mj-ea"/>
              </a:rPr>
              <a:t>より）</a:t>
            </a:r>
            <a:endParaRPr lang="ja-JP" altLang="en-US" sz="2400" b="1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9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951" y="182554"/>
            <a:ext cx="6720772" cy="902327"/>
          </a:xfrm>
        </p:spPr>
        <p:txBody>
          <a:bodyPr>
            <a:noAutofit/>
          </a:bodyPr>
          <a:lstStyle/>
          <a:p>
            <a:pPr algn="ctr"/>
            <a:r>
              <a:rPr lang="ja-JP" altLang="en-US" b="1" dirty="0" smtClean="0">
                <a:latin typeface="+mj-ea"/>
              </a:rPr>
              <a:t>生徒</a:t>
            </a:r>
            <a:r>
              <a:rPr lang="ja-JP" altLang="en-US" b="1" dirty="0">
                <a:latin typeface="+mj-ea"/>
              </a:rPr>
              <a:t>に身につけさせたい</a:t>
            </a:r>
            <a:r>
              <a:rPr lang="ja-JP" altLang="en-US" b="1" dirty="0" smtClean="0">
                <a:latin typeface="+mj-ea"/>
              </a:rPr>
              <a:t>力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59026" y="1792045"/>
            <a:ext cx="8876485" cy="4345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○自分</a:t>
            </a:r>
            <a:r>
              <a:rPr lang="ja-JP" altLang="en-US" sz="3600" dirty="0">
                <a:latin typeface="+mj-ea"/>
                <a:ea typeface="+mj-ea"/>
              </a:rPr>
              <a:t>の考えを述べ、他人の意見を聞いて</a:t>
            </a:r>
            <a:r>
              <a:rPr lang="ja-JP" altLang="en-US" sz="3600" dirty="0" smtClean="0">
                <a:latin typeface="+mj-ea"/>
                <a:ea typeface="+mj-ea"/>
              </a:rPr>
              <a:t>、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 </a:t>
            </a:r>
            <a:r>
              <a:rPr lang="ja-JP" altLang="en-US" sz="3600" dirty="0" smtClean="0">
                <a:latin typeface="+mj-ea"/>
                <a:ea typeface="+mj-ea"/>
              </a:rPr>
              <a:t>思考し表現する力</a:t>
            </a:r>
            <a:endParaRPr kumimoji="1" lang="en-US" altLang="ja-JP" sz="18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kumimoji="1" lang="en-US" altLang="ja-JP" sz="36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○</a:t>
            </a:r>
            <a:r>
              <a:rPr lang="ja-JP" altLang="en-US" sz="3600" dirty="0" smtClean="0">
                <a:latin typeface="+mj-ea"/>
                <a:ea typeface="+mj-ea"/>
              </a:rPr>
              <a:t>人と</a:t>
            </a:r>
            <a:r>
              <a:rPr lang="ja-JP" altLang="en-US" sz="3600" dirty="0">
                <a:latin typeface="+mj-ea"/>
                <a:ea typeface="+mj-ea"/>
              </a:rPr>
              <a:t>繋がる</a:t>
            </a:r>
            <a:r>
              <a:rPr lang="ja-JP" altLang="en-US" sz="3600" dirty="0" smtClean="0">
                <a:latin typeface="+mj-ea"/>
                <a:ea typeface="+mj-ea"/>
              </a:rPr>
              <a:t>力、社会と</a:t>
            </a:r>
            <a:r>
              <a:rPr lang="ja-JP" altLang="en-US" sz="3600" dirty="0">
                <a:latin typeface="+mj-ea"/>
                <a:ea typeface="+mj-ea"/>
              </a:rPr>
              <a:t>繋がる</a:t>
            </a:r>
            <a:r>
              <a:rPr lang="ja-JP" altLang="en-US" sz="3600" dirty="0" smtClean="0">
                <a:latin typeface="+mj-ea"/>
                <a:ea typeface="+mj-ea"/>
              </a:rPr>
              <a:t>力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自分</a:t>
            </a:r>
            <a:r>
              <a:rPr lang="ja-JP" altLang="en-US" sz="3600" dirty="0">
                <a:latin typeface="+mj-ea"/>
                <a:ea typeface="+mj-ea"/>
              </a:rPr>
              <a:t>を理解し、職業や将来の生活</a:t>
            </a:r>
            <a:r>
              <a:rPr lang="ja-JP" altLang="en-US" sz="3600" dirty="0" smtClean="0">
                <a:latin typeface="+mj-ea"/>
                <a:ea typeface="+mj-ea"/>
              </a:rPr>
              <a:t>設計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をイメージ</a:t>
            </a:r>
            <a:r>
              <a:rPr lang="ja-JP" altLang="en-US" sz="3600" dirty="0">
                <a:latin typeface="+mj-ea"/>
                <a:ea typeface="+mj-ea"/>
              </a:rPr>
              <a:t>して、</a:t>
            </a:r>
            <a:r>
              <a:rPr lang="ja-JP" altLang="en-US" sz="3600" dirty="0" smtClean="0">
                <a:latin typeface="+mj-ea"/>
                <a:ea typeface="+mj-ea"/>
              </a:rPr>
              <a:t>進路を決定する力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7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4469" y="224725"/>
            <a:ext cx="8431078" cy="87565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400" dirty="0" smtClean="0">
                <a:latin typeface="+mj-ea"/>
              </a:rPr>
              <a:t>主な「エンパワメントタイム」（科目名）</a:t>
            </a:r>
            <a:endParaRPr kumimoji="1" lang="ja-JP" altLang="en-US" sz="34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54162"/>
            <a:ext cx="8580120" cy="478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１年　産業社会と人間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　　　グローバルスタディ（</a:t>
            </a:r>
            <a:r>
              <a:rPr kumimoji="1" lang="en-US" altLang="ja-JP" dirty="0" smtClean="0">
                <a:latin typeface="+mj-ea"/>
                <a:ea typeface="+mj-ea"/>
              </a:rPr>
              <a:t>GS</a:t>
            </a:r>
            <a:r>
              <a:rPr kumimoji="1" lang="ja-JP" altLang="en-US" dirty="0" smtClean="0">
                <a:latin typeface="+mj-ea"/>
                <a:ea typeface="+mj-ea"/>
              </a:rPr>
              <a:t>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　　　（国際、人権、環境等）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２年　キャリアデザイン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　　　体験学習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エンパワメント演習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３年　キャリアスタディ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　　　ソーシャルスキルトレーニング</a:t>
            </a:r>
            <a:r>
              <a:rPr lang="ja-JP" altLang="en-US" dirty="0" smtClean="0">
                <a:latin typeface="+mj-ea"/>
                <a:ea typeface="+mj-ea"/>
              </a:rPr>
              <a:t>　　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17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授業パターン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0781" y="1864128"/>
            <a:ext cx="7227376" cy="3715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（１）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コミュニケーション</a:t>
            </a:r>
            <a:r>
              <a:rPr kumimoji="1" lang="ja-JP" altLang="en-US" sz="3600" dirty="0" smtClean="0">
                <a:latin typeface="+mj-ea"/>
                <a:ea typeface="+mj-ea"/>
              </a:rPr>
              <a:t>を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r>
              <a:rPr kumimoji="1" lang="ja-JP" altLang="en-US" sz="3600" dirty="0" smtClean="0">
                <a:latin typeface="+mj-ea"/>
                <a:ea typeface="+mj-ea"/>
              </a:rPr>
              <a:t>大切にする授業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（２）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チームワーク</a:t>
            </a:r>
            <a:r>
              <a:rPr kumimoji="1" lang="ja-JP" altLang="en-US" sz="3600" dirty="0" smtClean="0">
                <a:latin typeface="+mj-ea"/>
                <a:ea typeface="+mj-ea"/>
              </a:rPr>
              <a:t>を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kumimoji="1" lang="ja-JP" altLang="en-US" sz="3600" dirty="0" smtClean="0">
                <a:latin typeface="+mj-ea"/>
                <a:ea typeface="+mj-ea"/>
              </a:rPr>
              <a:t>大切にする授業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24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797" y="392624"/>
            <a:ext cx="5863525" cy="674176"/>
          </a:xfrm>
        </p:spPr>
        <p:txBody>
          <a:bodyPr>
            <a:normAutofit/>
          </a:bodyPr>
          <a:lstStyle/>
          <a:p>
            <a:r>
              <a:rPr lang="ja-JP" altLang="en-US" dirty="0"/>
              <a:t>授業パターン（</a:t>
            </a:r>
            <a:r>
              <a:rPr lang="ja-JP" altLang="en-US" dirty="0" smtClean="0"/>
              <a:t>その１）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2138" y="3192087"/>
            <a:ext cx="4368831" cy="1999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コミュニティボール</a:t>
            </a:r>
            <a:endParaRPr lang="en-US" altLang="ja-JP" sz="3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の活用</a:t>
            </a:r>
            <a:endParaRPr lang="en-US" altLang="ja-JP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→</a:t>
            </a:r>
            <a:r>
              <a:rPr lang="ja-JP" altLang="en-US" sz="36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円を作って座る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2140" y="1463040"/>
            <a:ext cx="8212974" cy="1313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コミュニケ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+mj-ea"/>
                <a:ea typeface="+mj-ea"/>
              </a:rPr>
              <a:t>―</a:t>
            </a:r>
            <a:r>
              <a:rPr kumimoji="1" lang="ja-JP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ション</a:t>
            </a:r>
            <a:r>
              <a:rPr kumimoji="1"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を大切にする授業</a:t>
            </a:r>
            <a:endParaRPr kumimoji="1" lang="en-US" altLang="ja-JP" sz="36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3600" dirty="0" smtClean="0">
                <a:solidFill>
                  <a:schemeClr val="tx1"/>
                </a:solidFill>
                <a:latin typeface="+mj-ea"/>
                <a:ea typeface="+mj-ea"/>
              </a:rPr>
              <a:t>（みんなで意見を出し合う授業）</a:t>
            </a:r>
            <a:endParaRPr kumimoji="1" lang="ja-JP" altLang="en-US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5F2D-C0C5-4F33-9852-17A29ECEC89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7" name="Picture 2" descr="F:\WIN_20161204_12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0969" y="3253516"/>
            <a:ext cx="3932613" cy="2635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5036949" y="5827363"/>
            <a:ext cx="3743426" cy="73616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 smtClean="0"/>
              <a:t>コミュニティボール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279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d0085295-d799-4a22-b770-b0e3ceda8f8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5694</TotalTime>
  <Words>671</Words>
  <Application>Microsoft Office PowerPoint</Application>
  <PresentationFormat>画面に合わせる (4:3)</PresentationFormat>
  <Paragraphs>227</Paragraphs>
  <Slides>27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トラベル</vt:lpstr>
      <vt:lpstr>　正解がひとつでない問題について、他者とコミュニケーションを図りながら、解決策を協働して考える授業実践</vt:lpstr>
      <vt:lpstr>長吉高校　沿革</vt:lpstr>
      <vt:lpstr>エンパワメントスクールとは…</vt:lpstr>
      <vt:lpstr>モジュール授業とは…　（1年生の時間割例）</vt:lpstr>
      <vt:lpstr>「エンパワメントタイム」とは…</vt:lpstr>
      <vt:lpstr>生徒に身につけさせたい力</vt:lpstr>
      <vt:lpstr>主な「エンパワメントタイム」（科目名）</vt:lpstr>
      <vt:lpstr>授業パターン</vt:lpstr>
      <vt:lpstr>授業パターン（その１）</vt:lpstr>
      <vt:lpstr>授業の様子（大きな円を作って座る）</vt:lpstr>
      <vt:lpstr>　みんなで意見を出し合う授業!</vt:lpstr>
      <vt:lpstr>～私のパワーグラフ～</vt:lpstr>
      <vt:lpstr>PowerPoint プレゼンテーション</vt:lpstr>
      <vt:lpstr>PowerPoint プレゼンテーション</vt:lpstr>
      <vt:lpstr>正直に書く生徒が多い・・・</vt:lpstr>
      <vt:lpstr>授業パターン（その２）</vt:lpstr>
      <vt:lpstr>授業の様子（序盤）</vt:lpstr>
      <vt:lpstr>授業の様子（中盤）</vt:lpstr>
      <vt:lpstr>授業の様子（終盤）</vt:lpstr>
      <vt:lpstr>～砂漠で生き残れるか～</vt:lpstr>
      <vt:lpstr>PowerPoint プレゼンテーション</vt:lpstr>
      <vt:lpstr>成果</vt:lpstr>
      <vt:lpstr>肯定感（h28学校教育自己診断より）</vt:lpstr>
      <vt:lpstr>いずれも１期生の肯定感が高い！</vt:lpstr>
      <vt:lpstr>エンパワ１期生（現３年生）遅刻数（４月）</vt:lpstr>
      <vt:lpstr>今後の課題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Gakuyou Kisaichi</dc:creator>
  <cp:lastModifiedBy>HOSTNAME</cp:lastModifiedBy>
  <cp:revision>492</cp:revision>
  <cp:lastPrinted>2017-09-13T04:29:07Z</cp:lastPrinted>
  <dcterms:created xsi:type="dcterms:W3CDTF">2014-10-13T02:01:31Z</dcterms:created>
  <dcterms:modified xsi:type="dcterms:W3CDTF">2017-09-13T05:47:03Z</dcterms:modified>
</cp:coreProperties>
</file>