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055" autoAdjust="0"/>
  </p:normalViewPr>
  <p:slideViewPr>
    <p:cSldViewPr snapToGrid="0" snapToObjects="1">
      <p:cViewPr varScale="1">
        <p:scale>
          <a:sx n="50" d="100"/>
          <a:sy n="50" d="100"/>
        </p:scale>
        <p:origin x="9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431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近畿大学附属高等学校・中学校"/>
          <p:cNvSpPr txBox="1"/>
          <p:nvPr/>
        </p:nvSpPr>
        <p:spPr>
          <a:xfrm>
            <a:off x="20235031" y="12891580"/>
            <a:ext cx="36703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000">
                <a:latin typeface="ヒラギノ角ゴシック W1"/>
                <a:ea typeface="ヒラギノ角ゴシック W1"/>
                <a:cs typeface="ヒラギノ角ゴシック W1"/>
                <a:sym typeface="ヒラギノ角ゴシック W1"/>
              </a:defRPr>
            </a:lvl1pPr>
          </a:lstStyle>
          <a:p>
            <a:r>
              <a:t>近畿大学附属高等学校・中学校</a:t>
            </a:r>
          </a:p>
        </p:txBody>
      </p:sp>
      <p:pic>
        <p:nvPicPr>
          <p:cNvPr id="111" name="og-img-default.jpg" descr="og-img-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097" y="12819931"/>
            <a:ext cx="498897" cy="49889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近畿大学附属高等学校・中学校"/>
          <p:cNvSpPr txBox="1"/>
          <p:nvPr/>
        </p:nvSpPr>
        <p:spPr>
          <a:xfrm>
            <a:off x="18496782" y="12696643"/>
            <a:ext cx="5270501" cy="47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900">
                <a:latin typeface="ヒラギノ角ゴシック W1"/>
                <a:ea typeface="ヒラギノ角ゴシック W1"/>
                <a:cs typeface="ヒラギノ角ゴシック W1"/>
                <a:sym typeface="ヒラギノ角ゴシック W1"/>
              </a:defRPr>
            </a:lvl1pPr>
          </a:lstStyle>
          <a:p>
            <a:r>
              <a:t>近畿大学附属高等学校・中学校</a:t>
            </a:r>
          </a:p>
        </p:txBody>
      </p:sp>
      <p:pic>
        <p:nvPicPr>
          <p:cNvPr id="127" name="og-img-default.jpg" descr="og-img-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096" y="12488440"/>
            <a:ext cx="892654" cy="89265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近畿大学附属高等学校・中学校"/>
          <p:cNvSpPr txBox="1"/>
          <p:nvPr/>
        </p:nvSpPr>
        <p:spPr>
          <a:xfrm>
            <a:off x="15732918" y="12725598"/>
            <a:ext cx="5133976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2800">
                <a:latin typeface="ヒラギノ角ゴシック W1"/>
                <a:ea typeface="ヒラギノ角ゴシック W1"/>
                <a:cs typeface="ヒラギノ角ゴシック W1"/>
                <a:sym typeface="ヒラギノ角ゴシック W1"/>
              </a:defRPr>
            </a:lvl1pPr>
          </a:lstStyle>
          <a:p>
            <a:r>
              <a:t>近畿大学附属高等学校・中学校</a:t>
            </a:r>
          </a:p>
        </p:txBody>
      </p:sp>
      <p:pic>
        <p:nvPicPr>
          <p:cNvPr id="136" name="og-img-default.jpg" descr="og-img-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850" y="12624049"/>
            <a:ext cx="701574" cy="70157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05029" y="13010554"/>
            <a:ext cx="556083" cy="4476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近畿大学附属高等学校・中学校"/>
          <p:cNvSpPr txBox="1"/>
          <p:nvPr/>
        </p:nvSpPr>
        <p:spPr>
          <a:xfrm>
            <a:off x="15732918" y="12725598"/>
            <a:ext cx="5133976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2800">
                <a:latin typeface="ヒラギノ角ゴシック W1"/>
                <a:ea typeface="ヒラギノ角ゴシック W1"/>
                <a:cs typeface="ヒラギノ角ゴシック W1"/>
                <a:sym typeface="ヒラギノ角ゴシック W1"/>
              </a:defRPr>
            </a:lvl1pPr>
          </a:lstStyle>
          <a:p>
            <a:r>
              <a:t>近畿大学附属高等学校・中学校</a:t>
            </a:r>
          </a:p>
        </p:txBody>
      </p:sp>
      <p:pic>
        <p:nvPicPr>
          <p:cNvPr id="145" name="og-img-default.jpg" descr="og-img-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850" y="12624049"/>
            <a:ext cx="701574" cy="7015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05029" y="13010554"/>
            <a:ext cx="556083" cy="4476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タイトルテキスト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r>
              <a:t>タイトルテキスト</a:t>
            </a:r>
          </a:p>
        </p:txBody>
      </p:sp>
      <p:sp>
        <p:nvSpPr>
          <p:cNvPr id="161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</a:lvl1pPr>
            <a:lvl2pPr marL="0" indent="0" algn="ctr" defTabSz="821531">
              <a:spcBef>
                <a:spcPts val="0"/>
              </a:spcBef>
              <a:buSzTx/>
              <a:buNone/>
            </a:lvl2pPr>
            <a:lvl3pPr marL="0" indent="0" algn="ctr" defTabSz="821531">
              <a:spcBef>
                <a:spcPts val="0"/>
              </a:spcBef>
              <a:buSzTx/>
              <a:buNone/>
            </a:lvl3pPr>
            <a:lvl4pPr marL="0" indent="0" algn="ctr" defTabSz="821531">
              <a:spcBef>
                <a:spcPts val="0"/>
              </a:spcBef>
              <a:buSzTx/>
              <a:buNone/>
            </a:lvl4pPr>
            <a:lvl5pPr marL="0" indent="0" algn="ctr" defTabSz="821531">
              <a:spcBef>
                <a:spcPts val="0"/>
              </a:spcBef>
              <a:buSzTx/>
              <a:buNone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6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近畿大学附属高等学校・中学校"/>
          <p:cNvSpPr txBox="1"/>
          <p:nvPr/>
        </p:nvSpPr>
        <p:spPr>
          <a:xfrm>
            <a:off x="18496782" y="12696643"/>
            <a:ext cx="5270501" cy="47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900">
                <a:latin typeface="ヒラギノ角ゴシック W1"/>
                <a:ea typeface="ヒラギノ角ゴシック W1"/>
                <a:cs typeface="ヒラギノ角ゴシック W1"/>
                <a:sym typeface="ヒラギノ角ゴシック W1"/>
              </a:defRPr>
            </a:lvl1pPr>
          </a:lstStyle>
          <a:p>
            <a:r>
              <a:t>近畿大学附属高等学校・中学校</a:t>
            </a:r>
          </a:p>
        </p:txBody>
      </p:sp>
      <p:pic>
        <p:nvPicPr>
          <p:cNvPr id="170" name="og-img-default.jpg" descr="og-img-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096" y="12488440"/>
            <a:ext cx="892654" cy="89265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8246" y="13081000"/>
            <a:ext cx="514808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DS_horiz_lockup_Blk_2ln.pdf" descr="ADS_horiz_lockup_Blk_2l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19" y="1174659"/>
            <a:ext cx="3978409" cy="114178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近畿大学附属高等学校…"/>
          <p:cNvSpPr txBox="1"/>
          <p:nvPr/>
        </p:nvSpPr>
        <p:spPr>
          <a:xfrm>
            <a:off x="3598301" y="5317066"/>
            <a:ext cx="17187397" cy="308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642937">
              <a:lnSpc>
                <a:spcPct val="160000"/>
              </a:lnSpc>
              <a:defRPr sz="51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近畿大学附属高等学校</a:t>
            </a:r>
            <a:endParaRPr lang="en-US" dirty="0"/>
          </a:p>
          <a:p>
            <a:pPr defTabSz="642937">
              <a:lnSpc>
                <a:spcPct val="160000"/>
              </a:lnSpc>
              <a:defRPr sz="51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2000" dirty="0"/>
          </a:p>
          <a:p>
            <a:pPr defTabSz="642937">
              <a:defRPr sz="80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ICTを活用した一斉休校中の学習保障</a:t>
            </a:r>
            <a:endParaRPr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78403" y="1056559"/>
            <a:ext cx="1800000" cy="56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資料３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2013年度高校新入生からiPadを導入…"/>
          <p:cNvSpPr txBox="1"/>
          <p:nvPr/>
        </p:nvSpPr>
        <p:spPr>
          <a:xfrm>
            <a:off x="6817042" y="935904"/>
            <a:ext cx="10749916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>
                <a:solidFill>
                  <a:srgbClr val="FF2600"/>
                </a:solidFill>
              </a:rPr>
              <a:t>2013年</a:t>
            </a:r>
            <a:r>
              <a:t>度高校新入生からiPadを導入</a:t>
            </a:r>
          </a:p>
          <a:p>
            <a:pPr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（ iPad 第1期生）</a:t>
            </a:r>
          </a:p>
        </p:txBody>
      </p:sp>
      <p:sp>
        <p:nvSpPr>
          <p:cNvPr id="184" name="→ 約4000台のiPadが…"/>
          <p:cNvSpPr txBox="1"/>
          <p:nvPr/>
        </p:nvSpPr>
        <p:spPr>
          <a:xfrm>
            <a:off x="12556916" y="4658657"/>
            <a:ext cx="5878450" cy="154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→ </a:t>
            </a:r>
            <a:r>
              <a:rPr>
                <a:solidFill>
                  <a:srgbClr val="FF2600"/>
                </a:solidFill>
              </a:rPr>
              <a:t>約4000台</a:t>
            </a:r>
            <a:r>
              <a:t>のiPadが</a:t>
            </a:r>
          </a:p>
          <a:p>
            <a:pPr>
              <a:defRPr sz="45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　 常時稼働</a:t>
            </a:r>
          </a:p>
        </p:txBody>
      </p:sp>
      <p:sp>
        <p:nvSpPr>
          <p:cNvPr id="185" name="高校生 約 3000人…"/>
          <p:cNvSpPr txBox="1"/>
          <p:nvPr/>
        </p:nvSpPr>
        <p:spPr>
          <a:xfrm>
            <a:off x="7289962" y="4312582"/>
            <a:ext cx="453832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高校生 約 3000人</a:t>
            </a:r>
          </a:p>
          <a:p>
            <a:pPr>
              <a:defRPr sz="4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中学生 約 850人</a:t>
            </a:r>
          </a:p>
          <a:p>
            <a:pPr>
              <a:defRPr sz="4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教職員 約 200人</a:t>
            </a:r>
          </a:p>
        </p:txBody>
      </p:sp>
      <p:sp>
        <p:nvSpPr>
          <p:cNvPr id="186" name="四角形"/>
          <p:cNvSpPr/>
          <p:nvPr/>
        </p:nvSpPr>
        <p:spPr>
          <a:xfrm>
            <a:off x="6936571" y="4068553"/>
            <a:ext cx="5245101" cy="272325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7" name="→ 1人1台のiPadを自由に利用できる環境"/>
          <p:cNvSpPr txBox="1"/>
          <p:nvPr/>
        </p:nvSpPr>
        <p:spPr>
          <a:xfrm>
            <a:off x="6486143" y="3123058"/>
            <a:ext cx="11411713" cy="67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5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lvl1pPr>
          </a:lstStyle>
          <a:p>
            <a:r>
              <a:t>　→ 1人1台のiPadを自由に利用できる環境</a:t>
            </a:r>
          </a:p>
        </p:txBody>
      </p:sp>
      <p:sp>
        <p:nvSpPr>
          <p:cNvPr id="188" name="「学校・先生」と「生徒・保護者」を…"/>
          <p:cNvSpPr txBox="1"/>
          <p:nvPr/>
        </p:nvSpPr>
        <p:spPr>
          <a:xfrm>
            <a:off x="7289800" y="10720522"/>
            <a:ext cx="9804401" cy="163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120000"/>
              </a:lnSpc>
              <a:defRPr sz="4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「学校・先生」と「生徒・保護者」を</a:t>
            </a:r>
          </a:p>
          <a:p>
            <a:pPr defTabSz="642937">
              <a:lnSpc>
                <a:spcPct val="120000"/>
              </a:lnSpc>
              <a:defRPr sz="4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>
                <a:solidFill>
                  <a:srgbClr val="FF2600"/>
                </a:solidFill>
              </a:rPr>
              <a:t>デジタル</a:t>
            </a:r>
            <a:r>
              <a:rPr>
                <a:solidFill>
                  <a:srgbClr val="000000"/>
                </a:solidFill>
              </a:rPr>
              <a:t>で結ぶ</a:t>
            </a:r>
          </a:p>
        </p:txBody>
      </p:sp>
      <p:sp>
        <p:nvSpPr>
          <p:cNvPr id="189" name="I C T…"/>
          <p:cNvSpPr txBox="1"/>
          <p:nvPr/>
        </p:nvSpPr>
        <p:spPr>
          <a:xfrm>
            <a:off x="6109728" y="8732577"/>
            <a:ext cx="12164544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70000"/>
              </a:lnSpc>
              <a:defRPr sz="60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I </a:t>
            </a:r>
            <a:r>
              <a:rPr>
                <a:solidFill>
                  <a:srgbClr val="FF2600"/>
                </a:solidFill>
              </a:rPr>
              <a:t>C</a:t>
            </a:r>
            <a:r>
              <a:t> T</a:t>
            </a:r>
          </a:p>
          <a:p>
            <a:pPr defTabSz="642937">
              <a:lnSpc>
                <a:spcPct val="70000"/>
              </a:lnSpc>
              <a:defRPr sz="4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（Information ＆ </a:t>
            </a:r>
            <a:r>
              <a:rPr>
                <a:solidFill>
                  <a:srgbClr val="FF2600"/>
                </a:solidFill>
              </a:rPr>
              <a:t>Communication</a:t>
            </a:r>
            <a:r>
              <a:t> Technology）</a:t>
            </a:r>
          </a:p>
        </p:txBody>
      </p:sp>
      <p:sp>
        <p:nvSpPr>
          <p:cNvPr id="190" name="「生徒・保護者とつながるためのiPad」"/>
          <p:cNvSpPr txBox="1"/>
          <p:nvPr/>
        </p:nvSpPr>
        <p:spPr>
          <a:xfrm>
            <a:off x="6956774" y="7589182"/>
            <a:ext cx="10470452" cy="67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「生徒・保護者と</a:t>
            </a:r>
            <a:r>
              <a:rPr>
                <a:solidFill>
                  <a:srgbClr val="E22400"/>
                </a:solidFill>
              </a:rPr>
              <a:t>つながる</a:t>
            </a:r>
            <a:r>
              <a:t>ためのiPad」</a:t>
            </a:r>
          </a:p>
        </p:txBody>
      </p:sp>
      <p:sp>
        <p:nvSpPr>
          <p:cNvPr id="191" name="線"/>
          <p:cNvSpPr/>
          <p:nvPr/>
        </p:nvSpPr>
        <p:spPr>
          <a:xfrm>
            <a:off x="964505" y="7261515"/>
            <a:ext cx="224549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2020年…"/>
          <p:cNvSpPr txBox="1"/>
          <p:nvPr/>
        </p:nvSpPr>
        <p:spPr>
          <a:xfrm>
            <a:off x="8614097" y="949657"/>
            <a:ext cx="7155805" cy="136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/>
              <a:t>2020年</a:t>
            </a:r>
            <a:endParaRPr lang="en-US" dirty="0"/>
          </a:p>
          <a:p>
            <a:pPr>
              <a:lnSpc>
                <a:spcPct val="7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600" dirty="0"/>
          </a:p>
          <a:p>
            <a:pPr>
              <a:lnSpc>
                <a:spcPct val="7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/>
              <a:t>「</a:t>
            </a:r>
            <a:r>
              <a:rPr dirty="0" err="1">
                <a:solidFill>
                  <a:srgbClr val="FF2600"/>
                </a:solidFill>
              </a:rPr>
              <a:t>新型コロナウイルス</a:t>
            </a:r>
            <a:r>
              <a:rPr dirty="0"/>
              <a:t>」</a:t>
            </a:r>
          </a:p>
        </p:txBody>
      </p:sp>
      <p:sp>
        <p:nvSpPr>
          <p:cNvPr id="196" name="角丸四角形"/>
          <p:cNvSpPr/>
          <p:nvPr/>
        </p:nvSpPr>
        <p:spPr>
          <a:xfrm>
            <a:off x="8572255" y="604992"/>
            <a:ext cx="7239490" cy="1844959"/>
          </a:xfrm>
          <a:prstGeom prst="roundRect">
            <a:avLst>
              <a:gd name="adj" fmla="val 22284"/>
            </a:avLst>
          </a:prstGeom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7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戦後初めての全国的な大規模休校"/>
          <p:cNvSpPr txBox="1"/>
          <p:nvPr/>
        </p:nvSpPr>
        <p:spPr>
          <a:xfrm>
            <a:off x="7391398" y="2875186"/>
            <a:ext cx="96012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4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戦後初めての全国的な</a:t>
            </a:r>
            <a:r>
              <a:rPr dirty="0" err="1">
                <a:solidFill>
                  <a:srgbClr val="FF2600"/>
                </a:solidFill>
              </a:rPr>
              <a:t>大規模休校</a:t>
            </a:r>
            <a:endParaRPr dirty="0">
              <a:solidFill>
                <a:srgbClr val="FF2600"/>
              </a:solidFill>
            </a:endParaRPr>
          </a:p>
        </p:txBody>
      </p:sp>
      <p:sp>
        <p:nvSpPr>
          <p:cNvPr id="198" name="↓…"/>
          <p:cNvSpPr txBox="1"/>
          <p:nvPr/>
        </p:nvSpPr>
        <p:spPr>
          <a:xfrm>
            <a:off x="5301696" y="3627923"/>
            <a:ext cx="10977364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lang="en-US" sz="6000" dirty="0"/>
              <a:t>           </a:t>
            </a:r>
            <a:r>
              <a:rPr sz="6000" dirty="0"/>
              <a:t>↓</a:t>
            </a:r>
            <a:endParaRPr lang="en-US" sz="6000" dirty="0"/>
          </a:p>
          <a:p>
            <a:pPr defTabSz="642937"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600" dirty="0"/>
          </a:p>
          <a:p>
            <a:pPr defTabSz="642937"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/>
              <a:t>「</a:t>
            </a:r>
            <a:r>
              <a:rPr dirty="0" err="1"/>
              <a:t>常に連絡を配信しますから</a:t>
            </a:r>
            <a:r>
              <a:rPr dirty="0"/>
              <a:t>、</a:t>
            </a:r>
          </a:p>
          <a:p>
            <a:pPr defTabSz="642937"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>
                <a:solidFill>
                  <a:srgbClr val="FF2600"/>
                </a:solidFill>
              </a:rPr>
              <a:t>必ずチェック</a:t>
            </a:r>
            <a:r>
              <a:rPr dirty="0" err="1"/>
              <a:t>しておいてください</a:t>
            </a:r>
            <a:r>
              <a:rPr dirty="0"/>
              <a:t>！」</a:t>
            </a:r>
          </a:p>
        </p:txBody>
      </p:sp>
      <p:sp>
        <p:nvSpPr>
          <p:cNvPr id="199" name="角丸四角形"/>
          <p:cNvSpPr/>
          <p:nvPr/>
        </p:nvSpPr>
        <p:spPr>
          <a:xfrm>
            <a:off x="4898487" y="4693487"/>
            <a:ext cx="11156588" cy="1842744"/>
          </a:xfrm>
          <a:prstGeom prst="roundRect">
            <a:avLst>
              <a:gd name="adj" fmla="val 22284"/>
            </a:avLst>
          </a:prstGeom>
          <a:ln w="76200">
            <a:solidFill>
              <a:srgbClr val="00F9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7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…ICTによる連絡手段の確保"/>
          <p:cNvSpPr txBox="1"/>
          <p:nvPr/>
        </p:nvSpPr>
        <p:spPr>
          <a:xfrm>
            <a:off x="16480047" y="5217695"/>
            <a:ext cx="7328917" cy="67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rPr dirty="0"/>
              <a:t>…</a:t>
            </a:r>
            <a:r>
              <a:rPr dirty="0" err="1"/>
              <a:t>ICTによる連絡手段の確保</a:t>
            </a:r>
            <a:endParaRPr dirty="0"/>
          </a:p>
        </p:txBody>
      </p:sp>
      <p:sp>
        <p:nvSpPr>
          <p:cNvPr id="201" name="新型コロナ禍による休校は…"/>
          <p:cNvSpPr txBox="1"/>
          <p:nvPr/>
        </p:nvSpPr>
        <p:spPr>
          <a:xfrm>
            <a:off x="7665120" y="7771257"/>
            <a:ext cx="9053761" cy="1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9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新型コロナ禍による休校は</a:t>
            </a:r>
            <a:endParaRPr lang="en-US" dirty="0"/>
          </a:p>
          <a:p>
            <a:pPr defTabSz="642937">
              <a:lnSpc>
                <a:spcPct val="9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900" dirty="0"/>
          </a:p>
          <a:p>
            <a:pPr defTabSz="642937">
              <a:lnSpc>
                <a:spcPct val="9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学校教育の</a:t>
            </a:r>
            <a:r>
              <a:rPr dirty="0" err="1">
                <a:solidFill>
                  <a:srgbClr val="FF2600"/>
                </a:solidFill>
              </a:rPr>
              <a:t>ターニングポイント</a:t>
            </a:r>
            <a:endParaRPr dirty="0">
              <a:solidFill>
                <a:srgbClr val="FF2600"/>
              </a:solidFill>
            </a:endParaRPr>
          </a:p>
        </p:txBody>
      </p:sp>
      <p:sp>
        <p:nvSpPr>
          <p:cNvPr id="202" name="オンライン授業の一般化…"/>
          <p:cNvSpPr txBox="1"/>
          <p:nvPr/>
        </p:nvSpPr>
        <p:spPr>
          <a:xfrm>
            <a:off x="7665119" y="10168254"/>
            <a:ext cx="9053761" cy="1854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7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>
                <a:solidFill>
                  <a:srgbClr val="FF2600"/>
                </a:solidFill>
              </a:rPr>
              <a:t>オンライン授業</a:t>
            </a:r>
            <a:r>
              <a:rPr dirty="0" err="1"/>
              <a:t>の一般化</a:t>
            </a:r>
            <a:endParaRPr lang="en-US" dirty="0"/>
          </a:p>
          <a:p>
            <a:pPr defTabSz="642937">
              <a:lnSpc>
                <a:spcPct val="7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200" dirty="0"/>
          </a:p>
          <a:p>
            <a:pPr defTabSz="642937">
              <a:lnSpc>
                <a:spcPct val="7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4000" dirty="0"/>
              <a:t>↓</a:t>
            </a:r>
            <a:endParaRPr lang="en-US" sz="4000" dirty="0"/>
          </a:p>
          <a:p>
            <a:pPr defTabSz="642937">
              <a:lnSpc>
                <a:spcPct val="7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200" dirty="0"/>
          </a:p>
          <a:p>
            <a:pPr defTabSz="642937">
              <a:lnSpc>
                <a:spcPct val="70000"/>
              </a:lnSpc>
              <a:def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対応できないと教育活動が</a:t>
            </a:r>
            <a:r>
              <a:rPr dirty="0" err="1">
                <a:solidFill>
                  <a:srgbClr val="FF2600"/>
                </a:solidFill>
              </a:rPr>
              <a:t>停止</a:t>
            </a:r>
            <a:endParaRPr dirty="0">
              <a:solidFill>
                <a:srgbClr val="FF2600"/>
              </a:solidFill>
            </a:endParaRPr>
          </a:p>
        </p:txBody>
      </p:sp>
      <p:sp>
        <p:nvSpPr>
          <p:cNvPr id="203" name="線"/>
          <p:cNvSpPr/>
          <p:nvPr/>
        </p:nvSpPr>
        <p:spPr>
          <a:xfrm>
            <a:off x="964505" y="7150753"/>
            <a:ext cx="224549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四角形"/>
          <p:cNvSpPr/>
          <p:nvPr/>
        </p:nvSpPr>
        <p:spPr>
          <a:xfrm>
            <a:off x="5699976" y="7970044"/>
            <a:ext cx="15237790" cy="4353573"/>
          </a:xfrm>
          <a:prstGeom prst="rect">
            <a:avLst/>
          </a:prstGeom>
          <a:solidFill>
            <a:srgbClr val="FDFF9F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9FBCFF">
                    <a:alpha val="67331"/>
                  </a:srgbClr>
                </a:solidFill>
              </a:defRPr>
            </a:pPr>
            <a:endParaRPr/>
          </a:p>
        </p:txBody>
      </p:sp>
      <p:sp>
        <p:nvSpPr>
          <p:cNvPr id="206" name="学校として、生徒をどう支えるのか？"/>
          <p:cNvSpPr txBox="1"/>
          <p:nvPr/>
        </p:nvSpPr>
        <p:spPr>
          <a:xfrm>
            <a:off x="6800850" y="1056905"/>
            <a:ext cx="107823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12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学校として、</a:t>
            </a:r>
            <a:r>
              <a:rPr>
                <a:solidFill>
                  <a:srgbClr val="FF2600"/>
                </a:solidFill>
              </a:rPr>
              <a:t>生徒をどう支える</a:t>
            </a:r>
            <a:r>
              <a:t>のか？</a:t>
            </a:r>
          </a:p>
        </p:txBody>
      </p:sp>
      <p:sp>
        <p:nvSpPr>
          <p:cNvPr id="207" name="オンラインを活用した「遠隔授業」の実施について…"/>
          <p:cNvSpPr txBox="1"/>
          <p:nvPr/>
        </p:nvSpPr>
        <p:spPr>
          <a:xfrm>
            <a:off x="4779714" y="2094001"/>
            <a:ext cx="14824571" cy="134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6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オンラインを活用した「遠隔授業」の実施について</a:t>
            </a:r>
            <a:endParaRPr dirty="0"/>
          </a:p>
          <a:p>
            <a:pPr defTabSz="642937">
              <a:lnSpc>
                <a:spcPct val="150000"/>
              </a:lnSpc>
              <a:defRPr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4000" dirty="0"/>
              <a:t>↓</a:t>
            </a:r>
          </a:p>
        </p:txBody>
      </p:sp>
      <p:sp>
        <p:nvSpPr>
          <p:cNvPr id="208" name="・まず、最優先は「生徒の不安軽減」…"/>
          <p:cNvSpPr txBox="1"/>
          <p:nvPr/>
        </p:nvSpPr>
        <p:spPr>
          <a:xfrm>
            <a:off x="6510956" y="5141989"/>
            <a:ext cx="11362085" cy="226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 defTabSz="642937">
              <a:defRPr sz="4500">
                <a:solidFill>
                  <a:srgbClr val="232323"/>
                </a:solidFill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rPr sz="4000" dirty="0"/>
              <a:t>・</a:t>
            </a:r>
            <a:r>
              <a:rPr sz="4000" dirty="0" err="1"/>
              <a:t>まず、最優先は「生徒の</a:t>
            </a:r>
            <a:r>
              <a:rPr sz="4000" dirty="0" err="1">
                <a:solidFill>
                  <a:srgbClr val="FF2600"/>
                </a:solidFill>
              </a:rPr>
              <a:t>不安軽減</a:t>
            </a:r>
            <a:r>
              <a:rPr sz="4000" dirty="0"/>
              <a:t>」</a:t>
            </a:r>
            <a:endParaRPr lang="en-US" sz="4000" dirty="0"/>
          </a:p>
          <a:p>
            <a:pPr algn="l" defTabSz="642937">
              <a:defRPr sz="4500">
                <a:solidFill>
                  <a:srgbClr val="232323"/>
                </a:solidFill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endParaRPr sz="1100" dirty="0"/>
          </a:p>
          <a:p>
            <a:pPr algn="l" defTabSz="642937">
              <a:defRPr sz="4500">
                <a:solidFill>
                  <a:srgbClr val="232323"/>
                </a:solidFill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rPr sz="4000" dirty="0"/>
              <a:t>・</a:t>
            </a:r>
            <a:r>
              <a:rPr sz="4000" dirty="0" err="1"/>
              <a:t>学校、先生、クラスメイトと</a:t>
            </a:r>
            <a:r>
              <a:rPr sz="4000" dirty="0" err="1">
                <a:solidFill>
                  <a:srgbClr val="FF2600"/>
                </a:solidFill>
              </a:rPr>
              <a:t>繋がっている実感</a:t>
            </a:r>
            <a:endParaRPr sz="4000" dirty="0">
              <a:solidFill>
                <a:srgbClr val="FF2600"/>
              </a:solidFill>
            </a:endParaRPr>
          </a:p>
          <a:p>
            <a:pPr algn="l" defTabSz="642937">
              <a:defRPr sz="4500">
                <a:solidFill>
                  <a:srgbClr val="232323"/>
                </a:solidFill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endParaRPr lang="en-US" sz="1100" dirty="0"/>
          </a:p>
          <a:p>
            <a:pPr algn="l" defTabSz="642937">
              <a:defRPr sz="4500">
                <a:solidFill>
                  <a:srgbClr val="232323"/>
                </a:solidFill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rPr sz="4000" dirty="0"/>
              <a:t>・</a:t>
            </a:r>
            <a:r>
              <a:rPr sz="4000" dirty="0" err="1">
                <a:solidFill>
                  <a:srgbClr val="FF2600"/>
                </a:solidFill>
              </a:rPr>
              <a:t>zoom</a:t>
            </a:r>
            <a:r>
              <a:rPr sz="4000" dirty="0" err="1"/>
              <a:t>による「オンラインHR</a:t>
            </a:r>
            <a:r>
              <a:rPr sz="4000" dirty="0"/>
              <a:t>」「</a:t>
            </a:r>
            <a:r>
              <a:rPr sz="4000" dirty="0" err="1"/>
              <a:t>個人面談</a:t>
            </a:r>
            <a:r>
              <a:rPr sz="4000" dirty="0"/>
              <a:t>」</a:t>
            </a:r>
          </a:p>
        </p:txBody>
      </p:sp>
      <p:grpSp>
        <p:nvGrpSpPr>
          <p:cNvPr id="211" name="グループ"/>
          <p:cNvGrpSpPr/>
          <p:nvPr/>
        </p:nvGrpSpPr>
        <p:grpSpPr>
          <a:xfrm>
            <a:off x="8324850" y="3678801"/>
            <a:ext cx="7734300" cy="1195008"/>
            <a:chOff x="0" y="0"/>
            <a:chExt cx="7734300" cy="1195007"/>
          </a:xfrm>
        </p:grpSpPr>
        <p:sp>
          <p:nvSpPr>
            <p:cNvPr id="209" name="角丸四角形"/>
            <p:cNvSpPr/>
            <p:nvPr/>
          </p:nvSpPr>
          <p:spPr>
            <a:xfrm>
              <a:off x="36163" y="0"/>
              <a:ext cx="7661975" cy="1195008"/>
            </a:xfrm>
            <a:prstGeom prst="roundRect">
              <a:avLst>
                <a:gd name="adj" fmla="val 13387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「遠隔授業ガイドライン」"/>
            <p:cNvSpPr txBox="1"/>
            <p:nvPr/>
          </p:nvSpPr>
          <p:spPr>
            <a:xfrm>
              <a:off x="0" y="229204"/>
              <a:ext cx="7734300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642937">
                <a:defRPr>
                  <a:solidFill>
                    <a:srgbClr val="0433FF"/>
                  </a:solidFill>
                  <a:latin typeface="ヒラギノ角ゴシック W3"/>
                  <a:ea typeface="ヒラギノ角ゴシック W3"/>
                  <a:cs typeface="ヒラギノ角ゴシック W3"/>
                  <a:sym typeface="ヒラギノ角ゴシック W3"/>
                </a:defRPr>
              </a:lvl1pPr>
            </a:lstStyle>
            <a:p>
              <a:r>
                <a:t>「遠隔授業ガイドライン」</a:t>
              </a:r>
            </a:p>
          </p:txBody>
        </p:sp>
      </p:grpSp>
      <p:sp>
        <p:nvSpPr>
          <p:cNvPr id="212" name="・各教科担当者からの課題をGoogleスプレッドシートで集約…"/>
          <p:cNvSpPr txBox="1"/>
          <p:nvPr/>
        </p:nvSpPr>
        <p:spPr>
          <a:xfrm>
            <a:off x="5927327" y="7913572"/>
            <a:ext cx="12756697" cy="412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b">
            <a:spAutoFit/>
          </a:bodyPr>
          <a:lstStyle/>
          <a:p>
            <a:pPr algn="l" defTabSz="642937">
              <a:lnSpc>
                <a:spcPct val="150000"/>
              </a:lnSpc>
              <a:defRPr sz="42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600" dirty="0"/>
              <a:t>・</a:t>
            </a:r>
            <a:r>
              <a:rPr sz="3600" dirty="0" err="1"/>
              <a:t>各教科担当者からの課題をGoogleスプレッドシートで集約</a:t>
            </a:r>
            <a:endParaRPr sz="3600" dirty="0"/>
          </a:p>
          <a:p>
            <a:pPr algn="l" defTabSz="642937">
              <a:lnSpc>
                <a:spcPct val="150000"/>
              </a:lnSpc>
              <a:defRPr sz="42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600" dirty="0"/>
              <a:t>・</a:t>
            </a:r>
            <a:r>
              <a:rPr sz="3600" dirty="0" err="1"/>
              <a:t>学年主任が教材量をチェックしコントロール</a:t>
            </a:r>
            <a:endParaRPr sz="3600" dirty="0"/>
          </a:p>
          <a:p>
            <a:pPr algn="l" defTabSz="642937">
              <a:lnSpc>
                <a:spcPct val="150000"/>
              </a:lnSpc>
              <a:defRPr sz="42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600" dirty="0"/>
              <a:t>・</a:t>
            </a:r>
            <a:r>
              <a:rPr sz="3600" dirty="0" err="1"/>
              <a:t>教室での一斉授業の効率を求めない</a:t>
            </a:r>
            <a:endParaRPr sz="3600" dirty="0"/>
          </a:p>
          <a:p>
            <a:pPr algn="l" defTabSz="642937">
              <a:lnSpc>
                <a:spcPct val="150000"/>
              </a:lnSpc>
              <a:defRPr sz="42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600" dirty="0"/>
              <a:t>・</a:t>
            </a:r>
            <a:r>
              <a:rPr sz="3600" dirty="0" err="1"/>
              <a:t>zoom等のオンライン授業に頼りすぎない</a:t>
            </a:r>
            <a:endParaRPr sz="3600" dirty="0"/>
          </a:p>
          <a:p>
            <a:pPr algn="l" defTabSz="642937">
              <a:lnSpc>
                <a:spcPct val="150000"/>
              </a:lnSpc>
              <a:defRPr sz="42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600" dirty="0"/>
              <a:t>・</a:t>
            </a:r>
            <a:r>
              <a:rPr sz="3600" dirty="0" err="1"/>
              <a:t>必ず、生徒からのフィードバックを回収</a:t>
            </a:r>
            <a:r>
              <a:rPr sz="3600" dirty="0"/>
              <a:t>　→ </a:t>
            </a:r>
            <a:r>
              <a:rPr sz="3600" dirty="0" err="1">
                <a:solidFill>
                  <a:srgbClr val="FF2600"/>
                </a:solidFill>
              </a:rPr>
              <a:t>形成的評価</a:t>
            </a:r>
            <a:endParaRPr sz="3600" dirty="0">
              <a:solidFill>
                <a:srgbClr val="FF260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スクリーンショット 2020-05-22 13.04.01.png" descr="スクリーンショット 2020-05-22 13.04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661" y="76200"/>
            <a:ext cx="14727078" cy="1215897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角丸四角形"/>
          <p:cNvSpPr/>
          <p:nvPr/>
        </p:nvSpPr>
        <p:spPr>
          <a:xfrm>
            <a:off x="9042400" y="8520138"/>
            <a:ext cx="3228605" cy="1908946"/>
          </a:xfrm>
          <a:prstGeom prst="roundRect">
            <a:avLst>
              <a:gd name="adj" fmla="val 9979"/>
            </a:avLst>
          </a:prstGeom>
          <a:ln w="508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コールアウト"/>
          <p:cNvSpPr/>
          <p:nvPr/>
        </p:nvSpPr>
        <p:spPr>
          <a:xfrm rot="10800000">
            <a:off x="491598" y="4764596"/>
            <a:ext cx="8565357" cy="5416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2" y="0"/>
                </a:moveTo>
                <a:cubicBezTo>
                  <a:pt x="2082" y="0"/>
                  <a:pt x="1954" y="204"/>
                  <a:pt x="1954" y="456"/>
                </a:cubicBezTo>
                <a:lnTo>
                  <a:pt x="1954" y="3377"/>
                </a:lnTo>
                <a:lnTo>
                  <a:pt x="0" y="4458"/>
                </a:lnTo>
                <a:lnTo>
                  <a:pt x="1954" y="5538"/>
                </a:lnTo>
                <a:lnTo>
                  <a:pt x="1954" y="21143"/>
                </a:lnTo>
                <a:cubicBezTo>
                  <a:pt x="1954" y="21395"/>
                  <a:pt x="2082" y="21600"/>
                  <a:pt x="2242" y="21600"/>
                </a:cubicBezTo>
                <a:lnTo>
                  <a:pt x="21311" y="21600"/>
                </a:lnTo>
                <a:cubicBezTo>
                  <a:pt x="21470" y="21600"/>
                  <a:pt x="21600" y="21395"/>
                  <a:pt x="21600" y="21143"/>
                </a:cubicBezTo>
                <a:lnTo>
                  <a:pt x="21600" y="456"/>
                </a:lnTo>
                <a:cubicBezTo>
                  <a:pt x="21600" y="204"/>
                  <a:pt x="21470" y="0"/>
                  <a:pt x="21311" y="0"/>
                </a:cubicBezTo>
                <a:lnTo>
                  <a:pt x="2242" y="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7" name="スクリーンショット 2020-05-22 13.04.01.png" descr="スクリーンショット 2020-05-22 13.04.01.png"/>
          <p:cNvPicPr>
            <a:picLocks noChangeAspect="1"/>
          </p:cNvPicPr>
          <p:nvPr/>
        </p:nvPicPr>
        <p:blipFill>
          <a:blip r:embed="rId2"/>
          <a:srcRect l="1687" t="70350" r="77554" b="12895"/>
          <a:stretch>
            <a:fillRect/>
          </a:stretch>
        </p:blipFill>
        <p:spPr>
          <a:xfrm>
            <a:off x="637579" y="4979738"/>
            <a:ext cx="7483071" cy="4986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新型コロナウイルスによる休校期間、…"/>
          <p:cNvSpPr txBox="1"/>
          <p:nvPr/>
        </p:nvSpPr>
        <p:spPr>
          <a:xfrm>
            <a:off x="6539297" y="1419532"/>
            <a:ext cx="12067406" cy="1866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642937">
              <a:lnSpc>
                <a:spcPct val="80000"/>
              </a:lnSpc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新型コロナウイルスによる休校期間</a:t>
            </a:r>
            <a:r>
              <a:rPr dirty="0"/>
              <a:t>、</a:t>
            </a:r>
          </a:p>
          <a:p>
            <a:pPr defTabSz="642937">
              <a:lnSpc>
                <a:spcPct val="150000"/>
              </a:lnSpc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遠隔授業で</a:t>
            </a:r>
            <a:r>
              <a:rPr dirty="0" err="1">
                <a:solidFill>
                  <a:srgbClr val="FF2600"/>
                </a:solidFill>
              </a:rPr>
              <a:t>授業進度は十分確保</a:t>
            </a:r>
            <a:r>
              <a:rPr dirty="0" err="1"/>
              <a:t>できた</a:t>
            </a:r>
            <a:endParaRPr dirty="0"/>
          </a:p>
        </p:txBody>
      </p:sp>
      <p:sp>
        <p:nvSpPr>
          <p:cNvPr id="220" name="しかしそれなら、…"/>
          <p:cNvSpPr txBox="1"/>
          <p:nvPr/>
        </p:nvSpPr>
        <p:spPr>
          <a:xfrm>
            <a:off x="7916276" y="3721410"/>
            <a:ext cx="9313446" cy="302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しかしそれなら</a:t>
            </a:r>
            <a:r>
              <a:rPr dirty="0"/>
              <a:t>、</a:t>
            </a:r>
            <a:endParaRPr lang="en-US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100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学校に行かせるという</a:t>
            </a:r>
            <a:r>
              <a:rPr dirty="0" err="1">
                <a:solidFill>
                  <a:srgbClr val="FF2600"/>
                </a:solidFill>
              </a:rPr>
              <a:t>需要</a:t>
            </a:r>
            <a:r>
              <a:rPr dirty="0" err="1"/>
              <a:t>は</a:t>
            </a:r>
            <a:endParaRPr lang="en-US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100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いつまでも続くものなのか</a:t>
            </a:r>
            <a:r>
              <a:rPr dirty="0"/>
              <a:t>？</a:t>
            </a:r>
          </a:p>
        </p:txBody>
      </p:sp>
      <p:sp>
        <p:nvSpPr>
          <p:cNvPr id="221" name="学校じゃなければできないこと…"/>
          <p:cNvSpPr txBox="1"/>
          <p:nvPr/>
        </p:nvSpPr>
        <p:spPr>
          <a:xfrm>
            <a:off x="7563617" y="8721031"/>
            <a:ext cx="10018767" cy="302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>
                <a:solidFill>
                  <a:srgbClr val="FF2600"/>
                </a:solidFill>
              </a:rPr>
              <a:t>学校</a:t>
            </a:r>
            <a:r>
              <a:rPr dirty="0" err="1"/>
              <a:t>じゃなければできないこと</a:t>
            </a:r>
            <a:endParaRPr lang="en-US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sz="1100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みんながいないと</a:t>
            </a:r>
            <a:r>
              <a:rPr dirty="0" err="1">
                <a:solidFill>
                  <a:srgbClr val="FF2600"/>
                </a:solidFill>
              </a:rPr>
              <a:t>やれないこと</a:t>
            </a:r>
            <a:endParaRPr dirty="0">
              <a:solidFill>
                <a:srgbClr val="FF2600"/>
              </a:solidFill>
            </a:endParaRPr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endParaRPr lang="en-US" sz="1100" dirty="0"/>
          </a:p>
          <a:p>
            <a:pPr defTabSz="642937">
              <a:defRPr sz="5500">
                <a:solidFill>
                  <a:srgbClr val="232323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dirty="0" err="1"/>
              <a:t>を実現するための学校づくり</a:t>
            </a:r>
            <a:endParaRPr dirty="0"/>
          </a:p>
        </p:txBody>
      </p:sp>
      <p:sp>
        <p:nvSpPr>
          <p:cNvPr id="222" name="線"/>
          <p:cNvSpPr/>
          <p:nvPr/>
        </p:nvSpPr>
        <p:spPr>
          <a:xfrm>
            <a:off x="964505" y="7732210"/>
            <a:ext cx="224549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ユーザー設定</PresentationFormat>
  <Paragraphs>60</Paragraphs>
  <Slides>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Helvetica Neue</vt:lpstr>
      <vt:lpstr>Helvetica Neue Light</vt:lpstr>
      <vt:lpstr>Helvetica Neue Thin</vt:lpstr>
      <vt:lpstr>Meiryo UI</vt:lpstr>
      <vt:lpstr>ヒラギノ角ゴ ProN W3</vt:lpstr>
      <vt:lpstr>ヒラギノ角ゴシック W1</vt:lpstr>
      <vt:lpstr>ヒラギノ角ゴシック W2</vt:lpstr>
      <vt:lpstr>ヒラギノ角ゴシック W3</vt:lpstr>
      <vt:lpstr>ヒラギノ角ゴシック W4</vt:lpstr>
      <vt:lpstr>Helvetica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2025-09-24T04:05:17Z</dcterms:modified>
</cp:coreProperties>
</file>