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72" r:id="rId1"/>
  </p:sldMasterIdLst>
  <p:notesMasterIdLst>
    <p:notesMasterId r:id="rId25"/>
  </p:notesMasterIdLst>
  <p:handoutMasterIdLst>
    <p:handoutMasterId r:id="rId26"/>
  </p:handoutMasterIdLst>
  <p:sldIdLst>
    <p:sldId id="256" r:id="rId2"/>
    <p:sldId id="589" r:id="rId3"/>
    <p:sldId id="536" r:id="rId4"/>
    <p:sldId id="596" r:id="rId5"/>
    <p:sldId id="575" r:id="rId6"/>
    <p:sldId id="569" r:id="rId7"/>
    <p:sldId id="573" r:id="rId8"/>
    <p:sldId id="613" r:id="rId9"/>
    <p:sldId id="614" r:id="rId10"/>
    <p:sldId id="610" r:id="rId11"/>
    <p:sldId id="588" r:id="rId12"/>
    <p:sldId id="626" r:id="rId13"/>
    <p:sldId id="635" r:id="rId14"/>
    <p:sldId id="636" r:id="rId15"/>
    <p:sldId id="637" r:id="rId16"/>
    <p:sldId id="638" r:id="rId17"/>
    <p:sldId id="629" r:id="rId18"/>
    <p:sldId id="639" r:id="rId19"/>
    <p:sldId id="623" r:id="rId20"/>
    <p:sldId id="624" r:id="rId21"/>
    <p:sldId id="627" r:id="rId22"/>
    <p:sldId id="615" r:id="rId23"/>
    <p:sldId id="561" r:id="rId24"/>
  </p:sldIdLst>
  <p:sldSz cx="12192000" cy="6858000"/>
  <p:notesSz cx="6807200" cy="9939338"/>
  <p:defaultTextStyle>
    <a:defPPr>
      <a:defRPr lang="en-US"/>
    </a:defPPr>
    <a:lvl1pPr marL="0" algn="l" defTabSz="457178" rtl="0" eaLnBrk="1" latinLnBrk="0" hangingPunct="1">
      <a:defRPr sz="1800" kern="1200">
        <a:solidFill>
          <a:schemeClr val="tx1"/>
        </a:solidFill>
        <a:latin typeface="+mn-lt"/>
        <a:ea typeface="+mn-ea"/>
        <a:cs typeface="+mn-cs"/>
      </a:defRPr>
    </a:lvl1pPr>
    <a:lvl2pPr marL="457178" algn="l" defTabSz="457178" rtl="0" eaLnBrk="1" latinLnBrk="0" hangingPunct="1">
      <a:defRPr sz="1800" kern="1200">
        <a:solidFill>
          <a:schemeClr val="tx1"/>
        </a:solidFill>
        <a:latin typeface="+mn-lt"/>
        <a:ea typeface="+mn-ea"/>
        <a:cs typeface="+mn-cs"/>
      </a:defRPr>
    </a:lvl2pPr>
    <a:lvl3pPr marL="914357" algn="l" defTabSz="457178" rtl="0" eaLnBrk="1" latinLnBrk="0" hangingPunct="1">
      <a:defRPr sz="1800" kern="1200">
        <a:solidFill>
          <a:schemeClr val="tx1"/>
        </a:solidFill>
        <a:latin typeface="+mn-lt"/>
        <a:ea typeface="+mn-ea"/>
        <a:cs typeface="+mn-cs"/>
      </a:defRPr>
    </a:lvl3pPr>
    <a:lvl4pPr marL="1371536" algn="l" defTabSz="457178" rtl="0" eaLnBrk="1" latinLnBrk="0" hangingPunct="1">
      <a:defRPr sz="1800" kern="1200">
        <a:solidFill>
          <a:schemeClr val="tx1"/>
        </a:solidFill>
        <a:latin typeface="+mn-lt"/>
        <a:ea typeface="+mn-ea"/>
        <a:cs typeface="+mn-cs"/>
      </a:defRPr>
    </a:lvl4pPr>
    <a:lvl5pPr marL="1828714" algn="l" defTabSz="457178" rtl="0" eaLnBrk="1" latinLnBrk="0" hangingPunct="1">
      <a:defRPr sz="1800" kern="1200">
        <a:solidFill>
          <a:schemeClr val="tx1"/>
        </a:solidFill>
        <a:latin typeface="+mn-lt"/>
        <a:ea typeface="+mn-ea"/>
        <a:cs typeface="+mn-cs"/>
      </a:defRPr>
    </a:lvl5pPr>
    <a:lvl6pPr marL="2285892" algn="l" defTabSz="457178" rtl="0" eaLnBrk="1" latinLnBrk="0" hangingPunct="1">
      <a:defRPr sz="1800" kern="1200">
        <a:solidFill>
          <a:schemeClr val="tx1"/>
        </a:solidFill>
        <a:latin typeface="+mn-lt"/>
        <a:ea typeface="+mn-ea"/>
        <a:cs typeface="+mn-cs"/>
      </a:defRPr>
    </a:lvl6pPr>
    <a:lvl7pPr marL="2743070" algn="l" defTabSz="457178" rtl="0" eaLnBrk="1" latinLnBrk="0" hangingPunct="1">
      <a:defRPr sz="1800" kern="1200">
        <a:solidFill>
          <a:schemeClr val="tx1"/>
        </a:solidFill>
        <a:latin typeface="+mn-lt"/>
        <a:ea typeface="+mn-ea"/>
        <a:cs typeface="+mn-cs"/>
      </a:defRPr>
    </a:lvl7pPr>
    <a:lvl8pPr marL="3200249" algn="l" defTabSz="457178" rtl="0" eaLnBrk="1" latinLnBrk="0" hangingPunct="1">
      <a:defRPr sz="1800" kern="1200">
        <a:solidFill>
          <a:schemeClr val="tx1"/>
        </a:solidFill>
        <a:latin typeface="+mn-lt"/>
        <a:ea typeface="+mn-ea"/>
        <a:cs typeface="+mn-cs"/>
      </a:defRPr>
    </a:lvl8pPr>
    <a:lvl9pPr marL="3657428" algn="l" defTabSz="45717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63" userDrawn="1">
          <p15:clr>
            <a:srgbClr val="A4A3A4"/>
          </p15:clr>
        </p15:guide>
        <p15:guide id="3" orient="horz" pos="218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作成者" initials="A" lastIdx="0" clrIdx="6"/>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CCFF"/>
    <a:srgbClr val="E6E6E6"/>
    <a:srgbClr val="CCFF99"/>
    <a:srgbClr val="E5FFCC"/>
    <a:srgbClr val="99FF99"/>
    <a:srgbClr val="FFFFCC"/>
    <a:srgbClr val="FFE5E5"/>
    <a:srgbClr val="FFF3F3"/>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58" autoAdjust="0"/>
    <p:restoredTop sz="80760" autoAdjust="0"/>
  </p:normalViewPr>
  <p:slideViewPr>
    <p:cSldViewPr snapToGrid="0">
      <p:cViewPr varScale="1">
        <p:scale>
          <a:sx n="91" d="100"/>
          <a:sy n="91" d="100"/>
        </p:scale>
        <p:origin x="1602" y="84"/>
      </p:cViewPr>
      <p:guideLst>
        <p:guide pos="3863"/>
        <p:guide orient="horz" pos="2183"/>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531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FBF03A9-5351-4AE3-916C-C4B7665BE32E}"/>
              </a:ext>
            </a:extLst>
          </p:cNvPr>
          <p:cNvSpPr>
            <a:spLocks noGrp="1"/>
          </p:cNvSpPr>
          <p:nvPr>
            <p:ph type="hdr" sz="quarter"/>
          </p:nvPr>
        </p:nvSpPr>
        <p:spPr>
          <a:xfrm>
            <a:off x="5" y="6"/>
            <a:ext cx="2949574" cy="498474"/>
          </a:xfrm>
          <a:prstGeom prst="rect">
            <a:avLst/>
          </a:prstGeom>
        </p:spPr>
        <p:txBody>
          <a:bodyPr vert="horz" lIns="91403" tIns="45704" rIns="91403" bIns="45704" rtlCol="0"/>
          <a:lstStyle>
            <a:lvl1pPr algn="l">
              <a:defRPr sz="1300"/>
            </a:lvl1pPr>
          </a:lstStyle>
          <a:p>
            <a:endParaRPr kumimoji="1" lang="ja-JP" altLang="en-US"/>
          </a:p>
        </p:txBody>
      </p:sp>
      <p:sp>
        <p:nvSpPr>
          <p:cNvPr id="3" name="日付プレースホルダー 2">
            <a:extLst>
              <a:ext uri="{FF2B5EF4-FFF2-40B4-BE49-F238E27FC236}">
                <a16:creationId xmlns:a16="http://schemas.microsoft.com/office/drawing/2014/main" id="{B432448C-1300-4A37-9911-9DD77C2A222D}"/>
              </a:ext>
            </a:extLst>
          </p:cNvPr>
          <p:cNvSpPr>
            <a:spLocks noGrp="1"/>
          </p:cNvSpPr>
          <p:nvPr>
            <p:ph type="dt" sz="quarter" idx="1"/>
          </p:nvPr>
        </p:nvSpPr>
        <p:spPr>
          <a:xfrm>
            <a:off x="3856043" y="6"/>
            <a:ext cx="2949574" cy="498474"/>
          </a:xfrm>
          <a:prstGeom prst="rect">
            <a:avLst/>
          </a:prstGeom>
        </p:spPr>
        <p:txBody>
          <a:bodyPr vert="horz" lIns="91403" tIns="45704" rIns="91403" bIns="45704" rtlCol="0"/>
          <a:lstStyle>
            <a:lvl1pPr algn="r">
              <a:defRPr sz="1300"/>
            </a:lvl1pPr>
          </a:lstStyle>
          <a:p>
            <a:fld id="{792199A0-0D8A-405C-B3C3-E6FBB1714558}" type="datetimeFigureOut">
              <a:rPr kumimoji="1" lang="ja-JP" altLang="en-US" smtClean="0"/>
              <a:t>2025/9/24</a:t>
            </a:fld>
            <a:endParaRPr kumimoji="1" lang="ja-JP" altLang="en-US"/>
          </a:p>
        </p:txBody>
      </p:sp>
      <p:sp>
        <p:nvSpPr>
          <p:cNvPr id="4" name="フッター プレースホルダー 3">
            <a:extLst>
              <a:ext uri="{FF2B5EF4-FFF2-40B4-BE49-F238E27FC236}">
                <a16:creationId xmlns:a16="http://schemas.microsoft.com/office/drawing/2014/main" id="{825AF67D-801A-4C91-8FFD-54C0B442892A}"/>
              </a:ext>
            </a:extLst>
          </p:cNvPr>
          <p:cNvSpPr>
            <a:spLocks noGrp="1"/>
          </p:cNvSpPr>
          <p:nvPr>
            <p:ph type="ftr" sz="quarter" idx="2"/>
          </p:nvPr>
        </p:nvSpPr>
        <p:spPr>
          <a:xfrm>
            <a:off x="5" y="9440866"/>
            <a:ext cx="2949574" cy="498474"/>
          </a:xfrm>
          <a:prstGeom prst="rect">
            <a:avLst/>
          </a:prstGeom>
        </p:spPr>
        <p:txBody>
          <a:bodyPr vert="horz" lIns="91403" tIns="45704" rIns="91403" bIns="45704" rtlCol="0" anchor="b"/>
          <a:lstStyle>
            <a:lvl1pPr algn="l">
              <a:defRPr sz="1300"/>
            </a:lvl1pPr>
          </a:lstStyle>
          <a:p>
            <a:endParaRPr kumimoji="1" lang="ja-JP" altLang="en-US"/>
          </a:p>
        </p:txBody>
      </p:sp>
      <p:sp>
        <p:nvSpPr>
          <p:cNvPr id="5" name="スライド番号プレースホルダー 4">
            <a:extLst>
              <a:ext uri="{FF2B5EF4-FFF2-40B4-BE49-F238E27FC236}">
                <a16:creationId xmlns:a16="http://schemas.microsoft.com/office/drawing/2014/main" id="{D8FBCF8E-6517-4657-940A-D60FC97259F4}"/>
              </a:ext>
            </a:extLst>
          </p:cNvPr>
          <p:cNvSpPr>
            <a:spLocks noGrp="1"/>
          </p:cNvSpPr>
          <p:nvPr>
            <p:ph type="sldNum" sz="quarter" idx="3"/>
          </p:nvPr>
        </p:nvSpPr>
        <p:spPr>
          <a:xfrm>
            <a:off x="3856043" y="9440866"/>
            <a:ext cx="2949574" cy="498474"/>
          </a:xfrm>
          <a:prstGeom prst="rect">
            <a:avLst/>
          </a:prstGeom>
        </p:spPr>
        <p:txBody>
          <a:bodyPr vert="horz" lIns="91403" tIns="45704" rIns="91403" bIns="45704" rtlCol="0" anchor="b"/>
          <a:lstStyle>
            <a:lvl1pPr algn="r">
              <a:defRPr sz="1300"/>
            </a:lvl1pPr>
          </a:lstStyle>
          <a:p>
            <a:fld id="{27ED67AA-E9B4-46D7-8A65-8115DE8255AC}" type="slidenum">
              <a:rPr kumimoji="1" lang="ja-JP" altLang="en-US" smtClean="0"/>
              <a:t>‹#›</a:t>
            </a:fld>
            <a:endParaRPr kumimoji="1" lang="ja-JP" altLang="en-US"/>
          </a:p>
        </p:txBody>
      </p:sp>
    </p:spTree>
    <p:extLst>
      <p:ext uri="{BB962C8B-B14F-4D97-AF65-F5344CB8AC3E}">
        <p14:creationId xmlns:p14="http://schemas.microsoft.com/office/powerpoint/2010/main" val="20635469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577" cy="498474"/>
          </a:xfrm>
          <a:prstGeom prst="rect">
            <a:avLst/>
          </a:prstGeom>
        </p:spPr>
        <p:txBody>
          <a:bodyPr vert="horz" lIns="91381" tIns="45692" rIns="91381" bIns="45692"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6040" y="3"/>
            <a:ext cx="2949577" cy="498474"/>
          </a:xfrm>
          <a:prstGeom prst="rect">
            <a:avLst/>
          </a:prstGeom>
        </p:spPr>
        <p:txBody>
          <a:bodyPr vert="horz" lIns="91381" tIns="45692" rIns="91381" bIns="45692" rtlCol="0"/>
          <a:lstStyle>
            <a:lvl1pPr algn="r">
              <a:defRPr sz="1300"/>
            </a:lvl1pPr>
          </a:lstStyle>
          <a:p>
            <a:fld id="{29775A0A-94D4-46A3-A494-F5E4ECBE79FE}" type="datetimeFigureOut">
              <a:rPr kumimoji="1" lang="ja-JP" altLang="en-US" smtClean="0"/>
              <a:t>2025/9/24</a:t>
            </a:fld>
            <a:endParaRPr kumimoji="1" lang="ja-JP" altLang="en-US"/>
          </a:p>
        </p:txBody>
      </p:sp>
      <p:sp>
        <p:nvSpPr>
          <p:cNvPr id="4" name="スライド イメージ プレースホルダー 3"/>
          <p:cNvSpPr>
            <a:spLocks noGrp="1" noRot="1" noChangeAspect="1"/>
          </p:cNvSpPr>
          <p:nvPr>
            <p:ph type="sldImg" idx="2"/>
          </p:nvPr>
        </p:nvSpPr>
        <p:spPr>
          <a:xfrm>
            <a:off x="420688" y="1239838"/>
            <a:ext cx="5965825" cy="3355975"/>
          </a:xfrm>
          <a:prstGeom prst="rect">
            <a:avLst/>
          </a:prstGeom>
          <a:noFill/>
          <a:ln w="12700">
            <a:solidFill>
              <a:prstClr val="black"/>
            </a:solidFill>
          </a:ln>
        </p:spPr>
        <p:txBody>
          <a:bodyPr vert="horz" lIns="91381" tIns="45692" rIns="91381" bIns="45692" rtlCol="0" anchor="ctr"/>
          <a:lstStyle/>
          <a:p>
            <a:endParaRPr lang="ja-JP" altLang="en-US"/>
          </a:p>
        </p:txBody>
      </p:sp>
      <p:sp>
        <p:nvSpPr>
          <p:cNvPr id="5" name="ノート プレースホルダー 4"/>
          <p:cNvSpPr>
            <a:spLocks noGrp="1"/>
          </p:cNvSpPr>
          <p:nvPr>
            <p:ph type="body" sz="quarter" idx="3"/>
          </p:nvPr>
        </p:nvSpPr>
        <p:spPr>
          <a:xfrm>
            <a:off x="681042" y="4783146"/>
            <a:ext cx="5445124" cy="3913187"/>
          </a:xfrm>
          <a:prstGeom prst="rect">
            <a:avLst/>
          </a:prstGeom>
        </p:spPr>
        <p:txBody>
          <a:bodyPr vert="horz" lIns="91381" tIns="45692" rIns="91381" bIns="4569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867"/>
            <a:ext cx="2949577" cy="498474"/>
          </a:xfrm>
          <a:prstGeom prst="rect">
            <a:avLst/>
          </a:prstGeom>
        </p:spPr>
        <p:txBody>
          <a:bodyPr vert="horz" lIns="91381" tIns="45692" rIns="91381" bIns="4569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6040" y="9440867"/>
            <a:ext cx="2949577" cy="498474"/>
          </a:xfrm>
          <a:prstGeom prst="rect">
            <a:avLst/>
          </a:prstGeom>
        </p:spPr>
        <p:txBody>
          <a:bodyPr vert="horz" lIns="91381" tIns="45692" rIns="91381" bIns="45692" rtlCol="0" anchor="b"/>
          <a:lstStyle>
            <a:lvl1pPr algn="r">
              <a:defRPr sz="1300"/>
            </a:lvl1pPr>
          </a:lstStyle>
          <a:p>
            <a:fld id="{8CE565DC-4AD6-4BD7-A4B4-801436BAE2C6}" type="slidenum">
              <a:rPr kumimoji="1" lang="ja-JP" altLang="en-US" smtClean="0"/>
              <a:t>‹#›</a:t>
            </a:fld>
            <a:endParaRPr kumimoji="1" lang="ja-JP" altLang="en-US"/>
          </a:p>
        </p:txBody>
      </p:sp>
    </p:spTree>
    <p:extLst>
      <p:ext uri="{BB962C8B-B14F-4D97-AF65-F5344CB8AC3E}">
        <p14:creationId xmlns:p14="http://schemas.microsoft.com/office/powerpoint/2010/main" val="697331487"/>
      </p:ext>
    </p:extLst>
  </p:cSld>
  <p:clrMap bg1="lt1" tx1="dk1" bg2="lt2" tx2="dk2" accent1="accent1" accent2="accent2" accent3="accent3" accent4="accent4" accent5="accent5" accent6="accent6" hlink="hlink" folHlink="folHlink"/>
  <p:hf hdr="0" ftr="0" dt="0"/>
  <p:notesStyle>
    <a:lvl1pPr marL="0" algn="l" defTabSz="914357" rtl="0" eaLnBrk="1" latinLnBrk="0" hangingPunct="1">
      <a:defRPr kumimoji="1" sz="1200" kern="1200">
        <a:solidFill>
          <a:schemeClr val="tx1"/>
        </a:solidFill>
        <a:latin typeface="+mn-lt"/>
        <a:ea typeface="+mn-ea"/>
        <a:cs typeface="+mn-cs"/>
      </a:defRPr>
    </a:lvl1pPr>
    <a:lvl2pPr marL="457178" algn="l" defTabSz="914357" rtl="0" eaLnBrk="1" latinLnBrk="0" hangingPunct="1">
      <a:defRPr kumimoji="1" sz="1200" kern="1200">
        <a:solidFill>
          <a:schemeClr val="tx1"/>
        </a:solidFill>
        <a:latin typeface="+mn-lt"/>
        <a:ea typeface="+mn-ea"/>
        <a:cs typeface="+mn-cs"/>
      </a:defRPr>
    </a:lvl2pPr>
    <a:lvl3pPr marL="914357" algn="l" defTabSz="914357" rtl="0" eaLnBrk="1" latinLnBrk="0" hangingPunct="1">
      <a:defRPr kumimoji="1" sz="1200" kern="1200">
        <a:solidFill>
          <a:schemeClr val="tx1"/>
        </a:solidFill>
        <a:latin typeface="+mn-lt"/>
        <a:ea typeface="+mn-ea"/>
        <a:cs typeface="+mn-cs"/>
      </a:defRPr>
    </a:lvl3pPr>
    <a:lvl4pPr marL="1371536" algn="l" defTabSz="914357" rtl="0" eaLnBrk="1" latinLnBrk="0" hangingPunct="1">
      <a:defRPr kumimoji="1" sz="1200" kern="1200">
        <a:solidFill>
          <a:schemeClr val="tx1"/>
        </a:solidFill>
        <a:latin typeface="+mn-lt"/>
        <a:ea typeface="+mn-ea"/>
        <a:cs typeface="+mn-cs"/>
      </a:defRPr>
    </a:lvl4pPr>
    <a:lvl5pPr marL="1828714" algn="l" defTabSz="914357" rtl="0" eaLnBrk="1" latinLnBrk="0" hangingPunct="1">
      <a:defRPr kumimoji="1" sz="1200" kern="1200">
        <a:solidFill>
          <a:schemeClr val="tx1"/>
        </a:solidFill>
        <a:latin typeface="+mn-lt"/>
        <a:ea typeface="+mn-ea"/>
        <a:cs typeface="+mn-cs"/>
      </a:defRPr>
    </a:lvl5pPr>
    <a:lvl6pPr marL="2285892" algn="l" defTabSz="914357" rtl="0" eaLnBrk="1" latinLnBrk="0" hangingPunct="1">
      <a:defRPr kumimoji="1" sz="1200" kern="1200">
        <a:solidFill>
          <a:schemeClr val="tx1"/>
        </a:solidFill>
        <a:latin typeface="+mn-lt"/>
        <a:ea typeface="+mn-ea"/>
        <a:cs typeface="+mn-cs"/>
      </a:defRPr>
    </a:lvl6pPr>
    <a:lvl7pPr marL="2743070" algn="l" defTabSz="914357" rtl="0" eaLnBrk="1" latinLnBrk="0" hangingPunct="1">
      <a:defRPr kumimoji="1" sz="1200" kern="1200">
        <a:solidFill>
          <a:schemeClr val="tx1"/>
        </a:solidFill>
        <a:latin typeface="+mn-lt"/>
        <a:ea typeface="+mn-ea"/>
        <a:cs typeface="+mn-cs"/>
      </a:defRPr>
    </a:lvl7pPr>
    <a:lvl8pPr marL="3200249" algn="l" defTabSz="914357" rtl="0" eaLnBrk="1" latinLnBrk="0" hangingPunct="1">
      <a:defRPr kumimoji="1" sz="1200" kern="1200">
        <a:solidFill>
          <a:schemeClr val="tx1"/>
        </a:solidFill>
        <a:latin typeface="+mn-lt"/>
        <a:ea typeface="+mn-ea"/>
        <a:cs typeface="+mn-cs"/>
      </a:defRPr>
    </a:lvl8pPr>
    <a:lvl9pPr marL="3657428" algn="l" defTabSz="91435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CE565DC-4AD6-4BD7-A4B4-801436BAE2C6}" type="slidenum">
              <a:rPr kumimoji="1" lang="ja-JP" altLang="en-US" smtClean="0"/>
              <a:t>0</a:t>
            </a:fld>
            <a:endParaRPr kumimoji="1" lang="ja-JP" altLang="en-US"/>
          </a:p>
        </p:txBody>
      </p:sp>
    </p:spTree>
    <p:extLst>
      <p:ext uri="{BB962C8B-B14F-4D97-AF65-F5344CB8AC3E}">
        <p14:creationId xmlns:p14="http://schemas.microsoft.com/office/powerpoint/2010/main" val="8830130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CE565DC-4AD6-4BD7-A4B4-801436BAE2C6}" type="slidenum">
              <a:rPr kumimoji="1" lang="ja-JP" altLang="en-US" smtClean="0"/>
              <a:t>9</a:t>
            </a:fld>
            <a:endParaRPr kumimoji="1" lang="ja-JP" altLang="en-US"/>
          </a:p>
        </p:txBody>
      </p:sp>
    </p:spTree>
    <p:extLst>
      <p:ext uri="{BB962C8B-B14F-4D97-AF65-F5344CB8AC3E}">
        <p14:creationId xmlns:p14="http://schemas.microsoft.com/office/powerpoint/2010/main" val="33396319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65825" cy="33559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CE565DC-4AD6-4BD7-A4B4-801436BAE2C6}" type="slidenum">
              <a:rPr kumimoji="1" lang="ja-JP" altLang="en-US" smtClean="0"/>
              <a:t>10</a:t>
            </a:fld>
            <a:endParaRPr kumimoji="1" lang="ja-JP" altLang="en-US"/>
          </a:p>
        </p:txBody>
      </p:sp>
    </p:spTree>
    <p:extLst>
      <p:ext uri="{BB962C8B-B14F-4D97-AF65-F5344CB8AC3E}">
        <p14:creationId xmlns:p14="http://schemas.microsoft.com/office/powerpoint/2010/main" val="31447495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dirty="0">
              <a:solidFill>
                <a:schemeClr val="tx1"/>
              </a:solidFill>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5"/>
          </p:nvPr>
        </p:nvSpPr>
        <p:spPr/>
        <p:txBody>
          <a:bodyPr/>
          <a:lstStyle/>
          <a:p>
            <a:fld id="{8CE565DC-4AD6-4BD7-A4B4-801436BAE2C6}" type="slidenum">
              <a:rPr kumimoji="1" lang="ja-JP" altLang="en-US" smtClean="0"/>
              <a:t>11</a:t>
            </a:fld>
            <a:endParaRPr kumimoji="1" lang="ja-JP" altLang="en-US"/>
          </a:p>
        </p:txBody>
      </p:sp>
    </p:spTree>
    <p:extLst>
      <p:ext uri="{BB962C8B-B14F-4D97-AF65-F5344CB8AC3E}">
        <p14:creationId xmlns:p14="http://schemas.microsoft.com/office/powerpoint/2010/main" val="13927386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dirty="0">
              <a:solidFill>
                <a:schemeClr val="tx1"/>
              </a:solidFill>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5"/>
          </p:nvPr>
        </p:nvSpPr>
        <p:spPr/>
        <p:txBody>
          <a:bodyPr/>
          <a:lstStyle/>
          <a:p>
            <a:fld id="{8CE565DC-4AD6-4BD7-A4B4-801436BAE2C6}" type="slidenum">
              <a:rPr kumimoji="1" lang="ja-JP" altLang="en-US" smtClean="0"/>
              <a:t>12</a:t>
            </a:fld>
            <a:endParaRPr kumimoji="1" lang="ja-JP" altLang="en-US"/>
          </a:p>
        </p:txBody>
      </p:sp>
    </p:spTree>
    <p:extLst>
      <p:ext uri="{BB962C8B-B14F-4D97-AF65-F5344CB8AC3E}">
        <p14:creationId xmlns:p14="http://schemas.microsoft.com/office/powerpoint/2010/main" val="19733038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65825" cy="3355975"/>
          </a:xfrm>
        </p:spPr>
      </p:sp>
      <p:sp>
        <p:nvSpPr>
          <p:cNvPr id="3" name="ノート プレースホルダー 2"/>
          <p:cNvSpPr>
            <a:spLocks noGrp="1"/>
          </p:cNvSpPr>
          <p:nvPr>
            <p:ph type="body" idx="1"/>
          </p:nvPr>
        </p:nvSpPr>
        <p:spPr/>
        <p:txBody>
          <a:bodyPr/>
          <a:lstStyle/>
          <a:p>
            <a:pPr marL="0" marR="0" lvl="0" indent="0" algn="l" defTabSz="914357" rtl="0" eaLnBrk="1" fontAlgn="auto" latinLnBrk="0" hangingPunct="1">
              <a:lnSpc>
                <a:spcPct val="100000"/>
              </a:lnSpc>
              <a:spcBef>
                <a:spcPts val="0"/>
              </a:spcBef>
              <a:spcAft>
                <a:spcPts val="0"/>
              </a:spcAft>
              <a:buClrTx/>
              <a:buSzTx/>
              <a:buFontTx/>
              <a:buNone/>
              <a:tabLst/>
              <a:defRPr/>
            </a:pP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8CE565DC-4AD6-4BD7-A4B4-801436BAE2C6}" type="slidenum">
              <a:rPr kumimoji="1" lang="ja-JP" altLang="en-US" smtClean="0"/>
              <a:t>13</a:t>
            </a:fld>
            <a:endParaRPr kumimoji="1" lang="ja-JP" altLang="en-US"/>
          </a:p>
        </p:txBody>
      </p:sp>
    </p:spTree>
    <p:extLst>
      <p:ext uri="{BB962C8B-B14F-4D97-AF65-F5344CB8AC3E}">
        <p14:creationId xmlns:p14="http://schemas.microsoft.com/office/powerpoint/2010/main" val="23852138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CE565DC-4AD6-4BD7-A4B4-801436BAE2C6}" type="slidenum">
              <a:rPr kumimoji="1" lang="ja-JP" altLang="en-US" sz="13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1" lang="ja-JP" altLang="en-US" sz="13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375398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CE565DC-4AD6-4BD7-A4B4-801436BAE2C6}" type="slidenum">
              <a:rPr kumimoji="1" lang="ja-JP" altLang="en-US" sz="13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1" lang="ja-JP" altLang="en-US" sz="13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8099605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CE565DC-4AD6-4BD7-A4B4-801436BAE2C6}" type="slidenum">
              <a:rPr kumimoji="1" lang="ja-JP" altLang="en-US" smtClean="0"/>
              <a:t>16</a:t>
            </a:fld>
            <a:endParaRPr kumimoji="1" lang="ja-JP" altLang="en-US"/>
          </a:p>
        </p:txBody>
      </p:sp>
    </p:spTree>
    <p:extLst>
      <p:ext uri="{BB962C8B-B14F-4D97-AF65-F5344CB8AC3E}">
        <p14:creationId xmlns:p14="http://schemas.microsoft.com/office/powerpoint/2010/main" val="9619220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7FC3130-813F-406A-A6B4-BFFE76537902}" type="slidenum">
              <a:rPr kumimoji="1" lang="ja-JP" altLang="en-US" smtClean="0"/>
              <a:t>17</a:t>
            </a:fld>
            <a:endParaRPr kumimoji="1" lang="ja-JP" altLang="en-US"/>
          </a:p>
        </p:txBody>
      </p:sp>
    </p:spTree>
    <p:extLst>
      <p:ext uri="{BB962C8B-B14F-4D97-AF65-F5344CB8AC3E}">
        <p14:creationId xmlns:p14="http://schemas.microsoft.com/office/powerpoint/2010/main" val="5162828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CE565DC-4AD6-4BD7-A4B4-801436BAE2C6}" type="slidenum">
              <a:rPr kumimoji="1" lang="ja-JP" altLang="en-US" smtClean="0"/>
              <a:t>18</a:t>
            </a:fld>
            <a:endParaRPr kumimoji="1" lang="ja-JP" altLang="en-US"/>
          </a:p>
        </p:txBody>
      </p:sp>
    </p:spTree>
    <p:extLst>
      <p:ext uri="{BB962C8B-B14F-4D97-AF65-F5344CB8AC3E}">
        <p14:creationId xmlns:p14="http://schemas.microsoft.com/office/powerpoint/2010/main" val="2788384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CE565DC-4AD6-4BD7-A4B4-801436BAE2C6}" type="slidenum">
              <a:rPr kumimoji="1" lang="ja-JP" altLang="en-US" smtClean="0"/>
              <a:t>1</a:t>
            </a:fld>
            <a:endParaRPr kumimoji="1" lang="ja-JP" altLang="en-US"/>
          </a:p>
        </p:txBody>
      </p:sp>
    </p:spTree>
    <p:extLst>
      <p:ext uri="{BB962C8B-B14F-4D97-AF65-F5344CB8AC3E}">
        <p14:creationId xmlns:p14="http://schemas.microsoft.com/office/powerpoint/2010/main" val="20338509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050"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5"/>
          </p:nvPr>
        </p:nvSpPr>
        <p:spPr/>
        <p:txBody>
          <a:bodyPr/>
          <a:lstStyle/>
          <a:p>
            <a:fld id="{8CE565DC-4AD6-4BD7-A4B4-801436BAE2C6}" type="slidenum">
              <a:rPr kumimoji="1" lang="ja-JP" altLang="en-US" smtClean="0"/>
              <a:t>19</a:t>
            </a:fld>
            <a:endParaRPr kumimoji="1" lang="ja-JP" altLang="en-US"/>
          </a:p>
        </p:txBody>
      </p:sp>
    </p:spTree>
    <p:extLst>
      <p:ext uri="{BB962C8B-B14F-4D97-AF65-F5344CB8AC3E}">
        <p14:creationId xmlns:p14="http://schemas.microsoft.com/office/powerpoint/2010/main" val="3892310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050" dirty="0">
              <a:solidFill>
                <a:schemeClr val="tx1"/>
              </a:solidFill>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5"/>
          </p:nvPr>
        </p:nvSpPr>
        <p:spPr/>
        <p:txBody>
          <a:bodyPr/>
          <a:lstStyle/>
          <a:p>
            <a:fld id="{8CE565DC-4AD6-4BD7-A4B4-801436BAE2C6}" type="slidenum">
              <a:rPr kumimoji="1" lang="ja-JP" altLang="en-US" smtClean="0"/>
              <a:t>20</a:t>
            </a:fld>
            <a:endParaRPr kumimoji="1" lang="ja-JP" altLang="en-US"/>
          </a:p>
        </p:txBody>
      </p:sp>
    </p:spTree>
    <p:extLst>
      <p:ext uri="{BB962C8B-B14F-4D97-AF65-F5344CB8AC3E}">
        <p14:creationId xmlns:p14="http://schemas.microsoft.com/office/powerpoint/2010/main" val="38828477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65825" cy="33559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CE565DC-4AD6-4BD7-A4B4-801436BAE2C6}" type="slidenum">
              <a:rPr kumimoji="1" lang="ja-JP" altLang="en-US" smtClean="0"/>
              <a:t>21</a:t>
            </a:fld>
            <a:endParaRPr kumimoji="1" lang="ja-JP" altLang="en-US"/>
          </a:p>
        </p:txBody>
      </p:sp>
    </p:spTree>
    <p:extLst>
      <p:ext uri="{BB962C8B-B14F-4D97-AF65-F5344CB8AC3E}">
        <p14:creationId xmlns:p14="http://schemas.microsoft.com/office/powerpoint/2010/main" val="32693094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65825" cy="33559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CE565DC-4AD6-4BD7-A4B4-801436BAE2C6}" type="slidenum">
              <a:rPr kumimoji="1" lang="ja-JP" altLang="en-US" smtClean="0"/>
              <a:t>22</a:t>
            </a:fld>
            <a:endParaRPr kumimoji="1" lang="ja-JP" altLang="en-US"/>
          </a:p>
        </p:txBody>
      </p:sp>
    </p:spTree>
    <p:extLst>
      <p:ext uri="{BB962C8B-B14F-4D97-AF65-F5344CB8AC3E}">
        <p14:creationId xmlns:p14="http://schemas.microsoft.com/office/powerpoint/2010/main" val="1026254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65825" cy="33559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CE565DC-4AD6-4BD7-A4B4-801436BAE2C6}" type="slidenum">
              <a:rPr kumimoji="1" lang="ja-JP" altLang="en-US" smtClean="0"/>
              <a:t>2</a:t>
            </a:fld>
            <a:endParaRPr kumimoji="1" lang="ja-JP" altLang="en-US"/>
          </a:p>
        </p:txBody>
      </p:sp>
    </p:spTree>
    <p:extLst>
      <p:ext uri="{BB962C8B-B14F-4D97-AF65-F5344CB8AC3E}">
        <p14:creationId xmlns:p14="http://schemas.microsoft.com/office/powerpoint/2010/main" val="1042285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65825" cy="3355975"/>
          </a:xfrm>
        </p:spPr>
      </p:sp>
      <p:sp>
        <p:nvSpPr>
          <p:cNvPr id="3" name="ノート プレースホルダー 2"/>
          <p:cNvSpPr>
            <a:spLocks noGrp="1"/>
          </p:cNvSpPr>
          <p:nvPr>
            <p:ph type="body" idx="1"/>
          </p:nvPr>
        </p:nvSpPr>
        <p:spPr/>
        <p:txBody>
          <a:bodyPr/>
          <a:lstStyle/>
          <a:p>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8CE565DC-4AD6-4BD7-A4B4-801436BAE2C6}" type="slidenum">
              <a:rPr kumimoji="1" lang="ja-JP" altLang="en-US" smtClean="0"/>
              <a:t>3</a:t>
            </a:fld>
            <a:endParaRPr kumimoji="1" lang="ja-JP" altLang="en-US"/>
          </a:p>
        </p:txBody>
      </p:sp>
    </p:spTree>
    <p:extLst>
      <p:ext uri="{BB962C8B-B14F-4D97-AF65-F5344CB8AC3E}">
        <p14:creationId xmlns:p14="http://schemas.microsoft.com/office/powerpoint/2010/main" val="1061995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65825" cy="33559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CE565DC-4AD6-4BD7-A4B4-801436BAE2C6}" type="slidenum">
              <a:rPr kumimoji="1" lang="ja-JP" altLang="en-US" smtClean="0"/>
              <a:t>4</a:t>
            </a:fld>
            <a:endParaRPr kumimoji="1" lang="ja-JP" altLang="en-US"/>
          </a:p>
        </p:txBody>
      </p:sp>
    </p:spTree>
    <p:extLst>
      <p:ext uri="{BB962C8B-B14F-4D97-AF65-F5344CB8AC3E}">
        <p14:creationId xmlns:p14="http://schemas.microsoft.com/office/powerpoint/2010/main" val="637381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65825" cy="3355975"/>
          </a:xfrm>
        </p:spPr>
      </p:sp>
      <p:sp>
        <p:nvSpPr>
          <p:cNvPr id="3" name="ノート プレースホルダー 2"/>
          <p:cNvSpPr>
            <a:spLocks noGrp="1"/>
          </p:cNvSpPr>
          <p:nvPr>
            <p:ph type="body" idx="1"/>
          </p:nvPr>
        </p:nvSpPr>
        <p:spPr/>
        <p:txBody>
          <a:bodyPr/>
          <a:lstStyle/>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8CE565DC-4AD6-4BD7-A4B4-801436BAE2C6}" type="slidenum">
              <a:rPr kumimoji="1" lang="ja-JP" altLang="en-US" smtClean="0"/>
              <a:t>5</a:t>
            </a:fld>
            <a:endParaRPr kumimoji="1" lang="ja-JP" altLang="en-US"/>
          </a:p>
        </p:txBody>
      </p:sp>
    </p:spTree>
    <p:extLst>
      <p:ext uri="{BB962C8B-B14F-4D97-AF65-F5344CB8AC3E}">
        <p14:creationId xmlns:p14="http://schemas.microsoft.com/office/powerpoint/2010/main" val="1382648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65825" cy="3355975"/>
          </a:xfrm>
        </p:spPr>
      </p:sp>
      <p:sp>
        <p:nvSpPr>
          <p:cNvPr id="3" name="ノート プレースホルダー 2"/>
          <p:cNvSpPr>
            <a:spLocks noGrp="1"/>
          </p:cNvSpPr>
          <p:nvPr>
            <p:ph type="body" idx="1"/>
          </p:nvPr>
        </p:nvSpPr>
        <p:spPr/>
        <p:txBody>
          <a:bodyPr/>
          <a:lstStyle/>
          <a:p>
            <a:endParaRPr kumimoji="1" lang="ja-JP" altLang="en-US" sz="1050"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8CE565DC-4AD6-4BD7-A4B4-801436BAE2C6}" type="slidenum">
              <a:rPr kumimoji="1" lang="ja-JP" altLang="en-US" smtClean="0"/>
              <a:t>6</a:t>
            </a:fld>
            <a:endParaRPr kumimoji="1" lang="ja-JP" altLang="en-US"/>
          </a:p>
        </p:txBody>
      </p:sp>
    </p:spTree>
    <p:extLst>
      <p:ext uri="{BB962C8B-B14F-4D97-AF65-F5344CB8AC3E}">
        <p14:creationId xmlns:p14="http://schemas.microsoft.com/office/powerpoint/2010/main" val="3154721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65825" cy="3355975"/>
          </a:xfrm>
        </p:spPr>
      </p:sp>
      <p:sp>
        <p:nvSpPr>
          <p:cNvPr id="3" name="ノート プレースホルダー 2"/>
          <p:cNvSpPr>
            <a:spLocks noGrp="1"/>
          </p:cNvSpPr>
          <p:nvPr>
            <p:ph type="body" idx="1"/>
          </p:nvPr>
        </p:nvSpPr>
        <p:spPr/>
        <p:txBody>
          <a:bodyPr/>
          <a:lstStyle/>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8CE565DC-4AD6-4BD7-A4B4-801436BAE2C6}" type="slidenum">
              <a:rPr kumimoji="1" lang="ja-JP" altLang="en-US" smtClean="0"/>
              <a:t>7</a:t>
            </a:fld>
            <a:endParaRPr kumimoji="1" lang="ja-JP" altLang="en-US"/>
          </a:p>
        </p:txBody>
      </p:sp>
    </p:spTree>
    <p:extLst>
      <p:ext uri="{BB962C8B-B14F-4D97-AF65-F5344CB8AC3E}">
        <p14:creationId xmlns:p14="http://schemas.microsoft.com/office/powerpoint/2010/main" val="38564671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65825" cy="3355975"/>
          </a:xfrm>
        </p:spPr>
      </p:sp>
      <p:sp>
        <p:nvSpPr>
          <p:cNvPr id="3" name="ノート プレースホルダー 2"/>
          <p:cNvSpPr>
            <a:spLocks noGrp="1"/>
          </p:cNvSpPr>
          <p:nvPr>
            <p:ph type="body" idx="1"/>
          </p:nvPr>
        </p:nvSpPr>
        <p:spPr/>
        <p:txBody>
          <a:bodyPr/>
          <a:lstStyle/>
          <a:p>
            <a:endParaRPr kumimoji="1" lang="en-US" altLang="ja-JP" sz="1050"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8CE565DC-4AD6-4BD7-A4B4-801436BAE2C6}" type="slidenum">
              <a:rPr kumimoji="1" lang="ja-JP" altLang="en-US" smtClean="0"/>
              <a:t>8</a:t>
            </a:fld>
            <a:endParaRPr kumimoji="1" lang="ja-JP" altLang="en-US"/>
          </a:p>
        </p:txBody>
      </p:sp>
    </p:spTree>
    <p:extLst>
      <p:ext uri="{BB962C8B-B14F-4D97-AF65-F5344CB8AC3E}">
        <p14:creationId xmlns:p14="http://schemas.microsoft.com/office/powerpoint/2010/main" val="3067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1" y="3602038"/>
            <a:ext cx="9144000" cy="1655762"/>
          </a:xfrm>
        </p:spPr>
        <p:txBody>
          <a:bodyPr/>
          <a:lstStyle>
            <a:lvl1pPr marL="0" indent="0" algn="ctr">
              <a:buNone/>
              <a:defRPr sz="2400"/>
            </a:lvl1pPr>
            <a:lvl2pPr marL="457209" indent="0" algn="ctr">
              <a:buNone/>
              <a:defRPr sz="2000"/>
            </a:lvl2pPr>
            <a:lvl3pPr marL="914417" indent="0" algn="ctr">
              <a:buNone/>
              <a:defRPr sz="1801"/>
            </a:lvl3pPr>
            <a:lvl4pPr marL="1371625" indent="0" algn="ctr">
              <a:buNone/>
              <a:defRPr sz="1600"/>
            </a:lvl4pPr>
            <a:lvl5pPr marL="1828833" indent="0" algn="ctr">
              <a:buNone/>
              <a:defRPr sz="1600"/>
            </a:lvl5pPr>
            <a:lvl6pPr marL="2286042" indent="0" algn="ctr">
              <a:buNone/>
              <a:defRPr sz="1600"/>
            </a:lvl6pPr>
            <a:lvl7pPr marL="2743249" indent="0" algn="ctr">
              <a:buNone/>
              <a:defRPr sz="1600"/>
            </a:lvl7pPr>
            <a:lvl8pPr marL="3200458" indent="0" algn="ctr">
              <a:buNone/>
              <a:defRPr sz="1600"/>
            </a:lvl8pPr>
            <a:lvl9pPr marL="3657666"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3E978DE-20C4-4446-9910-43CDF6040987}" type="datetime1">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8610602" y="6492871"/>
            <a:ext cx="2743200" cy="365125"/>
          </a:xfrm>
          <a:prstGeom prst="rect">
            <a:avLst/>
          </a:prstGeom>
        </p:spPr>
        <p:txBody>
          <a:bodyPr/>
          <a:lstStyle/>
          <a:p>
            <a:fld id="{8EF98A3A-4FC9-421C-9EC4-B2EF6B34D3EB}" type="slidenum">
              <a:rPr kumimoji="1" lang="ja-JP" altLang="en-US" smtClean="0"/>
              <a:t>‹#›</a:t>
            </a:fld>
            <a:endParaRPr kumimoji="1" lang="ja-JP" altLang="en-US"/>
          </a:p>
        </p:txBody>
      </p:sp>
    </p:spTree>
    <p:extLst>
      <p:ext uri="{BB962C8B-B14F-4D97-AF65-F5344CB8AC3E}">
        <p14:creationId xmlns:p14="http://schemas.microsoft.com/office/powerpoint/2010/main" val="122199823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44CF68-7AB1-424A-ADC3-640865EB0E24}" type="datetime1">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8610602" y="6492871"/>
            <a:ext cx="2743200" cy="365125"/>
          </a:xfrm>
          <a:prstGeom prst="rect">
            <a:avLst/>
          </a:prstGeom>
        </p:spPr>
        <p:txBody>
          <a:bodyPr/>
          <a:lstStyle/>
          <a:p>
            <a:fld id="{8EF98A3A-4FC9-421C-9EC4-B2EF6B34D3EB}" type="slidenum">
              <a:rPr kumimoji="1" lang="ja-JP" altLang="en-US" smtClean="0"/>
              <a:pPr/>
              <a:t>‹#›</a:t>
            </a:fld>
            <a:endParaRPr kumimoji="1" lang="ja-JP" altLang="en-US" dirty="0"/>
          </a:p>
        </p:txBody>
      </p:sp>
    </p:spTree>
    <p:extLst>
      <p:ext uri="{BB962C8B-B14F-4D97-AF65-F5344CB8AC3E}">
        <p14:creationId xmlns:p14="http://schemas.microsoft.com/office/powerpoint/2010/main" val="1877712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2"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124C984-6D96-4F4E-B7C7-ECCBD166F6C4}" type="datetime1">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8610602" y="6492871"/>
            <a:ext cx="2743200" cy="365125"/>
          </a:xfrm>
          <a:prstGeom prst="rect">
            <a:avLst/>
          </a:prstGeom>
        </p:spPr>
        <p:txBody>
          <a:bodyPr/>
          <a:lstStyle>
            <a:lvl1pPr>
              <a:defRPr>
                <a:solidFill>
                  <a:schemeClr val="bg1">
                    <a:lumMod val="50000"/>
                  </a:schemeClr>
                </a:solidFill>
              </a:defRPr>
            </a:lvl1pPr>
          </a:lstStyle>
          <a:p>
            <a:fld id="{8EF98A3A-4FC9-421C-9EC4-B2EF6B34D3EB}" type="slidenum">
              <a:rPr kumimoji="1" lang="ja-JP" altLang="en-US" smtClean="0"/>
              <a:pPr/>
              <a:t>‹#›</a:t>
            </a:fld>
            <a:endParaRPr kumimoji="1" lang="ja-JP" altLang="en-US"/>
          </a:p>
        </p:txBody>
      </p:sp>
    </p:spTree>
    <p:extLst>
      <p:ext uri="{BB962C8B-B14F-4D97-AF65-F5344CB8AC3E}">
        <p14:creationId xmlns:p14="http://schemas.microsoft.com/office/powerpoint/2010/main" val="1379523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5CE578-B0BE-4CC3-97D1-A5F89842D8B8}" type="datetime1">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8610602" y="6492871"/>
            <a:ext cx="2743200" cy="365125"/>
          </a:xfrm>
          <a:prstGeom prst="rect">
            <a:avLst/>
          </a:prstGeom>
        </p:spPr>
        <p:txBody>
          <a:bodyPr/>
          <a:lstStyle/>
          <a:p>
            <a:fld id="{8EF98A3A-4FC9-421C-9EC4-B2EF6B34D3EB}" type="slidenum">
              <a:rPr kumimoji="1" lang="ja-JP" altLang="en-US" smtClean="0"/>
              <a:t>‹#›</a:t>
            </a:fld>
            <a:endParaRPr kumimoji="1" lang="ja-JP" altLang="en-US"/>
          </a:p>
        </p:txBody>
      </p:sp>
    </p:spTree>
    <p:extLst>
      <p:ext uri="{BB962C8B-B14F-4D97-AF65-F5344CB8AC3E}">
        <p14:creationId xmlns:p14="http://schemas.microsoft.com/office/powerpoint/2010/main" val="3941937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2"/>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4589466"/>
            <a:ext cx="10515600" cy="1500187"/>
          </a:xfrm>
        </p:spPr>
        <p:txBody>
          <a:bodyPr/>
          <a:lstStyle>
            <a:lvl1pPr marL="0" indent="0">
              <a:buNone/>
              <a:defRPr sz="2400">
                <a:solidFill>
                  <a:schemeClr val="tx1">
                    <a:tint val="75000"/>
                  </a:schemeClr>
                </a:solidFill>
              </a:defRPr>
            </a:lvl1pPr>
            <a:lvl2pPr marL="457209" indent="0">
              <a:buNone/>
              <a:defRPr sz="2000">
                <a:solidFill>
                  <a:schemeClr val="tx1">
                    <a:tint val="75000"/>
                  </a:schemeClr>
                </a:solidFill>
              </a:defRPr>
            </a:lvl2pPr>
            <a:lvl3pPr marL="914417" indent="0">
              <a:buNone/>
              <a:defRPr sz="1801">
                <a:solidFill>
                  <a:schemeClr val="tx1">
                    <a:tint val="75000"/>
                  </a:schemeClr>
                </a:solidFill>
              </a:defRPr>
            </a:lvl3pPr>
            <a:lvl4pPr marL="1371625" indent="0">
              <a:buNone/>
              <a:defRPr sz="1600">
                <a:solidFill>
                  <a:schemeClr val="tx1">
                    <a:tint val="75000"/>
                  </a:schemeClr>
                </a:solidFill>
              </a:defRPr>
            </a:lvl4pPr>
            <a:lvl5pPr marL="1828833" indent="0">
              <a:buNone/>
              <a:defRPr sz="1600">
                <a:solidFill>
                  <a:schemeClr val="tx1">
                    <a:tint val="75000"/>
                  </a:schemeClr>
                </a:solidFill>
              </a:defRPr>
            </a:lvl5pPr>
            <a:lvl6pPr marL="2286042" indent="0">
              <a:buNone/>
              <a:defRPr sz="1600">
                <a:solidFill>
                  <a:schemeClr val="tx1">
                    <a:tint val="75000"/>
                  </a:schemeClr>
                </a:solidFill>
              </a:defRPr>
            </a:lvl6pPr>
            <a:lvl7pPr marL="2743249" indent="0">
              <a:buNone/>
              <a:defRPr sz="1600">
                <a:solidFill>
                  <a:schemeClr val="tx1">
                    <a:tint val="75000"/>
                  </a:schemeClr>
                </a:solidFill>
              </a:defRPr>
            </a:lvl7pPr>
            <a:lvl8pPr marL="3200458" indent="0">
              <a:buNone/>
              <a:defRPr sz="1600">
                <a:solidFill>
                  <a:schemeClr val="tx1">
                    <a:tint val="75000"/>
                  </a:schemeClr>
                </a:solidFill>
              </a:defRPr>
            </a:lvl8pPr>
            <a:lvl9pPr marL="3657666"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75D7B72-0856-49F9-A090-9AB35E4596A7}" type="datetime1">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8610602" y="6492871"/>
            <a:ext cx="2743200" cy="365125"/>
          </a:xfrm>
          <a:prstGeom prst="rect">
            <a:avLst/>
          </a:prstGeom>
        </p:spPr>
        <p:txBody>
          <a:bodyPr/>
          <a:lstStyle/>
          <a:p>
            <a:fld id="{8EF98A3A-4FC9-421C-9EC4-B2EF6B34D3EB}" type="slidenum">
              <a:rPr kumimoji="1" lang="ja-JP" altLang="en-US" smtClean="0"/>
              <a:t>‹#›</a:t>
            </a:fld>
            <a:endParaRPr kumimoji="1" lang="ja-JP" altLang="en-US"/>
          </a:p>
        </p:txBody>
      </p:sp>
    </p:spTree>
    <p:extLst>
      <p:ext uri="{BB962C8B-B14F-4D97-AF65-F5344CB8AC3E}">
        <p14:creationId xmlns:p14="http://schemas.microsoft.com/office/powerpoint/2010/main" val="875569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1" y="1825625"/>
            <a:ext cx="5181601"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1" y="1825625"/>
            <a:ext cx="5181601"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BEFE79B-7CF4-44A4-8BCA-4BE87DCDB682}" type="datetime1">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8610602" y="6492871"/>
            <a:ext cx="2743200" cy="365125"/>
          </a:xfrm>
          <a:prstGeom prst="rect">
            <a:avLst/>
          </a:prstGeom>
        </p:spPr>
        <p:txBody>
          <a:bodyPr/>
          <a:lstStyle/>
          <a:p>
            <a:fld id="{8EF98A3A-4FC9-421C-9EC4-B2EF6B34D3EB}" type="slidenum">
              <a:rPr kumimoji="1" lang="ja-JP" altLang="en-US" smtClean="0"/>
              <a:t>‹#›</a:t>
            </a:fld>
            <a:endParaRPr kumimoji="1" lang="ja-JP" altLang="en-US"/>
          </a:p>
        </p:txBody>
      </p:sp>
    </p:spTree>
    <p:extLst>
      <p:ext uri="{BB962C8B-B14F-4D97-AF65-F5344CB8AC3E}">
        <p14:creationId xmlns:p14="http://schemas.microsoft.com/office/powerpoint/2010/main" val="2316654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9"/>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90" y="1681163"/>
            <a:ext cx="5157787" cy="823912"/>
          </a:xfrm>
        </p:spPr>
        <p:txBody>
          <a:bodyPr anchor="b"/>
          <a:lstStyle>
            <a:lvl1pPr marL="0" indent="0">
              <a:buNone/>
              <a:defRPr sz="2400" b="1"/>
            </a:lvl1pPr>
            <a:lvl2pPr marL="457209" indent="0">
              <a:buNone/>
              <a:defRPr sz="2000" b="1"/>
            </a:lvl2pPr>
            <a:lvl3pPr marL="914417" indent="0">
              <a:buNone/>
              <a:defRPr sz="1801" b="1"/>
            </a:lvl3pPr>
            <a:lvl4pPr marL="1371625" indent="0">
              <a:buNone/>
              <a:defRPr sz="1600" b="1"/>
            </a:lvl4pPr>
            <a:lvl5pPr marL="1828833" indent="0">
              <a:buNone/>
              <a:defRPr sz="1600" b="1"/>
            </a:lvl5pPr>
            <a:lvl6pPr marL="2286042" indent="0">
              <a:buNone/>
              <a:defRPr sz="1600" b="1"/>
            </a:lvl6pPr>
            <a:lvl7pPr marL="2743249" indent="0">
              <a:buNone/>
              <a:defRPr sz="1600" b="1"/>
            </a:lvl7pPr>
            <a:lvl8pPr marL="3200458" indent="0">
              <a:buNone/>
              <a:defRPr sz="1600" b="1"/>
            </a:lvl8pPr>
            <a:lvl9pPr marL="3657666"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90"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9" indent="0">
              <a:buNone/>
              <a:defRPr sz="2000" b="1"/>
            </a:lvl2pPr>
            <a:lvl3pPr marL="914417" indent="0">
              <a:buNone/>
              <a:defRPr sz="1801" b="1"/>
            </a:lvl3pPr>
            <a:lvl4pPr marL="1371625" indent="0">
              <a:buNone/>
              <a:defRPr sz="1600" b="1"/>
            </a:lvl4pPr>
            <a:lvl5pPr marL="1828833" indent="0">
              <a:buNone/>
              <a:defRPr sz="1600" b="1"/>
            </a:lvl5pPr>
            <a:lvl6pPr marL="2286042" indent="0">
              <a:buNone/>
              <a:defRPr sz="1600" b="1"/>
            </a:lvl6pPr>
            <a:lvl7pPr marL="2743249" indent="0">
              <a:buNone/>
              <a:defRPr sz="1600" b="1"/>
            </a:lvl7pPr>
            <a:lvl8pPr marL="3200458" indent="0">
              <a:buNone/>
              <a:defRPr sz="1600" b="1"/>
            </a:lvl8pPr>
            <a:lvl9pPr marL="3657666"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1"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85F32E4-199D-4004-A3F9-E39232712660}" type="datetime1">
              <a:rPr kumimoji="1" lang="ja-JP" altLang="en-US" smtClean="0"/>
              <a:t>2025/9/24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a:xfrm>
            <a:off x="8610602" y="6492871"/>
            <a:ext cx="2743200" cy="365125"/>
          </a:xfrm>
          <a:prstGeom prst="rect">
            <a:avLst/>
          </a:prstGeom>
        </p:spPr>
        <p:txBody>
          <a:bodyPr/>
          <a:lstStyle/>
          <a:p>
            <a:fld id="{8EF98A3A-4FC9-421C-9EC4-B2EF6B34D3EB}" type="slidenum">
              <a:rPr kumimoji="1" lang="ja-JP" altLang="en-US" smtClean="0"/>
              <a:t>‹#›</a:t>
            </a:fld>
            <a:endParaRPr kumimoji="1" lang="ja-JP" altLang="en-US"/>
          </a:p>
        </p:txBody>
      </p:sp>
    </p:spTree>
    <p:extLst>
      <p:ext uri="{BB962C8B-B14F-4D97-AF65-F5344CB8AC3E}">
        <p14:creationId xmlns:p14="http://schemas.microsoft.com/office/powerpoint/2010/main" val="2429453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CB75B9C-907E-4CF4-BC8A-C80EB1EB9428}" type="datetime1">
              <a:rPr kumimoji="1" lang="ja-JP" altLang="en-US" smtClean="0"/>
              <a:t>2025/9/24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8610602" y="6492871"/>
            <a:ext cx="2743200" cy="365125"/>
          </a:xfrm>
          <a:prstGeom prst="rect">
            <a:avLst/>
          </a:prstGeom>
        </p:spPr>
        <p:txBody>
          <a:bodyPr/>
          <a:lstStyle/>
          <a:p>
            <a:fld id="{8EF98A3A-4FC9-421C-9EC4-B2EF6B34D3EB}" type="slidenum">
              <a:rPr kumimoji="1" lang="ja-JP" altLang="en-US" smtClean="0"/>
              <a:t>‹#›</a:t>
            </a:fld>
            <a:endParaRPr kumimoji="1" lang="ja-JP" altLang="en-US"/>
          </a:p>
        </p:txBody>
      </p:sp>
    </p:spTree>
    <p:extLst>
      <p:ext uri="{BB962C8B-B14F-4D97-AF65-F5344CB8AC3E}">
        <p14:creationId xmlns:p14="http://schemas.microsoft.com/office/powerpoint/2010/main" val="3830686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758ADC-7AAC-4480-9910-24647A705693}" type="datetime1">
              <a:rPr kumimoji="1" lang="ja-JP" altLang="en-US" smtClean="0"/>
              <a:t>2025/9/24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5" name="Slide Number Placeholder 5">
            <a:extLst>
              <a:ext uri="{FF2B5EF4-FFF2-40B4-BE49-F238E27FC236}">
                <a16:creationId xmlns:a16="http://schemas.microsoft.com/office/drawing/2014/main" id="{A9AD383A-3E5C-423C-9736-841BCC1A7F7F}"/>
              </a:ext>
            </a:extLst>
          </p:cNvPr>
          <p:cNvSpPr>
            <a:spLocks noGrp="1"/>
          </p:cNvSpPr>
          <p:nvPr>
            <p:ph type="sldNum" sz="quarter" idx="4"/>
          </p:nvPr>
        </p:nvSpPr>
        <p:spPr>
          <a:xfrm>
            <a:off x="8610602" y="6492871"/>
            <a:ext cx="2743200" cy="365125"/>
          </a:xfrm>
          <a:prstGeom prst="rect">
            <a:avLst/>
          </a:prstGeom>
        </p:spPr>
        <p:txBody>
          <a:bodyPr/>
          <a:lstStyle>
            <a:lvl1pPr algn="r">
              <a:defRPr sz="1400" b="1">
                <a:solidFill>
                  <a:schemeClr val="bg1">
                    <a:lumMod val="50000"/>
                  </a:schemeClr>
                </a:solidFill>
                <a:latin typeface="メイリオ" panose="020B0604030504040204" pitchFamily="50" charset="-128"/>
                <a:ea typeface="メイリオ" panose="020B0604030504040204" pitchFamily="50" charset="-128"/>
              </a:defRPr>
            </a:lvl1pPr>
          </a:lstStyle>
          <a:p>
            <a:fld id="{8EF98A3A-4FC9-421C-9EC4-B2EF6B34D3EB}" type="slidenum">
              <a:rPr kumimoji="1" lang="ja-JP" altLang="en-US" smtClean="0"/>
              <a:pPr/>
              <a:t>‹#›</a:t>
            </a:fld>
            <a:endParaRPr kumimoji="1" lang="ja-JP" altLang="en-US"/>
          </a:p>
        </p:txBody>
      </p:sp>
    </p:spTree>
    <p:extLst>
      <p:ext uri="{BB962C8B-B14F-4D97-AF65-F5344CB8AC3E}">
        <p14:creationId xmlns:p14="http://schemas.microsoft.com/office/powerpoint/2010/main" val="4105627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8"/>
            <a:ext cx="6172200" cy="4873625"/>
          </a:xfrm>
        </p:spPr>
        <p:txBody>
          <a:bodyPr/>
          <a:lstStyle>
            <a:lvl1pPr>
              <a:defRPr sz="3200"/>
            </a:lvl1pPr>
            <a:lvl2pPr>
              <a:defRPr sz="2801"/>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9" y="2057402"/>
            <a:ext cx="3932237" cy="3811588"/>
          </a:xfrm>
        </p:spPr>
        <p:txBody>
          <a:bodyPr/>
          <a:lstStyle>
            <a:lvl1pPr marL="0" indent="0">
              <a:buNone/>
              <a:defRPr sz="1600"/>
            </a:lvl1pPr>
            <a:lvl2pPr marL="457209" indent="0">
              <a:buNone/>
              <a:defRPr sz="1400"/>
            </a:lvl2pPr>
            <a:lvl3pPr marL="914417" indent="0">
              <a:buNone/>
              <a:defRPr sz="1200"/>
            </a:lvl3pPr>
            <a:lvl4pPr marL="1371625" indent="0">
              <a:buNone/>
              <a:defRPr sz="1000"/>
            </a:lvl4pPr>
            <a:lvl5pPr marL="1828833" indent="0">
              <a:buNone/>
              <a:defRPr sz="1000"/>
            </a:lvl5pPr>
            <a:lvl6pPr marL="2286042" indent="0">
              <a:buNone/>
              <a:defRPr sz="1000"/>
            </a:lvl6pPr>
            <a:lvl7pPr marL="2743249" indent="0">
              <a:buNone/>
              <a:defRPr sz="1000"/>
            </a:lvl7pPr>
            <a:lvl8pPr marL="3200458" indent="0">
              <a:buNone/>
              <a:defRPr sz="1000"/>
            </a:lvl8pPr>
            <a:lvl9pPr marL="3657666"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705AB66-BC55-4A3F-84EE-52BBD50F1E9D}" type="datetime1">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8610602" y="6492871"/>
            <a:ext cx="2743200" cy="365125"/>
          </a:xfrm>
          <a:prstGeom prst="rect">
            <a:avLst/>
          </a:prstGeom>
        </p:spPr>
        <p:txBody>
          <a:bodyPr/>
          <a:lstStyle/>
          <a:p>
            <a:fld id="{8EF98A3A-4FC9-421C-9EC4-B2EF6B34D3EB}" type="slidenum">
              <a:rPr kumimoji="1" lang="ja-JP" altLang="en-US" smtClean="0"/>
              <a:pPr/>
              <a:t>‹#›</a:t>
            </a:fld>
            <a:endParaRPr kumimoji="1" lang="ja-JP" altLang="en-US" dirty="0"/>
          </a:p>
        </p:txBody>
      </p:sp>
    </p:spTree>
    <p:extLst>
      <p:ext uri="{BB962C8B-B14F-4D97-AF65-F5344CB8AC3E}">
        <p14:creationId xmlns:p14="http://schemas.microsoft.com/office/powerpoint/2010/main" val="1514487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8"/>
            <a:ext cx="6172200" cy="4873625"/>
          </a:xfrm>
        </p:spPr>
        <p:txBody>
          <a:bodyPr anchor="t"/>
          <a:lstStyle>
            <a:lvl1pPr marL="0" indent="0">
              <a:buNone/>
              <a:defRPr sz="3200"/>
            </a:lvl1pPr>
            <a:lvl2pPr marL="457209" indent="0">
              <a:buNone/>
              <a:defRPr sz="2801"/>
            </a:lvl2pPr>
            <a:lvl3pPr marL="914417" indent="0">
              <a:buNone/>
              <a:defRPr sz="2400"/>
            </a:lvl3pPr>
            <a:lvl4pPr marL="1371625" indent="0">
              <a:buNone/>
              <a:defRPr sz="2000"/>
            </a:lvl4pPr>
            <a:lvl5pPr marL="1828833" indent="0">
              <a:buNone/>
              <a:defRPr sz="2000"/>
            </a:lvl5pPr>
            <a:lvl6pPr marL="2286042" indent="0">
              <a:buNone/>
              <a:defRPr sz="2000"/>
            </a:lvl6pPr>
            <a:lvl7pPr marL="2743249" indent="0">
              <a:buNone/>
              <a:defRPr sz="2000"/>
            </a:lvl7pPr>
            <a:lvl8pPr marL="3200458" indent="0">
              <a:buNone/>
              <a:defRPr sz="2000"/>
            </a:lvl8pPr>
            <a:lvl9pPr marL="3657666"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9" y="2057402"/>
            <a:ext cx="3932237" cy="3811588"/>
          </a:xfrm>
        </p:spPr>
        <p:txBody>
          <a:bodyPr/>
          <a:lstStyle>
            <a:lvl1pPr marL="0" indent="0">
              <a:buNone/>
              <a:defRPr sz="1600"/>
            </a:lvl1pPr>
            <a:lvl2pPr marL="457209" indent="0">
              <a:buNone/>
              <a:defRPr sz="1400"/>
            </a:lvl2pPr>
            <a:lvl3pPr marL="914417" indent="0">
              <a:buNone/>
              <a:defRPr sz="1200"/>
            </a:lvl3pPr>
            <a:lvl4pPr marL="1371625" indent="0">
              <a:buNone/>
              <a:defRPr sz="1000"/>
            </a:lvl4pPr>
            <a:lvl5pPr marL="1828833" indent="0">
              <a:buNone/>
              <a:defRPr sz="1000"/>
            </a:lvl5pPr>
            <a:lvl6pPr marL="2286042" indent="0">
              <a:buNone/>
              <a:defRPr sz="1000"/>
            </a:lvl6pPr>
            <a:lvl7pPr marL="2743249" indent="0">
              <a:buNone/>
              <a:defRPr sz="1000"/>
            </a:lvl7pPr>
            <a:lvl8pPr marL="3200458" indent="0">
              <a:buNone/>
              <a:defRPr sz="1000"/>
            </a:lvl8pPr>
            <a:lvl9pPr marL="3657666"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0E2129-4DE2-4944-9661-9B6D5AF3FEDD}" type="datetime1">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8610602" y="6492871"/>
            <a:ext cx="2743200" cy="365125"/>
          </a:xfrm>
          <a:prstGeom prst="rect">
            <a:avLst/>
          </a:prstGeom>
        </p:spPr>
        <p:txBody>
          <a:bodyPr/>
          <a:lstStyle/>
          <a:p>
            <a:fld id="{8EF98A3A-4FC9-421C-9EC4-B2EF6B34D3EB}" type="slidenum">
              <a:rPr kumimoji="1" lang="ja-JP" altLang="en-US" smtClean="0"/>
              <a:t>‹#›</a:t>
            </a:fld>
            <a:endParaRPr kumimoji="1" lang="ja-JP" altLang="en-US"/>
          </a:p>
        </p:txBody>
      </p:sp>
    </p:spTree>
    <p:extLst>
      <p:ext uri="{BB962C8B-B14F-4D97-AF65-F5344CB8AC3E}">
        <p14:creationId xmlns:p14="http://schemas.microsoft.com/office/powerpoint/2010/main" val="269846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9"/>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FB5A12-07DF-474B-8B53-56A9A48F5F38}" type="datetime1">
              <a:rPr kumimoji="1" lang="ja-JP" altLang="en-US" smtClean="0"/>
              <a:t>2025/9/24</a:t>
            </a:fld>
            <a:endParaRPr kumimoji="1" lang="ja-JP" altLang="en-US"/>
          </a:p>
        </p:txBody>
      </p:sp>
      <p:sp>
        <p:nvSpPr>
          <p:cNvPr id="5" name="Footer Placeholder 4"/>
          <p:cNvSpPr>
            <a:spLocks noGrp="1"/>
          </p:cNvSpPr>
          <p:nvPr>
            <p:ph type="ftr" sz="quarter" idx="3"/>
          </p:nvPr>
        </p:nvSpPr>
        <p:spPr>
          <a:xfrm>
            <a:off x="4038601"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7" name="Slide Number Placeholder 5">
            <a:extLst>
              <a:ext uri="{FF2B5EF4-FFF2-40B4-BE49-F238E27FC236}">
                <a16:creationId xmlns:a16="http://schemas.microsoft.com/office/drawing/2014/main" id="{B6615619-AD77-4FB3-8275-2C1E89061DDA}"/>
              </a:ext>
            </a:extLst>
          </p:cNvPr>
          <p:cNvSpPr>
            <a:spLocks noGrp="1"/>
          </p:cNvSpPr>
          <p:nvPr>
            <p:ph type="sldNum" sz="quarter" idx="4"/>
          </p:nvPr>
        </p:nvSpPr>
        <p:spPr>
          <a:xfrm>
            <a:off x="8610602" y="6492871"/>
            <a:ext cx="2743200" cy="365125"/>
          </a:xfrm>
          <a:prstGeom prst="rect">
            <a:avLst/>
          </a:prstGeom>
        </p:spPr>
        <p:txBody>
          <a:bodyPr/>
          <a:lstStyle>
            <a:lvl1pPr algn="r">
              <a:defRPr sz="1400" b="1">
                <a:solidFill>
                  <a:schemeClr val="bg1">
                    <a:lumMod val="50000"/>
                  </a:schemeClr>
                </a:solidFill>
                <a:latin typeface="メイリオ" panose="020B0604030504040204" pitchFamily="50" charset="-128"/>
                <a:ea typeface="メイリオ" panose="020B0604030504040204" pitchFamily="50" charset="-128"/>
              </a:defRPr>
            </a:lvl1pPr>
          </a:lstStyle>
          <a:p>
            <a:fld id="{8EF98A3A-4FC9-421C-9EC4-B2EF6B34D3EB}" type="slidenum">
              <a:rPr kumimoji="1" lang="ja-JP" altLang="en-US" smtClean="0"/>
              <a:pPr/>
              <a:t>‹#›</a:t>
            </a:fld>
            <a:endParaRPr kumimoji="1" lang="ja-JP" altLang="en-US"/>
          </a:p>
        </p:txBody>
      </p:sp>
    </p:spTree>
    <p:extLst>
      <p:ext uri="{BB962C8B-B14F-4D97-AF65-F5344CB8AC3E}">
        <p14:creationId xmlns:p14="http://schemas.microsoft.com/office/powerpoint/2010/main" val="28718749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17"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4" indent="-228604" algn="l" defTabSz="914417" rtl="0" eaLnBrk="1" latinLnBrk="0" hangingPunct="1">
        <a:lnSpc>
          <a:spcPct val="90000"/>
        </a:lnSpc>
        <a:spcBef>
          <a:spcPts val="1000"/>
        </a:spcBef>
        <a:buFont typeface="Arial" panose="020B0604020202020204" pitchFamily="34" charset="0"/>
        <a:buChar char="•"/>
        <a:defRPr kumimoji="1" sz="2801" kern="1200">
          <a:solidFill>
            <a:schemeClr val="tx1"/>
          </a:solidFill>
          <a:latin typeface="+mn-lt"/>
          <a:ea typeface="+mn-ea"/>
          <a:cs typeface="+mn-cs"/>
        </a:defRPr>
      </a:lvl1pPr>
      <a:lvl2pPr marL="685813" indent="-228604" algn="l" defTabSz="914417" rtl="0" eaLnBrk="1" latinLnBrk="0" hangingPunct="1">
        <a:lnSpc>
          <a:spcPct val="90000"/>
        </a:lnSpc>
        <a:spcBef>
          <a:spcPts val="501"/>
        </a:spcBef>
        <a:buFont typeface="Arial" panose="020B0604020202020204" pitchFamily="34" charset="0"/>
        <a:buChar char="•"/>
        <a:defRPr kumimoji="1" sz="2400" kern="1200">
          <a:solidFill>
            <a:schemeClr val="tx1"/>
          </a:solidFill>
          <a:latin typeface="+mn-lt"/>
          <a:ea typeface="+mn-ea"/>
          <a:cs typeface="+mn-cs"/>
        </a:defRPr>
      </a:lvl2pPr>
      <a:lvl3pPr marL="1143021" indent="-228604" algn="l" defTabSz="914417" rtl="0" eaLnBrk="1" latinLnBrk="0" hangingPunct="1">
        <a:lnSpc>
          <a:spcPct val="90000"/>
        </a:lnSpc>
        <a:spcBef>
          <a:spcPts val="501"/>
        </a:spcBef>
        <a:buFont typeface="Arial" panose="020B0604020202020204" pitchFamily="34" charset="0"/>
        <a:buChar char="•"/>
        <a:defRPr kumimoji="1" sz="2000" kern="1200">
          <a:solidFill>
            <a:schemeClr val="tx1"/>
          </a:solidFill>
          <a:latin typeface="+mn-lt"/>
          <a:ea typeface="+mn-ea"/>
          <a:cs typeface="+mn-cs"/>
        </a:defRPr>
      </a:lvl3pPr>
      <a:lvl4pPr marL="1600229" indent="-228604" algn="l" defTabSz="914417" rtl="0" eaLnBrk="1" latinLnBrk="0" hangingPunct="1">
        <a:lnSpc>
          <a:spcPct val="90000"/>
        </a:lnSpc>
        <a:spcBef>
          <a:spcPts val="501"/>
        </a:spcBef>
        <a:buFont typeface="Arial" panose="020B0604020202020204" pitchFamily="34" charset="0"/>
        <a:buChar char="•"/>
        <a:defRPr kumimoji="1" sz="1801" kern="1200">
          <a:solidFill>
            <a:schemeClr val="tx1"/>
          </a:solidFill>
          <a:latin typeface="+mn-lt"/>
          <a:ea typeface="+mn-ea"/>
          <a:cs typeface="+mn-cs"/>
        </a:defRPr>
      </a:lvl4pPr>
      <a:lvl5pPr marL="2057438" indent="-228604" algn="l" defTabSz="914417" rtl="0" eaLnBrk="1" latinLnBrk="0" hangingPunct="1">
        <a:lnSpc>
          <a:spcPct val="90000"/>
        </a:lnSpc>
        <a:spcBef>
          <a:spcPts val="501"/>
        </a:spcBef>
        <a:buFont typeface="Arial" panose="020B0604020202020204" pitchFamily="34" charset="0"/>
        <a:buChar char="•"/>
        <a:defRPr kumimoji="1" sz="1801" kern="1200">
          <a:solidFill>
            <a:schemeClr val="tx1"/>
          </a:solidFill>
          <a:latin typeface="+mn-lt"/>
          <a:ea typeface="+mn-ea"/>
          <a:cs typeface="+mn-cs"/>
        </a:defRPr>
      </a:lvl5pPr>
      <a:lvl6pPr marL="2514645" indent="-228604" algn="l" defTabSz="914417" rtl="0" eaLnBrk="1" latinLnBrk="0" hangingPunct="1">
        <a:lnSpc>
          <a:spcPct val="90000"/>
        </a:lnSpc>
        <a:spcBef>
          <a:spcPts val="501"/>
        </a:spcBef>
        <a:buFont typeface="Arial" panose="020B0604020202020204" pitchFamily="34" charset="0"/>
        <a:buChar char="•"/>
        <a:defRPr kumimoji="1" sz="1801" kern="1200">
          <a:solidFill>
            <a:schemeClr val="tx1"/>
          </a:solidFill>
          <a:latin typeface="+mn-lt"/>
          <a:ea typeface="+mn-ea"/>
          <a:cs typeface="+mn-cs"/>
        </a:defRPr>
      </a:lvl6pPr>
      <a:lvl7pPr marL="2971854" indent="-228604" algn="l" defTabSz="914417" rtl="0" eaLnBrk="1" latinLnBrk="0" hangingPunct="1">
        <a:lnSpc>
          <a:spcPct val="90000"/>
        </a:lnSpc>
        <a:spcBef>
          <a:spcPts val="501"/>
        </a:spcBef>
        <a:buFont typeface="Arial" panose="020B0604020202020204" pitchFamily="34" charset="0"/>
        <a:buChar char="•"/>
        <a:defRPr kumimoji="1" sz="1801" kern="1200">
          <a:solidFill>
            <a:schemeClr val="tx1"/>
          </a:solidFill>
          <a:latin typeface="+mn-lt"/>
          <a:ea typeface="+mn-ea"/>
          <a:cs typeface="+mn-cs"/>
        </a:defRPr>
      </a:lvl7pPr>
      <a:lvl8pPr marL="3429062" indent="-228604" algn="l" defTabSz="914417" rtl="0" eaLnBrk="1" latinLnBrk="0" hangingPunct="1">
        <a:lnSpc>
          <a:spcPct val="90000"/>
        </a:lnSpc>
        <a:spcBef>
          <a:spcPts val="501"/>
        </a:spcBef>
        <a:buFont typeface="Arial" panose="020B0604020202020204" pitchFamily="34" charset="0"/>
        <a:buChar char="•"/>
        <a:defRPr kumimoji="1" sz="1801" kern="1200">
          <a:solidFill>
            <a:schemeClr val="tx1"/>
          </a:solidFill>
          <a:latin typeface="+mn-lt"/>
          <a:ea typeface="+mn-ea"/>
          <a:cs typeface="+mn-cs"/>
        </a:defRPr>
      </a:lvl8pPr>
      <a:lvl9pPr marL="3886270" indent="-228604" algn="l" defTabSz="914417" rtl="0" eaLnBrk="1" latinLnBrk="0" hangingPunct="1">
        <a:lnSpc>
          <a:spcPct val="90000"/>
        </a:lnSpc>
        <a:spcBef>
          <a:spcPts val="501"/>
        </a:spcBef>
        <a:buFont typeface="Arial" panose="020B0604020202020204" pitchFamily="34" charset="0"/>
        <a:buChar char="•"/>
        <a:defRPr kumimoji="1" sz="1801" kern="1200">
          <a:solidFill>
            <a:schemeClr val="tx1"/>
          </a:solidFill>
          <a:latin typeface="+mn-lt"/>
          <a:ea typeface="+mn-ea"/>
          <a:cs typeface="+mn-cs"/>
        </a:defRPr>
      </a:lvl9pPr>
    </p:bodyStyle>
    <p:otherStyle>
      <a:defPPr>
        <a:defRPr lang="en-US"/>
      </a:defPPr>
      <a:lvl1pPr marL="0" algn="l" defTabSz="914417" rtl="0" eaLnBrk="1" latinLnBrk="0" hangingPunct="1">
        <a:defRPr kumimoji="1" sz="1801" kern="1200">
          <a:solidFill>
            <a:schemeClr val="tx1"/>
          </a:solidFill>
          <a:latin typeface="+mn-lt"/>
          <a:ea typeface="+mn-ea"/>
          <a:cs typeface="+mn-cs"/>
        </a:defRPr>
      </a:lvl1pPr>
      <a:lvl2pPr marL="457209" algn="l" defTabSz="914417" rtl="0" eaLnBrk="1" latinLnBrk="0" hangingPunct="1">
        <a:defRPr kumimoji="1" sz="1801" kern="1200">
          <a:solidFill>
            <a:schemeClr val="tx1"/>
          </a:solidFill>
          <a:latin typeface="+mn-lt"/>
          <a:ea typeface="+mn-ea"/>
          <a:cs typeface="+mn-cs"/>
        </a:defRPr>
      </a:lvl2pPr>
      <a:lvl3pPr marL="914417" algn="l" defTabSz="914417" rtl="0" eaLnBrk="1" latinLnBrk="0" hangingPunct="1">
        <a:defRPr kumimoji="1" sz="1801" kern="1200">
          <a:solidFill>
            <a:schemeClr val="tx1"/>
          </a:solidFill>
          <a:latin typeface="+mn-lt"/>
          <a:ea typeface="+mn-ea"/>
          <a:cs typeface="+mn-cs"/>
        </a:defRPr>
      </a:lvl3pPr>
      <a:lvl4pPr marL="1371625" algn="l" defTabSz="914417" rtl="0" eaLnBrk="1" latinLnBrk="0" hangingPunct="1">
        <a:defRPr kumimoji="1" sz="1801" kern="1200">
          <a:solidFill>
            <a:schemeClr val="tx1"/>
          </a:solidFill>
          <a:latin typeface="+mn-lt"/>
          <a:ea typeface="+mn-ea"/>
          <a:cs typeface="+mn-cs"/>
        </a:defRPr>
      </a:lvl4pPr>
      <a:lvl5pPr marL="1828833" algn="l" defTabSz="914417" rtl="0" eaLnBrk="1" latinLnBrk="0" hangingPunct="1">
        <a:defRPr kumimoji="1" sz="1801" kern="1200">
          <a:solidFill>
            <a:schemeClr val="tx1"/>
          </a:solidFill>
          <a:latin typeface="+mn-lt"/>
          <a:ea typeface="+mn-ea"/>
          <a:cs typeface="+mn-cs"/>
        </a:defRPr>
      </a:lvl5pPr>
      <a:lvl6pPr marL="2286042" algn="l" defTabSz="914417" rtl="0" eaLnBrk="1" latinLnBrk="0" hangingPunct="1">
        <a:defRPr kumimoji="1" sz="1801" kern="1200">
          <a:solidFill>
            <a:schemeClr val="tx1"/>
          </a:solidFill>
          <a:latin typeface="+mn-lt"/>
          <a:ea typeface="+mn-ea"/>
          <a:cs typeface="+mn-cs"/>
        </a:defRPr>
      </a:lvl6pPr>
      <a:lvl7pPr marL="2743249" algn="l" defTabSz="914417" rtl="0" eaLnBrk="1" latinLnBrk="0" hangingPunct="1">
        <a:defRPr kumimoji="1" sz="1801" kern="1200">
          <a:solidFill>
            <a:schemeClr val="tx1"/>
          </a:solidFill>
          <a:latin typeface="+mn-lt"/>
          <a:ea typeface="+mn-ea"/>
          <a:cs typeface="+mn-cs"/>
        </a:defRPr>
      </a:lvl7pPr>
      <a:lvl8pPr marL="3200458" algn="l" defTabSz="914417" rtl="0" eaLnBrk="1" latinLnBrk="0" hangingPunct="1">
        <a:defRPr kumimoji="1" sz="1801" kern="1200">
          <a:solidFill>
            <a:schemeClr val="tx1"/>
          </a:solidFill>
          <a:latin typeface="+mn-lt"/>
          <a:ea typeface="+mn-ea"/>
          <a:cs typeface="+mn-cs"/>
        </a:defRPr>
      </a:lvl8pPr>
      <a:lvl9pPr marL="3657666" algn="l" defTabSz="914417" rtl="0" eaLnBrk="1" latinLnBrk="0" hangingPunct="1">
        <a:defRPr kumimoji="1"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jpeg"/><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1.emf"/><Relationship Id="rId4" Type="http://schemas.openxmlformats.org/officeDocument/2006/relationships/image" Target="../media/image10.emf"/></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58193" y="2377372"/>
            <a:ext cx="11883119" cy="707886"/>
          </a:xfrm>
          <a:prstGeom prst="rect">
            <a:avLst/>
          </a:prstGeom>
          <a:noFill/>
        </p:spPr>
        <p:txBody>
          <a:bodyPr wrap="square" rtlCol="0">
            <a:spAutoFit/>
          </a:bodyPr>
          <a:lstStyle/>
          <a:p>
            <a:pPr algn="ctr"/>
            <a:r>
              <a:rPr kumimoji="1" lang="ja-JP" altLang="en-US" sz="4000" b="1" dirty="0">
                <a:latin typeface="メイリオ" panose="020B0604030504040204" pitchFamily="50" charset="-128"/>
                <a:ea typeface="メイリオ" panose="020B0604030504040204" pitchFamily="50" charset="-128"/>
              </a:rPr>
              <a:t>令和６年度　大阪府総合教育会議</a:t>
            </a:r>
          </a:p>
        </p:txBody>
      </p:sp>
      <p:sp>
        <p:nvSpPr>
          <p:cNvPr id="4" name="テキスト ボックス 3">
            <a:extLst>
              <a:ext uri="{FF2B5EF4-FFF2-40B4-BE49-F238E27FC236}">
                <a16:creationId xmlns:a16="http://schemas.microsoft.com/office/drawing/2014/main" id="{B687C948-35A0-44D8-AC7E-301A750FECA6}"/>
              </a:ext>
            </a:extLst>
          </p:cNvPr>
          <p:cNvSpPr txBox="1"/>
          <p:nvPr/>
        </p:nvSpPr>
        <p:spPr>
          <a:xfrm>
            <a:off x="349321" y="3272084"/>
            <a:ext cx="11511695" cy="523220"/>
          </a:xfrm>
          <a:prstGeom prst="rect">
            <a:avLst/>
          </a:prstGeom>
          <a:noFill/>
        </p:spPr>
        <p:txBody>
          <a:bodyPr wrap="square" rtlCol="0">
            <a:spAutoFit/>
          </a:bodyPr>
          <a:lstStyle/>
          <a:p>
            <a:pPr algn="ctr"/>
            <a:r>
              <a:rPr kumimoji="1" lang="ja-JP" altLang="en-US" sz="2800" b="1" dirty="0">
                <a:latin typeface="メイリオ" panose="020B0604030504040204" pitchFamily="50" charset="-128"/>
                <a:ea typeface="メイリオ" panose="020B0604030504040204" pitchFamily="50" charset="-128"/>
              </a:rPr>
              <a:t>ー　府立高校改革の方向性について　ー</a:t>
            </a:r>
          </a:p>
        </p:txBody>
      </p:sp>
      <p:sp>
        <p:nvSpPr>
          <p:cNvPr id="7" name="正方形/長方形 6">
            <a:extLst>
              <a:ext uri="{FF2B5EF4-FFF2-40B4-BE49-F238E27FC236}">
                <a16:creationId xmlns:a16="http://schemas.microsoft.com/office/drawing/2014/main" id="{C4AB9E32-CD6D-4DBC-8CB9-66D9C9FF064F}"/>
              </a:ext>
            </a:extLst>
          </p:cNvPr>
          <p:cNvSpPr/>
          <p:nvPr/>
        </p:nvSpPr>
        <p:spPr>
          <a:xfrm>
            <a:off x="10056375" y="151404"/>
            <a:ext cx="1782077" cy="4278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1" dirty="0">
                <a:solidFill>
                  <a:schemeClr val="tx1"/>
                </a:solidFill>
                <a:latin typeface="メイリオ" panose="020B0604030504040204" pitchFamily="50" charset="-128"/>
                <a:ea typeface="メイリオ" panose="020B0604030504040204" pitchFamily="50" charset="-128"/>
              </a:rPr>
              <a:t>資料３</a:t>
            </a:r>
          </a:p>
        </p:txBody>
      </p:sp>
      <p:cxnSp>
        <p:nvCxnSpPr>
          <p:cNvPr id="8" name="直線コネクタ 7">
            <a:extLst>
              <a:ext uri="{FF2B5EF4-FFF2-40B4-BE49-F238E27FC236}">
                <a16:creationId xmlns:a16="http://schemas.microsoft.com/office/drawing/2014/main" id="{2D56FF40-DFC4-4DB8-A59C-0BA345519CEA}"/>
              </a:ext>
            </a:extLst>
          </p:cNvPr>
          <p:cNvCxnSpPr>
            <a:cxnSpLocks/>
          </p:cNvCxnSpPr>
          <p:nvPr/>
        </p:nvCxnSpPr>
        <p:spPr>
          <a:xfrm flipV="1">
            <a:off x="737015" y="3098105"/>
            <a:ext cx="11124000" cy="12879"/>
          </a:xfrm>
          <a:prstGeom prst="line">
            <a:avLst/>
          </a:prstGeom>
          <a:noFill/>
          <a:ln w="57150" cap="flat" cmpd="sng" algn="ctr">
            <a:solidFill>
              <a:srgbClr val="42BA97"/>
            </a:solidFill>
            <a:prstDash val="solid"/>
            <a:miter lim="800000"/>
          </a:ln>
          <a:effectLst/>
        </p:spPr>
      </p:cxnSp>
      <p:sp>
        <p:nvSpPr>
          <p:cNvPr id="10" name="テキスト ボックス 9">
            <a:extLst>
              <a:ext uri="{FF2B5EF4-FFF2-40B4-BE49-F238E27FC236}">
                <a16:creationId xmlns:a16="http://schemas.microsoft.com/office/drawing/2014/main" id="{D4F63358-BAAC-437B-8114-9FF49E6295E0}"/>
              </a:ext>
            </a:extLst>
          </p:cNvPr>
          <p:cNvSpPr txBox="1"/>
          <p:nvPr/>
        </p:nvSpPr>
        <p:spPr>
          <a:xfrm>
            <a:off x="5108594" y="5696425"/>
            <a:ext cx="1999379" cy="400110"/>
          </a:xfrm>
          <a:prstGeom prst="rect">
            <a:avLst/>
          </a:prstGeom>
          <a:noFill/>
        </p:spPr>
        <p:txBody>
          <a:bodyPr wrap="square" rtlCol="0">
            <a:spAutoFit/>
          </a:bodyPr>
          <a:lstStyle/>
          <a:p>
            <a:pPr algn="ctr"/>
            <a:r>
              <a:rPr kumimoji="1" lang="ja-JP" altLang="en-US" sz="2000" b="1" dirty="0">
                <a:latin typeface="メイリオ" panose="020B0604030504040204" pitchFamily="50" charset="-128"/>
                <a:ea typeface="メイリオ" panose="020B0604030504040204" pitchFamily="50" charset="-128"/>
              </a:rPr>
              <a:t>大阪府　教育庁</a:t>
            </a:r>
          </a:p>
        </p:txBody>
      </p:sp>
    </p:spTree>
    <p:extLst>
      <p:ext uri="{BB962C8B-B14F-4D97-AF65-F5344CB8AC3E}">
        <p14:creationId xmlns:p14="http://schemas.microsoft.com/office/powerpoint/2010/main" val="2170270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6E7D34BD-CDD2-4059-987D-B47CE3AE4646}"/>
              </a:ext>
            </a:extLst>
          </p:cNvPr>
          <p:cNvSpPr txBox="1"/>
          <p:nvPr/>
        </p:nvSpPr>
        <p:spPr>
          <a:xfrm>
            <a:off x="1287793" y="2635513"/>
            <a:ext cx="8749185" cy="584775"/>
          </a:xfrm>
          <a:prstGeom prst="rect">
            <a:avLst/>
          </a:prstGeom>
          <a:noFill/>
        </p:spPr>
        <p:txBody>
          <a:bodyPr wrap="square" rtlCol="0">
            <a:spAutoFit/>
          </a:bodyPr>
          <a:lstStyle/>
          <a:p>
            <a:r>
              <a:rPr kumimoji="1" lang="ja-JP" altLang="en-US" sz="3200" b="1" dirty="0">
                <a:latin typeface="メイリオ" panose="020B0604030504040204" pitchFamily="50" charset="-128"/>
                <a:ea typeface="メイリオ" panose="020B0604030504040204" pitchFamily="50" charset="-128"/>
              </a:rPr>
              <a:t>２　府立高校改革について</a:t>
            </a:r>
            <a:endParaRPr kumimoji="1" lang="ja-JP" altLang="en-US" sz="3200" dirty="0">
              <a:latin typeface="メイリオ" panose="020B0604030504040204" pitchFamily="50" charset="-128"/>
              <a:ea typeface="メイリオ" panose="020B0604030504040204" pitchFamily="50" charset="-128"/>
            </a:endParaRPr>
          </a:p>
        </p:txBody>
      </p:sp>
      <p:cxnSp>
        <p:nvCxnSpPr>
          <p:cNvPr id="5" name="直線コネクタ 4">
            <a:extLst>
              <a:ext uri="{FF2B5EF4-FFF2-40B4-BE49-F238E27FC236}">
                <a16:creationId xmlns:a16="http://schemas.microsoft.com/office/drawing/2014/main" id="{9F65462D-1C7F-402B-8BA9-C1E564E25BCD}"/>
              </a:ext>
            </a:extLst>
          </p:cNvPr>
          <p:cNvCxnSpPr/>
          <p:nvPr/>
        </p:nvCxnSpPr>
        <p:spPr>
          <a:xfrm flipV="1">
            <a:off x="1459644" y="3332276"/>
            <a:ext cx="8577331" cy="12879"/>
          </a:xfrm>
          <a:prstGeom prst="line">
            <a:avLst/>
          </a:prstGeom>
          <a:noFill/>
          <a:ln w="57150" cap="flat" cmpd="sng" algn="ctr">
            <a:solidFill>
              <a:srgbClr val="42BA97"/>
            </a:solidFill>
            <a:prstDash val="solid"/>
            <a:miter lim="800000"/>
          </a:ln>
          <a:effectLst/>
        </p:spPr>
      </p:cxnSp>
      <p:sp>
        <p:nvSpPr>
          <p:cNvPr id="3" name="スライド番号プレースホルダー 2">
            <a:extLst>
              <a:ext uri="{FF2B5EF4-FFF2-40B4-BE49-F238E27FC236}">
                <a16:creationId xmlns:a16="http://schemas.microsoft.com/office/drawing/2014/main" id="{47D74B09-9A09-4ACA-B75F-4FF0B8CC34E9}"/>
              </a:ext>
            </a:extLst>
          </p:cNvPr>
          <p:cNvSpPr>
            <a:spLocks noGrp="1"/>
          </p:cNvSpPr>
          <p:nvPr>
            <p:ph type="sldNum" sz="quarter" idx="4"/>
          </p:nvPr>
        </p:nvSpPr>
        <p:spPr/>
        <p:txBody>
          <a:bodyPr/>
          <a:lstStyle/>
          <a:p>
            <a:fld id="{8EF98A3A-4FC9-421C-9EC4-B2EF6B34D3EB}" type="slidenum">
              <a:rPr kumimoji="1" lang="ja-JP" altLang="en-US" smtClean="0"/>
              <a:pPr/>
              <a:t>9</a:t>
            </a:fld>
            <a:endParaRPr kumimoji="1" lang="ja-JP" altLang="en-US"/>
          </a:p>
        </p:txBody>
      </p:sp>
    </p:spTree>
    <p:extLst>
      <p:ext uri="{BB962C8B-B14F-4D97-AF65-F5344CB8AC3E}">
        <p14:creationId xmlns:p14="http://schemas.microsoft.com/office/powerpoint/2010/main" val="4112483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円/楕円 4">
            <a:extLst>
              <a:ext uri="{FF2B5EF4-FFF2-40B4-BE49-F238E27FC236}">
                <a16:creationId xmlns:a16="http://schemas.microsoft.com/office/drawing/2014/main" id="{969ABFF0-F84A-4EDB-B5E5-7E9F74AEE3EC}"/>
              </a:ext>
            </a:extLst>
          </p:cNvPr>
          <p:cNvSpPr/>
          <p:nvPr/>
        </p:nvSpPr>
        <p:spPr>
          <a:xfrm>
            <a:off x="7807596" y="3043123"/>
            <a:ext cx="3295451" cy="3089970"/>
          </a:xfrm>
          <a:prstGeom prst="ellipse">
            <a:avLst/>
          </a:prstGeom>
          <a:noFill/>
          <a:ln w="25400" cap="flat">
            <a:solidFill>
              <a:srgbClr val="FFC000"/>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dirty="0">
              <a:solidFill>
                <a:schemeClr val="bg1"/>
              </a:solidFill>
              <a:latin typeface="メイリオ" panose="020B0604030504040204" pitchFamily="50" charset="-128"/>
              <a:ea typeface="メイリオ" panose="020B0604030504040204" pitchFamily="50" charset="-128"/>
            </a:endParaRPr>
          </a:p>
        </p:txBody>
      </p:sp>
      <p:sp>
        <p:nvSpPr>
          <p:cNvPr id="23" name="テキスト ボックス 22">
            <a:extLst>
              <a:ext uri="{FF2B5EF4-FFF2-40B4-BE49-F238E27FC236}">
                <a16:creationId xmlns:a16="http://schemas.microsoft.com/office/drawing/2014/main" id="{96F4BFA3-0BFC-4120-9E76-FF0A24A0E2E2}"/>
              </a:ext>
            </a:extLst>
          </p:cNvPr>
          <p:cNvSpPr txBox="1"/>
          <p:nvPr/>
        </p:nvSpPr>
        <p:spPr>
          <a:xfrm>
            <a:off x="553637" y="2861682"/>
            <a:ext cx="8213768" cy="3893374"/>
          </a:xfrm>
          <a:prstGeom prst="rect">
            <a:avLst/>
          </a:prstGeom>
          <a:noFill/>
        </p:spPr>
        <p:txBody>
          <a:bodyPr wrap="square">
            <a:spAutoFit/>
          </a:bodyPr>
          <a:lstStyle/>
          <a:p>
            <a:pPr marL="285756" indent="-285756">
              <a:spcAft>
                <a:spcPts val="600"/>
              </a:spcAft>
              <a:buFont typeface="Wingdings" panose="05000000000000000000" pitchFamily="2" charset="2"/>
              <a:buChar char="u"/>
            </a:pPr>
            <a:r>
              <a:rPr lang="ja-JP" altLang="en-US" sz="1600" dirty="0">
                <a:latin typeface="メイリオ" panose="020B0604030504040204" pitchFamily="50" charset="-128"/>
                <a:ea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rPr>
              <a:t>学校改革</a:t>
            </a:r>
            <a:r>
              <a:rPr lang="ja-JP" altLang="en-US" sz="1600" dirty="0">
                <a:latin typeface="メイリオ" panose="020B0604030504040204" pitchFamily="50" charset="-128"/>
                <a:ea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endParaRPr>
          </a:p>
          <a:p>
            <a:pPr>
              <a:spcAft>
                <a:spcPts val="600"/>
              </a:spcAft>
            </a:pPr>
            <a:r>
              <a:rPr lang="ja-JP" altLang="en-US" sz="1600" dirty="0">
                <a:latin typeface="メイリオ" panose="020B0604030504040204" pitchFamily="50" charset="-128"/>
                <a:ea typeface="メイリオ" panose="020B0604030504040204" pitchFamily="50" charset="-128"/>
              </a:rPr>
              <a:t>　・  各高校がこれまでの取組みにより積み上げてきた</a:t>
            </a:r>
            <a:endParaRPr lang="en-US" altLang="ja-JP" sz="1600" dirty="0">
              <a:latin typeface="メイリオ" panose="020B0604030504040204" pitchFamily="50" charset="-128"/>
              <a:ea typeface="メイリオ" panose="020B0604030504040204" pitchFamily="50" charset="-128"/>
            </a:endParaRPr>
          </a:p>
          <a:p>
            <a:pPr>
              <a:spcAft>
                <a:spcPts val="600"/>
              </a:spcAft>
            </a:pPr>
            <a:r>
              <a:rPr lang="ja-JP" altLang="en-US" sz="1600" dirty="0">
                <a:latin typeface="メイリオ" panose="020B0604030504040204" pitchFamily="50" charset="-128"/>
                <a:ea typeface="メイリオ" panose="020B0604030504040204" pitchFamily="50" charset="-128"/>
              </a:rPr>
              <a:t>　　 “自分たちの強み”や、中学生・保護者等の“ニーズ”を踏まえ、</a:t>
            </a:r>
            <a:endParaRPr lang="en-US" altLang="ja-JP" sz="1600" dirty="0">
              <a:latin typeface="メイリオ" panose="020B0604030504040204" pitchFamily="50" charset="-128"/>
              <a:ea typeface="メイリオ" panose="020B0604030504040204" pitchFamily="50" charset="-128"/>
            </a:endParaRPr>
          </a:p>
          <a:p>
            <a:pPr>
              <a:spcAft>
                <a:spcPts val="600"/>
              </a:spcAft>
            </a:pPr>
            <a:r>
              <a:rPr lang="ja-JP" altLang="en-US" sz="1600" b="1" dirty="0">
                <a:latin typeface="メイリオ" panose="020B0604030504040204" pitchFamily="50" charset="-128"/>
                <a:ea typeface="メイリオ" panose="020B0604030504040204" pitchFamily="50" charset="-128"/>
              </a:rPr>
              <a:t>　　 各高校において特色化・魅力化</a:t>
            </a:r>
            <a:r>
              <a:rPr lang="ja-JP" altLang="en-US" sz="1600" dirty="0">
                <a:latin typeface="メイリオ" panose="020B0604030504040204" pitchFamily="50" charset="-128"/>
                <a:ea typeface="メイリオ" panose="020B0604030504040204" pitchFamily="50" charset="-128"/>
              </a:rPr>
              <a:t>を図る</a:t>
            </a:r>
            <a:endParaRPr lang="en-US" altLang="ja-JP" sz="1600" dirty="0">
              <a:latin typeface="メイリオ" panose="020B0604030504040204" pitchFamily="50" charset="-128"/>
              <a:ea typeface="メイリオ" panose="020B0604030504040204" pitchFamily="50" charset="-128"/>
            </a:endParaRPr>
          </a:p>
          <a:p>
            <a:pPr>
              <a:spcAft>
                <a:spcPts val="600"/>
              </a:spcAft>
            </a:pPr>
            <a:endParaRPr lang="ja-JP" altLang="en-US" sz="1600" dirty="0">
              <a:latin typeface="メイリオ" panose="020B0604030504040204" pitchFamily="50" charset="-128"/>
              <a:ea typeface="メイリオ" panose="020B0604030504040204" pitchFamily="50" charset="-128"/>
            </a:endParaRPr>
          </a:p>
          <a:p>
            <a:pPr marL="285756" indent="-285756">
              <a:spcAft>
                <a:spcPts val="600"/>
              </a:spcAft>
              <a:buFont typeface="Wingdings" panose="05000000000000000000" pitchFamily="2" charset="2"/>
              <a:buChar char="u"/>
            </a:pPr>
            <a:r>
              <a:rPr lang="ja-JP" altLang="en-US" sz="1600" dirty="0">
                <a:latin typeface="メイリオ" panose="020B0604030504040204" pitchFamily="50" charset="-128"/>
                <a:ea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rPr>
              <a:t>入試改革</a:t>
            </a:r>
            <a:r>
              <a:rPr lang="ja-JP" altLang="en-US" sz="1600" dirty="0">
                <a:latin typeface="メイリオ" panose="020B0604030504040204" pitchFamily="50" charset="-128"/>
                <a:ea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endParaRPr>
          </a:p>
          <a:p>
            <a:pPr>
              <a:spcAft>
                <a:spcPts val="600"/>
              </a:spcAft>
            </a:pPr>
            <a:r>
              <a:rPr lang="ja-JP" altLang="en-US" sz="1600" dirty="0">
                <a:latin typeface="メイリオ" panose="020B0604030504040204" pitchFamily="50" charset="-128"/>
                <a:ea typeface="メイリオ" panose="020B0604030504040204" pitchFamily="50" charset="-128"/>
              </a:rPr>
              <a:t>　・　各高校の強みと受験生のニーズが合致する、</a:t>
            </a:r>
            <a:endParaRPr lang="en-US" altLang="ja-JP" sz="1600" dirty="0">
              <a:latin typeface="メイリオ" panose="020B0604030504040204" pitchFamily="50" charset="-128"/>
              <a:ea typeface="メイリオ" panose="020B0604030504040204" pitchFamily="50" charset="-128"/>
            </a:endParaRPr>
          </a:p>
          <a:p>
            <a:pPr>
              <a:spcAft>
                <a:spcPts val="600"/>
              </a:spcAft>
            </a:pPr>
            <a:r>
              <a:rPr lang="ja-JP" altLang="en-US" sz="1600" b="1" dirty="0">
                <a:latin typeface="メイリオ" panose="020B0604030504040204" pitchFamily="50" charset="-128"/>
                <a:ea typeface="メイリオ" panose="020B0604030504040204" pitchFamily="50" charset="-128"/>
              </a:rPr>
              <a:t>　　　将来の自己実現</a:t>
            </a:r>
            <a:r>
              <a:rPr lang="ja-JP" altLang="en-US" sz="1600" dirty="0">
                <a:latin typeface="メイリオ" panose="020B0604030504040204" pitchFamily="50" charset="-128"/>
                <a:ea typeface="メイリオ" panose="020B0604030504040204" pitchFamily="50" charset="-128"/>
              </a:rPr>
              <a:t>につなげていくような</a:t>
            </a:r>
            <a:r>
              <a:rPr lang="ja-JP" altLang="en-US" sz="1600" b="1" dirty="0">
                <a:latin typeface="メイリオ" panose="020B0604030504040204" pitchFamily="50" charset="-128"/>
                <a:ea typeface="メイリオ" panose="020B0604030504040204" pitchFamily="50" charset="-128"/>
              </a:rPr>
              <a:t>選抜制度を導入</a:t>
            </a:r>
            <a:endParaRPr lang="en-US" altLang="ja-JP" sz="1600" b="1" dirty="0">
              <a:latin typeface="メイリオ" panose="020B0604030504040204" pitchFamily="50" charset="-128"/>
              <a:ea typeface="メイリオ" panose="020B0604030504040204" pitchFamily="50" charset="-128"/>
            </a:endParaRPr>
          </a:p>
          <a:p>
            <a:pPr>
              <a:spcAft>
                <a:spcPts val="600"/>
              </a:spcAft>
            </a:pPr>
            <a:endParaRPr lang="ja-JP" altLang="en-US" sz="1600" dirty="0">
              <a:latin typeface="メイリオ" panose="020B0604030504040204" pitchFamily="50" charset="-128"/>
              <a:ea typeface="メイリオ" panose="020B0604030504040204" pitchFamily="50" charset="-128"/>
            </a:endParaRPr>
          </a:p>
          <a:p>
            <a:pPr marL="285756" indent="-285756">
              <a:spcAft>
                <a:spcPts val="600"/>
              </a:spcAft>
              <a:buFont typeface="Wingdings" panose="05000000000000000000" pitchFamily="2" charset="2"/>
              <a:buChar char="u"/>
            </a:pPr>
            <a:r>
              <a:rPr lang="ja-JP" altLang="en-US" sz="1600" dirty="0">
                <a:latin typeface="メイリオ" panose="020B0604030504040204" pitchFamily="50" charset="-128"/>
                <a:ea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rPr>
              <a:t>広報改革</a:t>
            </a:r>
            <a:r>
              <a:rPr lang="ja-JP" altLang="en-US" sz="1600" dirty="0">
                <a:latin typeface="メイリオ" panose="020B0604030504040204" pitchFamily="50" charset="-128"/>
                <a:ea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endParaRPr>
          </a:p>
          <a:p>
            <a:pPr>
              <a:spcAft>
                <a:spcPts val="600"/>
              </a:spcAft>
            </a:pPr>
            <a:r>
              <a:rPr lang="ja-JP" altLang="en-US" sz="1600" dirty="0">
                <a:latin typeface="メイリオ" panose="020B0604030504040204" pitchFamily="50" charset="-128"/>
                <a:ea typeface="メイリオ" panose="020B0604030504040204" pitchFamily="50" charset="-128"/>
              </a:rPr>
              <a:t>　・　各高校が自分たちの強みを確立し、「この学校はこうありたい」</a:t>
            </a:r>
            <a:endParaRPr lang="en-US" altLang="ja-JP" sz="1600" dirty="0">
              <a:latin typeface="メイリオ" panose="020B0604030504040204" pitchFamily="50" charset="-128"/>
              <a:ea typeface="メイリオ" panose="020B0604030504040204" pitchFamily="50" charset="-128"/>
            </a:endParaRPr>
          </a:p>
          <a:p>
            <a:pPr>
              <a:spcAft>
                <a:spcPts val="600"/>
              </a:spcAft>
            </a:pP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という</a:t>
            </a:r>
            <a:r>
              <a:rPr lang="ja-JP" altLang="en-US" sz="1600" b="1" dirty="0">
                <a:latin typeface="メイリオ" panose="020B0604030504040204" pitchFamily="50" charset="-128"/>
                <a:ea typeface="メイリオ" panose="020B0604030504040204" pitchFamily="50" charset="-128"/>
              </a:rPr>
              <a:t>イメージを中学生やその保護者等に浸透</a:t>
            </a:r>
            <a:r>
              <a:rPr lang="ja-JP" altLang="en-US" sz="1600" dirty="0">
                <a:latin typeface="メイリオ" panose="020B0604030504040204" pitchFamily="50" charset="-128"/>
                <a:ea typeface="メイリオ" panose="020B0604030504040204" pitchFamily="50" charset="-128"/>
              </a:rPr>
              <a:t>させる</a:t>
            </a:r>
          </a:p>
        </p:txBody>
      </p:sp>
      <p:sp>
        <p:nvSpPr>
          <p:cNvPr id="22" name="角丸四角形 32">
            <a:extLst>
              <a:ext uri="{FF2B5EF4-FFF2-40B4-BE49-F238E27FC236}">
                <a16:creationId xmlns:a16="http://schemas.microsoft.com/office/drawing/2014/main" id="{6E68E844-987D-423B-B35B-59F7AE93C43B}"/>
              </a:ext>
            </a:extLst>
          </p:cNvPr>
          <p:cNvSpPr/>
          <p:nvPr/>
        </p:nvSpPr>
        <p:spPr>
          <a:xfrm>
            <a:off x="576539" y="2428937"/>
            <a:ext cx="2313850" cy="342492"/>
          </a:xfrm>
          <a:prstGeom prst="roundRect">
            <a:avLst>
              <a:gd name="adj" fmla="val 5000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メイリオ" panose="020B0604030504040204" pitchFamily="50" charset="-128"/>
                <a:ea typeface="メイリオ" panose="020B0604030504040204" pitchFamily="50" charset="-128"/>
              </a:rPr>
              <a:t>３つの改革</a:t>
            </a:r>
          </a:p>
        </p:txBody>
      </p:sp>
      <p:grpSp>
        <p:nvGrpSpPr>
          <p:cNvPr id="27" name="グループ化 26">
            <a:extLst>
              <a:ext uri="{FF2B5EF4-FFF2-40B4-BE49-F238E27FC236}">
                <a16:creationId xmlns:a16="http://schemas.microsoft.com/office/drawing/2014/main" id="{9165D7F1-CCB6-38B6-CA6B-C3A59C4E4196}"/>
              </a:ext>
            </a:extLst>
          </p:cNvPr>
          <p:cNvGrpSpPr/>
          <p:nvPr/>
        </p:nvGrpSpPr>
        <p:grpSpPr>
          <a:xfrm>
            <a:off x="7285709" y="2448545"/>
            <a:ext cx="4352654" cy="3349726"/>
            <a:chOff x="3107236" y="1218636"/>
            <a:chExt cx="5661384" cy="4464075"/>
          </a:xfrm>
        </p:grpSpPr>
        <p:sp>
          <p:nvSpPr>
            <p:cNvPr id="28" name="円/楕円 4">
              <a:extLst>
                <a:ext uri="{FF2B5EF4-FFF2-40B4-BE49-F238E27FC236}">
                  <a16:creationId xmlns:a16="http://schemas.microsoft.com/office/drawing/2014/main" id="{FE98A420-B572-FAC7-034D-8AE934A3EC91}"/>
                </a:ext>
              </a:extLst>
            </p:cNvPr>
            <p:cNvSpPr/>
            <p:nvPr/>
          </p:nvSpPr>
          <p:spPr>
            <a:xfrm>
              <a:off x="4921987" y="3062756"/>
              <a:ext cx="2014417" cy="2014417"/>
            </a:xfrm>
            <a:prstGeom prst="ellipse">
              <a:avLst/>
            </a:prstGeom>
            <a:solidFill>
              <a:srgbClr val="FF0000"/>
            </a:solidFill>
            <a:ln cap="flat">
              <a:solidFill>
                <a:srgbClr val="BAAC8E"/>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府立高校</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bg1"/>
                  </a:solidFill>
                  <a:latin typeface="メイリオ" panose="020B0604030504040204" pitchFamily="50" charset="-128"/>
                  <a:ea typeface="メイリオ" panose="020B0604030504040204" pitchFamily="50" charset="-128"/>
                </a:rPr>
                <a:t>改革</a:t>
              </a:r>
            </a:p>
          </p:txBody>
        </p:sp>
        <p:sp>
          <p:nvSpPr>
            <p:cNvPr id="34" name="円/楕円 35">
              <a:extLst>
                <a:ext uri="{FF2B5EF4-FFF2-40B4-BE49-F238E27FC236}">
                  <a16:creationId xmlns:a16="http://schemas.microsoft.com/office/drawing/2014/main" id="{C174F06A-3409-3D05-FDDC-2EC7B7C9ABF3}"/>
                </a:ext>
              </a:extLst>
            </p:cNvPr>
            <p:cNvSpPr/>
            <p:nvPr/>
          </p:nvSpPr>
          <p:spPr>
            <a:xfrm>
              <a:off x="5034439" y="1218636"/>
              <a:ext cx="1715912" cy="1612747"/>
            </a:xfrm>
            <a:prstGeom prst="ellipse">
              <a:avLst/>
            </a:prstGeom>
            <a:solidFill>
              <a:srgbClr val="394FCD"/>
            </a:solidFill>
            <a:ln>
              <a:solidFill>
                <a:srgbClr val="BAAC8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学校改革</a:t>
              </a:r>
            </a:p>
          </p:txBody>
        </p:sp>
        <p:sp>
          <p:nvSpPr>
            <p:cNvPr id="35" name="円/楕円 41">
              <a:extLst>
                <a:ext uri="{FF2B5EF4-FFF2-40B4-BE49-F238E27FC236}">
                  <a16:creationId xmlns:a16="http://schemas.microsoft.com/office/drawing/2014/main" id="{82EA5685-0EE2-EA1B-40BE-B26CB3F4E675}"/>
                </a:ext>
              </a:extLst>
            </p:cNvPr>
            <p:cNvSpPr/>
            <p:nvPr/>
          </p:nvSpPr>
          <p:spPr>
            <a:xfrm>
              <a:off x="3107236" y="4069964"/>
              <a:ext cx="1715912" cy="1612747"/>
            </a:xfrm>
            <a:prstGeom prst="ellipse">
              <a:avLst/>
            </a:prstGeom>
            <a:solidFill>
              <a:srgbClr val="00B050"/>
            </a:solidFill>
            <a:ln>
              <a:solidFill>
                <a:srgbClr val="BAAC8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入試改革</a:t>
              </a:r>
            </a:p>
          </p:txBody>
        </p:sp>
        <p:sp>
          <p:nvSpPr>
            <p:cNvPr id="36" name="円/楕円 42">
              <a:extLst>
                <a:ext uri="{FF2B5EF4-FFF2-40B4-BE49-F238E27FC236}">
                  <a16:creationId xmlns:a16="http://schemas.microsoft.com/office/drawing/2014/main" id="{508B32BA-6F5B-0882-6B1D-C1BAD2FE20CC}"/>
                </a:ext>
              </a:extLst>
            </p:cNvPr>
            <p:cNvSpPr/>
            <p:nvPr/>
          </p:nvSpPr>
          <p:spPr>
            <a:xfrm>
              <a:off x="7052708" y="4069964"/>
              <a:ext cx="1715912" cy="1612747"/>
            </a:xfrm>
            <a:prstGeom prst="ellipse">
              <a:avLst/>
            </a:prstGeom>
            <a:solidFill>
              <a:srgbClr val="FFFF00"/>
            </a:solidFill>
            <a:ln>
              <a:solidFill>
                <a:srgbClr val="BAAC8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2">
                      <a:lumMod val="25000"/>
                    </a:schemeClr>
                  </a:solidFill>
                  <a:latin typeface="メイリオ" panose="020B0604030504040204" pitchFamily="50" charset="-128"/>
                  <a:ea typeface="メイリオ" panose="020B0604030504040204" pitchFamily="50" charset="-128"/>
                </a:rPr>
                <a:t>広報改革</a:t>
              </a:r>
            </a:p>
          </p:txBody>
        </p:sp>
      </p:grpSp>
      <p:sp>
        <p:nvSpPr>
          <p:cNvPr id="39" name="テキスト ボックス 38">
            <a:extLst>
              <a:ext uri="{FF2B5EF4-FFF2-40B4-BE49-F238E27FC236}">
                <a16:creationId xmlns:a16="http://schemas.microsoft.com/office/drawing/2014/main" id="{558D2CD8-155A-AADC-DAF3-AB84A92055A8}"/>
              </a:ext>
            </a:extLst>
          </p:cNvPr>
          <p:cNvSpPr txBox="1"/>
          <p:nvPr/>
        </p:nvSpPr>
        <p:spPr>
          <a:xfrm>
            <a:off x="483350" y="970173"/>
            <a:ext cx="11046089" cy="1185296"/>
          </a:xfrm>
          <a:prstGeom prst="rect">
            <a:avLst/>
          </a:prstGeom>
          <a:noFill/>
          <a:ln>
            <a:noFill/>
          </a:ln>
        </p:spPr>
        <p:txBody>
          <a:bodyPr wrap="square" tIns="90000" bIns="90000" rtlCol="0" anchor="t" anchorCtr="0">
            <a:noAutofit/>
          </a:bodyPr>
          <a:lstStyle/>
          <a:p>
            <a:pPr marL="285750" indent="-285750">
              <a:spcAft>
                <a:spcPts val="60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府立高校改革に向けては、府立高校の特色化・魅力化を図り（</a:t>
            </a:r>
            <a:r>
              <a:rPr lang="ja-JP" altLang="en-US" sz="1600" b="1" dirty="0">
                <a:latin typeface="メイリオ" panose="020B0604030504040204" pitchFamily="50" charset="-128"/>
                <a:ea typeface="メイリオ" panose="020B0604030504040204" pitchFamily="50" charset="-128"/>
              </a:rPr>
              <a:t>学校改革</a:t>
            </a:r>
            <a:r>
              <a:rPr lang="ja-JP" altLang="en-US" sz="1600" dirty="0">
                <a:latin typeface="メイリオ" panose="020B0604030504040204" pitchFamily="50" charset="-128"/>
                <a:ea typeface="メイリオ" panose="020B0604030504040204" pitchFamily="50" charset="-128"/>
              </a:rPr>
              <a:t>）、その特色等に応じた生徒が入学できる</a:t>
            </a:r>
            <a:endParaRPr lang="en-US" altLang="ja-JP" sz="1600" dirty="0">
              <a:latin typeface="メイリオ" panose="020B0604030504040204" pitchFamily="50" charset="-128"/>
              <a:ea typeface="メイリオ" panose="020B0604030504040204" pitchFamily="50" charset="-128"/>
            </a:endParaRPr>
          </a:p>
          <a:p>
            <a:pPr>
              <a:spcAft>
                <a:spcPts val="600"/>
              </a:spcAft>
            </a:pPr>
            <a:r>
              <a:rPr lang="ja-JP" altLang="en-US" sz="1600" dirty="0">
                <a:latin typeface="メイリオ" panose="020B0604030504040204" pitchFamily="50" charset="-128"/>
                <a:ea typeface="メイリオ" panose="020B0604030504040204" pitchFamily="50" charset="-128"/>
              </a:rPr>
              <a:t>　 しくみを構築するとともに（</a:t>
            </a:r>
            <a:r>
              <a:rPr lang="ja-JP" altLang="en-US" sz="1600" b="1" dirty="0">
                <a:latin typeface="メイリオ" panose="020B0604030504040204" pitchFamily="50" charset="-128"/>
                <a:ea typeface="メイリオ" panose="020B0604030504040204" pitchFamily="50" charset="-128"/>
              </a:rPr>
              <a:t>入試改革</a:t>
            </a:r>
            <a:r>
              <a:rPr lang="ja-JP" altLang="en-US" sz="1600" dirty="0">
                <a:latin typeface="メイリオ" panose="020B0604030504040204" pitchFamily="50" charset="-128"/>
                <a:ea typeface="メイリオ" panose="020B0604030504040204" pitchFamily="50" charset="-128"/>
              </a:rPr>
              <a:t>）、それぞれの特色や魅力をより効果的に発信（</a:t>
            </a:r>
            <a:r>
              <a:rPr lang="ja-JP" altLang="en-US" sz="1600" b="1" dirty="0">
                <a:latin typeface="メイリオ" panose="020B0604030504040204" pitchFamily="50" charset="-128"/>
                <a:ea typeface="メイリオ" panose="020B0604030504040204" pitchFamily="50" charset="-128"/>
              </a:rPr>
              <a:t>広報改革</a:t>
            </a:r>
            <a:r>
              <a:rPr lang="ja-JP" altLang="en-US" sz="1600" dirty="0">
                <a:latin typeface="メイリオ" panose="020B0604030504040204" pitchFamily="50" charset="-128"/>
                <a:ea typeface="メイリオ" panose="020B0604030504040204" pitchFamily="50" charset="-128"/>
              </a:rPr>
              <a:t>）することが重要</a:t>
            </a:r>
            <a:endParaRPr lang="en-US" altLang="ja-JP" sz="1600" dirty="0">
              <a:latin typeface="メイリオ" panose="020B0604030504040204" pitchFamily="50" charset="-128"/>
              <a:ea typeface="メイリオ" panose="020B0604030504040204" pitchFamily="50" charset="-128"/>
            </a:endParaRPr>
          </a:p>
          <a:p>
            <a:pPr marL="285750" indent="-285750">
              <a:spcAft>
                <a:spcPts val="60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これら</a:t>
            </a:r>
            <a:r>
              <a:rPr lang="ja-JP" altLang="en-US" sz="1600" b="1" dirty="0">
                <a:latin typeface="メイリオ" panose="020B0604030504040204" pitchFamily="50" charset="-128"/>
                <a:ea typeface="メイリオ" panose="020B0604030504040204" pitchFamily="50" charset="-128"/>
              </a:rPr>
              <a:t>３つの改革をセット</a:t>
            </a:r>
            <a:r>
              <a:rPr lang="ja-JP" altLang="en-US" sz="1600" dirty="0">
                <a:latin typeface="メイリオ" panose="020B0604030504040204" pitchFamily="50" charset="-128"/>
                <a:ea typeface="メイリオ" panose="020B0604030504040204" pitchFamily="50" charset="-128"/>
              </a:rPr>
              <a:t>で行うことで、それぞれの取組みの</a:t>
            </a:r>
            <a:r>
              <a:rPr lang="ja-JP" altLang="en-US" sz="1600" b="1" dirty="0">
                <a:latin typeface="メイリオ" panose="020B0604030504040204" pitchFamily="50" charset="-128"/>
                <a:ea typeface="メイリオ" panose="020B0604030504040204" pitchFamily="50" charset="-128"/>
              </a:rPr>
              <a:t>好循環を図る</a:t>
            </a:r>
          </a:p>
        </p:txBody>
      </p:sp>
      <p:sp>
        <p:nvSpPr>
          <p:cNvPr id="19" name="テキスト ボックス 18">
            <a:extLst>
              <a:ext uri="{FF2B5EF4-FFF2-40B4-BE49-F238E27FC236}">
                <a16:creationId xmlns:a16="http://schemas.microsoft.com/office/drawing/2014/main" id="{0F878FF6-90BF-4A0C-9469-B7D3D5B034C4}"/>
              </a:ext>
            </a:extLst>
          </p:cNvPr>
          <p:cNvSpPr txBox="1"/>
          <p:nvPr/>
        </p:nvSpPr>
        <p:spPr>
          <a:xfrm>
            <a:off x="515097" y="241844"/>
            <a:ext cx="8432849" cy="431991"/>
          </a:xfrm>
          <a:prstGeom prst="rect">
            <a:avLst/>
          </a:prstGeom>
          <a:noFill/>
          <a:ln>
            <a:noFill/>
          </a:ln>
        </p:spPr>
        <p:txBody>
          <a:bodyPr wrap="square" tIns="90000" bIns="90000" rtlCol="0" anchor="t" anchorCtr="0">
            <a:noAutofit/>
          </a:bodyPr>
          <a:lstStyle/>
          <a:p>
            <a:r>
              <a:rPr lang="en-US" altLang="ja-JP" sz="2000" b="1" dirty="0">
                <a:latin typeface="メイリオ" panose="020B0604030504040204" pitchFamily="50" charset="-128"/>
                <a:ea typeface="メイリオ" panose="020B0604030504040204" pitchFamily="50" charset="-128"/>
              </a:rPr>
              <a:t>2</a:t>
            </a:r>
            <a:r>
              <a:rPr lang="ja-JP" altLang="en-US" sz="2000" b="1" dirty="0">
                <a:latin typeface="メイリオ" panose="020B0604030504040204" pitchFamily="50" charset="-128"/>
                <a:ea typeface="メイリオ" panose="020B0604030504040204" pitchFamily="50" charset="-128"/>
              </a:rPr>
              <a:t>　府立高校改革に向けて（３つの改革）</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cxnSp>
        <p:nvCxnSpPr>
          <p:cNvPr id="14" name="直線コネクタ 13">
            <a:extLst>
              <a:ext uri="{FF2B5EF4-FFF2-40B4-BE49-F238E27FC236}">
                <a16:creationId xmlns:a16="http://schemas.microsoft.com/office/drawing/2014/main" id="{E43D823C-9F3C-41C1-A94A-56EA97FA6A8B}"/>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sp>
        <p:nvSpPr>
          <p:cNvPr id="3" name="スライド番号プレースホルダー 2">
            <a:extLst>
              <a:ext uri="{FF2B5EF4-FFF2-40B4-BE49-F238E27FC236}">
                <a16:creationId xmlns:a16="http://schemas.microsoft.com/office/drawing/2014/main" id="{42AF1084-40FB-4A92-825F-EDBF2FE57528}"/>
              </a:ext>
            </a:extLst>
          </p:cNvPr>
          <p:cNvSpPr>
            <a:spLocks noGrp="1"/>
          </p:cNvSpPr>
          <p:nvPr>
            <p:ph type="sldNum" sz="quarter" idx="4"/>
          </p:nvPr>
        </p:nvSpPr>
        <p:spPr/>
        <p:txBody>
          <a:bodyPr/>
          <a:lstStyle/>
          <a:p>
            <a:fld id="{8EF98A3A-4FC9-421C-9EC4-B2EF6B34D3EB}" type="slidenum">
              <a:rPr kumimoji="1" lang="ja-JP" altLang="en-US" smtClean="0"/>
              <a:pPr/>
              <a:t>10</a:t>
            </a:fld>
            <a:endParaRPr kumimoji="1" lang="ja-JP" altLang="en-US"/>
          </a:p>
        </p:txBody>
      </p:sp>
    </p:spTree>
    <p:extLst>
      <p:ext uri="{BB962C8B-B14F-4D97-AF65-F5344CB8AC3E}">
        <p14:creationId xmlns:p14="http://schemas.microsoft.com/office/powerpoint/2010/main" val="987725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テキスト ボックス 19">
            <a:extLst>
              <a:ext uri="{FF2B5EF4-FFF2-40B4-BE49-F238E27FC236}">
                <a16:creationId xmlns:a16="http://schemas.microsoft.com/office/drawing/2014/main" id="{775AD0C0-3EA5-41CB-8D1F-B18EA166848E}"/>
              </a:ext>
            </a:extLst>
          </p:cNvPr>
          <p:cNvSpPr txBox="1"/>
          <p:nvPr/>
        </p:nvSpPr>
        <p:spPr>
          <a:xfrm>
            <a:off x="744823" y="927162"/>
            <a:ext cx="10665299" cy="5416309"/>
          </a:xfrm>
          <a:prstGeom prst="roundRect">
            <a:avLst>
              <a:gd name="adj" fmla="val 5180"/>
            </a:avLst>
          </a:prstGeom>
          <a:solidFill>
            <a:srgbClr val="D2EFFA"/>
          </a:solidFill>
          <a:ln>
            <a:noFill/>
          </a:ln>
        </p:spPr>
        <p:txBody>
          <a:bodyPr wrap="square" tIns="90000" bIns="90000" rtlCol="0" anchor="t" anchorCtr="0">
            <a:noAutofit/>
          </a:bodyPr>
          <a:lstStyle/>
          <a:p>
            <a:pPr marL="189000" indent="-342900"/>
            <a:endParaRPr lang="en-US" altLang="ja-JP" sz="1800" b="1" dirty="0">
              <a:solidFill>
                <a:schemeClr val="tx1"/>
              </a:solidFill>
            </a:endParaRPr>
          </a:p>
          <a:p>
            <a:pPr marL="189000" indent="-342900"/>
            <a:endParaRPr lang="en-US" altLang="ja-JP" b="1" dirty="0"/>
          </a:p>
          <a:p>
            <a:pPr marL="189000" indent="-342900">
              <a:spcAft>
                <a:spcPts val="600"/>
              </a:spcAft>
            </a:pPr>
            <a:r>
              <a:rPr lang="ja-JP" altLang="en-US" sz="1600" b="1" dirty="0">
                <a:latin typeface="メイリオ" panose="020B0604030504040204" pitchFamily="50" charset="-128"/>
                <a:ea typeface="メイリオ" panose="020B0604030504040204" pitchFamily="50" charset="-128"/>
              </a:rPr>
              <a:t>■　「卓越性・公平性・多様性*」の実現</a:t>
            </a:r>
            <a:endParaRPr lang="en-US" altLang="ja-JP" sz="1600" b="1" dirty="0">
              <a:latin typeface="メイリオ" panose="020B0604030504040204" pitchFamily="50" charset="-128"/>
              <a:ea typeface="メイリオ" panose="020B0604030504040204" pitchFamily="50" charset="-128"/>
            </a:endParaRPr>
          </a:p>
          <a:p>
            <a:pPr marL="174625"/>
            <a:r>
              <a:rPr lang="ja-JP" altLang="en-US" sz="1600" dirty="0">
                <a:latin typeface="メイリオ" panose="020B0604030504040204" pitchFamily="50" charset="-128"/>
                <a:ea typeface="メイリオ" panose="020B0604030504040204" pitchFamily="50" charset="-128"/>
              </a:rPr>
              <a:t>　これまで進めてきた、府立高校において、</a:t>
            </a:r>
            <a:r>
              <a:rPr lang="ja-JP" altLang="en-US" sz="1600" u="sng" dirty="0">
                <a:latin typeface="メイリオ" panose="020B0604030504040204" pitchFamily="50" charset="-128"/>
                <a:ea typeface="メイリオ" panose="020B0604030504040204" pitchFamily="50" charset="-128"/>
              </a:rPr>
              <a:t>「卓越性」と「公平性」</a:t>
            </a:r>
            <a:r>
              <a:rPr lang="ja-JP" altLang="en-US" sz="1600" dirty="0">
                <a:latin typeface="メイリオ" panose="020B0604030504040204" pitchFamily="50" charset="-128"/>
                <a:ea typeface="メイリオ" panose="020B0604030504040204" pitchFamily="50" charset="-128"/>
              </a:rPr>
              <a:t>を高水準で両立させることに加え、</a:t>
            </a:r>
            <a:br>
              <a:rPr lang="en-US" altLang="ja-JP" sz="1600" dirty="0">
                <a:latin typeface="メイリオ" panose="020B0604030504040204" pitchFamily="50" charset="-128"/>
                <a:ea typeface="メイリオ" panose="020B0604030504040204" pitchFamily="50" charset="-128"/>
              </a:rPr>
            </a:br>
            <a:r>
              <a:rPr lang="ja-JP" altLang="en-US" sz="1600" dirty="0">
                <a:latin typeface="メイリオ" panose="020B0604030504040204" pitchFamily="50" charset="-128"/>
                <a:ea typeface="メイリオ" panose="020B0604030504040204" pitchFamily="50" charset="-128"/>
              </a:rPr>
              <a:t>子どもたちの</a:t>
            </a:r>
            <a:r>
              <a:rPr lang="ja-JP" altLang="en-US" sz="1600" u="sng" dirty="0">
                <a:latin typeface="メイリオ" panose="020B0604030504040204" pitchFamily="50" charset="-128"/>
                <a:ea typeface="メイリオ" panose="020B0604030504040204" pitchFamily="50" charset="-128"/>
              </a:rPr>
              <a:t>「多様性」</a:t>
            </a:r>
            <a:r>
              <a:rPr lang="ja-JP" altLang="en-US" sz="1600" dirty="0">
                <a:latin typeface="メイリオ" panose="020B0604030504040204" pitchFamily="50" charset="-128"/>
                <a:ea typeface="メイリオ" panose="020B0604030504040204" pitchFamily="50" charset="-128"/>
              </a:rPr>
              <a:t>に応じた教育を大切にし、子どもたち一人ひとりの力を最大限に伸ばす教育を</a:t>
            </a:r>
            <a:br>
              <a:rPr lang="en-US" altLang="ja-JP" sz="1600" dirty="0">
                <a:latin typeface="メイリオ" panose="020B0604030504040204" pitchFamily="50" charset="-128"/>
                <a:ea typeface="メイリオ" panose="020B0604030504040204" pitchFamily="50" charset="-128"/>
              </a:rPr>
            </a:br>
            <a:r>
              <a:rPr lang="ja-JP" altLang="en-US" sz="1600" dirty="0">
                <a:latin typeface="メイリオ" panose="020B0604030504040204" pitchFamily="50" charset="-128"/>
                <a:ea typeface="メイリオ" panose="020B0604030504040204" pitchFamily="50" charset="-128"/>
              </a:rPr>
              <a:t>引き続き進めていく。</a:t>
            </a:r>
            <a:endParaRPr lang="en-US" altLang="ja-JP" sz="1600" dirty="0">
              <a:latin typeface="メイリオ" panose="020B0604030504040204" pitchFamily="50" charset="-128"/>
              <a:ea typeface="メイリオ" panose="020B0604030504040204" pitchFamily="50" charset="-128"/>
            </a:endParaRPr>
          </a:p>
          <a:p>
            <a:pPr marL="189000" indent="-342900">
              <a:spcBef>
                <a:spcPts val="300"/>
              </a:spcBef>
            </a:pP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marL="189000" indent="-342900">
              <a:spcBef>
                <a:spcPts val="300"/>
              </a:spcBef>
            </a:pPr>
            <a:br>
              <a:rPr lang="en-US" altLang="ja-JP" sz="1400" dirty="0">
                <a:latin typeface="メイリオ" panose="020B0604030504040204" pitchFamily="50" charset="-128"/>
                <a:ea typeface="メイリオ" panose="020B0604030504040204" pitchFamily="50" charset="-128"/>
              </a:rPr>
            </a:br>
            <a:r>
              <a:rPr lang="ja-JP" altLang="en-US" sz="1400" dirty="0">
                <a:latin typeface="メイリオ" panose="020B0604030504040204" pitchFamily="50" charset="-128"/>
                <a:ea typeface="メイリオ" panose="020B0604030504040204" pitchFamily="50" charset="-128"/>
              </a:rPr>
              <a:t>　</a:t>
            </a:r>
            <a:endParaRPr lang="en-US" altLang="ja-JP" sz="1400" dirty="0">
              <a:latin typeface="メイリオ" panose="020B0604030504040204" pitchFamily="50" charset="-128"/>
              <a:ea typeface="メイリオ" panose="020B0604030504040204" pitchFamily="50" charset="-128"/>
            </a:endParaRPr>
          </a:p>
          <a:p>
            <a:pPr marL="189000" indent="-342900">
              <a:spcBef>
                <a:spcPts val="300"/>
              </a:spcBef>
            </a:pPr>
            <a:br>
              <a:rPr lang="en-US" altLang="ja-JP" sz="1400" dirty="0">
                <a:latin typeface="メイリオ" panose="020B0604030504040204" pitchFamily="50" charset="-128"/>
                <a:ea typeface="メイリオ" panose="020B0604030504040204" pitchFamily="50" charset="-128"/>
              </a:rPr>
            </a:br>
            <a:endParaRPr lang="en-US" altLang="ja-JP" sz="1400" dirty="0">
              <a:latin typeface="メイリオ" panose="020B0604030504040204" pitchFamily="50" charset="-128"/>
              <a:ea typeface="メイリオ" panose="020B0604030504040204" pitchFamily="50" charset="-128"/>
            </a:endParaRPr>
          </a:p>
          <a:p>
            <a:pPr marL="189000" indent="-342900">
              <a:spcAft>
                <a:spcPts val="600"/>
              </a:spcAft>
            </a:pPr>
            <a:r>
              <a:rPr lang="ja-JP" altLang="en-US" sz="1600" b="1" dirty="0">
                <a:solidFill>
                  <a:schemeClr val="tx1"/>
                </a:solidFill>
                <a:latin typeface="メイリオ" panose="020B0604030504040204" pitchFamily="50" charset="-128"/>
                <a:ea typeface="メイリオ" panose="020B0604030504040204" pitchFamily="50" charset="-128"/>
              </a:rPr>
              <a:t>■　さらなる</a:t>
            </a:r>
            <a:r>
              <a:rPr lang="ja-JP" altLang="en-US" sz="1600" b="1" dirty="0">
                <a:latin typeface="メイリオ" panose="020B0604030504040204" pitchFamily="50" charset="-128"/>
                <a:ea typeface="メイリオ" panose="020B0604030504040204" pitchFamily="50" charset="-128"/>
              </a:rPr>
              <a:t>特色化・魅力化</a:t>
            </a:r>
            <a:endParaRPr lang="en-US" altLang="ja-JP" sz="1600" dirty="0">
              <a:solidFill>
                <a:schemeClr val="tx1"/>
              </a:solidFill>
              <a:latin typeface="メイリオ" panose="020B0604030504040204" pitchFamily="50" charset="-128"/>
              <a:ea typeface="メイリオ" panose="020B0604030504040204" pitchFamily="50" charset="-128"/>
            </a:endParaRPr>
          </a:p>
          <a:p>
            <a:pPr marL="189000" indent="-342900"/>
            <a:r>
              <a:rPr lang="ja-JP" altLang="en-US" sz="1600" dirty="0">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　各府立高校が選ばれる学校となるよう、</a:t>
            </a:r>
            <a:r>
              <a:rPr lang="ja-JP" altLang="en-US" sz="1600" u="sng" dirty="0">
                <a:solidFill>
                  <a:schemeClr val="tx1"/>
                </a:solidFill>
                <a:latin typeface="メイリオ" panose="020B0604030504040204" pitchFamily="50" charset="-128"/>
                <a:ea typeface="メイリオ" panose="020B0604030504040204" pitchFamily="50" charset="-128"/>
              </a:rPr>
              <a:t>多様な学びのニーズに応える教育内容の充実を図る</a:t>
            </a:r>
            <a:r>
              <a:rPr lang="ja-JP" altLang="en-US" sz="1600" dirty="0">
                <a:solidFill>
                  <a:schemeClr val="tx1"/>
                </a:solidFill>
                <a:latin typeface="メイリオ" panose="020B0604030504040204" pitchFamily="50" charset="-128"/>
                <a:ea typeface="メイリオ" panose="020B0604030504040204" pitchFamily="50" charset="-128"/>
              </a:rPr>
              <a:t>とともに、</a:t>
            </a:r>
            <a:br>
              <a:rPr lang="en-US" altLang="ja-JP" sz="1600" dirty="0">
                <a:solidFill>
                  <a:schemeClr val="tx1"/>
                </a:solidFill>
                <a:latin typeface="メイリオ" panose="020B0604030504040204" pitchFamily="50" charset="-128"/>
                <a:ea typeface="メイリオ" panose="020B0604030504040204" pitchFamily="50" charset="-128"/>
              </a:rPr>
            </a:br>
            <a:r>
              <a:rPr lang="ja-JP" altLang="en-US" sz="1600" dirty="0">
                <a:solidFill>
                  <a:schemeClr val="tx1"/>
                </a:solidFill>
                <a:latin typeface="メイリオ" panose="020B0604030504040204" pitchFamily="50" charset="-128"/>
                <a:ea typeface="メイリオ" panose="020B0604030504040204" pitchFamily="50" charset="-128"/>
              </a:rPr>
              <a:t>特に生徒数で約</a:t>
            </a:r>
            <a:r>
              <a:rPr lang="en-US" altLang="ja-JP" sz="1600" dirty="0">
                <a:solidFill>
                  <a:schemeClr val="tx1"/>
                </a:solidFill>
                <a:latin typeface="メイリオ" panose="020B0604030504040204" pitchFamily="50" charset="-128"/>
                <a:ea typeface="メイリオ" panose="020B0604030504040204" pitchFamily="50" charset="-128"/>
              </a:rPr>
              <a:t>6</a:t>
            </a:r>
            <a:r>
              <a:rPr lang="ja-JP" altLang="en-US" sz="1600" dirty="0">
                <a:solidFill>
                  <a:schemeClr val="tx1"/>
                </a:solidFill>
                <a:latin typeface="メイリオ" panose="020B0604030504040204" pitchFamily="50" charset="-128"/>
                <a:ea typeface="メイリオ" panose="020B0604030504040204" pitchFamily="50" charset="-128"/>
              </a:rPr>
              <a:t>割を占める普通科においては、さらなる</a:t>
            </a:r>
            <a:r>
              <a:rPr lang="ja-JP" altLang="en-US" sz="1600" dirty="0">
                <a:latin typeface="メイリオ" panose="020B0604030504040204" pitchFamily="50" charset="-128"/>
                <a:ea typeface="メイリオ" panose="020B0604030504040204" pitchFamily="50" charset="-128"/>
              </a:rPr>
              <a:t>特色化・魅力化</a:t>
            </a:r>
            <a:r>
              <a:rPr lang="ja-JP" altLang="en-US" sz="1600" dirty="0">
                <a:solidFill>
                  <a:schemeClr val="tx1"/>
                </a:solidFill>
                <a:latin typeface="メイリオ" panose="020B0604030504040204" pitchFamily="50" charset="-128"/>
                <a:ea typeface="メイリオ" panose="020B0604030504040204" pitchFamily="50" charset="-128"/>
              </a:rPr>
              <a:t>を進める。</a:t>
            </a:r>
            <a:endParaRPr lang="en-US" altLang="ja-JP" sz="1600" dirty="0">
              <a:solidFill>
                <a:schemeClr val="tx1"/>
              </a:solidFill>
              <a:latin typeface="メイリオ" panose="020B0604030504040204" pitchFamily="50" charset="-128"/>
              <a:ea typeface="メイリオ" panose="020B0604030504040204" pitchFamily="50" charset="-128"/>
            </a:endParaRPr>
          </a:p>
          <a:p>
            <a:pPr marL="189000" indent="-342900"/>
            <a:endParaRPr lang="en-US" altLang="ja-JP" sz="1600" dirty="0">
              <a:solidFill>
                <a:schemeClr val="tx1"/>
              </a:solidFill>
              <a:latin typeface="メイリオ" panose="020B0604030504040204" pitchFamily="50" charset="-128"/>
              <a:ea typeface="メイリオ" panose="020B0604030504040204" pitchFamily="50" charset="-128"/>
            </a:endParaRPr>
          </a:p>
          <a:p>
            <a:pPr marL="189000" indent="-342900">
              <a:spcAft>
                <a:spcPts val="600"/>
              </a:spcAft>
            </a:pPr>
            <a:r>
              <a:rPr lang="ja-JP" altLang="en-US" sz="1600" b="1" dirty="0">
                <a:solidFill>
                  <a:schemeClr val="tx1"/>
                </a:solidFill>
                <a:latin typeface="メイリオ" panose="020B0604030504040204" pitchFamily="50" charset="-128"/>
                <a:ea typeface="メイリオ" panose="020B0604030504040204" pitchFamily="50" charset="-128"/>
              </a:rPr>
              <a:t>■　わかりやすさ</a:t>
            </a:r>
            <a:endParaRPr lang="en-US" altLang="ja-JP" sz="1600" b="1" dirty="0">
              <a:solidFill>
                <a:schemeClr val="tx1"/>
              </a:solidFill>
              <a:latin typeface="メイリオ" panose="020B0604030504040204" pitchFamily="50" charset="-128"/>
              <a:ea typeface="メイリオ" panose="020B0604030504040204" pitchFamily="50" charset="-128"/>
            </a:endParaRPr>
          </a:p>
          <a:p>
            <a:pPr marL="189000" indent="-342900"/>
            <a:r>
              <a:rPr lang="ja-JP" altLang="en-US" sz="1600" b="1"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中学生が自身の得意や興味等を考えて志望校を選択できるよう、</a:t>
            </a:r>
            <a:r>
              <a:rPr lang="ja-JP" altLang="en-US" sz="1600" u="sng" dirty="0">
                <a:solidFill>
                  <a:schemeClr val="tx1"/>
                </a:solidFill>
                <a:latin typeface="メイリオ" panose="020B0604030504040204" pitchFamily="50" charset="-128"/>
                <a:ea typeface="メイリオ" panose="020B0604030504040204" pitchFamily="50" charset="-128"/>
              </a:rPr>
              <a:t>特色ある学校や学科をその特色に</a:t>
            </a:r>
            <a:br>
              <a:rPr lang="en-US" altLang="ja-JP" sz="1600" u="sng" dirty="0">
                <a:solidFill>
                  <a:schemeClr val="tx1"/>
                </a:solidFill>
                <a:latin typeface="メイリオ" panose="020B0604030504040204" pitchFamily="50" charset="-128"/>
                <a:ea typeface="メイリオ" panose="020B0604030504040204" pitchFamily="50" charset="-128"/>
              </a:rPr>
            </a:br>
            <a:r>
              <a:rPr lang="ja-JP" altLang="en-US" sz="1600" u="sng" dirty="0">
                <a:solidFill>
                  <a:schemeClr val="tx1"/>
                </a:solidFill>
                <a:latin typeface="メイリオ" panose="020B0604030504040204" pitchFamily="50" charset="-128"/>
                <a:ea typeface="メイリオ" panose="020B0604030504040204" pitchFamily="50" charset="-128"/>
              </a:rPr>
              <a:t>合わせて再整理</a:t>
            </a:r>
            <a:r>
              <a:rPr lang="ja-JP" altLang="en-US" sz="1600" dirty="0">
                <a:solidFill>
                  <a:schemeClr val="tx1"/>
                </a:solidFill>
                <a:latin typeface="メイリオ" panose="020B0604030504040204" pitchFamily="50" charset="-128"/>
                <a:ea typeface="メイリオ" panose="020B0604030504040204" pitchFamily="50" charset="-128"/>
              </a:rPr>
              <a:t>するとともに、各府立高校のめざす方向性、特色等を分かりやすく示す。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5" name="角丸四角形 32">
            <a:extLst>
              <a:ext uri="{FF2B5EF4-FFF2-40B4-BE49-F238E27FC236}">
                <a16:creationId xmlns:a16="http://schemas.microsoft.com/office/drawing/2014/main" id="{E8028F42-4009-B3D5-B858-31E2C1486CD0}"/>
              </a:ext>
            </a:extLst>
          </p:cNvPr>
          <p:cNvSpPr/>
          <p:nvPr/>
        </p:nvSpPr>
        <p:spPr>
          <a:xfrm>
            <a:off x="1185654" y="1015044"/>
            <a:ext cx="3670431" cy="362334"/>
          </a:xfrm>
          <a:prstGeom prst="roundRect">
            <a:avLst>
              <a:gd name="adj" fmla="val 50000"/>
            </a:avLst>
          </a:prstGeom>
          <a:solidFill>
            <a:srgbClr val="394F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メイリオ" panose="020B0604030504040204" pitchFamily="50" charset="-128"/>
                <a:ea typeface="メイリオ" panose="020B0604030504040204" pitchFamily="50" charset="-128"/>
              </a:rPr>
              <a:t>府立高校改革の方向性（理念）</a:t>
            </a:r>
          </a:p>
        </p:txBody>
      </p:sp>
      <p:sp>
        <p:nvSpPr>
          <p:cNvPr id="2" name="スライド番号プレースホルダー 1">
            <a:extLst>
              <a:ext uri="{FF2B5EF4-FFF2-40B4-BE49-F238E27FC236}">
                <a16:creationId xmlns:a16="http://schemas.microsoft.com/office/drawing/2014/main" id="{1BEA4930-DB7B-4C85-8BDD-A49ECB845168}"/>
              </a:ext>
            </a:extLst>
          </p:cNvPr>
          <p:cNvSpPr>
            <a:spLocks noGrp="1"/>
          </p:cNvSpPr>
          <p:nvPr>
            <p:ph type="sldNum" sz="quarter" idx="12"/>
          </p:nvPr>
        </p:nvSpPr>
        <p:spPr/>
        <p:txBody>
          <a:bodyPr/>
          <a:lstStyle/>
          <a:p>
            <a:fld id="{8EF98A3A-4FC9-421C-9EC4-B2EF6B34D3EB}" type="slidenum">
              <a:rPr kumimoji="1" lang="ja-JP" altLang="en-US" smtClean="0"/>
              <a:t>11</a:t>
            </a:fld>
            <a:endParaRPr kumimoji="1" lang="ja-JP" altLang="en-US"/>
          </a:p>
        </p:txBody>
      </p:sp>
      <p:sp>
        <p:nvSpPr>
          <p:cNvPr id="18" name="テキスト ボックス 17">
            <a:extLst>
              <a:ext uri="{FF2B5EF4-FFF2-40B4-BE49-F238E27FC236}">
                <a16:creationId xmlns:a16="http://schemas.microsoft.com/office/drawing/2014/main" id="{C9052D1A-74BC-43A1-9EA8-6B403C7437E7}"/>
              </a:ext>
            </a:extLst>
          </p:cNvPr>
          <p:cNvSpPr txBox="1"/>
          <p:nvPr/>
        </p:nvSpPr>
        <p:spPr>
          <a:xfrm>
            <a:off x="515097" y="241844"/>
            <a:ext cx="8432849" cy="431991"/>
          </a:xfrm>
          <a:prstGeom prst="rect">
            <a:avLst/>
          </a:prstGeom>
          <a:noFill/>
          <a:ln>
            <a:noFill/>
          </a:ln>
        </p:spPr>
        <p:txBody>
          <a:bodyPr wrap="square" tIns="90000" bIns="90000" rtlCol="0" anchor="t" anchorCtr="0">
            <a:noAutofit/>
          </a:bodyPr>
          <a:lstStyle/>
          <a:p>
            <a:r>
              <a:rPr lang="en-US" altLang="ja-JP" sz="2000" b="1" dirty="0">
                <a:solidFill>
                  <a:prstClr val="black"/>
                </a:solidFill>
                <a:latin typeface="メイリオ" panose="020B0604030504040204" pitchFamily="50" charset="-128"/>
                <a:ea typeface="メイリオ" panose="020B0604030504040204" pitchFamily="50" charset="-128"/>
              </a:rPr>
              <a:t>2</a:t>
            </a:r>
            <a:r>
              <a:rPr lang="ja-JP" altLang="en-US" sz="2000" b="1" dirty="0">
                <a:solidFill>
                  <a:prstClr val="black"/>
                </a:solidFill>
                <a:latin typeface="メイリオ" panose="020B0604030504040204" pitchFamily="50" charset="-128"/>
                <a:ea typeface="メイリオ" panose="020B0604030504040204" pitchFamily="50" charset="-128"/>
              </a:rPr>
              <a:t>　</a:t>
            </a:r>
            <a:r>
              <a:rPr lang="ja-JP" altLang="en-US" sz="2000" b="1" dirty="0">
                <a:latin typeface="メイリオ" panose="020B0604030504040204" pitchFamily="50" charset="-128"/>
                <a:ea typeface="メイリオ" panose="020B0604030504040204" pitchFamily="50" charset="-128"/>
              </a:rPr>
              <a:t>府立高校改革に向けて</a:t>
            </a:r>
            <a:r>
              <a:rPr lang="ja-JP" altLang="en-US" sz="2000" b="1" dirty="0">
                <a:solidFill>
                  <a:prstClr val="black"/>
                </a:solidFill>
                <a:latin typeface="メイリオ" panose="020B0604030504040204" pitchFamily="50" charset="-128"/>
                <a:ea typeface="メイリオ" panose="020B0604030504040204" pitchFamily="50" charset="-128"/>
              </a:rPr>
              <a:t>（① 学校改革）</a:t>
            </a:r>
            <a:endParaRPr lang="en-US" altLang="ja-JP" sz="2000" b="1" dirty="0">
              <a:solidFill>
                <a:prstClr val="black"/>
              </a:solidFill>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cxnSp>
        <p:nvCxnSpPr>
          <p:cNvPr id="22" name="直線コネクタ 21">
            <a:extLst>
              <a:ext uri="{FF2B5EF4-FFF2-40B4-BE49-F238E27FC236}">
                <a16:creationId xmlns:a16="http://schemas.microsoft.com/office/drawing/2014/main" id="{0493640D-64E9-444C-8492-51DA44F03D46}"/>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graphicFrame>
        <p:nvGraphicFramePr>
          <p:cNvPr id="3" name="表 3">
            <a:extLst>
              <a:ext uri="{FF2B5EF4-FFF2-40B4-BE49-F238E27FC236}">
                <a16:creationId xmlns:a16="http://schemas.microsoft.com/office/drawing/2014/main" id="{D2B26755-1C9B-46D2-B4B3-6AD91CC85BE3}"/>
              </a:ext>
            </a:extLst>
          </p:cNvPr>
          <p:cNvGraphicFramePr>
            <a:graphicFrameLocks noGrp="1"/>
          </p:cNvGraphicFramePr>
          <p:nvPr>
            <p:extLst>
              <p:ext uri="{D42A27DB-BD31-4B8C-83A1-F6EECF244321}">
                <p14:modId xmlns:p14="http://schemas.microsoft.com/office/powerpoint/2010/main" val="1949546954"/>
              </p:ext>
            </p:extLst>
          </p:nvPr>
        </p:nvGraphicFramePr>
        <p:xfrm>
          <a:off x="1113736" y="2772286"/>
          <a:ext cx="9028802" cy="914400"/>
        </p:xfrm>
        <a:graphic>
          <a:graphicData uri="http://schemas.openxmlformats.org/drawingml/2006/table">
            <a:tbl>
              <a:tblPr firstRow="1" bandRow="1">
                <a:tableStyleId>{5C22544A-7EE6-4342-B048-85BDC9FD1C3A}</a:tableStyleId>
              </a:tblPr>
              <a:tblGrid>
                <a:gridCol w="367746">
                  <a:extLst>
                    <a:ext uri="{9D8B030D-6E8A-4147-A177-3AD203B41FA5}">
                      <a16:colId xmlns:a16="http://schemas.microsoft.com/office/drawing/2014/main" val="1117759690"/>
                    </a:ext>
                  </a:extLst>
                </a:gridCol>
                <a:gridCol w="8661056">
                  <a:extLst>
                    <a:ext uri="{9D8B030D-6E8A-4147-A177-3AD203B41FA5}">
                      <a16:colId xmlns:a16="http://schemas.microsoft.com/office/drawing/2014/main" val="3038815730"/>
                    </a:ext>
                  </a:extLst>
                </a:gridCol>
              </a:tblGrid>
              <a:tr h="218905">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0" dirty="0">
                          <a:solidFill>
                            <a:schemeClr val="tx1"/>
                          </a:solidFill>
                          <a:latin typeface="Meiryo UI" panose="020B0604030504040204" pitchFamily="50" charset="-128"/>
                          <a:ea typeface="Meiryo UI" panose="020B0604030504040204" pitchFamily="50" charset="-128"/>
                        </a:rPr>
                        <a:t>卓越性：子どもたちの得意・才能を伸ばす教育を保障すること</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37147731"/>
                  </a:ext>
                </a:extLst>
              </a:tr>
              <a:tr h="218905">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0" dirty="0">
                          <a:solidFill>
                            <a:schemeClr val="tx1"/>
                          </a:solidFill>
                          <a:latin typeface="Meiryo UI" panose="020B0604030504040204" pitchFamily="50" charset="-128"/>
                          <a:ea typeface="Meiryo UI" panose="020B0604030504040204" pitchFamily="50" charset="-128"/>
                        </a:rPr>
                        <a:t>公平性：生徒のおかれている状況等に関わらず、子どもの適性、能力、興味関心等に応じて学びを保障すること</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699685"/>
                  </a:ext>
                </a:extLst>
              </a:tr>
              <a:tr h="218905">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0" dirty="0">
                          <a:solidFill>
                            <a:schemeClr val="tx1"/>
                          </a:solidFill>
                          <a:latin typeface="Meiryo UI" panose="020B0604030504040204" pitchFamily="50" charset="-128"/>
                          <a:ea typeface="Meiryo UI" panose="020B0604030504040204" pitchFamily="50" charset="-128"/>
                        </a:rPr>
                        <a:t>多様性：互いを認め合い、それぞれの生徒が尊重される教育を行うこと</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9294093"/>
                  </a:ext>
                </a:extLst>
              </a:tr>
            </a:tbl>
          </a:graphicData>
        </a:graphic>
      </p:graphicFrame>
    </p:spTree>
    <p:extLst>
      <p:ext uri="{BB962C8B-B14F-4D97-AF65-F5344CB8AC3E}">
        <p14:creationId xmlns:p14="http://schemas.microsoft.com/office/powerpoint/2010/main" val="2723447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テキスト ボックス 19">
            <a:extLst>
              <a:ext uri="{FF2B5EF4-FFF2-40B4-BE49-F238E27FC236}">
                <a16:creationId xmlns:a16="http://schemas.microsoft.com/office/drawing/2014/main" id="{775AD0C0-3EA5-41CB-8D1F-B18EA166848E}"/>
              </a:ext>
            </a:extLst>
          </p:cNvPr>
          <p:cNvSpPr txBox="1"/>
          <p:nvPr/>
        </p:nvSpPr>
        <p:spPr>
          <a:xfrm>
            <a:off x="744823" y="1831009"/>
            <a:ext cx="9678253" cy="2820972"/>
          </a:xfrm>
          <a:prstGeom prst="roundRect">
            <a:avLst>
              <a:gd name="adj" fmla="val 5180"/>
            </a:avLst>
          </a:prstGeom>
          <a:solidFill>
            <a:srgbClr val="D2EFFA"/>
          </a:solidFill>
          <a:ln>
            <a:noFill/>
          </a:ln>
        </p:spPr>
        <p:txBody>
          <a:bodyPr wrap="square" tIns="90000" bIns="90000" rtlCol="0" anchor="t" anchorCtr="0">
            <a:noAutofit/>
          </a:bodyPr>
          <a:lstStyle/>
          <a:p>
            <a:pPr marL="98425" indent="-11113">
              <a:lnSpc>
                <a:spcPts val="1800"/>
              </a:lnSpc>
              <a:spcAft>
                <a:spcPts val="600"/>
              </a:spcAft>
            </a:pPr>
            <a:endParaRPr lang="en-US" altLang="ja-JP" sz="1600" dirty="0">
              <a:latin typeface="メイリオ" panose="020B0604030504040204" pitchFamily="50" charset="-128"/>
              <a:ea typeface="メイリオ" panose="020B0604030504040204" pitchFamily="50" charset="-128"/>
            </a:endParaRPr>
          </a:p>
        </p:txBody>
      </p:sp>
      <p:sp>
        <p:nvSpPr>
          <p:cNvPr id="5" name="角丸四角形 32">
            <a:extLst>
              <a:ext uri="{FF2B5EF4-FFF2-40B4-BE49-F238E27FC236}">
                <a16:creationId xmlns:a16="http://schemas.microsoft.com/office/drawing/2014/main" id="{E8028F42-4009-B3D5-B858-31E2C1486CD0}"/>
              </a:ext>
            </a:extLst>
          </p:cNvPr>
          <p:cNvSpPr/>
          <p:nvPr/>
        </p:nvSpPr>
        <p:spPr>
          <a:xfrm>
            <a:off x="1185654" y="1922229"/>
            <a:ext cx="3670431" cy="362334"/>
          </a:xfrm>
          <a:prstGeom prst="roundRect">
            <a:avLst>
              <a:gd name="adj" fmla="val 50000"/>
            </a:avLst>
          </a:prstGeom>
          <a:solidFill>
            <a:srgbClr val="394F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メイリオ" panose="020B0604030504040204" pitchFamily="50" charset="-128"/>
                <a:ea typeface="メイリオ" panose="020B0604030504040204" pitchFamily="50" charset="-128"/>
              </a:rPr>
              <a:t>自ら未来を切り拓く力を育てる教育</a:t>
            </a:r>
          </a:p>
        </p:txBody>
      </p:sp>
      <p:sp>
        <p:nvSpPr>
          <p:cNvPr id="15" name="角丸四角形 32">
            <a:extLst>
              <a:ext uri="{FF2B5EF4-FFF2-40B4-BE49-F238E27FC236}">
                <a16:creationId xmlns:a16="http://schemas.microsoft.com/office/drawing/2014/main" id="{964DAF76-2E1F-CD41-2A20-604346857394}"/>
              </a:ext>
            </a:extLst>
          </p:cNvPr>
          <p:cNvSpPr/>
          <p:nvPr/>
        </p:nvSpPr>
        <p:spPr>
          <a:xfrm>
            <a:off x="1185654" y="3063634"/>
            <a:ext cx="4123193" cy="394652"/>
          </a:xfrm>
          <a:prstGeom prst="roundRect">
            <a:avLst>
              <a:gd name="adj" fmla="val 50000"/>
            </a:avLst>
          </a:prstGeom>
          <a:solidFill>
            <a:srgbClr val="394F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メイリオ" panose="020B0604030504040204" pitchFamily="50" charset="-128"/>
                <a:ea typeface="メイリオ" panose="020B0604030504040204" pitchFamily="50" charset="-128"/>
              </a:rPr>
              <a:t>多様なニーズに応える柔軟な教育の提供</a:t>
            </a:r>
          </a:p>
        </p:txBody>
      </p:sp>
      <p:sp>
        <p:nvSpPr>
          <p:cNvPr id="23" name="テキスト ボックス 22">
            <a:extLst>
              <a:ext uri="{FF2B5EF4-FFF2-40B4-BE49-F238E27FC236}">
                <a16:creationId xmlns:a16="http://schemas.microsoft.com/office/drawing/2014/main" id="{A0CD5D0D-9D83-9799-DAB6-561F2BE6CB3F}"/>
              </a:ext>
            </a:extLst>
          </p:cNvPr>
          <p:cNvSpPr txBox="1"/>
          <p:nvPr/>
        </p:nvSpPr>
        <p:spPr>
          <a:xfrm>
            <a:off x="1265507" y="3531951"/>
            <a:ext cx="9023712" cy="966418"/>
          </a:xfrm>
          <a:prstGeom prst="rect">
            <a:avLst/>
          </a:prstGeom>
          <a:noFill/>
        </p:spPr>
        <p:txBody>
          <a:bodyPr wrap="square" rtlCol="0">
            <a:spAutoFit/>
          </a:bodyPr>
          <a:lstStyle/>
          <a:p>
            <a:pPr defTabSz="914417">
              <a:lnSpc>
                <a:spcPct val="120000"/>
              </a:lnSpc>
              <a:defRPr/>
            </a:pPr>
            <a:r>
              <a:rPr kumimoji="1" lang="ja-JP" altLang="en-US" sz="1600" b="1" dirty="0">
                <a:latin typeface="メイリオ" panose="020B0604030504040204" pitchFamily="50" charset="-128"/>
                <a:ea typeface="メイリオ" panose="020B0604030504040204" pitchFamily="50" charset="-128"/>
              </a:rPr>
              <a:t>・通信の方法の活用などによる柔軟な学びの実現</a:t>
            </a:r>
            <a:endParaRPr kumimoji="1" lang="en-US" altLang="ja-JP" sz="1600" b="1" dirty="0">
              <a:latin typeface="メイリオ" panose="020B0604030504040204" pitchFamily="50" charset="-128"/>
              <a:ea typeface="メイリオ" panose="020B0604030504040204" pitchFamily="50" charset="-128"/>
            </a:endParaRPr>
          </a:p>
          <a:p>
            <a:pPr defTabSz="914417">
              <a:lnSpc>
                <a:spcPct val="120000"/>
              </a:lnSpc>
              <a:defRPr/>
            </a:pPr>
            <a:r>
              <a:rPr lang="ja-JP" altLang="en-US" sz="1600" b="1" dirty="0">
                <a:latin typeface="メイリオ" panose="020B0604030504040204" pitchFamily="50" charset="-128"/>
                <a:ea typeface="メイリオ" panose="020B0604030504040204" pitchFamily="50" charset="-128"/>
              </a:rPr>
              <a:t>・不登校や日本語指導にかかる支援の充実</a:t>
            </a:r>
            <a:endParaRPr lang="en-US" altLang="ja-JP" sz="1600" b="1" dirty="0">
              <a:latin typeface="メイリオ" panose="020B0604030504040204" pitchFamily="50" charset="-128"/>
              <a:ea typeface="メイリオ" panose="020B0604030504040204" pitchFamily="50" charset="-128"/>
            </a:endParaRPr>
          </a:p>
          <a:p>
            <a:pPr defTabSz="914417">
              <a:lnSpc>
                <a:spcPct val="120000"/>
              </a:lnSpc>
              <a:defRPr/>
            </a:pPr>
            <a:r>
              <a:rPr kumimoji="1" lang="ja-JP" altLang="en-US" sz="1600" b="1" dirty="0">
                <a:latin typeface="メイリオ" panose="020B0604030504040204" pitchFamily="50" charset="-128"/>
                <a:ea typeface="メイリオ" panose="020B0604030504040204" pitchFamily="50" charset="-128"/>
              </a:rPr>
              <a:t>・「学びの多様化学校（いわゆる不登校特例校）」の設置の検討</a:t>
            </a:r>
            <a:endParaRPr kumimoji="1" lang="en-US" altLang="ja-JP" sz="1600" b="1" dirty="0">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68687F2F-2ADE-0A54-44D8-357B1C83A23E}"/>
              </a:ext>
            </a:extLst>
          </p:cNvPr>
          <p:cNvSpPr txBox="1"/>
          <p:nvPr/>
        </p:nvSpPr>
        <p:spPr>
          <a:xfrm>
            <a:off x="1265507" y="2338622"/>
            <a:ext cx="9023712" cy="670953"/>
          </a:xfrm>
          <a:prstGeom prst="rect">
            <a:avLst/>
          </a:prstGeom>
          <a:noFill/>
        </p:spPr>
        <p:txBody>
          <a:bodyPr wrap="square" rtlCol="0">
            <a:spAutoFit/>
          </a:bodyPr>
          <a:lstStyle/>
          <a:p>
            <a:pPr defTabSz="914417">
              <a:lnSpc>
                <a:spcPct val="120000"/>
              </a:lnSpc>
              <a:defRPr/>
            </a:pPr>
            <a:r>
              <a:rPr kumimoji="1" lang="ja-JP" altLang="en-US" sz="1600" b="1" dirty="0">
                <a:latin typeface="メイリオ" panose="020B0604030504040204" pitchFamily="50" charset="-128"/>
                <a:ea typeface="メイリオ" panose="020B0604030504040204" pitchFamily="50" charset="-128"/>
              </a:rPr>
              <a:t>・新しいタイプの普通科（地域社会に関する学科、学際領域に関する学科）の設置</a:t>
            </a:r>
            <a:endParaRPr kumimoji="1" lang="en-US" altLang="ja-JP" sz="1600" b="1" dirty="0">
              <a:latin typeface="メイリオ" panose="020B0604030504040204" pitchFamily="50" charset="-128"/>
              <a:ea typeface="メイリオ" panose="020B0604030504040204" pitchFamily="50" charset="-128"/>
            </a:endParaRPr>
          </a:p>
          <a:p>
            <a:pPr defTabSz="914417">
              <a:lnSpc>
                <a:spcPct val="120000"/>
              </a:lnSpc>
              <a:defRPr/>
            </a:pPr>
            <a:r>
              <a:rPr kumimoji="1" lang="ja-JP" altLang="en-US" sz="1600" b="1" dirty="0">
                <a:latin typeface="メイリオ" panose="020B0604030504040204" pitchFamily="50" charset="-128"/>
                <a:ea typeface="メイリオ" panose="020B0604030504040204" pitchFamily="50" charset="-128"/>
              </a:rPr>
              <a:t>・各校の特色の明確化とそれにマッチした進路を実現するための選抜制度改革</a:t>
            </a:r>
            <a:endParaRPr kumimoji="1" lang="en-US" altLang="ja-JP" sz="1600" b="1" dirty="0">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1BEA4930-DB7B-4C85-8BDD-A49ECB845168}"/>
              </a:ext>
            </a:extLst>
          </p:cNvPr>
          <p:cNvSpPr>
            <a:spLocks noGrp="1"/>
          </p:cNvSpPr>
          <p:nvPr>
            <p:ph type="sldNum" sz="quarter" idx="12"/>
          </p:nvPr>
        </p:nvSpPr>
        <p:spPr/>
        <p:txBody>
          <a:bodyPr/>
          <a:lstStyle/>
          <a:p>
            <a:fld id="{8EF98A3A-4FC9-421C-9EC4-B2EF6B34D3EB}" type="slidenum">
              <a:rPr kumimoji="1" lang="ja-JP" altLang="en-US" smtClean="0"/>
              <a:t>12</a:t>
            </a:fld>
            <a:endParaRPr kumimoji="1" lang="ja-JP" altLang="en-US"/>
          </a:p>
        </p:txBody>
      </p:sp>
      <p:sp>
        <p:nvSpPr>
          <p:cNvPr id="16" name="テキスト ボックス 15">
            <a:extLst>
              <a:ext uri="{FF2B5EF4-FFF2-40B4-BE49-F238E27FC236}">
                <a16:creationId xmlns:a16="http://schemas.microsoft.com/office/drawing/2014/main" id="{64821B1C-0C6F-4EF2-AA53-50F43E471C90}"/>
              </a:ext>
            </a:extLst>
          </p:cNvPr>
          <p:cNvSpPr txBox="1"/>
          <p:nvPr/>
        </p:nvSpPr>
        <p:spPr>
          <a:xfrm>
            <a:off x="837952" y="970173"/>
            <a:ext cx="10852233" cy="664199"/>
          </a:xfrm>
          <a:prstGeom prst="rect">
            <a:avLst/>
          </a:prstGeom>
          <a:noFill/>
          <a:ln>
            <a:noFill/>
          </a:ln>
        </p:spPr>
        <p:txBody>
          <a:bodyPr wrap="square" tIns="90000" bIns="90000" rtlCol="0" anchor="t" anchorCtr="0">
            <a:noAutofit/>
          </a:bodyPr>
          <a:lstStyle/>
          <a:p>
            <a:pPr>
              <a:spcAft>
                <a:spcPts val="600"/>
              </a:spcAft>
            </a:pPr>
            <a:r>
              <a:rPr lang="ja-JP" altLang="en-US" sz="1600" dirty="0">
                <a:latin typeface="メイリオ" panose="020B0604030504040204" pitchFamily="50" charset="-128"/>
                <a:ea typeface="メイリオ" panose="020B0604030504040204" pitchFamily="50" charset="-128"/>
              </a:rPr>
              <a:t>子どもたちが個性・能力を発揮し、社会で活躍する力を育成するとともに、「誰一人取り残さない教育を実現する」という使命を果たせるよう、多様なニーズに応える府立高校のあり方を検討</a:t>
            </a:r>
            <a:endParaRPr lang="en-US" altLang="ja-JP" sz="1600" dirty="0">
              <a:solidFill>
                <a:srgbClr val="FF0000"/>
              </a:solidFill>
              <a:highlight>
                <a:srgbClr val="FFFF00"/>
              </a:highlight>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C9052D1A-74BC-43A1-9EA8-6B403C7437E7}"/>
              </a:ext>
            </a:extLst>
          </p:cNvPr>
          <p:cNvSpPr txBox="1"/>
          <p:nvPr/>
        </p:nvSpPr>
        <p:spPr>
          <a:xfrm>
            <a:off x="515097" y="241844"/>
            <a:ext cx="8432849" cy="431991"/>
          </a:xfrm>
          <a:prstGeom prst="rect">
            <a:avLst/>
          </a:prstGeom>
          <a:noFill/>
          <a:ln>
            <a:noFill/>
          </a:ln>
        </p:spPr>
        <p:txBody>
          <a:bodyPr wrap="square" tIns="90000" bIns="90000" rtlCol="0" anchor="t" anchorCtr="0">
            <a:noAutofit/>
          </a:bodyPr>
          <a:lstStyle/>
          <a:p>
            <a:r>
              <a:rPr lang="en-US" altLang="ja-JP" sz="2000" b="1" dirty="0">
                <a:solidFill>
                  <a:prstClr val="black"/>
                </a:solidFill>
                <a:latin typeface="メイリオ" panose="020B0604030504040204" pitchFamily="50" charset="-128"/>
                <a:ea typeface="メイリオ" panose="020B0604030504040204" pitchFamily="50" charset="-128"/>
              </a:rPr>
              <a:t>2</a:t>
            </a:r>
            <a:r>
              <a:rPr lang="ja-JP" altLang="en-US" sz="2000" b="1" dirty="0">
                <a:solidFill>
                  <a:prstClr val="black"/>
                </a:solidFill>
                <a:latin typeface="メイリオ" panose="020B0604030504040204" pitchFamily="50" charset="-128"/>
                <a:ea typeface="メイリオ" panose="020B0604030504040204" pitchFamily="50" charset="-128"/>
              </a:rPr>
              <a:t>　</a:t>
            </a:r>
            <a:r>
              <a:rPr lang="ja-JP" altLang="en-US" sz="2000" b="1" dirty="0">
                <a:latin typeface="メイリオ" panose="020B0604030504040204" pitchFamily="50" charset="-128"/>
                <a:ea typeface="メイリオ" panose="020B0604030504040204" pitchFamily="50" charset="-128"/>
              </a:rPr>
              <a:t>府立高校改革に向けて</a:t>
            </a:r>
            <a:r>
              <a:rPr lang="ja-JP" altLang="en-US" sz="2000" b="1" dirty="0">
                <a:solidFill>
                  <a:prstClr val="black"/>
                </a:solidFill>
                <a:latin typeface="メイリオ" panose="020B0604030504040204" pitchFamily="50" charset="-128"/>
                <a:ea typeface="メイリオ" panose="020B0604030504040204" pitchFamily="50" charset="-128"/>
              </a:rPr>
              <a:t>（① 学校改革）</a:t>
            </a:r>
            <a:endParaRPr lang="en-US" altLang="ja-JP" sz="2000" b="1" dirty="0">
              <a:solidFill>
                <a:prstClr val="black"/>
              </a:solidFill>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cxnSp>
        <p:nvCxnSpPr>
          <p:cNvPr id="22" name="直線コネクタ 21">
            <a:extLst>
              <a:ext uri="{FF2B5EF4-FFF2-40B4-BE49-F238E27FC236}">
                <a16:creationId xmlns:a16="http://schemas.microsoft.com/office/drawing/2014/main" id="{0493640D-64E9-444C-8492-51DA44F03D46}"/>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sp>
        <p:nvSpPr>
          <p:cNvPr id="24" name="テキスト ボックス 23">
            <a:extLst>
              <a:ext uri="{FF2B5EF4-FFF2-40B4-BE49-F238E27FC236}">
                <a16:creationId xmlns:a16="http://schemas.microsoft.com/office/drawing/2014/main" id="{74DF958C-67E9-41AB-9CC9-829D132F088C}"/>
              </a:ext>
            </a:extLst>
          </p:cNvPr>
          <p:cNvSpPr txBox="1"/>
          <p:nvPr/>
        </p:nvSpPr>
        <p:spPr>
          <a:xfrm>
            <a:off x="8527551" y="1365011"/>
            <a:ext cx="3411209" cy="304699"/>
          </a:xfrm>
          <a:prstGeom prst="rect">
            <a:avLst/>
          </a:prstGeom>
          <a:noFill/>
        </p:spPr>
        <p:txBody>
          <a:bodyPr wrap="square" rtlCol="0">
            <a:spAutoFit/>
          </a:bodyPr>
          <a:lstStyle/>
          <a:p>
            <a:pPr defTabSz="914417">
              <a:lnSpc>
                <a:spcPct val="120000"/>
              </a:lnSpc>
              <a:defRPr/>
            </a:pPr>
            <a:r>
              <a:rPr lang="ja-JP" altLang="en-US" sz="1200" dirty="0">
                <a:latin typeface="メイリオ" panose="020B0604030504040204" pitchFamily="50" charset="-128"/>
                <a:ea typeface="メイリオ" panose="020B0604030504040204" pitchFamily="50" charset="-128"/>
              </a:rPr>
              <a:t>（</a:t>
            </a:r>
            <a:r>
              <a:rPr kumimoji="1" lang="en-US" altLang="ja-JP" sz="1200" dirty="0">
                <a:latin typeface="メイリオ" panose="020B0604030504040204" pitchFamily="50" charset="-128"/>
                <a:ea typeface="メイリオ" panose="020B0604030504040204" pitchFamily="50" charset="-128"/>
              </a:rPr>
              <a:t>R6.8 </a:t>
            </a:r>
            <a:r>
              <a:rPr kumimoji="1" lang="ja-JP" altLang="en-US" sz="1200" dirty="0">
                <a:latin typeface="メイリオ" panose="020B0604030504040204" pitchFamily="50" charset="-128"/>
                <a:ea typeface="メイリオ" panose="020B0604030504040204" pitchFamily="50" charset="-128"/>
              </a:rPr>
              <a:t>大阪府学校教育審議会　答申より）</a:t>
            </a:r>
            <a:endParaRPr kumimoji="1" lang="en-US" altLang="ja-JP" sz="1200" dirty="0">
              <a:latin typeface="メイリオ" panose="020B0604030504040204" pitchFamily="50" charset="-128"/>
              <a:ea typeface="メイリオ" panose="020B0604030504040204" pitchFamily="50" charset="-128"/>
            </a:endParaRPr>
          </a:p>
        </p:txBody>
      </p:sp>
      <p:sp>
        <p:nvSpPr>
          <p:cNvPr id="21" name="テキスト ボックス 20">
            <a:extLst>
              <a:ext uri="{FF2B5EF4-FFF2-40B4-BE49-F238E27FC236}">
                <a16:creationId xmlns:a16="http://schemas.microsoft.com/office/drawing/2014/main" id="{9BCBE3FF-3C89-4E44-83C3-A99FA6BD2BDD}"/>
              </a:ext>
            </a:extLst>
          </p:cNvPr>
          <p:cNvSpPr txBox="1"/>
          <p:nvPr/>
        </p:nvSpPr>
        <p:spPr>
          <a:xfrm>
            <a:off x="733141" y="4834062"/>
            <a:ext cx="10620660" cy="1891287"/>
          </a:xfrm>
          <a:prstGeom prst="rect">
            <a:avLst/>
          </a:prstGeom>
          <a:noFill/>
          <a:ln w="12700">
            <a:solidFill>
              <a:schemeClr val="tx1"/>
            </a:solidFill>
            <a:prstDash val="dash"/>
          </a:ln>
        </p:spPr>
        <p:txBody>
          <a:bodyPr wrap="square" rtlCol="0">
            <a:spAutoFit/>
          </a:bodyPr>
          <a:lstStyle/>
          <a:p>
            <a:pPr defTabSz="914417">
              <a:lnSpc>
                <a:spcPct val="120000"/>
              </a:lnSpc>
              <a:defRPr/>
            </a:pPr>
            <a:r>
              <a:rPr kumimoji="1" lang="ja-JP" altLang="en-US" sz="1400" b="1" dirty="0">
                <a:latin typeface="メイリオ" panose="020B0604030504040204" pitchFamily="50" charset="-128"/>
                <a:ea typeface="メイリオ" panose="020B0604030504040204" pitchFamily="50" charset="-128"/>
              </a:rPr>
              <a:t>＜参考＞　国の動き</a:t>
            </a:r>
            <a:endParaRPr kumimoji="1" lang="en-US" altLang="ja-JP" sz="1400" b="1" dirty="0">
              <a:latin typeface="メイリオ" panose="020B0604030504040204" pitchFamily="50" charset="-128"/>
              <a:ea typeface="メイリオ" panose="020B0604030504040204" pitchFamily="50" charset="-128"/>
            </a:endParaRPr>
          </a:p>
          <a:p>
            <a:pPr defTabSz="914417">
              <a:lnSpc>
                <a:spcPct val="120000"/>
              </a:lnSpc>
              <a:defRPr/>
            </a:pPr>
            <a:r>
              <a:rPr lang="ja-JP" altLang="en-US" sz="1400" dirty="0">
                <a:latin typeface="メイリオ" panose="020B0604030504040204" pitchFamily="50" charset="-128"/>
                <a:ea typeface="メイリオ" panose="020B0604030504040204" pitchFamily="50" charset="-128"/>
              </a:rPr>
              <a:t>○高校生の学習意欲を喚起し、可能性及び能力を最大限に伸長するための各高等学校の特色化・魅力化を図ること</a:t>
            </a:r>
            <a:endParaRPr lang="en-US" altLang="ja-JP" sz="1400" dirty="0">
              <a:latin typeface="メイリオ" panose="020B0604030504040204" pitchFamily="50" charset="-128"/>
              <a:ea typeface="メイリオ" panose="020B0604030504040204" pitchFamily="50" charset="-128"/>
            </a:endParaRPr>
          </a:p>
          <a:p>
            <a:pPr defTabSz="914417">
              <a:lnSpc>
                <a:spcPct val="120000"/>
              </a:lnSpc>
              <a:defRPr/>
            </a:pPr>
            <a:r>
              <a:rPr kumimoji="1" lang="ja-JP" altLang="en-US" sz="1400" dirty="0">
                <a:latin typeface="メイリオ" panose="020B0604030504040204" pitchFamily="50" charset="-128"/>
                <a:ea typeface="メイリオ" panose="020B0604030504040204" pitchFamily="50" charset="-128"/>
              </a:rPr>
              <a:t>　　　　　　　　　　　　　　　　　　　　　　　　　　　　　　　　　　　　　　　（</a:t>
            </a:r>
            <a:r>
              <a:rPr kumimoji="1" lang="en-US" altLang="ja-JP" sz="1400" dirty="0">
                <a:latin typeface="メイリオ" panose="020B0604030504040204" pitchFamily="50" charset="-128"/>
                <a:ea typeface="メイリオ" panose="020B0604030504040204" pitchFamily="50" charset="-128"/>
              </a:rPr>
              <a:t>R</a:t>
            </a:r>
            <a:r>
              <a:rPr kumimoji="1" lang="ja-JP" altLang="en-US" sz="1400" dirty="0">
                <a:latin typeface="メイリオ" panose="020B0604030504040204" pitchFamily="50" charset="-128"/>
                <a:ea typeface="メイリオ" panose="020B0604030504040204" pitchFamily="50" charset="-128"/>
              </a:rPr>
              <a:t>３</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１　中央教育審議会答申）</a:t>
            </a:r>
            <a:endParaRPr kumimoji="1" lang="en-US" altLang="ja-JP" sz="1400" dirty="0">
              <a:latin typeface="メイリオ" panose="020B0604030504040204" pitchFamily="50" charset="-128"/>
              <a:ea typeface="メイリオ" panose="020B0604030504040204" pitchFamily="50" charset="-128"/>
            </a:endParaRPr>
          </a:p>
          <a:p>
            <a:pPr defTabSz="914417">
              <a:lnSpc>
                <a:spcPct val="120000"/>
              </a:lnSpc>
              <a:defRPr/>
            </a:pPr>
            <a:r>
              <a:rPr lang="ja-JP" altLang="en-US" sz="1400" dirty="0">
                <a:latin typeface="メイリオ" panose="020B0604030504040204" pitchFamily="50" charset="-128"/>
                <a:ea typeface="メイリオ" panose="020B0604030504040204" pitchFamily="50" charset="-128"/>
              </a:rPr>
              <a:t>　　⇒「普通教育を主とする学科」の新しいタイプの普通科として「学際領域に関する学科」や「地域社会に関する学科」等が</a:t>
            </a:r>
            <a:endParaRPr lang="en-US" altLang="ja-JP" sz="1400" dirty="0">
              <a:latin typeface="メイリオ" panose="020B0604030504040204" pitchFamily="50" charset="-128"/>
              <a:ea typeface="メイリオ" panose="020B0604030504040204" pitchFamily="50" charset="-128"/>
            </a:endParaRPr>
          </a:p>
          <a:p>
            <a:pPr defTabSz="914417">
              <a:lnSpc>
                <a:spcPct val="120000"/>
              </a:lnSpc>
              <a:defRPr/>
            </a:pPr>
            <a:r>
              <a:rPr kumimoji="1" lang="ja-JP" altLang="en-US" sz="1400" dirty="0">
                <a:latin typeface="メイリオ" panose="020B0604030504040204" pitchFamily="50" charset="-128"/>
                <a:ea typeface="メイリオ" panose="020B0604030504040204" pitchFamily="50" charset="-128"/>
              </a:rPr>
              <a:t>　　　設置可能となる関係省令等の改正（</a:t>
            </a:r>
            <a:r>
              <a:rPr kumimoji="1" lang="en-US" altLang="ja-JP" sz="1400" dirty="0">
                <a:latin typeface="メイリオ" panose="020B0604030504040204" pitchFamily="50" charset="-128"/>
                <a:ea typeface="メイリオ" panose="020B0604030504040204" pitchFamily="50" charset="-128"/>
              </a:rPr>
              <a:t>R</a:t>
            </a:r>
            <a:r>
              <a:rPr kumimoji="1" lang="ja-JP" altLang="en-US" sz="1400" dirty="0">
                <a:latin typeface="メイリオ" panose="020B0604030504040204" pitchFamily="50" charset="-128"/>
                <a:ea typeface="メイリオ" panose="020B0604030504040204" pitchFamily="50" charset="-128"/>
              </a:rPr>
              <a:t>３</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３）</a:t>
            </a:r>
            <a:endParaRPr kumimoji="1" lang="en-US" altLang="ja-JP" sz="1400" dirty="0">
              <a:latin typeface="メイリオ" panose="020B0604030504040204" pitchFamily="50" charset="-128"/>
              <a:ea typeface="メイリオ" panose="020B0604030504040204" pitchFamily="50" charset="-128"/>
            </a:endParaRPr>
          </a:p>
          <a:p>
            <a:pPr defTabSz="914417">
              <a:lnSpc>
                <a:spcPct val="120000"/>
              </a:lnSpc>
              <a:defRPr/>
            </a:pPr>
            <a:r>
              <a:rPr lang="ja-JP" altLang="en-US" sz="1400" dirty="0">
                <a:latin typeface="メイリオ" panose="020B0604030504040204" pitchFamily="50" charset="-128"/>
                <a:ea typeface="メイリオ" panose="020B0604030504040204" pitchFamily="50" charset="-128"/>
              </a:rPr>
              <a:t>○「高等学校等における多様な学習ニーズに対応した柔軟で質の高い学びの実現について（通知）」</a:t>
            </a:r>
            <a:r>
              <a:rPr lang="en-US" altLang="ja-JP" sz="1400" dirty="0">
                <a:latin typeface="メイリオ" panose="020B0604030504040204" pitchFamily="50" charset="-128"/>
                <a:ea typeface="メイリオ" panose="020B0604030504040204" pitchFamily="50" charset="-128"/>
              </a:rPr>
              <a:t>(R6.2.13)</a:t>
            </a:r>
          </a:p>
          <a:p>
            <a:pPr defTabSz="914417">
              <a:lnSpc>
                <a:spcPct val="120000"/>
              </a:lnSpc>
              <a:defRPr/>
            </a:pPr>
            <a:r>
              <a:rPr kumimoji="1" lang="ja-JP" altLang="en-US" sz="1400" dirty="0">
                <a:latin typeface="メイリオ" panose="020B0604030504040204" pitchFamily="50" charset="-128"/>
                <a:ea typeface="メイリオ" panose="020B0604030504040204" pitchFamily="50" charset="-128"/>
              </a:rPr>
              <a:t>○学びの多様化学校の全国３００校の設置をめざす（</a:t>
            </a:r>
            <a:r>
              <a:rPr kumimoji="1" lang="en-US" altLang="ja-JP" sz="1400" dirty="0">
                <a:latin typeface="メイリオ" panose="020B0604030504040204" pitchFamily="50" charset="-128"/>
                <a:ea typeface="メイリオ" panose="020B0604030504040204" pitchFamily="50" charset="-128"/>
              </a:rPr>
              <a:t>R</a:t>
            </a:r>
            <a:r>
              <a:rPr kumimoji="1" lang="ja-JP" altLang="en-US" sz="1400" dirty="0">
                <a:latin typeface="メイリオ" panose="020B0604030504040204" pitchFamily="50" charset="-128"/>
                <a:ea typeface="メイリオ" panose="020B0604030504040204" pitchFamily="50" charset="-128"/>
              </a:rPr>
              <a:t>５</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３　</a:t>
            </a:r>
            <a:r>
              <a:rPr kumimoji="1" lang="en-US" altLang="ja-JP" sz="1400" dirty="0">
                <a:latin typeface="メイリオ" panose="020B0604030504040204" pitchFamily="50" charset="-128"/>
                <a:ea typeface="メイリオ" panose="020B0604030504040204" pitchFamily="50" charset="-128"/>
              </a:rPr>
              <a:t>COCOLO</a:t>
            </a:r>
            <a:r>
              <a:rPr kumimoji="1" lang="ja-JP" altLang="en-US" sz="1400" dirty="0">
                <a:latin typeface="メイリオ" panose="020B0604030504040204" pitchFamily="50" charset="-128"/>
                <a:ea typeface="メイリオ" panose="020B0604030504040204" pitchFamily="50" charset="-128"/>
              </a:rPr>
              <a:t>プラン）</a:t>
            </a:r>
            <a:endParaRPr kumimoji="1" lang="en-US" altLang="ja-JP" sz="1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73699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a:extLst>
              <a:ext uri="{FF2B5EF4-FFF2-40B4-BE49-F238E27FC236}">
                <a16:creationId xmlns:a16="http://schemas.microsoft.com/office/drawing/2014/main" id="{460299EF-4313-4DA0-B105-F82E0E504C88}"/>
              </a:ext>
            </a:extLst>
          </p:cNvPr>
          <p:cNvSpPr txBox="1"/>
          <p:nvPr/>
        </p:nvSpPr>
        <p:spPr>
          <a:xfrm>
            <a:off x="556202" y="3088907"/>
            <a:ext cx="5664287" cy="857158"/>
          </a:xfrm>
          <a:prstGeom prst="rect">
            <a:avLst/>
          </a:prstGeom>
          <a:noFill/>
        </p:spPr>
        <p:txBody>
          <a:bodyPr wrap="square" rtlCol="0">
            <a:spAutoFit/>
          </a:bodyPr>
          <a:lstStyle/>
          <a:p>
            <a:pPr marL="285750" indent="-285750" defTabSz="914417">
              <a:lnSpc>
                <a:spcPct val="120000"/>
              </a:lnSpc>
              <a:buFont typeface="Wingdings" panose="05000000000000000000" pitchFamily="2" charset="2"/>
              <a:buChar char="Ø"/>
              <a:defRPr/>
            </a:pPr>
            <a:r>
              <a:rPr kumimoji="1" lang="ja-JP" altLang="en-US" sz="1400" dirty="0">
                <a:latin typeface="メイリオ" panose="020B0604030504040204" pitchFamily="50" charset="-128"/>
                <a:ea typeface="メイリオ" panose="020B0604030504040204" pitchFamily="50" charset="-128"/>
              </a:rPr>
              <a:t>募集定員の一定割合において、具体的に求める生徒像に極めて合致する生徒を優先的に合格とするなど、</a:t>
            </a:r>
            <a:r>
              <a:rPr kumimoji="1" lang="ja-JP" altLang="en-US" sz="1400" b="1" dirty="0">
                <a:latin typeface="メイリオ" panose="020B0604030504040204" pitchFamily="50" charset="-128"/>
                <a:ea typeface="メイリオ" panose="020B0604030504040204" pitchFamily="50" charset="-128"/>
              </a:rPr>
              <a:t>各高校の特色や魅力を発揮できる選抜制度を検討すべき</a:t>
            </a:r>
          </a:p>
        </p:txBody>
      </p:sp>
      <p:sp>
        <p:nvSpPr>
          <p:cNvPr id="23" name="角丸四角形 32">
            <a:extLst>
              <a:ext uri="{FF2B5EF4-FFF2-40B4-BE49-F238E27FC236}">
                <a16:creationId xmlns:a16="http://schemas.microsoft.com/office/drawing/2014/main" id="{16FC031F-899C-441B-B4FF-037FB27E7D74}"/>
              </a:ext>
            </a:extLst>
          </p:cNvPr>
          <p:cNvSpPr/>
          <p:nvPr/>
        </p:nvSpPr>
        <p:spPr>
          <a:xfrm>
            <a:off x="588935" y="2617407"/>
            <a:ext cx="2124000" cy="342492"/>
          </a:xfrm>
          <a:prstGeom prst="roundRect">
            <a:avLst>
              <a:gd name="adj" fmla="val 5000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メイリオ" panose="020B0604030504040204" pitchFamily="50" charset="-128"/>
                <a:ea typeface="メイリオ" panose="020B0604030504040204" pitchFamily="50" charset="-128"/>
              </a:rPr>
              <a:t>答申内容</a:t>
            </a:r>
          </a:p>
        </p:txBody>
      </p:sp>
      <p:sp>
        <p:nvSpPr>
          <p:cNvPr id="24" name="正方形/長方形 23">
            <a:extLst>
              <a:ext uri="{FF2B5EF4-FFF2-40B4-BE49-F238E27FC236}">
                <a16:creationId xmlns:a16="http://schemas.microsoft.com/office/drawing/2014/main" id="{84AF7246-D414-40E2-A91C-71C85B7E4ABC}"/>
              </a:ext>
            </a:extLst>
          </p:cNvPr>
          <p:cNvSpPr/>
          <p:nvPr/>
        </p:nvSpPr>
        <p:spPr>
          <a:xfrm>
            <a:off x="668219" y="4075073"/>
            <a:ext cx="5552270" cy="208339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kumimoji="1" lang="ja-JP" altLang="en-US" sz="1400" dirty="0">
                <a:solidFill>
                  <a:schemeClr val="tx1"/>
                </a:solidFill>
                <a:latin typeface="メイリオ" panose="020B0604030504040204" pitchFamily="50" charset="-128"/>
                <a:ea typeface="メイリオ" panose="020B0604030504040204" pitchFamily="50" charset="-128"/>
              </a:rPr>
              <a:t>現行の選抜制度では、</a:t>
            </a:r>
            <a:r>
              <a:rPr kumimoji="1" lang="en-US" altLang="ja-JP" sz="1400" dirty="0">
                <a:solidFill>
                  <a:schemeClr val="tx1"/>
                </a:solidFill>
                <a:latin typeface="メイリオ" panose="020B0604030504040204" pitchFamily="50" charset="-128"/>
                <a:ea typeface="メイリオ" panose="020B0604030504040204" pitchFamily="50" charset="-128"/>
              </a:rPr>
              <a:t>90</a:t>
            </a:r>
            <a:r>
              <a:rPr kumimoji="1" lang="ja-JP" altLang="en-US" sz="1400" dirty="0">
                <a:solidFill>
                  <a:schemeClr val="tx1"/>
                </a:solidFill>
                <a:latin typeface="メイリオ" panose="020B0604030504040204" pitchFamily="50" charset="-128"/>
                <a:ea typeface="メイリオ" panose="020B0604030504040204" pitchFamily="50" charset="-128"/>
              </a:rPr>
              <a:t>％～</a:t>
            </a:r>
            <a:r>
              <a:rPr kumimoji="1" lang="en-US" altLang="ja-JP" sz="1400" dirty="0">
                <a:solidFill>
                  <a:schemeClr val="tx1"/>
                </a:solidFill>
                <a:latin typeface="メイリオ" panose="020B0604030504040204" pitchFamily="50" charset="-128"/>
                <a:ea typeface="メイリオ" panose="020B0604030504040204" pitchFamily="50" charset="-128"/>
              </a:rPr>
              <a:t>110</a:t>
            </a:r>
            <a:r>
              <a:rPr kumimoji="1" lang="ja-JP" altLang="en-US" sz="1400" dirty="0">
                <a:solidFill>
                  <a:schemeClr val="tx1"/>
                </a:solidFill>
                <a:latin typeface="メイリオ" panose="020B0604030504040204" pitchFamily="50" charset="-128"/>
                <a:ea typeface="メイリオ" panose="020B0604030504040204" pitchFamily="50" charset="-128"/>
              </a:rPr>
              <a:t>％のボーダーゾーンのみを対象にアドミッションポリシーによる判定を行う制度であるため、</a:t>
            </a:r>
            <a:r>
              <a:rPr kumimoji="1" lang="ja-JP" altLang="en-US" sz="1400" b="1" dirty="0">
                <a:solidFill>
                  <a:schemeClr val="tx1"/>
                </a:solidFill>
                <a:latin typeface="メイリオ" panose="020B0604030504040204" pitchFamily="50" charset="-128"/>
                <a:ea typeface="メイリオ" panose="020B0604030504040204" pitchFamily="50" charset="-128"/>
              </a:rPr>
              <a:t>対象者が限定的</a:t>
            </a:r>
            <a:r>
              <a:rPr kumimoji="1" lang="ja-JP" altLang="en-US" sz="1400" dirty="0">
                <a:solidFill>
                  <a:schemeClr val="tx1"/>
                </a:solidFill>
                <a:latin typeface="メイリオ" panose="020B0604030504040204" pitchFamily="50" charset="-128"/>
                <a:ea typeface="メイリオ" panose="020B0604030504040204" pitchFamily="50" charset="-128"/>
              </a:rPr>
              <a:t>となっており、</a:t>
            </a:r>
            <a:r>
              <a:rPr kumimoji="1" lang="ja-JP" altLang="en-US" sz="1400" b="1" dirty="0">
                <a:solidFill>
                  <a:schemeClr val="tx1"/>
                </a:solidFill>
                <a:latin typeface="メイリオ" panose="020B0604030504040204" pitchFamily="50" charset="-128"/>
                <a:ea typeface="メイリオ" panose="020B0604030504040204" pitchFamily="50" charset="-128"/>
              </a:rPr>
              <a:t>多くの学校において特徴を出しにくい制度</a:t>
            </a:r>
            <a:r>
              <a:rPr kumimoji="1" lang="ja-JP" altLang="en-US" sz="1400" dirty="0">
                <a:solidFill>
                  <a:schemeClr val="tx1"/>
                </a:solidFill>
                <a:latin typeface="メイリオ" panose="020B0604030504040204" pitchFamily="50" charset="-128"/>
                <a:ea typeface="メイリオ" panose="020B0604030504040204" pitchFamily="50" charset="-128"/>
              </a:rPr>
              <a:t>となっている。</a:t>
            </a:r>
            <a:endParaRPr kumimoji="1" lang="en-US" altLang="ja-JP" sz="1400" dirty="0">
              <a:solidFill>
                <a:schemeClr val="tx1"/>
              </a:solidFill>
              <a:latin typeface="メイリオ" panose="020B0604030504040204" pitchFamily="50" charset="-128"/>
              <a:ea typeface="メイリオ" panose="020B0604030504040204" pitchFamily="50" charset="-128"/>
            </a:endParaRPr>
          </a:p>
          <a:p>
            <a:endParaRPr kumimoji="1" lang="ja-JP" altLang="en-US" sz="1400" dirty="0">
              <a:solidFill>
                <a:schemeClr val="tx1"/>
              </a:solidFill>
              <a:latin typeface="メイリオ" panose="020B0604030504040204" pitchFamily="50" charset="-128"/>
              <a:ea typeface="メイリオ"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メイリオ" panose="020B0604030504040204" pitchFamily="50" charset="-128"/>
                <a:ea typeface="メイリオ" panose="020B0604030504040204" pitchFamily="50" charset="-128"/>
              </a:rPr>
              <a:t>このため、各学校において、</a:t>
            </a:r>
            <a:r>
              <a:rPr kumimoji="1" lang="ja-JP" altLang="en-US" sz="1400" b="1" dirty="0">
                <a:solidFill>
                  <a:schemeClr val="tx1"/>
                </a:solidFill>
                <a:latin typeface="メイリオ" panose="020B0604030504040204" pitchFamily="50" charset="-128"/>
                <a:ea typeface="メイリオ" panose="020B0604030504040204" pitchFamily="50" charset="-128"/>
              </a:rPr>
              <a:t>アドミッションポリシーに合致する生徒を「アドミッションポリシー選抜枠」（仮称）として、優先的に合格とする制度の導入等を検討する必要</a:t>
            </a:r>
            <a:r>
              <a:rPr kumimoji="1" lang="ja-JP" altLang="en-US" sz="1400" dirty="0">
                <a:solidFill>
                  <a:schemeClr val="tx1"/>
                </a:solidFill>
                <a:latin typeface="メイリオ" panose="020B0604030504040204" pitchFamily="50" charset="-128"/>
                <a:ea typeface="メイリオ" panose="020B0604030504040204" pitchFamily="50" charset="-128"/>
              </a:rPr>
              <a:t>がある。</a:t>
            </a:r>
            <a:endParaRPr kumimoji="1" lang="en-US" altLang="ja-JP" sz="1400" dirty="0">
              <a:solidFill>
                <a:schemeClr val="tx1"/>
              </a:solidFill>
              <a:latin typeface="メイリオ" panose="020B0604030504040204" pitchFamily="50" charset="-128"/>
              <a:ea typeface="メイリオ" panose="020B0604030504040204" pitchFamily="50" charset="-128"/>
            </a:endParaRPr>
          </a:p>
        </p:txBody>
      </p:sp>
      <p:grpSp>
        <p:nvGrpSpPr>
          <p:cNvPr id="26" name="グループ化 25">
            <a:extLst>
              <a:ext uri="{FF2B5EF4-FFF2-40B4-BE49-F238E27FC236}">
                <a16:creationId xmlns:a16="http://schemas.microsoft.com/office/drawing/2014/main" id="{58A6AA43-03F3-4E3A-A7EF-F4893FAB12D9}"/>
              </a:ext>
            </a:extLst>
          </p:cNvPr>
          <p:cNvGrpSpPr/>
          <p:nvPr/>
        </p:nvGrpSpPr>
        <p:grpSpPr>
          <a:xfrm>
            <a:off x="6595342" y="3013661"/>
            <a:ext cx="5833876" cy="3558403"/>
            <a:chOff x="6984352" y="2192717"/>
            <a:chExt cx="6423671" cy="3902672"/>
          </a:xfrm>
        </p:grpSpPr>
        <p:sp>
          <p:nvSpPr>
            <p:cNvPr id="27" name="テキスト ボックス 26">
              <a:extLst>
                <a:ext uri="{FF2B5EF4-FFF2-40B4-BE49-F238E27FC236}">
                  <a16:creationId xmlns:a16="http://schemas.microsoft.com/office/drawing/2014/main" id="{7FEEE671-39BB-4B6A-AEDE-EFC45A276DF0}"/>
                </a:ext>
              </a:extLst>
            </p:cNvPr>
            <p:cNvSpPr txBox="1"/>
            <p:nvPr/>
          </p:nvSpPr>
          <p:spPr>
            <a:xfrm>
              <a:off x="7360902" y="5486787"/>
              <a:ext cx="4030186" cy="276999"/>
            </a:xfrm>
            <a:prstGeom prst="rect">
              <a:avLst/>
            </a:prstGeom>
            <a:noFill/>
          </p:spPr>
          <p:txBody>
            <a:bodyPr wrap="square">
              <a:spAutoFit/>
            </a:bodyPr>
            <a:lstStyle/>
            <a:p>
              <a:pPr>
                <a:spcAft>
                  <a:spcPts val="600"/>
                </a:spcAft>
              </a:pPr>
              <a:r>
                <a:rPr lang="ja-JP" altLang="en-US" sz="1200" b="1" dirty="0">
                  <a:latin typeface="メイリオ" panose="020B0604030504040204" pitchFamily="50" charset="-128"/>
                  <a:ea typeface="メイリオ" panose="020B0604030504040204" pitchFamily="50" charset="-128"/>
                </a:rPr>
                <a:t>入学時に期待される生徒像</a:t>
              </a:r>
              <a:r>
                <a:rPr lang="ja-JP" altLang="en-US" sz="1200" dirty="0">
                  <a:latin typeface="メイリオ" panose="020B0604030504040204" pitchFamily="50" charset="-128"/>
                  <a:ea typeface="メイリオ" panose="020B0604030504040204" pitchFamily="50" charset="-128"/>
                </a:rPr>
                <a:t>はどのようなものか</a:t>
              </a:r>
            </a:p>
          </p:txBody>
        </p:sp>
        <p:grpSp>
          <p:nvGrpSpPr>
            <p:cNvPr id="32" name="グループ化 31">
              <a:extLst>
                <a:ext uri="{FF2B5EF4-FFF2-40B4-BE49-F238E27FC236}">
                  <a16:creationId xmlns:a16="http://schemas.microsoft.com/office/drawing/2014/main" id="{D51AA867-513C-4AE2-899F-05CA90CCBFC8}"/>
                </a:ext>
              </a:extLst>
            </p:cNvPr>
            <p:cNvGrpSpPr/>
            <p:nvPr/>
          </p:nvGrpSpPr>
          <p:grpSpPr>
            <a:xfrm>
              <a:off x="6984352" y="2192717"/>
              <a:ext cx="6368317" cy="3902672"/>
              <a:chOff x="3012821" y="3130311"/>
              <a:chExt cx="6056638" cy="3088029"/>
            </a:xfrm>
          </p:grpSpPr>
          <p:sp>
            <p:nvSpPr>
              <p:cNvPr id="35" name="矢印: ストライプ 34">
                <a:extLst>
                  <a:ext uri="{FF2B5EF4-FFF2-40B4-BE49-F238E27FC236}">
                    <a16:creationId xmlns:a16="http://schemas.microsoft.com/office/drawing/2014/main" id="{3157B64E-965C-4FB6-A36E-9168373F3995}"/>
                  </a:ext>
                </a:extLst>
              </p:cNvPr>
              <p:cNvSpPr/>
              <p:nvPr/>
            </p:nvSpPr>
            <p:spPr>
              <a:xfrm rot="7838649">
                <a:off x="4299085" y="4107401"/>
                <a:ext cx="3088029" cy="1133850"/>
              </a:xfrm>
              <a:prstGeom prst="stripedRightArrow">
                <a:avLst/>
              </a:prstGeom>
              <a:solidFill>
                <a:srgbClr val="FF9999">
                  <a:alpha val="30000"/>
                </a:srgb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1" lang="ja-JP" altLang="en-US" sz="1400" b="0"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36" name="テキスト ボックス 35">
                <a:extLst>
                  <a:ext uri="{FF2B5EF4-FFF2-40B4-BE49-F238E27FC236}">
                    <a16:creationId xmlns:a16="http://schemas.microsoft.com/office/drawing/2014/main" id="{BC1D5BFF-E5E1-4897-8A1C-A79850AD4C15}"/>
                  </a:ext>
                </a:extLst>
              </p:cNvPr>
              <p:cNvSpPr txBox="1"/>
              <p:nvPr/>
            </p:nvSpPr>
            <p:spPr>
              <a:xfrm>
                <a:off x="5243271" y="3285626"/>
                <a:ext cx="3826188" cy="267093"/>
              </a:xfrm>
              <a:prstGeom prst="rect">
                <a:avLst/>
              </a:prstGeom>
              <a:noFill/>
            </p:spPr>
            <p:txBody>
              <a:bodyPr wrap="square">
                <a:spAutoFit/>
              </a:bodyPr>
              <a:lstStyle/>
              <a:p>
                <a:pPr defTabSz="457200"/>
                <a:r>
                  <a:rPr lang="ja-JP" altLang="en-US" sz="1400" b="1" dirty="0">
                    <a:solidFill>
                      <a:srgbClr val="002060"/>
                    </a:solidFill>
                    <a:latin typeface="メイリオ" panose="020B0604030504040204" pitchFamily="50" charset="-128"/>
                    <a:ea typeface="メイリオ" panose="020B0604030504040204" pitchFamily="50" charset="-128"/>
                  </a:rPr>
                  <a:t>グラデュエーションポリシー</a:t>
                </a:r>
              </a:p>
            </p:txBody>
          </p:sp>
          <p:sp>
            <p:nvSpPr>
              <p:cNvPr id="37" name="テキスト ボックス 36">
                <a:extLst>
                  <a:ext uri="{FF2B5EF4-FFF2-40B4-BE49-F238E27FC236}">
                    <a16:creationId xmlns:a16="http://schemas.microsoft.com/office/drawing/2014/main" id="{E70F592D-8088-4A84-978D-FD8AF6FEAFD9}"/>
                  </a:ext>
                </a:extLst>
              </p:cNvPr>
              <p:cNvSpPr txBox="1"/>
              <p:nvPr/>
            </p:nvSpPr>
            <p:spPr>
              <a:xfrm>
                <a:off x="4663332" y="4353373"/>
                <a:ext cx="3651923" cy="267093"/>
              </a:xfrm>
              <a:prstGeom prst="rect">
                <a:avLst/>
              </a:prstGeom>
              <a:noFill/>
            </p:spPr>
            <p:txBody>
              <a:bodyPr wrap="square">
                <a:spAutoFit/>
              </a:bodyPr>
              <a:lstStyle/>
              <a:p>
                <a:pPr defTabSz="457200"/>
                <a:r>
                  <a:rPr lang="ja-JP" altLang="en-US" sz="1400" b="1" dirty="0">
                    <a:solidFill>
                      <a:srgbClr val="002060"/>
                    </a:solidFill>
                    <a:latin typeface="メイリオ" panose="020B0604030504040204" pitchFamily="50" charset="-128"/>
                    <a:ea typeface="メイリオ" panose="020B0604030504040204" pitchFamily="50" charset="-128"/>
                  </a:rPr>
                  <a:t>カリキュラムポリシー</a:t>
                </a:r>
              </a:p>
            </p:txBody>
          </p:sp>
          <p:sp>
            <p:nvSpPr>
              <p:cNvPr id="38" name="テキスト ボックス 37">
                <a:extLst>
                  <a:ext uri="{FF2B5EF4-FFF2-40B4-BE49-F238E27FC236}">
                    <a16:creationId xmlns:a16="http://schemas.microsoft.com/office/drawing/2014/main" id="{58309626-9318-40A7-81FA-22DF1C9D5CE8}"/>
                  </a:ext>
                </a:extLst>
              </p:cNvPr>
              <p:cNvSpPr txBox="1"/>
              <p:nvPr/>
            </p:nvSpPr>
            <p:spPr>
              <a:xfrm>
                <a:off x="4102977" y="5367249"/>
                <a:ext cx="4106020" cy="267093"/>
              </a:xfrm>
              <a:prstGeom prst="rect">
                <a:avLst/>
              </a:prstGeom>
              <a:noFill/>
            </p:spPr>
            <p:txBody>
              <a:bodyPr wrap="square">
                <a:spAutoFit/>
              </a:bodyPr>
              <a:lstStyle/>
              <a:p>
                <a:pPr defTabSz="457200"/>
                <a:r>
                  <a:rPr lang="ja-JP" altLang="en-US" sz="1400" b="1" dirty="0">
                    <a:solidFill>
                      <a:srgbClr val="002060"/>
                    </a:solidFill>
                    <a:latin typeface="メイリオ" panose="020B0604030504040204" pitchFamily="50" charset="-128"/>
                    <a:ea typeface="メイリオ" panose="020B0604030504040204" pitchFamily="50" charset="-128"/>
                  </a:rPr>
                  <a:t>アドミッションポリシー</a:t>
                </a:r>
              </a:p>
            </p:txBody>
          </p:sp>
          <p:sp>
            <p:nvSpPr>
              <p:cNvPr id="39" name="楕円 38">
                <a:extLst>
                  <a:ext uri="{FF2B5EF4-FFF2-40B4-BE49-F238E27FC236}">
                    <a16:creationId xmlns:a16="http://schemas.microsoft.com/office/drawing/2014/main" id="{E46A8B99-E5EA-4643-8360-AC7D392DFAD6}"/>
                  </a:ext>
                </a:extLst>
              </p:cNvPr>
              <p:cNvSpPr/>
              <p:nvPr/>
            </p:nvSpPr>
            <p:spPr>
              <a:xfrm>
                <a:off x="4096926" y="3246137"/>
                <a:ext cx="980187" cy="321400"/>
              </a:xfrm>
              <a:prstGeom prst="ellipse">
                <a:avLst/>
              </a:prstGeom>
              <a:solidFill>
                <a:srgbClr val="1CADE4"/>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rPr>
                  <a:t>卒業時</a:t>
                </a:r>
              </a:p>
            </p:txBody>
          </p:sp>
          <p:sp>
            <p:nvSpPr>
              <p:cNvPr id="40" name="楕円 39">
                <a:extLst>
                  <a:ext uri="{FF2B5EF4-FFF2-40B4-BE49-F238E27FC236}">
                    <a16:creationId xmlns:a16="http://schemas.microsoft.com/office/drawing/2014/main" id="{30B12042-8ADC-449D-A36A-217D121AB17B}"/>
                  </a:ext>
                </a:extLst>
              </p:cNvPr>
              <p:cNvSpPr/>
              <p:nvPr/>
            </p:nvSpPr>
            <p:spPr>
              <a:xfrm>
                <a:off x="3012821" y="5249447"/>
                <a:ext cx="980187" cy="375104"/>
              </a:xfrm>
              <a:prstGeom prst="ellipse">
                <a:avLst/>
              </a:prstGeom>
              <a:solidFill>
                <a:srgbClr val="1CADE4"/>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rPr>
                  <a:t>入学時</a:t>
                </a:r>
              </a:p>
            </p:txBody>
          </p:sp>
          <p:sp>
            <p:nvSpPr>
              <p:cNvPr id="41" name="楕円 40">
                <a:extLst>
                  <a:ext uri="{FF2B5EF4-FFF2-40B4-BE49-F238E27FC236}">
                    <a16:creationId xmlns:a16="http://schemas.microsoft.com/office/drawing/2014/main" id="{B89BE5C5-5B0C-4BEA-B052-E2DBAA45BFCD}"/>
                  </a:ext>
                </a:extLst>
              </p:cNvPr>
              <p:cNvSpPr/>
              <p:nvPr/>
            </p:nvSpPr>
            <p:spPr>
              <a:xfrm>
                <a:off x="3488966" y="4269400"/>
                <a:ext cx="980187" cy="375104"/>
              </a:xfrm>
              <a:prstGeom prst="ellipse">
                <a:avLst/>
              </a:prstGeom>
              <a:solidFill>
                <a:srgbClr val="1CADE4"/>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rPr>
                  <a:t>在学中</a:t>
                </a:r>
                <a:endParaRPr kumimoji="1" lang="en-US" altLang="ja-JP" sz="12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endParaRPr>
              </a:p>
            </p:txBody>
          </p:sp>
        </p:grpSp>
        <p:sp>
          <p:nvSpPr>
            <p:cNvPr id="33" name="テキスト ボックス 32">
              <a:extLst>
                <a:ext uri="{FF2B5EF4-FFF2-40B4-BE49-F238E27FC236}">
                  <a16:creationId xmlns:a16="http://schemas.microsoft.com/office/drawing/2014/main" id="{8AEA6E46-AC1D-4A97-A391-B0E3223EFFF4}"/>
                </a:ext>
              </a:extLst>
            </p:cNvPr>
            <p:cNvSpPr txBox="1"/>
            <p:nvPr/>
          </p:nvSpPr>
          <p:spPr>
            <a:xfrm>
              <a:off x="8504258" y="2891335"/>
              <a:ext cx="4903765" cy="280585"/>
            </a:xfrm>
            <a:prstGeom prst="rect">
              <a:avLst/>
            </a:prstGeom>
            <a:noFill/>
          </p:spPr>
          <p:txBody>
            <a:bodyPr wrap="square">
              <a:spAutoFit/>
            </a:bodyPr>
            <a:lstStyle/>
            <a:p>
              <a:pPr>
                <a:spcAft>
                  <a:spcPts val="600"/>
                </a:spcAft>
              </a:pPr>
              <a:r>
                <a:rPr lang="ja-JP" altLang="en-US" sz="1200" b="1" dirty="0">
                  <a:latin typeface="メイリオ" panose="020B0604030504040204" pitchFamily="50" charset="-128"/>
                  <a:ea typeface="メイリオ" panose="020B0604030504040204" pitchFamily="50" charset="-128"/>
                </a:rPr>
                <a:t>卒業後</a:t>
              </a:r>
              <a:r>
                <a:rPr lang="ja-JP" altLang="en-US" sz="1200" dirty="0">
                  <a:latin typeface="メイリオ" panose="020B0604030504040204" pitchFamily="50" charset="-128"/>
                  <a:ea typeface="メイリオ" panose="020B0604030504040204" pitchFamily="50" charset="-128"/>
                </a:rPr>
                <a:t>を見据えどのような</a:t>
              </a:r>
              <a:r>
                <a:rPr lang="ja-JP" altLang="en-US" sz="1200" b="1" dirty="0">
                  <a:latin typeface="メイリオ" panose="020B0604030504040204" pitchFamily="50" charset="-128"/>
                  <a:ea typeface="メイリオ" panose="020B0604030504040204" pitchFamily="50" charset="-128"/>
                </a:rPr>
                <a:t>資質・能力を育成</a:t>
              </a:r>
              <a:r>
                <a:rPr lang="ja-JP" altLang="en-US" sz="1200" dirty="0">
                  <a:latin typeface="メイリオ" panose="020B0604030504040204" pitchFamily="50" charset="-128"/>
                  <a:ea typeface="メイリオ" panose="020B0604030504040204" pitchFamily="50" charset="-128"/>
                </a:rPr>
                <a:t>するのか</a:t>
              </a:r>
              <a:endParaRPr lang="ja-JP" altLang="en-US" sz="1200" b="1" dirty="0">
                <a:latin typeface="メイリオ" panose="020B0604030504040204" pitchFamily="50" charset="-128"/>
                <a:ea typeface="メイリオ" panose="020B0604030504040204" pitchFamily="50" charset="-128"/>
              </a:endParaRPr>
            </a:p>
          </p:txBody>
        </p:sp>
        <p:sp>
          <p:nvSpPr>
            <p:cNvPr id="34" name="テキスト ボックス 33">
              <a:extLst>
                <a:ext uri="{FF2B5EF4-FFF2-40B4-BE49-F238E27FC236}">
                  <a16:creationId xmlns:a16="http://schemas.microsoft.com/office/drawing/2014/main" id="{9922D54C-9195-4A34-BD18-DDABD220105F}"/>
                </a:ext>
              </a:extLst>
            </p:cNvPr>
            <p:cNvSpPr txBox="1"/>
            <p:nvPr/>
          </p:nvSpPr>
          <p:spPr>
            <a:xfrm>
              <a:off x="7915273" y="4198359"/>
              <a:ext cx="5007175" cy="276999"/>
            </a:xfrm>
            <a:prstGeom prst="rect">
              <a:avLst/>
            </a:prstGeom>
            <a:noFill/>
          </p:spPr>
          <p:txBody>
            <a:bodyPr wrap="square">
              <a:spAutoFit/>
            </a:bodyPr>
            <a:lstStyle/>
            <a:p>
              <a:pPr>
                <a:spcAft>
                  <a:spcPts val="600"/>
                </a:spcAft>
              </a:pPr>
              <a:r>
                <a:rPr lang="ja-JP" altLang="en-US" sz="1200" dirty="0">
                  <a:latin typeface="メイリオ" panose="020B0604030504040204" pitchFamily="50" charset="-128"/>
                  <a:ea typeface="メイリオ" panose="020B0604030504040204" pitchFamily="50" charset="-128"/>
                </a:rPr>
                <a:t>どのような</a:t>
              </a:r>
              <a:r>
                <a:rPr lang="ja-JP" altLang="en-US" sz="1200" b="1" dirty="0">
                  <a:latin typeface="メイリオ" panose="020B0604030504040204" pitchFamily="50" charset="-128"/>
                  <a:ea typeface="メイリオ" panose="020B0604030504040204" pitchFamily="50" charset="-128"/>
                </a:rPr>
                <a:t>教育課程</a:t>
              </a:r>
              <a:r>
                <a:rPr lang="ja-JP" altLang="en-US" sz="1200" dirty="0">
                  <a:latin typeface="メイリオ" panose="020B0604030504040204" pitchFamily="50" charset="-128"/>
                  <a:ea typeface="メイリオ" panose="020B0604030504040204" pitchFamily="50" charset="-128"/>
                </a:rPr>
                <a:t>を</a:t>
              </a:r>
              <a:r>
                <a:rPr lang="ja-JP" altLang="en-US" sz="1200" b="1" dirty="0">
                  <a:latin typeface="メイリオ" panose="020B0604030504040204" pitchFamily="50" charset="-128"/>
                  <a:ea typeface="メイリオ" panose="020B0604030504040204" pitchFamily="50" charset="-128"/>
                </a:rPr>
                <a:t>編成・実施</a:t>
              </a:r>
              <a:r>
                <a:rPr lang="ja-JP" altLang="en-US" sz="1200" dirty="0">
                  <a:latin typeface="メイリオ" panose="020B0604030504040204" pitchFamily="50" charset="-128"/>
                  <a:ea typeface="メイリオ" panose="020B0604030504040204" pitchFamily="50" charset="-128"/>
                </a:rPr>
                <a:t>し、</a:t>
              </a:r>
              <a:r>
                <a:rPr lang="ja-JP" altLang="en-US" sz="1200" b="1" dirty="0">
                  <a:latin typeface="メイリオ" panose="020B0604030504040204" pitchFamily="50" charset="-128"/>
                  <a:ea typeface="メイリオ" panose="020B0604030504040204" pitchFamily="50" charset="-128"/>
                </a:rPr>
                <a:t>学習評価</a:t>
              </a:r>
              <a:r>
                <a:rPr lang="ja-JP" altLang="en-US" sz="1200" dirty="0">
                  <a:latin typeface="メイリオ" panose="020B0604030504040204" pitchFamily="50" charset="-128"/>
                  <a:ea typeface="メイリオ" panose="020B0604030504040204" pitchFamily="50" charset="-128"/>
                </a:rPr>
                <a:t>を行うのか</a:t>
              </a:r>
              <a:endParaRPr lang="ja-JP" altLang="en-US" sz="1400" b="1" dirty="0">
                <a:latin typeface="メイリオ" panose="020B0604030504040204" pitchFamily="50" charset="-128"/>
                <a:ea typeface="メイリオ" panose="020B0604030504040204" pitchFamily="50" charset="-128"/>
              </a:endParaRPr>
            </a:p>
          </p:txBody>
        </p:sp>
      </p:grpSp>
      <p:sp>
        <p:nvSpPr>
          <p:cNvPr id="42" name="テキスト ボックス 41">
            <a:extLst>
              <a:ext uri="{FF2B5EF4-FFF2-40B4-BE49-F238E27FC236}">
                <a16:creationId xmlns:a16="http://schemas.microsoft.com/office/drawing/2014/main" id="{B6F75D4B-B16E-4F17-A15A-EFFAEC924191}"/>
              </a:ext>
            </a:extLst>
          </p:cNvPr>
          <p:cNvSpPr txBox="1"/>
          <p:nvPr/>
        </p:nvSpPr>
        <p:spPr>
          <a:xfrm>
            <a:off x="7412512" y="2564868"/>
            <a:ext cx="3572605" cy="340093"/>
          </a:xfrm>
          <a:prstGeom prst="rect">
            <a:avLst/>
          </a:prstGeom>
          <a:noFill/>
        </p:spPr>
        <p:txBody>
          <a:bodyPr wrap="square" rtlCol="0">
            <a:spAutoFit/>
          </a:bodyPr>
          <a:lstStyle/>
          <a:p>
            <a:pPr algn="ctr" defTabSz="914417">
              <a:lnSpc>
                <a:spcPct val="120000"/>
              </a:lnSpc>
              <a:defRPr/>
            </a:pPr>
            <a:r>
              <a:rPr kumimoji="1" lang="en-US" altLang="ja-JP" sz="1400" b="1" dirty="0">
                <a:latin typeface="メイリオ" panose="020B0604030504040204" pitchFamily="50" charset="-128"/>
                <a:ea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rPr>
              <a:t>３つのスクールポリシー</a:t>
            </a:r>
            <a:r>
              <a:rPr kumimoji="1" lang="en-US" altLang="ja-JP" sz="1400" b="1" dirty="0">
                <a:latin typeface="メイリオ" panose="020B0604030504040204" pitchFamily="50" charset="-128"/>
                <a:ea typeface="メイリオ" panose="020B0604030504040204" pitchFamily="50" charset="-128"/>
              </a:rPr>
              <a:t>〕</a:t>
            </a:r>
            <a:endParaRPr kumimoji="1" lang="ja-JP" altLang="en-US" sz="1400" b="1" dirty="0">
              <a:latin typeface="メイリオ" panose="020B0604030504040204" pitchFamily="50" charset="-128"/>
              <a:ea typeface="メイリオ" panose="020B0604030504040204" pitchFamily="50" charset="-128"/>
            </a:endParaRPr>
          </a:p>
        </p:txBody>
      </p:sp>
      <p:sp>
        <p:nvSpPr>
          <p:cNvPr id="43" name="テキスト ボックス 42">
            <a:extLst>
              <a:ext uri="{FF2B5EF4-FFF2-40B4-BE49-F238E27FC236}">
                <a16:creationId xmlns:a16="http://schemas.microsoft.com/office/drawing/2014/main" id="{5969D4D8-F866-40B4-BE59-7CF5FCEDEE4D}"/>
              </a:ext>
            </a:extLst>
          </p:cNvPr>
          <p:cNvSpPr txBox="1"/>
          <p:nvPr/>
        </p:nvSpPr>
        <p:spPr>
          <a:xfrm>
            <a:off x="2683414" y="2672897"/>
            <a:ext cx="4039529" cy="304699"/>
          </a:xfrm>
          <a:prstGeom prst="rect">
            <a:avLst/>
          </a:prstGeom>
          <a:noFill/>
        </p:spPr>
        <p:txBody>
          <a:bodyPr wrap="square" rtlCol="0">
            <a:spAutoFit/>
          </a:bodyPr>
          <a:lstStyle/>
          <a:p>
            <a:pPr defTabSz="914417">
              <a:lnSpc>
                <a:spcPct val="120000"/>
              </a:lnSpc>
              <a:defRPr/>
            </a:pPr>
            <a:r>
              <a:rPr kumimoji="1" lang="ja-JP" altLang="en-US" sz="1200" dirty="0">
                <a:latin typeface="メイリオ" panose="020B0604030504040204" pitchFamily="50" charset="-128"/>
                <a:ea typeface="メイリオ" panose="020B0604030504040204" pitchFamily="50" charset="-128"/>
              </a:rPr>
              <a:t>（</a:t>
            </a:r>
            <a:r>
              <a:rPr kumimoji="1" lang="en-US" altLang="ja-JP" sz="1200" dirty="0">
                <a:latin typeface="メイリオ" panose="020B0604030504040204" pitchFamily="50" charset="-128"/>
                <a:ea typeface="メイリオ" panose="020B0604030504040204" pitchFamily="50" charset="-128"/>
              </a:rPr>
              <a:t>R6.8</a:t>
            </a:r>
            <a:r>
              <a:rPr kumimoji="1" lang="ja-JP" altLang="en-US" sz="1200" dirty="0">
                <a:latin typeface="メイリオ" panose="020B0604030504040204" pitchFamily="50" charset="-128"/>
                <a:ea typeface="メイリオ" panose="020B0604030504040204" pitchFamily="50" charset="-128"/>
              </a:rPr>
              <a:t> 大阪府学校教育審議会　答申より一部抜粋）</a:t>
            </a:r>
            <a:endParaRPr kumimoji="1" lang="en-US" altLang="ja-JP" sz="1200" dirty="0">
              <a:latin typeface="メイリオ" panose="020B0604030504040204" pitchFamily="50" charset="-128"/>
              <a:ea typeface="メイリオ" panose="020B0604030504040204" pitchFamily="50" charset="-128"/>
            </a:endParaRPr>
          </a:p>
        </p:txBody>
      </p:sp>
      <p:sp>
        <p:nvSpPr>
          <p:cNvPr id="44" name="テキスト ボックス 43">
            <a:extLst>
              <a:ext uri="{FF2B5EF4-FFF2-40B4-BE49-F238E27FC236}">
                <a16:creationId xmlns:a16="http://schemas.microsoft.com/office/drawing/2014/main" id="{7BCE4332-F87E-4263-B411-B1DABA2FDDCD}"/>
              </a:ext>
            </a:extLst>
          </p:cNvPr>
          <p:cNvSpPr txBox="1"/>
          <p:nvPr/>
        </p:nvSpPr>
        <p:spPr>
          <a:xfrm>
            <a:off x="515097" y="241844"/>
            <a:ext cx="8432849" cy="431991"/>
          </a:xfrm>
          <a:prstGeom prst="rect">
            <a:avLst/>
          </a:prstGeom>
          <a:noFill/>
          <a:ln>
            <a:noFill/>
          </a:ln>
        </p:spPr>
        <p:txBody>
          <a:bodyPr wrap="square" tIns="90000" bIns="90000" rtlCol="0" anchor="t" anchorCtr="0">
            <a:noAutofit/>
          </a:bodyPr>
          <a:lstStyle/>
          <a:p>
            <a:r>
              <a:rPr lang="en-US" altLang="ja-JP" sz="2000" b="1" dirty="0">
                <a:latin typeface="メイリオ" panose="020B0604030504040204" pitchFamily="50" charset="-128"/>
                <a:ea typeface="メイリオ" panose="020B0604030504040204" pitchFamily="50" charset="-128"/>
              </a:rPr>
              <a:t>2</a:t>
            </a:r>
            <a:r>
              <a:rPr lang="ja-JP" altLang="en-US" sz="2000" b="1" dirty="0">
                <a:latin typeface="メイリオ" panose="020B0604030504040204" pitchFamily="50" charset="-128"/>
                <a:ea typeface="メイリオ" panose="020B0604030504040204" pitchFamily="50" charset="-128"/>
              </a:rPr>
              <a:t>　府立高校改革に向けて</a:t>
            </a:r>
            <a:r>
              <a:rPr lang="ja-JP" altLang="en-US" sz="2000" b="1" dirty="0">
                <a:solidFill>
                  <a:prstClr val="black"/>
                </a:solidFill>
                <a:latin typeface="メイリオ" panose="020B0604030504040204" pitchFamily="50" charset="-128"/>
                <a:ea typeface="メイリオ" panose="020B0604030504040204" pitchFamily="50" charset="-128"/>
              </a:rPr>
              <a:t>（② 入試改革）</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sp>
        <p:nvSpPr>
          <p:cNvPr id="48" name="テキスト ボックス 47">
            <a:extLst>
              <a:ext uri="{FF2B5EF4-FFF2-40B4-BE49-F238E27FC236}">
                <a16:creationId xmlns:a16="http://schemas.microsoft.com/office/drawing/2014/main" id="{331933D0-1132-437B-BE10-55A05D12744E}"/>
              </a:ext>
            </a:extLst>
          </p:cNvPr>
          <p:cNvSpPr txBox="1"/>
          <p:nvPr/>
        </p:nvSpPr>
        <p:spPr>
          <a:xfrm>
            <a:off x="483350" y="970173"/>
            <a:ext cx="11046089" cy="1269061"/>
          </a:xfrm>
          <a:prstGeom prst="rect">
            <a:avLst/>
          </a:prstGeom>
          <a:noFill/>
          <a:ln>
            <a:noFill/>
          </a:ln>
        </p:spPr>
        <p:txBody>
          <a:bodyPr wrap="square" tIns="90000" bIns="90000" rtlCol="0" anchor="t" anchorCtr="0">
            <a:noAutofit/>
          </a:bodyPr>
          <a:lstStyle/>
          <a:p>
            <a:pPr marL="285750" indent="-285750">
              <a:spcAft>
                <a:spcPts val="600"/>
              </a:spcAft>
              <a:buFont typeface="Arial" panose="020B0604020202020204" pitchFamily="34" charset="0"/>
              <a:buChar char="•"/>
            </a:pPr>
            <a:r>
              <a:rPr lang="ja-JP" altLang="en-US" sz="1600" b="1" dirty="0">
                <a:latin typeface="メイリオ" panose="020B0604030504040204" pitchFamily="50" charset="-128"/>
                <a:ea typeface="メイリオ" panose="020B0604030504040204" pitchFamily="50" charset="-128"/>
              </a:rPr>
              <a:t>様々な特色を有する府立高校が自校の特色や魅力を正確に伝え、中学生が自身の得意や興味、進路等を考えて</a:t>
            </a:r>
            <a:br>
              <a:rPr lang="en-US" altLang="ja-JP" sz="1600" b="1" dirty="0">
                <a:latin typeface="メイリオ" panose="020B0604030504040204" pitchFamily="50" charset="-128"/>
                <a:ea typeface="メイリオ" panose="020B0604030504040204" pitchFamily="50" charset="-128"/>
              </a:rPr>
            </a:br>
            <a:r>
              <a:rPr lang="ja-JP" altLang="en-US" sz="1600" b="1" dirty="0">
                <a:latin typeface="メイリオ" panose="020B0604030504040204" pitchFamily="50" charset="-128"/>
                <a:ea typeface="メイリオ" panose="020B0604030504040204" pitchFamily="50" charset="-128"/>
              </a:rPr>
              <a:t>志望校を選択することで、将来の自己実現につなげていくような入試改革が必要</a:t>
            </a:r>
            <a:endParaRPr lang="en-US" altLang="ja-JP" sz="1600" dirty="0">
              <a:latin typeface="メイリオ" panose="020B0604030504040204" pitchFamily="50" charset="-128"/>
              <a:ea typeface="メイリオ" panose="020B0604030504040204" pitchFamily="50" charset="-128"/>
            </a:endParaRPr>
          </a:p>
          <a:p>
            <a:pPr marL="285750" indent="-285750">
              <a:spcAft>
                <a:spcPts val="60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令和６年８月に示された大阪府学校教育審議会の答申「府立高校改革の具体的な方向性とそれを踏まえた</a:t>
            </a:r>
            <a:br>
              <a:rPr lang="en-US" altLang="ja-JP" sz="1600" dirty="0">
                <a:latin typeface="メイリオ" panose="020B0604030504040204" pitchFamily="50" charset="-128"/>
                <a:ea typeface="メイリオ" panose="020B0604030504040204" pitchFamily="50" charset="-128"/>
              </a:rPr>
            </a:br>
            <a:r>
              <a:rPr lang="ja-JP" altLang="en-US" sz="1600" dirty="0">
                <a:latin typeface="メイリオ" panose="020B0604030504040204" pitchFamily="50" charset="-128"/>
                <a:ea typeface="メイリオ" panose="020B0604030504040204" pitchFamily="50" charset="-128"/>
              </a:rPr>
              <a:t>入学者選抜制度のあり方について」を踏まえて検討</a:t>
            </a:r>
            <a:endParaRPr lang="en-US" altLang="ja-JP" sz="1600" dirty="0">
              <a:latin typeface="メイリオ" panose="020B0604030504040204" pitchFamily="50" charset="-128"/>
              <a:ea typeface="メイリオ" panose="020B0604030504040204" pitchFamily="50" charset="-128"/>
            </a:endParaRPr>
          </a:p>
        </p:txBody>
      </p:sp>
      <p:cxnSp>
        <p:nvCxnSpPr>
          <p:cNvPr id="25" name="直線コネクタ 24">
            <a:extLst>
              <a:ext uri="{FF2B5EF4-FFF2-40B4-BE49-F238E27FC236}">
                <a16:creationId xmlns:a16="http://schemas.microsoft.com/office/drawing/2014/main" id="{C1327070-83E5-4C8C-9EF8-44881CD2C257}"/>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sp>
        <p:nvSpPr>
          <p:cNvPr id="2" name="スライド番号プレースホルダー 1">
            <a:extLst>
              <a:ext uri="{FF2B5EF4-FFF2-40B4-BE49-F238E27FC236}">
                <a16:creationId xmlns:a16="http://schemas.microsoft.com/office/drawing/2014/main" id="{5A0AC297-8342-40E6-8B11-70824C4B4826}"/>
              </a:ext>
            </a:extLst>
          </p:cNvPr>
          <p:cNvSpPr>
            <a:spLocks noGrp="1"/>
          </p:cNvSpPr>
          <p:nvPr>
            <p:ph type="sldNum" sz="quarter" idx="4"/>
          </p:nvPr>
        </p:nvSpPr>
        <p:spPr/>
        <p:txBody>
          <a:bodyPr/>
          <a:lstStyle/>
          <a:p>
            <a:fld id="{8EF98A3A-4FC9-421C-9EC4-B2EF6B34D3EB}" type="slidenum">
              <a:rPr kumimoji="1" lang="ja-JP" altLang="en-US" smtClean="0"/>
              <a:pPr/>
              <a:t>13</a:t>
            </a:fld>
            <a:endParaRPr kumimoji="1" lang="ja-JP" altLang="en-US"/>
          </a:p>
        </p:txBody>
      </p:sp>
    </p:spTree>
    <p:extLst>
      <p:ext uri="{BB962C8B-B14F-4D97-AF65-F5344CB8AC3E}">
        <p14:creationId xmlns:p14="http://schemas.microsoft.com/office/powerpoint/2010/main" val="756555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a:extLst>
              <a:ext uri="{FF2B5EF4-FFF2-40B4-BE49-F238E27FC236}">
                <a16:creationId xmlns:a16="http://schemas.microsoft.com/office/drawing/2014/main" id="{4F6C490A-8A4F-46F5-B243-AFC7ED4981E9}"/>
              </a:ext>
            </a:extLst>
          </p:cNvPr>
          <p:cNvSpPr txBox="1"/>
          <p:nvPr/>
        </p:nvSpPr>
        <p:spPr>
          <a:xfrm>
            <a:off x="515097" y="241844"/>
            <a:ext cx="8432849" cy="431991"/>
          </a:xfrm>
          <a:prstGeom prst="rect">
            <a:avLst/>
          </a:prstGeom>
          <a:noFill/>
          <a:ln>
            <a:noFill/>
          </a:ln>
        </p:spPr>
        <p:txBody>
          <a:bodyPr wrap="square" tIns="90000" bIns="90000" rtlCol="0" anchor="t" anchorCtr="0">
            <a:noAutofit/>
          </a:bodyPr>
          <a:lstStyle/>
          <a:p>
            <a:r>
              <a:rPr lang="en-US" altLang="ja-JP" sz="2000" b="1" dirty="0">
                <a:latin typeface="メイリオ" panose="020B0604030504040204" pitchFamily="50" charset="-128"/>
                <a:ea typeface="メイリオ" panose="020B0604030504040204" pitchFamily="50" charset="-128"/>
              </a:rPr>
              <a:t>2</a:t>
            </a:r>
            <a:r>
              <a:rPr lang="ja-JP" altLang="en-US" sz="2000" b="1" dirty="0">
                <a:latin typeface="メイリオ" panose="020B0604030504040204" pitchFamily="50" charset="-128"/>
                <a:ea typeface="メイリオ" panose="020B0604030504040204" pitchFamily="50" charset="-128"/>
              </a:rPr>
              <a:t>　府立高校改革に向けて</a:t>
            </a:r>
            <a:r>
              <a:rPr lang="ja-JP" altLang="en-US" sz="2000" b="1" dirty="0">
                <a:solidFill>
                  <a:prstClr val="black"/>
                </a:solidFill>
                <a:latin typeface="メイリオ" panose="020B0604030504040204" pitchFamily="50" charset="-128"/>
                <a:ea typeface="メイリオ" panose="020B0604030504040204" pitchFamily="50" charset="-128"/>
              </a:rPr>
              <a:t>（② 入試改革）</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cxnSp>
        <p:nvCxnSpPr>
          <p:cNvPr id="27" name="直線コネクタ 26">
            <a:extLst>
              <a:ext uri="{FF2B5EF4-FFF2-40B4-BE49-F238E27FC236}">
                <a16:creationId xmlns:a16="http://schemas.microsoft.com/office/drawing/2014/main" id="{9F1D9FF6-B495-4B3C-A357-403BA9CA710E}"/>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grpSp>
        <p:nvGrpSpPr>
          <p:cNvPr id="104" name="グループ化 103">
            <a:extLst>
              <a:ext uri="{FF2B5EF4-FFF2-40B4-BE49-F238E27FC236}">
                <a16:creationId xmlns:a16="http://schemas.microsoft.com/office/drawing/2014/main" id="{CBD15938-91CE-4C93-AE2D-976CA5FC287A}"/>
              </a:ext>
            </a:extLst>
          </p:cNvPr>
          <p:cNvGrpSpPr/>
          <p:nvPr/>
        </p:nvGrpSpPr>
        <p:grpSpPr>
          <a:xfrm>
            <a:off x="7722143" y="1740937"/>
            <a:ext cx="906874" cy="3219541"/>
            <a:chOff x="6328630" y="2083256"/>
            <a:chExt cx="906874" cy="3219541"/>
          </a:xfrm>
        </p:grpSpPr>
        <p:sp>
          <p:nvSpPr>
            <p:cNvPr id="105" name="フリーフォーム: 図形 104">
              <a:extLst>
                <a:ext uri="{FF2B5EF4-FFF2-40B4-BE49-F238E27FC236}">
                  <a16:creationId xmlns:a16="http://schemas.microsoft.com/office/drawing/2014/main" id="{264D6931-217C-4E71-AF48-CBC4510EBB53}"/>
                </a:ext>
              </a:extLst>
            </p:cNvPr>
            <p:cNvSpPr/>
            <p:nvPr/>
          </p:nvSpPr>
          <p:spPr>
            <a:xfrm>
              <a:off x="6407031" y="2186302"/>
              <a:ext cx="699835" cy="3116495"/>
            </a:xfrm>
            <a:custGeom>
              <a:avLst/>
              <a:gdLst>
                <a:gd name="connsiteX0" fmla="*/ 2215 w 654072"/>
                <a:gd name="connsiteY0" fmla="*/ 0 h 3140771"/>
                <a:gd name="connsiteX1" fmla="*/ 654072 w 654072"/>
                <a:gd name="connsiteY1" fmla="*/ 0 h 3140771"/>
                <a:gd name="connsiteX2" fmla="*/ 654072 w 654072"/>
                <a:gd name="connsiteY2" fmla="*/ 3046941 h 3140771"/>
                <a:gd name="connsiteX3" fmla="*/ 649882 w 654072"/>
                <a:gd name="connsiteY3" fmla="*/ 3046941 h 3140771"/>
                <a:gd name="connsiteX4" fmla="*/ 651858 w 654072"/>
                <a:gd name="connsiteY4" fmla="*/ 3052263 h 3140771"/>
                <a:gd name="connsiteX5" fmla="*/ 325929 w 654072"/>
                <a:gd name="connsiteY5" fmla="*/ 3140771 h 3140771"/>
                <a:gd name="connsiteX6" fmla="*/ 0 w 654072"/>
                <a:gd name="connsiteY6" fmla="*/ 3052263 h 3140771"/>
                <a:gd name="connsiteX7" fmla="*/ 2215 w 654072"/>
                <a:gd name="connsiteY7" fmla="*/ 3046296 h 3140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4072" h="3140771">
                  <a:moveTo>
                    <a:pt x="2215" y="0"/>
                  </a:moveTo>
                  <a:lnTo>
                    <a:pt x="654072" y="0"/>
                  </a:lnTo>
                  <a:lnTo>
                    <a:pt x="654072" y="3046941"/>
                  </a:lnTo>
                  <a:lnTo>
                    <a:pt x="649882" y="3046941"/>
                  </a:lnTo>
                  <a:lnTo>
                    <a:pt x="651858" y="3052263"/>
                  </a:lnTo>
                  <a:cubicBezTo>
                    <a:pt x="651858" y="3101145"/>
                    <a:pt x="505935" y="3140771"/>
                    <a:pt x="325929" y="3140771"/>
                  </a:cubicBezTo>
                  <a:cubicBezTo>
                    <a:pt x="145923" y="3140771"/>
                    <a:pt x="0" y="3101145"/>
                    <a:pt x="0" y="3052263"/>
                  </a:cubicBezTo>
                  <a:lnTo>
                    <a:pt x="2215" y="3046296"/>
                  </a:lnTo>
                  <a:close/>
                </a:path>
              </a:pathLst>
            </a:custGeom>
            <a:solidFill>
              <a:sysClr val="window" lastClr="FFFFFF"/>
            </a:solidFill>
            <a:ln w="12700" cap="flat" cmpd="sng" algn="ctr">
              <a:solidFill>
                <a:srgbClr val="DFE3E5">
                  <a:lumMod val="75000"/>
                </a:srgbClr>
              </a:soli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a:ea typeface="Meiryo UI"/>
                <a:cs typeface="+mn-cs"/>
              </a:endParaRPr>
            </a:p>
          </p:txBody>
        </p:sp>
        <p:sp>
          <p:nvSpPr>
            <p:cNvPr id="106" name="フリーフォーム: 図形 105">
              <a:extLst>
                <a:ext uri="{FF2B5EF4-FFF2-40B4-BE49-F238E27FC236}">
                  <a16:creationId xmlns:a16="http://schemas.microsoft.com/office/drawing/2014/main" id="{6F7487FF-1648-47CF-9173-519CF5EED063}"/>
                </a:ext>
              </a:extLst>
            </p:cNvPr>
            <p:cNvSpPr/>
            <p:nvPr/>
          </p:nvSpPr>
          <p:spPr>
            <a:xfrm>
              <a:off x="6411588" y="4017515"/>
              <a:ext cx="695277" cy="587870"/>
            </a:xfrm>
            <a:custGeom>
              <a:avLst/>
              <a:gdLst>
                <a:gd name="connsiteX0" fmla="*/ 4626 w 695277"/>
                <a:gd name="connsiteY0" fmla="*/ 0 h 587870"/>
                <a:gd name="connsiteX1" fmla="*/ 695277 w 695277"/>
                <a:gd name="connsiteY1" fmla="*/ 0 h 587870"/>
                <a:gd name="connsiteX2" fmla="*/ 695277 w 695277"/>
                <a:gd name="connsiteY2" fmla="*/ 483804 h 587870"/>
                <a:gd name="connsiteX3" fmla="*/ 685764 w 695277"/>
                <a:gd name="connsiteY3" fmla="*/ 483804 h 587870"/>
                <a:gd name="connsiteX4" fmla="*/ 690652 w 695277"/>
                <a:gd name="connsiteY4" fmla="*/ 496617 h 587870"/>
                <a:gd name="connsiteX5" fmla="*/ 345326 w 695277"/>
                <a:gd name="connsiteY5" fmla="*/ 587870 h 587870"/>
                <a:gd name="connsiteX6" fmla="*/ 0 w 695277"/>
                <a:gd name="connsiteY6" fmla="*/ 496617 h 587870"/>
                <a:gd name="connsiteX7" fmla="*/ 4888 w 695277"/>
                <a:gd name="connsiteY7" fmla="*/ 483804 h 587870"/>
                <a:gd name="connsiteX8" fmla="*/ 4626 w 695277"/>
                <a:gd name="connsiteY8" fmla="*/ 483804 h 587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5277" h="587870">
                  <a:moveTo>
                    <a:pt x="4626" y="0"/>
                  </a:moveTo>
                  <a:lnTo>
                    <a:pt x="695277" y="0"/>
                  </a:lnTo>
                  <a:lnTo>
                    <a:pt x="695277" y="483804"/>
                  </a:lnTo>
                  <a:lnTo>
                    <a:pt x="685764" y="483804"/>
                  </a:lnTo>
                  <a:lnTo>
                    <a:pt x="690652" y="496617"/>
                  </a:lnTo>
                  <a:cubicBezTo>
                    <a:pt x="690652" y="547015"/>
                    <a:pt x="536044" y="587870"/>
                    <a:pt x="345326" y="587870"/>
                  </a:cubicBezTo>
                  <a:cubicBezTo>
                    <a:pt x="154608" y="587870"/>
                    <a:pt x="0" y="547015"/>
                    <a:pt x="0" y="496617"/>
                  </a:cubicBezTo>
                  <a:lnTo>
                    <a:pt x="4888" y="483804"/>
                  </a:lnTo>
                  <a:lnTo>
                    <a:pt x="4626" y="483804"/>
                  </a:lnTo>
                  <a:close/>
                </a:path>
              </a:pathLst>
            </a:custGeom>
            <a:solidFill>
              <a:srgbClr val="3E8853">
                <a:lumMod val="20000"/>
                <a:lumOff val="80000"/>
              </a:srgbClr>
            </a:solidFill>
            <a:ln w="12700" cap="flat" cmpd="sng" algn="ctr">
              <a:solidFill>
                <a:srgbClr val="1CADE4">
                  <a:shade val="50000"/>
                </a:srgbClr>
              </a:soli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a:ea typeface="Meiryo UI"/>
                <a:cs typeface="+mn-cs"/>
              </a:endParaRPr>
            </a:p>
          </p:txBody>
        </p:sp>
        <p:grpSp>
          <p:nvGrpSpPr>
            <p:cNvPr id="107" name="グループ化 106">
              <a:extLst>
                <a:ext uri="{FF2B5EF4-FFF2-40B4-BE49-F238E27FC236}">
                  <a16:creationId xmlns:a16="http://schemas.microsoft.com/office/drawing/2014/main" id="{D68469A1-14F6-4445-9AE3-2FAEC2378948}"/>
                </a:ext>
              </a:extLst>
            </p:cNvPr>
            <p:cNvGrpSpPr/>
            <p:nvPr/>
          </p:nvGrpSpPr>
          <p:grpSpPr>
            <a:xfrm>
              <a:off x="6407031" y="2083256"/>
              <a:ext cx="699837" cy="2044392"/>
              <a:chOff x="405932" y="2185150"/>
              <a:chExt cx="651858" cy="3361781"/>
            </a:xfrm>
            <a:solidFill>
              <a:srgbClr val="FEEAD2"/>
            </a:solidFill>
          </p:grpSpPr>
          <p:sp>
            <p:nvSpPr>
              <p:cNvPr id="109" name="フリーフォーム: 図形 108">
                <a:extLst>
                  <a:ext uri="{FF2B5EF4-FFF2-40B4-BE49-F238E27FC236}">
                    <a16:creationId xmlns:a16="http://schemas.microsoft.com/office/drawing/2014/main" id="{96FD282A-E166-42CF-81D7-F075245B96CC}"/>
                  </a:ext>
                </a:extLst>
              </p:cNvPr>
              <p:cNvSpPr/>
              <p:nvPr/>
            </p:nvSpPr>
            <p:spPr>
              <a:xfrm>
                <a:off x="405932" y="2310742"/>
                <a:ext cx="651858" cy="3236189"/>
              </a:xfrm>
              <a:custGeom>
                <a:avLst/>
                <a:gdLst>
                  <a:gd name="connsiteX0" fmla="*/ 861 w 651858"/>
                  <a:gd name="connsiteY0" fmla="*/ 0 h 3236189"/>
                  <a:gd name="connsiteX1" fmla="*/ 645421 w 651858"/>
                  <a:gd name="connsiteY1" fmla="*/ 0 h 3236189"/>
                  <a:gd name="connsiteX2" fmla="*/ 645421 w 651858"/>
                  <a:gd name="connsiteY2" fmla="*/ 3138316 h 3236189"/>
                  <a:gd name="connsiteX3" fmla="*/ 651858 w 651858"/>
                  <a:gd name="connsiteY3" fmla="*/ 3154349 h 3236189"/>
                  <a:gd name="connsiteX4" fmla="*/ 325929 w 651858"/>
                  <a:gd name="connsiteY4" fmla="*/ 3236189 h 3236189"/>
                  <a:gd name="connsiteX5" fmla="*/ 6622 w 651858"/>
                  <a:gd name="connsiteY5" fmla="*/ 3170843 h 3236189"/>
                  <a:gd name="connsiteX6" fmla="*/ 2148 w 651858"/>
                  <a:gd name="connsiteY6" fmla="*/ 3159700 h 3236189"/>
                  <a:gd name="connsiteX7" fmla="*/ 861 w 651858"/>
                  <a:gd name="connsiteY7" fmla="*/ 3159700 h 3236189"/>
                  <a:gd name="connsiteX8" fmla="*/ 861 w 651858"/>
                  <a:gd name="connsiteY8" fmla="*/ 3156494 h 3236189"/>
                  <a:gd name="connsiteX9" fmla="*/ 0 w 651858"/>
                  <a:gd name="connsiteY9" fmla="*/ 3154349 h 3236189"/>
                  <a:gd name="connsiteX10" fmla="*/ 861 w 651858"/>
                  <a:gd name="connsiteY10" fmla="*/ 3152205 h 3236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51858" h="3236189">
                    <a:moveTo>
                      <a:pt x="861" y="0"/>
                    </a:moveTo>
                    <a:lnTo>
                      <a:pt x="645421" y="0"/>
                    </a:lnTo>
                    <a:lnTo>
                      <a:pt x="645421" y="3138316"/>
                    </a:lnTo>
                    <a:lnTo>
                      <a:pt x="651858" y="3154349"/>
                    </a:lnTo>
                    <a:cubicBezTo>
                      <a:pt x="651858" y="3199548"/>
                      <a:pt x="505935" y="3236189"/>
                      <a:pt x="325929" y="3236189"/>
                    </a:cubicBezTo>
                    <a:cubicBezTo>
                      <a:pt x="168424" y="3236189"/>
                      <a:pt x="37013" y="3208136"/>
                      <a:pt x="6622" y="3170843"/>
                    </a:cubicBezTo>
                    <a:lnTo>
                      <a:pt x="2148" y="3159700"/>
                    </a:lnTo>
                    <a:lnTo>
                      <a:pt x="861" y="3159700"/>
                    </a:lnTo>
                    <a:lnTo>
                      <a:pt x="861" y="3156494"/>
                    </a:lnTo>
                    <a:lnTo>
                      <a:pt x="0" y="3154349"/>
                    </a:lnTo>
                    <a:lnTo>
                      <a:pt x="861" y="3152205"/>
                    </a:lnTo>
                    <a:close/>
                  </a:path>
                </a:pathLst>
              </a:custGeom>
              <a:solidFill>
                <a:srgbClr val="1CADE4">
                  <a:lumMod val="20000"/>
                  <a:lumOff val="80000"/>
                </a:srgbClr>
              </a:solidFill>
              <a:ln w="12700" cap="flat" cmpd="sng" algn="ctr">
                <a:solidFill>
                  <a:srgbClr val="2683C6">
                    <a:lumMod val="60000"/>
                    <a:lumOff val="40000"/>
                  </a:srgbClr>
                </a:soli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a:ea typeface="Meiryo UI"/>
                  <a:cs typeface="+mn-cs"/>
                </a:endParaRPr>
              </a:p>
            </p:txBody>
          </p:sp>
          <p:sp>
            <p:nvSpPr>
              <p:cNvPr id="110" name="楕円 109">
                <a:extLst>
                  <a:ext uri="{FF2B5EF4-FFF2-40B4-BE49-F238E27FC236}">
                    <a16:creationId xmlns:a16="http://schemas.microsoft.com/office/drawing/2014/main" id="{559186F3-0D36-45F9-8097-D783B1A2CD53}"/>
                  </a:ext>
                </a:extLst>
              </p:cNvPr>
              <p:cNvSpPr/>
              <p:nvPr/>
            </p:nvSpPr>
            <p:spPr>
              <a:xfrm>
                <a:off x="405932" y="2185150"/>
                <a:ext cx="651857" cy="291452"/>
              </a:xfrm>
              <a:prstGeom prst="ellipse">
                <a:avLst/>
              </a:prstGeom>
              <a:solidFill>
                <a:srgbClr val="1CADE4">
                  <a:lumMod val="20000"/>
                  <a:lumOff val="80000"/>
                </a:srgbClr>
              </a:solidFill>
              <a:ln w="12700" cap="flat" cmpd="sng" algn="ctr">
                <a:solidFill>
                  <a:srgbClr val="2683C6">
                    <a:lumMod val="60000"/>
                    <a:lumOff val="4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a:ea typeface="Meiryo UI"/>
                  <a:cs typeface="+mn-cs"/>
                </a:endParaRPr>
              </a:p>
            </p:txBody>
          </p:sp>
        </p:grpSp>
        <p:sp>
          <p:nvSpPr>
            <p:cNvPr id="108" name="正方形/長方形 107">
              <a:extLst>
                <a:ext uri="{FF2B5EF4-FFF2-40B4-BE49-F238E27FC236}">
                  <a16:creationId xmlns:a16="http://schemas.microsoft.com/office/drawing/2014/main" id="{3C5DF48A-4E66-417B-97C9-0EC389BBB7D3}"/>
                </a:ext>
              </a:extLst>
            </p:cNvPr>
            <p:cNvSpPr/>
            <p:nvPr/>
          </p:nvSpPr>
          <p:spPr>
            <a:xfrm>
              <a:off x="6328630" y="4154779"/>
              <a:ext cx="906874" cy="391549"/>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ボーダーゾーン</a:t>
              </a:r>
            </a:p>
          </p:txBody>
        </p:sp>
      </p:grpSp>
      <p:sp>
        <p:nvSpPr>
          <p:cNvPr id="111" name="フリーフォーム: 図形 110">
            <a:extLst>
              <a:ext uri="{FF2B5EF4-FFF2-40B4-BE49-F238E27FC236}">
                <a16:creationId xmlns:a16="http://schemas.microsoft.com/office/drawing/2014/main" id="{A78F78F7-B112-4D6A-BB0A-DD947C6B7C98}"/>
              </a:ext>
            </a:extLst>
          </p:cNvPr>
          <p:cNvSpPr/>
          <p:nvPr/>
        </p:nvSpPr>
        <p:spPr>
          <a:xfrm>
            <a:off x="2833431" y="1917187"/>
            <a:ext cx="699835" cy="3043291"/>
          </a:xfrm>
          <a:custGeom>
            <a:avLst/>
            <a:gdLst>
              <a:gd name="connsiteX0" fmla="*/ 2215 w 654072"/>
              <a:gd name="connsiteY0" fmla="*/ 0 h 3140771"/>
              <a:gd name="connsiteX1" fmla="*/ 654072 w 654072"/>
              <a:gd name="connsiteY1" fmla="*/ 0 h 3140771"/>
              <a:gd name="connsiteX2" fmla="*/ 654072 w 654072"/>
              <a:gd name="connsiteY2" fmla="*/ 3046941 h 3140771"/>
              <a:gd name="connsiteX3" fmla="*/ 649882 w 654072"/>
              <a:gd name="connsiteY3" fmla="*/ 3046941 h 3140771"/>
              <a:gd name="connsiteX4" fmla="*/ 651858 w 654072"/>
              <a:gd name="connsiteY4" fmla="*/ 3052263 h 3140771"/>
              <a:gd name="connsiteX5" fmla="*/ 325929 w 654072"/>
              <a:gd name="connsiteY5" fmla="*/ 3140771 h 3140771"/>
              <a:gd name="connsiteX6" fmla="*/ 0 w 654072"/>
              <a:gd name="connsiteY6" fmla="*/ 3052263 h 3140771"/>
              <a:gd name="connsiteX7" fmla="*/ 2215 w 654072"/>
              <a:gd name="connsiteY7" fmla="*/ 3046296 h 3140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4072" h="3140771">
                <a:moveTo>
                  <a:pt x="2215" y="0"/>
                </a:moveTo>
                <a:lnTo>
                  <a:pt x="654072" y="0"/>
                </a:lnTo>
                <a:lnTo>
                  <a:pt x="654072" y="3046941"/>
                </a:lnTo>
                <a:lnTo>
                  <a:pt x="649882" y="3046941"/>
                </a:lnTo>
                <a:lnTo>
                  <a:pt x="651858" y="3052263"/>
                </a:lnTo>
                <a:cubicBezTo>
                  <a:pt x="651858" y="3101145"/>
                  <a:pt x="505935" y="3140771"/>
                  <a:pt x="325929" y="3140771"/>
                </a:cubicBezTo>
                <a:cubicBezTo>
                  <a:pt x="145923" y="3140771"/>
                  <a:pt x="0" y="3101145"/>
                  <a:pt x="0" y="3052263"/>
                </a:cubicBezTo>
                <a:lnTo>
                  <a:pt x="2215" y="3046296"/>
                </a:lnTo>
                <a:close/>
              </a:path>
            </a:pathLst>
          </a:custGeom>
          <a:solidFill>
            <a:sysClr val="window" lastClr="FFFFFF"/>
          </a:solidFill>
          <a:ln w="12700" cap="flat" cmpd="sng" algn="ctr">
            <a:solidFill>
              <a:srgbClr val="DFE3E5">
                <a:lumMod val="75000"/>
              </a:srgbClr>
            </a:soli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a:ea typeface="Meiryo UI"/>
              <a:cs typeface="+mn-cs"/>
            </a:endParaRPr>
          </a:p>
        </p:txBody>
      </p:sp>
      <p:sp>
        <p:nvSpPr>
          <p:cNvPr id="112" name="テキスト ボックス 111">
            <a:extLst>
              <a:ext uri="{FF2B5EF4-FFF2-40B4-BE49-F238E27FC236}">
                <a16:creationId xmlns:a16="http://schemas.microsoft.com/office/drawing/2014/main" id="{9F0C75A5-E2F3-4870-965B-1936BF50A82A}"/>
              </a:ext>
            </a:extLst>
          </p:cNvPr>
          <p:cNvSpPr txBox="1"/>
          <p:nvPr/>
        </p:nvSpPr>
        <p:spPr>
          <a:xfrm>
            <a:off x="6362075" y="1255103"/>
            <a:ext cx="1429028" cy="431990"/>
          </a:xfrm>
          <a:prstGeom prst="rect">
            <a:avLst/>
          </a:prstGeom>
          <a:noFill/>
          <a:ln>
            <a:noFill/>
          </a:ln>
        </p:spPr>
        <p:txBody>
          <a:bodyPr wrap="square" tIns="90000" bIns="90000" rtlCol="0" anchor="t" anchorCtr="0">
            <a:noAutofit/>
          </a:bodyPr>
          <a:lstStyle/>
          <a:p>
            <a:pPr marL="185738" algn="ctr" defTabSz="457200"/>
            <a:r>
              <a:rPr lang="en-US" altLang="ja-JP" sz="2000" b="1" dirty="0">
                <a:solidFill>
                  <a:prstClr val="black"/>
                </a:solidFill>
                <a:highlight>
                  <a:srgbClr val="FFFF00"/>
                </a:highlight>
                <a:latin typeface="Meiryo UI"/>
                <a:ea typeface="Meiryo UI"/>
              </a:rPr>
              <a:t>【</a:t>
            </a:r>
            <a:r>
              <a:rPr lang="ja-JP" altLang="en-US" sz="2000" b="1" dirty="0">
                <a:solidFill>
                  <a:prstClr val="black"/>
                </a:solidFill>
                <a:highlight>
                  <a:srgbClr val="FFFF00"/>
                </a:highlight>
                <a:latin typeface="Meiryo UI"/>
                <a:ea typeface="Meiryo UI"/>
              </a:rPr>
              <a:t>大阪府</a:t>
            </a:r>
            <a:r>
              <a:rPr lang="en-US" altLang="ja-JP" sz="2000" b="1" dirty="0">
                <a:solidFill>
                  <a:prstClr val="black"/>
                </a:solidFill>
                <a:highlight>
                  <a:srgbClr val="FFFF00"/>
                </a:highlight>
                <a:latin typeface="Meiryo UI"/>
                <a:ea typeface="Meiryo UI"/>
              </a:rPr>
              <a:t>】</a:t>
            </a:r>
          </a:p>
        </p:txBody>
      </p:sp>
      <p:sp>
        <p:nvSpPr>
          <p:cNvPr id="113" name="テキスト ボックス 112">
            <a:extLst>
              <a:ext uri="{FF2B5EF4-FFF2-40B4-BE49-F238E27FC236}">
                <a16:creationId xmlns:a16="http://schemas.microsoft.com/office/drawing/2014/main" id="{E37743C9-4A5C-4D7E-AFB4-ED245A0191F1}"/>
              </a:ext>
            </a:extLst>
          </p:cNvPr>
          <p:cNvSpPr txBox="1"/>
          <p:nvPr/>
        </p:nvSpPr>
        <p:spPr>
          <a:xfrm>
            <a:off x="6443350" y="5371778"/>
            <a:ext cx="4951583" cy="864000"/>
          </a:xfrm>
          <a:prstGeom prst="roundRect">
            <a:avLst>
              <a:gd name="adj" fmla="val 5180"/>
            </a:avLst>
          </a:prstGeom>
          <a:solidFill>
            <a:srgbClr val="1CADE4">
              <a:lumMod val="40000"/>
              <a:lumOff val="60000"/>
            </a:srgbClr>
          </a:solidFill>
          <a:ln>
            <a:noFill/>
          </a:ln>
        </p:spPr>
        <p:txBody>
          <a:bodyPr wrap="square" tIns="90000" bIns="90000" rtlCol="0" anchor="t" anchorCtr="0">
            <a:noAutofit/>
          </a:bodyPr>
          <a:lstStyle/>
          <a:p>
            <a:pPr marL="98425" marR="0" lvl="0" indent="-11113" defTabSz="914400" eaLnBrk="1" fontAlgn="auto" latinLnBrk="0" hangingPunct="1">
              <a:lnSpc>
                <a:spcPts val="1800"/>
              </a:lnSpc>
              <a:spcBef>
                <a:spcPts val="0"/>
              </a:spcBef>
              <a:spcAft>
                <a:spcPts val="60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観　　点</a:t>
            </a: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｜各高校のアドミッションポリシー（求める生徒像）</a:t>
            </a:r>
            <a:br>
              <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b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に極めて合致しているか</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98425" marR="0" lvl="0" indent="-11113" defTabSz="914400" eaLnBrk="1" fontAlgn="auto" latinLnBrk="0" hangingPunct="1">
              <a:lnSpc>
                <a:spcPts val="1800"/>
              </a:lnSpc>
              <a:spcBef>
                <a:spcPts val="0"/>
              </a:spcBef>
              <a:spcAft>
                <a:spcPts val="60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選抜資料</a:t>
            </a: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｜自己申告書、調査書の活動</a:t>
            </a:r>
            <a:r>
              <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行動の記録</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98425" marR="0" lvl="0" indent="-11113" defTabSz="914400" eaLnBrk="1" fontAlgn="auto" latinLnBrk="0" hangingPunct="1">
              <a:lnSpc>
                <a:spcPts val="1800"/>
              </a:lnSpc>
              <a:spcBef>
                <a:spcPts val="0"/>
              </a:spcBef>
              <a:spcAft>
                <a:spcPts val="60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4" name="テキスト ボックス 113">
            <a:extLst>
              <a:ext uri="{FF2B5EF4-FFF2-40B4-BE49-F238E27FC236}">
                <a16:creationId xmlns:a16="http://schemas.microsoft.com/office/drawing/2014/main" id="{7C38E20C-17C2-434C-81E1-96253F0E3BC7}"/>
              </a:ext>
            </a:extLst>
          </p:cNvPr>
          <p:cNvSpPr txBox="1"/>
          <p:nvPr/>
        </p:nvSpPr>
        <p:spPr>
          <a:xfrm>
            <a:off x="67047" y="1475731"/>
            <a:ext cx="2736199" cy="431990"/>
          </a:xfrm>
          <a:prstGeom prst="rect">
            <a:avLst/>
          </a:prstGeom>
          <a:noFill/>
          <a:ln>
            <a:noFill/>
          </a:ln>
        </p:spPr>
        <p:txBody>
          <a:bodyPr wrap="square" tIns="90000" bIns="90000" rtlCol="0" anchor="t" anchorCtr="0">
            <a:noAutofit/>
          </a:bodyPr>
          <a:lstStyle/>
          <a:p>
            <a:pPr marL="185738" algn="ctr" defTabSz="457200"/>
            <a:r>
              <a:rPr lang="en-US" altLang="ja-JP" sz="2000" b="1" dirty="0">
                <a:solidFill>
                  <a:prstClr val="black"/>
                </a:solidFill>
                <a:highlight>
                  <a:srgbClr val="FFFF00"/>
                </a:highlight>
                <a:latin typeface="Meiryo UI"/>
                <a:ea typeface="Meiryo UI"/>
              </a:rPr>
              <a:t>【</a:t>
            </a:r>
            <a:r>
              <a:rPr lang="ja-JP" altLang="en-US" sz="2000" b="1" dirty="0">
                <a:solidFill>
                  <a:prstClr val="black"/>
                </a:solidFill>
                <a:highlight>
                  <a:srgbClr val="FFFF00"/>
                </a:highlight>
                <a:latin typeface="Meiryo UI"/>
                <a:ea typeface="Meiryo UI"/>
              </a:rPr>
              <a:t>静岡県</a:t>
            </a:r>
            <a:r>
              <a:rPr lang="en-US" altLang="ja-JP" sz="2000" b="1" dirty="0">
                <a:solidFill>
                  <a:prstClr val="black"/>
                </a:solidFill>
                <a:highlight>
                  <a:srgbClr val="FFFF00"/>
                </a:highlight>
                <a:latin typeface="Meiryo UI"/>
                <a:ea typeface="Meiryo UI"/>
              </a:rPr>
              <a:t>】</a:t>
            </a:r>
            <a:r>
              <a:rPr lang="ja-JP" altLang="en-US" sz="2000" b="1" dirty="0">
                <a:solidFill>
                  <a:prstClr val="black"/>
                </a:solidFill>
                <a:highlight>
                  <a:srgbClr val="FFFF00"/>
                </a:highlight>
                <a:latin typeface="Meiryo UI"/>
                <a:ea typeface="Meiryo UI"/>
              </a:rPr>
              <a:t>　</a:t>
            </a:r>
            <a:endParaRPr lang="en-US" altLang="ja-JP" sz="2000" b="1" dirty="0">
              <a:solidFill>
                <a:prstClr val="black"/>
              </a:solidFill>
              <a:highlight>
                <a:srgbClr val="FFFF00"/>
              </a:highlight>
              <a:latin typeface="Meiryo UI"/>
              <a:ea typeface="Meiryo UI"/>
            </a:endParaRPr>
          </a:p>
        </p:txBody>
      </p:sp>
      <p:sp>
        <p:nvSpPr>
          <p:cNvPr id="115" name="テキスト ボックス 114">
            <a:extLst>
              <a:ext uri="{FF2B5EF4-FFF2-40B4-BE49-F238E27FC236}">
                <a16:creationId xmlns:a16="http://schemas.microsoft.com/office/drawing/2014/main" id="{994E849B-4F3D-4F5A-80C1-EF9F9EAEE1A9}"/>
              </a:ext>
            </a:extLst>
          </p:cNvPr>
          <p:cNvSpPr txBox="1"/>
          <p:nvPr/>
        </p:nvSpPr>
        <p:spPr>
          <a:xfrm>
            <a:off x="743885" y="5357536"/>
            <a:ext cx="4951583" cy="900000"/>
          </a:xfrm>
          <a:prstGeom prst="roundRect">
            <a:avLst>
              <a:gd name="adj" fmla="val 5180"/>
            </a:avLst>
          </a:prstGeom>
          <a:solidFill>
            <a:srgbClr val="1CADE4">
              <a:lumMod val="40000"/>
              <a:lumOff val="60000"/>
            </a:srgbClr>
          </a:solidFill>
          <a:ln>
            <a:noFill/>
          </a:ln>
        </p:spPr>
        <p:txBody>
          <a:bodyPr wrap="square" tIns="90000" bIns="90000" rtlCol="0" anchor="t" anchorCtr="0">
            <a:noAutofit/>
          </a:bodyPr>
          <a:lstStyle/>
          <a:p>
            <a:pPr marL="98425" marR="0" lvl="0" indent="-11113" defTabSz="914400" eaLnBrk="1" fontAlgn="auto" latinLnBrk="0" hangingPunct="1">
              <a:lnSpc>
                <a:spcPts val="1800"/>
              </a:lnSpc>
              <a:spcBef>
                <a:spcPts val="0"/>
              </a:spcBef>
              <a:spcAft>
                <a:spcPts val="60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観　　点｜</a:t>
            </a: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中学校における学習、文化的・体育的活動、特別活動等、</a:t>
            </a:r>
            <a:br>
              <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b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学科への適性、探究活動、地域貢献等への意欲</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98425" marR="0" lvl="0" indent="-11113" defTabSz="914400" eaLnBrk="1" fontAlgn="auto" latinLnBrk="0" hangingPunct="1">
              <a:lnSpc>
                <a:spcPts val="1800"/>
              </a:lnSpc>
              <a:spcBef>
                <a:spcPts val="0"/>
              </a:spcBef>
              <a:spcAft>
                <a:spcPts val="60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選抜資料｜</a:t>
            </a:r>
            <a:r>
              <a:rPr kumimoji="0" lang="ja-JP" altLang="en-US"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学力検査、調査書、面接、プレゼン、作文、実技等</a:t>
            </a:r>
            <a:endParaRPr kumimoji="0" lang="en-US" altLang="ja-JP" sz="12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16" name="角丸四角形 32">
            <a:extLst>
              <a:ext uri="{FF2B5EF4-FFF2-40B4-BE49-F238E27FC236}">
                <a16:creationId xmlns:a16="http://schemas.microsoft.com/office/drawing/2014/main" id="{677886B4-4B99-4213-82C3-50B85E0D2F35}"/>
              </a:ext>
            </a:extLst>
          </p:cNvPr>
          <p:cNvSpPr/>
          <p:nvPr/>
        </p:nvSpPr>
        <p:spPr>
          <a:xfrm>
            <a:off x="551138" y="1053686"/>
            <a:ext cx="4394241" cy="342492"/>
          </a:xfrm>
          <a:prstGeom prst="roundRect">
            <a:avLst>
              <a:gd name="adj" fmla="val 50000"/>
            </a:avLst>
          </a:prstGeom>
          <a:solidFill>
            <a:srgbClr val="00206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事例（静岡県｜一般選抜における選抜方法）</a:t>
            </a:r>
            <a:endParaRPr kumimoji="1" lang="en-US" altLang="ja-JP" sz="14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117" name="テキスト ボックス 116">
            <a:extLst>
              <a:ext uri="{FF2B5EF4-FFF2-40B4-BE49-F238E27FC236}">
                <a16:creationId xmlns:a16="http://schemas.microsoft.com/office/drawing/2014/main" id="{20FF3895-8071-4820-905F-ABD169068F03}"/>
              </a:ext>
            </a:extLst>
          </p:cNvPr>
          <p:cNvSpPr txBox="1"/>
          <p:nvPr/>
        </p:nvSpPr>
        <p:spPr>
          <a:xfrm>
            <a:off x="7531678" y="1362854"/>
            <a:ext cx="1395848" cy="307777"/>
          </a:xfrm>
          <a:prstGeom prst="rect">
            <a:avLst/>
          </a:prstGeom>
          <a:noFill/>
        </p:spPr>
        <p:txBody>
          <a:bodyPr wrap="square">
            <a:spAutoFit/>
          </a:bodyPr>
          <a:lstStyle/>
          <a:p>
            <a:r>
              <a:rPr lang="ja-JP" altLang="en-US" sz="1400" dirty="0">
                <a:solidFill>
                  <a:prstClr val="black"/>
                </a:solidFill>
                <a:latin typeface="メイリオ" panose="020B0604030504040204" pitchFamily="50" charset="-128"/>
                <a:ea typeface="メイリオ" panose="020B0604030504040204" pitchFamily="50" charset="-128"/>
              </a:rPr>
              <a:t>（現行制度）</a:t>
            </a:r>
            <a:endParaRPr lang="ja-JP" altLang="en-US" sz="1400" dirty="0">
              <a:solidFill>
                <a:prstClr val="black"/>
              </a:solidFill>
              <a:latin typeface="Meiryo UI"/>
              <a:ea typeface="Meiryo UI"/>
            </a:endParaRPr>
          </a:p>
        </p:txBody>
      </p:sp>
      <p:sp>
        <p:nvSpPr>
          <p:cNvPr id="118" name="スライド番号プレースホルダー 1">
            <a:extLst>
              <a:ext uri="{FF2B5EF4-FFF2-40B4-BE49-F238E27FC236}">
                <a16:creationId xmlns:a16="http://schemas.microsoft.com/office/drawing/2014/main" id="{64CD8827-88BA-43C5-9182-55B70E877035}"/>
              </a:ext>
            </a:extLst>
          </p:cNvPr>
          <p:cNvSpPr txBox="1">
            <a:spLocks/>
          </p:cNvSpPr>
          <p:nvPr/>
        </p:nvSpPr>
        <p:spPr>
          <a:xfrm>
            <a:off x="8610602" y="6492871"/>
            <a:ext cx="2743200" cy="365125"/>
          </a:xfrm>
          <a:prstGeom prst="rect">
            <a:avLst/>
          </a:prstGeom>
        </p:spPr>
        <p:txBody>
          <a:bodyPr/>
          <a:lstStyle>
            <a:defPPr>
              <a:defRPr lang="en-US"/>
            </a:defPPr>
            <a:lvl1pPr marL="0" algn="r" defTabSz="457178" rtl="0" eaLnBrk="1" latinLnBrk="0" hangingPunct="1">
              <a:defRPr sz="1400" b="1"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178" algn="l" defTabSz="457178" rtl="0" eaLnBrk="1" latinLnBrk="0" hangingPunct="1">
              <a:defRPr sz="1800" kern="1200">
                <a:solidFill>
                  <a:schemeClr val="tx1"/>
                </a:solidFill>
                <a:latin typeface="+mn-lt"/>
                <a:ea typeface="+mn-ea"/>
                <a:cs typeface="+mn-cs"/>
              </a:defRPr>
            </a:lvl2pPr>
            <a:lvl3pPr marL="914357" algn="l" defTabSz="457178" rtl="0" eaLnBrk="1" latinLnBrk="0" hangingPunct="1">
              <a:defRPr sz="1800" kern="1200">
                <a:solidFill>
                  <a:schemeClr val="tx1"/>
                </a:solidFill>
                <a:latin typeface="+mn-lt"/>
                <a:ea typeface="+mn-ea"/>
                <a:cs typeface="+mn-cs"/>
              </a:defRPr>
            </a:lvl3pPr>
            <a:lvl4pPr marL="1371536" algn="l" defTabSz="457178" rtl="0" eaLnBrk="1" latinLnBrk="0" hangingPunct="1">
              <a:defRPr sz="1800" kern="1200">
                <a:solidFill>
                  <a:schemeClr val="tx1"/>
                </a:solidFill>
                <a:latin typeface="+mn-lt"/>
                <a:ea typeface="+mn-ea"/>
                <a:cs typeface="+mn-cs"/>
              </a:defRPr>
            </a:lvl4pPr>
            <a:lvl5pPr marL="1828714" algn="l" defTabSz="457178" rtl="0" eaLnBrk="1" latinLnBrk="0" hangingPunct="1">
              <a:defRPr sz="1800" kern="1200">
                <a:solidFill>
                  <a:schemeClr val="tx1"/>
                </a:solidFill>
                <a:latin typeface="+mn-lt"/>
                <a:ea typeface="+mn-ea"/>
                <a:cs typeface="+mn-cs"/>
              </a:defRPr>
            </a:lvl5pPr>
            <a:lvl6pPr marL="2285892" algn="l" defTabSz="457178" rtl="0" eaLnBrk="1" latinLnBrk="0" hangingPunct="1">
              <a:defRPr sz="1800" kern="1200">
                <a:solidFill>
                  <a:schemeClr val="tx1"/>
                </a:solidFill>
                <a:latin typeface="+mn-lt"/>
                <a:ea typeface="+mn-ea"/>
                <a:cs typeface="+mn-cs"/>
              </a:defRPr>
            </a:lvl6pPr>
            <a:lvl7pPr marL="2743070" algn="l" defTabSz="457178" rtl="0" eaLnBrk="1" latinLnBrk="0" hangingPunct="1">
              <a:defRPr sz="1800" kern="1200">
                <a:solidFill>
                  <a:schemeClr val="tx1"/>
                </a:solidFill>
                <a:latin typeface="+mn-lt"/>
                <a:ea typeface="+mn-ea"/>
                <a:cs typeface="+mn-cs"/>
              </a:defRPr>
            </a:lvl7pPr>
            <a:lvl8pPr marL="3200249" algn="l" defTabSz="457178" rtl="0" eaLnBrk="1" latinLnBrk="0" hangingPunct="1">
              <a:defRPr sz="1800" kern="1200">
                <a:solidFill>
                  <a:schemeClr val="tx1"/>
                </a:solidFill>
                <a:latin typeface="+mn-lt"/>
                <a:ea typeface="+mn-ea"/>
                <a:cs typeface="+mn-cs"/>
              </a:defRPr>
            </a:lvl8pPr>
            <a:lvl9pPr marL="3657428" algn="l" defTabSz="457178" rtl="0" eaLnBrk="1" latinLnBrk="0" hangingPunct="1">
              <a:defRPr sz="1800" kern="1200">
                <a:solidFill>
                  <a:schemeClr val="tx1"/>
                </a:solidFill>
                <a:latin typeface="+mn-lt"/>
                <a:ea typeface="+mn-ea"/>
                <a:cs typeface="+mn-cs"/>
              </a:defRPr>
            </a:lvl9pPr>
          </a:lstStyle>
          <a:p>
            <a:pPr marL="0" marR="0" lvl="0" indent="0" algn="r" defTabSz="457178" rtl="0" eaLnBrk="1" fontAlgn="auto" latinLnBrk="0" hangingPunct="1">
              <a:lnSpc>
                <a:spcPct val="100000"/>
              </a:lnSpc>
              <a:spcBef>
                <a:spcPts val="0"/>
              </a:spcBef>
              <a:spcAft>
                <a:spcPts val="0"/>
              </a:spcAft>
              <a:buClrTx/>
              <a:buSzTx/>
              <a:buFontTx/>
              <a:buNone/>
              <a:tabLst/>
              <a:defRPr/>
            </a:pPr>
            <a:fld id="{8EF98A3A-4FC9-421C-9EC4-B2EF6B34D3EB}" type="slidenum">
              <a:rPr kumimoji="1" lang="ja-JP" altLang="en-US" sz="1400" b="1" i="0" u="none" strike="noStrike" kern="1200" cap="none" spc="0" normalizeH="0" baseline="0" noProof="0" smtClean="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pPr marL="0" marR="0" lvl="0" indent="0" algn="r" defTabSz="457178" rtl="0" eaLnBrk="1" fontAlgn="auto" latinLnBrk="0" hangingPunct="1">
                <a:lnSpc>
                  <a:spcPct val="100000"/>
                </a:lnSpc>
                <a:spcBef>
                  <a:spcPts val="0"/>
                </a:spcBef>
                <a:spcAft>
                  <a:spcPts val="0"/>
                </a:spcAft>
                <a:buClrTx/>
                <a:buSzTx/>
                <a:buFontTx/>
                <a:buNone/>
                <a:tabLst/>
                <a:defRPr/>
              </a:pPr>
              <a:t>14</a:t>
            </a:fld>
            <a:endParaRPr kumimoji="1" lang="ja-JP" altLang="en-US" sz="1400" b="1" i="0" u="none" strike="noStrike" kern="1200" cap="none" spc="0" normalizeH="0" baseline="0" noProof="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endParaRPr>
          </a:p>
        </p:txBody>
      </p:sp>
      <p:cxnSp>
        <p:nvCxnSpPr>
          <p:cNvPr id="119" name="直線コネクタ 118">
            <a:extLst>
              <a:ext uri="{FF2B5EF4-FFF2-40B4-BE49-F238E27FC236}">
                <a16:creationId xmlns:a16="http://schemas.microsoft.com/office/drawing/2014/main" id="{135C5C41-85A4-44A8-8539-CCF0F0B010EE}"/>
              </a:ext>
            </a:extLst>
          </p:cNvPr>
          <p:cNvCxnSpPr>
            <a:cxnSpLocks/>
          </p:cNvCxnSpPr>
          <p:nvPr/>
        </p:nvCxnSpPr>
        <p:spPr>
          <a:xfrm>
            <a:off x="7239000" y="4191000"/>
            <a:ext cx="559723" cy="0"/>
          </a:xfrm>
          <a:prstGeom prst="line">
            <a:avLst/>
          </a:prstGeom>
          <a:noFill/>
          <a:ln w="12700" cap="flat" cmpd="sng" algn="ctr">
            <a:solidFill>
              <a:sysClr val="windowText" lastClr="000000"/>
            </a:solidFill>
            <a:prstDash val="solid"/>
            <a:miter lim="800000"/>
          </a:ln>
          <a:effectLst/>
        </p:spPr>
      </p:cxnSp>
      <p:sp>
        <p:nvSpPr>
          <p:cNvPr id="120" name="正方形/長方形 119">
            <a:extLst>
              <a:ext uri="{FF2B5EF4-FFF2-40B4-BE49-F238E27FC236}">
                <a16:creationId xmlns:a16="http://schemas.microsoft.com/office/drawing/2014/main" id="{7ABAF175-51D2-4686-A620-6C3E25F1C5F9}"/>
              </a:ext>
            </a:extLst>
          </p:cNvPr>
          <p:cNvSpPr/>
          <p:nvPr/>
        </p:nvSpPr>
        <p:spPr>
          <a:xfrm>
            <a:off x="7092351" y="3558515"/>
            <a:ext cx="699835" cy="186781"/>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050" b="0" i="0" u="none" strike="noStrike" kern="0" cap="none" spc="0" normalizeH="0" baseline="0" noProof="0" dirty="0">
                <a:ln>
                  <a:noFill/>
                </a:ln>
                <a:solidFill>
                  <a:prstClr val="black"/>
                </a:solidFill>
                <a:effectLst/>
                <a:uLnTx/>
                <a:uFillTx/>
                <a:latin typeface="Meiryo UI"/>
                <a:ea typeface="Meiryo UI"/>
                <a:cs typeface="+mn-cs"/>
              </a:rPr>
              <a:t>90 %</a:t>
            </a:r>
            <a:endParaRPr kumimoji="1" lang="ja-JP" altLang="en-US" sz="1050" b="0" i="0" u="none" strike="noStrike" kern="0" cap="none" spc="0" normalizeH="0" baseline="0" noProof="0" dirty="0">
              <a:ln>
                <a:noFill/>
              </a:ln>
              <a:solidFill>
                <a:prstClr val="black"/>
              </a:solidFill>
              <a:effectLst/>
              <a:uLnTx/>
              <a:uFillTx/>
              <a:latin typeface="Meiryo UI"/>
              <a:ea typeface="Meiryo UI"/>
              <a:cs typeface="+mn-cs"/>
            </a:endParaRPr>
          </a:p>
        </p:txBody>
      </p:sp>
      <p:sp>
        <p:nvSpPr>
          <p:cNvPr id="121" name="正方形/長方形 120">
            <a:extLst>
              <a:ext uri="{FF2B5EF4-FFF2-40B4-BE49-F238E27FC236}">
                <a16:creationId xmlns:a16="http://schemas.microsoft.com/office/drawing/2014/main" id="{E63341CD-297C-4FE5-A69E-FF46AD9DF2EB}"/>
              </a:ext>
            </a:extLst>
          </p:cNvPr>
          <p:cNvSpPr/>
          <p:nvPr/>
        </p:nvSpPr>
        <p:spPr>
          <a:xfrm>
            <a:off x="6977366" y="3995148"/>
            <a:ext cx="841335" cy="208689"/>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050" b="0" i="0" u="none" strike="noStrike" kern="0" cap="none" spc="0" normalizeH="0" baseline="0" noProof="0" dirty="0">
                <a:ln>
                  <a:noFill/>
                </a:ln>
                <a:solidFill>
                  <a:prstClr val="black"/>
                </a:solidFill>
                <a:effectLst/>
                <a:uLnTx/>
                <a:uFillTx/>
                <a:latin typeface="Meiryo UI"/>
                <a:ea typeface="Meiryo UI"/>
                <a:cs typeface="+mn-cs"/>
              </a:rPr>
              <a:t>110 %</a:t>
            </a:r>
            <a:endParaRPr kumimoji="1" lang="ja-JP" altLang="en-US" sz="1050" b="0" i="0" u="none" strike="noStrike" kern="0" cap="none" spc="0" normalizeH="0" baseline="0" noProof="0" dirty="0">
              <a:ln>
                <a:noFill/>
              </a:ln>
              <a:solidFill>
                <a:prstClr val="black"/>
              </a:solidFill>
              <a:effectLst/>
              <a:uLnTx/>
              <a:uFillTx/>
              <a:latin typeface="Meiryo UI"/>
              <a:ea typeface="Meiryo UI"/>
              <a:cs typeface="+mn-cs"/>
            </a:endParaRPr>
          </a:p>
        </p:txBody>
      </p:sp>
      <p:sp>
        <p:nvSpPr>
          <p:cNvPr id="123" name="右中かっこ 122">
            <a:extLst>
              <a:ext uri="{FF2B5EF4-FFF2-40B4-BE49-F238E27FC236}">
                <a16:creationId xmlns:a16="http://schemas.microsoft.com/office/drawing/2014/main" id="{95B7C696-DF09-4573-878A-8EDC4D084859}"/>
              </a:ext>
            </a:extLst>
          </p:cNvPr>
          <p:cNvSpPr/>
          <p:nvPr/>
        </p:nvSpPr>
        <p:spPr>
          <a:xfrm>
            <a:off x="10067471" y="1834504"/>
            <a:ext cx="184497" cy="2261417"/>
          </a:xfrm>
          <a:prstGeom prst="rightBrace">
            <a:avLst>
              <a:gd name="adj1" fmla="val 41093"/>
              <a:gd name="adj2" fmla="val 15418"/>
            </a:avLst>
          </a:prstGeom>
          <a:noFill/>
          <a:ln w="12700" cap="flat" cmpd="sng" algn="ctr">
            <a:solidFill>
              <a:srgbClr val="2683C6"/>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black"/>
              </a:solidFill>
              <a:effectLst/>
              <a:uLnTx/>
              <a:uFillTx/>
              <a:latin typeface="Meiryo UI"/>
              <a:ea typeface="Meiryo UI"/>
              <a:cs typeface="+mn-cs"/>
            </a:endParaRPr>
          </a:p>
        </p:txBody>
      </p:sp>
      <p:sp>
        <p:nvSpPr>
          <p:cNvPr id="124" name="正方形/長方形 123">
            <a:extLst>
              <a:ext uri="{FF2B5EF4-FFF2-40B4-BE49-F238E27FC236}">
                <a16:creationId xmlns:a16="http://schemas.microsoft.com/office/drawing/2014/main" id="{3E88BCED-E9A6-4AA1-A778-B1AB0188E34F}"/>
              </a:ext>
            </a:extLst>
          </p:cNvPr>
          <p:cNvSpPr/>
          <p:nvPr/>
        </p:nvSpPr>
        <p:spPr>
          <a:xfrm>
            <a:off x="10183818" y="2003169"/>
            <a:ext cx="792859" cy="36576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合格者</a:t>
            </a:r>
          </a:p>
        </p:txBody>
      </p:sp>
      <p:sp>
        <p:nvSpPr>
          <p:cNvPr id="125" name="矢印: 下 124">
            <a:extLst>
              <a:ext uri="{FF2B5EF4-FFF2-40B4-BE49-F238E27FC236}">
                <a16:creationId xmlns:a16="http://schemas.microsoft.com/office/drawing/2014/main" id="{FC9B1233-1280-438D-9614-E1118D06A98A}"/>
              </a:ext>
            </a:extLst>
          </p:cNvPr>
          <p:cNvSpPr/>
          <p:nvPr/>
        </p:nvSpPr>
        <p:spPr>
          <a:xfrm>
            <a:off x="7843718" y="2046565"/>
            <a:ext cx="625027" cy="1673453"/>
          </a:xfrm>
          <a:prstGeom prst="downArrow">
            <a:avLst/>
          </a:prstGeom>
          <a:solidFill>
            <a:srgbClr val="27CED7">
              <a:lumMod val="40000"/>
              <a:lumOff val="60000"/>
            </a:srgbClr>
          </a:solidFill>
          <a:ln w="12700" cap="flat" cmpd="sng" algn="ctr">
            <a:solidFill>
              <a:srgbClr val="27CED7">
                <a:lumMod val="75000"/>
              </a:srgbClr>
            </a:solidFill>
            <a:prstDash val="solid"/>
            <a:miter lim="800000"/>
          </a:ln>
          <a:effectLst/>
        </p:spPr>
        <p:txBody>
          <a:bodyPr vert="eaVert"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総合点の高い順</a:t>
            </a:r>
          </a:p>
        </p:txBody>
      </p:sp>
      <p:sp>
        <p:nvSpPr>
          <p:cNvPr id="127" name="正方形/長方形 126">
            <a:extLst>
              <a:ext uri="{FF2B5EF4-FFF2-40B4-BE49-F238E27FC236}">
                <a16:creationId xmlns:a16="http://schemas.microsoft.com/office/drawing/2014/main" id="{A8180FEE-24B7-4270-9BC1-9AB8D4C109F9}"/>
              </a:ext>
            </a:extLst>
          </p:cNvPr>
          <p:cNvSpPr/>
          <p:nvPr/>
        </p:nvSpPr>
        <p:spPr>
          <a:xfrm>
            <a:off x="9322003" y="4551790"/>
            <a:ext cx="715608" cy="188232"/>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不合格</a:t>
            </a:r>
          </a:p>
        </p:txBody>
      </p:sp>
      <p:cxnSp>
        <p:nvCxnSpPr>
          <p:cNvPr id="128" name="直線コネクタ 127">
            <a:extLst>
              <a:ext uri="{FF2B5EF4-FFF2-40B4-BE49-F238E27FC236}">
                <a16:creationId xmlns:a16="http://schemas.microsoft.com/office/drawing/2014/main" id="{BA5531C1-A30B-4691-B714-26B0DBC4F081}"/>
              </a:ext>
            </a:extLst>
          </p:cNvPr>
          <p:cNvCxnSpPr/>
          <p:nvPr/>
        </p:nvCxnSpPr>
        <p:spPr>
          <a:xfrm>
            <a:off x="9994670" y="4119745"/>
            <a:ext cx="558842" cy="0"/>
          </a:xfrm>
          <a:prstGeom prst="line">
            <a:avLst/>
          </a:prstGeom>
          <a:noFill/>
          <a:ln w="12700" cap="flat" cmpd="sng" algn="ctr">
            <a:solidFill>
              <a:sysClr val="windowText" lastClr="000000"/>
            </a:solidFill>
            <a:prstDash val="solid"/>
            <a:miter lim="800000"/>
          </a:ln>
          <a:effectLst/>
        </p:spPr>
      </p:cxnSp>
      <p:sp>
        <p:nvSpPr>
          <p:cNvPr id="129" name="正方形/長方形 128">
            <a:extLst>
              <a:ext uri="{FF2B5EF4-FFF2-40B4-BE49-F238E27FC236}">
                <a16:creationId xmlns:a16="http://schemas.microsoft.com/office/drawing/2014/main" id="{4E1FB0FC-5DDF-47C1-B9B4-F0294DEC329A}"/>
              </a:ext>
            </a:extLst>
          </p:cNvPr>
          <p:cNvSpPr/>
          <p:nvPr/>
        </p:nvSpPr>
        <p:spPr>
          <a:xfrm>
            <a:off x="10173676" y="3963571"/>
            <a:ext cx="556255" cy="159503"/>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050" b="0" i="0" u="none" strike="noStrike" kern="0" cap="none" spc="0" normalizeH="0" baseline="0" noProof="0" dirty="0">
                <a:ln>
                  <a:noFill/>
                </a:ln>
                <a:solidFill>
                  <a:prstClr val="black"/>
                </a:solidFill>
                <a:effectLst/>
                <a:uLnTx/>
                <a:uFillTx/>
                <a:latin typeface="Meiryo UI"/>
                <a:ea typeface="Meiryo UI"/>
                <a:cs typeface="+mn-cs"/>
              </a:rPr>
              <a:t>100 %</a:t>
            </a:r>
            <a:endParaRPr kumimoji="1" lang="ja-JP" altLang="en-US" sz="1050" b="0" i="0" u="none" strike="noStrike" kern="0" cap="none" spc="0" normalizeH="0" baseline="0" noProof="0" dirty="0">
              <a:ln>
                <a:noFill/>
              </a:ln>
              <a:solidFill>
                <a:prstClr val="black"/>
              </a:solidFill>
              <a:effectLst/>
              <a:uLnTx/>
              <a:uFillTx/>
              <a:latin typeface="Meiryo UI"/>
              <a:ea typeface="Meiryo UI"/>
              <a:cs typeface="+mn-cs"/>
            </a:endParaRPr>
          </a:p>
        </p:txBody>
      </p:sp>
      <p:grpSp>
        <p:nvGrpSpPr>
          <p:cNvPr id="130" name="グループ化 129">
            <a:extLst>
              <a:ext uri="{FF2B5EF4-FFF2-40B4-BE49-F238E27FC236}">
                <a16:creationId xmlns:a16="http://schemas.microsoft.com/office/drawing/2014/main" id="{88711118-09CC-4303-812D-C9B0DC1D1891}"/>
              </a:ext>
            </a:extLst>
          </p:cNvPr>
          <p:cNvGrpSpPr/>
          <p:nvPr/>
        </p:nvGrpSpPr>
        <p:grpSpPr>
          <a:xfrm>
            <a:off x="2833431" y="1844621"/>
            <a:ext cx="699837" cy="2275121"/>
            <a:chOff x="405932" y="2235272"/>
            <a:chExt cx="651858" cy="3311659"/>
          </a:xfrm>
        </p:grpSpPr>
        <p:sp>
          <p:nvSpPr>
            <p:cNvPr id="131" name="フリーフォーム: 図形 130">
              <a:extLst>
                <a:ext uri="{FF2B5EF4-FFF2-40B4-BE49-F238E27FC236}">
                  <a16:creationId xmlns:a16="http://schemas.microsoft.com/office/drawing/2014/main" id="{C5DB0FFF-C8D5-48E9-A8CA-835D95B16443}"/>
                </a:ext>
              </a:extLst>
            </p:cNvPr>
            <p:cNvSpPr/>
            <p:nvPr/>
          </p:nvSpPr>
          <p:spPr>
            <a:xfrm>
              <a:off x="405932" y="2310742"/>
              <a:ext cx="651858" cy="3236189"/>
            </a:xfrm>
            <a:custGeom>
              <a:avLst/>
              <a:gdLst>
                <a:gd name="connsiteX0" fmla="*/ 861 w 651858"/>
                <a:gd name="connsiteY0" fmla="*/ 0 h 3236189"/>
                <a:gd name="connsiteX1" fmla="*/ 645421 w 651858"/>
                <a:gd name="connsiteY1" fmla="*/ 0 h 3236189"/>
                <a:gd name="connsiteX2" fmla="*/ 645421 w 651858"/>
                <a:gd name="connsiteY2" fmla="*/ 3138316 h 3236189"/>
                <a:gd name="connsiteX3" fmla="*/ 651858 w 651858"/>
                <a:gd name="connsiteY3" fmla="*/ 3154349 h 3236189"/>
                <a:gd name="connsiteX4" fmla="*/ 325929 w 651858"/>
                <a:gd name="connsiteY4" fmla="*/ 3236189 h 3236189"/>
                <a:gd name="connsiteX5" fmla="*/ 6622 w 651858"/>
                <a:gd name="connsiteY5" fmla="*/ 3170843 h 3236189"/>
                <a:gd name="connsiteX6" fmla="*/ 2148 w 651858"/>
                <a:gd name="connsiteY6" fmla="*/ 3159700 h 3236189"/>
                <a:gd name="connsiteX7" fmla="*/ 861 w 651858"/>
                <a:gd name="connsiteY7" fmla="*/ 3159700 h 3236189"/>
                <a:gd name="connsiteX8" fmla="*/ 861 w 651858"/>
                <a:gd name="connsiteY8" fmla="*/ 3156494 h 3236189"/>
                <a:gd name="connsiteX9" fmla="*/ 0 w 651858"/>
                <a:gd name="connsiteY9" fmla="*/ 3154349 h 3236189"/>
                <a:gd name="connsiteX10" fmla="*/ 861 w 651858"/>
                <a:gd name="connsiteY10" fmla="*/ 3152205 h 3236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51858" h="3236189">
                  <a:moveTo>
                    <a:pt x="861" y="0"/>
                  </a:moveTo>
                  <a:lnTo>
                    <a:pt x="645421" y="0"/>
                  </a:lnTo>
                  <a:lnTo>
                    <a:pt x="645421" y="3138316"/>
                  </a:lnTo>
                  <a:lnTo>
                    <a:pt x="651858" y="3154349"/>
                  </a:lnTo>
                  <a:cubicBezTo>
                    <a:pt x="651858" y="3199548"/>
                    <a:pt x="505935" y="3236189"/>
                    <a:pt x="325929" y="3236189"/>
                  </a:cubicBezTo>
                  <a:cubicBezTo>
                    <a:pt x="168424" y="3236189"/>
                    <a:pt x="37013" y="3208136"/>
                    <a:pt x="6622" y="3170843"/>
                  </a:cubicBezTo>
                  <a:lnTo>
                    <a:pt x="2148" y="3159700"/>
                  </a:lnTo>
                  <a:lnTo>
                    <a:pt x="861" y="3159700"/>
                  </a:lnTo>
                  <a:lnTo>
                    <a:pt x="861" y="3156494"/>
                  </a:lnTo>
                  <a:lnTo>
                    <a:pt x="0" y="3154349"/>
                  </a:lnTo>
                  <a:lnTo>
                    <a:pt x="861" y="3152205"/>
                  </a:lnTo>
                  <a:close/>
                </a:path>
              </a:pathLst>
            </a:custGeom>
            <a:solidFill>
              <a:srgbClr val="1CADE4">
                <a:lumMod val="20000"/>
                <a:lumOff val="80000"/>
              </a:srgbClr>
            </a:solidFill>
            <a:ln w="12700" cap="flat" cmpd="sng" algn="ctr">
              <a:solidFill>
                <a:srgbClr val="2683C6">
                  <a:lumMod val="60000"/>
                  <a:lumOff val="40000"/>
                </a:srgbClr>
              </a:soli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a:ea typeface="Meiryo UI"/>
                <a:cs typeface="+mn-cs"/>
              </a:endParaRPr>
            </a:p>
          </p:txBody>
        </p:sp>
        <p:sp>
          <p:nvSpPr>
            <p:cNvPr id="132" name="楕円 131">
              <a:extLst>
                <a:ext uri="{FF2B5EF4-FFF2-40B4-BE49-F238E27FC236}">
                  <a16:creationId xmlns:a16="http://schemas.microsoft.com/office/drawing/2014/main" id="{098D0127-9586-4090-94DA-5A130262A177}"/>
                </a:ext>
              </a:extLst>
            </p:cNvPr>
            <p:cNvSpPr/>
            <p:nvPr/>
          </p:nvSpPr>
          <p:spPr>
            <a:xfrm>
              <a:off x="405932" y="2235272"/>
              <a:ext cx="651857" cy="163680"/>
            </a:xfrm>
            <a:prstGeom prst="ellipse">
              <a:avLst/>
            </a:prstGeom>
            <a:solidFill>
              <a:srgbClr val="FEEAD2"/>
            </a:solidFill>
            <a:ln w="12700" cap="flat" cmpd="sng" algn="ctr">
              <a:solidFill>
                <a:srgbClr val="2683C6">
                  <a:lumMod val="60000"/>
                  <a:lumOff val="4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a:ea typeface="Meiryo UI"/>
                <a:cs typeface="+mn-cs"/>
              </a:endParaRPr>
            </a:p>
          </p:txBody>
        </p:sp>
      </p:grpSp>
      <p:cxnSp>
        <p:nvCxnSpPr>
          <p:cNvPr id="133" name="直線コネクタ 132">
            <a:extLst>
              <a:ext uri="{FF2B5EF4-FFF2-40B4-BE49-F238E27FC236}">
                <a16:creationId xmlns:a16="http://schemas.microsoft.com/office/drawing/2014/main" id="{4DF3ABD5-9E4E-4884-88E4-0740FB04B6B8}"/>
              </a:ext>
            </a:extLst>
          </p:cNvPr>
          <p:cNvCxnSpPr>
            <a:cxnSpLocks/>
          </p:cNvCxnSpPr>
          <p:nvPr/>
        </p:nvCxnSpPr>
        <p:spPr>
          <a:xfrm>
            <a:off x="2477852" y="2974270"/>
            <a:ext cx="336792" cy="1"/>
          </a:xfrm>
          <a:prstGeom prst="line">
            <a:avLst/>
          </a:prstGeom>
          <a:noFill/>
          <a:ln w="6350" cap="flat" cmpd="sng" algn="ctr">
            <a:solidFill>
              <a:sysClr val="windowText" lastClr="000000"/>
            </a:solidFill>
            <a:prstDash val="solid"/>
            <a:miter lim="800000"/>
          </a:ln>
          <a:effectLst/>
        </p:spPr>
      </p:cxnSp>
      <p:cxnSp>
        <p:nvCxnSpPr>
          <p:cNvPr id="134" name="直線コネクタ 133">
            <a:extLst>
              <a:ext uri="{FF2B5EF4-FFF2-40B4-BE49-F238E27FC236}">
                <a16:creationId xmlns:a16="http://schemas.microsoft.com/office/drawing/2014/main" id="{F7DEB61B-C3E1-4FB6-96E2-1595B92D8696}"/>
              </a:ext>
            </a:extLst>
          </p:cNvPr>
          <p:cNvCxnSpPr/>
          <p:nvPr/>
        </p:nvCxnSpPr>
        <p:spPr>
          <a:xfrm>
            <a:off x="2124474" y="1920113"/>
            <a:ext cx="714514" cy="0"/>
          </a:xfrm>
          <a:prstGeom prst="line">
            <a:avLst/>
          </a:prstGeom>
          <a:noFill/>
          <a:ln w="12700" cap="flat" cmpd="sng" algn="ctr">
            <a:solidFill>
              <a:sysClr val="windowText" lastClr="000000"/>
            </a:solidFill>
            <a:prstDash val="solid"/>
            <a:miter lim="800000"/>
          </a:ln>
          <a:effectLst/>
        </p:spPr>
      </p:cxnSp>
      <p:cxnSp>
        <p:nvCxnSpPr>
          <p:cNvPr id="135" name="直線コネクタ 134">
            <a:extLst>
              <a:ext uri="{FF2B5EF4-FFF2-40B4-BE49-F238E27FC236}">
                <a16:creationId xmlns:a16="http://schemas.microsoft.com/office/drawing/2014/main" id="{B4564DD4-671E-4E8E-9652-0FFC20BB736E}"/>
              </a:ext>
            </a:extLst>
          </p:cNvPr>
          <p:cNvCxnSpPr/>
          <p:nvPr/>
        </p:nvCxnSpPr>
        <p:spPr>
          <a:xfrm>
            <a:off x="2115370" y="4055784"/>
            <a:ext cx="714514" cy="0"/>
          </a:xfrm>
          <a:prstGeom prst="line">
            <a:avLst/>
          </a:prstGeom>
          <a:noFill/>
          <a:ln w="12700" cap="flat" cmpd="sng" algn="ctr">
            <a:solidFill>
              <a:sysClr val="windowText" lastClr="000000"/>
            </a:solidFill>
            <a:prstDash val="solid"/>
            <a:miter lim="800000"/>
          </a:ln>
          <a:effectLst/>
        </p:spPr>
      </p:cxnSp>
      <p:sp>
        <p:nvSpPr>
          <p:cNvPr id="136" name="正方形/長方形 135">
            <a:extLst>
              <a:ext uri="{FF2B5EF4-FFF2-40B4-BE49-F238E27FC236}">
                <a16:creationId xmlns:a16="http://schemas.microsoft.com/office/drawing/2014/main" id="{608C2185-3461-4E78-BDCE-037AD25352EB}"/>
              </a:ext>
            </a:extLst>
          </p:cNvPr>
          <p:cNvSpPr/>
          <p:nvPr/>
        </p:nvSpPr>
        <p:spPr>
          <a:xfrm>
            <a:off x="2296602" y="3824763"/>
            <a:ext cx="530472" cy="188232"/>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050" b="0" i="0" u="none" strike="noStrike" kern="0" cap="none" spc="0" normalizeH="0" baseline="0" noProof="0" dirty="0">
                <a:ln>
                  <a:noFill/>
                </a:ln>
                <a:solidFill>
                  <a:prstClr val="black"/>
                </a:solidFill>
                <a:effectLst/>
                <a:uLnTx/>
                <a:uFillTx/>
                <a:latin typeface="Meiryo UI"/>
                <a:ea typeface="Meiryo UI"/>
                <a:cs typeface="+mn-cs"/>
              </a:rPr>
              <a:t>100 %</a:t>
            </a:r>
            <a:endParaRPr kumimoji="1" lang="ja-JP" altLang="en-US" sz="1050" b="0" i="0" u="none" strike="noStrike" kern="0" cap="none" spc="0" normalizeH="0" baseline="0" noProof="0" dirty="0">
              <a:ln>
                <a:noFill/>
              </a:ln>
              <a:solidFill>
                <a:prstClr val="black"/>
              </a:solidFill>
              <a:effectLst/>
              <a:uLnTx/>
              <a:uFillTx/>
              <a:latin typeface="Meiryo UI"/>
              <a:ea typeface="Meiryo UI"/>
              <a:cs typeface="+mn-cs"/>
            </a:endParaRPr>
          </a:p>
        </p:txBody>
      </p:sp>
      <p:cxnSp>
        <p:nvCxnSpPr>
          <p:cNvPr id="137" name="直線コネクタ 136">
            <a:extLst>
              <a:ext uri="{FF2B5EF4-FFF2-40B4-BE49-F238E27FC236}">
                <a16:creationId xmlns:a16="http://schemas.microsoft.com/office/drawing/2014/main" id="{BE4F77F3-D4D6-4145-BBB4-444B5D8E86D8}"/>
              </a:ext>
            </a:extLst>
          </p:cNvPr>
          <p:cNvCxnSpPr/>
          <p:nvPr/>
        </p:nvCxnSpPr>
        <p:spPr>
          <a:xfrm>
            <a:off x="10017984" y="1792026"/>
            <a:ext cx="558842" cy="0"/>
          </a:xfrm>
          <a:prstGeom prst="line">
            <a:avLst/>
          </a:prstGeom>
          <a:noFill/>
          <a:ln w="12700" cap="flat" cmpd="sng" algn="ctr">
            <a:solidFill>
              <a:sysClr val="windowText" lastClr="000000"/>
            </a:solidFill>
            <a:prstDash val="solid"/>
            <a:miter lim="800000"/>
          </a:ln>
          <a:effectLst/>
        </p:spPr>
      </p:cxnSp>
      <p:sp>
        <p:nvSpPr>
          <p:cNvPr id="138" name="正方形/長方形 137">
            <a:extLst>
              <a:ext uri="{FF2B5EF4-FFF2-40B4-BE49-F238E27FC236}">
                <a16:creationId xmlns:a16="http://schemas.microsoft.com/office/drawing/2014/main" id="{D7D1ADC1-26AF-48B0-9924-176D58A4B971}"/>
              </a:ext>
            </a:extLst>
          </p:cNvPr>
          <p:cNvSpPr/>
          <p:nvPr/>
        </p:nvSpPr>
        <p:spPr>
          <a:xfrm>
            <a:off x="10119983" y="1596539"/>
            <a:ext cx="417492" cy="188232"/>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050" b="0" i="0" u="none" strike="noStrike" kern="0" cap="none" spc="0" normalizeH="0" baseline="0" noProof="0" dirty="0">
                <a:ln>
                  <a:noFill/>
                </a:ln>
                <a:solidFill>
                  <a:prstClr val="black"/>
                </a:solidFill>
                <a:effectLst/>
                <a:uLnTx/>
                <a:uFillTx/>
                <a:latin typeface="Meiryo UI"/>
                <a:ea typeface="Meiryo UI"/>
                <a:cs typeface="+mn-cs"/>
              </a:rPr>
              <a:t>90 %</a:t>
            </a:r>
            <a:endParaRPr kumimoji="1" lang="ja-JP" altLang="en-US" sz="1050" b="0" i="0" u="none" strike="noStrike" kern="0" cap="none" spc="0" normalizeH="0" baseline="0" noProof="0" dirty="0">
              <a:ln>
                <a:noFill/>
              </a:ln>
              <a:solidFill>
                <a:prstClr val="black"/>
              </a:solidFill>
              <a:effectLst/>
              <a:uLnTx/>
              <a:uFillTx/>
              <a:latin typeface="Meiryo UI"/>
              <a:ea typeface="Meiryo UI"/>
              <a:cs typeface="+mn-cs"/>
            </a:endParaRPr>
          </a:p>
        </p:txBody>
      </p:sp>
      <p:sp>
        <p:nvSpPr>
          <p:cNvPr id="140" name="正方形/長方形 139">
            <a:extLst>
              <a:ext uri="{FF2B5EF4-FFF2-40B4-BE49-F238E27FC236}">
                <a16:creationId xmlns:a16="http://schemas.microsoft.com/office/drawing/2014/main" id="{6224A979-F1A1-49F7-9AD1-8D1A8DE5424C}"/>
              </a:ext>
            </a:extLst>
          </p:cNvPr>
          <p:cNvSpPr/>
          <p:nvPr/>
        </p:nvSpPr>
        <p:spPr>
          <a:xfrm>
            <a:off x="1409577" y="2171384"/>
            <a:ext cx="1348992" cy="572341"/>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6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学校裁量枠</a:t>
            </a:r>
            <a:endParaRPr kumimoji="1" lang="en-US" altLang="ja-JP" sz="16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600" b="0" i="0" u="sng" strike="noStrike" kern="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最大</a:t>
            </a:r>
            <a:r>
              <a:rPr kumimoji="1" lang="en-US" altLang="ja-JP" sz="1600" b="0" i="0" u="sng" strike="noStrike" kern="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50</a:t>
            </a:r>
            <a:r>
              <a:rPr kumimoji="1" lang="ja-JP" altLang="en-US" sz="1600" b="0" i="0" u="sng" strike="noStrike" kern="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a:t>
            </a:r>
          </a:p>
        </p:txBody>
      </p:sp>
      <p:sp>
        <p:nvSpPr>
          <p:cNvPr id="141" name="正方形/長方形 140">
            <a:extLst>
              <a:ext uri="{FF2B5EF4-FFF2-40B4-BE49-F238E27FC236}">
                <a16:creationId xmlns:a16="http://schemas.microsoft.com/office/drawing/2014/main" id="{83C42CEA-27CC-4C8A-A088-D397C42AFF4E}"/>
              </a:ext>
            </a:extLst>
          </p:cNvPr>
          <p:cNvSpPr/>
          <p:nvPr/>
        </p:nvSpPr>
        <p:spPr>
          <a:xfrm>
            <a:off x="1630172" y="3156942"/>
            <a:ext cx="849100" cy="572341"/>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6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共通枠</a:t>
            </a:r>
          </a:p>
        </p:txBody>
      </p:sp>
      <p:sp>
        <p:nvSpPr>
          <p:cNvPr id="142" name="矢印: 下 141">
            <a:extLst>
              <a:ext uri="{FF2B5EF4-FFF2-40B4-BE49-F238E27FC236}">
                <a16:creationId xmlns:a16="http://schemas.microsoft.com/office/drawing/2014/main" id="{F26A0E26-79DC-499E-BE8D-E528573C8647}"/>
              </a:ext>
            </a:extLst>
          </p:cNvPr>
          <p:cNvSpPr/>
          <p:nvPr/>
        </p:nvSpPr>
        <p:spPr>
          <a:xfrm>
            <a:off x="2762455" y="3037891"/>
            <a:ext cx="842661" cy="914448"/>
          </a:xfrm>
          <a:prstGeom prst="downArrow">
            <a:avLst>
              <a:gd name="adj1" fmla="val 100000"/>
              <a:gd name="adj2" fmla="val 0"/>
            </a:avLst>
          </a:prstGeom>
          <a:noFill/>
          <a:ln w="12700" cap="flat" cmpd="sng" algn="ctr">
            <a:noFill/>
            <a:prstDash val="solid"/>
            <a:miter lim="800000"/>
          </a:ln>
          <a:effectLst/>
        </p:spPr>
        <p:txBody>
          <a:bodyPr vert="horz"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学力検査</a:t>
            </a:r>
            <a:endParaRPr kumimoji="1" lang="en-US" altLang="ja-JP" sz="10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調査書</a:t>
            </a:r>
            <a:endParaRPr kumimoji="1" lang="en-US" altLang="ja-JP" sz="10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面接の評価</a:t>
            </a:r>
          </a:p>
        </p:txBody>
      </p:sp>
      <p:sp>
        <p:nvSpPr>
          <p:cNvPr id="143" name="正方形/長方形 142">
            <a:extLst>
              <a:ext uri="{FF2B5EF4-FFF2-40B4-BE49-F238E27FC236}">
                <a16:creationId xmlns:a16="http://schemas.microsoft.com/office/drawing/2014/main" id="{8A8DA9B0-46F0-49F2-9A3D-DDB464F5CE8E}"/>
              </a:ext>
            </a:extLst>
          </p:cNvPr>
          <p:cNvSpPr/>
          <p:nvPr/>
        </p:nvSpPr>
        <p:spPr>
          <a:xfrm>
            <a:off x="2828361" y="3394380"/>
            <a:ext cx="715608" cy="188232"/>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05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44" name="フリーフォーム: 図形 143">
            <a:extLst>
              <a:ext uri="{FF2B5EF4-FFF2-40B4-BE49-F238E27FC236}">
                <a16:creationId xmlns:a16="http://schemas.microsoft.com/office/drawing/2014/main" id="{9A39E1E0-16AC-405D-8D65-9A3AAB2685E3}"/>
              </a:ext>
            </a:extLst>
          </p:cNvPr>
          <p:cNvSpPr/>
          <p:nvPr/>
        </p:nvSpPr>
        <p:spPr>
          <a:xfrm>
            <a:off x="9334718" y="1793697"/>
            <a:ext cx="699835" cy="3166782"/>
          </a:xfrm>
          <a:custGeom>
            <a:avLst/>
            <a:gdLst>
              <a:gd name="connsiteX0" fmla="*/ 2215 w 654072"/>
              <a:gd name="connsiteY0" fmla="*/ 0 h 3140771"/>
              <a:gd name="connsiteX1" fmla="*/ 654072 w 654072"/>
              <a:gd name="connsiteY1" fmla="*/ 0 h 3140771"/>
              <a:gd name="connsiteX2" fmla="*/ 654072 w 654072"/>
              <a:gd name="connsiteY2" fmla="*/ 3046941 h 3140771"/>
              <a:gd name="connsiteX3" fmla="*/ 649882 w 654072"/>
              <a:gd name="connsiteY3" fmla="*/ 3046941 h 3140771"/>
              <a:gd name="connsiteX4" fmla="*/ 651858 w 654072"/>
              <a:gd name="connsiteY4" fmla="*/ 3052263 h 3140771"/>
              <a:gd name="connsiteX5" fmla="*/ 325929 w 654072"/>
              <a:gd name="connsiteY5" fmla="*/ 3140771 h 3140771"/>
              <a:gd name="connsiteX6" fmla="*/ 0 w 654072"/>
              <a:gd name="connsiteY6" fmla="*/ 3052263 h 3140771"/>
              <a:gd name="connsiteX7" fmla="*/ 2215 w 654072"/>
              <a:gd name="connsiteY7" fmla="*/ 3046296 h 3140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4072" h="3140771">
                <a:moveTo>
                  <a:pt x="2215" y="0"/>
                </a:moveTo>
                <a:lnTo>
                  <a:pt x="654072" y="0"/>
                </a:lnTo>
                <a:lnTo>
                  <a:pt x="654072" y="3046941"/>
                </a:lnTo>
                <a:lnTo>
                  <a:pt x="649882" y="3046941"/>
                </a:lnTo>
                <a:lnTo>
                  <a:pt x="651858" y="3052263"/>
                </a:lnTo>
                <a:cubicBezTo>
                  <a:pt x="651858" y="3101145"/>
                  <a:pt x="505935" y="3140771"/>
                  <a:pt x="325929" y="3140771"/>
                </a:cubicBezTo>
                <a:cubicBezTo>
                  <a:pt x="145923" y="3140771"/>
                  <a:pt x="0" y="3101145"/>
                  <a:pt x="0" y="3052263"/>
                </a:cubicBezTo>
                <a:lnTo>
                  <a:pt x="2215" y="3046296"/>
                </a:lnTo>
                <a:close/>
              </a:path>
            </a:pathLst>
          </a:custGeom>
          <a:solidFill>
            <a:sysClr val="window" lastClr="FFFFFF"/>
          </a:solidFill>
          <a:ln w="12700" cap="flat" cmpd="sng" algn="ctr">
            <a:solidFill>
              <a:srgbClr val="DFE3E5">
                <a:lumMod val="75000"/>
              </a:srgbClr>
            </a:soli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a:ea typeface="Meiryo UI"/>
              <a:cs typeface="+mn-cs"/>
            </a:endParaRPr>
          </a:p>
        </p:txBody>
      </p:sp>
      <p:grpSp>
        <p:nvGrpSpPr>
          <p:cNvPr id="145" name="グループ化 144">
            <a:extLst>
              <a:ext uri="{FF2B5EF4-FFF2-40B4-BE49-F238E27FC236}">
                <a16:creationId xmlns:a16="http://schemas.microsoft.com/office/drawing/2014/main" id="{94174861-6F06-4010-ABC3-59D064633289}"/>
              </a:ext>
            </a:extLst>
          </p:cNvPr>
          <p:cNvGrpSpPr/>
          <p:nvPr/>
        </p:nvGrpSpPr>
        <p:grpSpPr>
          <a:xfrm>
            <a:off x="9334718" y="1721131"/>
            <a:ext cx="699837" cy="2474135"/>
            <a:chOff x="405932" y="2235272"/>
            <a:chExt cx="651858" cy="3311659"/>
          </a:xfrm>
          <a:solidFill>
            <a:srgbClr val="1CADE4">
              <a:lumMod val="20000"/>
              <a:lumOff val="80000"/>
            </a:srgbClr>
          </a:solidFill>
        </p:grpSpPr>
        <p:sp>
          <p:nvSpPr>
            <p:cNvPr id="146" name="フリーフォーム: 図形 145">
              <a:extLst>
                <a:ext uri="{FF2B5EF4-FFF2-40B4-BE49-F238E27FC236}">
                  <a16:creationId xmlns:a16="http://schemas.microsoft.com/office/drawing/2014/main" id="{E08C442A-1AF7-483A-83DA-92CB4DF09256}"/>
                </a:ext>
              </a:extLst>
            </p:cNvPr>
            <p:cNvSpPr/>
            <p:nvPr/>
          </p:nvSpPr>
          <p:spPr>
            <a:xfrm>
              <a:off x="405932" y="2310742"/>
              <a:ext cx="651858" cy="3236189"/>
            </a:xfrm>
            <a:custGeom>
              <a:avLst/>
              <a:gdLst>
                <a:gd name="connsiteX0" fmla="*/ 861 w 651858"/>
                <a:gd name="connsiteY0" fmla="*/ 0 h 3236189"/>
                <a:gd name="connsiteX1" fmla="*/ 645421 w 651858"/>
                <a:gd name="connsiteY1" fmla="*/ 0 h 3236189"/>
                <a:gd name="connsiteX2" fmla="*/ 645421 w 651858"/>
                <a:gd name="connsiteY2" fmla="*/ 3138316 h 3236189"/>
                <a:gd name="connsiteX3" fmla="*/ 651858 w 651858"/>
                <a:gd name="connsiteY3" fmla="*/ 3154349 h 3236189"/>
                <a:gd name="connsiteX4" fmla="*/ 325929 w 651858"/>
                <a:gd name="connsiteY4" fmla="*/ 3236189 h 3236189"/>
                <a:gd name="connsiteX5" fmla="*/ 6622 w 651858"/>
                <a:gd name="connsiteY5" fmla="*/ 3170843 h 3236189"/>
                <a:gd name="connsiteX6" fmla="*/ 2148 w 651858"/>
                <a:gd name="connsiteY6" fmla="*/ 3159700 h 3236189"/>
                <a:gd name="connsiteX7" fmla="*/ 861 w 651858"/>
                <a:gd name="connsiteY7" fmla="*/ 3159700 h 3236189"/>
                <a:gd name="connsiteX8" fmla="*/ 861 w 651858"/>
                <a:gd name="connsiteY8" fmla="*/ 3156494 h 3236189"/>
                <a:gd name="connsiteX9" fmla="*/ 0 w 651858"/>
                <a:gd name="connsiteY9" fmla="*/ 3154349 h 3236189"/>
                <a:gd name="connsiteX10" fmla="*/ 861 w 651858"/>
                <a:gd name="connsiteY10" fmla="*/ 3152205 h 3236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51858" h="3236189">
                  <a:moveTo>
                    <a:pt x="861" y="0"/>
                  </a:moveTo>
                  <a:lnTo>
                    <a:pt x="645421" y="0"/>
                  </a:lnTo>
                  <a:lnTo>
                    <a:pt x="645421" y="3138316"/>
                  </a:lnTo>
                  <a:lnTo>
                    <a:pt x="651858" y="3154349"/>
                  </a:lnTo>
                  <a:cubicBezTo>
                    <a:pt x="651858" y="3199548"/>
                    <a:pt x="505935" y="3236189"/>
                    <a:pt x="325929" y="3236189"/>
                  </a:cubicBezTo>
                  <a:cubicBezTo>
                    <a:pt x="168424" y="3236189"/>
                    <a:pt x="37013" y="3208136"/>
                    <a:pt x="6622" y="3170843"/>
                  </a:cubicBezTo>
                  <a:lnTo>
                    <a:pt x="2148" y="3159700"/>
                  </a:lnTo>
                  <a:lnTo>
                    <a:pt x="861" y="3159700"/>
                  </a:lnTo>
                  <a:lnTo>
                    <a:pt x="861" y="3156494"/>
                  </a:lnTo>
                  <a:lnTo>
                    <a:pt x="0" y="3154349"/>
                  </a:lnTo>
                  <a:lnTo>
                    <a:pt x="861" y="3152205"/>
                  </a:lnTo>
                  <a:close/>
                </a:path>
              </a:pathLst>
            </a:custGeom>
            <a:grpFill/>
            <a:ln w="12700" cap="flat" cmpd="sng" algn="ctr">
              <a:solidFill>
                <a:srgbClr val="2683C6">
                  <a:lumMod val="60000"/>
                  <a:lumOff val="40000"/>
                </a:srgbClr>
              </a:soli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a:ea typeface="Meiryo UI"/>
                <a:cs typeface="+mn-cs"/>
              </a:endParaRPr>
            </a:p>
          </p:txBody>
        </p:sp>
        <p:sp>
          <p:nvSpPr>
            <p:cNvPr id="147" name="楕円 146">
              <a:extLst>
                <a:ext uri="{FF2B5EF4-FFF2-40B4-BE49-F238E27FC236}">
                  <a16:creationId xmlns:a16="http://schemas.microsoft.com/office/drawing/2014/main" id="{39D12048-7984-4D7A-9B6D-88A87E07D675}"/>
                </a:ext>
              </a:extLst>
            </p:cNvPr>
            <p:cNvSpPr/>
            <p:nvPr/>
          </p:nvSpPr>
          <p:spPr>
            <a:xfrm>
              <a:off x="405932" y="2235272"/>
              <a:ext cx="651857" cy="163680"/>
            </a:xfrm>
            <a:prstGeom prst="ellipse">
              <a:avLst/>
            </a:prstGeom>
            <a:grpFill/>
            <a:ln w="12700" cap="flat" cmpd="sng" algn="ctr">
              <a:solidFill>
                <a:srgbClr val="2683C6">
                  <a:lumMod val="60000"/>
                  <a:lumOff val="4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a:ea typeface="Meiryo UI"/>
                <a:cs typeface="+mn-cs"/>
              </a:endParaRPr>
            </a:p>
          </p:txBody>
        </p:sp>
      </p:grpSp>
      <p:sp>
        <p:nvSpPr>
          <p:cNvPr id="148" name="矢印: 下 147">
            <a:extLst>
              <a:ext uri="{FF2B5EF4-FFF2-40B4-BE49-F238E27FC236}">
                <a16:creationId xmlns:a16="http://schemas.microsoft.com/office/drawing/2014/main" id="{ED41AA45-41B7-4299-9D0A-28DF5723A703}"/>
              </a:ext>
            </a:extLst>
          </p:cNvPr>
          <p:cNvSpPr/>
          <p:nvPr/>
        </p:nvSpPr>
        <p:spPr>
          <a:xfrm>
            <a:off x="9379739" y="3002814"/>
            <a:ext cx="625027" cy="1166511"/>
          </a:xfrm>
          <a:prstGeom prst="downArrow">
            <a:avLst/>
          </a:prstGeom>
          <a:solidFill>
            <a:srgbClr val="27CED7">
              <a:lumMod val="40000"/>
              <a:lumOff val="60000"/>
            </a:srgbClr>
          </a:solidFill>
          <a:ln w="12700" cap="flat" cmpd="sng" algn="ctr">
            <a:solidFill>
              <a:srgbClr val="27CED7">
                <a:lumMod val="75000"/>
              </a:srgbClr>
            </a:solidFill>
            <a:prstDash val="solid"/>
            <a:miter lim="800000"/>
          </a:ln>
          <a:effectLst/>
        </p:spPr>
        <p:txBody>
          <a:bodyPr vert="eaVert"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総合点の高い順</a:t>
            </a:r>
          </a:p>
        </p:txBody>
      </p:sp>
      <p:cxnSp>
        <p:nvCxnSpPr>
          <p:cNvPr id="149" name="直線コネクタ 148">
            <a:extLst>
              <a:ext uri="{FF2B5EF4-FFF2-40B4-BE49-F238E27FC236}">
                <a16:creationId xmlns:a16="http://schemas.microsoft.com/office/drawing/2014/main" id="{C6787D58-BB13-4F54-AE72-85BD91C08EE5}"/>
              </a:ext>
            </a:extLst>
          </p:cNvPr>
          <p:cNvCxnSpPr>
            <a:cxnSpLocks/>
            <a:stCxn id="109" idx="2"/>
          </p:cNvCxnSpPr>
          <p:nvPr/>
        </p:nvCxnSpPr>
        <p:spPr>
          <a:xfrm flipV="1">
            <a:off x="8493470" y="1821762"/>
            <a:ext cx="851344" cy="1904048"/>
          </a:xfrm>
          <a:prstGeom prst="line">
            <a:avLst/>
          </a:prstGeom>
          <a:noFill/>
          <a:ln w="6350" cap="flat" cmpd="sng" algn="ctr">
            <a:solidFill>
              <a:srgbClr val="1CADE4"/>
            </a:solidFill>
            <a:prstDash val="dash"/>
            <a:miter lim="800000"/>
          </a:ln>
          <a:effectLst/>
        </p:spPr>
      </p:cxnSp>
      <p:cxnSp>
        <p:nvCxnSpPr>
          <p:cNvPr id="150" name="直線コネクタ 149">
            <a:extLst>
              <a:ext uri="{FF2B5EF4-FFF2-40B4-BE49-F238E27FC236}">
                <a16:creationId xmlns:a16="http://schemas.microsoft.com/office/drawing/2014/main" id="{67F706DE-FA16-44A5-8438-E95F64D5F291}"/>
              </a:ext>
            </a:extLst>
          </p:cNvPr>
          <p:cNvCxnSpPr>
            <a:cxnSpLocks/>
            <a:endCxn id="144" idx="7"/>
          </p:cNvCxnSpPr>
          <p:nvPr/>
        </p:nvCxnSpPr>
        <p:spPr>
          <a:xfrm>
            <a:off x="8503213" y="4199715"/>
            <a:ext cx="833875" cy="665507"/>
          </a:xfrm>
          <a:prstGeom prst="line">
            <a:avLst/>
          </a:prstGeom>
          <a:noFill/>
          <a:ln w="6350" cap="flat" cmpd="sng" algn="ctr">
            <a:solidFill>
              <a:srgbClr val="1CADE4"/>
            </a:solidFill>
            <a:prstDash val="dash"/>
            <a:miter lim="800000"/>
          </a:ln>
          <a:effectLst/>
        </p:spPr>
      </p:cxnSp>
      <p:sp>
        <p:nvSpPr>
          <p:cNvPr id="151" name="右中かっこ 150">
            <a:extLst>
              <a:ext uri="{FF2B5EF4-FFF2-40B4-BE49-F238E27FC236}">
                <a16:creationId xmlns:a16="http://schemas.microsoft.com/office/drawing/2014/main" id="{F4F6E5E8-90B0-42A3-8290-6FA530CB3914}"/>
              </a:ext>
            </a:extLst>
          </p:cNvPr>
          <p:cNvSpPr/>
          <p:nvPr/>
        </p:nvSpPr>
        <p:spPr>
          <a:xfrm rot="10800000">
            <a:off x="7563220" y="1873896"/>
            <a:ext cx="206028" cy="1846122"/>
          </a:xfrm>
          <a:prstGeom prst="rightBrace">
            <a:avLst>
              <a:gd name="adj1" fmla="val 41093"/>
              <a:gd name="adj2" fmla="val 76407"/>
            </a:avLst>
          </a:prstGeom>
          <a:noFill/>
          <a:ln w="12700" cap="flat" cmpd="sng" algn="ctr">
            <a:solidFill>
              <a:srgbClr val="2683C6"/>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black"/>
              </a:solidFill>
              <a:effectLst/>
              <a:uLnTx/>
              <a:uFillTx/>
              <a:latin typeface="Meiryo UI"/>
              <a:ea typeface="Meiryo UI"/>
              <a:cs typeface="+mn-cs"/>
            </a:endParaRPr>
          </a:p>
        </p:txBody>
      </p:sp>
      <p:sp>
        <p:nvSpPr>
          <p:cNvPr id="152" name="正方形/長方形 151">
            <a:extLst>
              <a:ext uri="{FF2B5EF4-FFF2-40B4-BE49-F238E27FC236}">
                <a16:creationId xmlns:a16="http://schemas.microsoft.com/office/drawing/2014/main" id="{3C0C2022-E6BE-47F7-83A4-49359E3E07DF}"/>
              </a:ext>
            </a:extLst>
          </p:cNvPr>
          <p:cNvSpPr/>
          <p:nvPr/>
        </p:nvSpPr>
        <p:spPr>
          <a:xfrm>
            <a:off x="6857706" y="2133283"/>
            <a:ext cx="792859" cy="365760"/>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合格者</a:t>
            </a:r>
          </a:p>
        </p:txBody>
      </p:sp>
      <p:cxnSp>
        <p:nvCxnSpPr>
          <p:cNvPr id="153" name="直線コネクタ 152">
            <a:extLst>
              <a:ext uri="{FF2B5EF4-FFF2-40B4-BE49-F238E27FC236}">
                <a16:creationId xmlns:a16="http://schemas.microsoft.com/office/drawing/2014/main" id="{6D53FB1B-9F28-4794-8C12-206AD8D95BEA}"/>
              </a:ext>
            </a:extLst>
          </p:cNvPr>
          <p:cNvCxnSpPr>
            <a:cxnSpLocks/>
          </p:cNvCxnSpPr>
          <p:nvPr/>
        </p:nvCxnSpPr>
        <p:spPr>
          <a:xfrm>
            <a:off x="7243179" y="3753757"/>
            <a:ext cx="559723" cy="0"/>
          </a:xfrm>
          <a:prstGeom prst="line">
            <a:avLst/>
          </a:prstGeom>
          <a:noFill/>
          <a:ln w="12700" cap="flat" cmpd="sng" algn="ctr">
            <a:solidFill>
              <a:sysClr val="windowText" lastClr="000000"/>
            </a:solidFill>
            <a:prstDash val="solid"/>
            <a:miter lim="800000"/>
          </a:ln>
          <a:effectLst/>
        </p:spPr>
      </p:cxnSp>
      <p:sp>
        <p:nvSpPr>
          <p:cNvPr id="154" name="右中かっこ 153">
            <a:extLst>
              <a:ext uri="{FF2B5EF4-FFF2-40B4-BE49-F238E27FC236}">
                <a16:creationId xmlns:a16="http://schemas.microsoft.com/office/drawing/2014/main" id="{65A7803E-CB76-47D0-A3DD-E821A4EE4AF4}"/>
              </a:ext>
            </a:extLst>
          </p:cNvPr>
          <p:cNvSpPr/>
          <p:nvPr/>
        </p:nvSpPr>
        <p:spPr>
          <a:xfrm>
            <a:off x="3610223" y="1911337"/>
            <a:ext cx="196484" cy="2144448"/>
          </a:xfrm>
          <a:prstGeom prst="rightBrace">
            <a:avLst>
              <a:gd name="adj1" fmla="val 41093"/>
              <a:gd name="adj2" fmla="val 23168"/>
            </a:avLst>
          </a:prstGeom>
          <a:noFill/>
          <a:ln w="12700" cap="flat" cmpd="sng" algn="ctr">
            <a:solidFill>
              <a:srgbClr val="2683C6"/>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black"/>
              </a:solidFill>
              <a:effectLst/>
              <a:uLnTx/>
              <a:uFillTx/>
              <a:latin typeface="Meiryo UI"/>
              <a:ea typeface="Meiryo UI"/>
              <a:cs typeface="+mn-cs"/>
            </a:endParaRPr>
          </a:p>
        </p:txBody>
      </p:sp>
      <p:sp>
        <p:nvSpPr>
          <p:cNvPr id="155" name="正方形/長方形 154">
            <a:extLst>
              <a:ext uri="{FF2B5EF4-FFF2-40B4-BE49-F238E27FC236}">
                <a16:creationId xmlns:a16="http://schemas.microsoft.com/office/drawing/2014/main" id="{3C0362C8-0FAA-489E-95AE-D861FEA03514}"/>
              </a:ext>
            </a:extLst>
          </p:cNvPr>
          <p:cNvSpPr/>
          <p:nvPr/>
        </p:nvSpPr>
        <p:spPr>
          <a:xfrm>
            <a:off x="3750793" y="2222006"/>
            <a:ext cx="844372" cy="346842"/>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合格者</a:t>
            </a:r>
          </a:p>
        </p:txBody>
      </p:sp>
      <p:grpSp>
        <p:nvGrpSpPr>
          <p:cNvPr id="156" name="グループ化 155">
            <a:extLst>
              <a:ext uri="{FF2B5EF4-FFF2-40B4-BE49-F238E27FC236}">
                <a16:creationId xmlns:a16="http://schemas.microsoft.com/office/drawing/2014/main" id="{E06FCDD0-C399-4F2C-AC7E-6BD32872D23C}"/>
              </a:ext>
            </a:extLst>
          </p:cNvPr>
          <p:cNvGrpSpPr/>
          <p:nvPr/>
        </p:nvGrpSpPr>
        <p:grpSpPr>
          <a:xfrm>
            <a:off x="2837662" y="1830539"/>
            <a:ext cx="700574" cy="1222203"/>
            <a:chOff x="2834915" y="1831963"/>
            <a:chExt cx="700574" cy="1222203"/>
          </a:xfrm>
        </p:grpSpPr>
        <p:sp>
          <p:nvSpPr>
            <p:cNvPr id="157" name="フリーフォーム: 図形 156">
              <a:extLst>
                <a:ext uri="{FF2B5EF4-FFF2-40B4-BE49-F238E27FC236}">
                  <a16:creationId xmlns:a16="http://schemas.microsoft.com/office/drawing/2014/main" id="{E02CA1B0-DD71-460A-B455-22C14C8C6AD3}"/>
                </a:ext>
              </a:extLst>
            </p:cNvPr>
            <p:cNvSpPr/>
            <p:nvPr/>
          </p:nvSpPr>
          <p:spPr>
            <a:xfrm>
              <a:off x="2834915" y="1932506"/>
              <a:ext cx="700574" cy="1121660"/>
            </a:xfrm>
            <a:custGeom>
              <a:avLst/>
              <a:gdLst>
                <a:gd name="connsiteX0" fmla="*/ 0 w 700574"/>
                <a:gd name="connsiteY0" fmla="*/ 0 h 1216448"/>
                <a:gd name="connsiteX1" fmla="*/ 699836 w 700574"/>
                <a:gd name="connsiteY1" fmla="*/ 0 h 1216448"/>
                <a:gd name="connsiteX2" fmla="*/ 699836 w 700574"/>
                <a:gd name="connsiteY2" fmla="*/ 1115776 h 1216448"/>
                <a:gd name="connsiteX3" fmla="*/ 700574 w 700574"/>
                <a:gd name="connsiteY3" fmla="*/ 1117839 h 1216448"/>
                <a:gd name="connsiteX4" fmla="*/ 699836 w 700574"/>
                <a:gd name="connsiteY4" fmla="*/ 1119902 h 1216448"/>
                <a:gd name="connsiteX5" fmla="*/ 699836 w 700574"/>
                <a:gd name="connsiteY5" fmla="*/ 1123544 h 1216448"/>
                <a:gd name="connsiteX6" fmla="*/ 698533 w 700574"/>
                <a:gd name="connsiteY6" fmla="*/ 1123544 h 1216448"/>
                <a:gd name="connsiteX7" fmla="*/ 693465 w 700574"/>
                <a:gd name="connsiteY7" fmla="*/ 1137712 h 1216448"/>
                <a:gd name="connsiteX8" fmla="*/ 350656 w 700574"/>
                <a:gd name="connsiteY8" fmla="*/ 1216448 h 1216448"/>
                <a:gd name="connsiteX9" fmla="*/ 7847 w 700574"/>
                <a:gd name="connsiteY9" fmla="*/ 1137712 h 1216448"/>
                <a:gd name="connsiteX10" fmla="*/ 2779 w 700574"/>
                <a:gd name="connsiteY10" fmla="*/ 1123544 h 1216448"/>
                <a:gd name="connsiteX11" fmla="*/ 0 w 700574"/>
                <a:gd name="connsiteY11" fmla="*/ 1123544 h 1216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0574" h="1216448">
                  <a:moveTo>
                    <a:pt x="0" y="0"/>
                  </a:moveTo>
                  <a:lnTo>
                    <a:pt x="699836" y="0"/>
                  </a:lnTo>
                  <a:lnTo>
                    <a:pt x="699836" y="1115776"/>
                  </a:lnTo>
                  <a:lnTo>
                    <a:pt x="700574" y="1117839"/>
                  </a:lnTo>
                  <a:lnTo>
                    <a:pt x="699836" y="1119902"/>
                  </a:lnTo>
                  <a:lnTo>
                    <a:pt x="699836" y="1123544"/>
                  </a:lnTo>
                  <a:lnTo>
                    <a:pt x="698533" y="1123544"/>
                  </a:lnTo>
                  <a:lnTo>
                    <a:pt x="693465" y="1137712"/>
                  </a:lnTo>
                  <a:cubicBezTo>
                    <a:pt x="660837" y="1182647"/>
                    <a:pt x="519753" y="1216448"/>
                    <a:pt x="350656" y="1216448"/>
                  </a:cubicBezTo>
                  <a:cubicBezTo>
                    <a:pt x="181559" y="1216448"/>
                    <a:pt x="40476" y="1182647"/>
                    <a:pt x="7847" y="1137712"/>
                  </a:cubicBezTo>
                  <a:lnTo>
                    <a:pt x="2779" y="1123544"/>
                  </a:lnTo>
                  <a:lnTo>
                    <a:pt x="0" y="1123544"/>
                  </a:lnTo>
                  <a:close/>
                </a:path>
              </a:pathLst>
            </a:custGeom>
            <a:solidFill>
              <a:srgbClr val="1CADE4">
                <a:lumMod val="60000"/>
                <a:lumOff val="40000"/>
              </a:srgbClr>
            </a:solidFill>
            <a:ln w="38100" cap="flat" cmpd="sng" algn="ctr">
              <a:solidFill>
                <a:srgbClr val="1CADE4">
                  <a:lumMod val="75000"/>
                </a:srgbClr>
              </a:soli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a:ea typeface="Meiryo UI"/>
                <a:cs typeface="+mn-cs"/>
              </a:endParaRPr>
            </a:p>
          </p:txBody>
        </p:sp>
        <p:sp>
          <p:nvSpPr>
            <p:cNvPr id="158" name="楕円 157">
              <a:extLst>
                <a:ext uri="{FF2B5EF4-FFF2-40B4-BE49-F238E27FC236}">
                  <a16:creationId xmlns:a16="http://schemas.microsoft.com/office/drawing/2014/main" id="{D12C514C-45F0-4701-8B95-DE3D793FBEB9}"/>
                </a:ext>
              </a:extLst>
            </p:cNvPr>
            <p:cNvSpPr/>
            <p:nvPr/>
          </p:nvSpPr>
          <p:spPr>
            <a:xfrm>
              <a:off x="2842613" y="1831963"/>
              <a:ext cx="684743" cy="157309"/>
            </a:xfrm>
            <a:prstGeom prst="ellipse">
              <a:avLst/>
            </a:prstGeom>
            <a:solidFill>
              <a:srgbClr val="1CADE4">
                <a:lumMod val="60000"/>
                <a:lumOff val="40000"/>
              </a:srgbClr>
            </a:solidFill>
            <a:ln w="38100" cap="flat" cmpd="sng" algn="ctr">
              <a:solidFill>
                <a:srgbClr val="1CADE4">
                  <a:lumMod val="7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a:ea typeface="Meiryo UI"/>
                <a:cs typeface="+mn-cs"/>
              </a:endParaRPr>
            </a:p>
          </p:txBody>
        </p:sp>
      </p:grpSp>
      <p:sp>
        <p:nvSpPr>
          <p:cNvPr id="160" name="正方形/長方形 159">
            <a:extLst>
              <a:ext uri="{FF2B5EF4-FFF2-40B4-BE49-F238E27FC236}">
                <a16:creationId xmlns:a16="http://schemas.microsoft.com/office/drawing/2014/main" id="{C56F9A4F-FEC5-40F8-A37F-E32E4594A3CA}"/>
              </a:ext>
            </a:extLst>
          </p:cNvPr>
          <p:cNvSpPr/>
          <p:nvPr/>
        </p:nvSpPr>
        <p:spPr>
          <a:xfrm>
            <a:off x="2763181" y="2138266"/>
            <a:ext cx="849100" cy="572341"/>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学校</a:t>
            </a:r>
            <a:endParaRPr kumimoji="1" lang="en-US" altLang="ja-JP" sz="14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裁量</a:t>
            </a:r>
          </a:p>
        </p:txBody>
      </p:sp>
      <p:grpSp>
        <p:nvGrpSpPr>
          <p:cNvPr id="161" name="グループ化 160">
            <a:extLst>
              <a:ext uri="{FF2B5EF4-FFF2-40B4-BE49-F238E27FC236}">
                <a16:creationId xmlns:a16="http://schemas.microsoft.com/office/drawing/2014/main" id="{6BA725DF-AC4A-4185-ABE0-566794B55739}"/>
              </a:ext>
            </a:extLst>
          </p:cNvPr>
          <p:cNvGrpSpPr/>
          <p:nvPr/>
        </p:nvGrpSpPr>
        <p:grpSpPr>
          <a:xfrm>
            <a:off x="9325600" y="1701264"/>
            <a:ext cx="700574" cy="1222203"/>
            <a:chOff x="2834915" y="1831963"/>
            <a:chExt cx="700574" cy="1222203"/>
          </a:xfrm>
        </p:grpSpPr>
        <p:sp>
          <p:nvSpPr>
            <p:cNvPr id="162" name="フリーフォーム: 図形 161">
              <a:extLst>
                <a:ext uri="{FF2B5EF4-FFF2-40B4-BE49-F238E27FC236}">
                  <a16:creationId xmlns:a16="http://schemas.microsoft.com/office/drawing/2014/main" id="{73A7BF84-55E5-4A95-BB81-F2B6A628C8A9}"/>
                </a:ext>
              </a:extLst>
            </p:cNvPr>
            <p:cNvSpPr/>
            <p:nvPr/>
          </p:nvSpPr>
          <p:spPr>
            <a:xfrm>
              <a:off x="2834915" y="1932506"/>
              <a:ext cx="700574" cy="1121660"/>
            </a:xfrm>
            <a:custGeom>
              <a:avLst/>
              <a:gdLst>
                <a:gd name="connsiteX0" fmla="*/ 0 w 700574"/>
                <a:gd name="connsiteY0" fmla="*/ 0 h 1216448"/>
                <a:gd name="connsiteX1" fmla="*/ 699836 w 700574"/>
                <a:gd name="connsiteY1" fmla="*/ 0 h 1216448"/>
                <a:gd name="connsiteX2" fmla="*/ 699836 w 700574"/>
                <a:gd name="connsiteY2" fmla="*/ 1115776 h 1216448"/>
                <a:gd name="connsiteX3" fmla="*/ 700574 w 700574"/>
                <a:gd name="connsiteY3" fmla="*/ 1117839 h 1216448"/>
                <a:gd name="connsiteX4" fmla="*/ 699836 w 700574"/>
                <a:gd name="connsiteY4" fmla="*/ 1119902 h 1216448"/>
                <a:gd name="connsiteX5" fmla="*/ 699836 w 700574"/>
                <a:gd name="connsiteY5" fmla="*/ 1123544 h 1216448"/>
                <a:gd name="connsiteX6" fmla="*/ 698533 w 700574"/>
                <a:gd name="connsiteY6" fmla="*/ 1123544 h 1216448"/>
                <a:gd name="connsiteX7" fmla="*/ 693465 w 700574"/>
                <a:gd name="connsiteY7" fmla="*/ 1137712 h 1216448"/>
                <a:gd name="connsiteX8" fmla="*/ 350656 w 700574"/>
                <a:gd name="connsiteY8" fmla="*/ 1216448 h 1216448"/>
                <a:gd name="connsiteX9" fmla="*/ 7847 w 700574"/>
                <a:gd name="connsiteY9" fmla="*/ 1137712 h 1216448"/>
                <a:gd name="connsiteX10" fmla="*/ 2779 w 700574"/>
                <a:gd name="connsiteY10" fmla="*/ 1123544 h 1216448"/>
                <a:gd name="connsiteX11" fmla="*/ 0 w 700574"/>
                <a:gd name="connsiteY11" fmla="*/ 1123544 h 1216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0574" h="1216448">
                  <a:moveTo>
                    <a:pt x="0" y="0"/>
                  </a:moveTo>
                  <a:lnTo>
                    <a:pt x="699836" y="0"/>
                  </a:lnTo>
                  <a:lnTo>
                    <a:pt x="699836" y="1115776"/>
                  </a:lnTo>
                  <a:lnTo>
                    <a:pt x="700574" y="1117839"/>
                  </a:lnTo>
                  <a:lnTo>
                    <a:pt x="699836" y="1119902"/>
                  </a:lnTo>
                  <a:lnTo>
                    <a:pt x="699836" y="1123544"/>
                  </a:lnTo>
                  <a:lnTo>
                    <a:pt x="698533" y="1123544"/>
                  </a:lnTo>
                  <a:lnTo>
                    <a:pt x="693465" y="1137712"/>
                  </a:lnTo>
                  <a:cubicBezTo>
                    <a:pt x="660837" y="1182647"/>
                    <a:pt x="519753" y="1216448"/>
                    <a:pt x="350656" y="1216448"/>
                  </a:cubicBezTo>
                  <a:cubicBezTo>
                    <a:pt x="181559" y="1216448"/>
                    <a:pt x="40476" y="1182647"/>
                    <a:pt x="7847" y="1137712"/>
                  </a:cubicBezTo>
                  <a:lnTo>
                    <a:pt x="2779" y="1123544"/>
                  </a:lnTo>
                  <a:lnTo>
                    <a:pt x="0" y="1123544"/>
                  </a:lnTo>
                  <a:close/>
                </a:path>
              </a:pathLst>
            </a:custGeom>
            <a:solidFill>
              <a:srgbClr val="1CADE4">
                <a:lumMod val="60000"/>
                <a:lumOff val="40000"/>
              </a:srgbClr>
            </a:solidFill>
            <a:ln w="38100" cap="flat" cmpd="sng" algn="ctr">
              <a:solidFill>
                <a:srgbClr val="1CADE4">
                  <a:lumMod val="75000"/>
                </a:srgbClr>
              </a:soli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a:ea typeface="Meiryo UI"/>
                <a:cs typeface="+mn-cs"/>
              </a:endParaRPr>
            </a:p>
          </p:txBody>
        </p:sp>
        <p:sp>
          <p:nvSpPr>
            <p:cNvPr id="163" name="楕円 162">
              <a:extLst>
                <a:ext uri="{FF2B5EF4-FFF2-40B4-BE49-F238E27FC236}">
                  <a16:creationId xmlns:a16="http://schemas.microsoft.com/office/drawing/2014/main" id="{06357AC4-8C3E-4707-BBB9-4E442F122B28}"/>
                </a:ext>
              </a:extLst>
            </p:cNvPr>
            <p:cNvSpPr/>
            <p:nvPr/>
          </p:nvSpPr>
          <p:spPr>
            <a:xfrm>
              <a:off x="2842613" y="1831963"/>
              <a:ext cx="684743" cy="157309"/>
            </a:xfrm>
            <a:prstGeom prst="ellipse">
              <a:avLst/>
            </a:prstGeom>
            <a:solidFill>
              <a:srgbClr val="1CADE4">
                <a:lumMod val="60000"/>
                <a:lumOff val="40000"/>
              </a:srgbClr>
            </a:solidFill>
            <a:ln w="38100" cap="flat" cmpd="sng" algn="ctr">
              <a:solidFill>
                <a:srgbClr val="1CADE4">
                  <a:lumMod val="75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a:ea typeface="Meiryo UI"/>
                <a:cs typeface="+mn-cs"/>
              </a:endParaRPr>
            </a:p>
          </p:txBody>
        </p:sp>
      </p:grpSp>
      <p:sp>
        <p:nvSpPr>
          <p:cNvPr id="164" name="正方形/長方形 163">
            <a:extLst>
              <a:ext uri="{FF2B5EF4-FFF2-40B4-BE49-F238E27FC236}">
                <a16:creationId xmlns:a16="http://schemas.microsoft.com/office/drawing/2014/main" id="{E7E8BE3E-5E1C-4D6C-AC3C-E12D49D23B49}"/>
              </a:ext>
            </a:extLst>
          </p:cNvPr>
          <p:cNvSpPr/>
          <p:nvPr/>
        </p:nvSpPr>
        <p:spPr>
          <a:xfrm>
            <a:off x="9275934" y="2009750"/>
            <a:ext cx="849100" cy="572341"/>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dirty="0">
                <a:ln>
                  <a:noFill/>
                </a:ln>
                <a:solidFill>
                  <a:prstClr val="black"/>
                </a:solidFill>
                <a:effectLst/>
                <a:uLnTx/>
                <a:uFillTx/>
                <a:latin typeface="Meiryo UI"/>
                <a:ea typeface="Meiryo UI"/>
                <a:cs typeface="+mn-cs"/>
              </a:rPr>
              <a:t>AP</a:t>
            </a:r>
            <a:r>
              <a:rPr kumimoji="1" lang="ja-JP" altLang="en-US" sz="14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に</a:t>
            </a:r>
            <a:endParaRPr kumimoji="1" lang="en-US" altLang="ja-JP" sz="14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極めて合致</a:t>
            </a:r>
          </a:p>
        </p:txBody>
      </p:sp>
      <p:sp>
        <p:nvSpPr>
          <p:cNvPr id="165" name="正方形/長方形 164">
            <a:extLst>
              <a:ext uri="{FF2B5EF4-FFF2-40B4-BE49-F238E27FC236}">
                <a16:creationId xmlns:a16="http://schemas.microsoft.com/office/drawing/2014/main" id="{B86987DE-3710-4C8F-A04A-EEC06CE0BDDA}"/>
              </a:ext>
            </a:extLst>
          </p:cNvPr>
          <p:cNvSpPr/>
          <p:nvPr/>
        </p:nvSpPr>
        <p:spPr>
          <a:xfrm>
            <a:off x="587927" y="4929012"/>
            <a:ext cx="1316022" cy="572341"/>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学校裁量枠</a:t>
            </a:r>
          </a:p>
        </p:txBody>
      </p:sp>
      <p:sp>
        <p:nvSpPr>
          <p:cNvPr id="166" name="正方形/長方形 165">
            <a:extLst>
              <a:ext uri="{FF2B5EF4-FFF2-40B4-BE49-F238E27FC236}">
                <a16:creationId xmlns:a16="http://schemas.microsoft.com/office/drawing/2014/main" id="{DF02331E-9B18-474E-B9CC-8E8012DFC041}"/>
              </a:ext>
            </a:extLst>
          </p:cNvPr>
          <p:cNvSpPr/>
          <p:nvPr/>
        </p:nvSpPr>
        <p:spPr>
          <a:xfrm>
            <a:off x="6140802" y="4874996"/>
            <a:ext cx="1316022" cy="572341"/>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67" name="正方形/長方形 166">
            <a:extLst>
              <a:ext uri="{FF2B5EF4-FFF2-40B4-BE49-F238E27FC236}">
                <a16:creationId xmlns:a16="http://schemas.microsoft.com/office/drawing/2014/main" id="{0A7F361B-3CCE-44B1-AF9F-DD5252962A89}"/>
              </a:ext>
            </a:extLst>
          </p:cNvPr>
          <p:cNvSpPr/>
          <p:nvPr/>
        </p:nvSpPr>
        <p:spPr>
          <a:xfrm>
            <a:off x="6318243" y="4974346"/>
            <a:ext cx="5468782" cy="572341"/>
          </a:xfrm>
          <a:prstGeom prst="rect">
            <a:avLst/>
          </a:prstGeom>
          <a:no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Meiryo UI"/>
                <a:ea typeface="BIZ UDゴシック" panose="020B0400000000000000" pitchFamily="49" charset="-128"/>
                <a:cs typeface="+mn-cs"/>
              </a:rPr>
              <a:t>ボーダーゾーンにおける判定（</a:t>
            </a:r>
            <a:r>
              <a:rPr kumimoji="1" lang="ja-JP" altLang="en-US" sz="1400" kern="0" dirty="0">
                <a:solidFill>
                  <a:prstClr val="black"/>
                </a:solidFill>
                <a:latin typeface="Meiryo UI"/>
                <a:ea typeface="BIZ UDゴシック" panose="020B0400000000000000" pitchFamily="49" charset="-128"/>
              </a:rPr>
              <a:t>アドミッションポリシー［</a:t>
            </a:r>
            <a:r>
              <a:rPr kumimoji="1" lang="en-US" altLang="ja-JP" sz="1400" kern="0" dirty="0">
                <a:solidFill>
                  <a:prstClr val="black"/>
                </a:solidFill>
                <a:latin typeface="Meiryo UI"/>
                <a:ea typeface="BIZ UDゴシック" panose="020B0400000000000000" pitchFamily="49" charset="-128"/>
              </a:rPr>
              <a:t>AP</a:t>
            </a:r>
            <a:r>
              <a:rPr kumimoji="1" lang="ja-JP" altLang="en-US" sz="1400" kern="0" dirty="0">
                <a:solidFill>
                  <a:prstClr val="black"/>
                </a:solidFill>
                <a:latin typeface="Meiryo UI"/>
                <a:ea typeface="BIZ UDゴシック" panose="020B0400000000000000" pitchFamily="49" charset="-128"/>
              </a:rPr>
              <a:t>］</a:t>
            </a:r>
            <a:r>
              <a:rPr kumimoji="1" lang="ja-JP" altLang="en-US" sz="1400" b="0" i="0" u="none" strike="noStrike" kern="0" cap="none" spc="0" normalizeH="0" baseline="0" noProof="0" dirty="0">
                <a:ln>
                  <a:noFill/>
                </a:ln>
                <a:solidFill>
                  <a:prstClr val="black"/>
                </a:solidFill>
                <a:effectLst/>
                <a:uLnTx/>
                <a:uFillTx/>
                <a:latin typeface="Meiryo UI"/>
                <a:ea typeface="BIZ UDゴシック" panose="020B0400000000000000" pitchFamily="49" charset="-128"/>
                <a:cs typeface="+mn-cs"/>
              </a:rPr>
              <a:t>）</a:t>
            </a:r>
            <a:endParaRPr kumimoji="1" lang="ja-JP" altLang="en-US" sz="14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168" name="テキスト ボックス 167">
            <a:extLst>
              <a:ext uri="{FF2B5EF4-FFF2-40B4-BE49-F238E27FC236}">
                <a16:creationId xmlns:a16="http://schemas.microsoft.com/office/drawing/2014/main" id="{85FE2001-4475-492F-9D12-46BAF6F381A8}"/>
              </a:ext>
            </a:extLst>
          </p:cNvPr>
          <p:cNvSpPr txBox="1"/>
          <p:nvPr/>
        </p:nvSpPr>
        <p:spPr>
          <a:xfrm>
            <a:off x="1072231" y="6271980"/>
            <a:ext cx="4582141" cy="553998"/>
          </a:xfrm>
          <a:prstGeom prst="rect">
            <a:avLst/>
          </a:prstGeom>
          <a:noFill/>
        </p:spPr>
        <p:txBody>
          <a:bodyPr wrap="square">
            <a:spAutoFit/>
          </a:bodyPr>
          <a:lstStyle/>
          <a:p>
            <a:pPr marL="98425" marR="0" lvl="0" indent="-11113" algn="l" defTabSz="914400" rtl="0" eaLnBrk="1" fontAlgn="auto" latinLnBrk="0" hangingPunct="1">
              <a:lnSpc>
                <a:spcPts val="1800"/>
              </a:lnSpc>
              <a:spcBef>
                <a:spcPts val="0"/>
              </a:spcBef>
              <a:spcAft>
                <a:spcPts val="6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0" i="0" u="none" strike="noStrike" kern="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観点や選抜資料等を各高校が決定することで、</a:t>
            </a:r>
            <a:br>
              <a:rPr kumimoji="0" lang="en-US" altLang="ja-JP" sz="1400" b="1" i="0" u="none" strike="noStrike" kern="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br>
            <a:r>
              <a:rPr kumimoji="0" lang="ja-JP" altLang="en-US" sz="1400" b="1" i="0" u="none" strike="noStrike" kern="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「学校裁量枠」を特色ある学校づくりに活用</a:t>
            </a:r>
            <a:endParaRPr kumimoji="0" lang="en-US" altLang="ja-JP" sz="1400" b="1" i="0" u="none" strike="noStrike" kern="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616437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2964D87D-F607-45B9-90F2-0F6B27A1F306}"/>
              </a:ext>
            </a:extLst>
          </p:cNvPr>
          <p:cNvSpPr txBox="1"/>
          <p:nvPr/>
        </p:nvSpPr>
        <p:spPr>
          <a:xfrm>
            <a:off x="515097" y="241844"/>
            <a:ext cx="8432849" cy="431991"/>
          </a:xfrm>
          <a:prstGeom prst="rect">
            <a:avLst/>
          </a:prstGeom>
          <a:noFill/>
          <a:ln>
            <a:noFill/>
          </a:ln>
        </p:spPr>
        <p:txBody>
          <a:bodyPr wrap="square" tIns="90000" bIns="90000" rtlCol="0" anchor="t" anchorCtr="0">
            <a:noAutofit/>
          </a:bodyPr>
          <a:lstStyle/>
          <a:p>
            <a:r>
              <a:rPr lang="en-US" altLang="ja-JP" sz="2000" b="1" dirty="0">
                <a:latin typeface="メイリオ" panose="020B0604030504040204" pitchFamily="50" charset="-128"/>
                <a:ea typeface="メイリオ" panose="020B0604030504040204" pitchFamily="50" charset="-128"/>
              </a:rPr>
              <a:t>2</a:t>
            </a:r>
            <a:r>
              <a:rPr lang="ja-JP" altLang="en-US" sz="2000" b="1" dirty="0">
                <a:latin typeface="メイリオ" panose="020B0604030504040204" pitchFamily="50" charset="-128"/>
                <a:ea typeface="メイリオ" panose="020B0604030504040204" pitchFamily="50" charset="-128"/>
              </a:rPr>
              <a:t>　府立高校改革に向けて</a:t>
            </a:r>
            <a:r>
              <a:rPr lang="ja-JP" altLang="en-US" sz="2000" b="1" dirty="0">
                <a:solidFill>
                  <a:prstClr val="black"/>
                </a:solidFill>
                <a:latin typeface="メイリオ" panose="020B0604030504040204" pitchFamily="50" charset="-128"/>
                <a:ea typeface="メイリオ" panose="020B0604030504040204" pitchFamily="50" charset="-128"/>
              </a:rPr>
              <a:t>（② 入試改革）</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cxnSp>
        <p:nvCxnSpPr>
          <p:cNvPr id="30" name="直線コネクタ 29">
            <a:extLst>
              <a:ext uri="{FF2B5EF4-FFF2-40B4-BE49-F238E27FC236}">
                <a16:creationId xmlns:a16="http://schemas.microsoft.com/office/drawing/2014/main" id="{9D2C05D5-349E-4C77-9F36-1445BB40D9B3}"/>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sp>
        <p:nvSpPr>
          <p:cNvPr id="41" name="テキスト ボックス 40">
            <a:extLst>
              <a:ext uri="{FF2B5EF4-FFF2-40B4-BE49-F238E27FC236}">
                <a16:creationId xmlns:a16="http://schemas.microsoft.com/office/drawing/2014/main" id="{9DF8F247-B83D-4F6E-8EC3-311D25F42EE4}"/>
              </a:ext>
            </a:extLst>
          </p:cNvPr>
          <p:cNvSpPr txBox="1"/>
          <p:nvPr/>
        </p:nvSpPr>
        <p:spPr>
          <a:xfrm>
            <a:off x="1080930" y="4474965"/>
            <a:ext cx="4598397" cy="523220"/>
          </a:xfrm>
          <a:prstGeom prst="roundRect">
            <a:avLst>
              <a:gd name="adj" fmla="val 5180"/>
            </a:avLst>
          </a:prstGeom>
          <a:solidFill>
            <a:srgbClr val="D2EFFA"/>
          </a:solidFill>
          <a:ln>
            <a:noFill/>
          </a:ln>
        </p:spPr>
        <p:txBody>
          <a:bodyPr wrap="square" tIns="90000" bIns="90000" rtlCol="0" anchor="t" anchorCtr="0">
            <a:noAutofit/>
          </a:bodyPr>
          <a:lstStyle/>
          <a:p>
            <a:pPr marL="98425" indent="-11113">
              <a:lnSpc>
                <a:spcPts val="1800"/>
              </a:lnSpc>
              <a:spcAft>
                <a:spcPts val="600"/>
              </a:spcAft>
            </a:pPr>
            <a:endParaRPr lang="en-US" altLang="ja-JP" sz="1400" dirty="0">
              <a:solidFill>
                <a:prstClr val="black"/>
              </a:solidFill>
              <a:latin typeface="メイリオ" panose="020B0604030504040204" pitchFamily="50" charset="-128"/>
              <a:ea typeface="メイリオ" panose="020B0604030504040204" pitchFamily="50" charset="-128"/>
            </a:endParaRPr>
          </a:p>
        </p:txBody>
      </p:sp>
      <p:sp>
        <p:nvSpPr>
          <p:cNvPr id="42" name="四角形: 角を丸くする 41">
            <a:extLst>
              <a:ext uri="{FF2B5EF4-FFF2-40B4-BE49-F238E27FC236}">
                <a16:creationId xmlns:a16="http://schemas.microsoft.com/office/drawing/2014/main" id="{93B29D4E-F8DC-4EEA-BC73-33973B7DF4E7}"/>
              </a:ext>
            </a:extLst>
          </p:cNvPr>
          <p:cNvSpPr/>
          <p:nvPr/>
        </p:nvSpPr>
        <p:spPr>
          <a:xfrm>
            <a:off x="6468269" y="3393636"/>
            <a:ext cx="5317605" cy="1627563"/>
          </a:xfrm>
          <a:prstGeom prst="roundRect">
            <a:avLst>
              <a:gd name="adj" fmla="val 4582"/>
            </a:avLst>
          </a:prstGeom>
          <a:solidFill>
            <a:srgbClr val="CCFF99"/>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a:ea typeface="Meiryo UI"/>
              <a:cs typeface="+mn-cs"/>
            </a:endParaRPr>
          </a:p>
        </p:txBody>
      </p:sp>
      <p:sp>
        <p:nvSpPr>
          <p:cNvPr id="43" name="テキスト ボックス 42">
            <a:extLst>
              <a:ext uri="{FF2B5EF4-FFF2-40B4-BE49-F238E27FC236}">
                <a16:creationId xmlns:a16="http://schemas.microsoft.com/office/drawing/2014/main" id="{5ABBBFB2-6F15-4FCD-BF7E-6196FF3ABD94}"/>
              </a:ext>
            </a:extLst>
          </p:cNvPr>
          <p:cNvSpPr txBox="1"/>
          <p:nvPr/>
        </p:nvSpPr>
        <p:spPr>
          <a:xfrm>
            <a:off x="656888" y="2531590"/>
            <a:ext cx="5350212" cy="1631216"/>
          </a:xfrm>
          <a:prstGeom prst="rect">
            <a:avLst/>
          </a:prstGeom>
          <a:noFill/>
        </p:spPr>
        <p:txBody>
          <a:bodyPr wrap="square">
            <a:spAutoFit/>
          </a:bodyPr>
          <a:lstStyle/>
          <a:p>
            <a:pPr marL="285750" indent="-285750" defTabSz="457200">
              <a:buFont typeface="Wingdings" panose="05000000000000000000" pitchFamily="2" charset="2"/>
              <a:buChar char="n"/>
            </a:pPr>
            <a:r>
              <a:rPr lang="ja-JP" altLang="en-US" sz="1600" b="1" dirty="0">
                <a:solidFill>
                  <a:prstClr val="black"/>
                </a:solidFill>
                <a:latin typeface="Meiryo UI"/>
                <a:ea typeface="Meiryo UI"/>
              </a:rPr>
              <a:t>選抜内容「学科への適性」</a:t>
            </a:r>
            <a:endParaRPr lang="en-US" altLang="ja-JP" sz="1600" b="1" dirty="0">
              <a:solidFill>
                <a:prstClr val="black"/>
              </a:solidFill>
              <a:latin typeface="Meiryo UI"/>
              <a:ea typeface="Meiryo UI"/>
            </a:endParaRPr>
          </a:p>
          <a:p>
            <a:pPr defTabSz="457200"/>
            <a:r>
              <a:rPr lang="ja-JP" altLang="en-US" sz="1400" b="1" dirty="0">
                <a:solidFill>
                  <a:prstClr val="black"/>
                </a:solidFill>
                <a:latin typeface="Meiryo UI"/>
                <a:ea typeface="Meiryo UI"/>
              </a:rPr>
              <a:t>　＜審査項目＞</a:t>
            </a:r>
            <a:endParaRPr lang="en-US" altLang="ja-JP" sz="1400" b="1" dirty="0">
              <a:solidFill>
                <a:prstClr val="black"/>
              </a:solidFill>
              <a:latin typeface="Meiryo UI"/>
              <a:ea typeface="Meiryo UI"/>
            </a:endParaRPr>
          </a:p>
          <a:p>
            <a:pPr marL="268288" indent="-176213" defTabSz="457200"/>
            <a:r>
              <a:rPr lang="ja-JP" altLang="en-US" sz="1400" dirty="0">
                <a:solidFill>
                  <a:prstClr val="black"/>
                </a:solidFill>
                <a:latin typeface="Meiryo UI"/>
                <a:ea typeface="Meiryo UI"/>
              </a:rPr>
              <a:t>　・「袋商ショップ」への関心と社長、副社長などの役員として、経営に参画する活動意欲</a:t>
            </a:r>
            <a:endParaRPr lang="en-US" altLang="ja-JP" sz="1400" dirty="0">
              <a:solidFill>
                <a:prstClr val="black"/>
              </a:solidFill>
              <a:latin typeface="Meiryo UI"/>
              <a:ea typeface="Meiryo UI"/>
            </a:endParaRPr>
          </a:p>
          <a:p>
            <a:pPr marL="268288" indent="-176213" defTabSz="457200"/>
            <a:endParaRPr lang="en-US" altLang="ja-JP" sz="1400" dirty="0">
              <a:solidFill>
                <a:prstClr val="black"/>
              </a:solidFill>
              <a:latin typeface="Meiryo UI"/>
              <a:ea typeface="Meiryo UI"/>
            </a:endParaRPr>
          </a:p>
          <a:p>
            <a:pPr marL="268288" indent="-176213" defTabSz="457200"/>
            <a:r>
              <a:rPr lang="ja-JP" altLang="en-US" sz="1400" b="1" dirty="0">
                <a:solidFill>
                  <a:prstClr val="black"/>
                </a:solidFill>
                <a:latin typeface="Meiryo UI"/>
                <a:ea typeface="Meiryo UI"/>
              </a:rPr>
              <a:t>＜選抜資料＞</a:t>
            </a:r>
            <a:endParaRPr lang="en-US" altLang="ja-JP" sz="1400" b="1" dirty="0">
              <a:solidFill>
                <a:prstClr val="black"/>
              </a:solidFill>
              <a:latin typeface="Meiryo UI"/>
              <a:ea typeface="Meiryo UI"/>
            </a:endParaRPr>
          </a:p>
          <a:p>
            <a:pPr marL="268288" indent="-176213" defTabSz="457200"/>
            <a:r>
              <a:rPr lang="ja-JP" altLang="en-US" sz="1400" dirty="0">
                <a:solidFill>
                  <a:prstClr val="black"/>
                </a:solidFill>
                <a:latin typeface="Meiryo UI"/>
                <a:ea typeface="Meiryo UI"/>
              </a:rPr>
              <a:t>  ・調査書、学力検査、面接、</a:t>
            </a:r>
            <a:r>
              <a:rPr lang="ja-JP" altLang="en-US" sz="1400" u="heavy" dirty="0">
                <a:solidFill>
                  <a:prstClr val="black"/>
                </a:solidFill>
                <a:latin typeface="Meiryo UI"/>
                <a:ea typeface="Meiryo UI"/>
              </a:rPr>
              <a:t>作文</a:t>
            </a:r>
            <a:endParaRPr lang="ja-JP" altLang="en-US" sz="1600" dirty="0">
              <a:solidFill>
                <a:prstClr val="black"/>
              </a:solidFill>
              <a:latin typeface="Meiryo UI"/>
              <a:ea typeface="Meiryo UI"/>
            </a:endParaRPr>
          </a:p>
        </p:txBody>
      </p:sp>
      <p:graphicFrame>
        <p:nvGraphicFramePr>
          <p:cNvPr id="44" name="表 14">
            <a:extLst>
              <a:ext uri="{FF2B5EF4-FFF2-40B4-BE49-F238E27FC236}">
                <a16:creationId xmlns:a16="http://schemas.microsoft.com/office/drawing/2014/main" id="{DAA23652-44D4-422B-891B-25FFA546DAEE}"/>
              </a:ext>
            </a:extLst>
          </p:cNvPr>
          <p:cNvGraphicFramePr>
            <a:graphicFrameLocks noGrp="1"/>
          </p:cNvGraphicFramePr>
          <p:nvPr/>
        </p:nvGraphicFramePr>
        <p:xfrm>
          <a:off x="1060548" y="5532197"/>
          <a:ext cx="3529593" cy="1036320"/>
        </p:xfrm>
        <a:graphic>
          <a:graphicData uri="http://schemas.openxmlformats.org/drawingml/2006/table">
            <a:tbl>
              <a:tblPr firstRow="1" bandRow="1"/>
              <a:tblGrid>
                <a:gridCol w="1176531">
                  <a:extLst>
                    <a:ext uri="{9D8B030D-6E8A-4147-A177-3AD203B41FA5}">
                      <a16:colId xmlns:a16="http://schemas.microsoft.com/office/drawing/2014/main" val="2674542288"/>
                    </a:ext>
                  </a:extLst>
                </a:gridCol>
                <a:gridCol w="1176531">
                  <a:extLst>
                    <a:ext uri="{9D8B030D-6E8A-4147-A177-3AD203B41FA5}">
                      <a16:colId xmlns:a16="http://schemas.microsoft.com/office/drawing/2014/main" val="2826695541"/>
                    </a:ext>
                  </a:extLst>
                </a:gridCol>
                <a:gridCol w="1176531">
                  <a:extLst>
                    <a:ext uri="{9D8B030D-6E8A-4147-A177-3AD203B41FA5}">
                      <a16:colId xmlns:a16="http://schemas.microsoft.com/office/drawing/2014/main" val="3917792102"/>
                    </a:ext>
                  </a:extLst>
                </a:gridCol>
              </a:tblGrid>
              <a:tr h="219590">
                <a:tc>
                  <a:txBody>
                    <a:bodyPr/>
                    <a:lstStyle>
                      <a:lvl1pPr marL="0" algn="l" defTabSz="914417" rtl="0" eaLnBrk="1" latinLnBrk="0" hangingPunct="1">
                        <a:defRPr kumimoji="1" sz="1801" b="1" kern="1200">
                          <a:solidFill>
                            <a:schemeClr val="lt1"/>
                          </a:solidFill>
                          <a:latin typeface="Meiryo UI"/>
                          <a:ea typeface="Meiryo UI"/>
                        </a:defRPr>
                      </a:lvl1pPr>
                      <a:lvl2pPr marL="457209" algn="l" defTabSz="914417" rtl="0" eaLnBrk="1" latinLnBrk="0" hangingPunct="1">
                        <a:defRPr kumimoji="1" sz="1801" b="1" kern="1200">
                          <a:solidFill>
                            <a:schemeClr val="lt1"/>
                          </a:solidFill>
                          <a:latin typeface="Meiryo UI"/>
                          <a:ea typeface="Meiryo UI"/>
                        </a:defRPr>
                      </a:lvl2pPr>
                      <a:lvl3pPr marL="914417" algn="l" defTabSz="914417" rtl="0" eaLnBrk="1" latinLnBrk="0" hangingPunct="1">
                        <a:defRPr kumimoji="1" sz="1801" b="1" kern="1200">
                          <a:solidFill>
                            <a:schemeClr val="lt1"/>
                          </a:solidFill>
                          <a:latin typeface="Meiryo UI"/>
                          <a:ea typeface="Meiryo UI"/>
                        </a:defRPr>
                      </a:lvl3pPr>
                      <a:lvl4pPr marL="1371625" algn="l" defTabSz="914417" rtl="0" eaLnBrk="1" latinLnBrk="0" hangingPunct="1">
                        <a:defRPr kumimoji="1" sz="1801" b="1" kern="1200">
                          <a:solidFill>
                            <a:schemeClr val="lt1"/>
                          </a:solidFill>
                          <a:latin typeface="Meiryo UI"/>
                          <a:ea typeface="Meiryo UI"/>
                        </a:defRPr>
                      </a:lvl4pPr>
                      <a:lvl5pPr marL="1828833" algn="l" defTabSz="914417" rtl="0" eaLnBrk="1" latinLnBrk="0" hangingPunct="1">
                        <a:defRPr kumimoji="1" sz="1801" b="1" kern="1200">
                          <a:solidFill>
                            <a:schemeClr val="lt1"/>
                          </a:solidFill>
                          <a:latin typeface="Meiryo UI"/>
                          <a:ea typeface="Meiryo UI"/>
                        </a:defRPr>
                      </a:lvl5pPr>
                      <a:lvl6pPr marL="2286042" algn="l" defTabSz="914417" rtl="0" eaLnBrk="1" latinLnBrk="0" hangingPunct="1">
                        <a:defRPr kumimoji="1" sz="1801" b="1" kern="1200">
                          <a:solidFill>
                            <a:schemeClr val="lt1"/>
                          </a:solidFill>
                          <a:latin typeface="Meiryo UI"/>
                          <a:ea typeface="Meiryo UI"/>
                        </a:defRPr>
                      </a:lvl6pPr>
                      <a:lvl7pPr marL="2743249" algn="l" defTabSz="914417" rtl="0" eaLnBrk="1" latinLnBrk="0" hangingPunct="1">
                        <a:defRPr kumimoji="1" sz="1801" b="1" kern="1200">
                          <a:solidFill>
                            <a:schemeClr val="lt1"/>
                          </a:solidFill>
                          <a:latin typeface="Meiryo UI"/>
                          <a:ea typeface="Meiryo UI"/>
                        </a:defRPr>
                      </a:lvl7pPr>
                      <a:lvl8pPr marL="3200458" algn="l" defTabSz="914417" rtl="0" eaLnBrk="1" latinLnBrk="0" hangingPunct="1">
                        <a:defRPr kumimoji="1" sz="1801" b="1" kern="1200">
                          <a:solidFill>
                            <a:schemeClr val="lt1"/>
                          </a:solidFill>
                          <a:latin typeface="Meiryo UI"/>
                          <a:ea typeface="Meiryo UI"/>
                        </a:defRPr>
                      </a:lvl8pPr>
                      <a:lvl9pPr marL="3657666" algn="l" defTabSz="914417" rtl="0" eaLnBrk="1" latinLnBrk="0" hangingPunct="1">
                        <a:defRPr kumimoji="1" sz="1801" b="1" kern="1200">
                          <a:solidFill>
                            <a:schemeClr val="lt1"/>
                          </a:solidFill>
                          <a:latin typeface="Meiryo UI"/>
                          <a:ea typeface="Meiryo UI"/>
                        </a:defRPr>
                      </a:lvl9pPr>
                    </a:lstStyle>
                    <a:p>
                      <a:endParaRPr kumimoji="1" lang="ja-JP" altLang="en-US" sz="1100" b="0" dirty="0">
                        <a:solidFill>
                          <a:schemeClr val="tx1"/>
                        </a:solidFill>
                      </a:endParaRPr>
                    </a:p>
                  </a:txBody>
                  <a:tcPr>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17" rtl="0" eaLnBrk="1" latinLnBrk="0" hangingPunct="1">
                        <a:defRPr kumimoji="1" sz="1801" b="1" kern="1200">
                          <a:solidFill>
                            <a:schemeClr val="lt1"/>
                          </a:solidFill>
                          <a:latin typeface="Meiryo UI"/>
                          <a:ea typeface="Meiryo UI"/>
                        </a:defRPr>
                      </a:lvl1pPr>
                      <a:lvl2pPr marL="457209" algn="l" defTabSz="914417" rtl="0" eaLnBrk="1" latinLnBrk="0" hangingPunct="1">
                        <a:defRPr kumimoji="1" sz="1801" b="1" kern="1200">
                          <a:solidFill>
                            <a:schemeClr val="lt1"/>
                          </a:solidFill>
                          <a:latin typeface="Meiryo UI"/>
                          <a:ea typeface="Meiryo UI"/>
                        </a:defRPr>
                      </a:lvl2pPr>
                      <a:lvl3pPr marL="914417" algn="l" defTabSz="914417" rtl="0" eaLnBrk="1" latinLnBrk="0" hangingPunct="1">
                        <a:defRPr kumimoji="1" sz="1801" b="1" kern="1200">
                          <a:solidFill>
                            <a:schemeClr val="lt1"/>
                          </a:solidFill>
                          <a:latin typeface="Meiryo UI"/>
                          <a:ea typeface="Meiryo UI"/>
                        </a:defRPr>
                      </a:lvl3pPr>
                      <a:lvl4pPr marL="1371625" algn="l" defTabSz="914417" rtl="0" eaLnBrk="1" latinLnBrk="0" hangingPunct="1">
                        <a:defRPr kumimoji="1" sz="1801" b="1" kern="1200">
                          <a:solidFill>
                            <a:schemeClr val="lt1"/>
                          </a:solidFill>
                          <a:latin typeface="Meiryo UI"/>
                          <a:ea typeface="Meiryo UI"/>
                        </a:defRPr>
                      </a:lvl4pPr>
                      <a:lvl5pPr marL="1828833" algn="l" defTabSz="914417" rtl="0" eaLnBrk="1" latinLnBrk="0" hangingPunct="1">
                        <a:defRPr kumimoji="1" sz="1801" b="1" kern="1200">
                          <a:solidFill>
                            <a:schemeClr val="lt1"/>
                          </a:solidFill>
                          <a:latin typeface="Meiryo UI"/>
                          <a:ea typeface="Meiryo UI"/>
                        </a:defRPr>
                      </a:lvl5pPr>
                      <a:lvl6pPr marL="2286042" algn="l" defTabSz="914417" rtl="0" eaLnBrk="1" latinLnBrk="0" hangingPunct="1">
                        <a:defRPr kumimoji="1" sz="1801" b="1" kern="1200">
                          <a:solidFill>
                            <a:schemeClr val="lt1"/>
                          </a:solidFill>
                          <a:latin typeface="Meiryo UI"/>
                          <a:ea typeface="Meiryo UI"/>
                        </a:defRPr>
                      </a:lvl6pPr>
                      <a:lvl7pPr marL="2743249" algn="l" defTabSz="914417" rtl="0" eaLnBrk="1" latinLnBrk="0" hangingPunct="1">
                        <a:defRPr kumimoji="1" sz="1801" b="1" kern="1200">
                          <a:solidFill>
                            <a:schemeClr val="lt1"/>
                          </a:solidFill>
                          <a:latin typeface="Meiryo UI"/>
                          <a:ea typeface="Meiryo UI"/>
                        </a:defRPr>
                      </a:lvl7pPr>
                      <a:lvl8pPr marL="3200458" algn="l" defTabSz="914417" rtl="0" eaLnBrk="1" latinLnBrk="0" hangingPunct="1">
                        <a:defRPr kumimoji="1" sz="1801" b="1" kern="1200">
                          <a:solidFill>
                            <a:schemeClr val="lt1"/>
                          </a:solidFill>
                          <a:latin typeface="Meiryo UI"/>
                          <a:ea typeface="Meiryo UI"/>
                        </a:defRPr>
                      </a:lvl8pPr>
                      <a:lvl9pPr marL="3657666" algn="l" defTabSz="914417" rtl="0" eaLnBrk="1" latinLnBrk="0" hangingPunct="1">
                        <a:defRPr kumimoji="1" sz="1801" b="1" kern="1200">
                          <a:solidFill>
                            <a:schemeClr val="lt1"/>
                          </a:solidFill>
                          <a:latin typeface="Meiryo UI"/>
                          <a:ea typeface="Meiryo UI"/>
                        </a:defRPr>
                      </a:lvl9pPr>
                    </a:lstStyle>
                    <a:p>
                      <a:pPr algn="ctr"/>
                      <a:r>
                        <a:rPr kumimoji="1" lang="ja-JP" altLang="en-US" sz="1100" b="0" dirty="0">
                          <a:solidFill>
                            <a:schemeClr val="tx1"/>
                          </a:solidFill>
                        </a:rPr>
                        <a:t>志願者数</a:t>
                      </a:r>
                    </a:p>
                  </a:txBody>
                  <a:tcPr>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17" rtl="0" eaLnBrk="1" latinLnBrk="0" hangingPunct="1">
                        <a:defRPr kumimoji="1" sz="1801" b="1" kern="1200">
                          <a:solidFill>
                            <a:schemeClr val="lt1"/>
                          </a:solidFill>
                          <a:latin typeface="Meiryo UI"/>
                          <a:ea typeface="Meiryo UI"/>
                        </a:defRPr>
                      </a:lvl1pPr>
                      <a:lvl2pPr marL="457209" algn="l" defTabSz="914417" rtl="0" eaLnBrk="1" latinLnBrk="0" hangingPunct="1">
                        <a:defRPr kumimoji="1" sz="1801" b="1" kern="1200">
                          <a:solidFill>
                            <a:schemeClr val="lt1"/>
                          </a:solidFill>
                          <a:latin typeface="Meiryo UI"/>
                          <a:ea typeface="Meiryo UI"/>
                        </a:defRPr>
                      </a:lvl2pPr>
                      <a:lvl3pPr marL="914417" algn="l" defTabSz="914417" rtl="0" eaLnBrk="1" latinLnBrk="0" hangingPunct="1">
                        <a:defRPr kumimoji="1" sz="1801" b="1" kern="1200">
                          <a:solidFill>
                            <a:schemeClr val="lt1"/>
                          </a:solidFill>
                          <a:latin typeface="Meiryo UI"/>
                          <a:ea typeface="Meiryo UI"/>
                        </a:defRPr>
                      </a:lvl3pPr>
                      <a:lvl4pPr marL="1371625" algn="l" defTabSz="914417" rtl="0" eaLnBrk="1" latinLnBrk="0" hangingPunct="1">
                        <a:defRPr kumimoji="1" sz="1801" b="1" kern="1200">
                          <a:solidFill>
                            <a:schemeClr val="lt1"/>
                          </a:solidFill>
                          <a:latin typeface="Meiryo UI"/>
                          <a:ea typeface="Meiryo UI"/>
                        </a:defRPr>
                      </a:lvl4pPr>
                      <a:lvl5pPr marL="1828833" algn="l" defTabSz="914417" rtl="0" eaLnBrk="1" latinLnBrk="0" hangingPunct="1">
                        <a:defRPr kumimoji="1" sz="1801" b="1" kern="1200">
                          <a:solidFill>
                            <a:schemeClr val="lt1"/>
                          </a:solidFill>
                          <a:latin typeface="Meiryo UI"/>
                          <a:ea typeface="Meiryo UI"/>
                        </a:defRPr>
                      </a:lvl5pPr>
                      <a:lvl6pPr marL="2286042" algn="l" defTabSz="914417" rtl="0" eaLnBrk="1" latinLnBrk="0" hangingPunct="1">
                        <a:defRPr kumimoji="1" sz="1801" b="1" kern="1200">
                          <a:solidFill>
                            <a:schemeClr val="lt1"/>
                          </a:solidFill>
                          <a:latin typeface="Meiryo UI"/>
                          <a:ea typeface="Meiryo UI"/>
                        </a:defRPr>
                      </a:lvl6pPr>
                      <a:lvl7pPr marL="2743249" algn="l" defTabSz="914417" rtl="0" eaLnBrk="1" latinLnBrk="0" hangingPunct="1">
                        <a:defRPr kumimoji="1" sz="1801" b="1" kern="1200">
                          <a:solidFill>
                            <a:schemeClr val="lt1"/>
                          </a:solidFill>
                          <a:latin typeface="Meiryo UI"/>
                          <a:ea typeface="Meiryo UI"/>
                        </a:defRPr>
                      </a:lvl7pPr>
                      <a:lvl8pPr marL="3200458" algn="l" defTabSz="914417" rtl="0" eaLnBrk="1" latinLnBrk="0" hangingPunct="1">
                        <a:defRPr kumimoji="1" sz="1801" b="1" kern="1200">
                          <a:solidFill>
                            <a:schemeClr val="lt1"/>
                          </a:solidFill>
                          <a:latin typeface="Meiryo UI"/>
                          <a:ea typeface="Meiryo UI"/>
                        </a:defRPr>
                      </a:lvl8pPr>
                      <a:lvl9pPr marL="3657666" algn="l" defTabSz="914417" rtl="0" eaLnBrk="1" latinLnBrk="0" hangingPunct="1">
                        <a:defRPr kumimoji="1" sz="1801" b="1" kern="1200">
                          <a:solidFill>
                            <a:schemeClr val="lt1"/>
                          </a:solidFill>
                          <a:latin typeface="Meiryo UI"/>
                          <a:ea typeface="Meiryo UI"/>
                        </a:defRPr>
                      </a:lvl9pPr>
                    </a:lstStyle>
                    <a:p>
                      <a:pPr algn="ctr"/>
                      <a:r>
                        <a:rPr kumimoji="1" lang="ja-JP" altLang="en-US" sz="1100" b="0" dirty="0">
                          <a:solidFill>
                            <a:schemeClr val="tx1"/>
                          </a:solidFill>
                        </a:rPr>
                        <a:t>合格者数</a:t>
                      </a:r>
                    </a:p>
                  </a:txBody>
                  <a:tcPr>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794142849"/>
                  </a:ext>
                </a:extLst>
              </a:tr>
              <a:tr h="219590">
                <a:tc>
                  <a:txBody>
                    <a:bodyPr/>
                    <a:lstStyle>
                      <a:lvl1pPr marL="0" algn="l" defTabSz="914417" rtl="0" eaLnBrk="1" latinLnBrk="0" hangingPunct="1">
                        <a:defRPr kumimoji="1" sz="1801" kern="1200">
                          <a:solidFill>
                            <a:schemeClr val="dk1"/>
                          </a:solidFill>
                          <a:latin typeface="Meiryo UI"/>
                          <a:ea typeface="Meiryo UI"/>
                        </a:defRPr>
                      </a:lvl1pPr>
                      <a:lvl2pPr marL="457209" algn="l" defTabSz="914417" rtl="0" eaLnBrk="1" latinLnBrk="0" hangingPunct="1">
                        <a:defRPr kumimoji="1" sz="1801" kern="1200">
                          <a:solidFill>
                            <a:schemeClr val="dk1"/>
                          </a:solidFill>
                          <a:latin typeface="Meiryo UI"/>
                          <a:ea typeface="Meiryo UI"/>
                        </a:defRPr>
                      </a:lvl2pPr>
                      <a:lvl3pPr marL="914417" algn="l" defTabSz="914417" rtl="0" eaLnBrk="1" latinLnBrk="0" hangingPunct="1">
                        <a:defRPr kumimoji="1" sz="1801" kern="1200">
                          <a:solidFill>
                            <a:schemeClr val="dk1"/>
                          </a:solidFill>
                          <a:latin typeface="Meiryo UI"/>
                          <a:ea typeface="Meiryo UI"/>
                        </a:defRPr>
                      </a:lvl3pPr>
                      <a:lvl4pPr marL="1371625" algn="l" defTabSz="914417" rtl="0" eaLnBrk="1" latinLnBrk="0" hangingPunct="1">
                        <a:defRPr kumimoji="1" sz="1801" kern="1200">
                          <a:solidFill>
                            <a:schemeClr val="dk1"/>
                          </a:solidFill>
                          <a:latin typeface="Meiryo UI"/>
                          <a:ea typeface="Meiryo UI"/>
                        </a:defRPr>
                      </a:lvl4pPr>
                      <a:lvl5pPr marL="1828833" algn="l" defTabSz="914417" rtl="0" eaLnBrk="1" latinLnBrk="0" hangingPunct="1">
                        <a:defRPr kumimoji="1" sz="1801" kern="1200">
                          <a:solidFill>
                            <a:schemeClr val="dk1"/>
                          </a:solidFill>
                          <a:latin typeface="Meiryo UI"/>
                          <a:ea typeface="Meiryo UI"/>
                        </a:defRPr>
                      </a:lvl5pPr>
                      <a:lvl6pPr marL="2286042" algn="l" defTabSz="914417" rtl="0" eaLnBrk="1" latinLnBrk="0" hangingPunct="1">
                        <a:defRPr kumimoji="1" sz="1801" kern="1200">
                          <a:solidFill>
                            <a:schemeClr val="dk1"/>
                          </a:solidFill>
                          <a:latin typeface="Meiryo UI"/>
                          <a:ea typeface="Meiryo UI"/>
                        </a:defRPr>
                      </a:lvl6pPr>
                      <a:lvl7pPr marL="2743249" algn="l" defTabSz="914417" rtl="0" eaLnBrk="1" latinLnBrk="0" hangingPunct="1">
                        <a:defRPr kumimoji="1" sz="1801" kern="1200">
                          <a:solidFill>
                            <a:schemeClr val="dk1"/>
                          </a:solidFill>
                          <a:latin typeface="Meiryo UI"/>
                          <a:ea typeface="Meiryo UI"/>
                        </a:defRPr>
                      </a:lvl7pPr>
                      <a:lvl8pPr marL="3200458" algn="l" defTabSz="914417" rtl="0" eaLnBrk="1" latinLnBrk="0" hangingPunct="1">
                        <a:defRPr kumimoji="1" sz="1801" kern="1200">
                          <a:solidFill>
                            <a:schemeClr val="dk1"/>
                          </a:solidFill>
                          <a:latin typeface="Meiryo UI"/>
                          <a:ea typeface="Meiryo UI"/>
                        </a:defRPr>
                      </a:lvl8pPr>
                      <a:lvl9pPr marL="3657666" algn="l" defTabSz="914417" rtl="0" eaLnBrk="1" latinLnBrk="0" hangingPunct="1">
                        <a:defRPr kumimoji="1" sz="1801" kern="1200">
                          <a:solidFill>
                            <a:schemeClr val="dk1"/>
                          </a:solidFill>
                          <a:latin typeface="Meiryo UI"/>
                          <a:ea typeface="Meiryo UI"/>
                        </a:defRPr>
                      </a:lvl9pPr>
                    </a:lstStyle>
                    <a:p>
                      <a:r>
                        <a:rPr kumimoji="1" lang="ja-JP" altLang="en-US" sz="1100" b="0" dirty="0">
                          <a:solidFill>
                            <a:schemeClr val="tx1"/>
                          </a:solidFill>
                        </a:rPr>
                        <a:t>令和４年度</a:t>
                      </a:r>
                    </a:p>
                  </a:txBody>
                  <a:tcPr>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17" rtl="0" eaLnBrk="1" latinLnBrk="0" hangingPunct="1">
                        <a:defRPr kumimoji="1" sz="1801" kern="1200">
                          <a:solidFill>
                            <a:schemeClr val="dk1"/>
                          </a:solidFill>
                          <a:latin typeface="Meiryo UI"/>
                          <a:ea typeface="Meiryo UI"/>
                        </a:defRPr>
                      </a:lvl1pPr>
                      <a:lvl2pPr marL="457209" algn="l" defTabSz="914417" rtl="0" eaLnBrk="1" latinLnBrk="0" hangingPunct="1">
                        <a:defRPr kumimoji="1" sz="1801" kern="1200">
                          <a:solidFill>
                            <a:schemeClr val="dk1"/>
                          </a:solidFill>
                          <a:latin typeface="Meiryo UI"/>
                          <a:ea typeface="Meiryo UI"/>
                        </a:defRPr>
                      </a:lvl2pPr>
                      <a:lvl3pPr marL="914417" algn="l" defTabSz="914417" rtl="0" eaLnBrk="1" latinLnBrk="0" hangingPunct="1">
                        <a:defRPr kumimoji="1" sz="1801" kern="1200">
                          <a:solidFill>
                            <a:schemeClr val="dk1"/>
                          </a:solidFill>
                          <a:latin typeface="Meiryo UI"/>
                          <a:ea typeface="Meiryo UI"/>
                        </a:defRPr>
                      </a:lvl3pPr>
                      <a:lvl4pPr marL="1371625" algn="l" defTabSz="914417" rtl="0" eaLnBrk="1" latinLnBrk="0" hangingPunct="1">
                        <a:defRPr kumimoji="1" sz="1801" kern="1200">
                          <a:solidFill>
                            <a:schemeClr val="dk1"/>
                          </a:solidFill>
                          <a:latin typeface="Meiryo UI"/>
                          <a:ea typeface="Meiryo UI"/>
                        </a:defRPr>
                      </a:lvl4pPr>
                      <a:lvl5pPr marL="1828833" algn="l" defTabSz="914417" rtl="0" eaLnBrk="1" latinLnBrk="0" hangingPunct="1">
                        <a:defRPr kumimoji="1" sz="1801" kern="1200">
                          <a:solidFill>
                            <a:schemeClr val="dk1"/>
                          </a:solidFill>
                          <a:latin typeface="Meiryo UI"/>
                          <a:ea typeface="Meiryo UI"/>
                        </a:defRPr>
                      </a:lvl5pPr>
                      <a:lvl6pPr marL="2286042" algn="l" defTabSz="914417" rtl="0" eaLnBrk="1" latinLnBrk="0" hangingPunct="1">
                        <a:defRPr kumimoji="1" sz="1801" kern="1200">
                          <a:solidFill>
                            <a:schemeClr val="dk1"/>
                          </a:solidFill>
                          <a:latin typeface="Meiryo UI"/>
                          <a:ea typeface="Meiryo UI"/>
                        </a:defRPr>
                      </a:lvl6pPr>
                      <a:lvl7pPr marL="2743249" algn="l" defTabSz="914417" rtl="0" eaLnBrk="1" latinLnBrk="0" hangingPunct="1">
                        <a:defRPr kumimoji="1" sz="1801" kern="1200">
                          <a:solidFill>
                            <a:schemeClr val="dk1"/>
                          </a:solidFill>
                          <a:latin typeface="Meiryo UI"/>
                          <a:ea typeface="Meiryo UI"/>
                        </a:defRPr>
                      </a:lvl7pPr>
                      <a:lvl8pPr marL="3200458" algn="l" defTabSz="914417" rtl="0" eaLnBrk="1" latinLnBrk="0" hangingPunct="1">
                        <a:defRPr kumimoji="1" sz="1801" kern="1200">
                          <a:solidFill>
                            <a:schemeClr val="dk1"/>
                          </a:solidFill>
                          <a:latin typeface="Meiryo UI"/>
                          <a:ea typeface="Meiryo UI"/>
                        </a:defRPr>
                      </a:lvl8pPr>
                      <a:lvl9pPr marL="3657666" algn="l" defTabSz="914417" rtl="0" eaLnBrk="1" latinLnBrk="0" hangingPunct="1">
                        <a:defRPr kumimoji="1" sz="1801" kern="1200">
                          <a:solidFill>
                            <a:schemeClr val="dk1"/>
                          </a:solidFill>
                          <a:latin typeface="Meiryo UI"/>
                          <a:ea typeface="Meiryo UI"/>
                        </a:defRPr>
                      </a:lvl9pPr>
                    </a:lstStyle>
                    <a:p>
                      <a:pPr algn="r"/>
                      <a:r>
                        <a:rPr kumimoji="1" lang="en-US" altLang="ja-JP" sz="1100" b="0" dirty="0">
                          <a:solidFill>
                            <a:schemeClr val="tx1"/>
                          </a:solidFill>
                        </a:rPr>
                        <a:t>13</a:t>
                      </a:r>
                      <a:r>
                        <a:rPr kumimoji="1" lang="ja-JP" altLang="en-US" sz="1100" b="0" dirty="0">
                          <a:solidFill>
                            <a:schemeClr val="tx1"/>
                          </a:solidFill>
                        </a:rPr>
                        <a:t>名</a:t>
                      </a:r>
                    </a:p>
                  </a:txBody>
                  <a:tcPr>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17" rtl="0" eaLnBrk="1" latinLnBrk="0" hangingPunct="1">
                        <a:defRPr kumimoji="1" sz="1801" kern="1200">
                          <a:solidFill>
                            <a:schemeClr val="dk1"/>
                          </a:solidFill>
                          <a:latin typeface="Meiryo UI"/>
                          <a:ea typeface="Meiryo UI"/>
                        </a:defRPr>
                      </a:lvl1pPr>
                      <a:lvl2pPr marL="457209" algn="l" defTabSz="914417" rtl="0" eaLnBrk="1" latinLnBrk="0" hangingPunct="1">
                        <a:defRPr kumimoji="1" sz="1801" kern="1200">
                          <a:solidFill>
                            <a:schemeClr val="dk1"/>
                          </a:solidFill>
                          <a:latin typeface="Meiryo UI"/>
                          <a:ea typeface="Meiryo UI"/>
                        </a:defRPr>
                      </a:lvl2pPr>
                      <a:lvl3pPr marL="914417" algn="l" defTabSz="914417" rtl="0" eaLnBrk="1" latinLnBrk="0" hangingPunct="1">
                        <a:defRPr kumimoji="1" sz="1801" kern="1200">
                          <a:solidFill>
                            <a:schemeClr val="dk1"/>
                          </a:solidFill>
                          <a:latin typeface="Meiryo UI"/>
                          <a:ea typeface="Meiryo UI"/>
                        </a:defRPr>
                      </a:lvl3pPr>
                      <a:lvl4pPr marL="1371625" algn="l" defTabSz="914417" rtl="0" eaLnBrk="1" latinLnBrk="0" hangingPunct="1">
                        <a:defRPr kumimoji="1" sz="1801" kern="1200">
                          <a:solidFill>
                            <a:schemeClr val="dk1"/>
                          </a:solidFill>
                          <a:latin typeface="Meiryo UI"/>
                          <a:ea typeface="Meiryo UI"/>
                        </a:defRPr>
                      </a:lvl4pPr>
                      <a:lvl5pPr marL="1828833" algn="l" defTabSz="914417" rtl="0" eaLnBrk="1" latinLnBrk="0" hangingPunct="1">
                        <a:defRPr kumimoji="1" sz="1801" kern="1200">
                          <a:solidFill>
                            <a:schemeClr val="dk1"/>
                          </a:solidFill>
                          <a:latin typeface="Meiryo UI"/>
                          <a:ea typeface="Meiryo UI"/>
                        </a:defRPr>
                      </a:lvl5pPr>
                      <a:lvl6pPr marL="2286042" algn="l" defTabSz="914417" rtl="0" eaLnBrk="1" latinLnBrk="0" hangingPunct="1">
                        <a:defRPr kumimoji="1" sz="1801" kern="1200">
                          <a:solidFill>
                            <a:schemeClr val="dk1"/>
                          </a:solidFill>
                          <a:latin typeface="Meiryo UI"/>
                          <a:ea typeface="Meiryo UI"/>
                        </a:defRPr>
                      </a:lvl6pPr>
                      <a:lvl7pPr marL="2743249" algn="l" defTabSz="914417" rtl="0" eaLnBrk="1" latinLnBrk="0" hangingPunct="1">
                        <a:defRPr kumimoji="1" sz="1801" kern="1200">
                          <a:solidFill>
                            <a:schemeClr val="dk1"/>
                          </a:solidFill>
                          <a:latin typeface="Meiryo UI"/>
                          <a:ea typeface="Meiryo UI"/>
                        </a:defRPr>
                      </a:lvl7pPr>
                      <a:lvl8pPr marL="3200458" algn="l" defTabSz="914417" rtl="0" eaLnBrk="1" latinLnBrk="0" hangingPunct="1">
                        <a:defRPr kumimoji="1" sz="1801" kern="1200">
                          <a:solidFill>
                            <a:schemeClr val="dk1"/>
                          </a:solidFill>
                          <a:latin typeface="Meiryo UI"/>
                          <a:ea typeface="Meiryo UI"/>
                        </a:defRPr>
                      </a:lvl8pPr>
                      <a:lvl9pPr marL="3657666" algn="l" defTabSz="914417" rtl="0" eaLnBrk="1" latinLnBrk="0" hangingPunct="1">
                        <a:defRPr kumimoji="1" sz="1801" kern="1200">
                          <a:solidFill>
                            <a:schemeClr val="dk1"/>
                          </a:solidFill>
                          <a:latin typeface="Meiryo UI"/>
                          <a:ea typeface="Meiryo UI"/>
                        </a:defRPr>
                      </a:lvl9pPr>
                    </a:lstStyle>
                    <a:p>
                      <a:pPr algn="r"/>
                      <a:r>
                        <a:rPr kumimoji="1" lang="ja-JP" altLang="en-US" sz="1100" b="0" dirty="0">
                          <a:solidFill>
                            <a:schemeClr val="tx1"/>
                          </a:solidFill>
                        </a:rPr>
                        <a:t>８名</a:t>
                      </a:r>
                    </a:p>
                  </a:txBody>
                  <a:tcPr>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876801144"/>
                  </a:ext>
                </a:extLst>
              </a:tr>
              <a:tr h="219590">
                <a:tc>
                  <a:txBody>
                    <a:bodyPr/>
                    <a:lstStyle>
                      <a:lvl1pPr marL="0" algn="l" defTabSz="914417" rtl="0" eaLnBrk="1" latinLnBrk="0" hangingPunct="1">
                        <a:defRPr kumimoji="1" sz="1801" kern="1200">
                          <a:solidFill>
                            <a:schemeClr val="dk1"/>
                          </a:solidFill>
                          <a:latin typeface="Meiryo UI"/>
                          <a:ea typeface="Meiryo UI"/>
                        </a:defRPr>
                      </a:lvl1pPr>
                      <a:lvl2pPr marL="457209" algn="l" defTabSz="914417" rtl="0" eaLnBrk="1" latinLnBrk="0" hangingPunct="1">
                        <a:defRPr kumimoji="1" sz="1801" kern="1200">
                          <a:solidFill>
                            <a:schemeClr val="dk1"/>
                          </a:solidFill>
                          <a:latin typeface="Meiryo UI"/>
                          <a:ea typeface="Meiryo UI"/>
                        </a:defRPr>
                      </a:lvl2pPr>
                      <a:lvl3pPr marL="914417" algn="l" defTabSz="914417" rtl="0" eaLnBrk="1" latinLnBrk="0" hangingPunct="1">
                        <a:defRPr kumimoji="1" sz="1801" kern="1200">
                          <a:solidFill>
                            <a:schemeClr val="dk1"/>
                          </a:solidFill>
                          <a:latin typeface="Meiryo UI"/>
                          <a:ea typeface="Meiryo UI"/>
                        </a:defRPr>
                      </a:lvl3pPr>
                      <a:lvl4pPr marL="1371625" algn="l" defTabSz="914417" rtl="0" eaLnBrk="1" latinLnBrk="0" hangingPunct="1">
                        <a:defRPr kumimoji="1" sz="1801" kern="1200">
                          <a:solidFill>
                            <a:schemeClr val="dk1"/>
                          </a:solidFill>
                          <a:latin typeface="Meiryo UI"/>
                          <a:ea typeface="Meiryo UI"/>
                        </a:defRPr>
                      </a:lvl4pPr>
                      <a:lvl5pPr marL="1828833" algn="l" defTabSz="914417" rtl="0" eaLnBrk="1" latinLnBrk="0" hangingPunct="1">
                        <a:defRPr kumimoji="1" sz="1801" kern="1200">
                          <a:solidFill>
                            <a:schemeClr val="dk1"/>
                          </a:solidFill>
                          <a:latin typeface="Meiryo UI"/>
                          <a:ea typeface="Meiryo UI"/>
                        </a:defRPr>
                      </a:lvl5pPr>
                      <a:lvl6pPr marL="2286042" algn="l" defTabSz="914417" rtl="0" eaLnBrk="1" latinLnBrk="0" hangingPunct="1">
                        <a:defRPr kumimoji="1" sz="1801" kern="1200">
                          <a:solidFill>
                            <a:schemeClr val="dk1"/>
                          </a:solidFill>
                          <a:latin typeface="Meiryo UI"/>
                          <a:ea typeface="Meiryo UI"/>
                        </a:defRPr>
                      </a:lvl6pPr>
                      <a:lvl7pPr marL="2743249" algn="l" defTabSz="914417" rtl="0" eaLnBrk="1" latinLnBrk="0" hangingPunct="1">
                        <a:defRPr kumimoji="1" sz="1801" kern="1200">
                          <a:solidFill>
                            <a:schemeClr val="dk1"/>
                          </a:solidFill>
                          <a:latin typeface="Meiryo UI"/>
                          <a:ea typeface="Meiryo UI"/>
                        </a:defRPr>
                      </a:lvl7pPr>
                      <a:lvl8pPr marL="3200458" algn="l" defTabSz="914417" rtl="0" eaLnBrk="1" latinLnBrk="0" hangingPunct="1">
                        <a:defRPr kumimoji="1" sz="1801" kern="1200">
                          <a:solidFill>
                            <a:schemeClr val="dk1"/>
                          </a:solidFill>
                          <a:latin typeface="Meiryo UI"/>
                          <a:ea typeface="Meiryo UI"/>
                        </a:defRPr>
                      </a:lvl8pPr>
                      <a:lvl9pPr marL="3657666" algn="l" defTabSz="914417" rtl="0" eaLnBrk="1" latinLnBrk="0" hangingPunct="1">
                        <a:defRPr kumimoji="1" sz="1801" kern="1200">
                          <a:solidFill>
                            <a:schemeClr val="dk1"/>
                          </a:solidFill>
                          <a:latin typeface="Meiryo UI"/>
                          <a:ea typeface="Meiryo UI"/>
                        </a:defRPr>
                      </a:lvl9pPr>
                    </a:lstStyle>
                    <a:p>
                      <a:r>
                        <a:rPr kumimoji="1" lang="ja-JP" altLang="en-US" sz="1100" b="0" dirty="0">
                          <a:solidFill>
                            <a:schemeClr val="tx1"/>
                          </a:solidFill>
                        </a:rPr>
                        <a:t>令和５年度</a:t>
                      </a:r>
                    </a:p>
                  </a:txBody>
                  <a:tcPr>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17" rtl="0" eaLnBrk="1" latinLnBrk="0" hangingPunct="1">
                        <a:defRPr kumimoji="1" sz="1801" kern="1200">
                          <a:solidFill>
                            <a:schemeClr val="dk1"/>
                          </a:solidFill>
                          <a:latin typeface="Meiryo UI"/>
                          <a:ea typeface="Meiryo UI"/>
                        </a:defRPr>
                      </a:lvl1pPr>
                      <a:lvl2pPr marL="457209" algn="l" defTabSz="914417" rtl="0" eaLnBrk="1" latinLnBrk="0" hangingPunct="1">
                        <a:defRPr kumimoji="1" sz="1801" kern="1200">
                          <a:solidFill>
                            <a:schemeClr val="dk1"/>
                          </a:solidFill>
                          <a:latin typeface="Meiryo UI"/>
                          <a:ea typeface="Meiryo UI"/>
                        </a:defRPr>
                      </a:lvl2pPr>
                      <a:lvl3pPr marL="914417" algn="l" defTabSz="914417" rtl="0" eaLnBrk="1" latinLnBrk="0" hangingPunct="1">
                        <a:defRPr kumimoji="1" sz="1801" kern="1200">
                          <a:solidFill>
                            <a:schemeClr val="dk1"/>
                          </a:solidFill>
                          <a:latin typeface="Meiryo UI"/>
                          <a:ea typeface="Meiryo UI"/>
                        </a:defRPr>
                      </a:lvl3pPr>
                      <a:lvl4pPr marL="1371625" algn="l" defTabSz="914417" rtl="0" eaLnBrk="1" latinLnBrk="0" hangingPunct="1">
                        <a:defRPr kumimoji="1" sz="1801" kern="1200">
                          <a:solidFill>
                            <a:schemeClr val="dk1"/>
                          </a:solidFill>
                          <a:latin typeface="Meiryo UI"/>
                          <a:ea typeface="Meiryo UI"/>
                        </a:defRPr>
                      </a:lvl4pPr>
                      <a:lvl5pPr marL="1828833" algn="l" defTabSz="914417" rtl="0" eaLnBrk="1" latinLnBrk="0" hangingPunct="1">
                        <a:defRPr kumimoji="1" sz="1801" kern="1200">
                          <a:solidFill>
                            <a:schemeClr val="dk1"/>
                          </a:solidFill>
                          <a:latin typeface="Meiryo UI"/>
                          <a:ea typeface="Meiryo UI"/>
                        </a:defRPr>
                      </a:lvl5pPr>
                      <a:lvl6pPr marL="2286042" algn="l" defTabSz="914417" rtl="0" eaLnBrk="1" latinLnBrk="0" hangingPunct="1">
                        <a:defRPr kumimoji="1" sz="1801" kern="1200">
                          <a:solidFill>
                            <a:schemeClr val="dk1"/>
                          </a:solidFill>
                          <a:latin typeface="Meiryo UI"/>
                          <a:ea typeface="Meiryo UI"/>
                        </a:defRPr>
                      </a:lvl6pPr>
                      <a:lvl7pPr marL="2743249" algn="l" defTabSz="914417" rtl="0" eaLnBrk="1" latinLnBrk="0" hangingPunct="1">
                        <a:defRPr kumimoji="1" sz="1801" kern="1200">
                          <a:solidFill>
                            <a:schemeClr val="dk1"/>
                          </a:solidFill>
                          <a:latin typeface="Meiryo UI"/>
                          <a:ea typeface="Meiryo UI"/>
                        </a:defRPr>
                      </a:lvl7pPr>
                      <a:lvl8pPr marL="3200458" algn="l" defTabSz="914417" rtl="0" eaLnBrk="1" latinLnBrk="0" hangingPunct="1">
                        <a:defRPr kumimoji="1" sz="1801" kern="1200">
                          <a:solidFill>
                            <a:schemeClr val="dk1"/>
                          </a:solidFill>
                          <a:latin typeface="Meiryo UI"/>
                          <a:ea typeface="Meiryo UI"/>
                        </a:defRPr>
                      </a:lvl8pPr>
                      <a:lvl9pPr marL="3657666" algn="l" defTabSz="914417" rtl="0" eaLnBrk="1" latinLnBrk="0" hangingPunct="1">
                        <a:defRPr kumimoji="1" sz="1801" kern="1200">
                          <a:solidFill>
                            <a:schemeClr val="dk1"/>
                          </a:solidFill>
                          <a:latin typeface="Meiryo UI"/>
                          <a:ea typeface="Meiryo UI"/>
                        </a:defRPr>
                      </a:lvl9pPr>
                    </a:lstStyle>
                    <a:p>
                      <a:pPr algn="r"/>
                      <a:r>
                        <a:rPr kumimoji="1" lang="ja-JP" altLang="en-US" sz="1100" b="0" dirty="0">
                          <a:solidFill>
                            <a:schemeClr val="tx1"/>
                          </a:solidFill>
                        </a:rPr>
                        <a:t>３名</a:t>
                      </a:r>
                    </a:p>
                  </a:txBody>
                  <a:tcPr>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17" rtl="0" eaLnBrk="1" latinLnBrk="0" hangingPunct="1">
                        <a:defRPr kumimoji="1" sz="1801" kern="1200">
                          <a:solidFill>
                            <a:schemeClr val="dk1"/>
                          </a:solidFill>
                          <a:latin typeface="Meiryo UI"/>
                          <a:ea typeface="Meiryo UI"/>
                        </a:defRPr>
                      </a:lvl1pPr>
                      <a:lvl2pPr marL="457209" algn="l" defTabSz="914417" rtl="0" eaLnBrk="1" latinLnBrk="0" hangingPunct="1">
                        <a:defRPr kumimoji="1" sz="1801" kern="1200">
                          <a:solidFill>
                            <a:schemeClr val="dk1"/>
                          </a:solidFill>
                          <a:latin typeface="Meiryo UI"/>
                          <a:ea typeface="Meiryo UI"/>
                        </a:defRPr>
                      </a:lvl2pPr>
                      <a:lvl3pPr marL="914417" algn="l" defTabSz="914417" rtl="0" eaLnBrk="1" latinLnBrk="0" hangingPunct="1">
                        <a:defRPr kumimoji="1" sz="1801" kern="1200">
                          <a:solidFill>
                            <a:schemeClr val="dk1"/>
                          </a:solidFill>
                          <a:latin typeface="Meiryo UI"/>
                          <a:ea typeface="Meiryo UI"/>
                        </a:defRPr>
                      </a:lvl3pPr>
                      <a:lvl4pPr marL="1371625" algn="l" defTabSz="914417" rtl="0" eaLnBrk="1" latinLnBrk="0" hangingPunct="1">
                        <a:defRPr kumimoji="1" sz="1801" kern="1200">
                          <a:solidFill>
                            <a:schemeClr val="dk1"/>
                          </a:solidFill>
                          <a:latin typeface="Meiryo UI"/>
                          <a:ea typeface="Meiryo UI"/>
                        </a:defRPr>
                      </a:lvl4pPr>
                      <a:lvl5pPr marL="1828833" algn="l" defTabSz="914417" rtl="0" eaLnBrk="1" latinLnBrk="0" hangingPunct="1">
                        <a:defRPr kumimoji="1" sz="1801" kern="1200">
                          <a:solidFill>
                            <a:schemeClr val="dk1"/>
                          </a:solidFill>
                          <a:latin typeface="Meiryo UI"/>
                          <a:ea typeface="Meiryo UI"/>
                        </a:defRPr>
                      </a:lvl5pPr>
                      <a:lvl6pPr marL="2286042" algn="l" defTabSz="914417" rtl="0" eaLnBrk="1" latinLnBrk="0" hangingPunct="1">
                        <a:defRPr kumimoji="1" sz="1801" kern="1200">
                          <a:solidFill>
                            <a:schemeClr val="dk1"/>
                          </a:solidFill>
                          <a:latin typeface="Meiryo UI"/>
                          <a:ea typeface="Meiryo UI"/>
                        </a:defRPr>
                      </a:lvl6pPr>
                      <a:lvl7pPr marL="2743249" algn="l" defTabSz="914417" rtl="0" eaLnBrk="1" latinLnBrk="0" hangingPunct="1">
                        <a:defRPr kumimoji="1" sz="1801" kern="1200">
                          <a:solidFill>
                            <a:schemeClr val="dk1"/>
                          </a:solidFill>
                          <a:latin typeface="Meiryo UI"/>
                          <a:ea typeface="Meiryo UI"/>
                        </a:defRPr>
                      </a:lvl7pPr>
                      <a:lvl8pPr marL="3200458" algn="l" defTabSz="914417" rtl="0" eaLnBrk="1" latinLnBrk="0" hangingPunct="1">
                        <a:defRPr kumimoji="1" sz="1801" kern="1200">
                          <a:solidFill>
                            <a:schemeClr val="dk1"/>
                          </a:solidFill>
                          <a:latin typeface="Meiryo UI"/>
                          <a:ea typeface="Meiryo UI"/>
                        </a:defRPr>
                      </a:lvl8pPr>
                      <a:lvl9pPr marL="3657666" algn="l" defTabSz="914417" rtl="0" eaLnBrk="1" latinLnBrk="0" hangingPunct="1">
                        <a:defRPr kumimoji="1" sz="1801" kern="1200">
                          <a:solidFill>
                            <a:schemeClr val="dk1"/>
                          </a:solidFill>
                          <a:latin typeface="Meiryo UI"/>
                          <a:ea typeface="Meiryo UI"/>
                        </a:defRPr>
                      </a:lvl9pPr>
                    </a:lstStyle>
                    <a:p>
                      <a:pPr algn="r"/>
                      <a:r>
                        <a:rPr kumimoji="1" lang="ja-JP" altLang="en-US" sz="1100" b="0" dirty="0">
                          <a:solidFill>
                            <a:schemeClr val="tx1"/>
                          </a:solidFill>
                        </a:rPr>
                        <a:t>３名</a:t>
                      </a:r>
                    </a:p>
                  </a:txBody>
                  <a:tcPr>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783545824"/>
                  </a:ext>
                </a:extLst>
              </a:tr>
              <a:tr h="219590">
                <a:tc>
                  <a:txBody>
                    <a:bodyPr/>
                    <a:lstStyle>
                      <a:lvl1pPr marL="0" algn="l" defTabSz="914417" rtl="0" eaLnBrk="1" latinLnBrk="0" hangingPunct="1">
                        <a:defRPr kumimoji="1" sz="1801" kern="1200">
                          <a:solidFill>
                            <a:schemeClr val="dk1"/>
                          </a:solidFill>
                          <a:latin typeface="Meiryo UI"/>
                          <a:ea typeface="Meiryo UI"/>
                        </a:defRPr>
                      </a:lvl1pPr>
                      <a:lvl2pPr marL="457209" algn="l" defTabSz="914417" rtl="0" eaLnBrk="1" latinLnBrk="0" hangingPunct="1">
                        <a:defRPr kumimoji="1" sz="1801" kern="1200">
                          <a:solidFill>
                            <a:schemeClr val="dk1"/>
                          </a:solidFill>
                          <a:latin typeface="Meiryo UI"/>
                          <a:ea typeface="Meiryo UI"/>
                        </a:defRPr>
                      </a:lvl2pPr>
                      <a:lvl3pPr marL="914417" algn="l" defTabSz="914417" rtl="0" eaLnBrk="1" latinLnBrk="0" hangingPunct="1">
                        <a:defRPr kumimoji="1" sz="1801" kern="1200">
                          <a:solidFill>
                            <a:schemeClr val="dk1"/>
                          </a:solidFill>
                          <a:latin typeface="Meiryo UI"/>
                          <a:ea typeface="Meiryo UI"/>
                        </a:defRPr>
                      </a:lvl3pPr>
                      <a:lvl4pPr marL="1371625" algn="l" defTabSz="914417" rtl="0" eaLnBrk="1" latinLnBrk="0" hangingPunct="1">
                        <a:defRPr kumimoji="1" sz="1801" kern="1200">
                          <a:solidFill>
                            <a:schemeClr val="dk1"/>
                          </a:solidFill>
                          <a:latin typeface="Meiryo UI"/>
                          <a:ea typeface="Meiryo UI"/>
                        </a:defRPr>
                      </a:lvl4pPr>
                      <a:lvl5pPr marL="1828833" algn="l" defTabSz="914417" rtl="0" eaLnBrk="1" latinLnBrk="0" hangingPunct="1">
                        <a:defRPr kumimoji="1" sz="1801" kern="1200">
                          <a:solidFill>
                            <a:schemeClr val="dk1"/>
                          </a:solidFill>
                          <a:latin typeface="Meiryo UI"/>
                          <a:ea typeface="Meiryo UI"/>
                        </a:defRPr>
                      </a:lvl5pPr>
                      <a:lvl6pPr marL="2286042" algn="l" defTabSz="914417" rtl="0" eaLnBrk="1" latinLnBrk="0" hangingPunct="1">
                        <a:defRPr kumimoji="1" sz="1801" kern="1200">
                          <a:solidFill>
                            <a:schemeClr val="dk1"/>
                          </a:solidFill>
                          <a:latin typeface="Meiryo UI"/>
                          <a:ea typeface="Meiryo UI"/>
                        </a:defRPr>
                      </a:lvl6pPr>
                      <a:lvl7pPr marL="2743249" algn="l" defTabSz="914417" rtl="0" eaLnBrk="1" latinLnBrk="0" hangingPunct="1">
                        <a:defRPr kumimoji="1" sz="1801" kern="1200">
                          <a:solidFill>
                            <a:schemeClr val="dk1"/>
                          </a:solidFill>
                          <a:latin typeface="Meiryo UI"/>
                          <a:ea typeface="Meiryo UI"/>
                        </a:defRPr>
                      </a:lvl7pPr>
                      <a:lvl8pPr marL="3200458" algn="l" defTabSz="914417" rtl="0" eaLnBrk="1" latinLnBrk="0" hangingPunct="1">
                        <a:defRPr kumimoji="1" sz="1801" kern="1200">
                          <a:solidFill>
                            <a:schemeClr val="dk1"/>
                          </a:solidFill>
                          <a:latin typeface="Meiryo UI"/>
                          <a:ea typeface="Meiryo UI"/>
                        </a:defRPr>
                      </a:lvl8pPr>
                      <a:lvl9pPr marL="3657666" algn="l" defTabSz="914417" rtl="0" eaLnBrk="1" latinLnBrk="0" hangingPunct="1">
                        <a:defRPr kumimoji="1" sz="1801" kern="1200">
                          <a:solidFill>
                            <a:schemeClr val="dk1"/>
                          </a:solidFill>
                          <a:latin typeface="Meiryo UI"/>
                          <a:ea typeface="Meiryo UI"/>
                        </a:defRPr>
                      </a:lvl9pPr>
                    </a:lstStyle>
                    <a:p>
                      <a:r>
                        <a:rPr kumimoji="1" lang="ja-JP" altLang="en-US" sz="1100" b="0" dirty="0">
                          <a:solidFill>
                            <a:schemeClr val="tx1"/>
                          </a:solidFill>
                        </a:rPr>
                        <a:t>令和６年度</a:t>
                      </a:r>
                    </a:p>
                  </a:txBody>
                  <a:tcPr>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17" rtl="0" eaLnBrk="1" latinLnBrk="0" hangingPunct="1">
                        <a:defRPr kumimoji="1" sz="1801" kern="1200">
                          <a:solidFill>
                            <a:schemeClr val="dk1"/>
                          </a:solidFill>
                          <a:latin typeface="Meiryo UI"/>
                          <a:ea typeface="Meiryo UI"/>
                        </a:defRPr>
                      </a:lvl1pPr>
                      <a:lvl2pPr marL="457209" algn="l" defTabSz="914417" rtl="0" eaLnBrk="1" latinLnBrk="0" hangingPunct="1">
                        <a:defRPr kumimoji="1" sz="1801" kern="1200">
                          <a:solidFill>
                            <a:schemeClr val="dk1"/>
                          </a:solidFill>
                          <a:latin typeface="Meiryo UI"/>
                          <a:ea typeface="Meiryo UI"/>
                        </a:defRPr>
                      </a:lvl2pPr>
                      <a:lvl3pPr marL="914417" algn="l" defTabSz="914417" rtl="0" eaLnBrk="1" latinLnBrk="0" hangingPunct="1">
                        <a:defRPr kumimoji="1" sz="1801" kern="1200">
                          <a:solidFill>
                            <a:schemeClr val="dk1"/>
                          </a:solidFill>
                          <a:latin typeface="Meiryo UI"/>
                          <a:ea typeface="Meiryo UI"/>
                        </a:defRPr>
                      </a:lvl3pPr>
                      <a:lvl4pPr marL="1371625" algn="l" defTabSz="914417" rtl="0" eaLnBrk="1" latinLnBrk="0" hangingPunct="1">
                        <a:defRPr kumimoji="1" sz="1801" kern="1200">
                          <a:solidFill>
                            <a:schemeClr val="dk1"/>
                          </a:solidFill>
                          <a:latin typeface="Meiryo UI"/>
                          <a:ea typeface="Meiryo UI"/>
                        </a:defRPr>
                      </a:lvl4pPr>
                      <a:lvl5pPr marL="1828833" algn="l" defTabSz="914417" rtl="0" eaLnBrk="1" latinLnBrk="0" hangingPunct="1">
                        <a:defRPr kumimoji="1" sz="1801" kern="1200">
                          <a:solidFill>
                            <a:schemeClr val="dk1"/>
                          </a:solidFill>
                          <a:latin typeface="Meiryo UI"/>
                          <a:ea typeface="Meiryo UI"/>
                        </a:defRPr>
                      </a:lvl5pPr>
                      <a:lvl6pPr marL="2286042" algn="l" defTabSz="914417" rtl="0" eaLnBrk="1" latinLnBrk="0" hangingPunct="1">
                        <a:defRPr kumimoji="1" sz="1801" kern="1200">
                          <a:solidFill>
                            <a:schemeClr val="dk1"/>
                          </a:solidFill>
                          <a:latin typeface="Meiryo UI"/>
                          <a:ea typeface="Meiryo UI"/>
                        </a:defRPr>
                      </a:lvl6pPr>
                      <a:lvl7pPr marL="2743249" algn="l" defTabSz="914417" rtl="0" eaLnBrk="1" latinLnBrk="0" hangingPunct="1">
                        <a:defRPr kumimoji="1" sz="1801" kern="1200">
                          <a:solidFill>
                            <a:schemeClr val="dk1"/>
                          </a:solidFill>
                          <a:latin typeface="Meiryo UI"/>
                          <a:ea typeface="Meiryo UI"/>
                        </a:defRPr>
                      </a:lvl7pPr>
                      <a:lvl8pPr marL="3200458" algn="l" defTabSz="914417" rtl="0" eaLnBrk="1" latinLnBrk="0" hangingPunct="1">
                        <a:defRPr kumimoji="1" sz="1801" kern="1200">
                          <a:solidFill>
                            <a:schemeClr val="dk1"/>
                          </a:solidFill>
                          <a:latin typeface="Meiryo UI"/>
                          <a:ea typeface="Meiryo UI"/>
                        </a:defRPr>
                      </a:lvl8pPr>
                      <a:lvl9pPr marL="3657666" algn="l" defTabSz="914417" rtl="0" eaLnBrk="1" latinLnBrk="0" hangingPunct="1">
                        <a:defRPr kumimoji="1" sz="1801" kern="1200">
                          <a:solidFill>
                            <a:schemeClr val="dk1"/>
                          </a:solidFill>
                          <a:latin typeface="Meiryo UI"/>
                          <a:ea typeface="Meiryo UI"/>
                        </a:defRPr>
                      </a:lvl9pPr>
                    </a:lstStyle>
                    <a:p>
                      <a:pPr algn="r"/>
                      <a:r>
                        <a:rPr kumimoji="1" lang="ja-JP" altLang="en-US" sz="1100" b="0" dirty="0">
                          <a:solidFill>
                            <a:schemeClr val="tx1"/>
                          </a:solidFill>
                        </a:rPr>
                        <a:t>７名</a:t>
                      </a:r>
                    </a:p>
                  </a:txBody>
                  <a:tcPr>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17" rtl="0" eaLnBrk="1" latinLnBrk="0" hangingPunct="1">
                        <a:defRPr kumimoji="1" sz="1801" kern="1200">
                          <a:solidFill>
                            <a:schemeClr val="dk1"/>
                          </a:solidFill>
                          <a:latin typeface="Meiryo UI"/>
                          <a:ea typeface="Meiryo UI"/>
                        </a:defRPr>
                      </a:lvl1pPr>
                      <a:lvl2pPr marL="457209" algn="l" defTabSz="914417" rtl="0" eaLnBrk="1" latinLnBrk="0" hangingPunct="1">
                        <a:defRPr kumimoji="1" sz="1801" kern="1200">
                          <a:solidFill>
                            <a:schemeClr val="dk1"/>
                          </a:solidFill>
                          <a:latin typeface="Meiryo UI"/>
                          <a:ea typeface="Meiryo UI"/>
                        </a:defRPr>
                      </a:lvl2pPr>
                      <a:lvl3pPr marL="914417" algn="l" defTabSz="914417" rtl="0" eaLnBrk="1" latinLnBrk="0" hangingPunct="1">
                        <a:defRPr kumimoji="1" sz="1801" kern="1200">
                          <a:solidFill>
                            <a:schemeClr val="dk1"/>
                          </a:solidFill>
                          <a:latin typeface="Meiryo UI"/>
                          <a:ea typeface="Meiryo UI"/>
                        </a:defRPr>
                      </a:lvl3pPr>
                      <a:lvl4pPr marL="1371625" algn="l" defTabSz="914417" rtl="0" eaLnBrk="1" latinLnBrk="0" hangingPunct="1">
                        <a:defRPr kumimoji="1" sz="1801" kern="1200">
                          <a:solidFill>
                            <a:schemeClr val="dk1"/>
                          </a:solidFill>
                          <a:latin typeface="Meiryo UI"/>
                          <a:ea typeface="Meiryo UI"/>
                        </a:defRPr>
                      </a:lvl4pPr>
                      <a:lvl5pPr marL="1828833" algn="l" defTabSz="914417" rtl="0" eaLnBrk="1" latinLnBrk="0" hangingPunct="1">
                        <a:defRPr kumimoji="1" sz="1801" kern="1200">
                          <a:solidFill>
                            <a:schemeClr val="dk1"/>
                          </a:solidFill>
                          <a:latin typeface="Meiryo UI"/>
                          <a:ea typeface="Meiryo UI"/>
                        </a:defRPr>
                      </a:lvl5pPr>
                      <a:lvl6pPr marL="2286042" algn="l" defTabSz="914417" rtl="0" eaLnBrk="1" latinLnBrk="0" hangingPunct="1">
                        <a:defRPr kumimoji="1" sz="1801" kern="1200">
                          <a:solidFill>
                            <a:schemeClr val="dk1"/>
                          </a:solidFill>
                          <a:latin typeface="Meiryo UI"/>
                          <a:ea typeface="Meiryo UI"/>
                        </a:defRPr>
                      </a:lvl6pPr>
                      <a:lvl7pPr marL="2743249" algn="l" defTabSz="914417" rtl="0" eaLnBrk="1" latinLnBrk="0" hangingPunct="1">
                        <a:defRPr kumimoji="1" sz="1801" kern="1200">
                          <a:solidFill>
                            <a:schemeClr val="dk1"/>
                          </a:solidFill>
                          <a:latin typeface="Meiryo UI"/>
                          <a:ea typeface="Meiryo UI"/>
                        </a:defRPr>
                      </a:lvl7pPr>
                      <a:lvl8pPr marL="3200458" algn="l" defTabSz="914417" rtl="0" eaLnBrk="1" latinLnBrk="0" hangingPunct="1">
                        <a:defRPr kumimoji="1" sz="1801" kern="1200">
                          <a:solidFill>
                            <a:schemeClr val="dk1"/>
                          </a:solidFill>
                          <a:latin typeface="Meiryo UI"/>
                          <a:ea typeface="Meiryo UI"/>
                        </a:defRPr>
                      </a:lvl8pPr>
                      <a:lvl9pPr marL="3657666" algn="l" defTabSz="914417" rtl="0" eaLnBrk="1" latinLnBrk="0" hangingPunct="1">
                        <a:defRPr kumimoji="1" sz="1801" kern="1200">
                          <a:solidFill>
                            <a:schemeClr val="dk1"/>
                          </a:solidFill>
                          <a:latin typeface="Meiryo UI"/>
                          <a:ea typeface="Meiryo UI"/>
                        </a:defRPr>
                      </a:lvl9pPr>
                    </a:lstStyle>
                    <a:p>
                      <a:pPr algn="r"/>
                      <a:r>
                        <a:rPr kumimoji="1" lang="ja-JP" altLang="en-US" sz="1100" b="0" dirty="0">
                          <a:solidFill>
                            <a:schemeClr val="tx1"/>
                          </a:solidFill>
                        </a:rPr>
                        <a:t>６名</a:t>
                      </a:r>
                    </a:p>
                  </a:txBody>
                  <a:tcPr>
                    <a:lnL w="6350" cap="flat" cmpd="sng" algn="ctr">
                      <a:solidFill>
                        <a:sysClr val="windowText" lastClr="000000"/>
                      </a:solidFill>
                      <a:prstDash val="solid"/>
                      <a:round/>
                      <a:headEnd type="none" w="med" len="med"/>
                      <a:tailEnd type="none" w="med" len="med"/>
                    </a:lnL>
                    <a:lnR w="6350" cap="flat" cmpd="sng" algn="ctr">
                      <a:solidFill>
                        <a:sysClr val="windowText" lastClr="000000"/>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36972688"/>
                  </a:ext>
                </a:extLst>
              </a:tr>
            </a:tbl>
          </a:graphicData>
        </a:graphic>
      </p:graphicFrame>
      <p:sp>
        <p:nvSpPr>
          <p:cNvPr id="45" name="テキスト ボックス 44">
            <a:extLst>
              <a:ext uri="{FF2B5EF4-FFF2-40B4-BE49-F238E27FC236}">
                <a16:creationId xmlns:a16="http://schemas.microsoft.com/office/drawing/2014/main" id="{5D1B0765-55D5-408A-9A19-CC57DA5210D2}"/>
              </a:ext>
            </a:extLst>
          </p:cNvPr>
          <p:cNvSpPr txBox="1"/>
          <p:nvPr/>
        </p:nvSpPr>
        <p:spPr>
          <a:xfrm>
            <a:off x="656888" y="5217128"/>
            <a:ext cx="2267453" cy="338554"/>
          </a:xfrm>
          <a:prstGeom prst="rect">
            <a:avLst/>
          </a:prstGeom>
          <a:noFill/>
        </p:spPr>
        <p:txBody>
          <a:bodyPr wrap="square">
            <a:spAutoFit/>
          </a:bodyPr>
          <a:lstStyle/>
          <a:p>
            <a:pPr marL="285750" indent="-285750" defTabSz="457200">
              <a:buFont typeface="Wingdings" panose="05000000000000000000" pitchFamily="2" charset="2"/>
              <a:buChar char="n"/>
            </a:pPr>
            <a:r>
              <a:rPr lang="ja-JP" altLang="en-US" sz="1600" b="1" dirty="0">
                <a:solidFill>
                  <a:prstClr val="black"/>
                </a:solidFill>
                <a:latin typeface="Meiryo UI"/>
                <a:ea typeface="Meiryo UI"/>
              </a:rPr>
              <a:t>学校裁量枠の実績</a:t>
            </a:r>
          </a:p>
        </p:txBody>
      </p:sp>
      <p:sp>
        <p:nvSpPr>
          <p:cNvPr id="46" name="正方形/長方形 45">
            <a:extLst>
              <a:ext uri="{FF2B5EF4-FFF2-40B4-BE49-F238E27FC236}">
                <a16:creationId xmlns:a16="http://schemas.microsoft.com/office/drawing/2014/main" id="{5E795F30-70BD-4E7B-9D94-99D8A73D9E35}"/>
              </a:ext>
            </a:extLst>
          </p:cNvPr>
          <p:cNvSpPr/>
          <p:nvPr/>
        </p:nvSpPr>
        <p:spPr>
          <a:xfrm>
            <a:off x="513421" y="1550081"/>
            <a:ext cx="9505117" cy="827606"/>
          </a:xfrm>
          <a:prstGeom prst="rect">
            <a:avLst/>
          </a:prstGeom>
          <a:solidFill>
            <a:sysClr val="window" lastClr="FFFFFF"/>
          </a:solidFill>
          <a:ln w="12700" cap="flat" cmpd="sng" algn="ctr">
            <a:noFill/>
            <a:prstDash val="sysDash"/>
            <a:miter lim="800000"/>
          </a:ln>
          <a:effectLst/>
        </p:spPr>
        <p:txBody>
          <a:bodyPr rtlCol="0" anchor="ctr"/>
          <a:lstStyle/>
          <a:p>
            <a:pPr marL="92075" marR="0" lvl="0" indent="-92075" defTabSz="457200" eaLnBrk="1" fontAlgn="auto" latinLnBrk="0" hangingPunct="1">
              <a:lnSpc>
                <a:spcPct val="100000"/>
              </a:lnSpc>
              <a:spcBef>
                <a:spcPts val="0"/>
              </a:spcBef>
              <a:spcAft>
                <a:spcPts val="0"/>
              </a:spcAft>
              <a:buClrTx/>
              <a:buSzTx/>
              <a:buFontTx/>
              <a:buNone/>
              <a:tabLst/>
              <a:defRPr/>
            </a:pPr>
            <a:r>
              <a:rPr kumimoji="1" lang="ja-JP" altLang="en-US" sz="1600" b="0" i="0" u="none" strike="noStrike" kern="0" cap="none" spc="0" normalizeH="0" baseline="0" noProof="0" dirty="0">
                <a:ln>
                  <a:noFill/>
                </a:ln>
                <a:solidFill>
                  <a:prstClr val="black"/>
                </a:solidFill>
                <a:effectLst/>
                <a:uLnTx/>
                <a:uFillTx/>
                <a:latin typeface="Meiryo UI"/>
                <a:ea typeface="Meiryo UI"/>
                <a:cs typeface="+mn-cs"/>
              </a:rPr>
              <a:t>＜</a:t>
            </a:r>
            <a:r>
              <a:rPr kumimoji="1" lang="ja-JP" altLang="en-US" sz="1600" b="1" i="0" u="none" strike="noStrike" kern="0" cap="none" spc="0" normalizeH="0" baseline="0" noProof="0" dirty="0">
                <a:ln>
                  <a:noFill/>
                </a:ln>
                <a:solidFill>
                  <a:prstClr val="black"/>
                </a:solidFill>
                <a:effectLst/>
                <a:uLnTx/>
                <a:uFillTx/>
                <a:latin typeface="Meiryo UI"/>
                <a:ea typeface="Meiryo UI"/>
                <a:cs typeface="+mn-cs"/>
              </a:rPr>
              <a:t>県立袋井商業高等学校</a:t>
            </a:r>
            <a:r>
              <a:rPr kumimoji="1" lang="ja-JP" altLang="en-US" sz="1600" b="0" i="0" u="none" strike="noStrike" kern="0" cap="none" spc="0" normalizeH="0" baseline="0" noProof="0" dirty="0">
                <a:ln>
                  <a:noFill/>
                </a:ln>
                <a:solidFill>
                  <a:prstClr val="black"/>
                </a:solidFill>
                <a:effectLst/>
                <a:uLnTx/>
                <a:uFillTx/>
                <a:latin typeface="Meiryo UI"/>
                <a:ea typeface="Meiryo UI"/>
                <a:cs typeface="+mn-cs"/>
              </a:rPr>
              <a:t>の取組み＞</a:t>
            </a:r>
            <a:endParaRPr kumimoji="1" lang="en-US" altLang="ja-JP" sz="1600" b="0" i="0" u="none" strike="noStrike" kern="0" cap="none" spc="0" normalizeH="0" baseline="0" noProof="0" dirty="0">
              <a:ln>
                <a:noFill/>
              </a:ln>
              <a:solidFill>
                <a:prstClr val="black"/>
              </a:solidFill>
              <a:effectLst/>
              <a:uLnTx/>
              <a:uFillTx/>
              <a:latin typeface="Meiryo UI"/>
              <a:ea typeface="Meiryo UI"/>
              <a:cs typeface="+mn-cs"/>
            </a:endParaRPr>
          </a:p>
          <a:p>
            <a:pPr marL="92075" marR="0" lvl="0" indent="-92075" defTabSz="457200" eaLnBrk="1" fontAlgn="auto" latinLnBrk="0" hangingPunct="1">
              <a:lnSpc>
                <a:spcPct val="100000"/>
              </a:lnSpc>
              <a:spcBef>
                <a:spcPts val="0"/>
              </a:spcBef>
              <a:spcAft>
                <a:spcPts val="0"/>
              </a:spcAft>
              <a:buClrTx/>
              <a:buSzTx/>
              <a:buFontTx/>
              <a:buNone/>
              <a:tabLst/>
              <a:defRPr/>
            </a:pPr>
            <a:r>
              <a:rPr kumimoji="1" lang="ja-JP" altLang="en-US" sz="1600" b="0" i="0" u="none" strike="noStrike" kern="0" cap="none" spc="0" normalizeH="0" baseline="0" noProof="0" dirty="0">
                <a:ln>
                  <a:noFill/>
                </a:ln>
                <a:solidFill>
                  <a:prstClr val="black"/>
                </a:solidFill>
                <a:effectLst/>
                <a:uLnTx/>
                <a:uFillTx/>
                <a:latin typeface="Meiryo UI"/>
                <a:ea typeface="Meiryo UI"/>
                <a:cs typeface="+mn-cs"/>
              </a:rPr>
              <a:t>　　特色ある取組みとして、全生徒が社員となり、店舗運営を行う「袋商ショップ」を設置</a:t>
            </a:r>
            <a:endParaRPr kumimoji="1" lang="en-US" altLang="ja-JP" sz="1600" b="0" i="0" u="none" strike="noStrike" kern="0" cap="none" spc="0" normalizeH="0" baseline="0" noProof="0" dirty="0">
              <a:ln>
                <a:noFill/>
              </a:ln>
              <a:solidFill>
                <a:prstClr val="black"/>
              </a:solidFill>
              <a:effectLst/>
              <a:uLnTx/>
              <a:uFillTx/>
              <a:latin typeface="Meiryo UI"/>
              <a:ea typeface="Meiryo UI"/>
              <a:cs typeface="+mn-cs"/>
            </a:endParaRPr>
          </a:p>
          <a:p>
            <a:pPr marL="92075" marR="0" lvl="0" indent="-92075" defTabSz="457200" eaLnBrk="1" fontAlgn="auto" latinLnBrk="0" hangingPunct="1">
              <a:lnSpc>
                <a:spcPct val="100000"/>
              </a:lnSpc>
              <a:spcBef>
                <a:spcPts val="0"/>
              </a:spcBef>
              <a:spcAft>
                <a:spcPts val="0"/>
              </a:spcAft>
              <a:buClrTx/>
              <a:buSzTx/>
              <a:buFontTx/>
              <a:buNone/>
              <a:tabLst/>
              <a:defRPr/>
            </a:pPr>
            <a:r>
              <a:rPr kumimoji="1" lang="ja-JP" altLang="en-US" sz="1600" b="0" i="0" u="none" strike="noStrike" kern="0" cap="none" spc="0" normalizeH="0" baseline="0" noProof="0" dirty="0">
                <a:ln>
                  <a:noFill/>
                </a:ln>
                <a:solidFill>
                  <a:prstClr val="black"/>
                </a:solidFill>
                <a:effectLst/>
                <a:uLnTx/>
                <a:uFillTx/>
                <a:latin typeface="Meiryo UI"/>
                <a:ea typeface="Meiryo UI"/>
                <a:cs typeface="+mn-cs"/>
              </a:rPr>
              <a:t>　　商業の学びを、ショップを通して体験できる「生きた学び」を展開</a:t>
            </a:r>
            <a:endParaRPr kumimoji="1" lang="en-US" altLang="ja-JP" sz="1600" b="0" i="0" u="none" strike="noStrike" kern="0" cap="none" spc="0" normalizeH="0" baseline="0" noProof="0" dirty="0">
              <a:ln>
                <a:noFill/>
              </a:ln>
              <a:solidFill>
                <a:prstClr val="black"/>
              </a:solidFill>
              <a:effectLst/>
              <a:uLnTx/>
              <a:uFillTx/>
              <a:latin typeface="Meiryo UI"/>
              <a:ea typeface="Meiryo UI"/>
              <a:cs typeface="+mn-cs"/>
            </a:endParaRPr>
          </a:p>
        </p:txBody>
      </p:sp>
      <p:sp>
        <p:nvSpPr>
          <p:cNvPr id="47" name="テキスト ボックス 46">
            <a:extLst>
              <a:ext uri="{FF2B5EF4-FFF2-40B4-BE49-F238E27FC236}">
                <a16:creationId xmlns:a16="http://schemas.microsoft.com/office/drawing/2014/main" id="{5BBDAFF5-905C-42DA-B1AD-2F003E81A0B1}"/>
              </a:ext>
            </a:extLst>
          </p:cNvPr>
          <p:cNvSpPr txBox="1"/>
          <p:nvPr/>
        </p:nvSpPr>
        <p:spPr>
          <a:xfrm>
            <a:off x="1138991" y="4497979"/>
            <a:ext cx="4983943" cy="523220"/>
          </a:xfrm>
          <a:prstGeom prst="rect">
            <a:avLst/>
          </a:prstGeom>
          <a:noFill/>
        </p:spPr>
        <p:txBody>
          <a:bodyPr wrap="square">
            <a:spAutoFit/>
          </a:bodyPr>
          <a:lstStyle/>
          <a:p>
            <a:pPr defTabSz="457200"/>
            <a:r>
              <a:rPr lang="ja-JP" altLang="en-US" sz="1400" b="1" dirty="0">
                <a:solidFill>
                  <a:srgbClr val="FF0000"/>
                </a:solidFill>
                <a:latin typeface="Meiryo UI"/>
                <a:ea typeface="Meiryo UI"/>
              </a:rPr>
              <a:t>入学した生徒には、個々の持ち味を最大限に生かし</a:t>
            </a:r>
            <a:br>
              <a:rPr lang="en-US" altLang="ja-JP" sz="1400" b="1" dirty="0">
                <a:solidFill>
                  <a:srgbClr val="FF0000"/>
                </a:solidFill>
                <a:latin typeface="Meiryo UI"/>
                <a:ea typeface="Meiryo UI"/>
              </a:rPr>
            </a:br>
            <a:r>
              <a:rPr lang="ja-JP" altLang="en-US" sz="1400" b="1" dirty="0">
                <a:solidFill>
                  <a:srgbClr val="FF0000"/>
                </a:solidFill>
                <a:latin typeface="Meiryo UI"/>
                <a:ea typeface="Meiryo UI"/>
              </a:rPr>
              <a:t>積極的に学校生活を送り、他の生徒の模範となることを期待</a:t>
            </a:r>
          </a:p>
        </p:txBody>
      </p:sp>
      <p:sp>
        <p:nvSpPr>
          <p:cNvPr id="48" name="矢印: ストライプ 47">
            <a:extLst>
              <a:ext uri="{FF2B5EF4-FFF2-40B4-BE49-F238E27FC236}">
                <a16:creationId xmlns:a16="http://schemas.microsoft.com/office/drawing/2014/main" id="{F85E81A1-55CD-4F65-A8B0-2B863E0CBE81}"/>
              </a:ext>
            </a:extLst>
          </p:cNvPr>
          <p:cNvSpPr/>
          <p:nvPr/>
        </p:nvSpPr>
        <p:spPr>
          <a:xfrm rot="5400000">
            <a:off x="3267286" y="4124771"/>
            <a:ext cx="225686" cy="419112"/>
          </a:xfrm>
          <a:prstGeom prst="stripedRightArrow">
            <a:avLst>
              <a:gd name="adj1" fmla="val 66527"/>
              <a:gd name="adj2" fmla="val 50000"/>
            </a:avLst>
          </a:prstGeom>
          <a:solidFill>
            <a:srgbClr val="FF0000"/>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a:ea typeface="Meiryo UI"/>
              <a:cs typeface="+mn-cs"/>
            </a:endParaRPr>
          </a:p>
        </p:txBody>
      </p:sp>
      <p:sp>
        <p:nvSpPr>
          <p:cNvPr id="49" name="テキスト ボックス 48">
            <a:extLst>
              <a:ext uri="{FF2B5EF4-FFF2-40B4-BE49-F238E27FC236}">
                <a16:creationId xmlns:a16="http://schemas.microsoft.com/office/drawing/2014/main" id="{31541297-FCC2-4ACB-888A-3F95D6B2682F}"/>
              </a:ext>
            </a:extLst>
          </p:cNvPr>
          <p:cNvSpPr txBox="1"/>
          <p:nvPr/>
        </p:nvSpPr>
        <p:spPr>
          <a:xfrm>
            <a:off x="6490847" y="3505625"/>
            <a:ext cx="5350212" cy="1415772"/>
          </a:xfrm>
          <a:prstGeom prst="rect">
            <a:avLst/>
          </a:prstGeom>
          <a:noFill/>
        </p:spPr>
        <p:txBody>
          <a:bodyPr wrap="square">
            <a:spAutoFit/>
          </a:bodyPr>
          <a:lstStyle/>
          <a:p>
            <a:pPr marL="285750" indent="-285750" defTabSz="457200">
              <a:buFont typeface="Wingdings" panose="05000000000000000000" pitchFamily="2" charset="2"/>
              <a:buChar char="n"/>
            </a:pPr>
            <a:r>
              <a:rPr lang="ja-JP" altLang="en-US" sz="1600" b="1" dirty="0">
                <a:solidFill>
                  <a:prstClr val="black"/>
                </a:solidFill>
                <a:latin typeface="Meiryo UI"/>
                <a:ea typeface="Meiryo UI"/>
              </a:rPr>
              <a:t>学校裁量枠の効果</a:t>
            </a:r>
            <a:endParaRPr lang="en-US" altLang="ja-JP" sz="1400" b="1" dirty="0">
              <a:solidFill>
                <a:prstClr val="black"/>
              </a:solidFill>
              <a:latin typeface="Meiryo UI"/>
              <a:ea typeface="Meiryo UI"/>
            </a:endParaRPr>
          </a:p>
          <a:p>
            <a:pPr marL="268288" indent="-176213" defTabSz="457200"/>
            <a:r>
              <a:rPr lang="ja-JP" altLang="en-US" sz="1400" b="1" dirty="0">
                <a:solidFill>
                  <a:prstClr val="black"/>
                </a:solidFill>
                <a:latin typeface="Meiryo UI"/>
                <a:ea typeface="Meiryo UI"/>
              </a:rPr>
              <a:t>＜裁量枠「学科への適性」の利点＞</a:t>
            </a:r>
            <a:endParaRPr lang="en-US" altLang="ja-JP" sz="1400" b="1" dirty="0">
              <a:solidFill>
                <a:prstClr val="black"/>
              </a:solidFill>
              <a:latin typeface="Meiryo UI"/>
              <a:ea typeface="Meiryo UI"/>
            </a:endParaRPr>
          </a:p>
          <a:p>
            <a:pPr marL="268288" indent="-92075" defTabSz="457200"/>
            <a:r>
              <a:rPr lang="ja-JP" altLang="en-US" sz="1400" dirty="0">
                <a:solidFill>
                  <a:prstClr val="black"/>
                </a:solidFill>
                <a:latin typeface="Meiryo UI"/>
                <a:ea typeface="Meiryo UI"/>
              </a:rPr>
              <a:t>① 「袋商ショップ」本部に所属し、社長や本部役員として、リーダー</a:t>
            </a:r>
            <a:endParaRPr lang="en-US" altLang="ja-JP" sz="1400" dirty="0">
              <a:solidFill>
                <a:prstClr val="black"/>
              </a:solidFill>
              <a:latin typeface="Meiryo UI"/>
              <a:ea typeface="Meiryo UI"/>
            </a:endParaRPr>
          </a:p>
          <a:p>
            <a:pPr marL="268288" indent="-92075" defTabSz="457200"/>
            <a:r>
              <a:rPr lang="ja-JP" altLang="en-US" sz="1400" dirty="0">
                <a:solidFill>
                  <a:prstClr val="black"/>
                </a:solidFill>
                <a:latin typeface="Meiryo UI"/>
                <a:ea typeface="Meiryo UI"/>
              </a:rPr>
              <a:t>　　シップを発揮している</a:t>
            </a:r>
          </a:p>
          <a:p>
            <a:pPr marL="268288" indent="-92075" defTabSz="457200"/>
            <a:r>
              <a:rPr lang="ja-JP" altLang="en-US" sz="1400" dirty="0">
                <a:solidFill>
                  <a:prstClr val="black"/>
                </a:solidFill>
                <a:latin typeface="Meiryo UI"/>
                <a:ea typeface="Meiryo UI"/>
              </a:rPr>
              <a:t>② 目的を持って入学してくるため、学校生活に対する意識が高い</a:t>
            </a:r>
          </a:p>
          <a:p>
            <a:pPr marL="268288" indent="-92075" defTabSz="457200"/>
            <a:r>
              <a:rPr lang="ja-JP" altLang="en-US" sz="1400" dirty="0">
                <a:solidFill>
                  <a:prstClr val="black"/>
                </a:solidFill>
                <a:latin typeface="Meiryo UI"/>
                <a:ea typeface="Meiryo UI"/>
              </a:rPr>
              <a:t>③ 意欲的に活動するため、周囲へ好影響を与えている</a:t>
            </a:r>
            <a:endParaRPr lang="en-US" altLang="ja-JP" sz="1400" dirty="0">
              <a:solidFill>
                <a:prstClr val="black"/>
              </a:solidFill>
              <a:latin typeface="Meiryo UI"/>
              <a:ea typeface="Meiryo UI"/>
            </a:endParaRPr>
          </a:p>
        </p:txBody>
      </p:sp>
      <p:sp>
        <p:nvSpPr>
          <p:cNvPr id="50" name="二等辺三角形 49">
            <a:extLst>
              <a:ext uri="{FF2B5EF4-FFF2-40B4-BE49-F238E27FC236}">
                <a16:creationId xmlns:a16="http://schemas.microsoft.com/office/drawing/2014/main" id="{A6DB1DCC-4BC1-4DCB-B27A-46297747EAB3}"/>
              </a:ext>
            </a:extLst>
          </p:cNvPr>
          <p:cNvSpPr/>
          <p:nvPr/>
        </p:nvSpPr>
        <p:spPr>
          <a:xfrm rot="16200000" flipV="1">
            <a:off x="5035684" y="3939679"/>
            <a:ext cx="2286078" cy="268820"/>
          </a:xfrm>
          <a:prstGeom prst="triangle">
            <a:avLst>
              <a:gd name="adj" fmla="val 50723"/>
            </a:avLst>
          </a:prstGeom>
          <a:gradFill flip="none" rotWithShape="1">
            <a:gsLst>
              <a:gs pos="0">
                <a:srgbClr val="FF0000"/>
              </a:gs>
              <a:gs pos="100000">
                <a:sysClr val="window" lastClr="FFFFFF"/>
              </a:gs>
              <a:gs pos="100000">
                <a:srgbClr val="FFFF00">
                  <a:tint val="23500"/>
                  <a:satMod val="160000"/>
                </a:srgbClr>
              </a:gs>
            </a:gsLst>
            <a:lin ang="5400000" scaled="1"/>
            <a:tileRect/>
          </a:gra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a:ea typeface="Meiryo UI"/>
              <a:cs typeface="+mn-cs"/>
            </a:endParaRPr>
          </a:p>
        </p:txBody>
      </p:sp>
      <p:sp>
        <p:nvSpPr>
          <p:cNvPr id="51" name="角丸四角形 32">
            <a:extLst>
              <a:ext uri="{FF2B5EF4-FFF2-40B4-BE49-F238E27FC236}">
                <a16:creationId xmlns:a16="http://schemas.microsoft.com/office/drawing/2014/main" id="{718FC2E7-5DFF-4427-B61A-AE5F8D226D79}"/>
              </a:ext>
            </a:extLst>
          </p:cNvPr>
          <p:cNvSpPr/>
          <p:nvPr/>
        </p:nvSpPr>
        <p:spPr>
          <a:xfrm>
            <a:off x="551138" y="1053686"/>
            <a:ext cx="2748321" cy="342492"/>
          </a:xfrm>
          <a:prstGeom prst="roundRect">
            <a:avLst>
              <a:gd name="adj" fmla="val 50000"/>
            </a:avLst>
          </a:prstGeom>
          <a:solidFill>
            <a:srgbClr val="00206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事例（静岡県｜学校裁量枠）</a:t>
            </a:r>
            <a:endParaRPr kumimoji="1" lang="en-US" altLang="ja-JP" sz="14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52" name="スライド番号プレースホルダー 1">
            <a:extLst>
              <a:ext uri="{FF2B5EF4-FFF2-40B4-BE49-F238E27FC236}">
                <a16:creationId xmlns:a16="http://schemas.microsoft.com/office/drawing/2014/main" id="{91B07D49-8346-4968-BB9E-6388720017A0}"/>
              </a:ext>
            </a:extLst>
          </p:cNvPr>
          <p:cNvSpPr txBox="1">
            <a:spLocks/>
          </p:cNvSpPr>
          <p:nvPr/>
        </p:nvSpPr>
        <p:spPr>
          <a:xfrm>
            <a:off x="8610602" y="6492871"/>
            <a:ext cx="2743200" cy="365125"/>
          </a:xfrm>
          <a:prstGeom prst="rect">
            <a:avLst/>
          </a:prstGeom>
        </p:spPr>
        <p:txBody>
          <a:bodyPr/>
          <a:lstStyle>
            <a:defPPr>
              <a:defRPr lang="en-US"/>
            </a:defPPr>
            <a:lvl1pPr marL="0" algn="r" defTabSz="457178" rtl="0" eaLnBrk="1" latinLnBrk="0" hangingPunct="1">
              <a:defRPr sz="1400" b="1"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178" algn="l" defTabSz="457178" rtl="0" eaLnBrk="1" latinLnBrk="0" hangingPunct="1">
              <a:defRPr sz="1800" kern="1200">
                <a:solidFill>
                  <a:schemeClr val="tx1"/>
                </a:solidFill>
                <a:latin typeface="+mn-lt"/>
                <a:ea typeface="+mn-ea"/>
                <a:cs typeface="+mn-cs"/>
              </a:defRPr>
            </a:lvl2pPr>
            <a:lvl3pPr marL="914357" algn="l" defTabSz="457178" rtl="0" eaLnBrk="1" latinLnBrk="0" hangingPunct="1">
              <a:defRPr sz="1800" kern="1200">
                <a:solidFill>
                  <a:schemeClr val="tx1"/>
                </a:solidFill>
                <a:latin typeface="+mn-lt"/>
                <a:ea typeface="+mn-ea"/>
                <a:cs typeface="+mn-cs"/>
              </a:defRPr>
            </a:lvl3pPr>
            <a:lvl4pPr marL="1371536" algn="l" defTabSz="457178" rtl="0" eaLnBrk="1" latinLnBrk="0" hangingPunct="1">
              <a:defRPr sz="1800" kern="1200">
                <a:solidFill>
                  <a:schemeClr val="tx1"/>
                </a:solidFill>
                <a:latin typeface="+mn-lt"/>
                <a:ea typeface="+mn-ea"/>
                <a:cs typeface="+mn-cs"/>
              </a:defRPr>
            </a:lvl4pPr>
            <a:lvl5pPr marL="1828714" algn="l" defTabSz="457178" rtl="0" eaLnBrk="1" latinLnBrk="0" hangingPunct="1">
              <a:defRPr sz="1800" kern="1200">
                <a:solidFill>
                  <a:schemeClr val="tx1"/>
                </a:solidFill>
                <a:latin typeface="+mn-lt"/>
                <a:ea typeface="+mn-ea"/>
                <a:cs typeface="+mn-cs"/>
              </a:defRPr>
            </a:lvl5pPr>
            <a:lvl6pPr marL="2285892" algn="l" defTabSz="457178" rtl="0" eaLnBrk="1" latinLnBrk="0" hangingPunct="1">
              <a:defRPr sz="1800" kern="1200">
                <a:solidFill>
                  <a:schemeClr val="tx1"/>
                </a:solidFill>
                <a:latin typeface="+mn-lt"/>
                <a:ea typeface="+mn-ea"/>
                <a:cs typeface="+mn-cs"/>
              </a:defRPr>
            </a:lvl6pPr>
            <a:lvl7pPr marL="2743070" algn="l" defTabSz="457178" rtl="0" eaLnBrk="1" latinLnBrk="0" hangingPunct="1">
              <a:defRPr sz="1800" kern="1200">
                <a:solidFill>
                  <a:schemeClr val="tx1"/>
                </a:solidFill>
                <a:latin typeface="+mn-lt"/>
                <a:ea typeface="+mn-ea"/>
                <a:cs typeface="+mn-cs"/>
              </a:defRPr>
            </a:lvl7pPr>
            <a:lvl8pPr marL="3200249" algn="l" defTabSz="457178" rtl="0" eaLnBrk="1" latinLnBrk="0" hangingPunct="1">
              <a:defRPr sz="1800" kern="1200">
                <a:solidFill>
                  <a:schemeClr val="tx1"/>
                </a:solidFill>
                <a:latin typeface="+mn-lt"/>
                <a:ea typeface="+mn-ea"/>
                <a:cs typeface="+mn-cs"/>
              </a:defRPr>
            </a:lvl8pPr>
            <a:lvl9pPr marL="3657428" algn="l" defTabSz="457178" rtl="0" eaLnBrk="1" latinLnBrk="0" hangingPunct="1">
              <a:defRPr sz="1800" kern="1200">
                <a:solidFill>
                  <a:schemeClr val="tx1"/>
                </a:solidFill>
                <a:latin typeface="+mn-lt"/>
                <a:ea typeface="+mn-ea"/>
                <a:cs typeface="+mn-cs"/>
              </a:defRPr>
            </a:lvl9pPr>
          </a:lstStyle>
          <a:p>
            <a:pPr marL="0" marR="0" lvl="0" indent="0" algn="r" defTabSz="457178" rtl="0" eaLnBrk="1" fontAlgn="auto" latinLnBrk="0" hangingPunct="1">
              <a:lnSpc>
                <a:spcPct val="100000"/>
              </a:lnSpc>
              <a:spcBef>
                <a:spcPts val="0"/>
              </a:spcBef>
              <a:spcAft>
                <a:spcPts val="0"/>
              </a:spcAft>
              <a:buClrTx/>
              <a:buSzTx/>
              <a:buFontTx/>
              <a:buNone/>
              <a:tabLst/>
              <a:defRPr/>
            </a:pPr>
            <a:fld id="{8EF98A3A-4FC9-421C-9EC4-B2EF6B34D3EB}" type="slidenum">
              <a:rPr kumimoji="1" lang="ja-JP" altLang="en-US" sz="1400" b="1" i="0" u="none" strike="noStrike" kern="1200" cap="none" spc="0" normalizeH="0" baseline="0" noProof="0" smtClean="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rPr>
              <a:pPr marL="0" marR="0" lvl="0" indent="0" algn="r" defTabSz="457178" rtl="0" eaLnBrk="1" fontAlgn="auto" latinLnBrk="0" hangingPunct="1">
                <a:lnSpc>
                  <a:spcPct val="100000"/>
                </a:lnSpc>
                <a:spcBef>
                  <a:spcPts val="0"/>
                </a:spcBef>
                <a:spcAft>
                  <a:spcPts val="0"/>
                </a:spcAft>
                <a:buClrTx/>
                <a:buSzTx/>
                <a:buFontTx/>
                <a:buNone/>
                <a:tabLst/>
                <a:defRPr/>
              </a:pPr>
              <a:t>15</a:t>
            </a:fld>
            <a:endParaRPr kumimoji="1" lang="ja-JP" altLang="en-US" sz="1400" b="1" i="0" u="none" strike="noStrike" kern="1200" cap="none" spc="0" normalizeH="0" baseline="0" noProof="0">
              <a:ln>
                <a:noFill/>
              </a:ln>
              <a:solidFill>
                <a:prstClr val="white">
                  <a:lumMod val="50000"/>
                </a:prstClr>
              </a:solidFill>
              <a:effectLst/>
              <a:uLnTx/>
              <a:uFillTx/>
              <a:latin typeface="メイリオ" panose="020B0604030504040204" pitchFamily="50" charset="-128"/>
              <a:ea typeface="メイリオ" panose="020B0604030504040204" pitchFamily="50" charset="-128"/>
              <a:cs typeface="+mn-cs"/>
            </a:endParaRPr>
          </a:p>
        </p:txBody>
      </p:sp>
      <p:sp>
        <p:nvSpPr>
          <p:cNvPr id="53" name="正方形/長方形 52">
            <a:extLst>
              <a:ext uri="{FF2B5EF4-FFF2-40B4-BE49-F238E27FC236}">
                <a16:creationId xmlns:a16="http://schemas.microsoft.com/office/drawing/2014/main" id="{3E031C8C-F83C-4A33-B98B-1C9A2AEEDE17}"/>
              </a:ext>
            </a:extLst>
          </p:cNvPr>
          <p:cNvSpPr/>
          <p:nvPr/>
        </p:nvSpPr>
        <p:spPr>
          <a:xfrm>
            <a:off x="8038429" y="1519494"/>
            <a:ext cx="3640150" cy="1281884"/>
          </a:xfrm>
          <a:prstGeom prst="rect">
            <a:avLst/>
          </a:prstGeom>
          <a:solidFill>
            <a:sysClr val="window" lastClr="FFFFFF"/>
          </a:solidFill>
          <a:ln w="6350" cap="flat" cmpd="sng" algn="ctr">
            <a:solidFill>
              <a:sysClr val="windowText" lastClr="000000"/>
            </a:solidFill>
            <a:prstDash val="solid"/>
            <a:miter lim="800000"/>
          </a:ln>
          <a:effectLst/>
        </p:spPr>
        <p:txBody>
          <a:bodyPr rtlCol="0" anchor="ctr"/>
          <a:lstStyle/>
          <a:p>
            <a:pPr marL="92075" marR="0" lvl="0" indent="-92075" defTabSz="4572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Meiryo UI"/>
                <a:ea typeface="Meiryo UI"/>
                <a:cs typeface="+mn-cs"/>
              </a:rPr>
              <a:t>＜</a:t>
            </a:r>
            <a:r>
              <a:rPr kumimoji="1" lang="ja-JP" altLang="en-US" sz="1400" b="1" i="0" u="none" strike="noStrike" kern="0" cap="none" spc="0" normalizeH="0" baseline="0" noProof="0" dirty="0">
                <a:ln>
                  <a:noFill/>
                </a:ln>
                <a:solidFill>
                  <a:prstClr val="black"/>
                </a:solidFill>
                <a:effectLst/>
                <a:uLnTx/>
                <a:uFillTx/>
                <a:latin typeface="Meiryo UI"/>
                <a:ea typeface="Meiryo UI"/>
                <a:cs typeface="+mn-cs"/>
              </a:rPr>
              <a:t>県立袋井商業高等学校　学校裁量枠</a:t>
            </a:r>
            <a:r>
              <a:rPr kumimoji="1" lang="ja-JP" altLang="en-US" sz="1400" b="0" i="0" u="none" strike="noStrike" kern="0" cap="none" spc="0" normalizeH="0" baseline="0" noProof="0" dirty="0">
                <a:ln>
                  <a:noFill/>
                </a:ln>
                <a:solidFill>
                  <a:prstClr val="black"/>
                </a:solidFill>
                <a:effectLst/>
                <a:uLnTx/>
                <a:uFillTx/>
                <a:latin typeface="Meiryo UI"/>
                <a:ea typeface="Meiryo UI"/>
                <a:cs typeface="+mn-cs"/>
              </a:rPr>
              <a:t>＞</a:t>
            </a:r>
            <a:endParaRPr kumimoji="1" lang="en-US" altLang="ja-JP" sz="1400" b="0" i="0" u="none" strike="noStrike" kern="0" cap="none" spc="0" normalizeH="0" baseline="0" noProof="0" dirty="0">
              <a:ln>
                <a:noFill/>
              </a:ln>
              <a:solidFill>
                <a:prstClr val="black"/>
              </a:solidFill>
              <a:effectLst/>
              <a:uLnTx/>
              <a:uFillTx/>
              <a:latin typeface="Meiryo UI"/>
              <a:ea typeface="Meiryo UI"/>
              <a:cs typeface="+mn-cs"/>
            </a:endParaRPr>
          </a:p>
          <a:p>
            <a:pPr marL="92075" marR="0" lvl="0" indent="-92075" defTabSz="4572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Meiryo UI"/>
                <a:ea typeface="Meiryo UI"/>
                <a:cs typeface="+mn-cs"/>
              </a:rPr>
              <a:t>　</a:t>
            </a:r>
            <a:r>
              <a:rPr kumimoji="1" lang="en-US" altLang="ja-JP" sz="1400" b="1" i="0" u="sng" strike="noStrike" kern="0" cap="none" spc="0" normalizeH="0" baseline="0" noProof="0" dirty="0">
                <a:ln>
                  <a:noFill/>
                </a:ln>
                <a:solidFill>
                  <a:prstClr val="black"/>
                </a:solidFill>
                <a:effectLst/>
                <a:uLnTx/>
                <a:uFillTx/>
                <a:latin typeface="Meiryo UI"/>
                <a:ea typeface="Meiryo UI"/>
                <a:cs typeface="+mn-cs"/>
              </a:rPr>
              <a:t>Ⅰ</a:t>
            </a:r>
            <a:r>
              <a:rPr kumimoji="1" lang="ja-JP" altLang="en-US" sz="1400" b="1" i="0" u="sng" strike="noStrike" kern="0" cap="none" spc="0" normalizeH="0" baseline="0" noProof="0" dirty="0">
                <a:ln>
                  <a:noFill/>
                </a:ln>
                <a:solidFill>
                  <a:prstClr val="black"/>
                </a:solidFill>
                <a:effectLst/>
                <a:uLnTx/>
                <a:uFillTx/>
                <a:latin typeface="Meiryo UI"/>
                <a:ea typeface="Meiryo UI"/>
                <a:cs typeface="+mn-cs"/>
              </a:rPr>
              <a:t>　学科への適性</a:t>
            </a:r>
            <a:r>
              <a:rPr kumimoji="1" lang="en-US" altLang="ja-JP" sz="1400" b="1" i="0" u="sng" strike="noStrike" kern="0" cap="none" spc="0" normalizeH="0" baseline="0" noProof="0" dirty="0">
                <a:ln>
                  <a:noFill/>
                </a:ln>
                <a:solidFill>
                  <a:prstClr val="black"/>
                </a:solidFill>
                <a:effectLst/>
                <a:uLnTx/>
                <a:uFillTx/>
                <a:latin typeface="Meiryo UI"/>
                <a:ea typeface="Meiryo UI"/>
                <a:cs typeface="+mn-cs"/>
              </a:rPr>
              <a:t>		</a:t>
            </a:r>
            <a:r>
              <a:rPr kumimoji="1" lang="ja-JP" altLang="en-US" sz="1400" b="1" i="0" u="sng" strike="noStrike" kern="0" cap="none" spc="0" normalizeH="0" baseline="0" noProof="0" dirty="0">
                <a:ln>
                  <a:noFill/>
                </a:ln>
                <a:solidFill>
                  <a:prstClr val="black"/>
                </a:solidFill>
                <a:effectLst/>
                <a:uLnTx/>
                <a:uFillTx/>
                <a:latin typeface="Meiryo UI"/>
                <a:ea typeface="Meiryo UI"/>
                <a:cs typeface="+mn-cs"/>
              </a:rPr>
              <a:t>（</a:t>
            </a:r>
            <a:r>
              <a:rPr kumimoji="1" lang="en-US" altLang="ja-JP" sz="1400" b="1" i="0" u="sng" strike="noStrike" kern="0" cap="none" spc="0" normalizeH="0" baseline="0" noProof="0" dirty="0">
                <a:ln>
                  <a:noFill/>
                </a:ln>
                <a:solidFill>
                  <a:prstClr val="black"/>
                </a:solidFill>
                <a:effectLst/>
                <a:uLnTx/>
                <a:uFillTx/>
                <a:latin typeface="Meiryo UI"/>
                <a:ea typeface="Meiryo UI"/>
                <a:cs typeface="+mn-cs"/>
              </a:rPr>
              <a:t>5</a:t>
            </a:r>
            <a:r>
              <a:rPr kumimoji="1" lang="ja-JP" altLang="en-US" sz="1400" b="1" i="0" u="sng" strike="noStrike" kern="0" cap="none" spc="0" normalizeH="0" baseline="0" noProof="0" dirty="0">
                <a:ln>
                  <a:noFill/>
                </a:ln>
                <a:solidFill>
                  <a:prstClr val="black"/>
                </a:solidFill>
                <a:effectLst/>
                <a:uLnTx/>
                <a:uFillTx/>
                <a:latin typeface="Meiryo UI"/>
                <a:ea typeface="Meiryo UI"/>
                <a:cs typeface="+mn-cs"/>
              </a:rPr>
              <a:t>％程度）</a:t>
            </a:r>
            <a:endParaRPr kumimoji="1" lang="en-US" altLang="ja-JP" sz="1400" b="1" i="0" u="sng" strike="noStrike" kern="0" cap="none" spc="0" normalizeH="0" baseline="0" noProof="0" dirty="0">
              <a:ln>
                <a:noFill/>
              </a:ln>
              <a:solidFill>
                <a:prstClr val="black"/>
              </a:solidFill>
              <a:effectLst/>
              <a:uLnTx/>
              <a:uFillTx/>
              <a:latin typeface="Meiryo UI"/>
              <a:ea typeface="Meiryo UI"/>
              <a:cs typeface="+mn-cs"/>
            </a:endParaRPr>
          </a:p>
          <a:p>
            <a:pPr marL="92075" marR="0" lvl="0" indent="-92075" defTabSz="4572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Meiryo UI"/>
                <a:ea typeface="Meiryo UI"/>
                <a:cs typeface="+mn-cs"/>
              </a:rPr>
              <a:t>　</a:t>
            </a:r>
            <a:r>
              <a:rPr kumimoji="1" lang="en-US" altLang="ja-JP" sz="1400" b="0" i="0" u="none" strike="noStrike" kern="0" cap="none" spc="0" normalizeH="0" baseline="0" noProof="0" dirty="0">
                <a:ln>
                  <a:noFill/>
                </a:ln>
                <a:solidFill>
                  <a:prstClr val="black"/>
                </a:solidFill>
                <a:effectLst/>
                <a:uLnTx/>
                <a:uFillTx/>
                <a:latin typeface="Meiryo UI"/>
                <a:ea typeface="Meiryo UI"/>
                <a:cs typeface="+mn-cs"/>
              </a:rPr>
              <a:t>Ⅱ</a:t>
            </a:r>
            <a:r>
              <a:rPr kumimoji="1" lang="ja-JP" altLang="en-US" sz="1400" b="0" i="0" u="none" strike="noStrike" kern="0" cap="none" spc="0" normalizeH="0" baseline="0" noProof="0" dirty="0">
                <a:ln>
                  <a:noFill/>
                </a:ln>
                <a:solidFill>
                  <a:prstClr val="black"/>
                </a:solidFill>
                <a:effectLst/>
                <a:uLnTx/>
                <a:uFillTx/>
                <a:latin typeface="Meiryo UI"/>
                <a:ea typeface="Meiryo UI"/>
                <a:cs typeface="+mn-cs"/>
              </a:rPr>
              <a:t>　文化的・体育的活動</a:t>
            </a:r>
            <a:r>
              <a:rPr kumimoji="1" lang="en-US" altLang="ja-JP" sz="1400" b="0" i="0" u="none" strike="noStrike" kern="0" cap="none" spc="0" normalizeH="0" baseline="0" noProof="0" dirty="0">
                <a:ln>
                  <a:noFill/>
                </a:ln>
                <a:solidFill>
                  <a:prstClr val="black"/>
                </a:solidFill>
                <a:effectLst/>
                <a:uLnTx/>
                <a:uFillTx/>
                <a:latin typeface="Meiryo UI"/>
                <a:ea typeface="Meiryo UI"/>
                <a:cs typeface="+mn-cs"/>
              </a:rPr>
              <a:t>	</a:t>
            </a:r>
            <a:r>
              <a:rPr kumimoji="1" lang="ja-JP" altLang="en-US" sz="1400" b="0" i="0" u="none" strike="noStrike" kern="0" cap="none" spc="0" normalizeH="0" baseline="0" noProof="0" dirty="0">
                <a:ln>
                  <a:noFill/>
                </a:ln>
                <a:solidFill>
                  <a:prstClr val="black"/>
                </a:solidFill>
                <a:effectLst/>
                <a:uLnTx/>
                <a:uFillTx/>
                <a:latin typeface="Meiryo UI"/>
                <a:ea typeface="Meiryo UI"/>
                <a:cs typeface="+mn-cs"/>
              </a:rPr>
              <a:t>（</a:t>
            </a:r>
            <a:r>
              <a:rPr kumimoji="1" lang="en-US" altLang="ja-JP" sz="1400" b="0" i="0" u="none" strike="noStrike" kern="0" cap="none" spc="0" normalizeH="0" baseline="0" noProof="0" dirty="0">
                <a:ln>
                  <a:noFill/>
                </a:ln>
                <a:solidFill>
                  <a:prstClr val="black"/>
                </a:solidFill>
                <a:effectLst/>
                <a:uLnTx/>
                <a:uFillTx/>
                <a:latin typeface="Meiryo UI"/>
                <a:ea typeface="Meiryo UI"/>
                <a:cs typeface="+mn-cs"/>
              </a:rPr>
              <a:t>30</a:t>
            </a:r>
            <a:r>
              <a:rPr kumimoji="1" lang="ja-JP" altLang="en-US" sz="1400" b="0" i="0" u="none" strike="noStrike" kern="0" cap="none" spc="0" normalizeH="0" baseline="0" noProof="0" dirty="0">
                <a:ln>
                  <a:noFill/>
                </a:ln>
                <a:solidFill>
                  <a:prstClr val="black"/>
                </a:solidFill>
                <a:effectLst/>
                <a:uLnTx/>
                <a:uFillTx/>
                <a:latin typeface="Meiryo UI"/>
                <a:ea typeface="Meiryo UI"/>
                <a:cs typeface="+mn-cs"/>
              </a:rPr>
              <a:t>％程度）</a:t>
            </a:r>
            <a:endParaRPr kumimoji="1" lang="en-US" altLang="ja-JP" sz="1400" b="0" i="0" u="none" strike="noStrike" kern="0" cap="none" spc="0" normalizeH="0" baseline="0" noProof="0" dirty="0">
              <a:ln>
                <a:noFill/>
              </a:ln>
              <a:solidFill>
                <a:prstClr val="black"/>
              </a:solidFill>
              <a:effectLst/>
              <a:uLnTx/>
              <a:uFillTx/>
              <a:latin typeface="Meiryo UI"/>
              <a:ea typeface="Meiryo UI"/>
              <a:cs typeface="+mn-cs"/>
            </a:endParaRPr>
          </a:p>
          <a:p>
            <a:pPr marL="92075" marR="0" lvl="0" indent="-92075" defTabSz="45720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Meiryo UI"/>
                <a:ea typeface="Meiryo UI"/>
                <a:cs typeface="+mn-cs"/>
              </a:rPr>
              <a:t>　</a:t>
            </a:r>
            <a:r>
              <a:rPr kumimoji="1" lang="en-US" altLang="ja-JP" sz="1400" b="0" i="0" u="none" strike="noStrike" kern="0" cap="none" spc="0" normalizeH="0" baseline="0" noProof="0" dirty="0">
                <a:ln>
                  <a:noFill/>
                </a:ln>
                <a:solidFill>
                  <a:prstClr val="black"/>
                </a:solidFill>
                <a:effectLst/>
                <a:uLnTx/>
                <a:uFillTx/>
                <a:latin typeface="Meiryo UI"/>
                <a:ea typeface="Meiryo UI"/>
                <a:cs typeface="+mn-cs"/>
              </a:rPr>
              <a:t>Ⅲ</a:t>
            </a:r>
            <a:r>
              <a:rPr kumimoji="1" lang="ja-JP" altLang="en-US" sz="1400" b="0" i="0" u="none" strike="noStrike" kern="0" cap="none" spc="0" normalizeH="0" baseline="0" noProof="0" dirty="0">
                <a:ln>
                  <a:noFill/>
                </a:ln>
                <a:solidFill>
                  <a:prstClr val="black"/>
                </a:solidFill>
                <a:effectLst/>
                <a:uLnTx/>
                <a:uFillTx/>
                <a:latin typeface="Meiryo UI"/>
                <a:ea typeface="Meiryo UI"/>
                <a:cs typeface="+mn-cs"/>
              </a:rPr>
              <a:t>　中学校における学習   　　（</a:t>
            </a:r>
            <a:r>
              <a:rPr kumimoji="1" lang="en-US" altLang="ja-JP" sz="1400" b="0" i="0" u="none" strike="noStrike" kern="0" cap="none" spc="0" normalizeH="0" baseline="0" noProof="0" dirty="0">
                <a:ln>
                  <a:noFill/>
                </a:ln>
                <a:solidFill>
                  <a:prstClr val="black"/>
                </a:solidFill>
                <a:effectLst/>
                <a:uLnTx/>
                <a:uFillTx/>
                <a:latin typeface="Meiryo UI"/>
                <a:ea typeface="Meiryo UI"/>
                <a:cs typeface="+mn-cs"/>
              </a:rPr>
              <a:t>15</a:t>
            </a:r>
            <a:r>
              <a:rPr kumimoji="1" lang="ja-JP" altLang="en-US" sz="1400" b="0" i="0" u="none" strike="noStrike" kern="0" cap="none" spc="0" normalizeH="0" baseline="0" noProof="0" dirty="0">
                <a:ln>
                  <a:noFill/>
                </a:ln>
                <a:solidFill>
                  <a:prstClr val="black"/>
                </a:solidFill>
                <a:effectLst/>
                <a:uLnTx/>
                <a:uFillTx/>
                <a:latin typeface="Meiryo UI"/>
                <a:ea typeface="Meiryo UI"/>
                <a:cs typeface="+mn-cs"/>
              </a:rPr>
              <a:t>％程度）　　</a:t>
            </a:r>
            <a:endParaRPr kumimoji="1" lang="en-US" altLang="ja-JP" sz="1400" b="0" i="0" u="none" strike="noStrike" kern="0" cap="none" spc="0" normalizeH="0" baseline="0" noProof="0" dirty="0">
              <a:ln>
                <a:noFill/>
              </a:ln>
              <a:solidFill>
                <a:prstClr val="black"/>
              </a:solidFill>
              <a:effectLst/>
              <a:uLnTx/>
              <a:uFillTx/>
              <a:latin typeface="Meiryo UI"/>
              <a:ea typeface="Meiryo UI"/>
              <a:cs typeface="+mn-cs"/>
            </a:endParaRPr>
          </a:p>
        </p:txBody>
      </p:sp>
    </p:spTree>
    <p:extLst>
      <p:ext uri="{BB962C8B-B14F-4D97-AF65-F5344CB8AC3E}">
        <p14:creationId xmlns:p14="http://schemas.microsoft.com/office/powerpoint/2010/main" val="1883581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6D9F6548-1A76-4A96-A5B5-0167B6FF27D7}"/>
              </a:ext>
            </a:extLst>
          </p:cNvPr>
          <p:cNvSpPr txBox="1"/>
          <p:nvPr/>
        </p:nvSpPr>
        <p:spPr>
          <a:xfrm>
            <a:off x="956113" y="2766800"/>
            <a:ext cx="6749505" cy="954107"/>
          </a:xfrm>
          <a:prstGeom prst="rect">
            <a:avLst/>
          </a:prstGeom>
          <a:noFill/>
        </p:spPr>
        <p:txBody>
          <a:bodyPr wrap="square">
            <a:spAutoFit/>
          </a:bodyPr>
          <a:lstStyle/>
          <a:p>
            <a:pPr marL="373064"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教育長の学校訪問により、現状把握と校長への指導助言（</a:t>
            </a:r>
            <a:r>
              <a:rPr lang="en-US" altLang="ja-JP" sz="1400" dirty="0">
                <a:latin typeface="Meiryo UI" panose="020B0604030504040204" pitchFamily="50" charset="-128"/>
                <a:ea typeface="Meiryo UI" panose="020B0604030504040204" pitchFamily="50" charset="-128"/>
              </a:rPr>
              <a:t>12</a:t>
            </a:r>
            <a:r>
              <a:rPr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25</a:t>
            </a:r>
            <a:r>
              <a:rPr lang="ja-JP" altLang="en-US" sz="1400" dirty="0">
                <a:latin typeface="Meiryo UI" panose="020B0604030504040204" pitchFamily="50" charset="-128"/>
                <a:ea typeface="Meiryo UI" panose="020B0604030504040204" pitchFamily="50" charset="-128"/>
              </a:rPr>
              <a:t>日時点で</a:t>
            </a:r>
            <a:r>
              <a:rPr lang="en-US" altLang="ja-JP" sz="1400" dirty="0">
                <a:latin typeface="Meiryo UI" panose="020B0604030504040204" pitchFamily="50" charset="-128"/>
                <a:ea typeface="Meiryo UI" panose="020B0604030504040204" pitchFamily="50" charset="-128"/>
              </a:rPr>
              <a:t>59</a:t>
            </a:r>
            <a:r>
              <a:rPr lang="ja-JP" altLang="en-US" sz="1400" dirty="0">
                <a:latin typeface="Meiryo UI" panose="020B0604030504040204" pitchFamily="50" charset="-128"/>
                <a:ea typeface="Meiryo UI" panose="020B0604030504040204" pitchFamily="50" charset="-128"/>
              </a:rPr>
              <a:t>校）</a:t>
            </a:r>
          </a:p>
          <a:p>
            <a:pPr marL="373064"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教育長定例記者会見（４月から毎月）</a:t>
            </a:r>
          </a:p>
          <a:p>
            <a:pPr marL="373064"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府立学校長への臨時研修（学校経営・広報について　８</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１開催）</a:t>
            </a:r>
          </a:p>
          <a:p>
            <a:pPr marL="373064"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教育庁のホームページのデザイン刷新（８月下旬）</a:t>
            </a:r>
            <a:endParaRPr lang="en-US" altLang="ja-JP" sz="1400" dirty="0">
              <a:highlight>
                <a:srgbClr val="FFFF00"/>
              </a:highlight>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D5E21860-F6E1-4898-B837-FB5E138ED0AB}"/>
              </a:ext>
            </a:extLst>
          </p:cNvPr>
          <p:cNvSpPr txBox="1"/>
          <p:nvPr/>
        </p:nvSpPr>
        <p:spPr>
          <a:xfrm>
            <a:off x="948265" y="4115968"/>
            <a:ext cx="7241127" cy="1600438"/>
          </a:xfrm>
          <a:prstGeom prst="rect">
            <a:avLst/>
          </a:prstGeom>
          <a:noFill/>
        </p:spPr>
        <p:txBody>
          <a:bodyPr wrap="square">
            <a:spAutoFit/>
          </a:bodyPr>
          <a:lstStyle/>
          <a:p>
            <a:pPr marL="373064"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学校ホームページの魅力化</a:t>
            </a:r>
            <a:endParaRPr lang="en-US" altLang="ja-JP" sz="1400" dirty="0">
              <a:latin typeface="Meiryo UI" panose="020B0604030504040204" pitchFamily="50" charset="-128"/>
              <a:ea typeface="Meiryo UI" panose="020B0604030504040204" pitchFamily="50" charset="-128"/>
            </a:endParaRPr>
          </a:p>
          <a:p>
            <a:pPr marL="373064" indent="-285750">
              <a:buFont typeface="Arial" panose="020B0604020202020204" pitchFamily="34" charset="0"/>
              <a:buChar char="•"/>
            </a:pPr>
            <a:r>
              <a:rPr lang="en-US" altLang="ja-JP" sz="1400" dirty="0">
                <a:latin typeface="Meiryo UI" panose="020B0604030504040204" pitchFamily="50" charset="-128"/>
                <a:ea typeface="Meiryo UI" panose="020B0604030504040204" pitchFamily="50" charset="-128"/>
              </a:rPr>
              <a:t>SNS</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YouTube, </a:t>
            </a:r>
            <a:r>
              <a:rPr lang="en-US" altLang="ja-JP" sz="1400" dirty="0" err="1">
                <a:latin typeface="Meiryo UI" panose="020B0604030504040204" pitchFamily="50" charset="-128"/>
                <a:ea typeface="Meiryo UI" panose="020B0604030504040204" pitchFamily="50" charset="-128"/>
              </a:rPr>
              <a:t>TikTok</a:t>
            </a:r>
            <a:r>
              <a:rPr lang="en-US" altLang="ja-JP" sz="1400" dirty="0">
                <a:latin typeface="Meiryo UI" panose="020B0604030504040204" pitchFamily="50" charset="-128"/>
                <a:ea typeface="Meiryo UI" panose="020B0604030504040204" pitchFamily="50" charset="-128"/>
              </a:rPr>
              <a:t>, Instagram</a:t>
            </a:r>
            <a:r>
              <a:rPr lang="ja-JP" altLang="en-US" sz="1400" dirty="0">
                <a:latin typeface="Meiryo UI" panose="020B0604030504040204" pitchFamily="50" charset="-128"/>
                <a:ea typeface="Meiryo UI" panose="020B0604030504040204" pitchFamily="50" charset="-128"/>
              </a:rPr>
              <a:t>等）による広報</a:t>
            </a:r>
            <a:endParaRPr lang="ja-JP" altLang="en-US" sz="1400" strike="sngStrike" dirty="0">
              <a:solidFill>
                <a:srgbClr val="FF0000"/>
              </a:solidFill>
              <a:latin typeface="Meiryo UI" panose="020B0604030504040204" pitchFamily="50" charset="-128"/>
              <a:ea typeface="Meiryo UI" panose="020B0604030504040204" pitchFamily="50" charset="-128"/>
            </a:endParaRPr>
          </a:p>
          <a:p>
            <a:pPr marL="98427" indent="-11113"/>
            <a:r>
              <a:rPr lang="ja-JP" altLang="en-US" sz="1400" dirty="0">
                <a:latin typeface="Meiryo UI" panose="020B0604030504040204" pitchFamily="50" charset="-128"/>
                <a:ea typeface="Meiryo UI" panose="020B0604030504040204" pitchFamily="50" charset="-128"/>
              </a:rPr>
              <a:t>　　　➤ 高校改革課による</a:t>
            </a:r>
            <a:r>
              <a:rPr lang="en-US" altLang="ja-JP" sz="1400" dirty="0">
                <a:latin typeface="Meiryo UI" panose="020B0604030504040204" pitchFamily="50" charset="-128"/>
                <a:ea typeface="Meiryo UI" panose="020B0604030504040204" pitchFamily="50" charset="-128"/>
              </a:rPr>
              <a:t>SNS</a:t>
            </a:r>
            <a:r>
              <a:rPr lang="ja-JP" altLang="en-US" sz="1400" dirty="0">
                <a:latin typeface="Meiryo UI" panose="020B0604030504040204" pitchFamily="50" charset="-128"/>
                <a:ea typeface="Meiryo UI" panose="020B0604030504040204" pitchFamily="50" charset="-128"/>
              </a:rPr>
              <a:t>セミナーの開催</a:t>
            </a:r>
          </a:p>
          <a:p>
            <a:pPr marL="373064"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学校リーフレットのデザイン刷新</a:t>
            </a:r>
          </a:p>
          <a:p>
            <a:pPr marL="373064"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学校説明会や体験入学における在校生の活躍</a:t>
            </a:r>
          </a:p>
          <a:p>
            <a:pPr marL="373064"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進学フェア・産業教育フェア、合同説明会</a:t>
            </a:r>
            <a:endParaRPr lang="ja-JP" altLang="en-US" sz="1400" strike="sngStrike" dirty="0">
              <a:solidFill>
                <a:srgbClr val="FF0000"/>
              </a:solidFill>
              <a:latin typeface="Meiryo UI" panose="020B0604030504040204" pitchFamily="50" charset="-128"/>
              <a:ea typeface="Meiryo UI" panose="020B0604030504040204" pitchFamily="50" charset="-128"/>
            </a:endParaRPr>
          </a:p>
          <a:p>
            <a:pPr marL="373064"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中学校等への訪問</a:t>
            </a:r>
            <a:endParaRPr lang="en-US" altLang="ja-JP" sz="14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D46DBFE5-EE40-470D-9363-85FCDD9E9217}"/>
              </a:ext>
            </a:extLst>
          </p:cNvPr>
          <p:cNvSpPr txBox="1"/>
          <p:nvPr/>
        </p:nvSpPr>
        <p:spPr>
          <a:xfrm>
            <a:off x="1115328" y="5716406"/>
            <a:ext cx="5930192" cy="984885"/>
          </a:xfrm>
          <a:prstGeom prst="rect">
            <a:avLst/>
          </a:prstGeom>
          <a:solidFill>
            <a:schemeClr val="accent1">
              <a:lumMod val="20000"/>
              <a:lumOff val="80000"/>
            </a:schemeClr>
          </a:solidFill>
        </p:spPr>
        <p:txBody>
          <a:bodyPr wrap="square">
            <a:spAutoFit/>
          </a:bodyPr>
          <a:lstStyle/>
          <a:p>
            <a:pPr marL="87314">
              <a:spcAft>
                <a:spcPts val="600"/>
              </a:spcAft>
            </a:pP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参考</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　子どもたちの高校選び（イメージ）</a:t>
            </a:r>
            <a:br>
              <a:rPr lang="en-US" altLang="ja-JP" sz="1600" b="1" dirty="0">
                <a:latin typeface="Meiryo UI" panose="020B0604030504040204" pitchFamily="50" charset="-128"/>
                <a:ea typeface="Meiryo UI" panose="020B0604030504040204" pitchFamily="50" charset="-128"/>
              </a:rPr>
            </a:br>
            <a:r>
              <a:rPr lang="ja-JP" altLang="en-US" sz="1400" b="1"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＃授業のおもしろさ、学びの楽しさ　</a:t>
            </a:r>
            <a:r>
              <a:rPr lang="ja-JP" altLang="en-US" sz="1400" dirty="0">
                <a:solidFill>
                  <a:prstClr val="black"/>
                </a:solidFill>
                <a:latin typeface="Meiryo UI" panose="020B0604030504040204" pitchFamily="50" charset="-128"/>
                <a:ea typeface="Meiryo UI" panose="020B0604030504040204" pitchFamily="50" charset="-128"/>
              </a:rPr>
              <a:t>＃進路希望の実現　　　　　　　　　</a:t>
            </a:r>
            <a:br>
              <a:rPr lang="en-US" altLang="ja-JP" sz="1400" dirty="0">
                <a:solidFill>
                  <a:prstClr val="black"/>
                </a:solidFill>
                <a:latin typeface="Meiryo UI" panose="020B0604030504040204" pitchFamily="50" charset="-128"/>
                <a:ea typeface="Meiryo UI" panose="020B0604030504040204" pitchFamily="50" charset="-128"/>
              </a:rPr>
            </a:br>
            <a:r>
              <a:rPr lang="ja-JP" altLang="en-US" sz="1400" dirty="0">
                <a:solidFill>
                  <a:prstClr val="black"/>
                </a:solidFill>
                <a:latin typeface="Meiryo UI" panose="020B0604030504040204" pitchFamily="50" charset="-128"/>
                <a:ea typeface="Meiryo UI" panose="020B0604030504040204" pitchFamily="50" charset="-128"/>
              </a:rPr>
              <a:t>　　　　　</a:t>
            </a:r>
            <a:r>
              <a:rPr lang="en-US" altLang="ja-JP" sz="1400" dirty="0">
                <a:solidFill>
                  <a:prstClr val="black"/>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＃教員の面倒見の良さ　　　　　　　＃学校行事の楽しさ</a:t>
            </a:r>
            <a:br>
              <a:rPr lang="en-US" altLang="ja-JP" sz="1400" dirty="0">
                <a:solidFill>
                  <a:prstClr val="black"/>
                </a:solidFill>
                <a:latin typeface="Meiryo UI" panose="020B0604030504040204" pitchFamily="50" charset="-128"/>
                <a:ea typeface="Meiryo UI" panose="020B0604030504040204" pitchFamily="50" charset="-128"/>
              </a:rPr>
            </a:br>
            <a:r>
              <a:rPr lang="ja-JP" altLang="en-US" sz="1400" dirty="0">
                <a:solidFill>
                  <a:prstClr val="black"/>
                </a:solidFill>
                <a:latin typeface="Meiryo UI" panose="020B0604030504040204" pitchFamily="50" charset="-128"/>
                <a:ea typeface="Meiryo UI" panose="020B0604030504040204" pitchFamily="50" charset="-128"/>
              </a:rPr>
              <a:t>　　　　　　＃部活動の充実　　　　　　　　　</a:t>
            </a:r>
            <a:r>
              <a:rPr lang="ja-JP" altLang="en-US" sz="800" dirty="0">
                <a:solidFill>
                  <a:prstClr val="black"/>
                </a:solidFill>
                <a:latin typeface="Meiryo UI" panose="020B0604030504040204" pitchFamily="50" charset="-128"/>
                <a:ea typeface="Meiryo UI" panose="020B0604030504040204" pitchFamily="50" charset="-128"/>
              </a:rPr>
              <a:t>　</a:t>
            </a:r>
            <a:r>
              <a:rPr lang="en-US" altLang="ja-JP" sz="1200" dirty="0">
                <a:solidFill>
                  <a:prstClr val="black"/>
                </a:solidFill>
                <a:latin typeface="Meiryo UI" panose="020B0604030504040204" pitchFamily="50" charset="-128"/>
                <a:ea typeface="Meiryo UI" panose="020B0604030504040204" pitchFamily="50" charset="-128"/>
              </a:rPr>
              <a:t> </a:t>
            </a:r>
            <a:r>
              <a:rPr lang="ja-JP" altLang="en-US" sz="600" dirty="0">
                <a:solidFill>
                  <a:prstClr val="black"/>
                </a:solidFill>
                <a:latin typeface="Meiryo UI" panose="020B0604030504040204" pitchFamily="50" charset="-128"/>
                <a:ea typeface="Meiryo UI" panose="020B0604030504040204" pitchFamily="50" charset="-128"/>
              </a:rPr>
              <a:t>　</a:t>
            </a:r>
            <a:r>
              <a:rPr lang="ja-JP" altLang="en-US" sz="800" dirty="0">
                <a:solidFill>
                  <a:prstClr val="black"/>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＃施設の充実度（トイレ・食堂）    </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8" name="角丸四角形 32">
            <a:extLst>
              <a:ext uri="{FF2B5EF4-FFF2-40B4-BE49-F238E27FC236}">
                <a16:creationId xmlns:a16="http://schemas.microsoft.com/office/drawing/2014/main" id="{3795FB80-75BB-481D-8B1A-7D99670B8429}"/>
              </a:ext>
            </a:extLst>
          </p:cNvPr>
          <p:cNvSpPr/>
          <p:nvPr/>
        </p:nvSpPr>
        <p:spPr>
          <a:xfrm>
            <a:off x="730650" y="2073589"/>
            <a:ext cx="1872000" cy="324000"/>
          </a:xfrm>
          <a:prstGeom prst="roundRect">
            <a:avLst>
              <a:gd name="adj" fmla="val 5000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取組み状況</a:t>
            </a:r>
          </a:p>
        </p:txBody>
      </p:sp>
      <p:sp>
        <p:nvSpPr>
          <p:cNvPr id="9" name="テキスト ボックス 8">
            <a:extLst>
              <a:ext uri="{FF2B5EF4-FFF2-40B4-BE49-F238E27FC236}">
                <a16:creationId xmlns:a16="http://schemas.microsoft.com/office/drawing/2014/main" id="{089D823F-C143-40E3-8F88-E0CC87508A77}"/>
              </a:ext>
            </a:extLst>
          </p:cNvPr>
          <p:cNvSpPr txBox="1"/>
          <p:nvPr/>
        </p:nvSpPr>
        <p:spPr>
          <a:xfrm>
            <a:off x="667497" y="237828"/>
            <a:ext cx="8432849" cy="431991"/>
          </a:xfrm>
          <a:prstGeom prst="rect">
            <a:avLst/>
          </a:prstGeom>
          <a:noFill/>
          <a:ln>
            <a:noFill/>
          </a:ln>
        </p:spPr>
        <p:txBody>
          <a:bodyPr wrap="square" tIns="90000" bIns="90000" rtlCol="0" anchor="t" anchorCtr="0">
            <a:noAutofit/>
          </a:bodyPr>
          <a:lstStyle/>
          <a:p>
            <a:r>
              <a:rPr lang="en-US" altLang="ja-JP" sz="2000" b="1" dirty="0">
                <a:latin typeface="メイリオ" panose="020B0604030504040204" pitchFamily="50" charset="-128"/>
                <a:ea typeface="メイリオ" panose="020B0604030504040204" pitchFamily="50" charset="-128"/>
              </a:rPr>
              <a:t>2</a:t>
            </a:r>
            <a:r>
              <a:rPr lang="ja-JP" altLang="en-US" sz="2000" b="1" dirty="0">
                <a:latin typeface="メイリオ" panose="020B0604030504040204" pitchFamily="50" charset="-128"/>
                <a:ea typeface="メイリオ" panose="020B0604030504040204" pitchFamily="50" charset="-128"/>
              </a:rPr>
              <a:t>　府立高校改革に向けて</a:t>
            </a:r>
            <a:r>
              <a:rPr lang="ja-JP" altLang="en-US" sz="2000" b="1" dirty="0">
                <a:solidFill>
                  <a:prstClr val="black"/>
                </a:solidFill>
                <a:latin typeface="メイリオ" panose="020B0604030504040204" pitchFamily="50" charset="-128"/>
                <a:ea typeface="メイリオ" panose="020B0604030504040204" pitchFamily="50" charset="-128"/>
              </a:rPr>
              <a:t>（③ </a:t>
            </a:r>
            <a:r>
              <a:rPr lang="ja-JP" altLang="en-US" sz="2000" b="1" dirty="0">
                <a:latin typeface="メイリオ" panose="020B0604030504040204" pitchFamily="50" charset="-128"/>
                <a:ea typeface="メイリオ" panose="020B0604030504040204" pitchFamily="50" charset="-128"/>
              </a:rPr>
              <a:t>広報</a:t>
            </a:r>
            <a:r>
              <a:rPr lang="zh-TW" altLang="en-US" sz="2000" b="1" dirty="0">
                <a:latin typeface="メイリオ" panose="020B0604030504040204" pitchFamily="50" charset="-128"/>
                <a:ea typeface="メイリオ" panose="020B0604030504040204" pitchFamily="50" charset="-128"/>
              </a:rPr>
              <a:t>改革）</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6C3E5683-DBE8-4342-8766-E496D03B52EA}"/>
              </a:ext>
            </a:extLst>
          </p:cNvPr>
          <p:cNvSpPr txBox="1"/>
          <p:nvPr/>
        </p:nvSpPr>
        <p:spPr>
          <a:xfrm>
            <a:off x="635750" y="966157"/>
            <a:ext cx="11046089" cy="1007147"/>
          </a:xfrm>
          <a:prstGeom prst="rect">
            <a:avLst/>
          </a:prstGeom>
          <a:noFill/>
          <a:ln>
            <a:noFill/>
          </a:ln>
        </p:spPr>
        <p:txBody>
          <a:bodyPr wrap="square" tIns="90000" bIns="90000" rtlCol="0" anchor="t" anchorCtr="0">
            <a:noAutofit/>
          </a:bodyPr>
          <a:lstStyle/>
          <a:p>
            <a:pPr marL="285750" indent="-285750">
              <a:spcAft>
                <a:spcPts val="600"/>
              </a:spcAft>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これまでも、教育庁及び各府立高校において、説明会等の開催やホームページや</a:t>
            </a:r>
            <a:r>
              <a:rPr lang="en-US" altLang="ja-JP" sz="1600" dirty="0">
                <a:latin typeface="Meiryo UI" panose="020B0604030504040204" pitchFamily="50" charset="-128"/>
                <a:ea typeface="Meiryo UI" panose="020B0604030504040204" pitchFamily="50" charset="-128"/>
              </a:rPr>
              <a:t>SNS</a:t>
            </a:r>
            <a:r>
              <a:rPr lang="ja-JP" altLang="en-US" sz="1600" dirty="0">
                <a:latin typeface="Meiryo UI" panose="020B0604030504040204" pitchFamily="50" charset="-128"/>
                <a:ea typeface="Meiryo UI" panose="020B0604030504040204" pitchFamily="50" charset="-128"/>
              </a:rPr>
              <a:t>等を活用した広報を実施</a:t>
            </a:r>
            <a:endParaRPr lang="en-US" altLang="ja-JP" sz="1600" dirty="0">
              <a:latin typeface="Meiryo UI" panose="020B0604030504040204" pitchFamily="50" charset="-128"/>
              <a:ea typeface="Meiryo UI" panose="020B0604030504040204" pitchFamily="50" charset="-128"/>
            </a:endParaRPr>
          </a:p>
          <a:p>
            <a:pPr marL="285750" indent="-285750">
              <a:spcAft>
                <a:spcPts val="600"/>
              </a:spcAft>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今後、府立高校の特色や魅力を中学生や保護者等に浸透させていくためには、各学校のスクールポリシー（学校の基本方針）や</a:t>
            </a:r>
            <a:endParaRPr lang="en-US" altLang="ja-JP" sz="1600" dirty="0">
              <a:latin typeface="Meiryo UI" panose="020B0604030504040204" pitchFamily="50" charset="-128"/>
              <a:ea typeface="Meiryo UI" panose="020B0604030504040204" pitchFamily="50" charset="-128"/>
            </a:endParaRPr>
          </a:p>
          <a:p>
            <a:pPr>
              <a:spcAft>
                <a:spcPts val="600"/>
              </a:spcAft>
            </a:pPr>
            <a:r>
              <a:rPr lang="ja-JP" altLang="en-US" sz="1600" dirty="0">
                <a:latin typeface="Meiryo UI" panose="020B0604030504040204" pitchFamily="50" charset="-128"/>
                <a:ea typeface="Meiryo UI" panose="020B0604030504040204" pitchFamily="50" charset="-128"/>
              </a:rPr>
              <a:t>　　求める人物像を明確にしたうえで、多様な媒体の活用や民間とも連携しながら効果的に発信していくことが必要</a:t>
            </a:r>
            <a:endParaRPr lang="en-US" altLang="ja-JP" sz="1600"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827428B3-6214-48C8-813F-BD71DEDC100E}"/>
              </a:ext>
            </a:extLst>
          </p:cNvPr>
          <p:cNvSpPr txBox="1"/>
          <p:nvPr/>
        </p:nvSpPr>
        <p:spPr>
          <a:xfrm>
            <a:off x="757765" y="2483580"/>
            <a:ext cx="3796701" cy="338554"/>
          </a:xfrm>
          <a:prstGeom prst="rect">
            <a:avLst/>
          </a:prstGeom>
          <a:noFill/>
        </p:spPr>
        <p:txBody>
          <a:bodyPr wrap="square">
            <a:spAutoFit/>
          </a:bodyPr>
          <a:lstStyle/>
          <a:p>
            <a:pPr marL="373064" indent="-285750">
              <a:buFont typeface="Wingdings" panose="05000000000000000000" pitchFamily="2" charset="2"/>
              <a:buChar char="n"/>
            </a:pPr>
            <a:r>
              <a:rPr lang="ja-JP" altLang="en-US" sz="1600" b="1" dirty="0">
                <a:latin typeface="Meiryo UI" panose="020B0604030504040204" pitchFamily="50" charset="-128"/>
                <a:ea typeface="Meiryo UI" panose="020B0604030504040204" pitchFamily="50" charset="-128"/>
              </a:rPr>
              <a:t>教育庁の取組み（令和６年４月～）</a:t>
            </a:r>
          </a:p>
        </p:txBody>
      </p:sp>
      <p:sp>
        <p:nvSpPr>
          <p:cNvPr id="12" name="テキスト ボックス 11">
            <a:extLst>
              <a:ext uri="{FF2B5EF4-FFF2-40B4-BE49-F238E27FC236}">
                <a16:creationId xmlns:a16="http://schemas.microsoft.com/office/drawing/2014/main" id="{FAADB0A2-0699-4431-95AD-52C62E9BBC93}"/>
              </a:ext>
            </a:extLst>
          </p:cNvPr>
          <p:cNvSpPr txBox="1"/>
          <p:nvPr/>
        </p:nvSpPr>
        <p:spPr>
          <a:xfrm>
            <a:off x="741639" y="3816350"/>
            <a:ext cx="2482850" cy="343416"/>
          </a:xfrm>
          <a:prstGeom prst="rect">
            <a:avLst/>
          </a:prstGeom>
          <a:noFill/>
        </p:spPr>
        <p:txBody>
          <a:bodyPr wrap="square">
            <a:spAutoFit/>
          </a:bodyPr>
          <a:lstStyle/>
          <a:p>
            <a:pPr marL="98427" indent="-11113"/>
            <a:r>
              <a:rPr lang="ja-JP" altLang="en-US" sz="1600" b="1" dirty="0">
                <a:latin typeface="Meiryo UI" panose="020B0604030504040204" pitchFamily="50" charset="-128"/>
                <a:ea typeface="Meiryo UI" panose="020B0604030504040204" pitchFamily="50" charset="-128"/>
              </a:rPr>
              <a:t>■ 府立高校の取組み</a:t>
            </a:r>
          </a:p>
        </p:txBody>
      </p:sp>
      <p:cxnSp>
        <p:nvCxnSpPr>
          <p:cNvPr id="13" name="直線コネクタ 12">
            <a:extLst>
              <a:ext uri="{FF2B5EF4-FFF2-40B4-BE49-F238E27FC236}">
                <a16:creationId xmlns:a16="http://schemas.microsoft.com/office/drawing/2014/main" id="{0F4E54D2-A962-444A-A7A1-6C89FDC12F3B}"/>
              </a:ext>
            </a:extLst>
          </p:cNvPr>
          <p:cNvCxnSpPr>
            <a:cxnSpLocks/>
          </p:cNvCxnSpPr>
          <p:nvPr/>
        </p:nvCxnSpPr>
        <p:spPr>
          <a:xfrm flipV="1">
            <a:off x="737839" y="764285"/>
            <a:ext cx="10944000" cy="12879"/>
          </a:xfrm>
          <a:prstGeom prst="line">
            <a:avLst/>
          </a:prstGeom>
          <a:noFill/>
          <a:ln w="57150" cap="flat" cmpd="sng" algn="ctr">
            <a:solidFill>
              <a:srgbClr val="42BA97"/>
            </a:solidFill>
            <a:prstDash val="solid"/>
            <a:miter lim="800000"/>
          </a:ln>
          <a:effectLst/>
        </p:spPr>
      </p:cxnSp>
      <p:sp>
        <p:nvSpPr>
          <p:cNvPr id="14" name="スライド番号プレースホルダー 4">
            <a:extLst>
              <a:ext uri="{FF2B5EF4-FFF2-40B4-BE49-F238E27FC236}">
                <a16:creationId xmlns:a16="http://schemas.microsoft.com/office/drawing/2014/main" id="{04173823-8FDC-4B2D-9AEB-F40F75D5D40F}"/>
              </a:ext>
            </a:extLst>
          </p:cNvPr>
          <p:cNvSpPr txBox="1">
            <a:spLocks/>
          </p:cNvSpPr>
          <p:nvPr/>
        </p:nvSpPr>
        <p:spPr>
          <a:xfrm>
            <a:off x="8763002" y="6488855"/>
            <a:ext cx="2743200" cy="365125"/>
          </a:xfrm>
          <a:prstGeom prst="rect">
            <a:avLst/>
          </a:prstGeom>
        </p:spPr>
        <p:txBody>
          <a:bodyPr/>
          <a:lstStyle>
            <a:defPPr>
              <a:defRPr lang="en-US"/>
            </a:defPPr>
            <a:lvl1pPr marL="0" algn="r" defTabSz="457178" rtl="0" eaLnBrk="1" latinLnBrk="0" hangingPunct="1">
              <a:defRPr sz="1400" b="1"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178" algn="l" defTabSz="457178" rtl="0" eaLnBrk="1" latinLnBrk="0" hangingPunct="1">
              <a:defRPr sz="1800" kern="1200">
                <a:solidFill>
                  <a:schemeClr val="tx1"/>
                </a:solidFill>
                <a:latin typeface="+mn-lt"/>
                <a:ea typeface="+mn-ea"/>
                <a:cs typeface="+mn-cs"/>
              </a:defRPr>
            </a:lvl2pPr>
            <a:lvl3pPr marL="914357" algn="l" defTabSz="457178" rtl="0" eaLnBrk="1" latinLnBrk="0" hangingPunct="1">
              <a:defRPr sz="1800" kern="1200">
                <a:solidFill>
                  <a:schemeClr val="tx1"/>
                </a:solidFill>
                <a:latin typeface="+mn-lt"/>
                <a:ea typeface="+mn-ea"/>
                <a:cs typeface="+mn-cs"/>
              </a:defRPr>
            </a:lvl3pPr>
            <a:lvl4pPr marL="1371536" algn="l" defTabSz="457178" rtl="0" eaLnBrk="1" latinLnBrk="0" hangingPunct="1">
              <a:defRPr sz="1800" kern="1200">
                <a:solidFill>
                  <a:schemeClr val="tx1"/>
                </a:solidFill>
                <a:latin typeface="+mn-lt"/>
                <a:ea typeface="+mn-ea"/>
                <a:cs typeface="+mn-cs"/>
              </a:defRPr>
            </a:lvl4pPr>
            <a:lvl5pPr marL="1828714" algn="l" defTabSz="457178" rtl="0" eaLnBrk="1" latinLnBrk="0" hangingPunct="1">
              <a:defRPr sz="1800" kern="1200">
                <a:solidFill>
                  <a:schemeClr val="tx1"/>
                </a:solidFill>
                <a:latin typeface="+mn-lt"/>
                <a:ea typeface="+mn-ea"/>
                <a:cs typeface="+mn-cs"/>
              </a:defRPr>
            </a:lvl5pPr>
            <a:lvl6pPr marL="2285892" algn="l" defTabSz="457178" rtl="0" eaLnBrk="1" latinLnBrk="0" hangingPunct="1">
              <a:defRPr sz="1800" kern="1200">
                <a:solidFill>
                  <a:schemeClr val="tx1"/>
                </a:solidFill>
                <a:latin typeface="+mn-lt"/>
                <a:ea typeface="+mn-ea"/>
                <a:cs typeface="+mn-cs"/>
              </a:defRPr>
            </a:lvl6pPr>
            <a:lvl7pPr marL="2743070" algn="l" defTabSz="457178" rtl="0" eaLnBrk="1" latinLnBrk="0" hangingPunct="1">
              <a:defRPr sz="1800" kern="1200">
                <a:solidFill>
                  <a:schemeClr val="tx1"/>
                </a:solidFill>
                <a:latin typeface="+mn-lt"/>
                <a:ea typeface="+mn-ea"/>
                <a:cs typeface="+mn-cs"/>
              </a:defRPr>
            </a:lvl7pPr>
            <a:lvl8pPr marL="3200249" algn="l" defTabSz="457178" rtl="0" eaLnBrk="1" latinLnBrk="0" hangingPunct="1">
              <a:defRPr sz="1800" kern="1200">
                <a:solidFill>
                  <a:schemeClr val="tx1"/>
                </a:solidFill>
                <a:latin typeface="+mn-lt"/>
                <a:ea typeface="+mn-ea"/>
                <a:cs typeface="+mn-cs"/>
              </a:defRPr>
            </a:lvl8pPr>
            <a:lvl9pPr marL="3657428" algn="l" defTabSz="457178" rtl="0" eaLnBrk="1" latinLnBrk="0" hangingPunct="1">
              <a:defRPr sz="1800" kern="1200">
                <a:solidFill>
                  <a:schemeClr val="tx1"/>
                </a:solidFill>
                <a:latin typeface="+mn-lt"/>
                <a:ea typeface="+mn-ea"/>
                <a:cs typeface="+mn-cs"/>
              </a:defRPr>
            </a:lvl9pPr>
          </a:lstStyle>
          <a:p>
            <a:fld id="{8EF98A3A-4FC9-421C-9EC4-B2EF6B34D3EB}" type="slidenum">
              <a:rPr kumimoji="1" lang="ja-JP" altLang="en-US" smtClean="0"/>
              <a:pPr/>
              <a:t>16</a:t>
            </a:fld>
            <a:endParaRPr kumimoji="1" lang="ja-JP" altLang="en-US" dirty="0"/>
          </a:p>
        </p:txBody>
      </p:sp>
      <p:pic>
        <p:nvPicPr>
          <p:cNvPr id="3" name="図 2">
            <a:extLst>
              <a:ext uri="{FF2B5EF4-FFF2-40B4-BE49-F238E27FC236}">
                <a16:creationId xmlns:a16="http://schemas.microsoft.com/office/drawing/2014/main" id="{73C49FB9-3FCB-4333-B4E1-0B3F5C15BB7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91247" y="2612690"/>
            <a:ext cx="2877582" cy="1581088"/>
          </a:xfrm>
          <a:prstGeom prst="rect">
            <a:avLst/>
          </a:prstGeom>
        </p:spPr>
      </p:pic>
      <p:pic>
        <p:nvPicPr>
          <p:cNvPr id="16" name="図 15">
            <a:extLst>
              <a:ext uri="{FF2B5EF4-FFF2-40B4-BE49-F238E27FC236}">
                <a16:creationId xmlns:a16="http://schemas.microsoft.com/office/drawing/2014/main" id="{26DBC786-512B-4CC4-B5AE-E812961E665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08401" y="3005111"/>
            <a:ext cx="792002" cy="792000"/>
          </a:xfrm>
          <a:prstGeom prst="rect">
            <a:avLst/>
          </a:prstGeom>
        </p:spPr>
      </p:pic>
      <p:sp>
        <p:nvSpPr>
          <p:cNvPr id="18" name="テキスト ボックス 17">
            <a:extLst>
              <a:ext uri="{FF2B5EF4-FFF2-40B4-BE49-F238E27FC236}">
                <a16:creationId xmlns:a16="http://schemas.microsoft.com/office/drawing/2014/main" id="{C41C8159-432C-40A3-9F0B-0C037026C389}"/>
              </a:ext>
            </a:extLst>
          </p:cNvPr>
          <p:cNvSpPr txBox="1"/>
          <p:nvPr/>
        </p:nvSpPr>
        <p:spPr>
          <a:xfrm>
            <a:off x="7790812" y="2125806"/>
            <a:ext cx="4420456" cy="461665"/>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大阪府立高校の魅力発信動画</a:t>
            </a:r>
            <a:endParaRPr lang="en-US" altLang="ja-JP" sz="1200" dirty="0">
              <a:latin typeface="Meiryo UI" panose="020B0604030504040204" pitchFamily="50" charset="-128"/>
              <a:ea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「府立高校の授業は進化しています（府立高校魅力発信動画）」</a:t>
            </a:r>
          </a:p>
        </p:txBody>
      </p:sp>
      <p:pic>
        <p:nvPicPr>
          <p:cNvPr id="20" name="図 19">
            <a:extLst>
              <a:ext uri="{FF2B5EF4-FFF2-40B4-BE49-F238E27FC236}">
                <a16:creationId xmlns:a16="http://schemas.microsoft.com/office/drawing/2014/main" id="{BF139F7D-6083-4676-99D3-2354199D4DC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911009" y="4650483"/>
            <a:ext cx="2857820" cy="1673866"/>
          </a:xfrm>
          <a:prstGeom prst="rect">
            <a:avLst/>
          </a:prstGeom>
        </p:spPr>
      </p:pic>
      <p:sp>
        <p:nvSpPr>
          <p:cNvPr id="21" name="テキスト ボックス 20">
            <a:extLst>
              <a:ext uri="{FF2B5EF4-FFF2-40B4-BE49-F238E27FC236}">
                <a16:creationId xmlns:a16="http://schemas.microsoft.com/office/drawing/2014/main" id="{08E5F456-BF0A-421C-9162-A877BE887B4C}"/>
              </a:ext>
            </a:extLst>
          </p:cNvPr>
          <p:cNvSpPr txBox="1"/>
          <p:nvPr/>
        </p:nvSpPr>
        <p:spPr>
          <a:xfrm>
            <a:off x="7790812" y="4362175"/>
            <a:ext cx="4420456" cy="276999"/>
          </a:xfrm>
          <a:prstGeom prst="rect">
            <a:avLst/>
          </a:prstGeom>
          <a:noFill/>
        </p:spPr>
        <p:txBody>
          <a:bodyPr wrap="square">
            <a:spAutoFit/>
          </a:bodyPr>
          <a:lstStyle/>
          <a:p>
            <a:r>
              <a:rPr lang="ja-JP" altLang="en-US" sz="1200" i="0" dirty="0">
                <a:effectLst/>
                <a:latin typeface="Meiryo UI" panose="020B0604030504040204" pitchFamily="50" charset="-128"/>
                <a:ea typeface="Meiryo UI" panose="020B0604030504040204" pitchFamily="50" charset="-128"/>
              </a:rPr>
              <a:t>府立東大阪みらい工科高校の学校紹介動画</a:t>
            </a:r>
          </a:p>
        </p:txBody>
      </p:sp>
      <p:pic>
        <p:nvPicPr>
          <p:cNvPr id="23" name="図 22">
            <a:extLst>
              <a:ext uri="{FF2B5EF4-FFF2-40B4-BE49-F238E27FC236}">
                <a16:creationId xmlns:a16="http://schemas.microsoft.com/office/drawing/2014/main" id="{E6CF27B1-8F1D-4848-A87F-0E9BCA10B14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23627" y="5088301"/>
            <a:ext cx="792000" cy="792000"/>
          </a:xfrm>
          <a:prstGeom prst="rect">
            <a:avLst/>
          </a:prstGeom>
        </p:spPr>
      </p:pic>
    </p:spTree>
    <p:extLst>
      <p:ext uri="{BB962C8B-B14F-4D97-AF65-F5344CB8AC3E}">
        <p14:creationId xmlns:p14="http://schemas.microsoft.com/office/powerpoint/2010/main" val="3168931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 name="表 11">
            <a:extLst>
              <a:ext uri="{FF2B5EF4-FFF2-40B4-BE49-F238E27FC236}">
                <a16:creationId xmlns:a16="http://schemas.microsoft.com/office/drawing/2014/main" id="{280F7810-B2DC-4A69-A45F-E01EF95F1E75}"/>
              </a:ext>
            </a:extLst>
          </p:cNvPr>
          <p:cNvGraphicFramePr>
            <a:graphicFrameLocks noGrp="1"/>
          </p:cNvGraphicFramePr>
          <p:nvPr>
            <p:extLst>
              <p:ext uri="{D42A27DB-BD31-4B8C-83A1-F6EECF244321}">
                <p14:modId xmlns:p14="http://schemas.microsoft.com/office/powerpoint/2010/main" val="1270294468"/>
              </p:ext>
            </p:extLst>
          </p:nvPr>
        </p:nvGraphicFramePr>
        <p:xfrm>
          <a:off x="616277" y="6039276"/>
          <a:ext cx="10845487" cy="743307"/>
        </p:xfrm>
        <a:graphic>
          <a:graphicData uri="http://schemas.openxmlformats.org/drawingml/2006/table">
            <a:tbl>
              <a:tblPr firstRow="1" bandRow="1">
                <a:tableStyleId>{5940675A-B579-460E-94D1-54222C63F5DA}</a:tableStyleId>
              </a:tblPr>
              <a:tblGrid>
                <a:gridCol w="998227">
                  <a:extLst>
                    <a:ext uri="{9D8B030D-6E8A-4147-A177-3AD203B41FA5}">
                      <a16:colId xmlns:a16="http://schemas.microsoft.com/office/drawing/2014/main" val="4094854469"/>
                    </a:ext>
                  </a:extLst>
                </a:gridCol>
                <a:gridCol w="1641210">
                  <a:extLst>
                    <a:ext uri="{9D8B030D-6E8A-4147-A177-3AD203B41FA5}">
                      <a16:colId xmlns:a16="http://schemas.microsoft.com/office/drawing/2014/main" val="1975741548"/>
                    </a:ext>
                  </a:extLst>
                </a:gridCol>
                <a:gridCol w="1641210">
                  <a:extLst>
                    <a:ext uri="{9D8B030D-6E8A-4147-A177-3AD203B41FA5}">
                      <a16:colId xmlns:a16="http://schemas.microsoft.com/office/drawing/2014/main" val="2321984511"/>
                    </a:ext>
                  </a:extLst>
                </a:gridCol>
                <a:gridCol w="1641210">
                  <a:extLst>
                    <a:ext uri="{9D8B030D-6E8A-4147-A177-3AD203B41FA5}">
                      <a16:colId xmlns:a16="http://schemas.microsoft.com/office/drawing/2014/main" val="1884997581"/>
                    </a:ext>
                  </a:extLst>
                </a:gridCol>
                <a:gridCol w="1641210">
                  <a:extLst>
                    <a:ext uri="{9D8B030D-6E8A-4147-A177-3AD203B41FA5}">
                      <a16:colId xmlns:a16="http://schemas.microsoft.com/office/drawing/2014/main" val="188559449"/>
                    </a:ext>
                  </a:extLst>
                </a:gridCol>
                <a:gridCol w="1641210">
                  <a:extLst>
                    <a:ext uri="{9D8B030D-6E8A-4147-A177-3AD203B41FA5}">
                      <a16:colId xmlns:a16="http://schemas.microsoft.com/office/drawing/2014/main" val="3822345213"/>
                    </a:ext>
                  </a:extLst>
                </a:gridCol>
                <a:gridCol w="1641210">
                  <a:extLst>
                    <a:ext uri="{9D8B030D-6E8A-4147-A177-3AD203B41FA5}">
                      <a16:colId xmlns:a16="http://schemas.microsoft.com/office/drawing/2014/main" val="672347250"/>
                    </a:ext>
                  </a:extLst>
                </a:gridCol>
              </a:tblGrid>
              <a:tr h="7433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kern="1200" dirty="0">
                          <a:solidFill>
                            <a:schemeClr val="bg1"/>
                          </a:solidFill>
                          <a:latin typeface="メイリオ" panose="020B0604030504040204" pitchFamily="50" charset="-128"/>
                          <a:ea typeface="メイリオ" panose="020B0604030504040204" pitchFamily="50" charset="-128"/>
                          <a:cs typeface="+mn-cs"/>
                        </a:rPr>
                        <a:t>授業料</a:t>
                      </a:r>
                      <a:endParaRPr kumimoji="1" lang="en-US" altLang="ja-JP" sz="1200" b="1" kern="1200" dirty="0">
                        <a:solidFill>
                          <a:schemeClr val="bg1"/>
                        </a:solidFill>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kern="1200" dirty="0">
                          <a:solidFill>
                            <a:schemeClr val="bg1"/>
                          </a:solidFill>
                          <a:latin typeface="メイリオ" panose="020B0604030504040204" pitchFamily="50" charset="-128"/>
                          <a:ea typeface="メイリオ" panose="020B0604030504040204" pitchFamily="50" charset="-128"/>
                          <a:cs typeface="+mn-cs"/>
                        </a:rPr>
                        <a:t>完全無償化</a:t>
                      </a:r>
                      <a:endParaRPr kumimoji="1" lang="ja-JP" altLang="en-US" sz="1600" b="1" kern="1200" dirty="0">
                        <a:solidFill>
                          <a:schemeClr val="bg1"/>
                        </a:solidFill>
                        <a:latin typeface="メイリオ" panose="020B0604030504040204" pitchFamily="50" charset="-128"/>
                        <a:ea typeface="メイリオ" panose="020B0604030504040204" pitchFamily="50" charset="-128"/>
                        <a:cs typeface="+mn-cs"/>
                      </a:endParaRPr>
                    </a:p>
                  </a:txBody>
                  <a:tcPr marT="251999">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a:endParaRPr kumimoji="1" lang="ja-JP" altLang="en-US" dirty="0"/>
                    </a:p>
                  </a:txBody>
                  <a:tcPr marT="251999">
                    <a:lnL w="12700" cap="flat" cmpd="sng" algn="ctr">
                      <a:solidFill>
                        <a:schemeClr val="bg1"/>
                      </a:solidFill>
                      <a:prstDash val="solid"/>
                      <a:round/>
                      <a:headEnd type="none" w="med" len="med"/>
                      <a:tailEnd type="none" w="med" len="med"/>
                    </a:lnL>
                    <a:lnR w="38100" cap="flat" cmpd="sng" algn="ctr">
                      <a:no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pct20">
                      <a:fgClr>
                        <a:srgbClr val="FF99CC"/>
                      </a:fgClr>
                      <a:bgClr>
                        <a:schemeClr val="bg1"/>
                      </a:bgClr>
                    </a:pattFill>
                  </a:tcPr>
                </a:tc>
                <a:tc>
                  <a:txBody>
                    <a:bodyPr/>
                    <a:lstStyle/>
                    <a:p>
                      <a:pPr algn="ctr"/>
                      <a:endParaRPr kumimoji="1" lang="ja-JP" altLang="en-US" dirty="0"/>
                    </a:p>
                  </a:txBody>
                  <a:tcPr marT="251999">
                    <a:lnL w="38100" cap="flat" cmpd="sng" algn="ctr">
                      <a:no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p>
                  </a:txBody>
                  <a:tcPr marT="251999">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p>
                  </a:txBody>
                  <a:tcPr marT="251999">
                    <a:lnL w="38100" cap="flat" cmpd="sng" algn="ctr">
                      <a:solidFill>
                        <a:schemeClr val="bg1"/>
                      </a:solidFill>
                      <a:prstDash val="solid"/>
                      <a:round/>
                      <a:headEnd type="none" w="med" len="med"/>
                      <a:tailEnd type="none" w="med" len="med"/>
                    </a:lnL>
                    <a:lnR w="38100" cap="flat" cmpd="sng" algn="ctr">
                      <a:no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p>
                  </a:txBody>
                  <a:tcPr marT="251999">
                    <a:lnL w="38100" cap="flat" cmpd="sng" algn="ctr">
                      <a:no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FF99">
                        <a:alpha val="50000"/>
                      </a:srgbClr>
                    </a:solidFill>
                  </a:tcPr>
                </a:tc>
                <a:tc>
                  <a:txBody>
                    <a:bodyPr/>
                    <a:lstStyle/>
                    <a:p>
                      <a:pPr algn="ctr"/>
                      <a:endParaRPr kumimoji="1" lang="ja-JP" altLang="en-US" dirty="0"/>
                    </a:p>
                  </a:txBody>
                  <a:tcPr marT="251999">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FF99">
                        <a:alpha val="50000"/>
                      </a:srgbClr>
                    </a:solidFill>
                  </a:tcPr>
                </a:tc>
                <a:extLst>
                  <a:ext uri="{0D108BD9-81ED-4DB2-BD59-A6C34878D82A}">
                    <a16:rowId xmlns:a16="http://schemas.microsoft.com/office/drawing/2014/main" val="1357643366"/>
                  </a:ext>
                </a:extLst>
              </a:tr>
            </a:tbl>
          </a:graphicData>
        </a:graphic>
      </p:graphicFrame>
      <p:graphicFrame>
        <p:nvGraphicFramePr>
          <p:cNvPr id="36" name="表 11">
            <a:extLst>
              <a:ext uri="{FF2B5EF4-FFF2-40B4-BE49-F238E27FC236}">
                <a16:creationId xmlns:a16="http://schemas.microsoft.com/office/drawing/2014/main" id="{01319D2A-53F5-40B8-9D62-A2DD698C7767}"/>
              </a:ext>
            </a:extLst>
          </p:cNvPr>
          <p:cNvGraphicFramePr>
            <a:graphicFrameLocks noGrp="1"/>
          </p:cNvGraphicFramePr>
          <p:nvPr>
            <p:extLst>
              <p:ext uri="{D42A27DB-BD31-4B8C-83A1-F6EECF244321}">
                <p14:modId xmlns:p14="http://schemas.microsoft.com/office/powerpoint/2010/main" val="4227718579"/>
              </p:ext>
            </p:extLst>
          </p:nvPr>
        </p:nvGraphicFramePr>
        <p:xfrm>
          <a:off x="616277" y="4546164"/>
          <a:ext cx="10871999" cy="1080000"/>
        </p:xfrm>
        <a:graphic>
          <a:graphicData uri="http://schemas.openxmlformats.org/drawingml/2006/table">
            <a:tbl>
              <a:tblPr firstRow="1" bandRow="1">
                <a:tableStyleId>{5940675A-B579-460E-94D1-54222C63F5DA}</a:tableStyleId>
              </a:tblPr>
              <a:tblGrid>
                <a:gridCol w="1000667">
                  <a:extLst>
                    <a:ext uri="{9D8B030D-6E8A-4147-A177-3AD203B41FA5}">
                      <a16:colId xmlns:a16="http://schemas.microsoft.com/office/drawing/2014/main" val="4094854469"/>
                    </a:ext>
                  </a:extLst>
                </a:gridCol>
                <a:gridCol w="1645222">
                  <a:extLst>
                    <a:ext uri="{9D8B030D-6E8A-4147-A177-3AD203B41FA5}">
                      <a16:colId xmlns:a16="http://schemas.microsoft.com/office/drawing/2014/main" val="1975741548"/>
                    </a:ext>
                  </a:extLst>
                </a:gridCol>
                <a:gridCol w="1645222">
                  <a:extLst>
                    <a:ext uri="{9D8B030D-6E8A-4147-A177-3AD203B41FA5}">
                      <a16:colId xmlns:a16="http://schemas.microsoft.com/office/drawing/2014/main" val="2321984511"/>
                    </a:ext>
                  </a:extLst>
                </a:gridCol>
                <a:gridCol w="1645222">
                  <a:extLst>
                    <a:ext uri="{9D8B030D-6E8A-4147-A177-3AD203B41FA5}">
                      <a16:colId xmlns:a16="http://schemas.microsoft.com/office/drawing/2014/main" val="1884997581"/>
                    </a:ext>
                  </a:extLst>
                </a:gridCol>
                <a:gridCol w="1645222">
                  <a:extLst>
                    <a:ext uri="{9D8B030D-6E8A-4147-A177-3AD203B41FA5}">
                      <a16:colId xmlns:a16="http://schemas.microsoft.com/office/drawing/2014/main" val="188559449"/>
                    </a:ext>
                  </a:extLst>
                </a:gridCol>
                <a:gridCol w="1645222">
                  <a:extLst>
                    <a:ext uri="{9D8B030D-6E8A-4147-A177-3AD203B41FA5}">
                      <a16:colId xmlns:a16="http://schemas.microsoft.com/office/drawing/2014/main" val="3822345213"/>
                    </a:ext>
                  </a:extLst>
                </a:gridCol>
                <a:gridCol w="1645222">
                  <a:extLst>
                    <a:ext uri="{9D8B030D-6E8A-4147-A177-3AD203B41FA5}">
                      <a16:colId xmlns:a16="http://schemas.microsoft.com/office/drawing/2014/main" val="672347250"/>
                    </a:ext>
                  </a:extLst>
                </a:gridCol>
              </a:tblGrid>
              <a:tr h="1080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kern="1200" dirty="0">
                          <a:solidFill>
                            <a:schemeClr val="bg1"/>
                          </a:solidFill>
                          <a:latin typeface="メイリオ" panose="020B0604030504040204" pitchFamily="50" charset="-128"/>
                          <a:ea typeface="メイリオ" panose="020B0604030504040204" pitchFamily="50" charset="-128"/>
                          <a:cs typeface="+mn-cs"/>
                        </a:rPr>
                        <a:t>計画</a:t>
                      </a:r>
                    </a:p>
                  </a:txBody>
                  <a:tcPr marT="25199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a:endParaRPr kumimoji="1" lang="ja-JP" altLang="en-US" dirty="0"/>
                    </a:p>
                  </a:txBody>
                  <a:tcPr marT="251999">
                    <a:lnL w="12700" cap="flat" cmpd="sng" algn="ctr">
                      <a:solidFill>
                        <a:schemeClr val="bg1"/>
                      </a:solidFill>
                      <a:prstDash val="solid"/>
                      <a:round/>
                      <a:headEnd type="none" w="med" len="med"/>
                      <a:tailEnd type="none" w="med" len="med"/>
                    </a:lnL>
                    <a:lnR w="38100" cap="flat" cmpd="sng" algn="ctr">
                      <a:no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pct20">
                      <a:fgClr>
                        <a:srgbClr val="FF99CC"/>
                      </a:fgClr>
                      <a:bgClr>
                        <a:schemeClr val="bg1"/>
                      </a:bgClr>
                    </a:pattFill>
                  </a:tcPr>
                </a:tc>
                <a:tc>
                  <a:txBody>
                    <a:bodyPr/>
                    <a:lstStyle/>
                    <a:p>
                      <a:pPr algn="ctr"/>
                      <a:endParaRPr kumimoji="1" lang="ja-JP" altLang="en-US" dirty="0"/>
                    </a:p>
                  </a:txBody>
                  <a:tcPr marT="251999">
                    <a:lnL w="38100" cap="flat" cmpd="sng" algn="ctr">
                      <a:no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p>
                  </a:txBody>
                  <a:tcPr marT="251999">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p>
                  </a:txBody>
                  <a:tcPr marT="251999">
                    <a:lnL w="38100" cap="flat" cmpd="sng" algn="ctr">
                      <a:solidFill>
                        <a:schemeClr val="bg1"/>
                      </a:solidFill>
                      <a:prstDash val="solid"/>
                      <a:round/>
                      <a:headEnd type="none" w="med" len="med"/>
                      <a:tailEnd type="none" w="med" len="med"/>
                    </a:lnL>
                    <a:lnR w="38100" cap="flat" cmpd="sng" algn="ctr">
                      <a:no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p>
                  </a:txBody>
                  <a:tcPr marT="251999">
                    <a:lnL w="38100" cap="flat" cmpd="sng" algn="ctr">
                      <a:no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FF99"/>
                    </a:solidFill>
                  </a:tcPr>
                </a:tc>
                <a:tc>
                  <a:txBody>
                    <a:bodyPr/>
                    <a:lstStyle/>
                    <a:p>
                      <a:pPr algn="ctr"/>
                      <a:endParaRPr kumimoji="1" lang="ja-JP" altLang="en-US" dirty="0"/>
                    </a:p>
                  </a:txBody>
                  <a:tcPr marT="251999">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FF99"/>
                    </a:solidFill>
                  </a:tcPr>
                </a:tc>
                <a:extLst>
                  <a:ext uri="{0D108BD9-81ED-4DB2-BD59-A6C34878D82A}">
                    <a16:rowId xmlns:a16="http://schemas.microsoft.com/office/drawing/2014/main" val="1357643366"/>
                  </a:ext>
                </a:extLst>
              </a:tr>
            </a:tbl>
          </a:graphicData>
        </a:graphic>
      </p:graphicFrame>
      <p:graphicFrame>
        <p:nvGraphicFramePr>
          <p:cNvPr id="11" name="表 11">
            <a:extLst>
              <a:ext uri="{FF2B5EF4-FFF2-40B4-BE49-F238E27FC236}">
                <a16:creationId xmlns:a16="http://schemas.microsoft.com/office/drawing/2014/main" id="{874A5162-9741-6246-812F-0D8EC18CED04}"/>
              </a:ext>
            </a:extLst>
          </p:cNvPr>
          <p:cNvGraphicFramePr>
            <a:graphicFrameLocks noGrp="1"/>
          </p:cNvGraphicFramePr>
          <p:nvPr>
            <p:extLst>
              <p:ext uri="{D42A27DB-BD31-4B8C-83A1-F6EECF244321}">
                <p14:modId xmlns:p14="http://schemas.microsoft.com/office/powerpoint/2010/main" val="2225484967"/>
              </p:ext>
            </p:extLst>
          </p:nvPr>
        </p:nvGraphicFramePr>
        <p:xfrm>
          <a:off x="603159" y="1759662"/>
          <a:ext cx="10871999" cy="2627999"/>
        </p:xfrm>
        <a:graphic>
          <a:graphicData uri="http://schemas.openxmlformats.org/drawingml/2006/table">
            <a:tbl>
              <a:tblPr firstRow="1" bandRow="1">
                <a:tableStyleId>{5940675A-B579-460E-94D1-54222C63F5DA}</a:tableStyleId>
              </a:tblPr>
              <a:tblGrid>
                <a:gridCol w="1000667">
                  <a:extLst>
                    <a:ext uri="{9D8B030D-6E8A-4147-A177-3AD203B41FA5}">
                      <a16:colId xmlns:a16="http://schemas.microsoft.com/office/drawing/2014/main" val="4094854469"/>
                    </a:ext>
                  </a:extLst>
                </a:gridCol>
                <a:gridCol w="1645222">
                  <a:extLst>
                    <a:ext uri="{9D8B030D-6E8A-4147-A177-3AD203B41FA5}">
                      <a16:colId xmlns:a16="http://schemas.microsoft.com/office/drawing/2014/main" val="1975741548"/>
                    </a:ext>
                  </a:extLst>
                </a:gridCol>
                <a:gridCol w="1645222">
                  <a:extLst>
                    <a:ext uri="{9D8B030D-6E8A-4147-A177-3AD203B41FA5}">
                      <a16:colId xmlns:a16="http://schemas.microsoft.com/office/drawing/2014/main" val="2321984511"/>
                    </a:ext>
                  </a:extLst>
                </a:gridCol>
                <a:gridCol w="1645222">
                  <a:extLst>
                    <a:ext uri="{9D8B030D-6E8A-4147-A177-3AD203B41FA5}">
                      <a16:colId xmlns:a16="http://schemas.microsoft.com/office/drawing/2014/main" val="1884997581"/>
                    </a:ext>
                  </a:extLst>
                </a:gridCol>
                <a:gridCol w="1645222">
                  <a:extLst>
                    <a:ext uri="{9D8B030D-6E8A-4147-A177-3AD203B41FA5}">
                      <a16:colId xmlns:a16="http://schemas.microsoft.com/office/drawing/2014/main" val="188559449"/>
                    </a:ext>
                  </a:extLst>
                </a:gridCol>
                <a:gridCol w="1645222">
                  <a:extLst>
                    <a:ext uri="{9D8B030D-6E8A-4147-A177-3AD203B41FA5}">
                      <a16:colId xmlns:a16="http://schemas.microsoft.com/office/drawing/2014/main" val="3822345213"/>
                    </a:ext>
                  </a:extLst>
                </a:gridCol>
                <a:gridCol w="1645222">
                  <a:extLst>
                    <a:ext uri="{9D8B030D-6E8A-4147-A177-3AD203B41FA5}">
                      <a16:colId xmlns:a16="http://schemas.microsoft.com/office/drawing/2014/main" val="672347250"/>
                    </a:ext>
                  </a:extLst>
                </a:gridCol>
              </a:tblGrid>
              <a:tr h="379286">
                <a:tc>
                  <a:txBody>
                    <a:bodyPr/>
                    <a:lstStyle/>
                    <a:p>
                      <a:pPr algn="dist"/>
                      <a:endParaRPr kumimoji="1" lang="ja-JP" altLang="en-US"/>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600" b="1" dirty="0">
                          <a:latin typeface="メイリオ" panose="020B0604030504040204" pitchFamily="50" charset="-128"/>
                          <a:ea typeface="メイリオ" panose="020B0604030504040204" pitchFamily="50" charset="-128"/>
                        </a:rPr>
                        <a:t>R</a:t>
                      </a:r>
                      <a:r>
                        <a:rPr kumimoji="1" lang="ja-JP" altLang="en-US" sz="1600" b="1" dirty="0">
                          <a:latin typeface="メイリオ" panose="020B0604030504040204" pitchFamily="50" charset="-128"/>
                          <a:ea typeface="メイリオ" panose="020B0604030504040204" pitchFamily="50" charset="-128"/>
                        </a:rPr>
                        <a:t>６</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600" b="1" dirty="0">
                          <a:latin typeface="メイリオ" panose="020B0604030504040204" pitchFamily="50" charset="-128"/>
                          <a:ea typeface="メイリオ" panose="020B0604030504040204" pitchFamily="50" charset="-128"/>
                        </a:rPr>
                        <a:t>R</a:t>
                      </a:r>
                      <a:r>
                        <a:rPr kumimoji="1" lang="ja-JP" altLang="en-US" sz="1600" b="1" dirty="0">
                          <a:latin typeface="メイリオ" panose="020B0604030504040204" pitchFamily="50" charset="-128"/>
                          <a:ea typeface="メイリオ" panose="020B0604030504040204" pitchFamily="50" charset="-128"/>
                        </a:rPr>
                        <a:t>７</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600" b="1" dirty="0">
                          <a:latin typeface="メイリオ" panose="020B0604030504040204" pitchFamily="50" charset="-128"/>
                          <a:ea typeface="メイリオ" panose="020B0604030504040204" pitchFamily="50" charset="-128"/>
                        </a:rPr>
                        <a:t>R</a:t>
                      </a:r>
                      <a:r>
                        <a:rPr kumimoji="1" lang="ja-JP" altLang="en-US" sz="1600" b="1" dirty="0">
                          <a:latin typeface="メイリオ" panose="020B0604030504040204" pitchFamily="50" charset="-128"/>
                          <a:ea typeface="メイリオ" panose="020B0604030504040204" pitchFamily="50" charset="-128"/>
                        </a:rPr>
                        <a:t>８</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600" b="1" dirty="0">
                          <a:latin typeface="メイリオ" panose="020B0604030504040204" pitchFamily="50" charset="-128"/>
                          <a:ea typeface="メイリオ" panose="020B0604030504040204" pitchFamily="50" charset="-128"/>
                        </a:rPr>
                        <a:t>R</a:t>
                      </a:r>
                      <a:r>
                        <a:rPr kumimoji="1" lang="ja-JP" altLang="en-US" sz="1600" b="1" dirty="0">
                          <a:latin typeface="メイリオ" panose="020B0604030504040204" pitchFamily="50" charset="-128"/>
                          <a:ea typeface="メイリオ" panose="020B0604030504040204" pitchFamily="50" charset="-128"/>
                        </a:rPr>
                        <a:t>９</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600" b="1" dirty="0">
                          <a:latin typeface="メイリオ" panose="020B0604030504040204" pitchFamily="50" charset="-128"/>
                          <a:ea typeface="メイリオ" panose="020B0604030504040204" pitchFamily="50" charset="-128"/>
                        </a:rPr>
                        <a:t>R10</a:t>
                      </a:r>
                      <a:endParaRPr kumimoji="1" lang="ja-JP" altLang="en-US" sz="1600" b="1" dirty="0">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600" b="1" dirty="0">
                          <a:latin typeface="メイリオ" panose="020B0604030504040204" pitchFamily="50" charset="-128"/>
                          <a:ea typeface="メイリオ" panose="020B0604030504040204" pitchFamily="50" charset="-128"/>
                        </a:rPr>
                        <a:t>R11</a:t>
                      </a:r>
                      <a:r>
                        <a:rPr kumimoji="1" lang="ja-JP" altLang="en-US" sz="1600" b="1" dirty="0">
                          <a:latin typeface="メイリオ" panose="020B0604030504040204" pitchFamily="50" charset="-128"/>
                          <a:ea typeface="メイリオ" panose="020B0604030504040204" pitchFamily="50" charset="-128"/>
                        </a:rPr>
                        <a:t>以降</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67901993"/>
                  </a:ext>
                </a:extLst>
              </a:tr>
              <a:tr h="7372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kern="1200" dirty="0">
                          <a:solidFill>
                            <a:schemeClr val="bg1"/>
                          </a:solidFill>
                          <a:latin typeface="メイリオ" panose="020B0604030504040204" pitchFamily="50" charset="-128"/>
                          <a:ea typeface="メイリオ" panose="020B0604030504040204" pitchFamily="50" charset="-128"/>
                          <a:cs typeface="+mn-cs"/>
                        </a:rPr>
                        <a:t>学校改革</a:t>
                      </a:r>
                    </a:p>
                  </a:txBody>
                  <a:tcPr marT="25199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ctr"/>
                      <a:endParaRPr kumimoji="1" lang="ja-JP" altLang="en-US" sz="1600" dirty="0">
                        <a:latin typeface="メイリオ" panose="020B0604030504040204" pitchFamily="50" charset="-128"/>
                        <a:ea typeface="メイリオ" panose="020B0604030504040204" pitchFamily="50" charset="-128"/>
                      </a:endParaRPr>
                    </a:p>
                  </a:txBody>
                  <a:tcPr marT="251999">
                    <a:lnL w="12700" cap="flat" cmpd="sng" algn="ctr">
                      <a:solidFill>
                        <a:schemeClr val="bg1"/>
                      </a:solidFill>
                      <a:prstDash val="solid"/>
                      <a:round/>
                      <a:headEnd type="none" w="med" len="med"/>
                      <a:tailEnd type="none" w="med" len="med"/>
                    </a:lnL>
                    <a:lnR w="38100" cap="flat" cmpd="sng" algn="ctr">
                      <a:noFill/>
                      <a:prstDash val="sysDash"/>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pattFill prst="pct20">
                      <a:fgClr>
                        <a:srgbClr val="FF99CC"/>
                      </a:fgClr>
                      <a:bgClr>
                        <a:schemeClr val="bg1"/>
                      </a:bgClr>
                    </a:patt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no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solidFill>
                        <a:schemeClr val="bg1"/>
                      </a:solidFill>
                      <a:prstDash val="solid"/>
                      <a:round/>
                      <a:headEnd type="none" w="med" len="med"/>
                      <a:tailEnd type="none" w="med" len="med"/>
                    </a:lnL>
                    <a:lnR w="38100" cap="flat" cmpd="sng" algn="ctr">
                      <a:noFill/>
                      <a:prstDash val="sysDash"/>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noFill/>
                      <a:prstDash val="sysDash"/>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CFF99"/>
                    </a:solid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CFF99"/>
                    </a:solidFill>
                  </a:tcPr>
                </a:tc>
                <a:extLst>
                  <a:ext uri="{0D108BD9-81ED-4DB2-BD59-A6C34878D82A}">
                    <a16:rowId xmlns:a16="http://schemas.microsoft.com/office/drawing/2014/main" val="2781871547"/>
                  </a:ext>
                </a:extLst>
              </a:tr>
              <a:tr h="7372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kern="1200" dirty="0">
                          <a:solidFill>
                            <a:schemeClr val="bg1"/>
                          </a:solidFill>
                          <a:latin typeface="メイリオ" panose="020B0604030504040204" pitchFamily="50" charset="-128"/>
                          <a:ea typeface="メイリオ" panose="020B0604030504040204" pitchFamily="50" charset="-128"/>
                          <a:cs typeface="+mn-cs"/>
                        </a:rPr>
                        <a:t>入試改革</a:t>
                      </a:r>
                    </a:p>
                  </a:txBody>
                  <a:tcPr marT="251999"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ctr"/>
                      <a:endParaRPr kumimoji="1" lang="ja-JP" altLang="en-US" sz="1600" dirty="0">
                        <a:latin typeface="メイリオ" panose="020B0604030504040204" pitchFamily="50" charset="-128"/>
                        <a:ea typeface="メイリオ" panose="020B0604030504040204" pitchFamily="50" charset="-128"/>
                      </a:endParaRPr>
                    </a:p>
                  </a:txBody>
                  <a:tcPr marT="251999">
                    <a:lnL w="12700" cap="flat" cmpd="sng" algn="ctr">
                      <a:solidFill>
                        <a:schemeClr val="bg1"/>
                      </a:solidFill>
                      <a:prstDash val="solid"/>
                      <a:round/>
                      <a:headEnd type="none" w="med" len="med"/>
                      <a:tailEnd type="none" w="med" len="med"/>
                    </a:lnL>
                    <a:lnR w="38100" cap="flat" cmpd="sng" algn="ctr">
                      <a:noFill/>
                      <a:prstDash val="sysDash"/>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pattFill prst="pct20">
                      <a:fgClr>
                        <a:srgbClr val="FF99CC"/>
                      </a:fgClr>
                      <a:bgClr>
                        <a:schemeClr val="bg1"/>
                      </a:bgClr>
                    </a:patt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noFill/>
                      <a:prstDash val="sysDash"/>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solidFill>
                        <a:schemeClr val="bg1"/>
                      </a:solidFill>
                      <a:prstDash val="solid"/>
                      <a:round/>
                      <a:headEnd type="none" w="med" len="med"/>
                      <a:tailEnd type="none" w="med" len="med"/>
                    </a:lnL>
                    <a:lnR w="38100" cap="flat" cmpd="sng" algn="ctr">
                      <a:noFill/>
                      <a:prstDash val="sysDash"/>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noFill/>
                      <a:prstDash val="sysDash"/>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CFF99"/>
                    </a:solid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CCFF99"/>
                    </a:solidFill>
                  </a:tcPr>
                </a:tc>
                <a:extLst>
                  <a:ext uri="{0D108BD9-81ED-4DB2-BD59-A6C34878D82A}">
                    <a16:rowId xmlns:a16="http://schemas.microsoft.com/office/drawing/2014/main" val="3460822109"/>
                  </a:ext>
                </a:extLst>
              </a:tr>
              <a:tr h="77414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kern="1200" dirty="0">
                          <a:solidFill>
                            <a:schemeClr val="bg1"/>
                          </a:solidFill>
                          <a:latin typeface="メイリオ" panose="020B0604030504040204" pitchFamily="50" charset="-128"/>
                          <a:ea typeface="メイリオ" panose="020B0604030504040204" pitchFamily="50" charset="-128"/>
                          <a:cs typeface="+mn-cs"/>
                        </a:rPr>
                        <a:t>広報改革</a:t>
                      </a:r>
                    </a:p>
                  </a:txBody>
                  <a:tcPr marT="25199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0000"/>
                    </a:solidFill>
                  </a:tcPr>
                </a:tc>
                <a:tc>
                  <a:txBody>
                    <a:bodyPr/>
                    <a:lstStyle/>
                    <a:p>
                      <a:pPr algn="ctr"/>
                      <a:endParaRPr kumimoji="1" lang="ja-JP" altLang="en-US" sz="1600" dirty="0">
                        <a:latin typeface="メイリオ" panose="020B0604030504040204" pitchFamily="50" charset="-128"/>
                        <a:ea typeface="メイリオ" panose="020B0604030504040204" pitchFamily="50" charset="-128"/>
                      </a:endParaRPr>
                    </a:p>
                  </a:txBody>
                  <a:tcPr marT="251999">
                    <a:lnL w="12700" cap="flat" cmpd="sng" algn="ctr">
                      <a:solidFill>
                        <a:schemeClr val="bg1"/>
                      </a:solidFill>
                      <a:prstDash val="solid"/>
                      <a:round/>
                      <a:headEnd type="none" w="med" len="med"/>
                      <a:tailEnd type="none" w="med" len="med"/>
                    </a:lnL>
                    <a:lnR w="38100" cap="flat" cmpd="sng" algn="ctr">
                      <a:noFill/>
                      <a:prstDash val="sysDash"/>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pct20">
                      <a:fgClr>
                        <a:srgbClr val="FF99CC"/>
                      </a:fgClr>
                      <a:bgClr>
                        <a:schemeClr val="bg1"/>
                      </a:bgClr>
                    </a:patt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noFill/>
                      <a:prstDash val="sysDash"/>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solidFill>
                        <a:schemeClr val="bg1"/>
                      </a:solidFill>
                      <a:prstDash val="solid"/>
                      <a:round/>
                      <a:headEnd type="none" w="med" len="med"/>
                      <a:tailEnd type="none" w="med" len="med"/>
                    </a:lnL>
                    <a:lnR w="38100" cap="flat" cmpd="sng" algn="ctr">
                      <a:noFill/>
                      <a:prstDash val="sysDash"/>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pattFill prst="pct70">
                      <a:fgClr>
                        <a:schemeClr val="accent4">
                          <a:lumMod val="20000"/>
                          <a:lumOff val="80000"/>
                        </a:schemeClr>
                      </a:fgClr>
                      <a:bgClr>
                        <a:schemeClr val="bg1"/>
                      </a:bgClr>
                    </a:patt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noFill/>
                      <a:prstDash val="sysDash"/>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FF99"/>
                    </a:solidFill>
                  </a:tcPr>
                </a:tc>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marT="251999">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FF99"/>
                    </a:solidFill>
                  </a:tcPr>
                </a:tc>
                <a:extLst>
                  <a:ext uri="{0D108BD9-81ED-4DB2-BD59-A6C34878D82A}">
                    <a16:rowId xmlns:a16="http://schemas.microsoft.com/office/drawing/2014/main" val="2837138218"/>
                  </a:ext>
                </a:extLst>
              </a:tr>
            </a:tbl>
          </a:graphicData>
        </a:graphic>
      </p:graphicFrame>
      <p:sp>
        <p:nvSpPr>
          <p:cNvPr id="2" name="タイトル 1">
            <a:extLst>
              <a:ext uri="{FF2B5EF4-FFF2-40B4-BE49-F238E27FC236}">
                <a16:creationId xmlns:a16="http://schemas.microsoft.com/office/drawing/2014/main" id="{CDBFF82E-20A6-B34C-9CBD-DF0540D3A553}"/>
              </a:ext>
            </a:extLst>
          </p:cNvPr>
          <p:cNvSpPr>
            <a:spLocks noGrp="1"/>
          </p:cNvSpPr>
          <p:nvPr>
            <p:ph type="title"/>
          </p:nvPr>
        </p:nvSpPr>
        <p:spPr>
          <a:xfrm>
            <a:off x="479425" y="75417"/>
            <a:ext cx="11369675" cy="539751"/>
          </a:xfrm>
        </p:spPr>
        <p:txBody>
          <a:bodyPr/>
          <a:lstStyle/>
          <a:p>
            <a:pPr marL="342900" indent="-342900">
              <a:buFont typeface="Wingdings" panose="05000000000000000000" pitchFamily="2" charset="2"/>
              <a:buChar char="p"/>
            </a:pPr>
            <a:r>
              <a:rPr lang="ja-JP" altLang="en-US" sz="2000" dirty="0">
                <a:latin typeface="メイリオ" panose="020B0604030504040204" pitchFamily="50" charset="-128"/>
                <a:ea typeface="メイリオ" panose="020B0604030504040204" pitchFamily="50" charset="-128"/>
              </a:rPr>
              <a:t>スケジュール　イメージ</a:t>
            </a:r>
            <a:endParaRPr kumimoji="1" lang="ja-JP" altLang="en-US" sz="20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5380DBB9-D0A0-496D-A67B-370F9F9467F4}"/>
              </a:ext>
            </a:extLst>
          </p:cNvPr>
          <p:cNvSpPr txBox="1"/>
          <p:nvPr/>
        </p:nvSpPr>
        <p:spPr>
          <a:xfrm>
            <a:off x="491406" y="565422"/>
            <a:ext cx="11046473" cy="1077218"/>
          </a:xfrm>
          <a:prstGeom prst="rect">
            <a:avLst/>
          </a:prstGeom>
          <a:solidFill>
            <a:schemeClr val="accent4">
              <a:lumMod val="20000"/>
              <a:lumOff val="80000"/>
            </a:schemeClr>
          </a:solidFill>
          <a:ln>
            <a:noFill/>
          </a:ln>
        </p:spPr>
        <p:txBody>
          <a:bodyPr wrap="square" rtlCol="0">
            <a:spAutoFit/>
          </a:bodyPr>
          <a:lstStyle/>
          <a:p>
            <a:pPr marR="0" lvl="0" algn="just" defTabSz="914400" rtl="0" eaLnBrk="1" fontAlgn="auto" latinLnBrk="0" hangingPunct="1">
              <a:lnSpc>
                <a:spcPct val="100000"/>
              </a:lnSpc>
              <a:spcBef>
                <a:spcPts val="0"/>
              </a:spcBef>
              <a:spcAft>
                <a:spcPts val="0"/>
              </a:spcAft>
              <a:buClrTx/>
              <a:buSzTx/>
              <a:tabLst/>
              <a:defRPr/>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・学校改革：年度内に方向性をとりまとめ、</a:t>
            </a:r>
            <a:r>
              <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rPr>
              <a:t>R7</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以降、順次、実施</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algn="just" defTabSz="914400" rtl="0" eaLnBrk="1" fontAlgn="auto" latinLnBrk="0" hangingPunct="1">
              <a:lnSpc>
                <a:spcPct val="100000"/>
              </a:lnSpc>
              <a:spcBef>
                <a:spcPts val="0"/>
              </a:spcBef>
              <a:spcAft>
                <a:spcPts val="0"/>
              </a:spcAft>
              <a:buClrTx/>
              <a:buSzTx/>
              <a:tabLst/>
              <a:defRPr/>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・入試改革：令和</a:t>
            </a:r>
            <a:r>
              <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年度入学者選抜より実施。それに向け、年度内に、改善方針を策定。</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lvl="0" algn="just" defTabSz="914400">
              <a:defRPr/>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　　　　　　　 次年度中に、改善方針を踏まえた選抜の内容を公表。</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lvl="0" algn="just" defTabSz="914400">
              <a:defRPr/>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・広報改革：令和６年度から新たな取組みを実施するとともに、学校改革</a:t>
            </a:r>
            <a:r>
              <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入試改革に併せた効果的な発信を体系的に実施。</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2" name="矢印: 右 11">
            <a:extLst>
              <a:ext uri="{FF2B5EF4-FFF2-40B4-BE49-F238E27FC236}">
                <a16:creationId xmlns:a16="http://schemas.microsoft.com/office/drawing/2014/main" id="{E7FF3FCA-5A4C-4B59-BC95-0512A34DF1BB}"/>
              </a:ext>
            </a:extLst>
          </p:cNvPr>
          <p:cNvSpPr/>
          <p:nvPr/>
        </p:nvSpPr>
        <p:spPr>
          <a:xfrm>
            <a:off x="3448701" y="2283074"/>
            <a:ext cx="7992000" cy="180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2" name="四角形: 角を丸くする 31">
            <a:extLst>
              <a:ext uri="{FF2B5EF4-FFF2-40B4-BE49-F238E27FC236}">
                <a16:creationId xmlns:a16="http://schemas.microsoft.com/office/drawing/2014/main" id="{01F95099-6589-41C8-AC8C-090E1F034A4B}"/>
              </a:ext>
            </a:extLst>
          </p:cNvPr>
          <p:cNvSpPr/>
          <p:nvPr/>
        </p:nvSpPr>
        <p:spPr>
          <a:xfrm>
            <a:off x="4936484" y="5233336"/>
            <a:ext cx="3096000" cy="252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dirty="0">
                <a:solidFill>
                  <a:schemeClr val="tx1"/>
                </a:solidFill>
                <a:latin typeface="Meiryo UI" panose="020B0604030504040204" pitchFamily="50" charset="-128"/>
                <a:ea typeface="Meiryo UI" panose="020B0604030504040204" pitchFamily="50" charset="-128"/>
              </a:rPr>
              <a:t>検証・見直し（想定）</a:t>
            </a:r>
            <a:endParaRPr kumimoji="1" lang="ja-JP" altLang="en-US"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41" name="楕円 40">
            <a:extLst>
              <a:ext uri="{FF2B5EF4-FFF2-40B4-BE49-F238E27FC236}">
                <a16:creationId xmlns:a16="http://schemas.microsoft.com/office/drawing/2014/main" id="{3FC0C1E1-1E6A-42FB-9A8A-1DDEA4AB3624}"/>
              </a:ext>
            </a:extLst>
          </p:cNvPr>
          <p:cNvSpPr/>
          <p:nvPr/>
        </p:nvSpPr>
        <p:spPr>
          <a:xfrm>
            <a:off x="7823609" y="2941088"/>
            <a:ext cx="216000" cy="216000"/>
          </a:xfrm>
          <a:prstGeom prst="ellipse">
            <a:avLst/>
          </a:prstGeom>
          <a:solidFill>
            <a:srgbClr val="FFC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7" name="タイトル 1">
            <a:extLst>
              <a:ext uri="{FF2B5EF4-FFF2-40B4-BE49-F238E27FC236}">
                <a16:creationId xmlns:a16="http://schemas.microsoft.com/office/drawing/2014/main" id="{1736BD15-3872-4FB1-AB35-1E6915AA6215}"/>
              </a:ext>
            </a:extLst>
          </p:cNvPr>
          <p:cNvSpPr txBox="1">
            <a:spLocks/>
          </p:cNvSpPr>
          <p:nvPr/>
        </p:nvSpPr>
        <p:spPr>
          <a:xfrm>
            <a:off x="527253" y="5593034"/>
            <a:ext cx="1073391" cy="539751"/>
          </a:xfrm>
          <a:prstGeom prst="rect">
            <a:avLst/>
          </a:prstGeom>
        </p:spPr>
        <p:txBody>
          <a:bodyPr vert="horz" lIns="0" tIns="72000" rIns="0" bIns="0" rtlCol="0" anchor="ctr">
            <a:noAutofit/>
          </a:bodyPr>
          <a:lstStyle>
            <a:lvl1pPr algn="l" defTabSz="914400" rtl="0" eaLnBrk="1" latinLnBrk="0" hangingPunct="1">
              <a:lnSpc>
                <a:spcPct val="90000"/>
              </a:lnSpc>
              <a:spcBef>
                <a:spcPct val="0"/>
              </a:spcBef>
              <a:buNone/>
              <a:defRPr kumimoji="1" sz="2800" b="1" kern="1200">
                <a:solidFill>
                  <a:schemeClr val="tx1">
                    <a:lumMod val="90000"/>
                    <a:lumOff val="10000"/>
                  </a:schemeClr>
                </a:solidFill>
                <a:latin typeface="+mj-ea"/>
                <a:ea typeface="+mj-ea"/>
                <a:cs typeface="+mj-cs"/>
              </a:defRPr>
            </a:lvl1pPr>
          </a:lstStyle>
          <a:p>
            <a:r>
              <a:rPr lang="ja-JP" altLang="en-US" sz="1600" dirty="0">
                <a:latin typeface="メイリオ" panose="020B0604030504040204" pitchFamily="50" charset="-128"/>
                <a:ea typeface="メイリオ" panose="020B0604030504040204" pitchFamily="50" charset="-128"/>
              </a:rPr>
              <a:t>≪参 考≫</a:t>
            </a:r>
          </a:p>
        </p:txBody>
      </p:sp>
      <p:sp>
        <p:nvSpPr>
          <p:cNvPr id="48" name="四角形: 角を丸くする 47">
            <a:extLst>
              <a:ext uri="{FF2B5EF4-FFF2-40B4-BE49-F238E27FC236}">
                <a16:creationId xmlns:a16="http://schemas.microsoft.com/office/drawing/2014/main" id="{CAEEAC46-7193-416D-A761-5F052986C1A0}"/>
              </a:ext>
            </a:extLst>
          </p:cNvPr>
          <p:cNvSpPr/>
          <p:nvPr/>
        </p:nvSpPr>
        <p:spPr>
          <a:xfrm>
            <a:off x="1655798" y="2299546"/>
            <a:ext cx="1188000" cy="24403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dirty="0">
                <a:solidFill>
                  <a:prstClr val="black"/>
                </a:solidFill>
                <a:latin typeface="Meiryo UI" panose="020B0604030504040204" pitchFamily="50" charset="-128"/>
                <a:ea typeface="Meiryo UI" panose="020B0604030504040204" pitchFamily="50" charset="-128"/>
              </a:rPr>
              <a:t>方向性検討</a:t>
            </a:r>
            <a:endParaRPr lang="en-US" altLang="ja-JP" sz="1200" b="1" dirty="0">
              <a:solidFill>
                <a:prstClr val="black"/>
              </a:solidFill>
              <a:latin typeface="Meiryo UI" panose="020B0604030504040204" pitchFamily="50" charset="-128"/>
              <a:ea typeface="Meiryo UI" panose="020B0604030504040204" pitchFamily="50" charset="-128"/>
            </a:endParaRPr>
          </a:p>
        </p:txBody>
      </p:sp>
      <p:sp>
        <p:nvSpPr>
          <p:cNvPr id="35" name="矢印: 右 34">
            <a:extLst>
              <a:ext uri="{FF2B5EF4-FFF2-40B4-BE49-F238E27FC236}">
                <a16:creationId xmlns:a16="http://schemas.microsoft.com/office/drawing/2014/main" id="{4B9C3CE2-1CC6-40D5-B55D-4733C33C81CF}"/>
              </a:ext>
            </a:extLst>
          </p:cNvPr>
          <p:cNvSpPr/>
          <p:nvPr/>
        </p:nvSpPr>
        <p:spPr>
          <a:xfrm>
            <a:off x="1650535" y="4723268"/>
            <a:ext cx="9792000" cy="144000"/>
          </a:xfrm>
          <a:prstGeom prst="rightArrow">
            <a:avLst/>
          </a:prstGeom>
          <a:solidFill>
            <a:srgbClr val="002060"/>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8" name="角丸四角形 19">
            <a:extLst>
              <a:ext uri="{FF2B5EF4-FFF2-40B4-BE49-F238E27FC236}">
                <a16:creationId xmlns:a16="http://schemas.microsoft.com/office/drawing/2014/main" id="{C32AE275-505C-4FCC-92A6-02FFC49F9705}"/>
              </a:ext>
            </a:extLst>
          </p:cNvPr>
          <p:cNvSpPr/>
          <p:nvPr/>
        </p:nvSpPr>
        <p:spPr>
          <a:xfrm>
            <a:off x="2026254" y="4680933"/>
            <a:ext cx="2412000" cy="252000"/>
          </a:xfrm>
          <a:prstGeom prst="roundRect">
            <a:avLst>
              <a:gd name="adj" fmla="val 50000"/>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dirty="0">
                <a:solidFill>
                  <a:srgbClr val="FFFFFF"/>
                </a:solidFill>
                <a:latin typeface="メイリオ" panose="020B0604030504040204" pitchFamily="50" charset="-128"/>
                <a:ea typeface="メイリオ" panose="020B0604030504040204" pitchFamily="50" charset="-128"/>
              </a:rPr>
              <a:t>教育振興基本計画　</a:t>
            </a:r>
            <a:r>
              <a:rPr kumimoji="1" lang="en-US" altLang="ja-JP" sz="12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rPr>
              <a:t>R5</a:t>
            </a:r>
            <a:r>
              <a:rPr kumimoji="1" lang="ja-JP" altLang="en-US" sz="12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rPr>
              <a:t>～</a:t>
            </a:r>
            <a:r>
              <a:rPr kumimoji="1" lang="en-US" altLang="ja-JP" sz="12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rPr>
              <a:t>R14</a:t>
            </a:r>
            <a:endParaRPr kumimoji="1" lang="ja-JP" altLang="en-US" sz="12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endParaRPr>
          </a:p>
        </p:txBody>
      </p:sp>
      <p:sp>
        <p:nvSpPr>
          <p:cNvPr id="29" name="テキスト ボックス 28">
            <a:extLst>
              <a:ext uri="{FF2B5EF4-FFF2-40B4-BE49-F238E27FC236}">
                <a16:creationId xmlns:a16="http://schemas.microsoft.com/office/drawing/2014/main" id="{995F83EA-A108-4A34-AD5E-FCA1485E6662}"/>
              </a:ext>
            </a:extLst>
          </p:cNvPr>
          <p:cNvSpPr txBox="1"/>
          <p:nvPr/>
        </p:nvSpPr>
        <p:spPr>
          <a:xfrm>
            <a:off x="3437257" y="2399898"/>
            <a:ext cx="3633926" cy="307777"/>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特色の検討、明示</a:t>
            </a:r>
            <a:r>
              <a:rPr kumimoji="1" lang="ja-JP" altLang="en-US" sz="1400" b="1" dirty="0">
                <a:solidFill>
                  <a:prstClr val="black"/>
                </a:solidFill>
                <a:latin typeface="Meiryo UI" panose="020B0604030504040204" pitchFamily="50" charset="-128"/>
                <a:ea typeface="Meiryo UI" panose="020B0604030504040204" pitchFamily="50" charset="-128"/>
              </a:rPr>
              <a:t>、具体化</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4" name="テキスト ボックス 33">
            <a:extLst>
              <a:ext uri="{FF2B5EF4-FFF2-40B4-BE49-F238E27FC236}">
                <a16:creationId xmlns:a16="http://schemas.microsoft.com/office/drawing/2014/main" id="{FDC47C97-4F1C-4FF7-ACED-3B1865A07D41}"/>
              </a:ext>
            </a:extLst>
          </p:cNvPr>
          <p:cNvSpPr txBox="1"/>
          <p:nvPr/>
        </p:nvSpPr>
        <p:spPr>
          <a:xfrm>
            <a:off x="4132798" y="6398987"/>
            <a:ext cx="1332000"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制度完成</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7" name="テキスト ボックス 36">
            <a:extLst>
              <a:ext uri="{FF2B5EF4-FFF2-40B4-BE49-F238E27FC236}">
                <a16:creationId xmlns:a16="http://schemas.microsoft.com/office/drawing/2014/main" id="{12376D1C-B202-416A-870A-B258EF7A2D85}"/>
              </a:ext>
            </a:extLst>
          </p:cNvPr>
          <p:cNvSpPr txBox="1"/>
          <p:nvPr/>
        </p:nvSpPr>
        <p:spPr>
          <a:xfrm>
            <a:off x="1256930" y="6392008"/>
            <a:ext cx="1991242"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無償化スタート</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矢印: 右 41">
            <a:extLst>
              <a:ext uri="{FF2B5EF4-FFF2-40B4-BE49-F238E27FC236}">
                <a16:creationId xmlns:a16="http://schemas.microsoft.com/office/drawing/2014/main" id="{8A911FFE-03F5-4A8D-8577-63378C3BCEFC}"/>
              </a:ext>
            </a:extLst>
          </p:cNvPr>
          <p:cNvSpPr/>
          <p:nvPr/>
        </p:nvSpPr>
        <p:spPr>
          <a:xfrm>
            <a:off x="4968239" y="6154189"/>
            <a:ext cx="6444000" cy="144000"/>
          </a:xfrm>
          <a:prstGeom prst="rightArrow">
            <a:avLst/>
          </a:prstGeom>
          <a:solidFill>
            <a:srgbClr val="002060"/>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cxnSp>
        <p:nvCxnSpPr>
          <p:cNvPr id="45" name="直線矢印コネクタ 44">
            <a:extLst>
              <a:ext uri="{FF2B5EF4-FFF2-40B4-BE49-F238E27FC236}">
                <a16:creationId xmlns:a16="http://schemas.microsoft.com/office/drawing/2014/main" id="{2C289891-A2F4-489C-93BF-5457259E0B8D}"/>
              </a:ext>
            </a:extLst>
          </p:cNvPr>
          <p:cNvCxnSpPr/>
          <p:nvPr/>
        </p:nvCxnSpPr>
        <p:spPr>
          <a:xfrm>
            <a:off x="1655798" y="6230389"/>
            <a:ext cx="3024000" cy="0"/>
          </a:xfrm>
          <a:prstGeom prst="straightConnector1">
            <a:avLst/>
          </a:prstGeom>
          <a:ln w="57150">
            <a:solidFill>
              <a:srgbClr val="00206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9" name="楕円 48">
            <a:extLst>
              <a:ext uri="{FF2B5EF4-FFF2-40B4-BE49-F238E27FC236}">
                <a16:creationId xmlns:a16="http://schemas.microsoft.com/office/drawing/2014/main" id="{6B40E22D-1E98-4D94-9EC6-845692BB6965}"/>
              </a:ext>
            </a:extLst>
          </p:cNvPr>
          <p:cNvSpPr/>
          <p:nvPr/>
        </p:nvSpPr>
        <p:spPr>
          <a:xfrm>
            <a:off x="4775943" y="6114766"/>
            <a:ext cx="216000" cy="216000"/>
          </a:xfrm>
          <a:prstGeom prst="ellipse">
            <a:avLst/>
          </a:prstGeom>
          <a:solidFill>
            <a:srgbClr val="FFC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0" name="楕円 49">
            <a:extLst>
              <a:ext uri="{FF2B5EF4-FFF2-40B4-BE49-F238E27FC236}">
                <a16:creationId xmlns:a16="http://schemas.microsoft.com/office/drawing/2014/main" id="{8DA47753-2211-4E1A-948B-0DF9DFFEC4F2}"/>
              </a:ext>
            </a:extLst>
          </p:cNvPr>
          <p:cNvSpPr/>
          <p:nvPr/>
        </p:nvSpPr>
        <p:spPr>
          <a:xfrm>
            <a:off x="1600644" y="6124142"/>
            <a:ext cx="216000" cy="216000"/>
          </a:xfrm>
          <a:prstGeom prst="ellipse">
            <a:avLst/>
          </a:prstGeom>
          <a:solidFill>
            <a:srgbClr val="FFC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1" name="矢印: 右 50">
            <a:extLst>
              <a:ext uri="{FF2B5EF4-FFF2-40B4-BE49-F238E27FC236}">
                <a16:creationId xmlns:a16="http://schemas.microsoft.com/office/drawing/2014/main" id="{6131404C-5F85-4916-B7B0-6FAFFBF7E2AC}"/>
              </a:ext>
            </a:extLst>
          </p:cNvPr>
          <p:cNvSpPr/>
          <p:nvPr/>
        </p:nvSpPr>
        <p:spPr>
          <a:xfrm>
            <a:off x="1653045" y="5047972"/>
            <a:ext cx="6516000" cy="144000"/>
          </a:xfrm>
          <a:prstGeom prst="rightArrow">
            <a:avLst/>
          </a:prstGeom>
          <a:solidFill>
            <a:srgbClr val="002060"/>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2" name="四角形: 角を丸くする 51">
            <a:extLst>
              <a:ext uri="{FF2B5EF4-FFF2-40B4-BE49-F238E27FC236}">
                <a16:creationId xmlns:a16="http://schemas.microsoft.com/office/drawing/2014/main" id="{2E65802C-F4DE-4274-8DC3-F898FBCD0664}"/>
              </a:ext>
            </a:extLst>
          </p:cNvPr>
          <p:cNvSpPr/>
          <p:nvPr/>
        </p:nvSpPr>
        <p:spPr>
          <a:xfrm>
            <a:off x="5229884" y="6426860"/>
            <a:ext cx="3780000" cy="252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効果検証（想定）</a:t>
            </a:r>
          </a:p>
        </p:txBody>
      </p:sp>
      <p:cxnSp>
        <p:nvCxnSpPr>
          <p:cNvPr id="53" name="直線矢印コネクタ 52">
            <a:extLst>
              <a:ext uri="{FF2B5EF4-FFF2-40B4-BE49-F238E27FC236}">
                <a16:creationId xmlns:a16="http://schemas.microsoft.com/office/drawing/2014/main" id="{53085E2C-2755-4639-A20A-5B995F77C45C}"/>
              </a:ext>
            </a:extLst>
          </p:cNvPr>
          <p:cNvCxnSpPr/>
          <p:nvPr/>
        </p:nvCxnSpPr>
        <p:spPr>
          <a:xfrm>
            <a:off x="8268066" y="5119692"/>
            <a:ext cx="3168000" cy="0"/>
          </a:xfrm>
          <a:prstGeom prst="straightConnector1">
            <a:avLst/>
          </a:prstGeom>
          <a:ln w="57150">
            <a:solidFill>
              <a:srgbClr val="00206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54" name="角丸四角形 19">
            <a:extLst>
              <a:ext uri="{FF2B5EF4-FFF2-40B4-BE49-F238E27FC236}">
                <a16:creationId xmlns:a16="http://schemas.microsoft.com/office/drawing/2014/main" id="{EF5DC280-0A90-4912-BED8-803D08097948}"/>
              </a:ext>
            </a:extLst>
          </p:cNvPr>
          <p:cNvSpPr/>
          <p:nvPr/>
        </p:nvSpPr>
        <p:spPr>
          <a:xfrm>
            <a:off x="8482801" y="5013938"/>
            <a:ext cx="2520000" cy="252000"/>
          </a:xfrm>
          <a:prstGeom prst="roundRect">
            <a:avLst>
              <a:gd name="adj" fmla="val 50000"/>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rPr>
              <a:t>次期 再編整備計画　</a:t>
            </a:r>
            <a:r>
              <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rPr>
              <a:t>R10</a:t>
            </a: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rPr>
              <a:t>～</a:t>
            </a:r>
            <a:r>
              <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rPr>
              <a:t>R14</a:t>
            </a:r>
            <a:endPar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endParaRPr>
          </a:p>
        </p:txBody>
      </p:sp>
      <p:sp>
        <p:nvSpPr>
          <p:cNvPr id="30" name="角丸四角形 19">
            <a:extLst>
              <a:ext uri="{FF2B5EF4-FFF2-40B4-BE49-F238E27FC236}">
                <a16:creationId xmlns:a16="http://schemas.microsoft.com/office/drawing/2014/main" id="{7E770D92-BBF8-4A6B-9D1E-4D6C48773B8B}"/>
              </a:ext>
            </a:extLst>
          </p:cNvPr>
          <p:cNvSpPr/>
          <p:nvPr/>
        </p:nvSpPr>
        <p:spPr>
          <a:xfrm>
            <a:off x="2042172" y="5002401"/>
            <a:ext cx="2412000" cy="252000"/>
          </a:xfrm>
          <a:prstGeom prst="roundRect">
            <a:avLst>
              <a:gd name="adj" fmla="val 50000"/>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rPr>
              <a:t>再編整備計画　</a:t>
            </a:r>
            <a:r>
              <a:rPr kumimoji="1" lang="en-US" altLang="ja-JP" sz="12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rPr>
              <a:t>R5</a:t>
            </a:r>
            <a:r>
              <a:rPr kumimoji="1" lang="ja-JP" altLang="en-US" sz="12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rPr>
              <a:t>～</a:t>
            </a:r>
            <a:r>
              <a:rPr kumimoji="1" lang="en-US" altLang="ja-JP" sz="12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rPr>
              <a:t>R9</a:t>
            </a:r>
            <a:endParaRPr kumimoji="1" lang="ja-JP" altLang="en-US" sz="12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endParaRPr>
          </a:p>
        </p:txBody>
      </p:sp>
      <p:sp>
        <p:nvSpPr>
          <p:cNvPr id="57" name="四角形: 角を丸くする 56">
            <a:extLst>
              <a:ext uri="{FF2B5EF4-FFF2-40B4-BE49-F238E27FC236}">
                <a16:creationId xmlns:a16="http://schemas.microsoft.com/office/drawing/2014/main" id="{2C44F420-24AE-4D53-A533-F3B9E8E00A85}"/>
              </a:ext>
            </a:extLst>
          </p:cNvPr>
          <p:cNvSpPr/>
          <p:nvPr/>
        </p:nvSpPr>
        <p:spPr>
          <a:xfrm>
            <a:off x="1658450" y="3007839"/>
            <a:ext cx="1188000" cy="24403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dirty="0">
                <a:solidFill>
                  <a:prstClr val="black"/>
                </a:solidFill>
                <a:latin typeface="Meiryo UI" panose="020B0604030504040204" pitchFamily="50" charset="-128"/>
                <a:ea typeface="Meiryo UI" panose="020B0604030504040204" pitchFamily="50" charset="-128"/>
              </a:rPr>
              <a:t>改善制度検討</a:t>
            </a:r>
            <a:endParaRPr lang="en-US" altLang="ja-JP" sz="1200" b="1" dirty="0">
              <a:solidFill>
                <a:prstClr val="black"/>
              </a:solidFill>
              <a:latin typeface="Meiryo UI" panose="020B0604030504040204" pitchFamily="50" charset="-128"/>
              <a:ea typeface="Meiryo UI" panose="020B0604030504040204" pitchFamily="50" charset="-128"/>
            </a:endParaRPr>
          </a:p>
        </p:txBody>
      </p:sp>
      <p:sp>
        <p:nvSpPr>
          <p:cNvPr id="31" name="矢印: 右 30">
            <a:extLst>
              <a:ext uri="{FF2B5EF4-FFF2-40B4-BE49-F238E27FC236}">
                <a16:creationId xmlns:a16="http://schemas.microsoft.com/office/drawing/2014/main" id="{9F68BF87-0688-4E45-A0DD-DF1B00155BB8}"/>
              </a:ext>
            </a:extLst>
          </p:cNvPr>
          <p:cNvSpPr/>
          <p:nvPr/>
        </p:nvSpPr>
        <p:spPr>
          <a:xfrm>
            <a:off x="1650087" y="3679244"/>
            <a:ext cx="1116000" cy="177878"/>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3" name="テキスト ボックス 42">
            <a:extLst>
              <a:ext uri="{FF2B5EF4-FFF2-40B4-BE49-F238E27FC236}">
                <a16:creationId xmlns:a16="http://schemas.microsoft.com/office/drawing/2014/main" id="{9A29AF4A-0B9A-477F-90E5-E1E6C0961630}"/>
              </a:ext>
            </a:extLst>
          </p:cNvPr>
          <p:cNvSpPr txBox="1"/>
          <p:nvPr/>
        </p:nvSpPr>
        <p:spPr>
          <a:xfrm>
            <a:off x="1539131" y="3832845"/>
            <a:ext cx="1316840"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新たな取組みの実施</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6" name="矢印: 右 45">
            <a:extLst>
              <a:ext uri="{FF2B5EF4-FFF2-40B4-BE49-F238E27FC236}">
                <a16:creationId xmlns:a16="http://schemas.microsoft.com/office/drawing/2014/main" id="{66F5B910-B818-4A9F-95A9-ACF025493BD9}"/>
              </a:ext>
            </a:extLst>
          </p:cNvPr>
          <p:cNvSpPr/>
          <p:nvPr/>
        </p:nvSpPr>
        <p:spPr>
          <a:xfrm>
            <a:off x="3429270" y="3671310"/>
            <a:ext cx="7992000" cy="180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5" name="テキスト ボックス 54">
            <a:extLst>
              <a:ext uri="{FF2B5EF4-FFF2-40B4-BE49-F238E27FC236}">
                <a16:creationId xmlns:a16="http://schemas.microsoft.com/office/drawing/2014/main" id="{A65BACFE-FF89-4165-A4AA-01E790E7EC17}"/>
              </a:ext>
            </a:extLst>
          </p:cNvPr>
          <p:cNvSpPr txBox="1"/>
          <p:nvPr/>
        </p:nvSpPr>
        <p:spPr>
          <a:xfrm>
            <a:off x="3264847" y="3823205"/>
            <a:ext cx="2304000"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学校改革を踏まえた発信</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6" name="矢印: 右 55">
            <a:extLst>
              <a:ext uri="{FF2B5EF4-FFF2-40B4-BE49-F238E27FC236}">
                <a16:creationId xmlns:a16="http://schemas.microsoft.com/office/drawing/2014/main" id="{795D0A28-00AC-4B13-81E4-203B44A0F51D}"/>
              </a:ext>
            </a:extLst>
          </p:cNvPr>
          <p:cNvSpPr/>
          <p:nvPr/>
        </p:nvSpPr>
        <p:spPr>
          <a:xfrm>
            <a:off x="6630239" y="3983753"/>
            <a:ext cx="4788000" cy="180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8" name="テキスト ボックス 57">
            <a:extLst>
              <a:ext uri="{FF2B5EF4-FFF2-40B4-BE49-F238E27FC236}">
                <a16:creationId xmlns:a16="http://schemas.microsoft.com/office/drawing/2014/main" id="{16F19F88-2A08-4E9C-8243-9A77B90C78DF}"/>
              </a:ext>
            </a:extLst>
          </p:cNvPr>
          <p:cNvSpPr txBox="1"/>
          <p:nvPr/>
        </p:nvSpPr>
        <p:spPr>
          <a:xfrm>
            <a:off x="6048581" y="4111972"/>
            <a:ext cx="2304000"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black"/>
                </a:solidFill>
                <a:latin typeface="Meiryo UI" panose="020B0604030504040204" pitchFamily="50" charset="-128"/>
                <a:ea typeface="Meiryo UI" panose="020B0604030504040204" pitchFamily="50" charset="-128"/>
              </a:rPr>
              <a:t>入試</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改革を踏まえた発信</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2" name="正方形/長方形 61">
            <a:extLst>
              <a:ext uri="{FF2B5EF4-FFF2-40B4-BE49-F238E27FC236}">
                <a16:creationId xmlns:a16="http://schemas.microsoft.com/office/drawing/2014/main" id="{1C429FC8-9760-402B-AA9F-5431B3A8122D}"/>
              </a:ext>
            </a:extLst>
          </p:cNvPr>
          <p:cNvSpPr/>
          <p:nvPr/>
        </p:nvSpPr>
        <p:spPr>
          <a:xfrm>
            <a:off x="2971990" y="2132645"/>
            <a:ext cx="394780" cy="23009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t"/>
          <a:lstStyle/>
          <a:p>
            <a:pPr algn="ctr">
              <a:lnSpc>
                <a:spcPts val="1000"/>
              </a:lnSpc>
            </a:pPr>
            <a:r>
              <a:rPr kumimoji="1" lang="ja-JP" altLang="en-US" sz="1200" b="1" dirty="0">
                <a:ln w="1270">
                  <a:noFill/>
                </a:ln>
                <a:solidFill>
                  <a:schemeClr val="bg1"/>
                </a:solidFill>
                <a:latin typeface="Meiryo UI" panose="020B0604030504040204" pitchFamily="50" charset="-128"/>
                <a:ea typeface="Meiryo UI" panose="020B0604030504040204" pitchFamily="50" charset="-128"/>
              </a:rPr>
              <a:t>府立高校改革とりまとめ</a:t>
            </a:r>
          </a:p>
        </p:txBody>
      </p:sp>
      <p:cxnSp>
        <p:nvCxnSpPr>
          <p:cNvPr id="63" name="直線矢印コネクタ 62">
            <a:extLst>
              <a:ext uri="{FF2B5EF4-FFF2-40B4-BE49-F238E27FC236}">
                <a16:creationId xmlns:a16="http://schemas.microsoft.com/office/drawing/2014/main" id="{ADCE5B89-E8CC-483E-9124-9E2749ACBD0D}"/>
              </a:ext>
            </a:extLst>
          </p:cNvPr>
          <p:cNvCxnSpPr/>
          <p:nvPr/>
        </p:nvCxnSpPr>
        <p:spPr>
          <a:xfrm>
            <a:off x="3497244" y="3042250"/>
            <a:ext cx="4248000" cy="0"/>
          </a:xfrm>
          <a:prstGeom prst="straightConnector1">
            <a:avLst/>
          </a:prstGeom>
          <a:ln w="5715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3326968D-F88C-4B55-BCBD-6AECBF314B43}"/>
              </a:ext>
            </a:extLst>
          </p:cNvPr>
          <p:cNvSpPr txBox="1"/>
          <p:nvPr/>
        </p:nvSpPr>
        <p:spPr>
          <a:xfrm>
            <a:off x="3414087" y="3055739"/>
            <a:ext cx="3307970" cy="692497"/>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中学生等への周知</a:t>
            </a:r>
            <a:endParaRPr kumimoji="1" lang="en-US" altLang="ja-JP" sz="14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defTabSz="914400">
              <a:defRPr/>
            </a:pPr>
            <a:r>
              <a:rPr lang="ja-JP" altLang="en-US" sz="1100" dirty="0">
                <a:latin typeface="Meiryo UI" panose="020B0604030504040204" pitchFamily="50" charset="-128"/>
                <a:ea typeface="Meiryo UI" panose="020B0604030504040204" pitchFamily="50" charset="-128"/>
              </a:rPr>
              <a:t>（改善方針を踏まえた選抜の内容の公表含む）</a:t>
            </a:r>
            <a:endParaRPr kumimoji="1" lang="en-US" altLang="ja-JP" sz="11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5" name="矢印: 右 64">
            <a:extLst>
              <a:ext uri="{FF2B5EF4-FFF2-40B4-BE49-F238E27FC236}">
                <a16:creationId xmlns:a16="http://schemas.microsoft.com/office/drawing/2014/main" id="{C198583E-BA56-4353-9242-1845BAF8D4FE}"/>
              </a:ext>
            </a:extLst>
          </p:cNvPr>
          <p:cNvSpPr/>
          <p:nvPr/>
        </p:nvSpPr>
        <p:spPr>
          <a:xfrm>
            <a:off x="8035011" y="2968034"/>
            <a:ext cx="3420000" cy="180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8" name="正方形/長方形 67">
            <a:extLst>
              <a:ext uri="{FF2B5EF4-FFF2-40B4-BE49-F238E27FC236}">
                <a16:creationId xmlns:a16="http://schemas.microsoft.com/office/drawing/2014/main" id="{7E23D027-EF97-49C7-A369-758B90E603E8}"/>
              </a:ext>
            </a:extLst>
          </p:cNvPr>
          <p:cNvSpPr/>
          <p:nvPr/>
        </p:nvSpPr>
        <p:spPr>
          <a:xfrm>
            <a:off x="2863237" y="2181403"/>
            <a:ext cx="215938" cy="720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900" b="1" dirty="0">
                <a:ln w="1270">
                  <a:noFill/>
                </a:ln>
                <a:solidFill>
                  <a:schemeClr val="tx1"/>
                </a:solidFill>
                <a:latin typeface="Meiryo UI" panose="020B0604030504040204" pitchFamily="50" charset="-128"/>
                <a:ea typeface="Meiryo UI" panose="020B0604030504040204" pitchFamily="50" charset="-128"/>
              </a:rPr>
              <a:t>とりまとめ</a:t>
            </a:r>
          </a:p>
        </p:txBody>
      </p:sp>
      <p:sp>
        <p:nvSpPr>
          <p:cNvPr id="69" name="正方形/長方形 68">
            <a:extLst>
              <a:ext uri="{FF2B5EF4-FFF2-40B4-BE49-F238E27FC236}">
                <a16:creationId xmlns:a16="http://schemas.microsoft.com/office/drawing/2014/main" id="{032AA790-6330-4F04-B459-4E6EE6A9749F}"/>
              </a:ext>
            </a:extLst>
          </p:cNvPr>
          <p:cNvSpPr/>
          <p:nvPr/>
        </p:nvSpPr>
        <p:spPr>
          <a:xfrm>
            <a:off x="2855971" y="2912081"/>
            <a:ext cx="215938" cy="684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900" b="1" dirty="0">
                <a:ln w="1270">
                  <a:noFill/>
                </a:ln>
                <a:solidFill>
                  <a:schemeClr val="tx1"/>
                </a:solidFill>
                <a:latin typeface="Meiryo UI" panose="020B0604030504040204" pitchFamily="50" charset="-128"/>
                <a:ea typeface="Meiryo UI" panose="020B0604030504040204" pitchFamily="50" charset="-128"/>
              </a:rPr>
              <a:t>方針策定</a:t>
            </a:r>
          </a:p>
        </p:txBody>
      </p:sp>
      <p:sp>
        <p:nvSpPr>
          <p:cNvPr id="40" name="テキスト ボックス 39">
            <a:extLst>
              <a:ext uri="{FF2B5EF4-FFF2-40B4-BE49-F238E27FC236}">
                <a16:creationId xmlns:a16="http://schemas.microsoft.com/office/drawing/2014/main" id="{2E3EDF4D-B4C6-490B-BAC6-D59B2F6D19A2}"/>
              </a:ext>
            </a:extLst>
          </p:cNvPr>
          <p:cNvSpPr txBox="1"/>
          <p:nvPr/>
        </p:nvSpPr>
        <p:spPr>
          <a:xfrm>
            <a:off x="6204219" y="3202998"/>
            <a:ext cx="2304000" cy="49244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新たな選抜導入開始</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R10</a:t>
            </a:r>
            <a:r>
              <a:rPr lang="ja-JP" altLang="en-US" sz="1100" dirty="0">
                <a:solidFill>
                  <a:prstClr val="black"/>
                </a:solidFill>
                <a:latin typeface="Meiryo UI" panose="020B0604030504040204" pitchFamily="50" charset="-128"/>
                <a:ea typeface="Meiryo UI" panose="020B0604030504040204" pitchFamily="50" charset="-128"/>
              </a:rPr>
              <a:t>年度入学者選抜）</a:t>
            </a:r>
            <a:endParaRPr kumimoji="1" lang="en-US" altLang="ja-JP" sz="11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0" name="スライド番号プレースホルダー 4">
            <a:extLst>
              <a:ext uri="{FF2B5EF4-FFF2-40B4-BE49-F238E27FC236}">
                <a16:creationId xmlns:a16="http://schemas.microsoft.com/office/drawing/2014/main" id="{7E0950F3-B60D-4C00-947C-0D2E31725F86}"/>
              </a:ext>
            </a:extLst>
          </p:cNvPr>
          <p:cNvSpPr txBox="1">
            <a:spLocks/>
          </p:cNvSpPr>
          <p:nvPr/>
        </p:nvSpPr>
        <p:spPr>
          <a:xfrm>
            <a:off x="8763002" y="6488855"/>
            <a:ext cx="2743200" cy="365125"/>
          </a:xfrm>
          <a:prstGeom prst="rect">
            <a:avLst/>
          </a:prstGeom>
        </p:spPr>
        <p:txBody>
          <a:bodyPr/>
          <a:lstStyle>
            <a:defPPr>
              <a:defRPr lang="en-US"/>
            </a:defPPr>
            <a:lvl1pPr marL="0" algn="r" defTabSz="457178" rtl="0" eaLnBrk="1" latinLnBrk="0" hangingPunct="1">
              <a:defRPr sz="1400" b="1"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178" algn="l" defTabSz="457178" rtl="0" eaLnBrk="1" latinLnBrk="0" hangingPunct="1">
              <a:defRPr sz="1800" kern="1200">
                <a:solidFill>
                  <a:schemeClr val="tx1"/>
                </a:solidFill>
                <a:latin typeface="+mn-lt"/>
                <a:ea typeface="+mn-ea"/>
                <a:cs typeface="+mn-cs"/>
              </a:defRPr>
            </a:lvl2pPr>
            <a:lvl3pPr marL="914357" algn="l" defTabSz="457178" rtl="0" eaLnBrk="1" latinLnBrk="0" hangingPunct="1">
              <a:defRPr sz="1800" kern="1200">
                <a:solidFill>
                  <a:schemeClr val="tx1"/>
                </a:solidFill>
                <a:latin typeface="+mn-lt"/>
                <a:ea typeface="+mn-ea"/>
                <a:cs typeface="+mn-cs"/>
              </a:defRPr>
            </a:lvl3pPr>
            <a:lvl4pPr marL="1371536" algn="l" defTabSz="457178" rtl="0" eaLnBrk="1" latinLnBrk="0" hangingPunct="1">
              <a:defRPr sz="1800" kern="1200">
                <a:solidFill>
                  <a:schemeClr val="tx1"/>
                </a:solidFill>
                <a:latin typeface="+mn-lt"/>
                <a:ea typeface="+mn-ea"/>
                <a:cs typeface="+mn-cs"/>
              </a:defRPr>
            </a:lvl4pPr>
            <a:lvl5pPr marL="1828714" algn="l" defTabSz="457178" rtl="0" eaLnBrk="1" latinLnBrk="0" hangingPunct="1">
              <a:defRPr sz="1800" kern="1200">
                <a:solidFill>
                  <a:schemeClr val="tx1"/>
                </a:solidFill>
                <a:latin typeface="+mn-lt"/>
                <a:ea typeface="+mn-ea"/>
                <a:cs typeface="+mn-cs"/>
              </a:defRPr>
            </a:lvl5pPr>
            <a:lvl6pPr marL="2285892" algn="l" defTabSz="457178" rtl="0" eaLnBrk="1" latinLnBrk="0" hangingPunct="1">
              <a:defRPr sz="1800" kern="1200">
                <a:solidFill>
                  <a:schemeClr val="tx1"/>
                </a:solidFill>
                <a:latin typeface="+mn-lt"/>
                <a:ea typeface="+mn-ea"/>
                <a:cs typeface="+mn-cs"/>
              </a:defRPr>
            </a:lvl6pPr>
            <a:lvl7pPr marL="2743070" algn="l" defTabSz="457178" rtl="0" eaLnBrk="1" latinLnBrk="0" hangingPunct="1">
              <a:defRPr sz="1800" kern="1200">
                <a:solidFill>
                  <a:schemeClr val="tx1"/>
                </a:solidFill>
                <a:latin typeface="+mn-lt"/>
                <a:ea typeface="+mn-ea"/>
                <a:cs typeface="+mn-cs"/>
              </a:defRPr>
            </a:lvl7pPr>
            <a:lvl8pPr marL="3200249" algn="l" defTabSz="457178" rtl="0" eaLnBrk="1" latinLnBrk="0" hangingPunct="1">
              <a:defRPr sz="1800" kern="1200">
                <a:solidFill>
                  <a:schemeClr val="tx1"/>
                </a:solidFill>
                <a:latin typeface="+mn-lt"/>
                <a:ea typeface="+mn-ea"/>
                <a:cs typeface="+mn-cs"/>
              </a:defRPr>
            </a:lvl8pPr>
            <a:lvl9pPr marL="3657428" algn="l" defTabSz="457178" rtl="0" eaLnBrk="1" latinLnBrk="0" hangingPunct="1">
              <a:defRPr sz="1800" kern="1200">
                <a:solidFill>
                  <a:schemeClr val="tx1"/>
                </a:solidFill>
                <a:latin typeface="+mn-lt"/>
                <a:ea typeface="+mn-ea"/>
                <a:cs typeface="+mn-cs"/>
              </a:defRPr>
            </a:lvl9pPr>
          </a:lstStyle>
          <a:p>
            <a:fld id="{8EF98A3A-4FC9-421C-9EC4-B2EF6B34D3EB}" type="slidenum">
              <a:rPr kumimoji="1" lang="ja-JP" altLang="en-US" smtClean="0"/>
              <a:pPr/>
              <a:t>17</a:t>
            </a:fld>
            <a:endParaRPr kumimoji="1" lang="ja-JP" altLang="en-US" dirty="0"/>
          </a:p>
        </p:txBody>
      </p:sp>
      <p:sp>
        <p:nvSpPr>
          <p:cNvPr id="61" name="正方形/長方形 60">
            <a:extLst>
              <a:ext uri="{FF2B5EF4-FFF2-40B4-BE49-F238E27FC236}">
                <a16:creationId xmlns:a16="http://schemas.microsoft.com/office/drawing/2014/main" id="{B3ACC2F5-7652-467F-83CE-8E5A8503FEB3}"/>
              </a:ext>
            </a:extLst>
          </p:cNvPr>
          <p:cNvSpPr/>
          <p:nvPr/>
        </p:nvSpPr>
        <p:spPr>
          <a:xfrm>
            <a:off x="2851138" y="3612789"/>
            <a:ext cx="215938" cy="81206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900" b="1" dirty="0">
                <a:ln w="1270">
                  <a:noFill/>
                </a:ln>
                <a:solidFill>
                  <a:schemeClr val="tx1"/>
                </a:solidFill>
                <a:latin typeface="Meiryo UI" panose="020B0604030504040204" pitchFamily="50" charset="-128"/>
                <a:ea typeface="Meiryo UI" panose="020B0604030504040204" pitchFamily="50" charset="-128"/>
              </a:rPr>
              <a:t>体系化</a:t>
            </a:r>
          </a:p>
        </p:txBody>
      </p:sp>
    </p:spTree>
    <p:extLst>
      <p:ext uri="{BB962C8B-B14F-4D97-AF65-F5344CB8AC3E}">
        <p14:creationId xmlns:p14="http://schemas.microsoft.com/office/powerpoint/2010/main" val="2959804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CAA59-F923-B551-1C57-2405653C117A}"/>
            </a:ext>
          </a:extLst>
        </p:cNvPr>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A171025F-AF76-9E4A-D818-EB51D48156FC}"/>
              </a:ext>
            </a:extLst>
          </p:cNvPr>
          <p:cNvSpPr txBox="1"/>
          <p:nvPr/>
        </p:nvSpPr>
        <p:spPr>
          <a:xfrm>
            <a:off x="1287793" y="2635513"/>
            <a:ext cx="10825438" cy="584775"/>
          </a:xfrm>
          <a:prstGeom prst="rect">
            <a:avLst/>
          </a:prstGeom>
          <a:noFill/>
        </p:spPr>
        <p:txBody>
          <a:bodyPr wrap="square" rtlCol="0">
            <a:spAutoFit/>
          </a:bodyPr>
          <a:lstStyle/>
          <a:p>
            <a:pPr defTabSz="457200"/>
            <a:r>
              <a:rPr kumimoji="1" lang="ja-JP" altLang="en-US" sz="3200" b="1" dirty="0">
                <a:latin typeface="Meiryo UI" panose="020B0604030504040204" pitchFamily="50" charset="-128"/>
                <a:ea typeface="Meiryo UI" panose="020B0604030504040204" pitchFamily="50" charset="-128"/>
              </a:rPr>
              <a:t>３　意見交換　「府立高校改革の方向性について」</a:t>
            </a:r>
            <a:endParaRPr kumimoji="1" lang="ja-JP" altLang="en-US" sz="3200" dirty="0">
              <a:latin typeface="Meiryo UI"/>
              <a:ea typeface="Meiryo UI"/>
            </a:endParaRPr>
          </a:p>
        </p:txBody>
      </p:sp>
      <p:cxnSp>
        <p:nvCxnSpPr>
          <p:cNvPr id="5" name="直線コネクタ 4">
            <a:extLst>
              <a:ext uri="{FF2B5EF4-FFF2-40B4-BE49-F238E27FC236}">
                <a16:creationId xmlns:a16="http://schemas.microsoft.com/office/drawing/2014/main" id="{B8A8C1F8-CAAD-3EEF-553F-0D128A05CCD8}"/>
              </a:ext>
            </a:extLst>
          </p:cNvPr>
          <p:cNvCxnSpPr/>
          <p:nvPr/>
        </p:nvCxnSpPr>
        <p:spPr>
          <a:xfrm flipV="1">
            <a:off x="1459643" y="3332276"/>
            <a:ext cx="8928000" cy="12879"/>
          </a:xfrm>
          <a:prstGeom prst="line">
            <a:avLst/>
          </a:prstGeom>
          <a:noFill/>
          <a:ln w="57150" cap="flat" cmpd="sng" algn="ctr">
            <a:solidFill>
              <a:srgbClr val="42BA97"/>
            </a:solidFill>
            <a:prstDash val="solid"/>
            <a:miter lim="800000"/>
          </a:ln>
          <a:effectLst/>
        </p:spPr>
      </p:cxnSp>
      <p:sp>
        <p:nvSpPr>
          <p:cNvPr id="3" name="スライド番号プレースホルダー 2">
            <a:extLst>
              <a:ext uri="{FF2B5EF4-FFF2-40B4-BE49-F238E27FC236}">
                <a16:creationId xmlns:a16="http://schemas.microsoft.com/office/drawing/2014/main" id="{2F3DA19D-C4C0-4C03-A452-2218B8D73519}"/>
              </a:ext>
            </a:extLst>
          </p:cNvPr>
          <p:cNvSpPr>
            <a:spLocks noGrp="1"/>
          </p:cNvSpPr>
          <p:nvPr>
            <p:ph type="sldNum" sz="quarter" idx="4"/>
          </p:nvPr>
        </p:nvSpPr>
        <p:spPr/>
        <p:txBody>
          <a:bodyPr/>
          <a:lstStyle/>
          <a:p>
            <a:fld id="{8EF98A3A-4FC9-421C-9EC4-B2EF6B34D3EB}" type="slidenum">
              <a:rPr kumimoji="1" lang="ja-JP" altLang="en-US" smtClean="0"/>
              <a:pPr/>
              <a:t>18</a:t>
            </a:fld>
            <a:endParaRPr kumimoji="1" lang="ja-JP" altLang="en-US"/>
          </a:p>
        </p:txBody>
      </p:sp>
    </p:spTree>
    <p:extLst>
      <p:ext uri="{BB962C8B-B14F-4D97-AF65-F5344CB8AC3E}">
        <p14:creationId xmlns:p14="http://schemas.microsoft.com/office/powerpoint/2010/main" val="2938407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6E7D34BD-CDD2-4059-987D-B47CE3AE4646}"/>
              </a:ext>
            </a:extLst>
          </p:cNvPr>
          <p:cNvSpPr txBox="1"/>
          <p:nvPr/>
        </p:nvSpPr>
        <p:spPr>
          <a:xfrm>
            <a:off x="1287793" y="2635515"/>
            <a:ext cx="8749185" cy="646331"/>
          </a:xfrm>
          <a:prstGeom prst="rect">
            <a:avLst/>
          </a:prstGeom>
          <a:noFill/>
        </p:spPr>
        <p:txBody>
          <a:bodyPr wrap="square" rtlCol="0">
            <a:spAutoFit/>
          </a:bodyPr>
          <a:lstStyle/>
          <a:p>
            <a:r>
              <a:rPr kumimoji="1" lang="ja-JP" altLang="en-US" sz="3600" b="1" dirty="0">
                <a:latin typeface="メイリオ" panose="020B0604030504040204" pitchFamily="50" charset="-128"/>
                <a:ea typeface="メイリオ" panose="020B0604030504040204" pitchFamily="50" charset="-128"/>
              </a:rPr>
              <a:t>１　大阪の高校教育の現状とこれから</a:t>
            </a:r>
            <a:endParaRPr kumimoji="1" lang="ja-JP" altLang="en-US" sz="3600" dirty="0">
              <a:latin typeface="メイリオ" panose="020B0604030504040204" pitchFamily="50" charset="-128"/>
              <a:ea typeface="メイリオ" panose="020B0604030504040204" pitchFamily="50" charset="-128"/>
            </a:endParaRPr>
          </a:p>
        </p:txBody>
      </p:sp>
      <p:cxnSp>
        <p:nvCxnSpPr>
          <p:cNvPr id="5" name="直線コネクタ 4">
            <a:extLst>
              <a:ext uri="{FF2B5EF4-FFF2-40B4-BE49-F238E27FC236}">
                <a16:creationId xmlns:a16="http://schemas.microsoft.com/office/drawing/2014/main" id="{9F65462D-1C7F-402B-8BA9-C1E564E25BCD}"/>
              </a:ext>
            </a:extLst>
          </p:cNvPr>
          <p:cNvCxnSpPr/>
          <p:nvPr/>
        </p:nvCxnSpPr>
        <p:spPr>
          <a:xfrm flipV="1">
            <a:off x="1459644" y="3332276"/>
            <a:ext cx="8577331" cy="12879"/>
          </a:xfrm>
          <a:prstGeom prst="line">
            <a:avLst/>
          </a:prstGeom>
          <a:noFill/>
          <a:ln w="57150" cap="flat" cmpd="sng" algn="ctr">
            <a:solidFill>
              <a:srgbClr val="42BA97"/>
            </a:solidFill>
            <a:prstDash val="solid"/>
            <a:miter lim="800000"/>
          </a:ln>
          <a:effectLst/>
        </p:spPr>
      </p:cxnSp>
      <p:sp>
        <p:nvSpPr>
          <p:cNvPr id="2" name="スライド番号プレースホルダー 1">
            <a:extLst>
              <a:ext uri="{FF2B5EF4-FFF2-40B4-BE49-F238E27FC236}">
                <a16:creationId xmlns:a16="http://schemas.microsoft.com/office/drawing/2014/main" id="{0DF3BBA9-FDAD-481A-AD35-01880D5ACF0A}"/>
              </a:ext>
            </a:extLst>
          </p:cNvPr>
          <p:cNvSpPr>
            <a:spLocks noGrp="1"/>
          </p:cNvSpPr>
          <p:nvPr>
            <p:ph type="sldNum" sz="quarter" idx="4"/>
          </p:nvPr>
        </p:nvSpPr>
        <p:spPr/>
        <p:txBody>
          <a:bodyPr/>
          <a:lstStyle/>
          <a:p>
            <a:fld id="{8EF98A3A-4FC9-421C-9EC4-B2EF6B34D3EB}" type="slidenum">
              <a:rPr kumimoji="1" lang="ja-JP" altLang="en-US" smtClean="0"/>
              <a:pPr/>
              <a:t>1</a:t>
            </a:fld>
            <a:endParaRPr kumimoji="1" lang="ja-JP" altLang="en-US"/>
          </a:p>
        </p:txBody>
      </p:sp>
    </p:spTree>
    <p:extLst>
      <p:ext uri="{BB962C8B-B14F-4D97-AF65-F5344CB8AC3E}">
        <p14:creationId xmlns:p14="http://schemas.microsoft.com/office/powerpoint/2010/main" val="281680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B6BD6856-CE1D-42D3-B0BB-15DF9848A129}"/>
              </a:ext>
            </a:extLst>
          </p:cNvPr>
          <p:cNvSpPr/>
          <p:nvPr/>
        </p:nvSpPr>
        <p:spPr>
          <a:xfrm>
            <a:off x="1096409" y="1230043"/>
            <a:ext cx="9999181" cy="4348824"/>
          </a:xfrm>
          <a:prstGeom prst="roundRect">
            <a:avLst>
              <a:gd name="adj" fmla="val 6357"/>
            </a:avLst>
          </a:prstGeom>
          <a:solidFill>
            <a:schemeClr val="accent4">
              <a:lumMod val="20000"/>
              <a:lumOff val="80000"/>
            </a:schemeClr>
          </a:solidFill>
          <a:ln w="190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spcAft>
                <a:spcPts val="600"/>
              </a:spcAft>
            </a:pPr>
            <a:r>
              <a:rPr lang="ja-JP" altLang="en-US" b="1" dirty="0">
                <a:solidFill>
                  <a:schemeClr val="tx1"/>
                </a:solidFill>
                <a:latin typeface="メイリオ" panose="020B0604030504040204" pitchFamily="50" charset="-128"/>
                <a:ea typeface="メイリオ" panose="020B0604030504040204" pitchFamily="50" charset="-128"/>
              </a:rPr>
              <a:t>　</a:t>
            </a:r>
            <a:r>
              <a:rPr lang="ja-JP" altLang="en-US" sz="2000" b="1" dirty="0">
                <a:solidFill>
                  <a:schemeClr val="tx1"/>
                </a:solidFill>
                <a:latin typeface="メイリオ" panose="020B0604030504040204" pitchFamily="50" charset="-128"/>
                <a:ea typeface="メイリオ" panose="020B0604030504040204" pitchFamily="50" charset="-128"/>
              </a:rPr>
              <a:t>テーマ　｜　府立高校改革の方向性について　</a:t>
            </a:r>
            <a:endParaRPr lang="ja-JP" altLang="en-US" sz="1800" b="1" dirty="0">
              <a:solidFill>
                <a:schemeClr val="tx1"/>
              </a:solidFill>
              <a:latin typeface="メイリオ" panose="020B0604030504040204" pitchFamily="50" charset="-128"/>
              <a:ea typeface="メイリオ" panose="020B0604030504040204" pitchFamily="50" charset="-128"/>
            </a:endParaRPr>
          </a:p>
          <a:p>
            <a:pPr marL="361950" marR="0" lvl="0" defTabSz="457200" rtl="0" eaLnBrk="1" fontAlgn="auto" latinLnBrk="0" hangingPunct="1">
              <a:lnSpc>
                <a:spcPct val="150000"/>
              </a:lnSpc>
              <a:spcBef>
                <a:spcPts val="0"/>
              </a:spcBef>
              <a:spcAft>
                <a:spcPts val="0"/>
              </a:spcAft>
              <a:buClrTx/>
              <a:buSzTx/>
              <a:tabLst/>
              <a:defRPr/>
            </a:pPr>
            <a:r>
              <a:rPr kumimoji="0" lang="ja-JP" altLang="en-US"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府立高校が、取り巻く状況の変化や抱える課題を乗り越え、子どもたちが自らの人生を切り拓いていく力を育成することができる学校となるため、実施する３つの改革について</a:t>
            </a:r>
            <a:r>
              <a:rPr kumimoji="0" lang="ja-JP" altLang="en-US"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意見交換</a:t>
            </a:r>
            <a:endParaRPr kumimoji="0" lang="en-US" altLang="ja-JP"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endParaRPr>
          </a:p>
          <a:p>
            <a:pPr marL="361950" marR="0" lvl="0" defTabSz="457200" rtl="0" eaLnBrk="1" fontAlgn="auto" latinLnBrk="0" hangingPunct="1">
              <a:lnSpc>
                <a:spcPct val="150000"/>
              </a:lnSpc>
              <a:spcBef>
                <a:spcPts val="1200"/>
              </a:spcBef>
              <a:spcAft>
                <a:spcPts val="0"/>
              </a:spcAft>
              <a:buClrTx/>
              <a:buSzTx/>
              <a:tabLst/>
              <a:defRPr/>
            </a:pPr>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３つの改革</a:t>
            </a:r>
            <a:r>
              <a:rPr lang="en-US" altLang="ja-JP" b="1" dirty="0">
                <a:solidFill>
                  <a:schemeClr val="tx1"/>
                </a:solidFill>
                <a:latin typeface="メイリオ" panose="020B0604030504040204" pitchFamily="50" charset="-128"/>
                <a:ea typeface="メイリオ" panose="020B0604030504040204" pitchFamily="50" charset="-128"/>
              </a:rPr>
              <a:t>〕</a:t>
            </a:r>
            <a:endParaRPr kumimoji="0" lang="en-US" altLang="ja-JP"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endParaRPr>
          </a:p>
          <a:p>
            <a:pPr marL="361950" marR="0" lvl="0" defTabSz="457200" rtl="0" eaLnBrk="1" fontAlgn="auto" latinLnBrk="0" hangingPunct="1">
              <a:lnSpc>
                <a:spcPct val="150000"/>
              </a:lnSpc>
              <a:spcBef>
                <a:spcPts val="0"/>
              </a:spcBef>
              <a:spcAft>
                <a:spcPts val="0"/>
              </a:spcAft>
              <a:buClrTx/>
              <a:buSzTx/>
              <a:tabLst/>
              <a:defRPr/>
            </a:pPr>
            <a:r>
              <a:rPr lang="ja-JP" altLang="en-US" sz="1600" dirty="0">
                <a:solidFill>
                  <a:schemeClr val="tx1"/>
                </a:solidFill>
                <a:latin typeface="メイリオ" panose="020B0604030504040204" pitchFamily="50" charset="-128"/>
                <a:ea typeface="メイリオ" panose="020B0604030504040204" pitchFamily="50" charset="-128"/>
              </a:rPr>
              <a:t>　・各府立高校の</a:t>
            </a:r>
            <a:r>
              <a:rPr kumimoji="0" lang="ja-JP" altLang="en-US" sz="16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さらなる特色化・魅力化を図る</a:t>
            </a:r>
            <a:r>
              <a:rPr kumimoji="0" lang="ja-JP" altLang="en-US" sz="16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「学校改革」</a:t>
            </a:r>
            <a:endParaRPr kumimoji="0" lang="en-US" altLang="ja-JP" sz="16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endParaRPr>
          </a:p>
          <a:p>
            <a:pPr marL="361950" marR="0" lvl="0" defTabSz="457200" rtl="0" eaLnBrk="1" fontAlgn="auto" latinLnBrk="0" hangingPunct="1">
              <a:lnSpc>
                <a:spcPct val="150000"/>
              </a:lnSpc>
              <a:spcBef>
                <a:spcPts val="0"/>
              </a:spcBef>
              <a:spcAft>
                <a:spcPts val="0"/>
              </a:spcAft>
              <a:buClrTx/>
              <a:buSzTx/>
              <a:tabLst/>
              <a:defRPr/>
            </a:pPr>
            <a:r>
              <a:rPr lang="ja-JP" altLang="en-US" sz="1600" dirty="0">
                <a:solidFill>
                  <a:schemeClr val="tx1"/>
                </a:solidFill>
                <a:latin typeface="メイリオ" panose="020B0604030504040204" pitchFamily="50" charset="-128"/>
                <a:ea typeface="メイリオ" panose="020B0604030504040204" pitchFamily="50" charset="-128"/>
              </a:rPr>
              <a:t>　・各</a:t>
            </a:r>
            <a:r>
              <a:rPr kumimoji="0" lang="ja-JP" altLang="en-US" sz="16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府立高校の特色や魅力を正確に伝え、中学生が自身の得意や興味、進路等を考えて</a:t>
            </a:r>
            <a:br>
              <a:rPr kumimoji="0" lang="en-US" altLang="ja-JP" sz="16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br>
            <a:r>
              <a:rPr kumimoji="0" lang="ja-JP" altLang="en-US" sz="16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　　志望校を選択し、将来の自己実現につなげていくような</a:t>
            </a:r>
            <a:r>
              <a:rPr kumimoji="0" lang="ja-JP" altLang="en-US" sz="16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「入試改革」</a:t>
            </a:r>
            <a:endParaRPr kumimoji="0" lang="en-US" altLang="ja-JP" sz="16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endParaRPr>
          </a:p>
          <a:p>
            <a:pPr marL="361950" marR="0" lvl="0" defTabSz="457200" rtl="0" eaLnBrk="1" fontAlgn="auto" latinLnBrk="0" hangingPunct="1">
              <a:lnSpc>
                <a:spcPct val="150000"/>
              </a:lnSpc>
              <a:spcBef>
                <a:spcPts val="0"/>
              </a:spcBef>
              <a:spcAft>
                <a:spcPts val="0"/>
              </a:spcAft>
              <a:buClrTx/>
              <a:buSzTx/>
              <a:tabLst/>
              <a:defRPr/>
            </a:pPr>
            <a:r>
              <a:rPr lang="ja-JP" altLang="en-US" sz="1600" dirty="0">
                <a:solidFill>
                  <a:schemeClr val="tx1"/>
                </a:solidFill>
                <a:latin typeface="メイリオ" panose="020B0604030504040204" pitchFamily="50" charset="-128"/>
                <a:ea typeface="メイリオ" panose="020B0604030504040204" pitchFamily="50" charset="-128"/>
              </a:rPr>
              <a:t>　・各府立高校</a:t>
            </a:r>
            <a:r>
              <a:rPr kumimoji="0" lang="ja-JP" altLang="en-US" sz="16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が有する特色や魅力についてより効果的に発信する</a:t>
            </a:r>
            <a:r>
              <a:rPr kumimoji="0" lang="ja-JP" altLang="en-US" sz="16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「広報改革」</a:t>
            </a:r>
          </a:p>
        </p:txBody>
      </p:sp>
      <p:sp>
        <p:nvSpPr>
          <p:cNvPr id="2" name="スライド番号プレースホルダー 1">
            <a:extLst>
              <a:ext uri="{FF2B5EF4-FFF2-40B4-BE49-F238E27FC236}">
                <a16:creationId xmlns:a16="http://schemas.microsoft.com/office/drawing/2014/main" id="{54B0ED4D-32A6-46EE-84C9-8F4887AAB1E4}"/>
              </a:ext>
            </a:extLst>
          </p:cNvPr>
          <p:cNvSpPr>
            <a:spLocks noGrp="1"/>
          </p:cNvSpPr>
          <p:nvPr>
            <p:ph type="sldNum" sz="quarter" idx="12"/>
          </p:nvPr>
        </p:nvSpPr>
        <p:spPr/>
        <p:txBody>
          <a:bodyPr/>
          <a:lstStyle/>
          <a:p>
            <a:fld id="{8EF98A3A-4FC9-421C-9EC4-B2EF6B34D3EB}" type="slidenum">
              <a:rPr kumimoji="1" lang="ja-JP" altLang="en-US" smtClean="0"/>
              <a:t>19</a:t>
            </a:fld>
            <a:endParaRPr kumimoji="1" lang="ja-JP" altLang="en-US" dirty="0"/>
          </a:p>
        </p:txBody>
      </p:sp>
    </p:spTree>
    <p:extLst>
      <p:ext uri="{BB962C8B-B14F-4D97-AF65-F5344CB8AC3E}">
        <p14:creationId xmlns:p14="http://schemas.microsoft.com/office/powerpoint/2010/main" val="2409157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CAA59-F923-B551-1C57-2405653C117A}"/>
            </a:ext>
          </a:extLst>
        </p:cNvPr>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A171025F-AF76-9E4A-D818-EB51D48156FC}"/>
              </a:ext>
            </a:extLst>
          </p:cNvPr>
          <p:cNvSpPr txBox="1"/>
          <p:nvPr/>
        </p:nvSpPr>
        <p:spPr>
          <a:xfrm>
            <a:off x="1287793" y="2635513"/>
            <a:ext cx="9645250" cy="584775"/>
          </a:xfrm>
          <a:prstGeom prst="rect">
            <a:avLst/>
          </a:prstGeom>
          <a:noFill/>
        </p:spPr>
        <p:txBody>
          <a:bodyPr wrap="square" rtlCol="0">
            <a:spAutoFit/>
          </a:bodyPr>
          <a:lstStyle/>
          <a:p>
            <a:pPr algn="ctr" defTabSz="457200"/>
            <a:r>
              <a:rPr kumimoji="1" lang="ja-JP" altLang="en-US" sz="3200" b="1" dirty="0">
                <a:solidFill>
                  <a:prstClr val="black"/>
                </a:solidFill>
                <a:latin typeface="Meiryo UI" panose="020B0604030504040204" pitchFamily="50" charset="-128"/>
                <a:ea typeface="Meiryo UI" panose="020B0604030504040204" pitchFamily="50" charset="-128"/>
              </a:rPr>
              <a:t>参考資料</a:t>
            </a:r>
            <a:endParaRPr kumimoji="1" lang="ja-JP" altLang="en-US" sz="3200" dirty="0">
              <a:solidFill>
                <a:prstClr val="black"/>
              </a:solidFill>
              <a:latin typeface="Meiryo UI"/>
              <a:ea typeface="Meiryo UI"/>
            </a:endParaRPr>
          </a:p>
        </p:txBody>
      </p:sp>
      <p:sp>
        <p:nvSpPr>
          <p:cNvPr id="2" name="スライド番号プレースホルダー 1">
            <a:extLst>
              <a:ext uri="{FF2B5EF4-FFF2-40B4-BE49-F238E27FC236}">
                <a16:creationId xmlns:a16="http://schemas.microsoft.com/office/drawing/2014/main" id="{4239BAE1-4525-438D-B59B-4C303EED99C3}"/>
              </a:ext>
            </a:extLst>
          </p:cNvPr>
          <p:cNvSpPr>
            <a:spLocks noGrp="1"/>
          </p:cNvSpPr>
          <p:nvPr>
            <p:ph type="sldNum" sz="quarter" idx="4"/>
          </p:nvPr>
        </p:nvSpPr>
        <p:spPr/>
        <p:txBody>
          <a:bodyPr/>
          <a:lstStyle/>
          <a:p>
            <a:fld id="{8EF98A3A-4FC9-421C-9EC4-B2EF6B34D3EB}" type="slidenum">
              <a:rPr kumimoji="1" lang="ja-JP" altLang="en-US" smtClean="0"/>
              <a:pPr/>
              <a:t>20</a:t>
            </a:fld>
            <a:endParaRPr kumimoji="1" lang="ja-JP" altLang="en-US"/>
          </a:p>
        </p:txBody>
      </p:sp>
    </p:spTree>
    <p:extLst>
      <p:ext uri="{BB962C8B-B14F-4D97-AF65-F5344CB8AC3E}">
        <p14:creationId xmlns:p14="http://schemas.microsoft.com/office/powerpoint/2010/main" val="32532135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931F82FB-2DA1-4C1A-81A4-EAD47BA69ABA}"/>
              </a:ext>
            </a:extLst>
          </p:cNvPr>
          <p:cNvSpPr txBox="1"/>
          <p:nvPr/>
        </p:nvSpPr>
        <p:spPr>
          <a:xfrm>
            <a:off x="545366" y="978716"/>
            <a:ext cx="10948133" cy="1630999"/>
          </a:xfrm>
          <a:prstGeom prst="rect">
            <a:avLst/>
          </a:prstGeom>
          <a:noFill/>
          <a:ln>
            <a:noFill/>
          </a:ln>
        </p:spPr>
        <p:txBody>
          <a:bodyPr wrap="square" tIns="90000" bIns="90000" rtlCol="0" anchor="t" anchorCtr="0">
            <a:noAutofit/>
          </a:bodyPr>
          <a:lstStyle/>
          <a:p>
            <a:pPr>
              <a:spcAft>
                <a:spcPts val="600"/>
              </a:spcAft>
            </a:pPr>
            <a:r>
              <a:rPr lang="ja-JP" altLang="en-US" b="1" dirty="0">
                <a:latin typeface="Meiryo UI" panose="020B0604030504040204" pitchFamily="50" charset="-128"/>
                <a:ea typeface="Meiryo UI" panose="020B0604030504040204" pitchFamily="50" charset="-128"/>
              </a:rPr>
              <a:t>■ 大阪の教育がはぐくむ人物像　</a:t>
            </a:r>
            <a:r>
              <a:rPr lang="ja-JP" altLang="en-US" sz="1400" b="1" dirty="0">
                <a:latin typeface="Meiryo UI" panose="020B0604030504040204" pitchFamily="50" charset="-128"/>
                <a:ea typeface="Meiryo UI" panose="020B0604030504040204" pitchFamily="50" charset="-128"/>
              </a:rPr>
              <a:t>（</a:t>
            </a:r>
            <a:r>
              <a:rPr lang="zh-TW" altLang="en-US" sz="1400" b="1" dirty="0">
                <a:latin typeface="Meiryo UI" panose="020B0604030504040204" pitchFamily="50" charset="-128"/>
                <a:ea typeface="Meiryo UI" panose="020B0604030504040204" pitchFamily="50" charset="-128"/>
              </a:rPr>
              <a:t>第２次大阪府教育振興基本計画</a:t>
            </a:r>
            <a:r>
              <a:rPr lang="ja-JP" altLang="en-US" sz="1400" b="1" dirty="0">
                <a:latin typeface="Meiryo UI" panose="020B0604030504040204" pitchFamily="50" charset="-128"/>
                <a:ea typeface="Meiryo UI" panose="020B0604030504040204" pitchFamily="50" charset="-128"/>
              </a:rPr>
              <a:t>より）</a:t>
            </a:r>
          </a:p>
          <a:p>
            <a:pPr marL="285756" indent="-285756">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大阪の都市発展の歴史を振り返ると、「民の力」が大きな原動力となり、大阪を発展させてきた。今後、</a:t>
            </a:r>
            <a:r>
              <a:rPr lang="ja-JP" altLang="en-US" sz="1801" b="1" dirty="0">
                <a:latin typeface="Meiryo UI" panose="020B0604030504040204" pitchFamily="50" charset="-128"/>
                <a:ea typeface="Meiryo UI" panose="020B0604030504040204" pitchFamily="50" charset="-128"/>
              </a:rPr>
              <a:t>大阪の</a:t>
            </a:r>
            <a:r>
              <a:rPr lang="ja-JP" altLang="en-US" sz="1400" dirty="0">
                <a:latin typeface="Meiryo UI" panose="020B0604030504040204" pitchFamily="50" charset="-128"/>
                <a:ea typeface="Meiryo UI" panose="020B0604030504040204" pitchFamily="50" charset="-128"/>
              </a:rPr>
              <a:t>人や街が持つ</a:t>
            </a:r>
            <a:r>
              <a:rPr lang="ja-JP" altLang="en-US" sz="1801" b="1" dirty="0">
                <a:latin typeface="Meiryo UI" panose="020B0604030504040204" pitchFamily="50" charset="-128"/>
                <a:ea typeface="Meiryo UI" panose="020B0604030504040204" pitchFamily="50" charset="-128"/>
              </a:rPr>
              <a:t>特色を「良さ」として捉え、大阪の発展</a:t>
            </a:r>
            <a:r>
              <a:rPr lang="ja-JP" altLang="en-US" sz="1400" dirty="0">
                <a:latin typeface="Meiryo UI" panose="020B0604030504040204" pitchFamily="50" charset="-128"/>
                <a:ea typeface="Meiryo UI" panose="020B0604030504040204" pitchFamily="50" charset="-128"/>
              </a:rPr>
              <a:t>につなげることが重要。</a:t>
            </a:r>
            <a:endParaRPr lang="en-US" altLang="ja-JP" sz="1400" dirty="0">
              <a:latin typeface="Meiryo UI" panose="020B0604030504040204" pitchFamily="50" charset="-128"/>
              <a:ea typeface="Meiryo UI" panose="020B0604030504040204" pitchFamily="50" charset="-128"/>
            </a:endParaRPr>
          </a:p>
          <a:p>
            <a:pPr marL="285756" indent="-285756">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子どもたちが</a:t>
            </a:r>
            <a:r>
              <a:rPr lang="ja-JP" altLang="en-US" sz="1801" b="1" dirty="0">
                <a:latin typeface="Meiryo UI" panose="020B0604030504040204" pitchFamily="50" charset="-128"/>
                <a:ea typeface="Meiryo UI" panose="020B0604030504040204" pitchFamily="50" charset="-128"/>
              </a:rPr>
              <a:t>大阪の良さを継承</a:t>
            </a:r>
            <a:r>
              <a:rPr lang="ja-JP" altLang="en-US" sz="1400" dirty="0">
                <a:latin typeface="Meiryo UI" panose="020B0604030504040204" pitchFamily="50" charset="-128"/>
                <a:ea typeface="Meiryo UI" panose="020B0604030504040204" pitchFamily="50" charset="-128"/>
              </a:rPr>
              <a:t>しつつ、</a:t>
            </a:r>
            <a:r>
              <a:rPr lang="ja-JP" altLang="en-US" sz="1801" b="1" dirty="0">
                <a:latin typeface="Meiryo UI" panose="020B0604030504040204" pitchFamily="50" charset="-128"/>
                <a:ea typeface="Meiryo UI" panose="020B0604030504040204" pitchFamily="50" charset="-128"/>
              </a:rPr>
              <a:t>時代の変化を乗り越える</a:t>
            </a:r>
            <a:r>
              <a:rPr lang="ja-JP" altLang="en-US" sz="1400" dirty="0">
                <a:latin typeface="Meiryo UI" panose="020B0604030504040204" pitchFamily="50" charset="-128"/>
                <a:ea typeface="Meiryo UI" panose="020B0604030504040204" pitchFamily="50" charset="-128"/>
              </a:rPr>
              <a:t>とともに、</a:t>
            </a:r>
            <a:r>
              <a:rPr lang="ja-JP" altLang="en-US" sz="1801" b="1" dirty="0">
                <a:latin typeface="Meiryo UI" panose="020B0604030504040204" pitchFamily="50" charset="-128"/>
                <a:ea typeface="Meiryo UI" panose="020B0604030504040204" pitchFamily="50" charset="-128"/>
              </a:rPr>
              <a:t>将来を生き抜く力</a:t>
            </a:r>
            <a:r>
              <a:rPr lang="ja-JP" altLang="en-US" sz="1400" dirty="0">
                <a:latin typeface="Meiryo UI" panose="020B0604030504040204" pitchFamily="50" charset="-128"/>
                <a:ea typeface="Meiryo UI" panose="020B0604030504040204" pitchFamily="50" charset="-128"/>
              </a:rPr>
              <a:t>を身につけられるよう、大阪の教育がはぐくむ人物像として、以下の</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つを掲げ、子どもたちの資質・能力を育成。</a:t>
            </a:r>
            <a:endParaRPr lang="en-US" altLang="ja-JP" sz="1400" dirty="0">
              <a:latin typeface="Meiryo UI" panose="020B0604030504040204" pitchFamily="50" charset="-128"/>
              <a:ea typeface="Meiryo UI" panose="020B0604030504040204" pitchFamily="50" charset="-128"/>
            </a:endParaRPr>
          </a:p>
        </p:txBody>
      </p:sp>
      <p:pic>
        <p:nvPicPr>
          <p:cNvPr id="6" name="図 5">
            <a:extLst>
              <a:ext uri="{FF2B5EF4-FFF2-40B4-BE49-F238E27FC236}">
                <a16:creationId xmlns:a16="http://schemas.microsoft.com/office/drawing/2014/main" id="{93D332BE-5E00-4CC1-9CF4-26D96E2202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6307" y="2723026"/>
            <a:ext cx="7527611" cy="655415"/>
          </a:xfrm>
          <a:prstGeom prst="rect">
            <a:avLst/>
          </a:prstGeom>
        </p:spPr>
      </p:pic>
      <p:sp>
        <p:nvSpPr>
          <p:cNvPr id="12" name="テキスト ボックス 11">
            <a:extLst>
              <a:ext uri="{FF2B5EF4-FFF2-40B4-BE49-F238E27FC236}">
                <a16:creationId xmlns:a16="http://schemas.microsoft.com/office/drawing/2014/main" id="{AE0B442B-BAB3-4DF6-AFFB-82DFDCECE115}"/>
              </a:ext>
            </a:extLst>
          </p:cNvPr>
          <p:cNvSpPr txBox="1"/>
          <p:nvPr/>
        </p:nvSpPr>
        <p:spPr>
          <a:xfrm>
            <a:off x="886549" y="4747769"/>
            <a:ext cx="5139755" cy="431991"/>
          </a:xfrm>
          <a:prstGeom prst="rect">
            <a:avLst/>
          </a:prstGeom>
          <a:noFill/>
          <a:ln>
            <a:noFill/>
          </a:ln>
        </p:spPr>
        <p:txBody>
          <a:bodyPr wrap="square" tIns="90000" bIns="90000" rtlCol="0" anchor="t" anchorCtr="0">
            <a:noAutofit/>
          </a:bodyPr>
          <a:lstStyle/>
          <a:p>
            <a:pPr>
              <a:spcAft>
                <a:spcPts val="600"/>
              </a:spcAft>
            </a:pPr>
            <a:r>
              <a:rPr lang="ja-JP" altLang="en-US" sz="1400" b="1" dirty="0">
                <a:latin typeface="Meiryo UI" panose="020B0604030504040204" pitchFamily="50" charset="-128"/>
                <a:ea typeface="Meiryo UI" panose="020B0604030504040204" pitchFamily="50" charset="-128"/>
              </a:rPr>
              <a:t>　○ 自分には良いところがある</a:t>
            </a:r>
            <a:endParaRPr lang="en-US" altLang="ja-JP" sz="1400" b="1" dirty="0">
              <a:latin typeface="Meiryo UI" panose="020B0604030504040204" pitchFamily="50" charset="-128"/>
              <a:ea typeface="Meiryo UI" panose="020B0604030504040204" pitchFamily="50" charset="-128"/>
            </a:endParaRPr>
          </a:p>
          <a:p>
            <a:pPr>
              <a:spcAft>
                <a:spcPts val="600"/>
              </a:spcAft>
            </a:pPr>
            <a:r>
              <a:rPr lang="ja-JP" altLang="en-US" sz="1400" b="1" dirty="0">
                <a:latin typeface="Meiryo UI" panose="020B0604030504040204" pitchFamily="50" charset="-128"/>
                <a:ea typeface="Meiryo UI" panose="020B0604030504040204" pitchFamily="50" charset="-128"/>
              </a:rPr>
              <a:t>　○ 将来の夢や目標を持っている</a:t>
            </a:r>
            <a:endParaRPr lang="en-US" altLang="ja-JP" sz="1400" b="1" dirty="0">
              <a:latin typeface="Meiryo UI" panose="020B0604030504040204" pitchFamily="50" charset="-128"/>
              <a:ea typeface="Meiryo UI" panose="020B0604030504040204" pitchFamily="50" charset="-128"/>
            </a:endParaRPr>
          </a:p>
          <a:p>
            <a:pPr>
              <a:spcAft>
                <a:spcPts val="600"/>
              </a:spcAft>
            </a:pPr>
            <a:r>
              <a:rPr lang="ja-JP" altLang="en-US" sz="1400" b="1" dirty="0">
                <a:latin typeface="Meiryo UI" panose="020B0604030504040204" pitchFamily="50" charset="-128"/>
                <a:ea typeface="Meiryo UI" panose="020B0604030504040204" pitchFamily="50" charset="-128"/>
              </a:rPr>
              <a:t>　○ 授業では、課題解決に向けて、自分で考え、取り組む</a:t>
            </a:r>
            <a:endParaRPr lang="en-US" altLang="ja-JP" sz="1400" b="1" dirty="0">
              <a:latin typeface="Meiryo UI" panose="020B0604030504040204" pitchFamily="50" charset="-128"/>
              <a:ea typeface="Meiryo UI" panose="020B0604030504040204" pitchFamily="50" charset="-128"/>
            </a:endParaRPr>
          </a:p>
          <a:p>
            <a:pPr>
              <a:spcAft>
                <a:spcPts val="600"/>
              </a:spcAft>
            </a:pPr>
            <a:r>
              <a:rPr lang="ja-JP" altLang="en-US" sz="1400" b="1" dirty="0">
                <a:latin typeface="Meiryo UI" panose="020B0604030504040204" pitchFamily="50" charset="-128"/>
                <a:ea typeface="Meiryo UI" panose="020B0604030504040204" pitchFamily="50" charset="-128"/>
              </a:rPr>
              <a:t>　○ 自分と違う意見について考えるのは楽しい</a:t>
            </a:r>
            <a:endParaRPr lang="en-US" altLang="ja-JP" sz="1400" b="1" dirty="0">
              <a:latin typeface="Meiryo UI" panose="020B0604030504040204" pitchFamily="50" charset="-128"/>
              <a:ea typeface="Meiryo UI" panose="020B0604030504040204" pitchFamily="50" charset="-128"/>
            </a:endParaRPr>
          </a:p>
          <a:p>
            <a:pPr>
              <a:spcAft>
                <a:spcPts val="600"/>
              </a:spcAft>
            </a:pPr>
            <a:r>
              <a:rPr lang="ja-JP" altLang="en-US" sz="1400" b="1" dirty="0">
                <a:latin typeface="Meiryo UI" panose="020B0604030504040204" pitchFamily="50" charset="-128"/>
                <a:ea typeface="Meiryo UI" panose="020B0604030504040204" pitchFamily="50" charset="-128"/>
              </a:rPr>
              <a:t>　○ 学校等で、他の人と協力し合うことができる</a:t>
            </a:r>
            <a:endParaRPr lang="en-US" altLang="ja-JP" sz="1400" b="1" dirty="0">
              <a:latin typeface="Meiryo UI" panose="020B0604030504040204" pitchFamily="50" charset="-128"/>
              <a:ea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rPr>
              <a:t>　○ 地域や社会を良くするために何をすべきかを考える</a:t>
            </a:r>
            <a:endParaRPr lang="en-US" altLang="ja-JP" sz="1400" b="1"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C5ADFCF0-5209-4DC1-8480-1620C2050F4A}"/>
              </a:ext>
            </a:extLst>
          </p:cNvPr>
          <p:cNvSpPr txBox="1"/>
          <p:nvPr/>
        </p:nvSpPr>
        <p:spPr>
          <a:xfrm>
            <a:off x="6291706" y="4710354"/>
            <a:ext cx="5463183" cy="2147646"/>
          </a:xfrm>
          <a:prstGeom prst="rect">
            <a:avLst/>
          </a:prstGeom>
          <a:noFill/>
          <a:ln>
            <a:noFill/>
          </a:ln>
        </p:spPr>
        <p:txBody>
          <a:bodyPr wrap="square" tIns="90000" bIns="90000" rtlCol="0" anchor="t" anchorCtr="0">
            <a:noAutofit/>
          </a:bodyPr>
          <a:lstStyle/>
          <a:p>
            <a:pPr marL="179392" indent="-179392">
              <a:spcAft>
                <a:spcPts val="600"/>
              </a:spcAft>
            </a:pPr>
            <a:r>
              <a:rPr lang="ja-JP" altLang="en-US" sz="1400" b="1" dirty="0">
                <a:latin typeface="Meiryo UI" panose="020B0604030504040204" pitchFamily="50" charset="-128"/>
                <a:ea typeface="Meiryo UI" panose="020B0604030504040204" pitchFamily="50" charset="-128"/>
              </a:rPr>
              <a:t>○ 自分の</a:t>
            </a:r>
            <a:r>
              <a:rPr lang="ja-JP" altLang="en-US" sz="1600" b="1" dirty="0">
                <a:solidFill>
                  <a:srgbClr val="FF0000"/>
                </a:solidFill>
                <a:latin typeface="Meiryo UI" panose="020B0604030504040204" pitchFamily="50" charset="-128"/>
                <a:ea typeface="Meiryo UI" panose="020B0604030504040204" pitchFamily="50" charset="-128"/>
              </a:rPr>
              <a:t>良さを認識し、活かす</a:t>
            </a:r>
            <a:r>
              <a:rPr lang="ja-JP" altLang="en-US" sz="1400" b="1" dirty="0">
                <a:latin typeface="Meiryo UI" panose="020B0604030504040204" pitchFamily="50" charset="-128"/>
                <a:ea typeface="Meiryo UI" panose="020B0604030504040204" pitchFamily="50" charset="-128"/>
              </a:rPr>
              <a:t>ことができる</a:t>
            </a:r>
            <a:endParaRPr lang="en-US" altLang="ja-JP" sz="1400" b="1" dirty="0">
              <a:latin typeface="Meiryo UI" panose="020B0604030504040204" pitchFamily="50" charset="-128"/>
              <a:ea typeface="Meiryo UI" panose="020B0604030504040204" pitchFamily="50" charset="-128"/>
            </a:endParaRPr>
          </a:p>
          <a:p>
            <a:pPr marL="179392" indent="-179392">
              <a:spcAft>
                <a:spcPts val="600"/>
              </a:spcAft>
            </a:pPr>
            <a:r>
              <a:rPr lang="ja-JP" altLang="en-US" sz="1400" b="1" dirty="0">
                <a:latin typeface="Meiryo UI" panose="020B0604030504040204" pitchFamily="50" charset="-128"/>
                <a:ea typeface="Meiryo UI" panose="020B0604030504040204" pitchFamily="50" charset="-128"/>
              </a:rPr>
              <a:t>○ 自らの</a:t>
            </a:r>
            <a:r>
              <a:rPr lang="ja-JP" altLang="en-US" sz="1600" b="1" dirty="0">
                <a:solidFill>
                  <a:srgbClr val="FF0000"/>
                </a:solidFill>
                <a:latin typeface="Meiryo UI" panose="020B0604030504040204" pitchFamily="50" charset="-128"/>
                <a:ea typeface="Meiryo UI" panose="020B0604030504040204" pitchFamily="50" charset="-128"/>
              </a:rPr>
              <a:t>将来像を描き、実現に向かって努力</a:t>
            </a:r>
            <a:r>
              <a:rPr lang="ja-JP" altLang="en-US" sz="1400" b="1" dirty="0">
                <a:latin typeface="Meiryo UI" panose="020B0604030504040204" pitchFamily="50" charset="-128"/>
                <a:ea typeface="Meiryo UI" panose="020B0604030504040204" pitchFamily="50" charset="-128"/>
              </a:rPr>
              <a:t>することができる</a:t>
            </a:r>
            <a:endParaRPr lang="en-US" altLang="ja-JP" sz="1400" b="1" dirty="0">
              <a:latin typeface="Meiryo UI" panose="020B0604030504040204" pitchFamily="50" charset="-128"/>
              <a:ea typeface="Meiryo UI" panose="020B0604030504040204" pitchFamily="50" charset="-128"/>
            </a:endParaRPr>
          </a:p>
          <a:p>
            <a:pPr>
              <a:spcAft>
                <a:spcPts val="600"/>
              </a:spcAft>
            </a:pPr>
            <a:r>
              <a:rPr lang="ja-JP" altLang="en-US" sz="1400" b="1" dirty="0">
                <a:latin typeface="Meiryo UI" panose="020B0604030504040204" pitchFamily="50" charset="-128"/>
                <a:ea typeface="Meiryo UI" panose="020B0604030504040204" pitchFamily="50" charset="-128"/>
              </a:rPr>
              <a:t>○ </a:t>
            </a:r>
            <a:r>
              <a:rPr lang="ja-JP" altLang="en-US" sz="1600" b="1" dirty="0">
                <a:solidFill>
                  <a:srgbClr val="FF0000"/>
                </a:solidFill>
                <a:latin typeface="Meiryo UI" panose="020B0604030504040204" pitchFamily="50" charset="-128"/>
                <a:ea typeface="Meiryo UI" panose="020B0604030504040204" pitchFamily="50" charset="-128"/>
              </a:rPr>
              <a:t>主体性を持ち、課題解決に取り組む</a:t>
            </a:r>
            <a:r>
              <a:rPr lang="ja-JP" altLang="en-US" sz="1400" b="1" dirty="0">
                <a:latin typeface="Meiryo UI" panose="020B0604030504040204" pitchFamily="50" charset="-128"/>
                <a:ea typeface="Meiryo UI" panose="020B0604030504040204" pitchFamily="50" charset="-128"/>
              </a:rPr>
              <a:t>ことができる</a:t>
            </a:r>
            <a:endParaRPr lang="en-US" altLang="ja-JP" sz="1400" b="1" dirty="0">
              <a:latin typeface="Meiryo UI" panose="020B0604030504040204" pitchFamily="50" charset="-128"/>
              <a:ea typeface="Meiryo UI" panose="020B0604030504040204" pitchFamily="50" charset="-128"/>
            </a:endParaRPr>
          </a:p>
          <a:p>
            <a:pPr>
              <a:spcAft>
                <a:spcPts val="600"/>
              </a:spcAft>
            </a:pPr>
            <a:r>
              <a:rPr lang="ja-JP" altLang="en-US" sz="1400" b="1" dirty="0">
                <a:latin typeface="Meiryo UI" panose="020B0604030504040204" pitchFamily="50" charset="-128"/>
                <a:ea typeface="Meiryo UI" panose="020B0604030504040204" pitchFamily="50" charset="-128"/>
              </a:rPr>
              <a:t>○ 違いを</a:t>
            </a:r>
            <a:r>
              <a:rPr lang="ja-JP" altLang="en-US" sz="1600" b="1" dirty="0">
                <a:solidFill>
                  <a:srgbClr val="FF0000"/>
                </a:solidFill>
                <a:latin typeface="Meiryo UI" panose="020B0604030504040204" pitchFamily="50" charset="-128"/>
                <a:ea typeface="Meiryo UI" panose="020B0604030504040204" pitchFamily="50" charset="-128"/>
              </a:rPr>
              <a:t>認め合い、尊重</a:t>
            </a:r>
            <a:r>
              <a:rPr lang="ja-JP" altLang="en-US" sz="1400" b="1" dirty="0">
                <a:latin typeface="Meiryo UI" panose="020B0604030504040204" pitchFamily="50" charset="-128"/>
                <a:ea typeface="Meiryo UI" panose="020B0604030504040204" pitchFamily="50" charset="-128"/>
              </a:rPr>
              <a:t>することができる</a:t>
            </a:r>
            <a:endParaRPr lang="en-US" altLang="ja-JP" sz="1400" b="1" dirty="0">
              <a:latin typeface="Meiryo UI" panose="020B0604030504040204" pitchFamily="50" charset="-128"/>
              <a:ea typeface="Meiryo UI" panose="020B0604030504040204" pitchFamily="50" charset="-128"/>
            </a:endParaRPr>
          </a:p>
          <a:p>
            <a:pPr>
              <a:spcAft>
                <a:spcPts val="600"/>
              </a:spcAft>
            </a:pPr>
            <a:r>
              <a:rPr lang="ja-JP" altLang="en-US" sz="1400" b="1" dirty="0">
                <a:latin typeface="Meiryo UI" panose="020B0604030504040204" pitchFamily="50" charset="-128"/>
                <a:ea typeface="Meiryo UI" panose="020B0604030504040204" pitchFamily="50" charset="-128"/>
              </a:rPr>
              <a:t>○ 多様な人々と</a:t>
            </a:r>
            <a:r>
              <a:rPr lang="ja-JP" altLang="en-US" sz="1600" b="1" dirty="0">
                <a:solidFill>
                  <a:srgbClr val="FF0000"/>
                </a:solidFill>
                <a:latin typeface="Meiryo UI" panose="020B0604030504040204" pitchFamily="50" charset="-128"/>
                <a:ea typeface="Meiryo UI" panose="020B0604030504040204" pitchFamily="50" charset="-128"/>
              </a:rPr>
              <a:t>協力し合う</a:t>
            </a:r>
            <a:r>
              <a:rPr lang="ja-JP" altLang="en-US" sz="1400" b="1" dirty="0">
                <a:latin typeface="Meiryo UI" panose="020B0604030504040204" pitchFamily="50" charset="-128"/>
                <a:ea typeface="Meiryo UI" panose="020B0604030504040204" pitchFamily="50" charset="-128"/>
              </a:rPr>
              <a:t>ことができる</a:t>
            </a:r>
            <a:endParaRPr lang="en-US" altLang="ja-JP" sz="1400" b="1" dirty="0">
              <a:latin typeface="Meiryo UI" panose="020B0604030504040204" pitchFamily="50" charset="-128"/>
              <a:ea typeface="Meiryo UI" panose="020B0604030504040204" pitchFamily="50" charset="-128"/>
            </a:endParaRPr>
          </a:p>
          <a:p>
            <a:pPr marL="179392" indent="-179392"/>
            <a:r>
              <a:rPr lang="ja-JP" altLang="en-US" sz="1400" b="1" dirty="0">
                <a:latin typeface="Meiryo UI" panose="020B0604030504040204" pitchFamily="50" charset="-128"/>
                <a:ea typeface="Meiryo UI" panose="020B0604030504040204" pitchFamily="50" charset="-128"/>
              </a:rPr>
              <a:t>○ </a:t>
            </a:r>
            <a:r>
              <a:rPr lang="ja-JP" altLang="en-US" sz="1600" b="1" dirty="0">
                <a:solidFill>
                  <a:srgbClr val="FF0000"/>
                </a:solidFill>
                <a:latin typeface="Meiryo UI" panose="020B0604030504040204" pitchFamily="50" charset="-128"/>
                <a:ea typeface="Meiryo UI" panose="020B0604030504040204" pitchFamily="50" charset="-128"/>
              </a:rPr>
              <a:t>地域や社会、世界に目を向け</a:t>
            </a:r>
            <a:r>
              <a:rPr lang="ja-JP" altLang="en-US" sz="1400" b="1" dirty="0">
                <a:latin typeface="Meiryo UI" panose="020B0604030504040204" pitchFamily="50" charset="-128"/>
                <a:ea typeface="Meiryo UI" panose="020B0604030504040204" pitchFamily="50" charset="-128"/>
              </a:rPr>
              <a:t>、より良くするために</a:t>
            </a:r>
            <a:r>
              <a:rPr lang="ja-JP" altLang="en-US" sz="1600" b="1" dirty="0">
                <a:solidFill>
                  <a:srgbClr val="FF0000"/>
                </a:solidFill>
                <a:latin typeface="Meiryo UI" panose="020B0604030504040204" pitchFamily="50" charset="-128"/>
                <a:ea typeface="Meiryo UI" panose="020B0604030504040204" pitchFamily="50" charset="-128"/>
              </a:rPr>
              <a:t>行動</a:t>
            </a:r>
            <a:r>
              <a:rPr lang="ja-JP" altLang="en-US" sz="1400" b="1" dirty="0">
                <a:latin typeface="Meiryo UI" panose="020B0604030504040204" pitchFamily="50" charset="-128"/>
                <a:ea typeface="Meiryo UI" panose="020B0604030504040204" pitchFamily="50" charset="-128"/>
              </a:rPr>
              <a:t>できる</a:t>
            </a:r>
            <a:endParaRPr lang="en-US" altLang="ja-JP" sz="1400" b="1" dirty="0">
              <a:latin typeface="Meiryo UI" panose="020B0604030504040204" pitchFamily="50" charset="-128"/>
              <a:ea typeface="Meiryo UI" panose="020B0604030504040204" pitchFamily="50" charset="-128"/>
            </a:endParaRPr>
          </a:p>
        </p:txBody>
      </p:sp>
      <p:sp>
        <p:nvSpPr>
          <p:cNvPr id="14" name="矢印: ストライプ 13">
            <a:extLst>
              <a:ext uri="{FF2B5EF4-FFF2-40B4-BE49-F238E27FC236}">
                <a16:creationId xmlns:a16="http://schemas.microsoft.com/office/drawing/2014/main" id="{E945B173-A69C-45BB-BF0C-C919BD1A81E2}"/>
              </a:ext>
            </a:extLst>
          </p:cNvPr>
          <p:cNvSpPr/>
          <p:nvPr/>
        </p:nvSpPr>
        <p:spPr>
          <a:xfrm>
            <a:off x="5423411" y="4162148"/>
            <a:ext cx="404603" cy="511363"/>
          </a:xfrm>
          <a:prstGeom prst="stripedRightArrow">
            <a:avLst>
              <a:gd name="adj1" fmla="val 6652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1"/>
          </a:p>
        </p:txBody>
      </p:sp>
      <p:sp>
        <p:nvSpPr>
          <p:cNvPr id="15" name="テキスト ボックス 14">
            <a:extLst>
              <a:ext uri="{FF2B5EF4-FFF2-40B4-BE49-F238E27FC236}">
                <a16:creationId xmlns:a16="http://schemas.microsoft.com/office/drawing/2014/main" id="{569203B4-8A84-4F94-8FCC-F6AB4933104F}"/>
              </a:ext>
            </a:extLst>
          </p:cNvPr>
          <p:cNvSpPr txBox="1"/>
          <p:nvPr/>
        </p:nvSpPr>
        <p:spPr>
          <a:xfrm>
            <a:off x="545366" y="3629476"/>
            <a:ext cx="11149492" cy="369332"/>
          </a:xfrm>
          <a:prstGeom prst="rect">
            <a:avLst/>
          </a:prstGeom>
          <a:noFill/>
        </p:spPr>
        <p:txBody>
          <a:bodyPr wrap="square">
            <a:spAutoFit/>
          </a:bodyPr>
          <a:lstStyle/>
          <a:p>
            <a:pPr>
              <a:spcAft>
                <a:spcPts val="600"/>
              </a:spcAft>
              <a:defRPr/>
            </a:pPr>
            <a:r>
              <a:rPr lang="ja-JP" altLang="en-US" b="1" dirty="0">
                <a:solidFill>
                  <a:srgbClr val="222222"/>
                </a:solidFill>
                <a:latin typeface="Meiryo UI" panose="020B0604030504040204" pitchFamily="50" charset="-128"/>
                <a:ea typeface="Meiryo UI" panose="020B0604030504040204" pitchFamily="50" charset="-128"/>
              </a:rPr>
              <a:t>■ 子どもたちに身につけてほしい</a:t>
            </a:r>
            <a:r>
              <a:rPr lang="en-US" altLang="ja-JP" b="1" dirty="0">
                <a:solidFill>
                  <a:srgbClr val="222222"/>
                </a:solidFill>
                <a:latin typeface="Meiryo UI" panose="020B0604030504040204" pitchFamily="50" charset="-128"/>
                <a:ea typeface="Meiryo UI" panose="020B0604030504040204" pitchFamily="50" charset="-128"/>
              </a:rPr>
              <a:t>6</a:t>
            </a:r>
            <a:r>
              <a:rPr lang="ja-JP" altLang="en-US" b="1" dirty="0">
                <a:solidFill>
                  <a:srgbClr val="222222"/>
                </a:solidFill>
                <a:latin typeface="Meiryo UI" panose="020B0604030504040204" pitchFamily="50" charset="-128"/>
                <a:ea typeface="Meiryo UI" panose="020B0604030504040204" pitchFamily="50" charset="-128"/>
              </a:rPr>
              <a:t>つの意識・姿勢　</a:t>
            </a:r>
            <a:r>
              <a:rPr lang="ja-JP" altLang="en-US" sz="1400" b="1" dirty="0">
                <a:solidFill>
                  <a:prstClr val="black"/>
                </a:solidFill>
                <a:latin typeface="Meiryo UI" panose="020B0604030504040204" pitchFamily="50" charset="-128"/>
                <a:ea typeface="Meiryo UI" panose="020B0604030504040204" pitchFamily="50" charset="-128"/>
              </a:rPr>
              <a:t>（</a:t>
            </a:r>
            <a:r>
              <a:rPr lang="zh-TW" altLang="en-US" sz="1400" b="1" dirty="0">
                <a:solidFill>
                  <a:prstClr val="black"/>
                </a:solidFill>
                <a:latin typeface="Meiryo UI" panose="020B0604030504040204" pitchFamily="50" charset="-128"/>
                <a:ea typeface="Meiryo UI" panose="020B0604030504040204" pitchFamily="50" charset="-128"/>
              </a:rPr>
              <a:t>第２次大阪府教育振興基本計画</a:t>
            </a:r>
            <a:r>
              <a:rPr lang="ja-JP" altLang="en-US" sz="1400" b="1" dirty="0">
                <a:solidFill>
                  <a:prstClr val="black"/>
                </a:solidFill>
                <a:latin typeface="Meiryo UI" panose="020B0604030504040204" pitchFamily="50" charset="-128"/>
                <a:ea typeface="Meiryo UI" panose="020B0604030504040204" pitchFamily="50" charset="-128"/>
              </a:rPr>
              <a:t>事業計画より）</a:t>
            </a:r>
            <a:endParaRPr lang="ja-JP" altLang="en-US" sz="2400" b="1" dirty="0">
              <a:latin typeface="Meiryo UI" panose="020B0604030504040204" pitchFamily="50" charset="-128"/>
              <a:ea typeface="Meiryo UI" panose="020B0604030504040204" pitchFamily="50" charset="-128"/>
            </a:endParaRPr>
          </a:p>
        </p:txBody>
      </p:sp>
      <p:sp>
        <p:nvSpPr>
          <p:cNvPr id="8" name="楕円 7">
            <a:extLst>
              <a:ext uri="{FF2B5EF4-FFF2-40B4-BE49-F238E27FC236}">
                <a16:creationId xmlns:a16="http://schemas.microsoft.com/office/drawing/2014/main" id="{F80F02D5-0D27-4260-84F0-50D0B014072A}"/>
              </a:ext>
            </a:extLst>
          </p:cNvPr>
          <p:cNvSpPr/>
          <p:nvPr/>
        </p:nvSpPr>
        <p:spPr>
          <a:xfrm>
            <a:off x="886549" y="4126164"/>
            <a:ext cx="4019173" cy="548183"/>
          </a:xfrm>
          <a:prstGeom prst="ellipse">
            <a:avLst/>
          </a:prstGeom>
          <a:solidFill>
            <a:srgbClr val="99FF99">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1">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F1FF71DB-CE10-4132-8C87-8CD9B0D876E2}"/>
              </a:ext>
            </a:extLst>
          </p:cNvPr>
          <p:cNvSpPr txBox="1"/>
          <p:nvPr/>
        </p:nvSpPr>
        <p:spPr>
          <a:xfrm>
            <a:off x="1197988" y="4133607"/>
            <a:ext cx="3699187" cy="449931"/>
          </a:xfrm>
          <a:prstGeom prst="rect">
            <a:avLst/>
          </a:prstGeom>
          <a:noFill/>
        </p:spPr>
        <p:txBody>
          <a:bodyPr wrap="square">
            <a:spAutoFit/>
          </a:bodyPr>
          <a:lstStyle/>
          <a:p>
            <a:pPr>
              <a:lnSpc>
                <a:spcPct val="150000"/>
              </a:lnSpc>
            </a:pPr>
            <a:r>
              <a:rPr lang="en-US" altLang="ja-JP" sz="1801" b="1" dirty="0">
                <a:latin typeface="Meiryo UI" panose="020B0604030504040204" pitchFamily="50" charset="-128"/>
                <a:ea typeface="Meiryo UI" panose="020B0604030504040204" pitchFamily="50" charset="-128"/>
              </a:rPr>
              <a:t>15</a:t>
            </a:r>
            <a:r>
              <a:rPr lang="ja-JP" altLang="en-US" sz="1801" b="1" dirty="0">
                <a:latin typeface="Meiryo UI" panose="020B0604030504040204" pitchFamily="50" charset="-128"/>
                <a:ea typeface="Meiryo UI" panose="020B0604030504040204" pitchFamily="50" charset="-128"/>
              </a:rPr>
              <a:t>歳（中学校卒業時）には・・・</a:t>
            </a:r>
            <a:endParaRPr lang="en-US" altLang="ja-JP" sz="1801" b="1" dirty="0">
              <a:latin typeface="Meiryo UI" panose="020B0604030504040204" pitchFamily="50" charset="-128"/>
              <a:ea typeface="Meiryo UI" panose="020B0604030504040204" pitchFamily="50" charset="-128"/>
            </a:endParaRPr>
          </a:p>
        </p:txBody>
      </p:sp>
      <p:sp>
        <p:nvSpPr>
          <p:cNvPr id="18" name="楕円 17">
            <a:extLst>
              <a:ext uri="{FF2B5EF4-FFF2-40B4-BE49-F238E27FC236}">
                <a16:creationId xmlns:a16="http://schemas.microsoft.com/office/drawing/2014/main" id="{C6E5073B-BAB6-4454-BF96-46D8F8F74FF9}"/>
              </a:ext>
            </a:extLst>
          </p:cNvPr>
          <p:cNvSpPr/>
          <p:nvPr/>
        </p:nvSpPr>
        <p:spPr>
          <a:xfrm>
            <a:off x="6240906" y="4103844"/>
            <a:ext cx="4019173" cy="548183"/>
          </a:xfrm>
          <a:prstGeom prst="ellipse">
            <a:avLst/>
          </a:prstGeom>
          <a:solidFill>
            <a:srgbClr val="00B05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1"/>
          </a:p>
        </p:txBody>
      </p:sp>
      <p:sp>
        <p:nvSpPr>
          <p:cNvPr id="19" name="テキスト ボックス 18">
            <a:extLst>
              <a:ext uri="{FF2B5EF4-FFF2-40B4-BE49-F238E27FC236}">
                <a16:creationId xmlns:a16="http://schemas.microsoft.com/office/drawing/2014/main" id="{B3DE4928-3392-4684-B01C-0C2615F1BED3}"/>
              </a:ext>
            </a:extLst>
          </p:cNvPr>
          <p:cNvSpPr txBox="1"/>
          <p:nvPr/>
        </p:nvSpPr>
        <p:spPr>
          <a:xfrm>
            <a:off x="6929903" y="4112119"/>
            <a:ext cx="3699187" cy="449931"/>
          </a:xfrm>
          <a:prstGeom prst="rect">
            <a:avLst/>
          </a:prstGeom>
          <a:noFill/>
        </p:spPr>
        <p:txBody>
          <a:bodyPr wrap="square">
            <a:spAutoFit/>
          </a:bodyPr>
          <a:lstStyle/>
          <a:p>
            <a:pPr>
              <a:lnSpc>
                <a:spcPct val="150000"/>
              </a:lnSpc>
            </a:pPr>
            <a:r>
              <a:rPr lang="en-US" altLang="ja-JP" sz="1801" b="1" dirty="0">
                <a:latin typeface="Meiryo UI" panose="020B0604030504040204" pitchFamily="50" charset="-128"/>
                <a:ea typeface="Meiryo UI" panose="020B0604030504040204" pitchFamily="50" charset="-128"/>
              </a:rPr>
              <a:t>18</a:t>
            </a:r>
            <a:r>
              <a:rPr lang="ja-JP" altLang="en-US" sz="1801" b="1" dirty="0">
                <a:latin typeface="Meiryo UI" panose="020B0604030504040204" pitchFamily="50" charset="-128"/>
                <a:ea typeface="Meiryo UI" panose="020B0604030504040204" pitchFamily="50" charset="-128"/>
              </a:rPr>
              <a:t>歳（高校卒業時）には・・・</a:t>
            </a:r>
          </a:p>
        </p:txBody>
      </p:sp>
      <p:sp>
        <p:nvSpPr>
          <p:cNvPr id="3" name="角丸四角形 32">
            <a:extLst>
              <a:ext uri="{FF2B5EF4-FFF2-40B4-BE49-F238E27FC236}">
                <a16:creationId xmlns:a16="http://schemas.microsoft.com/office/drawing/2014/main" id="{95AA8FF6-B855-6C34-A8DD-F543AC4D2A3B}"/>
              </a:ext>
            </a:extLst>
          </p:cNvPr>
          <p:cNvSpPr/>
          <p:nvPr/>
        </p:nvSpPr>
        <p:spPr>
          <a:xfrm>
            <a:off x="699691" y="477275"/>
            <a:ext cx="4104000" cy="342492"/>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a:latin typeface="Meiryo UI" panose="020B0604030504040204" pitchFamily="50" charset="-128"/>
                <a:ea typeface="Meiryo UI" panose="020B0604030504040204" pitchFamily="50" charset="-128"/>
              </a:rPr>
              <a:t>参考｜大阪の教育が育む人物像</a:t>
            </a:r>
            <a:endParaRPr kumimoji="1" lang="ja-JP" altLang="en-US" sz="2000" b="1"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73484DAA-A7DF-4FD6-8BAB-E7DC42592E94}"/>
              </a:ext>
            </a:extLst>
          </p:cNvPr>
          <p:cNvSpPr>
            <a:spLocks noGrp="1"/>
          </p:cNvSpPr>
          <p:nvPr>
            <p:ph type="sldNum" sz="quarter" idx="4"/>
          </p:nvPr>
        </p:nvSpPr>
        <p:spPr>
          <a:xfrm>
            <a:off x="8750299" y="6551202"/>
            <a:ext cx="2743200" cy="365125"/>
          </a:xfrm>
        </p:spPr>
        <p:txBody>
          <a:bodyPr/>
          <a:lstStyle/>
          <a:p>
            <a:fld id="{8EF98A3A-4FC9-421C-9EC4-B2EF6B34D3EB}" type="slidenum">
              <a:rPr kumimoji="1" lang="ja-JP" altLang="en-US" smtClean="0"/>
              <a:pPr/>
              <a:t>21</a:t>
            </a:fld>
            <a:endParaRPr kumimoji="1" lang="ja-JP" altLang="en-US" dirty="0"/>
          </a:p>
        </p:txBody>
      </p:sp>
    </p:spTree>
    <p:extLst>
      <p:ext uri="{BB962C8B-B14F-4D97-AF65-F5344CB8AC3E}">
        <p14:creationId xmlns:p14="http://schemas.microsoft.com/office/powerpoint/2010/main" val="4032966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図 16">
            <a:extLst>
              <a:ext uri="{FF2B5EF4-FFF2-40B4-BE49-F238E27FC236}">
                <a16:creationId xmlns:a16="http://schemas.microsoft.com/office/drawing/2014/main" id="{E2525E39-39FC-4DF2-AA79-E465B624E366}"/>
              </a:ext>
            </a:extLst>
          </p:cNvPr>
          <p:cNvPicPr>
            <a:picLocks noChangeAspect="1"/>
          </p:cNvPicPr>
          <p:nvPr/>
        </p:nvPicPr>
        <p:blipFill>
          <a:blip r:embed="rId3"/>
          <a:stretch>
            <a:fillRect/>
          </a:stretch>
        </p:blipFill>
        <p:spPr>
          <a:xfrm>
            <a:off x="1910226" y="1162737"/>
            <a:ext cx="8101719" cy="5169395"/>
          </a:xfrm>
          <a:prstGeom prst="rect">
            <a:avLst/>
          </a:prstGeom>
        </p:spPr>
      </p:pic>
      <p:sp>
        <p:nvSpPr>
          <p:cNvPr id="18" name="矢印: 右 17">
            <a:extLst>
              <a:ext uri="{FF2B5EF4-FFF2-40B4-BE49-F238E27FC236}">
                <a16:creationId xmlns:a16="http://schemas.microsoft.com/office/drawing/2014/main" id="{26BD154C-F666-4B5F-A962-6ECA3653E13F}"/>
              </a:ext>
            </a:extLst>
          </p:cNvPr>
          <p:cNvSpPr/>
          <p:nvPr/>
        </p:nvSpPr>
        <p:spPr>
          <a:xfrm>
            <a:off x="8672564" y="1542081"/>
            <a:ext cx="307571" cy="2660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1">
              <a:latin typeface="Meiryo UI" panose="020B0604030504040204" pitchFamily="50" charset="-128"/>
              <a:ea typeface="Meiryo UI" panose="020B0604030504040204" pitchFamily="50" charset="-128"/>
            </a:endParaRPr>
          </a:p>
        </p:txBody>
      </p:sp>
      <p:sp>
        <p:nvSpPr>
          <p:cNvPr id="19" name="四角形: 角を丸くする 18">
            <a:extLst>
              <a:ext uri="{FF2B5EF4-FFF2-40B4-BE49-F238E27FC236}">
                <a16:creationId xmlns:a16="http://schemas.microsoft.com/office/drawing/2014/main" id="{93F26E06-6601-46C0-B7C5-381CF565455D}"/>
              </a:ext>
            </a:extLst>
          </p:cNvPr>
          <p:cNvSpPr/>
          <p:nvPr/>
        </p:nvSpPr>
        <p:spPr>
          <a:xfrm>
            <a:off x="8989554" y="1483508"/>
            <a:ext cx="1746007" cy="3651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1" dirty="0">
                <a:latin typeface="Meiryo UI" panose="020B0604030504040204" pitchFamily="50" charset="-128"/>
                <a:ea typeface="Meiryo UI" panose="020B0604030504040204" pitchFamily="50" charset="-128"/>
              </a:rPr>
              <a:t>計</a:t>
            </a:r>
            <a:r>
              <a:rPr kumimoji="1" lang="en-US" altLang="ja-JP" sz="1801" dirty="0">
                <a:latin typeface="Meiryo UI" panose="020B0604030504040204" pitchFamily="50" charset="-128"/>
                <a:ea typeface="Meiryo UI" panose="020B0604030504040204" pitchFamily="50" charset="-128"/>
              </a:rPr>
              <a:t>96</a:t>
            </a:r>
            <a:r>
              <a:rPr kumimoji="1" lang="ja-JP" altLang="en-US" sz="1801" dirty="0">
                <a:latin typeface="Meiryo UI" panose="020B0604030504040204" pitchFamily="50" charset="-128"/>
                <a:ea typeface="Meiryo UI" panose="020B0604030504040204" pitchFamily="50" charset="-128"/>
              </a:rPr>
              <a:t>校</a:t>
            </a:r>
            <a:r>
              <a:rPr kumimoji="1" lang="en-US" altLang="ja-JP" sz="1801" dirty="0">
                <a:latin typeface="Meiryo UI" panose="020B0604030504040204" pitchFamily="50" charset="-128"/>
                <a:ea typeface="Meiryo UI" panose="020B0604030504040204" pitchFamily="50" charset="-128"/>
              </a:rPr>
              <a:t>(64%)</a:t>
            </a:r>
            <a:endParaRPr kumimoji="1" lang="ja-JP" altLang="en-US" sz="1801" dirty="0">
              <a:latin typeface="Meiryo UI" panose="020B0604030504040204" pitchFamily="50" charset="-128"/>
              <a:ea typeface="Meiryo UI" panose="020B0604030504040204" pitchFamily="50" charset="-128"/>
            </a:endParaRPr>
          </a:p>
        </p:txBody>
      </p:sp>
      <p:sp>
        <p:nvSpPr>
          <p:cNvPr id="9" name="角丸四角形 32">
            <a:extLst>
              <a:ext uri="{FF2B5EF4-FFF2-40B4-BE49-F238E27FC236}">
                <a16:creationId xmlns:a16="http://schemas.microsoft.com/office/drawing/2014/main" id="{8182D355-0C65-40BF-9483-1CC7BC4D047B}"/>
              </a:ext>
            </a:extLst>
          </p:cNvPr>
          <p:cNvSpPr/>
          <p:nvPr/>
        </p:nvSpPr>
        <p:spPr>
          <a:xfrm>
            <a:off x="699691" y="477275"/>
            <a:ext cx="4932000" cy="342492"/>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Meiryo UI" panose="020B0604030504040204" pitchFamily="50" charset="-128"/>
                <a:ea typeface="Meiryo UI" panose="020B0604030504040204" pitchFamily="50" charset="-128"/>
              </a:rPr>
              <a:t>参考｜府立高校の設置状況（タイプ別）</a:t>
            </a:r>
          </a:p>
        </p:txBody>
      </p:sp>
      <p:sp>
        <p:nvSpPr>
          <p:cNvPr id="3" name="スライド番号プレースホルダー 2">
            <a:extLst>
              <a:ext uri="{FF2B5EF4-FFF2-40B4-BE49-F238E27FC236}">
                <a16:creationId xmlns:a16="http://schemas.microsoft.com/office/drawing/2014/main" id="{9DED1F34-BB34-49CA-88E4-E14E8034E358}"/>
              </a:ext>
            </a:extLst>
          </p:cNvPr>
          <p:cNvSpPr>
            <a:spLocks noGrp="1"/>
          </p:cNvSpPr>
          <p:nvPr>
            <p:ph type="sldNum" sz="quarter" idx="4"/>
          </p:nvPr>
        </p:nvSpPr>
        <p:spPr/>
        <p:txBody>
          <a:bodyPr/>
          <a:lstStyle/>
          <a:p>
            <a:fld id="{8EF98A3A-4FC9-421C-9EC4-B2EF6B34D3EB}" type="slidenum">
              <a:rPr kumimoji="1" lang="ja-JP" altLang="en-US" smtClean="0"/>
              <a:pPr/>
              <a:t>22</a:t>
            </a:fld>
            <a:endParaRPr kumimoji="1" lang="ja-JP" altLang="en-US"/>
          </a:p>
        </p:txBody>
      </p:sp>
    </p:spTree>
    <p:extLst>
      <p:ext uri="{BB962C8B-B14F-4D97-AF65-F5344CB8AC3E}">
        <p14:creationId xmlns:p14="http://schemas.microsoft.com/office/powerpoint/2010/main" val="3646464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82DC0816-5C30-495A-8F32-FC58168D1556}"/>
              </a:ext>
            </a:extLst>
          </p:cNvPr>
          <p:cNvSpPr txBox="1"/>
          <p:nvPr/>
        </p:nvSpPr>
        <p:spPr>
          <a:xfrm>
            <a:off x="488829" y="978270"/>
            <a:ext cx="11268000" cy="1103228"/>
          </a:xfrm>
          <a:prstGeom prst="rect">
            <a:avLst/>
          </a:prstGeom>
          <a:noFill/>
          <a:ln>
            <a:noFill/>
          </a:ln>
        </p:spPr>
        <p:txBody>
          <a:bodyPr wrap="square" tIns="90000" bIns="90000" rtlCol="0" anchor="t" anchorCtr="0">
            <a:noAutofit/>
          </a:bodyPr>
          <a:lstStyle/>
          <a:p>
            <a:pPr marL="285750" indent="-285750">
              <a:spcAft>
                <a:spcPts val="60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中学卒業後の</a:t>
            </a:r>
            <a:r>
              <a:rPr lang="ja-JP" altLang="en-US" sz="1600" b="1" dirty="0">
                <a:latin typeface="メイリオ" panose="020B0604030504040204" pitchFamily="50" charset="-128"/>
                <a:ea typeface="メイリオ" panose="020B0604030504040204" pitchFamily="50" charset="-128"/>
              </a:rPr>
              <a:t>高校等</a:t>
            </a:r>
            <a:r>
              <a:rPr lang="ja-JP" altLang="en-US" sz="1600" dirty="0">
                <a:latin typeface="メイリオ" panose="020B0604030504040204" pitchFamily="50" charset="-128"/>
                <a:ea typeface="メイリオ" panose="020B0604030504040204" pitchFamily="50" charset="-128"/>
              </a:rPr>
              <a:t>（高等学校、高等専門学校、支援学校高等部）</a:t>
            </a:r>
            <a:r>
              <a:rPr lang="ja-JP" altLang="en-US" sz="1600" b="1" dirty="0">
                <a:latin typeface="メイリオ" panose="020B0604030504040204" pitchFamily="50" charset="-128"/>
                <a:ea typeface="メイリオ" panose="020B0604030504040204" pitchFamily="50" charset="-128"/>
              </a:rPr>
              <a:t>の進学率は</a:t>
            </a:r>
            <a:r>
              <a:rPr lang="en-US" altLang="ja-JP" sz="1600" b="1" dirty="0">
                <a:latin typeface="メイリオ" panose="020B0604030504040204" pitchFamily="50" charset="-128"/>
                <a:ea typeface="メイリオ" panose="020B0604030504040204" pitchFamily="50" charset="-128"/>
              </a:rPr>
              <a:t>100</a:t>
            </a:r>
            <a:r>
              <a:rPr lang="ja-JP" altLang="en-US" sz="1600" b="1" dirty="0">
                <a:latin typeface="メイリオ" panose="020B0604030504040204" pitchFamily="50" charset="-128"/>
                <a:ea typeface="メイリオ" panose="020B0604030504040204" pitchFamily="50" charset="-128"/>
              </a:rPr>
              <a:t>％に近い</a:t>
            </a:r>
            <a:endParaRPr lang="en-US" altLang="ja-JP" sz="1600" b="1" dirty="0">
              <a:latin typeface="メイリオ" panose="020B0604030504040204" pitchFamily="50" charset="-128"/>
              <a:ea typeface="メイリオ" panose="020B0604030504040204" pitchFamily="50" charset="-128"/>
            </a:endParaRPr>
          </a:p>
          <a:p>
            <a:pPr marL="285750" indent="-285750">
              <a:spcAft>
                <a:spcPts val="60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高校卒業後の</a:t>
            </a:r>
            <a:r>
              <a:rPr lang="ja-JP" altLang="en-US" sz="1600" b="1" dirty="0">
                <a:latin typeface="メイリオ" panose="020B0604030504040204" pitchFamily="50" charset="-128"/>
                <a:ea typeface="メイリオ" panose="020B0604030504040204" pitchFamily="50" charset="-128"/>
              </a:rPr>
              <a:t>大学等</a:t>
            </a:r>
            <a:r>
              <a:rPr lang="ja-JP" altLang="en-US" sz="1600" dirty="0">
                <a:latin typeface="メイリオ" panose="020B0604030504040204" pitchFamily="50" charset="-128"/>
                <a:ea typeface="メイリオ" panose="020B0604030504040204" pitchFamily="50" charset="-128"/>
              </a:rPr>
              <a:t>進学者は</a:t>
            </a:r>
            <a:r>
              <a:rPr lang="en-US" altLang="ja-JP" sz="1600" dirty="0">
                <a:latin typeface="メイリオ" panose="020B0604030504040204" pitchFamily="50" charset="-128"/>
                <a:ea typeface="メイリオ" panose="020B0604030504040204" pitchFamily="50" charset="-128"/>
              </a:rPr>
              <a:t>67.6%</a:t>
            </a:r>
            <a:r>
              <a:rPr lang="ja-JP" altLang="en-US" sz="1600" dirty="0">
                <a:latin typeface="メイリオ" panose="020B0604030504040204" pitchFamily="50" charset="-128"/>
                <a:ea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rPr>
              <a:t>専修学校等</a:t>
            </a:r>
            <a:r>
              <a:rPr lang="en-US" altLang="ja-JP" sz="1600" dirty="0">
                <a:latin typeface="メイリオ" panose="020B0604030504040204" pitchFamily="50" charset="-128"/>
                <a:ea typeface="メイリオ" panose="020B0604030504040204" pitchFamily="50" charset="-128"/>
              </a:rPr>
              <a:t>18.6%</a:t>
            </a:r>
            <a:r>
              <a:rPr lang="ja-JP" altLang="en-US" sz="1600" dirty="0">
                <a:latin typeface="メイリオ" panose="020B0604030504040204" pitchFamily="50" charset="-128"/>
                <a:ea typeface="メイリオ" panose="020B0604030504040204" pitchFamily="50" charset="-128"/>
              </a:rPr>
              <a:t>、就職等</a:t>
            </a:r>
            <a:r>
              <a:rPr lang="en-US" altLang="ja-JP" sz="1600" dirty="0">
                <a:latin typeface="メイリオ" panose="020B0604030504040204" pitchFamily="50" charset="-128"/>
                <a:ea typeface="メイリオ" panose="020B0604030504040204" pitchFamily="50" charset="-128"/>
              </a:rPr>
              <a:t>9.1%</a:t>
            </a:r>
            <a:r>
              <a:rPr lang="ja-JP" altLang="en-US" sz="1600" dirty="0">
                <a:latin typeface="メイリオ" panose="020B0604030504040204" pitchFamily="50" charset="-128"/>
                <a:ea typeface="メイリオ" panose="020B0604030504040204" pitchFamily="50" charset="-128"/>
              </a:rPr>
              <a:t>と、</a:t>
            </a:r>
            <a:r>
              <a:rPr lang="ja-JP" altLang="en-US" sz="1600" b="1" dirty="0">
                <a:latin typeface="メイリオ" panose="020B0604030504040204" pitchFamily="50" charset="-128"/>
                <a:ea typeface="メイリオ" panose="020B0604030504040204" pitchFamily="50" charset="-128"/>
              </a:rPr>
              <a:t>進学率が９割弱</a:t>
            </a:r>
            <a:endParaRPr lang="en-US" altLang="ja-JP" sz="1600" b="1" dirty="0">
              <a:latin typeface="メイリオ" panose="020B0604030504040204" pitchFamily="50" charset="-128"/>
              <a:ea typeface="メイリオ" panose="020B0604030504040204" pitchFamily="50" charset="-128"/>
            </a:endParaRPr>
          </a:p>
          <a:p>
            <a:pPr marL="285756" indent="-285756">
              <a:spcAft>
                <a:spcPts val="600"/>
              </a:spcAft>
              <a:buFont typeface="Wingdings" panose="05000000000000000000" pitchFamily="2" charset="2"/>
              <a:buChar char="Ø"/>
            </a:pPr>
            <a:r>
              <a:rPr lang="ja-JP" altLang="en-US" sz="1600" b="1" dirty="0">
                <a:latin typeface="メイリオ" panose="020B0604030504040204" pitchFamily="50" charset="-128"/>
                <a:ea typeface="メイリオ" panose="020B0604030504040204" pitchFamily="50" charset="-128"/>
              </a:rPr>
              <a:t>ほとんどの子どもが、高校、大学等で学ぶ時代へ（</a:t>
            </a:r>
            <a:r>
              <a:rPr lang="ja-JP" altLang="en-US" sz="1600" b="1" u="sng" dirty="0">
                <a:latin typeface="メイリオ" panose="020B0604030504040204" pitchFamily="50" charset="-128"/>
                <a:ea typeface="メイリオ" panose="020B0604030504040204" pitchFamily="50" charset="-128"/>
              </a:rPr>
              <a:t>様々なニーズに応じた学びの提供の必要性</a:t>
            </a:r>
            <a:r>
              <a:rPr lang="ja-JP" altLang="en-US" sz="1600" b="1" dirty="0">
                <a:latin typeface="メイリオ" panose="020B0604030504040204" pitchFamily="50" charset="-128"/>
                <a:ea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id="{3FB97B8C-AE18-4CA7-8B22-3F35730935C8}"/>
              </a:ext>
            </a:extLst>
          </p:cNvPr>
          <p:cNvSpPr txBox="1"/>
          <p:nvPr/>
        </p:nvSpPr>
        <p:spPr>
          <a:xfrm>
            <a:off x="1231730" y="6485351"/>
            <a:ext cx="6256023" cy="261610"/>
          </a:xfrm>
          <a:prstGeom prst="rect">
            <a:avLst/>
          </a:prstGeom>
          <a:noFill/>
        </p:spPr>
        <p:txBody>
          <a:bodyPr wrap="square">
            <a:spAutoFit/>
          </a:bodyPr>
          <a:lstStyle/>
          <a:p>
            <a:r>
              <a:rPr lang="ja-JP" altLang="en-US" sz="1100" dirty="0">
                <a:latin typeface="メイリオ" panose="020B0604030504040204" pitchFamily="50" charset="-128"/>
                <a:ea typeface="メイリオ" panose="020B0604030504040204" pitchFamily="50" charset="-128"/>
              </a:rPr>
              <a:t>（出典：令和５年度（</a:t>
            </a:r>
            <a:r>
              <a:rPr lang="en-US" altLang="ja-JP" sz="1100" dirty="0">
                <a:latin typeface="メイリオ" panose="020B0604030504040204" pitchFamily="50" charset="-128"/>
                <a:ea typeface="メイリオ" panose="020B0604030504040204" pitchFamily="50" charset="-128"/>
              </a:rPr>
              <a:t>2023</a:t>
            </a:r>
            <a:r>
              <a:rPr lang="ja-JP" altLang="en-US" sz="1100" dirty="0">
                <a:latin typeface="メイリオ" panose="020B0604030504040204" pitchFamily="50" charset="-128"/>
                <a:ea typeface="メイリオ" panose="020B0604030504040204" pitchFamily="50" charset="-128"/>
              </a:rPr>
              <a:t>年度）大阪の学校統計　学校基本統計（学校基本調査報告書））</a:t>
            </a:r>
          </a:p>
        </p:txBody>
      </p:sp>
      <p:pic>
        <p:nvPicPr>
          <p:cNvPr id="11" name="図 10">
            <a:extLst>
              <a:ext uri="{FF2B5EF4-FFF2-40B4-BE49-F238E27FC236}">
                <a16:creationId xmlns:a16="http://schemas.microsoft.com/office/drawing/2014/main" id="{5E87EBC8-8B2D-4B46-AF38-53463285FBA5}"/>
              </a:ext>
            </a:extLst>
          </p:cNvPr>
          <p:cNvPicPr/>
          <p:nvPr/>
        </p:nvPicPr>
        <p:blipFill rotWithShape="1">
          <a:blip r:embed="rId3" cstate="print">
            <a:extLst>
              <a:ext uri="{28A0092B-C50C-407E-A947-70E740481C1C}">
                <a14:useLocalDpi xmlns:a14="http://schemas.microsoft.com/office/drawing/2010/main" val="0"/>
              </a:ext>
            </a:extLst>
          </a:blip>
          <a:srcRect l="-3557" t="3964" r="-2092" b="6760"/>
          <a:stretch/>
        </p:blipFill>
        <p:spPr bwMode="auto">
          <a:xfrm>
            <a:off x="6640273" y="3485059"/>
            <a:ext cx="4320001" cy="2880000"/>
          </a:xfrm>
          <a:prstGeom prst="rect">
            <a:avLst/>
          </a:prstGeom>
          <a:noFill/>
          <a:ln>
            <a:noFill/>
          </a:ln>
          <a:extLst>
            <a:ext uri="{53640926-AAD7-44D8-BBD7-CCE9431645EC}">
              <a14:shadowObscured xmlns:a14="http://schemas.microsoft.com/office/drawing/2010/main"/>
            </a:ext>
          </a:extLst>
        </p:spPr>
      </p:pic>
      <p:pic>
        <p:nvPicPr>
          <p:cNvPr id="13" name="図 12">
            <a:extLst>
              <a:ext uri="{FF2B5EF4-FFF2-40B4-BE49-F238E27FC236}">
                <a16:creationId xmlns:a16="http://schemas.microsoft.com/office/drawing/2014/main" id="{06BAB83D-788D-4B3C-94FA-09466D26E941}"/>
              </a:ext>
            </a:extLst>
          </p:cNvPr>
          <p:cNvPicPr/>
          <p:nvPr/>
        </p:nvPicPr>
        <p:blipFill rotWithShape="1">
          <a:blip r:embed="rId4" cstate="print">
            <a:extLst>
              <a:ext uri="{28A0092B-C50C-407E-A947-70E740481C1C}">
                <a14:useLocalDpi xmlns:a14="http://schemas.microsoft.com/office/drawing/2010/main" val="0"/>
              </a:ext>
            </a:extLst>
          </a:blip>
          <a:srcRect l="-2454" t="5378" r="2454" b="3096"/>
          <a:stretch/>
        </p:blipFill>
        <p:spPr bwMode="auto">
          <a:xfrm>
            <a:off x="1231730" y="3485059"/>
            <a:ext cx="4320001" cy="2880000"/>
          </a:xfrm>
          <a:prstGeom prst="rect">
            <a:avLst/>
          </a:prstGeom>
          <a:noFill/>
          <a:ln>
            <a:noFill/>
          </a:ln>
          <a:extLst>
            <a:ext uri="{53640926-AAD7-44D8-BBD7-CCE9431645EC}">
              <a14:shadowObscured xmlns:a14="http://schemas.microsoft.com/office/drawing/2010/main"/>
            </a:ext>
          </a:extLst>
        </p:spPr>
      </p:pic>
      <p:sp>
        <p:nvSpPr>
          <p:cNvPr id="14" name="テキスト ボックス 13">
            <a:extLst>
              <a:ext uri="{FF2B5EF4-FFF2-40B4-BE49-F238E27FC236}">
                <a16:creationId xmlns:a16="http://schemas.microsoft.com/office/drawing/2014/main" id="{5705AF2E-2959-497A-8EB8-523598D7697D}"/>
              </a:ext>
            </a:extLst>
          </p:cNvPr>
          <p:cNvSpPr txBox="1"/>
          <p:nvPr/>
        </p:nvSpPr>
        <p:spPr>
          <a:xfrm>
            <a:off x="3220359" y="2691406"/>
            <a:ext cx="5751295" cy="338554"/>
          </a:xfrm>
          <a:prstGeom prst="rect">
            <a:avLst/>
          </a:prstGeom>
          <a:noFill/>
        </p:spPr>
        <p:txBody>
          <a:bodyPr wrap="square">
            <a:spAutoFit/>
          </a:bodyPr>
          <a:lstStyle/>
          <a:p>
            <a:pPr algn="ctr"/>
            <a:r>
              <a:rPr lang="ja-JP" altLang="en-US" sz="1600" b="1" dirty="0">
                <a:latin typeface="メイリオ" panose="020B0604030504040204" pitchFamily="50" charset="-128"/>
                <a:ea typeface="メイリオ" panose="020B0604030504040204" pitchFamily="50" charset="-128"/>
              </a:rPr>
              <a:t>卒業者数、進学率及び卒業者に占める就職者の割合の推移</a:t>
            </a:r>
          </a:p>
        </p:txBody>
      </p:sp>
      <p:sp>
        <p:nvSpPr>
          <p:cNvPr id="15" name="テキスト ボックス 14">
            <a:extLst>
              <a:ext uri="{FF2B5EF4-FFF2-40B4-BE49-F238E27FC236}">
                <a16:creationId xmlns:a16="http://schemas.microsoft.com/office/drawing/2014/main" id="{1D359903-E27F-4F11-A165-0E50E4E84F20}"/>
              </a:ext>
            </a:extLst>
          </p:cNvPr>
          <p:cNvSpPr txBox="1"/>
          <p:nvPr/>
        </p:nvSpPr>
        <p:spPr>
          <a:xfrm>
            <a:off x="2164156" y="3225147"/>
            <a:ext cx="2279303" cy="307777"/>
          </a:xfrm>
          <a:prstGeom prst="rect">
            <a:avLst/>
          </a:prstGeom>
          <a:noFill/>
        </p:spPr>
        <p:txBody>
          <a:bodyPr wrap="square">
            <a:spAutoFit/>
          </a:bodyPr>
          <a:lstStyle/>
          <a:p>
            <a:pPr algn="ctr"/>
            <a:r>
              <a:rPr lang="ja-JP" altLang="en-US" sz="1400" b="1" dirty="0">
                <a:latin typeface="メイリオ" panose="020B0604030504040204" pitchFamily="50" charset="-128"/>
                <a:ea typeface="メイリオ" panose="020B0604030504040204" pitchFamily="50" charset="-128"/>
              </a:rPr>
              <a:t>中学校卒業後</a:t>
            </a:r>
          </a:p>
        </p:txBody>
      </p:sp>
      <p:sp>
        <p:nvSpPr>
          <p:cNvPr id="16" name="テキスト ボックス 15">
            <a:extLst>
              <a:ext uri="{FF2B5EF4-FFF2-40B4-BE49-F238E27FC236}">
                <a16:creationId xmlns:a16="http://schemas.microsoft.com/office/drawing/2014/main" id="{B6887F04-E339-4D3C-9CD8-64EBB5FFFCA6}"/>
              </a:ext>
            </a:extLst>
          </p:cNvPr>
          <p:cNvSpPr txBox="1"/>
          <p:nvPr/>
        </p:nvSpPr>
        <p:spPr>
          <a:xfrm>
            <a:off x="7286660" y="3225145"/>
            <a:ext cx="3027247" cy="307777"/>
          </a:xfrm>
          <a:prstGeom prst="rect">
            <a:avLst/>
          </a:prstGeom>
          <a:noFill/>
        </p:spPr>
        <p:txBody>
          <a:bodyPr wrap="square">
            <a:spAutoFit/>
          </a:bodyPr>
          <a:lstStyle/>
          <a:p>
            <a:pPr algn="ctr"/>
            <a:r>
              <a:rPr lang="ja-JP" altLang="en-US" sz="1400" b="1" dirty="0">
                <a:latin typeface="メイリオ" panose="020B0604030504040204" pitchFamily="50" charset="-128"/>
                <a:ea typeface="メイリオ" panose="020B0604030504040204" pitchFamily="50" charset="-128"/>
              </a:rPr>
              <a:t>高校（全日制・定時制）卒業後</a:t>
            </a:r>
          </a:p>
        </p:txBody>
      </p:sp>
      <p:sp>
        <p:nvSpPr>
          <p:cNvPr id="18" name="テキスト ボックス 17">
            <a:extLst>
              <a:ext uri="{FF2B5EF4-FFF2-40B4-BE49-F238E27FC236}">
                <a16:creationId xmlns:a16="http://schemas.microsoft.com/office/drawing/2014/main" id="{298AA563-4C5A-4C41-B8A5-13DAD66C43AD}"/>
              </a:ext>
            </a:extLst>
          </p:cNvPr>
          <p:cNvSpPr txBox="1"/>
          <p:nvPr/>
        </p:nvSpPr>
        <p:spPr>
          <a:xfrm>
            <a:off x="511297" y="241844"/>
            <a:ext cx="8432849" cy="431991"/>
          </a:xfrm>
          <a:prstGeom prst="rect">
            <a:avLst/>
          </a:prstGeom>
          <a:noFill/>
          <a:ln>
            <a:noFill/>
          </a:ln>
        </p:spPr>
        <p:txBody>
          <a:bodyPr wrap="square" tIns="90000" bIns="90000" rtlCol="0" anchor="t" anchorCtr="0">
            <a:noAutofit/>
          </a:bodyPr>
          <a:lstStyle/>
          <a:p>
            <a:r>
              <a:rPr lang="en-US" altLang="ja-JP" sz="2000" b="1" dirty="0">
                <a:latin typeface="メイリオ" panose="020B0604030504040204" pitchFamily="50" charset="-128"/>
                <a:ea typeface="メイリオ" panose="020B0604030504040204" pitchFamily="50" charset="-128"/>
              </a:rPr>
              <a:t>1</a:t>
            </a:r>
            <a:r>
              <a:rPr lang="ja-JP" altLang="en-US" sz="2000" b="1" dirty="0">
                <a:latin typeface="メイリオ" panose="020B0604030504040204" pitchFamily="50" charset="-128"/>
                <a:ea typeface="メイリオ" panose="020B0604030504040204" pitchFamily="50" charset="-128"/>
              </a:rPr>
              <a:t>－</a:t>
            </a:r>
            <a:r>
              <a:rPr lang="en-US" altLang="ja-JP" sz="2000" b="1" dirty="0">
                <a:latin typeface="メイリオ" panose="020B0604030504040204" pitchFamily="50" charset="-128"/>
                <a:ea typeface="メイリオ" panose="020B0604030504040204" pitchFamily="50" charset="-128"/>
              </a:rPr>
              <a:t>1</a:t>
            </a:r>
            <a:r>
              <a:rPr lang="ja-JP" altLang="en-US" sz="2000" b="1" dirty="0">
                <a:latin typeface="メイリオ" panose="020B0604030504040204" pitchFamily="50" charset="-128"/>
                <a:ea typeface="メイリオ" panose="020B0604030504040204" pitchFamily="50" charset="-128"/>
              </a:rPr>
              <a:t>　進学状況 （その１｜学びの一般化）</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cxnSp>
        <p:nvCxnSpPr>
          <p:cNvPr id="19" name="直線コネクタ 18">
            <a:extLst>
              <a:ext uri="{FF2B5EF4-FFF2-40B4-BE49-F238E27FC236}">
                <a16:creationId xmlns:a16="http://schemas.microsoft.com/office/drawing/2014/main" id="{081C52AB-4B41-42B8-900C-83B378230D35}"/>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sp>
        <p:nvSpPr>
          <p:cNvPr id="21" name="スライド番号プレースホルダー 1">
            <a:extLst>
              <a:ext uri="{FF2B5EF4-FFF2-40B4-BE49-F238E27FC236}">
                <a16:creationId xmlns:a16="http://schemas.microsoft.com/office/drawing/2014/main" id="{F94B4358-7709-473E-A0F8-39C3A6BE6494}"/>
              </a:ext>
            </a:extLst>
          </p:cNvPr>
          <p:cNvSpPr>
            <a:spLocks noGrp="1"/>
          </p:cNvSpPr>
          <p:nvPr>
            <p:ph type="sldNum" sz="quarter" idx="4"/>
          </p:nvPr>
        </p:nvSpPr>
        <p:spPr>
          <a:xfrm>
            <a:off x="8610602" y="6492871"/>
            <a:ext cx="2743200" cy="365125"/>
          </a:xfrm>
        </p:spPr>
        <p:txBody>
          <a:bodyPr/>
          <a:lstStyle/>
          <a:p>
            <a:fld id="{8EF98A3A-4FC9-421C-9EC4-B2EF6B34D3EB}" type="slidenum">
              <a:rPr kumimoji="1" lang="ja-JP" altLang="en-US" smtClean="0"/>
              <a:pPr/>
              <a:t>2</a:t>
            </a:fld>
            <a:endParaRPr kumimoji="1" lang="ja-JP" altLang="en-US"/>
          </a:p>
        </p:txBody>
      </p:sp>
    </p:spTree>
    <p:extLst>
      <p:ext uri="{BB962C8B-B14F-4D97-AF65-F5344CB8AC3E}">
        <p14:creationId xmlns:p14="http://schemas.microsoft.com/office/powerpoint/2010/main" val="3081628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3BBDE809-6797-473C-A9C9-9C7CB5B746DC}"/>
              </a:ext>
            </a:extLst>
          </p:cNvPr>
          <p:cNvSpPr txBox="1"/>
          <p:nvPr/>
        </p:nvSpPr>
        <p:spPr>
          <a:xfrm>
            <a:off x="585439" y="2462715"/>
            <a:ext cx="5780739" cy="584775"/>
          </a:xfrm>
          <a:prstGeom prst="rect">
            <a:avLst/>
          </a:prstGeom>
          <a:noFill/>
        </p:spPr>
        <p:txBody>
          <a:bodyPr wrap="square">
            <a:spAutoFit/>
          </a:bodyPr>
          <a:lstStyle/>
          <a:p>
            <a:pPr algn="ctr"/>
            <a:r>
              <a:rPr lang="ja-JP" altLang="en-US" sz="1600" b="1" dirty="0">
                <a:latin typeface="メイリオ" panose="020B0604030504040204" pitchFamily="50" charset="-128"/>
                <a:ea typeface="メイリオ" panose="020B0604030504040204" pitchFamily="50" charset="-128"/>
              </a:rPr>
              <a:t>府内公立中学校から昼間の高校へ進学した</a:t>
            </a:r>
            <a:endParaRPr lang="en-US" altLang="ja-JP" sz="1600" b="1" dirty="0">
              <a:latin typeface="メイリオ" panose="020B0604030504040204" pitchFamily="50" charset="-128"/>
              <a:ea typeface="メイリオ" panose="020B0604030504040204" pitchFamily="50" charset="-128"/>
            </a:endParaRPr>
          </a:p>
          <a:p>
            <a:pPr algn="ctr"/>
            <a:r>
              <a:rPr lang="ja-JP" altLang="en-US" sz="1600" b="1" dirty="0">
                <a:latin typeface="メイリオ" panose="020B0604030504040204" pitchFamily="50" charset="-128"/>
                <a:ea typeface="メイリオ" panose="020B0604030504040204" pitchFamily="50" charset="-128"/>
              </a:rPr>
              <a:t>生徒*の受入割合</a:t>
            </a:r>
          </a:p>
        </p:txBody>
      </p:sp>
      <p:sp>
        <p:nvSpPr>
          <p:cNvPr id="18" name="テキスト ボックス 17">
            <a:extLst>
              <a:ext uri="{FF2B5EF4-FFF2-40B4-BE49-F238E27FC236}">
                <a16:creationId xmlns:a16="http://schemas.microsoft.com/office/drawing/2014/main" id="{C15B3D79-277F-45E4-B731-C812A5EE2DEE}"/>
              </a:ext>
            </a:extLst>
          </p:cNvPr>
          <p:cNvSpPr txBox="1"/>
          <p:nvPr/>
        </p:nvSpPr>
        <p:spPr>
          <a:xfrm>
            <a:off x="492250" y="970173"/>
            <a:ext cx="11037189" cy="1614423"/>
          </a:xfrm>
          <a:prstGeom prst="rect">
            <a:avLst/>
          </a:prstGeom>
          <a:noFill/>
          <a:ln>
            <a:noFill/>
          </a:ln>
        </p:spPr>
        <p:txBody>
          <a:bodyPr wrap="square" tIns="90000" bIns="90000" rtlCol="0" anchor="t" anchorCtr="0">
            <a:noAutofit/>
          </a:bodyPr>
          <a:lstStyle/>
          <a:p>
            <a:pPr marL="285750" indent="-285750">
              <a:spcAft>
                <a:spcPts val="60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近年、公立・私立高校の受入割合の変化や、通信制高校へ通学する生徒の増加など、高校進学のニーズに変化</a:t>
            </a:r>
            <a:endParaRPr lang="en-US" altLang="ja-JP" sz="1600" b="1" dirty="0">
              <a:latin typeface="メイリオ" panose="020B0604030504040204" pitchFamily="50" charset="-128"/>
              <a:ea typeface="メイリオ" panose="020B0604030504040204" pitchFamily="50" charset="-128"/>
            </a:endParaRPr>
          </a:p>
          <a:p>
            <a:pPr marL="285750" indent="-285750">
              <a:spcAft>
                <a:spcPts val="600"/>
              </a:spcAft>
              <a:buFont typeface="Arial" panose="020B0604020202020204" pitchFamily="34" charset="0"/>
              <a:buChar char="•"/>
            </a:pPr>
            <a:r>
              <a:rPr lang="en-US" altLang="ja-JP" sz="1600" dirty="0">
                <a:latin typeface="メイリオ" panose="020B0604030504040204" pitchFamily="50" charset="-128"/>
                <a:ea typeface="メイリオ" panose="020B0604030504040204" pitchFamily="50" charset="-128"/>
              </a:rPr>
              <a:t>R6</a:t>
            </a:r>
            <a:r>
              <a:rPr lang="ja-JP" altLang="en-US" sz="1600" dirty="0">
                <a:latin typeface="メイリオ" panose="020B0604030504040204" pitchFamily="50" charset="-128"/>
                <a:ea typeface="メイリオ" panose="020B0604030504040204" pitchFamily="50" charset="-128"/>
              </a:rPr>
              <a:t>春から、公立高校・私立高校等の授業料完全無償化がスタートし、更なる学校選択の自由が進むと想定</a:t>
            </a:r>
            <a:endParaRPr lang="en-US" altLang="ja-JP" sz="1600" dirty="0">
              <a:latin typeface="メイリオ" panose="020B0604030504040204" pitchFamily="50" charset="-128"/>
              <a:ea typeface="メイリオ" panose="020B0604030504040204" pitchFamily="50" charset="-128"/>
            </a:endParaRPr>
          </a:p>
          <a:p>
            <a:pPr marL="285756" indent="-285756">
              <a:spcAft>
                <a:spcPts val="600"/>
              </a:spcAft>
              <a:buFont typeface="Wingdings" panose="05000000000000000000" pitchFamily="2" charset="2"/>
              <a:buChar char="Ø"/>
            </a:pPr>
            <a:r>
              <a:rPr lang="ja-JP" altLang="en-US" sz="1600" b="1" spc="-31" dirty="0">
                <a:latin typeface="メイリオ" panose="020B0604030504040204" pitchFamily="50" charset="-128"/>
                <a:ea typeface="メイリオ" panose="020B0604030504040204" pitchFamily="50" charset="-128"/>
              </a:rPr>
              <a:t>こうした子どもたちのニーズを的確にとらえ、公私の切磋琢磨により、大阪の教育力を向上させるため、</a:t>
            </a:r>
            <a:endParaRPr lang="en-US" altLang="ja-JP" sz="1600" b="1" spc="-31" dirty="0">
              <a:latin typeface="メイリオ" panose="020B0604030504040204" pitchFamily="50" charset="-128"/>
              <a:ea typeface="メイリオ" panose="020B0604030504040204" pitchFamily="50" charset="-128"/>
            </a:endParaRPr>
          </a:p>
          <a:p>
            <a:pPr>
              <a:spcAft>
                <a:spcPts val="600"/>
              </a:spcAft>
            </a:pPr>
            <a:r>
              <a:rPr lang="ja-JP" altLang="en-US" sz="1600" b="1" spc="-31" dirty="0">
                <a:latin typeface="メイリオ" panose="020B0604030504040204" pitchFamily="50" charset="-128"/>
                <a:ea typeface="メイリオ" panose="020B0604030504040204" pitchFamily="50" charset="-128"/>
              </a:rPr>
              <a:t>　 </a:t>
            </a:r>
            <a:r>
              <a:rPr lang="ja-JP" altLang="en-US" sz="1600" b="1" u="sng" spc="-31" dirty="0">
                <a:latin typeface="メイリオ" panose="020B0604030504040204" pitchFamily="50" charset="-128"/>
                <a:ea typeface="メイリオ" panose="020B0604030504040204" pitchFamily="50" charset="-128"/>
              </a:rPr>
              <a:t>府立高校においては、特色化・魅力化等（府立高校改革）が求められている</a:t>
            </a:r>
            <a:endParaRPr lang="en-US" altLang="ja-JP" sz="1600" b="1" u="sng" spc="-31" dirty="0">
              <a:latin typeface="メイリオ" panose="020B0604030504040204" pitchFamily="50" charset="-128"/>
              <a:ea typeface="メイリオ" panose="020B0604030504040204" pitchFamily="50" charset="-128"/>
            </a:endParaRPr>
          </a:p>
        </p:txBody>
      </p:sp>
      <p:sp>
        <p:nvSpPr>
          <p:cNvPr id="47" name="テキスト ボックス 46">
            <a:extLst>
              <a:ext uri="{FF2B5EF4-FFF2-40B4-BE49-F238E27FC236}">
                <a16:creationId xmlns:a16="http://schemas.microsoft.com/office/drawing/2014/main" id="{ADE8A26D-661F-474F-B170-4C1A4AFEAE7F}"/>
              </a:ext>
            </a:extLst>
          </p:cNvPr>
          <p:cNvSpPr txBox="1"/>
          <p:nvPr/>
        </p:nvSpPr>
        <p:spPr>
          <a:xfrm>
            <a:off x="511297" y="241844"/>
            <a:ext cx="8432849" cy="431991"/>
          </a:xfrm>
          <a:prstGeom prst="rect">
            <a:avLst/>
          </a:prstGeom>
          <a:noFill/>
          <a:ln>
            <a:noFill/>
          </a:ln>
        </p:spPr>
        <p:txBody>
          <a:bodyPr wrap="square" tIns="90000" bIns="90000" rtlCol="0" anchor="t" anchorCtr="0">
            <a:noAutofit/>
          </a:bodyPr>
          <a:lstStyle/>
          <a:p>
            <a:r>
              <a:rPr lang="en-US" altLang="ja-JP" sz="2000" b="1" dirty="0">
                <a:latin typeface="メイリオ" panose="020B0604030504040204" pitchFamily="50" charset="-128"/>
                <a:ea typeface="メイリオ" panose="020B0604030504040204" pitchFamily="50" charset="-128"/>
              </a:rPr>
              <a:t>1</a:t>
            </a:r>
            <a:r>
              <a:rPr lang="ja-JP" altLang="en-US" sz="2000" b="1" dirty="0">
                <a:latin typeface="メイリオ" panose="020B0604030504040204" pitchFamily="50" charset="-128"/>
                <a:ea typeface="メイリオ" panose="020B0604030504040204" pitchFamily="50" charset="-128"/>
              </a:rPr>
              <a:t>－</a:t>
            </a:r>
            <a:r>
              <a:rPr lang="en-US" altLang="ja-JP" sz="2000" b="1" dirty="0">
                <a:latin typeface="メイリオ" panose="020B0604030504040204" pitchFamily="50" charset="-128"/>
                <a:ea typeface="メイリオ" panose="020B0604030504040204" pitchFamily="50" charset="-128"/>
              </a:rPr>
              <a:t>1</a:t>
            </a:r>
            <a:r>
              <a:rPr lang="ja-JP" altLang="en-US" sz="2000" b="1" dirty="0">
                <a:latin typeface="メイリオ" panose="020B0604030504040204" pitchFamily="50" charset="-128"/>
                <a:ea typeface="メイリオ" panose="020B0604030504040204" pitchFamily="50" charset="-128"/>
              </a:rPr>
              <a:t>　進学状況 （その２｜進学ニーズの変化）</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grpSp>
        <p:nvGrpSpPr>
          <p:cNvPr id="12" name="グループ化 11">
            <a:extLst>
              <a:ext uri="{FF2B5EF4-FFF2-40B4-BE49-F238E27FC236}">
                <a16:creationId xmlns:a16="http://schemas.microsoft.com/office/drawing/2014/main" id="{ACCAF1B2-A3E7-4BCF-BBC5-8FEB60D5A525}"/>
              </a:ext>
            </a:extLst>
          </p:cNvPr>
          <p:cNvGrpSpPr/>
          <p:nvPr/>
        </p:nvGrpSpPr>
        <p:grpSpPr>
          <a:xfrm>
            <a:off x="775472" y="3919897"/>
            <a:ext cx="954108" cy="2403257"/>
            <a:chOff x="4112700" y="4006714"/>
            <a:chExt cx="916826" cy="2403257"/>
          </a:xfrm>
        </p:grpSpPr>
        <p:sp>
          <p:nvSpPr>
            <p:cNvPr id="15" name="テキスト ボックス 14">
              <a:extLst>
                <a:ext uri="{FF2B5EF4-FFF2-40B4-BE49-F238E27FC236}">
                  <a16:creationId xmlns:a16="http://schemas.microsoft.com/office/drawing/2014/main" id="{9887A980-9155-480E-80BC-B6DD6F5AE61D}"/>
                </a:ext>
              </a:extLst>
            </p:cNvPr>
            <p:cNvSpPr txBox="1"/>
            <p:nvPr/>
          </p:nvSpPr>
          <p:spPr>
            <a:xfrm>
              <a:off x="4112701" y="4006714"/>
              <a:ext cx="916825" cy="461665"/>
            </a:xfrm>
            <a:prstGeom prst="rect">
              <a:avLst/>
            </a:prstGeom>
            <a:noFill/>
          </p:spPr>
          <p:txBody>
            <a:bodyPr wrap="none" rtlCol="0">
              <a:spAutoFit/>
            </a:bodyPr>
            <a:lstStyle/>
            <a:p>
              <a:pPr algn="ctr"/>
              <a:r>
                <a:rPr kumimoji="1" lang="ja-JP" altLang="en-US" sz="1200" b="1" dirty="0">
                  <a:latin typeface="メイリオ" panose="020B0604030504040204" pitchFamily="50" charset="-128"/>
                  <a:ea typeface="メイリオ" panose="020B0604030504040204" pitchFamily="50" charset="-128"/>
                </a:rPr>
                <a:t>公立高校の</a:t>
              </a:r>
              <a:endParaRPr kumimoji="1" lang="en-US" altLang="ja-JP" sz="1200" b="1" dirty="0">
                <a:latin typeface="メイリオ" panose="020B0604030504040204" pitchFamily="50" charset="-128"/>
                <a:ea typeface="メイリオ" panose="020B0604030504040204" pitchFamily="50" charset="-128"/>
              </a:endParaRPr>
            </a:p>
            <a:p>
              <a:pPr algn="ctr"/>
              <a:r>
                <a:rPr kumimoji="1" lang="ja-JP" altLang="en-US" sz="1200" b="1" dirty="0">
                  <a:latin typeface="メイリオ" panose="020B0604030504040204" pitchFamily="50" charset="-128"/>
                  <a:ea typeface="メイリオ" panose="020B0604030504040204" pitchFamily="50" charset="-128"/>
                </a:rPr>
                <a:t>受入れ割合</a:t>
              </a:r>
            </a:p>
          </p:txBody>
        </p:sp>
        <p:sp>
          <p:nvSpPr>
            <p:cNvPr id="17" name="テキスト ボックス 16">
              <a:extLst>
                <a:ext uri="{FF2B5EF4-FFF2-40B4-BE49-F238E27FC236}">
                  <a16:creationId xmlns:a16="http://schemas.microsoft.com/office/drawing/2014/main" id="{CFC4A58C-06FB-4257-9202-7775EA631C0A}"/>
                </a:ext>
              </a:extLst>
            </p:cNvPr>
            <p:cNvSpPr txBox="1"/>
            <p:nvPr/>
          </p:nvSpPr>
          <p:spPr>
            <a:xfrm>
              <a:off x="4112700" y="5340786"/>
              <a:ext cx="916825" cy="461665"/>
            </a:xfrm>
            <a:prstGeom prst="rect">
              <a:avLst/>
            </a:prstGeom>
            <a:noFill/>
          </p:spPr>
          <p:txBody>
            <a:bodyPr wrap="none" rtlCol="0">
              <a:spAutoFit/>
            </a:bodyPr>
            <a:lstStyle/>
            <a:p>
              <a:pPr algn="ctr"/>
              <a:r>
                <a:rPr kumimoji="1" lang="ja-JP" altLang="en-US" sz="1200" b="1" dirty="0">
                  <a:latin typeface="メイリオ" panose="020B0604030504040204" pitchFamily="50" charset="-128"/>
                  <a:ea typeface="メイリオ" panose="020B0604030504040204" pitchFamily="50" charset="-128"/>
                </a:rPr>
                <a:t>私立高校の</a:t>
              </a:r>
              <a:endParaRPr kumimoji="1" lang="en-US" altLang="ja-JP" sz="1200" b="1" dirty="0">
                <a:latin typeface="メイリオ" panose="020B0604030504040204" pitchFamily="50" charset="-128"/>
                <a:ea typeface="メイリオ" panose="020B0604030504040204" pitchFamily="50" charset="-128"/>
              </a:endParaRPr>
            </a:p>
            <a:p>
              <a:pPr algn="ctr"/>
              <a:r>
                <a:rPr kumimoji="1" lang="ja-JP" altLang="en-US" sz="1200" b="1" dirty="0">
                  <a:latin typeface="メイリオ" panose="020B0604030504040204" pitchFamily="50" charset="-128"/>
                  <a:ea typeface="メイリオ" panose="020B0604030504040204" pitchFamily="50" charset="-128"/>
                </a:rPr>
                <a:t>受入れ割合</a:t>
              </a:r>
            </a:p>
          </p:txBody>
        </p:sp>
        <p:sp>
          <p:nvSpPr>
            <p:cNvPr id="19" name="テキスト ボックス 18">
              <a:extLst>
                <a:ext uri="{FF2B5EF4-FFF2-40B4-BE49-F238E27FC236}">
                  <a16:creationId xmlns:a16="http://schemas.microsoft.com/office/drawing/2014/main" id="{FA34ED7A-3F45-4723-9B69-C43CE1791018}"/>
                </a:ext>
              </a:extLst>
            </p:cNvPr>
            <p:cNvSpPr txBox="1"/>
            <p:nvPr/>
          </p:nvSpPr>
          <p:spPr>
            <a:xfrm>
              <a:off x="4194223" y="5948306"/>
              <a:ext cx="768951" cy="461665"/>
            </a:xfrm>
            <a:prstGeom prst="rect">
              <a:avLst/>
            </a:prstGeom>
            <a:noFill/>
          </p:spPr>
          <p:txBody>
            <a:bodyPr wrap="none" rtlCol="0">
              <a:spAutoFit/>
            </a:bodyPr>
            <a:lstStyle/>
            <a:p>
              <a:pPr algn="ctr"/>
              <a:r>
                <a:rPr kumimoji="1" lang="ja-JP" altLang="en-US" sz="1200" b="1" dirty="0">
                  <a:latin typeface="メイリオ" panose="020B0604030504040204" pitchFamily="50" charset="-128"/>
                  <a:ea typeface="メイリオ" panose="020B0604030504040204" pitchFamily="50" charset="-128"/>
                </a:rPr>
                <a:t>他府県等</a:t>
              </a:r>
              <a:br>
                <a:rPr kumimoji="1" lang="en-US" altLang="ja-JP" sz="1200" b="1" dirty="0">
                  <a:latin typeface="メイリオ" panose="020B0604030504040204" pitchFamily="50" charset="-128"/>
                  <a:ea typeface="メイリオ" panose="020B0604030504040204" pitchFamily="50" charset="-128"/>
                </a:rPr>
              </a:br>
              <a:r>
                <a:rPr kumimoji="1" lang="ja-JP" altLang="en-US" sz="1200" b="1" dirty="0">
                  <a:latin typeface="メイリオ" panose="020B0604030504040204" pitchFamily="50" charset="-128"/>
                  <a:ea typeface="メイリオ" panose="020B0604030504040204" pitchFamily="50" charset="-128"/>
                </a:rPr>
                <a:t>への出</a:t>
              </a:r>
            </a:p>
          </p:txBody>
        </p:sp>
      </p:grpSp>
      <p:sp>
        <p:nvSpPr>
          <p:cNvPr id="39" name="テキスト ボックス 38">
            <a:extLst>
              <a:ext uri="{FF2B5EF4-FFF2-40B4-BE49-F238E27FC236}">
                <a16:creationId xmlns:a16="http://schemas.microsoft.com/office/drawing/2014/main" id="{357F5A56-3E4B-4AF3-8405-7BC0D71BC30E}"/>
              </a:ext>
            </a:extLst>
          </p:cNvPr>
          <p:cNvSpPr txBox="1"/>
          <p:nvPr/>
        </p:nvSpPr>
        <p:spPr>
          <a:xfrm>
            <a:off x="7451115" y="4199004"/>
            <a:ext cx="1886939" cy="415755"/>
          </a:xfrm>
          <a:prstGeom prst="rect">
            <a:avLst/>
          </a:prstGeom>
          <a:noFill/>
        </p:spPr>
        <p:txBody>
          <a:bodyPr wrap="square" rtlCol="0">
            <a:spAutoFit/>
          </a:bodyPr>
          <a:lstStyle/>
          <a:p>
            <a:pPr algn="ctr"/>
            <a:r>
              <a:rPr kumimoji="1" lang="ja-JP" altLang="en-US" sz="1051" b="1" dirty="0">
                <a:latin typeface="メイリオ" panose="020B0604030504040204" pitchFamily="50" charset="-128"/>
                <a:ea typeface="メイリオ" panose="020B0604030504040204" pitchFamily="50" charset="-128"/>
              </a:rPr>
              <a:t>昼間の高校への進学率</a:t>
            </a:r>
            <a:endParaRPr kumimoji="1" lang="en-US" altLang="ja-JP" sz="1051" b="1" dirty="0">
              <a:latin typeface="メイリオ" panose="020B0604030504040204" pitchFamily="50" charset="-128"/>
              <a:ea typeface="メイリオ" panose="020B0604030504040204" pitchFamily="50" charset="-128"/>
            </a:endParaRPr>
          </a:p>
          <a:p>
            <a:pPr algn="ctr"/>
            <a:r>
              <a:rPr kumimoji="1" lang="ja-JP" altLang="en-US" sz="1051" b="1" dirty="0">
                <a:latin typeface="メイリオ" panose="020B0604030504040204" pitchFamily="50" charset="-128"/>
                <a:ea typeface="メイリオ" panose="020B0604030504040204" pitchFamily="50" charset="-128"/>
              </a:rPr>
              <a:t>（公＋私＋他府県）</a:t>
            </a:r>
          </a:p>
        </p:txBody>
      </p:sp>
      <p:sp>
        <p:nvSpPr>
          <p:cNvPr id="40" name="テキスト ボックス 39">
            <a:extLst>
              <a:ext uri="{FF2B5EF4-FFF2-40B4-BE49-F238E27FC236}">
                <a16:creationId xmlns:a16="http://schemas.microsoft.com/office/drawing/2014/main" id="{97570A0C-CDE5-4B5E-9756-472ED492223C}"/>
              </a:ext>
            </a:extLst>
          </p:cNvPr>
          <p:cNvSpPr txBox="1"/>
          <p:nvPr/>
        </p:nvSpPr>
        <p:spPr>
          <a:xfrm>
            <a:off x="6366172" y="2591450"/>
            <a:ext cx="4792886" cy="338554"/>
          </a:xfrm>
          <a:prstGeom prst="rect">
            <a:avLst/>
          </a:prstGeom>
          <a:noFill/>
        </p:spPr>
        <p:txBody>
          <a:bodyPr wrap="square">
            <a:spAutoFit/>
          </a:bodyPr>
          <a:lstStyle/>
          <a:p>
            <a:pPr algn="ctr"/>
            <a:r>
              <a:rPr lang="ja-JP" altLang="en-US" sz="1600" b="1" dirty="0">
                <a:latin typeface="メイリオ" panose="020B0604030504040204" pitchFamily="50" charset="-128"/>
                <a:ea typeface="メイリオ" panose="020B0604030504040204" pitchFamily="50" charset="-128"/>
              </a:rPr>
              <a:t>昼間の高校と通信制高校への進学率</a:t>
            </a:r>
          </a:p>
        </p:txBody>
      </p:sp>
      <p:sp>
        <p:nvSpPr>
          <p:cNvPr id="41" name="テキスト ボックス 40">
            <a:extLst>
              <a:ext uri="{FF2B5EF4-FFF2-40B4-BE49-F238E27FC236}">
                <a16:creationId xmlns:a16="http://schemas.microsoft.com/office/drawing/2014/main" id="{BBB752C8-7495-4ECD-93DD-7BA6ADC6E8EB}"/>
              </a:ext>
            </a:extLst>
          </p:cNvPr>
          <p:cNvSpPr txBox="1"/>
          <p:nvPr/>
        </p:nvSpPr>
        <p:spPr>
          <a:xfrm>
            <a:off x="7585767" y="5352518"/>
            <a:ext cx="1752288" cy="254044"/>
          </a:xfrm>
          <a:prstGeom prst="rect">
            <a:avLst/>
          </a:prstGeom>
          <a:noFill/>
        </p:spPr>
        <p:txBody>
          <a:bodyPr wrap="square" rtlCol="0">
            <a:spAutoFit/>
          </a:bodyPr>
          <a:lstStyle/>
          <a:p>
            <a:pPr algn="ctr"/>
            <a:r>
              <a:rPr kumimoji="1" lang="ja-JP" altLang="en-US" sz="1051" b="1" dirty="0">
                <a:latin typeface="メイリオ" panose="020B0604030504040204" pitchFamily="50" charset="-128"/>
                <a:ea typeface="メイリオ" panose="020B0604030504040204" pitchFamily="50" charset="-128"/>
              </a:rPr>
              <a:t>通信制高校への進学率</a:t>
            </a:r>
          </a:p>
        </p:txBody>
      </p:sp>
      <p:sp>
        <p:nvSpPr>
          <p:cNvPr id="42" name="矢印: 下 41">
            <a:extLst>
              <a:ext uri="{FF2B5EF4-FFF2-40B4-BE49-F238E27FC236}">
                <a16:creationId xmlns:a16="http://schemas.microsoft.com/office/drawing/2014/main" id="{AA5B31E0-89AF-4DBE-A621-0DAA4A6A106E}"/>
              </a:ext>
            </a:extLst>
          </p:cNvPr>
          <p:cNvSpPr/>
          <p:nvPr/>
        </p:nvSpPr>
        <p:spPr>
          <a:xfrm rot="16758630">
            <a:off x="9519141" y="2737473"/>
            <a:ext cx="324000" cy="1296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43" name="矢印: 下 42">
            <a:extLst>
              <a:ext uri="{FF2B5EF4-FFF2-40B4-BE49-F238E27FC236}">
                <a16:creationId xmlns:a16="http://schemas.microsoft.com/office/drawing/2014/main" id="{1D1D27F9-3DD5-4647-B979-3FD327A49E51}"/>
              </a:ext>
            </a:extLst>
          </p:cNvPr>
          <p:cNvSpPr/>
          <p:nvPr/>
        </p:nvSpPr>
        <p:spPr>
          <a:xfrm rot="15778089">
            <a:off x="9504155" y="4937727"/>
            <a:ext cx="324000" cy="1296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cxnSp>
        <p:nvCxnSpPr>
          <p:cNvPr id="20" name="直線コネクタ 19">
            <a:extLst>
              <a:ext uri="{FF2B5EF4-FFF2-40B4-BE49-F238E27FC236}">
                <a16:creationId xmlns:a16="http://schemas.microsoft.com/office/drawing/2014/main" id="{54842A55-92BB-4213-AB96-5931E923D209}"/>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sp>
        <p:nvSpPr>
          <p:cNvPr id="2" name="スライド番号プレースホルダー 1">
            <a:extLst>
              <a:ext uri="{FF2B5EF4-FFF2-40B4-BE49-F238E27FC236}">
                <a16:creationId xmlns:a16="http://schemas.microsoft.com/office/drawing/2014/main" id="{CDE19B80-8BB9-42BC-8924-1127F08688B6}"/>
              </a:ext>
            </a:extLst>
          </p:cNvPr>
          <p:cNvSpPr>
            <a:spLocks noGrp="1"/>
          </p:cNvSpPr>
          <p:nvPr>
            <p:ph type="sldNum" sz="quarter" idx="4"/>
          </p:nvPr>
        </p:nvSpPr>
        <p:spPr/>
        <p:txBody>
          <a:bodyPr/>
          <a:lstStyle/>
          <a:p>
            <a:fld id="{8EF98A3A-4FC9-421C-9EC4-B2EF6B34D3EB}" type="slidenum">
              <a:rPr kumimoji="1" lang="ja-JP" altLang="en-US" smtClean="0"/>
              <a:pPr/>
              <a:t>3</a:t>
            </a:fld>
            <a:endParaRPr kumimoji="1" lang="ja-JP" altLang="en-US"/>
          </a:p>
        </p:txBody>
      </p:sp>
      <p:sp>
        <p:nvSpPr>
          <p:cNvPr id="22" name="テキスト ボックス 21">
            <a:extLst>
              <a:ext uri="{FF2B5EF4-FFF2-40B4-BE49-F238E27FC236}">
                <a16:creationId xmlns:a16="http://schemas.microsoft.com/office/drawing/2014/main" id="{80BA44B1-08A1-48EC-A6CC-FCB28A6981CA}"/>
              </a:ext>
            </a:extLst>
          </p:cNvPr>
          <p:cNvSpPr txBox="1"/>
          <p:nvPr/>
        </p:nvSpPr>
        <p:spPr>
          <a:xfrm>
            <a:off x="816458" y="6578802"/>
            <a:ext cx="9084649" cy="276999"/>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 全日制及び多部制単位制</a:t>
            </a:r>
            <a:r>
              <a:rPr lang="en-US" altLang="ja-JP" sz="1200" dirty="0">
                <a:latin typeface="メイリオ" panose="020B0604030504040204" pitchFamily="50" charset="-128"/>
                <a:ea typeface="メイリオ" panose="020B0604030504040204" pitchFamily="50" charset="-128"/>
              </a:rPr>
              <a:t>Ⅰ</a:t>
            </a:r>
            <a:r>
              <a:rPr lang="ja-JP" altLang="en-US" sz="1200" dirty="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Ⅱ</a:t>
            </a:r>
            <a:r>
              <a:rPr lang="ja-JP" altLang="en-US" sz="1200" dirty="0">
                <a:latin typeface="メイリオ" panose="020B0604030504040204" pitchFamily="50" charset="-128"/>
                <a:ea typeface="メイリオ" panose="020B0604030504040204" pitchFamily="50" charset="-128"/>
              </a:rPr>
              <a:t>部、並びに昼夜間単位制のうち昼中心の生徒</a:t>
            </a:r>
          </a:p>
        </p:txBody>
      </p:sp>
      <p:pic>
        <p:nvPicPr>
          <p:cNvPr id="3" name="図 2">
            <a:extLst>
              <a:ext uri="{FF2B5EF4-FFF2-40B4-BE49-F238E27FC236}">
                <a16:creationId xmlns:a16="http://schemas.microsoft.com/office/drawing/2014/main" id="{61066E03-3B3B-427A-8181-E002F006065C}"/>
              </a:ext>
            </a:extLst>
          </p:cNvPr>
          <p:cNvPicPr>
            <a:picLocks noChangeAspect="1"/>
          </p:cNvPicPr>
          <p:nvPr/>
        </p:nvPicPr>
        <p:blipFill>
          <a:blip r:embed="rId3"/>
          <a:stretch>
            <a:fillRect/>
          </a:stretch>
        </p:blipFill>
        <p:spPr>
          <a:xfrm>
            <a:off x="1331453" y="3039997"/>
            <a:ext cx="4432176" cy="3432345"/>
          </a:xfrm>
          <a:prstGeom prst="rect">
            <a:avLst/>
          </a:prstGeom>
        </p:spPr>
      </p:pic>
      <p:pic>
        <p:nvPicPr>
          <p:cNvPr id="4" name="図 3">
            <a:extLst>
              <a:ext uri="{FF2B5EF4-FFF2-40B4-BE49-F238E27FC236}">
                <a16:creationId xmlns:a16="http://schemas.microsoft.com/office/drawing/2014/main" id="{867BA453-4D76-4881-BB76-6C67AA7AFFE0}"/>
              </a:ext>
            </a:extLst>
          </p:cNvPr>
          <p:cNvPicPr>
            <a:picLocks noChangeAspect="1"/>
          </p:cNvPicPr>
          <p:nvPr/>
        </p:nvPicPr>
        <p:blipFill>
          <a:blip r:embed="rId4"/>
          <a:stretch>
            <a:fillRect/>
          </a:stretch>
        </p:blipFill>
        <p:spPr>
          <a:xfrm>
            <a:off x="6359417" y="2875874"/>
            <a:ext cx="4566300" cy="3682303"/>
          </a:xfrm>
          <a:prstGeom prst="rect">
            <a:avLst/>
          </a:prstGeom>
        </p:spPr>
      </p:pic>
    </p:spTree>
    <p:extLst>
      <p:ext uri="{BB962C8B-B14F-4D97-AF65-F5344CB8AC3E}">
        <p14:creationId xmlns:p14="http://schemas.microsoft.com/office/powerpoint/2010/main" val="1733411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テキスト ボックス 25">
            <a:extLst>
              <a:ext uri="{FF2B5EF4-FFF2-40B4-BE49-F238E27FC236}">
                <a16:creationId xmlns:a16="http://schemas.microsoft.com/office/drawing/2014/main" id="{BC701F6D-B0E0-425D-A0E8-735E87333CA4}"/>
              </a:ext>
            </a:extLst>
          </p:cNvPr>
          <p:cNvSpPr txBox="1"/>
          <p:nvPr/>
        </p:nvSpPr>
        <p:spPr>
          <a:xfrm>
            <a:off x="515097" y="241844"/>
            <a:ext cx="8432849" cy="431991"/>
          </a:xfrm>
          <a:prstGeom prst="rect">
            <a:avLst/>
          </a:prstGeom>
          <a:noFill/>
          <a:ln>
            <a:noFill/>
          </a:ln>
        </p:spPr>
        <p:txBody>
          <a:bodyPr wrap="square" tIns="90000" bIns="90000" rtlCol="0" anchor="t" anchorCtr="0">
            <a:noAutofit/>
          </a:bodyPr>
          <a:lstStyle/>
          <a:p>
            <a:pPr>
              <a:spcAft>
                <a:spcPts val="600"/>
              </a:spcAft>
            </a:pPr>
            <a:r>
              <a:rPr lang="en-US" altLang="ja-JP" sz="2000" b="1" dirty="0">
                <a:latin typeface="メイリオ" panose="020B0604030504040204" pitchFamily="50" charset="-128"/>
                <a:ea typeface="メイリオ" panose="020B0604030504040204" pitchFamily="50" charset="-128"/>
              </a:rPr>
              <a:t>1</a:t>
            </a:r>
            <a:r>
              <a:rPr lang="ja-JP" altLang="en-US" sz="2000" b="1" dirty="0">
                <a:latin typeface="メイリオ" panose="020B0604030504040204" pitchFamily="50" charset="-128"/>
                <a:ea typeface="メイリオ" panose="020B0604030504040204" pitchFamily="50" charset="-128"/>
              </a:rPr>
              <a:t>－</a:t>
            </a:r>
            <a:r>
              <a:rPr lang="en-US" altLang="ja-JP" sz="2000" b="1" dirty="0">
                <a:latin typeface="メイリオ" panose="020B0604030504040204" pitchFamily="50" charset="-128"/>
                <a:ea typeface="メイリオ" panose="020B0604030504040204" pitchFamily="50" charset="-128"/>
              </a:rPr>
              <a:t>1</a:t>
            </a:r>
            <a:r>
              <a:rPr lang="ja-JP" altLang="en-US" sz="2000" b="1" dirty="0">
                <a:latin typeface="メイリオ" panose="020B0604030504040204" pitchFamily="50" charset="-128"/>
                <a:ea typeface="メイリオ" panose="020B0604030504040204" pitchFamily="50" charset="-128"/>
              </a:rPr>
              <a:t>　進学状況 （その３｜府立高校のニーズ）</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id="{BD71B3B5-CE8F-45C0-91AA-926D0A1B575E}"/>
              </a:ext>
            </a:extLst>
          </p:cNvPr>
          <p:cNvSpPr txBox="1"/>
          <p:nvPr/>
        </p:nvSpPr>
        <p:spPr>
          <a:xfrm>
            <a:off x="496052" y="970174"/>
            <a:ext cx="11390184" cy="1279460"/>
          </a:xfrm>
          <a:prstGeom prst="rect">
            <a:avLst/>
          </a:prstGeom>
          <a:noFill/>
          <a:ln>
            <a:noFill/>
          </a:ln>
        </p:spPr>
        <p:txBody>
          <a:bodyPr wrap="square" tIns="90000" bIns="90000" rtlCol="0" anchor="t" anchorCtr="0">
            <a:noAutofit/>
          </a:bodyPr>
          <a:lstStyle/>
          <a:p>
            <a:pPr marL="285750" indent="-285750">
              <a:spcAft>
                <a:spcPts val="60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rPr>
              <a:t>普通科」と「総合学科（エンパワメントスクール・ステップスクール除く）」</a:t>
            </a:r>
            <a:r>
              <a:rPr lang="ja-JP" altLang="en-US" sz="1600" dirty="0">
                <a:latin typeface="メイリオ" panose="020B0604030504040204" pitchFamily="50" charset="-128"/>
                <a:ea typeface="メイリオ" panose="020B0604030504040204" pitchFamily="50" charset="-128"/>
              </a:rPr>
              <a:t>の平均志願倍率は、常に１倍を超える</a:t>
            </a:r>
            <a:endParaRPr lang="en-US" altLang="ja-JP" sz="1600" strike="sngStrike" dirty="0">
              <a:latin typeface="メイリオ" panose="020B0604030504040204" pitchFamily="50" charset="-128"/>
              <a:ea typeface="メイリオ" panose="020B0604030504040204" pitchFamily="50" charset="-128"/>
            </a:endParaRPr>
          </a:p>
          <a:p>
            <a:pPr marL="285750" indent="-285750">
              <a:spcAft>
                <a:spcPts val="60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在籍生徒数をタイプ別にみると、</a:t>
            </a:r>
            <a:r>
              <a:rPr lang="ja-JP" altLang="en-US" sz="1600" b="1" dirty="0">
                <a:latin typeface="メイリオ" panose="020B0604030504040204" pitchFamily="50" charset="-128"/>
                <a:ea typeface="メイリオ" panose="020B0604030504040204" pitchFamily="50" charset="-128"/>
              </a:rPr>
              <a:t>「普通科」と「総合学科」で約</a:t>
            </a:r>
            <a:r>
              <a:rPr lang="en-US" altLang="ja-JP" sz="1600" b="1" dirty="0">
                <a:latin typeface="メイリオ" panose="020B0604030504040204" pitchFamily="50" charset="-128"/>
                <a:ea typeface="メイリオ" panose="020B0604030504040204" pitchFamily="50" charset="-128"/>
              </a:rPr>
              <a:t>65.5</a:t>
            </a:r>
            <a:r>
              <a:rPr lang="ja-JP" altLang="en-US" sz="1600" b="1" dirty="0">
                <a:latin typeface="メイリオ" panose="020B0604030504040204" pitchFamily="50" charset="-128"/>
                <a:ea typeface="メイリオ" panose="020B0604030504040204" pitchFamily="50" charset="-128"/>
              </a:rPr>
              <a:t>％を占める</a:t>
            </a:r>
            <a:endParaRPr lang="en-US" altLang="ja-JP" sz="1600" strike="sngStrike" dirty="0">
              <a:latin typeface="メイリオ" panose="020B0604030504040204" pitchFamily="50" charset="-128"/>
              <a:ea typeface="メイリオ" panose="020B0604030504040204" pitchFamily="50" charset="-128"/>
            </a:endParaRPr>
          </a:p>
          <a:p>
            <a:pPr marL="285756" indent="-285756">
              <a:spcAft>
                <a:spcPts val="600"/>
              </a:spcAft>
              <a:buFont typeface="Wingdings" panose="05000000000000000000" pitchFamily="2" charset="2"/>
              <a:buChar char="Ø"/>
            </a:pPr>
            <a:r>
              <a:rPr lang="ja-JP" altLang="en-US" sz="1600" b="1" dirty="0">
                <a:latin typeface="メイリオ" panose="020B0604030504040204" pitchFamily="50" charset="-128"/>
                <a:ea typeface="メイリオ" panose="020B0604030504040204" pitchFamily="50" charset="-128"/>
              </a:rPr>
              <a:t>全体の</a:t>
            </a:r>
            <a:r>
              <a:rPr lang="en-US" altLang="ja-JP" sz="1600" b="1" dirty="0">
                <a:latin typeface="メイリオ" panose="020B0604030504040204" pitchFamily="50" charset="-128"/>
                <a:ea typeface="メイリオ" panose="020B0604030504040204" pitchFamily="50" charset="-128"/>
              </a:rPr>
              <a:t>65.5</a:t>
            </a:r>
            <a:r>
              <a:rPr lang="ja-JP" altLang="en-US" sz="1600" b="1" dirty="0">
                <a:latin typeface="メイリオ" panose="020B0604030504040204" pitchFamily="50" charset="-128"/>
                <a:ea typeface="メイリオ" panose="020B0604030504040204" pitchFamily="50" charset="-128"/>
              </a:rPr>
              <a:t>％を占める</a:t>
            </a:r>
            <a:r>
              <a:rPr lang="ja-JP" altLang="en-US" sz="1600" b="1" u="sng" dirty="0">
                <a:latin typeface="メイリオ" panose="020B0604030504040204" pitchFamily="50" charset="-128"/>
                <a:ea typeface="メイリオ" panose="020B0604030504040204" pitchFamily="50" charset="-128"/>
              </a:rPr>
              <a:t>「普通科・総合学科」において、子どもの個性を伸ばせるような、さらなる「特色化・魅力化」が求められている</a:t>
            </a:r>
            <a:endParaRPr lang="en-US" altLang="ja-JP" sz="1600" b="1" u="sng" dirty="0">
              <a:latin typeface="メイリオ" panose="020B0604030504040204" pitchFamily="50" charset="-128"/>
              <a:ea typeface="メイリオ" panose="020B0604030504040204" pitchFamily="50" charset="-128"/>
            </a:endParaRPr>
          </a:p>
        </p:txBody>
      </p:sp>
      <p:grpSp>
        <p:nvGrpSpPr>
          <p:cNvPr id="8" name="グループ化 7">
            <a:extLst>
              <a:ext uri="{FF2B5EF4-FFF2-40B4-BE49-F238E27FC236}">
                <a16:creationId xmlns:a16="http://schemas.microsoft.com/office/drawing/2014/main" id="{9E1A9535-0EBF-4FB3-9DD1-822B243ED9C6}"/>
              </a:ext>
            </a:extLst>
          </p:cNvPr>
          <p:cNvGrpSpPr/>
          <p:nvPr/>
        </p:nvGrpSpPr>
        <p:grpSpPr>
          <a:xfrm>
            <a:off x="9811882" y="2957746"/>
            <a:ext cx="2490341" cy="454310"/>
            <a:chOff x="9811882" y="2844732"/>
            <a:chExt cx="2490341" cy="454310"/>
          </a:xfrm>
        </p:grpSpPr>
        <p:sp>
          <p:nvSpPr>
            <p:cNvPr id="37" name="右中かっこ 36">
              <a:extLst>
                <a:ext uri="{FF2B5EF4-FFF2-40B4-BE49-F238E27FC236}">
                  <a16:creationId xmlns:a16="http://schemas.microsoft.com/office/drawing/2014/main" id="{AD076F1F-2F2C-41F6-AE02-A616417FA39E}"/>
                </a:ext>
              </a:extLst>
            </p:cNvPr>
            <p:cNvSpPr/>
            <p:nvPr/>
          </p:nvSpPr>
          <p:spPr>
            <a:xfrm>
              <a:off x="9811882" y="2844732"/>
              <a:ext cx="149772" cy="385011"/>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801" dirty="0">
                  <a:latin typeface="メイリオ" panose="020B0604030504040204" pitchFamily="50" charset="-128"/>
                  <a:ea typeface="メイリオ" panose="020B0604030504040204" pitchFamily="50" charset="-128"/>
                </a:rPr>
                <a:t>　</a:t>
              </a:r>
            </a:p>
          </p:txBody>
        </p:sp>
        <p:sp>
          <p:nvSpPr>
            <p:cNvPr id="40" name="正方形/長方形 39">
              <a:extLst>
                <a:ext uri="{FF2B5EF4-FFF2-40B4-BE49-F238E27FC236}">
                  <a16:creationId xmlns:a16="http://schemas.microsoft.com/office/drawing/2014/main" id="{A4C0CCE3-DAEA-4E7C-B29E-C8F29363F3C6}"/>
                </a:ext>
              </a:extLst>
            </p:cNvPr>
            <p:cNvSpPr/>
            <p:nvPr/>
          </p:nvSpPr>
          <p:spPr>
            <a:xfrm>
              <a:off x="9811882" y="3024394"/>
              <a:ext cx="2490341" cy="2746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FF0000"/>
                  </a:solidFill>
                  <a:latin typeface="メイリオ" panose="020B0604030504040204" pitchFamily="50" charset="-128"/>
                  <a:ea typeface="メイリオ" panose="020B0604030504040204" pitchFamily="50" charset="-128"/>
                </a:rPr>
                <a:t>普通科・総合学科</a:t>
              </a:r>
              <a:endParaRPr kumimoji="1" lang="en-US" altLang="ja-JP" sz="1600" b="1" dirty="0">
                <a:solidFill>
                  <a:srgbClr val="FF0000"/>
                </a:solidFill>
                <a:latin typeface="メイリオ" panose="020B0604030504040204" pitchFamily="50" charset="-128"/>
                <a:ea typeface="メイリオ" panose="020B0604030504040204" pitchFamily="50" charset="-128"/>
              </a:endParaRPr>
            </a:p>
            <a:p>
              <a:pPr algn="ctr"/>
              <a:r>
                <a:rPr kumimoji="1" lang="ja-JP" altLang="en-US" sz="1600" dirty="0">
                  <a:solidFill>
                    <a:schemeClr val="tx1"/>
                  </a:solidFill>
                  <a:latin typeface="メイリオ" panose="020B0604030504040204" pitchFamily="50" charset="-128"/>
                  <a:ea typeface="メイリオ" panose="020B0604030504040204" pitchFamily="50" charset="-128"/>
                </a:rPr>
                <a:t>計</a:t>
              </a:r>
              <a:r>
                <a:rPr kumimoji="1" lang="en-US" altLang="ja-JP" sz="1600" dirty="0">
                  <a:solidFill>
                    <a:schemeClr val="tx1"/>
                  </a:solidFill>
                  <a:latin typeface="メイリオ" panose="020B0604030504040204" pitchFamily="50" charset="-128"/>
                  <a:ea typeface="メイリオ" panose="020B0604030504040204" pitchFamily="50" charset="-128"/>
                </a:rPr>
                <a:t>69,471</a:t>
              </a:r>
              <a:r>
                <a:rPr kumimoji="1" lang="ja-JP" altLang="en-US" sz="1600" dirty="0">
                  <a:solidFill>
                    <a:schemeClr val="tx1"/>
                  </a:solidFill>
                  <a:latin typeface="メイリオ" panose="020B0604030504040204" pitchFamily="50" charset="-128"/>
                  <a:ea typeface="メイリオ" panose="020B0604030504040204" pitchFamily="50" charset="-128"/>
                </a:rPr>
                <a:t>人（</a:t>
              </a:r>
              <a:r>
                <a:rPr kumimoji="1" lang="en-US" altLang="ja-JP" sz="1801" b="1" dirty="0">
                  <a:solidFill>
                    <a:srgbClr val="FF0000"/>
                  </a:solidFill>
                  <a:latin typeface="メイリオ" panose="020B0604030504040204" pitchFamily="50" charset="-128"/>
                  <a:ea typeface="メイリオ" panose="020B0604030504040204" pitchFamily="50" charset="-128"/>
                </a:rPr>
                <a:t>65.5</a:t>
              </a:r>
              <a:r>
                <a:rPr kumimoji="1" lang="ja-JP" altLang="en-US" sz="1600" dirty="0">
                  <a:solidFill>
                    <a:schemeClr val="tx1"/>
                  </a:solidFill>
                  <a:latin typeface="メイリオ" panose="020B0604030504040204" pitchFamily="50" charset="-128"/>
                  <a:ea typeface="メイリオ" panose="020B0604030504040204" pitchFamily="50" charset="-128"/>
                </a:rPr>
                <a:t>％）</a:t>
              </a:r>
            </a:p>
          </p:txBody>
        </p:sp>
      </p:grpSp>
      <p:sp>
        <p:nvSpPr>
          <p:cNvPr id="43" name="テキスト ボックス 42">
            <a:extLst>
              <a:ext uri="{FF2B5EF4-FFF2-40B4-BE49-F238E27FC236}">
                <a16:creationId xmlns:a16="http://schemas.microsoft.com/office/drawing/2014/main" id="{08A40125-A830-4FC4-8CB7-B5A716F30189}"/>
              </a:ext>
            </a:extLst>
          </p:cNvPr>
          <p:cNvSpPr txBox="1"/>
          <p:nvPr/>
        </p:nvSpPr>
        <p:spPr>
          <a:xfrm>
            <a:off x="7198507" y="2345874"/>
            <a:ext cx="4348949" cy="338554"/>
          </a:xfrm>
          <a:prstGeom prst="rect">
            <a:avLst/>
          </a:prstGeom>
          <a:noFill/>
        </p:spPr>
        <p:txBody>
          <a:bodyPr wrap="square">
            <a:spAutoFit/>
          </a:bodyPr>
          <a:lstStyle/>
          <a:p>
            <a:pPr algn="ctr"/>
            <a:r>
              <a:rPr lang="ja-JP" altLang="en-US" sz="1600" b="1" dirty="0">
                <a:latin typeface="メイリオ" panose="020B0604030504040204" pitchFamily="50" charset="-128"/>
                <a:ea typeface="メイリオ" panose="020B0604030504040204" pitchFamily="50" charset="-128"/>
              </a:rPr>
              <a:t>府立高校のタイプ別の在籍生徒数（</a:t>
            </a:r>
            <a:r>
              <a:rPr lang="en-US" altLang="ja-JP" sz="1600" b="1" dirty="0">
                <a:latin typeface="メイリオ" panose="020B0604030504040204" pitchFamily="50" charset="-128"/>
                <a:ea typeface="メイリオ" panose="020B0604030504040204" pitchFamily="50" charset="-128"/>
              </a:rPr>
              <a:t>R6</a:t>
            </a:r>
            <a:r>
              <a:rPr lang="ja-JP" altLang="en-US" sz="1600" b="1" dirty="0">
                <a:latin typeface="メイリオ" panose="020B0604030504040204" pitchFamily="50" charset="-128"/>
                <a:ea typeface="メイリオ" panose="020B0604030504040204" pitchFamily="50" charset="-128"/>
              </a:rPr>
              <a:t>）</a:t>
            </a:r>
          </a:p>
        </p:txBody>
      </p:sp>
      <p:sp>
        <p:nvSpPr>
          <p:cNvPr id="44" name="テキスト ボックス 43">
            <a:extLst>
              <a:ext uri="{FF2B5EF4-FFF2-40B4-BE49-F238E27FC236}">
                <a16:creationId xmlns:a16="http://schemas.microsoft.com/office/drawing/2014/main" id="{1F841310-EEB5-452D-B77E-FE4F73E6B74C}"/>
              </a:ext>
            </a:extLst>
          </p:cNvPr>
          <p:cNvSpPr txBox="1"/>
          <p:nvPr/>
        </p:nvSpPr>
        <p:spPr>
          <a:xfrm>
            <a:off x="7578913" y="6292437"/>
            <a:ext cx="3478139" cy="246221"/>
          </a:xfrm>
          <a:prstGeom prst="rect">
            <a:avLst/>
          </a:prstGeom>
          <a:noFill/>
        </p:spPr>
        <p:txBody>
          <a:bodyPr wrap="square">
            <a:spAutoFit/>
          </a:bodyPr>
          <a:lstStyle/>
          <a:p>
            <a:r>
              <a:rPr lang="ja-JP" altLang="en-US" sz="1000" dirty="0">
                <a:latin typeface="メイリオ" panose="020B0604030504040204" pitchFamily="50" charset="-128"/>
                <a:ea typeface="メイリオ" panose="020B0604030504040204" pitchFamily="50" charset="-128"/>
              </a:rPr>
              <a:t>（</a:t>
            </a:r>
            <a:r>
              <a:rPr lang="zh-CN" altLang="en-US" sz="1000" dirty="0">
                <a:latin typeface="メイリオ" panose="020B0604030504040204" pitchFamily="50" charset="-128"/>
                <a:ea typeface="メイリオ" panose="020B0604030504040204" pitchFamily="50" charset="-128"/>
              </a:rPr>
              <a:t>令和６年度　大阪府高等学校在籍者数</a:t>
            </a:r>
            <a:r>
              <a:rPr lang="ja-JP" altLang="en-US" sz="1000" dirty="0">
                <a:latin typeface="メイリオ" panose="020B0604030504040204" pitchFamily="50" charset="-128"/>
                <a:ea typeface="メイリオ" panose="020B0604030504040204" pitchFamily="50" charset="-128"/>
              </a:rPr>
              <a:t>を基に作成）</a:t>
            </a:r>
            <a:endParaRPr lang="zh-CN" altLang="en-US" sz="2400" dirty="0">
              <a:latin typeface="メイリオ" panose="020B0604030504040204" pitchFamily="50" charset="-128"/>
              <a:ea typeface="メイリオ" panose="020B0604030504040204" pitchFamily="50" charset="-128"/>
            </a:endParaRPr>
          </a:p>
        </p:txBody>
      </p:sp>
      <p:cxnSp>
        <p:nvCxnSpPr>
          <p:cNvPr id="18" name="直線コネクタ 17">
            <a:extLst>
              <a:ext uri="{FF2B5EF4-FFF2-40B4-BE49-F238E27FC236}">
                <a16:creationId xmlns:a16="http://schemas.microsoft.com/office/drawing/2014/main" id="{BE982D52-B6B4-44AE-B237-EF86F8072BC4}"/>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sp>
        <p:nvSpPr>
          <p:cNvPr id="3" name="スライド番号プレースホルダー 2">
            <a:extLst>
              <a:ext uri="{FF2B5EF4-FFF2-40B4-BE49-F238E27FC236}">
                <a16:creationId xmlns:a16="http://schemas.microsoft.com/office/drawing/2014/main" id="{FF80DD6C-7DC9-4251-B333-B4CA0C35725D}"/>
              </a:ext>
            </a:extLst>
          </p:cNvPr>
          <p:cNvSpPr>
            <a:spLocks noGrp="1"/>
          </p:cNvSpPr>
          <p:nvPr>
            <p:ph type="sldNum" sz="quarter" idx="4"/>
          </p:nvPr>
        </p:nvSpPr>
        <p:spPr/>
        <p:txBody>
          <a:bodyPr/>
          <a:lstStyle/>
          <a:p>
            <a:fld id="{8EF98A3A-4FC9-421C-9EC4-B2EF6B34D3EB}" type="slidenum">
              <a:rPr kumimoji="1" lang="ja-JP" altLang="en-US" smtClean="0"/>
              <a:pPr/>
              <a:t>4</a:t>
            </a:fld>
            <a:endParaRPr kumimoji="1" lang="ja-JP" altLang="en-US"/>
          </a:p>
        </p:txBody>
      </p:sp>
      <p:sp>
        <p:nvSpPr>
          <p:cNvPr id="23" name="テキスト ボックス 22">
            <a:extLst>
              <a:ext uri="{FF2B5EF4-FFF2-40B4-BE49-F238E27FC236}">
                <a16:creationId xmlns:a16="http://schemas.microsoft.com/office/drawing/2014/main" id="{E394B83C-C3AA-4595-BC28-99AAD8DE2F95}"/>
              </a:ext>
            </a:extLst>
          </p:cNvPr>
          <p:cNvSpPr txBox="1"/>
          <p:nvPr/>
        </p:nvSpPr>
        <p:spPr>
          <a:xfrm>
            <a:off x="706922" y="2349508"/>
            <a:ext cx="4286573" cy="553998"/>
          </a:xfrm>
          <a:prstGeom prst="rect">
            <a:avLst/>
          </a:prstGeom>
          <a:noFill/>
        </p:spPr>
        <p:txBody>
          <a:bodyPr wrap="square">
            <a:spAutoFit/>
          </a:bodyPr>
          <a:lstStyle/>
          <a:p>
            <a:pPr algn="ctr"/>
            <a:r>
              <a:rPr lang="ja-JP" altLang="en-US" sz="1600" b="1" dirty="0">
                <a:latin typeface="メイリオ" panose="020B0604030504040204" pitchFamily="50" charset="-128"/>
                <a:ea typeface="メイリオ" panose="020B0604030504040204" pitchFamily="50" charset="-128"/>
              </a:rPr>
              <a:t>普通科及び総合学科への志願状況</a:t>
            </a:r>
            <a:endParaRPr lang="en-US" altLang="ja-JP" sz="1600" b="1" dirty="0">
              <a:latin typeface="メイリオ" panose="020B0604030504040204" pitchFamily="50" charset="-128"/>
              <a:ea typeface="メイリオ" panose="020B0604030504040204" pitchFamily="50" charset="-128"/>
            </a:endParaRPr>
          </a:p>
          <a:p>
            <a:pPr algn="ctr"/>
            <a:r>
              <a:rPr lang="ja-JP" altLang="en-US" sz="1400" b="1" dirty="0">
                <a:latin typeface="メイリオ" panose="020B0604030504040204" pitchFamily="50" charset="-128"/>
                <a:ea typeface="メイリオ" panose="020B0604030504040204" pitchFamily="50" charset="-128"/>
              </a:rPr>
              <a:t>（第１志望の志願倍率）</a:t>
            </a:r>
          </a:p>
        </p:txBody>
      </p:sp>
      <p:sp>
        <p:nvSpPr>
          <p:cNvPr id="25" name="テキスト ボックス 24">
            <a:extLst>
              <a:ext uri="{FF2B5EF4-FFF2-40B4-BE49-F238E27FC236}">
                <a16:creationId xmlns:a16="http://schemas.microsoft.com/office/drawing/2014/main" id="{7E122CBF-6B5A-4005-977A-B152FFF7E61E}"/>
              </a:ext>
            </a:extLst>
          </p:cNvPr>
          <p:cNvSpPr txBox="1"/>
          <p:nvPr/>
        </p:nvSpPr>
        <p:spPr>
          <a:xfrm>
            <a:off x="3624078" y="3283813"/>
            <a:ext cx="1198271" cy="415497"/>
          </a:xfrm>
          <a:prstGeom prst="rect">
            <a:avLst/>
          </a:prstGeom>
          <a:noFill/>
        </p:spPr>
        <p:txBody>
          <a:bodyPr wrap="square">
            <a:spAutoFit/>
          </a:bodyPr>
          <a:lstStyle/>
          <a:p>
            <a:pPr algn="ctr"/>
            <a:r>
              <a:rPr lang="ja-JP" altLang="en-US" sz="1050" b="1" dirty="0">
                <a:latin typeface="メイリオ" panose="020B0604030504040204" pitchFamily="50" charset="-128"/>
                <a:ea typeface="メイリオ" panose="020B0604030504040204" pitchFamily="50" charset="-128"/>
              </a:rPr>
              <a:t>普通科は常に</a:t>
            </a:r>
            <a:endParaRPr lang="en-US" altLang="ja-JP" sz="1050" b="1" dirty="0">
              <a:latin typeface="メイリオ" panose="020B0604030504040204" pitchFamily="50" charset="-128"/>
              <a:ea typeface="メイリオ" panose="020B0604030504040204" pitchFamily="50" charset="-128"/>
            </a:endParaRPr>
          </a:p>
          <a:p>
            <a:pPr algn="ctr"/>
            <a:r>
              <a:rPr lang="en-US" altLang="ja-JP" sz="1050" b="1" dirty="0">
                <a:latin typeface="メイリオ" panose="020B0604030504040204" pitchFamily="50" charset="-128"/>
                <a:ea typeface="メイリオ" panose="020B0604030504040204" pitchFamily="50" charset="-128"/>
              </a:rPr>
              <a:t>1.1</a:t>
            </a:r>
            <a:r>
              <a:rPr lang="ja-JP" altLang="en-US" sz="1050" b="1" dirty="0">
                <a:latin typeface="メイリオ" panose="020B0604030504040204" pitchFamily="50" charset="-128"/>
                <a:ea typeface="メイリオ" panose="020B0604030504040204" pitchFamily="50" charset="-128"/>
              </a:rPr>
              <a:t>倍を超える</a:t>
            </a:r>
          </a:p>
        </p:txBody>
      </p:sp>
      <p:pic>
        <p:nvPicPr>
          <p:cNvPr id="2" name="図 1">
            <a:extLst>
              <a:ext uri="{FF2B5EF4-FFF2-40B4-BE49-F238E27FC236}">
                <a16:creationId xmlns:a16="http://schemas.microsoft.com/office/drawing/2014/main" id="{366A7A8E-B76E-4A84-BB0F-EF4CA4558EBE}"/>
              </a:ext>
            </a:extLst>
          </p:cNvPr>
          <p:cNvPicPr>
            <a:picLocks noChangeAspect="1"/>
          </p:cNvPicPr>
          <p:nvPr/>
        </p:nvPicPr>
        <p:blipFill>
          <a:blip r:embed="rId3"/>
          <a:stretch>
            <a:fillRect/>
          </a:stretch>
        </p:blipFill>
        <p:spPr>
          <a:xfrm>
            <a:off x="585439" y="2957746"/>
            <a:ext cx="3962743" cy="3773751"/>
          </a:xfrm>
          <a:prstGeom prst="rect">
            <a:avLst/>
          </a:prstGeom>
        </p:spPr>
      </p:pic>
      <p:pic>
        <p:nvPicPr>
          <p:cNvPr id="4" name="図 3">
            <a:extLst>
              <a:ext uri="{FF2B5EF4-FFF2-40B4-BE49-F238E27FC236}">
                <a16:creationId xmlns:a16="http://schemas.microsoft.com/office/drawing/2014/main" id="{94CC9B66-EC9E-4157-AFBD-28E9FF6D6476}"/>
              </a:ext>
            </a:extLst>
          </p:cNvPr>
          <p:cNvPicPr>
            <a:picLocks noChangeAspect="1"/>
          </p:cNvPicPr>
          <p:nvPr/>
        </p:nvPicPr>
        <p:blipFill>
          <a:blip r:embed="rId4"/>
          <a:stretch>
            <a:fillRect/>
          </a:stretch>
        </p:blipFill>
        <p:spPr>
          <a:xfrm>
            <a:off x="4732558" y="2360746"/>
            <a:ext cx="6974428" cy="4102964"/>
          </a:xfrm>
          <a:prstGeom prst="rect">
            <a:avLst/>
          </a:prstGeom>
        </p:spPr>
      </p:pic>
    </p:spTree>
    <p:extLst>
      <p:ext uri="{BB962C8B-B14F-4D97-AF65-F5344CB8AC3E}">
        <p14:creationId xmlns:p14="http://schemas.microsoft.com/office/powerpoint/2010/main" val="3563538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a:extLst>
              <a:ext uri="{FF2B5EF4-FFF2-40B4-BE49-F238E27FC236}">
                <a16:creationId xmlns:a16="http://schemas.microsoft.com/office/drawing/2014/main" id="{B041AFC8-73CC-48F6-917C-AEE74C0538C9}"/>
              </a:ext>
            </a:extLst>
          </p:cNvPr>
          <p:cNvSpPr txBox="1"/>
          <p:nvPr/>
        </p:nvSpPr>
        <p:spPr>
          <a:xfrm>
            <a:off x="6997178" y="2475164"/>
            <a:ext cx="3533520" cy="338554"/>
          </a:xfrm>
          <a:prstGeom prst="rect">
            <a:avLst/>
          </a:prstGeom>
          <a:noFill/>
        </p:spPr>
        <p:txBody>
          <a:bodyPr wrap="square">
            <a:spAutoFit/>
          </a:bodyPr>
          <a:lstStyle/>
          <a:p>
            <a:pPr algn="ctr"/>
            <a:r>
              <a:rPr lang="ja-JP" altLang="en-US" sz="1600" b="1" dirty="0">
                <a:latin typeface="メイリオ" panose="020B0604030504040204" pitchFamily="50" charset="-128"/>
                <a:ea typeface="メイリオ" panose="020B0604030504040204" pitchFamily="50" charset="-128"/>
              </a:rPr>
              <a:t>夜間定時制に通う生徒像の変化</a:t>
            </a:r>
          </a:p>
        </p:txBody>
      </p:sp>
      <p:sp>
        <p:nvSpPr>
          <p:cNvPr id="24" name="テキスト ボックス 23">
            <a:extLst>
              <a:ext uri="{FF2B5EF4-FFF2-40B4-BE49-F238E27FC236}">
                <a16:creationId xmlns:a16="http://schemas.microsoft.com/office/drawing/2014/main" id="{E2B3631D-1C75-4EAA-ABEB-AB440CB196C1}"/>
              </a:ext>
            </a:extLst>
          </p:cNvPr>
          <p:cNvSpPr txBox="1"/>
          <p:nvPr/>
        </p:nvSpPr>
        <p:spPr>
          <a:xfrm>
            <a:off x="1946267" y="2478460"/>
            <a:ext cx="2981333" cy="338554"/>
          </a:xfrm>
          <a:prstGeom prst="rect">
            <a:avLst/>
          </a:prstGeom>
          <a:noFill/>
        </p:spPr>
        <p:txBody>
          <a:bodyPr wrap="square">
            <a:spAutoFit/>
          </a:bodyPr>
          <a:lstStyle/>
          <a:p>
            <a:pPr algn="ctr"/>
            <a:r>
              <a:rPr lang="ja-JP" altLang="en-US" sz="1600" b="1" dirty="0">
                <a:latin typeface="メイリオ" panose="020B0604030504040204" pitchFamily="50" charset="-128"/>
                <a:ea typeface="メイリオ" panose="020B0604030504040204" pitchFamily="50" charset="-128"/>
              </a:rPr>
              <a:t>通信制の課程への入学者数</a:t>
            </a:r>
          </a:p>
        </p:txBody>
      </p:sp>
      <p:pic>
        <p:nvPicPr>
          <p:cNvPr id="25" name="図 24">
            <a:extLst>
              <a:ext uri="{FF2B5EF4-FFF2-40B4-BE49-F238E27FC236}">
                <a16:creationId xmlns:a16="http://schemas.microsoft.com/office/drawing/2014/main" id="{4FDDE88A-BB64-47D0-BA8B-26C4594B46E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6514052" y="3192985"/>
            <a:ext cx="4307170" cy="3401504"/>
          </a:xfrm>
          <a:prstGeom prst="rect">
            <a:avLst/>
          </a:prstGeom>
        </p:spPr>
      </p:pic>
      <p:sp>
        <p:nvSpPr>
          <p:cNvPr id="34" name="テキスト ボックス 33">
            <a:extLst>
              <a:ext uri="{FF2B5EF4-FFF2-40B4-BE49-F238E27FC236}">
                <a16:creationId xmlns:a16="http://schemas.microsoft.com/office/drawing/2014/main" id="{4B93A4E6-9282-40EB-B625-77FDC982A232}"/>
              </a:ext>
            </a:extLst>
          </p:cNvPr>
          <p:cNvSpPr txBox="1"/>
          <p:nvPr/>
        </p:nvSpPr>
        <p:spPr>
          <a:xfrm>
            <a:off x="494977" y="970171"/>
            <a:ext cx="11361192" cy="1384769"/>
          </a:xfrm>
          <a:prstGeom prst="rect">
            <a:avLst/>
          </a:prstGeom>
          <a:noFill/>
          <a:ln>
            <a:noFill/>
          </a:ln>
        </p:spPr>
        <p:txBody>
          <a:bodyPr wrap="square" tIns="90000" bIns="90000" rtlCol="0" anchor="t" anchorCtr="0">
            <a:noAutofit/>
          </a:bodyPr>
          <a:lstStyle/>
          <a:p>
            <a:pPr marL="285750" indent="-285750">
              <a:spcAft>
                <a:spcPts val="60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府内公立中学校を卒業した生徒が、昼間の高校へ進学する割合が年々減少し、</a:t>
            </a:r>
            <a:r>
              <a:rPr lang="ja-JP" altLang="en-US" sz="1600" b="1" dirty="0">
                <a:latin typeface="メイリオ" panose="020B0604030504040204" pitchFamily="50" charset="-128"/>
                <a:ea typeface="メイリオ" panose="020B0604030504040204" pitchFamily="50" charset="-128"/>
              </a:rPr>
              <a:t>通信制高校へ進学する割合が増加</a:t>
            </a:r>
            <a:endParaRPr lang="en-US" altLang="ja-JP" sz="1600" dirty="0">
              <a:latin typeface="メイリオ" panose="020B0604030504040204" pitchFamily="50" charset="-128"/>
              <a:ea typeface="メイリオ" panose="020B0604030504040204" pitchFamily="50" charset="-128"/>
            </a:endParaRPr>
          </a:p>
          <a:p>
            <a:pPr marL="285750" indent="-285750">
              <a:spcAft>
                <a:spcPts val="600"/>
              </a:spcAft>
              <a:buFont typeface="Arial" panose="020B0604020202020204" pitchFamily="34" charset="0"/>
              <a:buChar char="•"/>
            </a:pPr>
            <a:r>
              <a:rPr lang="ja-JP" altLang="en-US" sz="1600" b="1" dirty="0">
                <a:latin typeface="メイリオ" panose="020B0604030504040204" pitchFamily="50" charset="-128"/>
                <a:ea typeface="メイリオ" panose="020B0604030504040204" pitchFamily="50" charset="-128"/>
              </a:rPr>
              <a:t>通信制</a:t>
            </a:r>
            <a:r>
              <a:rPr lang="ja-JP" altLang="en-US" sz="1600" dirty="0">
                <a:latin typeface="メイリオ" panose="020B0604030504040204" pitchFamily="50" charset="-128"/>
                <a:ea typeface="メイリオ" panose="020B0604030504040204" pitchFamily="50" charset="-128"/>
              </a:rPr>
              <a:t>への進学者数についても、</a:t>
            </a:r>
            <a:r>
              <a:rPr lang="en-US" altLang="ja-JP" sz="1600" dirty="0">
                <a:latin typeface="メイリオ" panose="020B0604030504040204" pitchFamily="50" charset="-128"/>
                <a:ea typeface="メイリオ" panose="020B0604030504040204" pitchFamily="50" charset="-128"/>
              </a:rPr>
              <a:t>H28</a:t>
            </a:r>
            <a:r>
              <a:rPr lang="ja-JP" altLang="en-US" sz="1600" dirty="0">
                <a:latin typeface="メイリオ" panose="020B0604030504040204" pitchFamily="50" charset="-128"/>
                <a:ea typeface="メイリオ" panose="020B0604030504040204" pitchFamily="50" charset="-128"/>
              </a:rPr>
              <a:t>から</a:t>
            </a:r>
            <a:r>
              <a:rPr lang="en-US" altLang="ja-JP" sz="1600" dirty="0">
                <a:latin typeface="メイリオ" panose="020B0604030504040204" pitchFamily="50" charset="-128"/>
                <a:ea typeface="メイリオ" panose="020B0604030504040204" pitchFamily="50" charset="-128"/>
              </a:rPr>
              <a:t>R</a:t>
            </a:r>
            <a:r>
              <a:rPr lang="ja-JP" altLang="en-US" sz="1600" dirty="0">
                <a:latin typeface="メイリオ" panose="020B0604030504040204" pitchFamily="50" charset="-128"/>
                <a:ea typeface="メイリオ" panose="020B0604030504040204" pitchFamily="50" charset="-128"/>
              </a:rPr>
              <a:t>５にかけて</a:t>
            </a:r>
            <a:r>
              <a:rPr lang="ja-JP" altLang="en-US" sz="1600" b="1" dirty="0">
                <a:latin typeface="メイリオ" panose="020B0604030504040204" pitchFamily="50" charset="-128"/>
                <a:ea typeface="メイリオ" panose="020B0604030504040204" pitchFamily="50" charset="-128"/>
              </a:rPr>
              <a:t>約２倍に増加</a:t>
            </a:r>
            <a:endParaRPr lang="en-US" altLang="ja-JP" sz="1600" b="1" dirty="0">
              <a:latin typeface="メイリオ" panose="020B0604030504040204" pitchFamily="50" charset="-128"/>
              <a:ea typeface="メイリオ" panose="020B0604030504040204" pitchFamily="50" charset="-128"/>
            </a:endParaRPr>
          </a:p>
          <a:p>
            <a:pPr marL="285750" indent="-285750">
              <a:spcAft>
                <a:spcPts val="600"/>
              </a:spcAft>
              <a:buFont typeface="Arial" panose="020B0604020202020204" pitchFamily="34" charset="0"/>
              <a:buChar char="•"/>
            </a:pPr>
            <a:r>
              <a:rPr lang="ja-JP" altLang="en-US" sz="1600" b="1" dirty="0">
                <a:latin typeface="メイリオ" panose="020B0604030504040204" pitchFamily="50" charset="-128"/>
                <a:ea typeface="メイリオ" panose="020B0604030504040204" pitchFamily="50" charset="-128"/>
              </a:rPr>
              <a:t>夜間定時制</a:t>
            </a:r>
            <a:r>
              <a:rPr lang="ja-JP" altLang="en-US" sz="1600" dirty="0">
                <a:latin typeface="メイリオ" panose="020B0604030504040204" pitchFamily="50" charset="-128"/>
                <a:ea typeface="メイリオ" panose="020B0604030504040204" pitchFamily="50" charset="-128"/>
              </a:rPr>
              <a:t>には、勤労青少年等に加え、様々な課題を抱える生徒が通学</a:t>
            </a:r>
            <a:endParaRPr lang="en-US" altLang="ja-JP" sz="1600" dirty="0">
              <a:latin typeface="メイリオ" panose="020B0604030504040204" pitchFamily="50" charset="-128"/>
              <a:ea typeface="メイリオ" panose="020B0604030504040204" pitchFamily="50" charset="-128"/>
            </a:endParaRPr>
          </a:p>
          <a:p>
            <a:pPr marL="285756" indent="-285756">
              <a:spcAft>
                <a:spcPts val="600"/>
              </a:spcAft>
              <a:buFont typeface="Wingdings" panose="05000000000000000000" pitchFamily="2" charset="2"/>
              <a:buChar char="Ø"/>
            </a:pPr>
            <a:r>
              <a:rPr lang="ja-JP" altLang="en-US" sz="1600" b="1" u="sng" dirty="0">
                <a:latin typeface="メイリオ" panose="020B0604030504040204" pitchFamily="50" charset="-128"/>
                <a:ea typeface="メイリオ" panose="020B0604030504040204" pitchFamily="50" charset="-128"/>
              </a:rPr>
              <a:t>時間や場所に縛られず、いつでも・どこでも学べる「柔軟な学び」への対応が求められている</a:t>
            </a:r>
            <a:endParaRPr lang="en-US" altLang="ja-JP" sz="1600" u="sng" dirty="0">
              <a:latin typeface="メイリオ" panose="020B0604030504040204" pitchFamily="50" charset="-128"/>
              <a:ea typeface="メイリオ" panose="020B0604030504040204" pitchFamily="50" charset="-128"/>
            </a:endParaRPr>
          </a:p>
        </p:txBody>
      </p:sp>
      <p:sp>
        <p:nvSpPr>
          <p:cNvPr id="39" name="テキスト ボックス 38">
            <a:extLst>
              <a:ext uri="{FF2B5EF4-FFF2-40B4-BE49-F238E27FC236}">
                <a16:creationId xmlns:a16="http://schemas.microsoft.com/office/drawing/2014/main" id="{2484AE52-3FF1-46DD-B2E1-FB583F009099}"/>
              </a:ext>
            </a:extLst>
          </p:cNvPr>
          <p:cNvSpPr txBox="1"/>
          <p:nvPr/>
        </p:nvSpPr>
        <p:spPr>
          <a:xfrm>
            <a:off x="6756402" y="2915986"/>
            <a:ext cx="4015068" cy="276999"/>
          </a:xfrm>
          <a:prstGeom prst="rect">
            <a:avLst/>
          </a:prstGeom>
          <a:noFill/>
        </p:spPr>
        <p:txBody>
          <a:bodyPr wrap="square">
            <a:spAutoFit/>
          </a:bodyPr>
          <a:lstStyle/>
          <a:p>
            <a:pPr algn="ctr"/>
            <a:r>
              <a:rPr lang="ja-JP" altLang="en-US" sz="1200" b="1" dirty="0">
                <a:latin typeface="メイリオ" panose="020B0604030504040204" pitchFamily="50" charset="-128"/>
                <a:ea typeface="メイリオ" panose="020B0604030504040204" pitchFamily="50" charset="-128"/>
              </a:rPr>
              <a:t>夜間定時制の課程への入学時の年齢、勤務状況等</a:t>
            </a:r>
          </a:p>
        </p:txBody>
      </p:sp>
      <p:sp>
        <p:nvSpPr>
          <p:cNvPr id="11" name="テキスト ボックス 10">
            <a:extLst>
              <a:ext uri="{FF2B5EF4-FFF2-40B4-BE49-F238E27FC236}">
                <a16:creationId xmlns:a16="http://schemas.microsoft.com/office/drawing/2014/main" id="{DA33C095-8E4F-4A9F-9061-476EFF8DE07C}"/>
              </a:ext>
            </a:extLst>
          </p:cNvPr>
          <p:cNvSpPr txBox="1"/>
          <p:nvPr/>
        </p:nvSpPr>
        <p:spPr>
          <a:xfrm>
            <a:off x="515097" y="241844"/>
            <a:ext cx="8432849" cy="431991"/>
          </a:xfrm>
          <a:prstGeom prst="rect">
            <a:avLst/>
          </a:prstGeom>
          <a:noFill/>
          <a:ln>
            <a:noFill/>
          </a:ln>
        </p:spPr>
        <p:txBody>
          <a:bodyPr wrap="square" tIns="90000" bIns="90000" rtlCol="0" anchor="t" anchorCtr="0">
            <a:noAutofit/>
          </a:bodyPr>
          <a:lstStyle/>
          <a:p>
            <a:r>
              <a:rPr lang="en-US" altLang="ja-JP" sz="2000" b="1" dirty="0">
                <a:latin typeface="メイリオ" panose="020B0604030504040204" pitchFamily="50" charset="-128"/>
                <a:ea typeface="メイリオ" panose="020B0604030504040204" pitchFamily="50" charset="-128"/>
              </a:rPr>
              <a:t>1</a:t>
            </a:r>
            <a:r>
              <a:rPr lang="ja-JP" altLang="en-US" sz="2000" b="1" dirty="0">
                <a:latin typeface="メイリオ" panose="020B0604030504040204" pitchFamily="50" charset="-128"/>
                <a:ea typeface="メイリオ" panose="020B0604030504040204" pitchFamily="50" charset="-128"/>
              </a:rPr>
              <a:t>－</a:t>
            </a:r>
            <a:r>
              <a:rPr lang="en-US" altLang="ja-JP" sz="2000" b="1" dirty="0">
                <a:latin typeface="メイリオ" panose="020B0604030504040204" pitchFamily="50" charset="-128"/>
                <a:ea typeface="メイリオ" panose="020B0604030504040204" pitchFamily="50" charset="-128"/>
              </a:rPr>
              <a:t>1</a:t>
            </a:r>
            <a:r>
              <a:rPr lang="ja-JP" altLang="en-US" sz="2000" b="1" dirty="0">
                <a:latin typeface="メイリオ" panose="020B0604030504040204" pitchFamily="50" charset="-128"/>
                <a:ea typeface="メイリオ" panose="020B0604030504040204" pitchFamily="50" charset="-128"/>
              </a:rPr>
              <a:t>　進学状況 （その４｜通信制・夜間定時制のニーズ）　</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cxnSp>
        <p:nvCxnSpPr>
          <p:cNvPr id="13" name="直線コネクタ 12">
            <a:extLst>
              <a:ext uri="{FF2B5EF4-FFF2-40B4-BE49-F238E27FC236}">
                <a16:creationId xmlns:a16="http://schemas.microsoft.com/office/drawing/2014/main" id="{5370F295-9F99-42D8-9EC2-6C4992CE6E29}"/>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sp>
        <p:nvSpPr>
          <p:cNvPr id="2" name="スライド番号プレースホルダー 1">
            <a:extLst>
              <a:ext uri="{FF2B5EF4-FFF2-40B4-BE49-F238E27FC236}">
                <a16:creationId xmlns:a16="http://schemas.microsoft.com/office/drawing/2014/main" id="{4B7B10F6-8392-4A7E-A050-41ED9563C1DE}"/>
              </a:ext>
            </a:extLst>
          </p:cNvPr>
          <p:cNvSpPr>
            <a:spLocks noGrp="1"/>
          </p:cNvSpPr>
          <p:nvPr>
            <p:ph type="sldNum" sz="quarter" idx="4"/>
          </p:nvPr>
        </p:nvSpPr>
        <p:spPr/>
        <p:txBody>
          <a:bodyPr/>
          <a:lstStyle/>
          <a:p>
            <a:fld id="{8EF98A3A-4FC9-421C-9EC4-B2EF6B34D3EB}" type="slidenum">
              <a:rPr kumimoji="1" lang="ja-JP" altLang="en-US" smtClean="0"/>
              <a:pPr/>
              <a:t>5</a:t>
            </a:fld>
            <a:endParaRPr kumimoji="1" lang="ja-JP" altLang="en-US"/>
          </a:p>
        </p:txBody>
      </p:sp>
      <p:pic>
        <p:nvPicPr>
          <p:cNvPr id="3" name="図 2">
            <a:extLst>
              <a:ext uri="{FF2B5EF4-FFF2-40B4-BE49-F238E27FC236}">
                <a16:creationId xmlns:a16="http://schemas.microsoft.com/office/drawing/2014/main" id="{AB80105C-147E-4D5F-BFE2-B08B4F6B1E29}"/>
              </a:ext>
            </a:extLst>
          </p:cNvPr>
          <p:cNvPicPr>
            <a:picLocks noChangeAspect="1"/>
          </p:cNvPicPr>
          <p:nvPr/>
        </p:nvPicPr>
        <p:blipFill>
          <a:blip r:embed="rId4"/>
          <a:stretch>
            <a:fillRect/>
          </a:stretch>
        </p:blipFill>
        <p:spPr>
          <a:xfrm>
            <a:off x="1296176" y="3049717"/>
            <a:ext cx="4663844" cy="3511600"/>
          </a:xfrm>
          <a:prstGeom prst="rect">
            <a:avLst/>
          </a:prstGeom>
        </p:spPr>
      </p:pic>
    </p:spTree>
    <p:extLst>
      <p:ext uri="{BB962C8B-B14F-4D97-AF65-F5344CB8AC3E}">
        <p14:creationId xmlns:p14="http://schemas.microsoft.com/office/powerpoint/2010/main" val="4287486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17271610-0CBD-49B2-A9FA-468D34512EF2}"/>
              </a:ext>
            </a:extLst>
          </p:cNvPr>
          <p:cNvSpPr txBox="1"/>
          <p:nvPr/>
        </p:nvSpPr>
        <p:spPr>
          <a:xfrm>
            <a:off x="538102" y="2348787"/>
            <a:ext cx="3517967" cy="338554"/>
          </a:xfrm>
          <a:prstGeom prst="rect">
            <a:avLst/>
          </a:prstGeom>
          <a:noFill/>
        </p:spPr>
        <p:txBody>
          <a:bodyPr wrap="square">
            <a:spAutoFit/>
          </a:bodyPr>
          <a:lstStyle/>
          <a:p>
            <a:pPr algn="ctr"/>
            <a:r>
              <a:rPr lang="ja-JP" altLang="en-US" sz="1600" b="1" dirty="0">
                <a:latin typeface="メイリオ" panose="020B0604030504040204" pitchFamily="50" charset="-128"/>
                <a:ea typeface="メイリオ" panose="020B0604030504040204" pitchFamily="50" charset="-128"/>
              </a:rPr>
              <a:t>長期欠席者・不登校生徒数の増加</a:t>
            </a:r>
          </a:p>
        </p:txBody>
      </p:sp>
      <p:sp>
        <p:nvSpPr>
          <p:cNvPr id="15" name="テキスト ボックス 14">
            <a:extLst>
              <a:ext uri="{FF2B5EF4-FFF2-40B4-BE49-F238E27FC236}">
                <a16:creationId xmlns:a16="http://schemas.microsoft.com/office/drawing/2014/main" id="{0D9704F3-CD41-4DD2-80F6-7A832B4737FF}"/>
              </a:ext>
            </a:extLst>
          </p:cNvPr>
          <p:cNvSpPr txBox="1"/>
          <p:nvPr/>
        </p:nvSpPr>
        <p:spPr>
          <a:xfrm>
            <a:off x="7331890" y="2238903"/>
            <a:ext cx="4652287" cy="584775"/>
          </a:xfrm>
          <a:prstGeom prst="rect">
            <a:avLst/>
          </a:prstGeom>
          <a:noFill/>
        </p:spPr>
        <p:txBody>
          <a:bodyPr wrap="square">
            <a:spAutoFit/>
          </a:bodyPr>
          <a:lstStyle/>
          <a:p>
            <a:pPr algn="ctr"/>
            <a:r>
              <a:rPr lang="ja-JP" altLang="en-US" sz="1600" b="1" dirty="0">
                <a:latin typeface="メイリオ" panose="020B0604030504040204" pitchFamily="50" charset="-128"/>
                <a:ea typeface="メイリオ" panose="020B0604030504040204" pitchFamily="50" charset="-128"/>
              </a:rPr>
              <a:t>障がい等により</a:t>
            </a:r>
            <a:endParaRPr lang="en-US" altLang="ja-JP" sz="1600" b="1" dirty="0">
              <a:latin typeface="メイリオ" panose="020B0604030504040204" pitchFamily="50" charset="-128"/>
              <a:ea typeface="メイリオ" panose="020B0604030504040204" pitchFamily="50" charset="-128"/>
            </a:endParaRPr>
          </a:p>
          <a:p>
            <a:pPr algn="ctr"/>
            <a:r>
              <a:rPr lang="ja-JP" altLang="en-US" sz="1600" b="1" dirty="0">
                <a:latin typeface="メイリオ" panose="020B0604030504040204" pitchFamily="50" charset="-128"/>
                <a:ea typeface="メイリオ" panose="020B0604030504040204" pitchFamily="50" charset="-128"/>
              </a:rPr>
              <a:t>配慮を要する生徒数の増加</a:t>
            </a:r>
          </a:p>
        </p:txBody>
      </p:sp>
      <p:sp>
        <p:nvSpPr>
          <p:cNvPr id="16" name="テキスト ボックス 15">
            <a:extLst>
              <a:ext uri="{FF2B5EF4-FFF2-40B4-BE49-F238E27FC236}">
                <a16:creationId xmlns:a16="http://schemas.microsoft.com/office/drawing/2014/main" id="{F529C445-082F-45EA-ACBC-17A95F6639CD}"/>
              </a:ext>
            </a:extLst>
          </p:cNvPr>
          <p:cNvSpPr txBox="1"/>
          <p:nvPr/>
        </p:nvSpPr>
        <p:spPr>
          <a:xfrm>
            <a:off x="3542090" y="2336086"/>
            <a:ext cx="4652287" cy="338554"/>
          </a:xfrm>
          <a:prstGeom prst="rect">
            <a:avLst/>
          </a:prstGeom>
          <a:noFill/>
        </p:spPr>
        <p:txBody>
          <a:bodyPr wrap="square">
            <a:spAutoFit/>
          </a:bodyPr>
          <a:lstStyle/>
          <a:p>
            <a:pPr algn="ctr"/>
            <a:r>
              <a:rPr lang="ja-JP" altLang="en-US" sz="1600" b="1" dirty="0">
                <a:latin typeface="メイリオ" panose="020B0604030504040204" pitchFamily="50" charset="-128"/>
                <a:ea typeface="メイリオ" panose="020B0604030504040204" pitchFamily="50" charset="-128"/>
              </a:rPr>
              <a:t>日本語指導が必要な生徒数の増加</a:t>
            </a:r>
          </a:p>
        </p:txBody>
      </p:sp>
      <p:sp>
        <p:nvSpPr>
          <p:cNvPr id="19" name="テキスト ボックス 18">
            <a:extLst>
              <a:ext uri="{FF2B5EF4-FFF2-40B4-BE49-F238E27FC236}">
                <a16:creationId xmlns:a16="http://schemas.microsoft.com/office/drawing/2014/main" id="{53E7B77A-83E4-4E69-A64B-683F6F7BDC7F}"/>
              </a:ext>
            </a:extLst>
          </p:cNvPr>
          <p:cNvSpPr txBox="1"/>
          <p:nvPr/>
        </p:nvSpPr>
        <p:spPr>
          <a:xfrm>
            <a:off x="74676" y="2775843"/>
            <a:ext cx="4444808" cy="430887"/>
          </a:xfrm>
          <a:prstGeom prst="rect">
            <a:avLst/>
          </a:prstGeom>
          <a:noFill/>
        </p:spPr>
        <p:txBody>
          <a:bodyPr wrap="square">
            <a:spAutoFit/>
          </a:bodyPr>
          <a:lstStyle/>
          <a:p>
            <a:pPr algn="ctr">
              <a:defRPr/>
            </a:pPr>
            <a:r>
              <a:rPr lang="ja-JP" altLang="en-US" sz="1100" b="1" dirty="0">
                <a:solidFill>
                  <a:prstClr val="black"/>
                </a:solidFill>
                <a:latin typeface="メイリオ" panose="020B0604030504040204" pitchFamily="50" charset="-128"/>
                <a:ea typeface="メイリオ" panose="020B0604030504040204" pitchFamily="50" charset="-128"/>
              </a:rPr>
              <a:t>高校における不登校生徒数の千人率</a:t>
            </a:r>
            <a:endParaRPr lang="en-US" altLang="ja-JP" sz="1100" b="1" dirty="0">
              <a:solidFill>
                <a:prstClr val="black"/>
              </a:solidFill>
              <a:latin typeface="メイリオ" panose="020B0604030504040204" pitchFamily="50" charset="-128"/>
              <a:ea typeface="メイリオ" panose="020B0604030504040204" pitchFamily="50" charset="-128"/>
            </a:endParaRPr>
          </a:p>
          <a:p>
            <a:pPr algn="ctr">
              <a:defRPr/>
            </a:pPr>
            <a:r>
              <a:rPr lang="ja-JP" altLang="en-US" sz="1100" b="1" dirty="0">
                <a:solidFill>
                  <a:prstClr val="black"/>
                </a:solidFill>
                <a:latin typeface="メイリオ" panose="020B0604030504040204" pitchFamily="50" charset="-128"/>
                <a:ea typeface="メイリオ" panose="020B0604030504040204" pitchFamily="50" charset="-128"/>
              </a:rPr>
              <a:t>（府立高校・全国の公立高校）</a:t>
            </a:r>
          </a:p>
        </p:txBody>
      </p:sp>
      <p:sp>
        <p:nvSpPr>
          <p:cNvPr id="21" name="テキスト ボックス 20">
            <a:extLst>
              <a:ext uri="{FF2B5EF4-FFF2-40B4-BE49-F238E27FC236}">
                <a16:creationId xmlns:a16="http://schemas.microsoft.com/office/drawing/2014/main" id="{9CCF76F3-ADBB-477F-A63B-E963EEF8308B}"/>
              </a:ext>
            </a:extLst>
          </p:cNvPr>
          <p:cNvSpPr txBox="1"/>
          <p:nvPr/>
        </p:nvSpPr>
        <p:spPr>
          <a:xfrm>
            <a:off x="4241638" y="2813212"/>
            <a:ext cx="3399227" cy="261610"/>
          </a:xfrm>
          <a:prstGeom prst="rect">
            <a:avLst/>
          </a:prstGeom>
          <a:noFill/>
        </p:spPr>
        <p:txBody>
          <a:bodyPr wrap="square">
            <a:spAutoFit/>
          </a:bodyPr>
          <a:lstStyle/>
          <a:p>
            <a:pPr algn="ctr"/>
            <a:r>
              <a:rPr lang="ja-JP" altLang="en-US" sz="1050" b="1" dirty="0">
                <a:latin typeface="メイリオ" panose="020B0604030504040204" pitchFamily="50" charset="-128"/>
                <a:ea typeface="メイリオ" panose="020B0604030504040204" pitchFamily="50" charset="-128"/>
              </a:rPr>
              <a:t>府立高校に在籍する日本語指導が必要な生徒の人数</a:t>
            </a:r>
          </a:p>
        </p:txBody>
      </p:sp>
      <p:sp>
        <p:nvSpPr>
          <p:cNvPr id="23" name="テキスト ボックス 22">
            <a:extLst>
              <a:ext uri="{FF2B5EF4-FFF2-40B4-BE49-F238E27FC236}">
                <a16:creationId xmlns:a16="http://schemas.microsoft.com/office/drawing/2014/main" id="{D0A69911-A56D-4DDF-A694-E75424BD83BD}"/>
              </a:ext>
            </a:extLst>
          </p:cNvPr>
          <p:cNvSpPr txBox="1"/>
          <p:nvPr/>
        </p:nvSpPr>
        <p:spPr>
          <a:xfrm>
            <a:off x="7522103" y="2819658"/>
            <a:ext cx="4271859" cy="254044"/>
          </a:xfrm>
          <a:prstGeom prst="rect">
            <a:avLst/>
          </a:prstGeom>
          <a:noFill/>
        </p:spPr>
        <p:txBody>
          <a:bodyPr wrap="square">
            <a:spAutoFit/>
          </a:bodyPr>
          <a:lstStyle/>
          <a:p>
            <a:pPr algn="ctr"/>
            <a:r>
              <a:rPr lang="ja-JP" altLang="en-US" sz="1051" b="1" dirty="0">
                <a:latin typeface="メイリオ" panose="020B0604030504040204" pitchFamily="50" charset="-128"/>
                <a:ea typeface="メイリオ" panose="020B0604030504040204" pitchFamily="50" charset="-128"/>
              </a:rPr>
              <a:t>府立高校に在籍する障がい等により配慮を要する生徒の状況</a:t>
            </a:r>
          </a:p>
        </p:txBody>
      </p:sp>
      <p:sp>
        <p:nvSpPr>
          <p:cNvPr id="31" name="テキスト ボックス 30">
            <a:extLst>
              <a:ext uri="{FF2B5EF4-FFF2-40B4-BE49-F238E27FC236}">
                <a16:creationId xmlns:a16="http://schemas.microsoft.com/office/drawing/2014/main" id="{B4FBCF2C-CBA3-4C2D-B99E-EB0D84CC744D}"/>
              </a:ext>
            </a:extLst>
          </p:cNvPr>
          <p:cNvSpPr txBox="1"/>
          <p:nvPr/>
        </p:nvSpPr>
        <p:spPr>
          <a:xfrm>
            <a:off x="498250" y="970174"/>
            <a:ext cx="11443611" cy="661597"/>
          </a:xfrm>
          <a:prstGeom prst="rect">
            <a:avLst/>
          </a:prstGeom>
          <a:noFill/>
          <a:ln>
            <a:noFill/>
          </a:ln>
        </p:spPr>
        <p:txBody>
          <a:bodyPr wrap="square" tIns="90000" bIns="90000" rtlCol="0" anchor="t" anchorCtr="0">
            <a:noAutofit/>
          </a:bodyPr>
          <a:lstStyle/>
          <a:p>
            <a:pPr marL="285750" indent="-285750">
              <a:spcAft>
                <a:spcPts val="60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不登校生徒、日本語指導が必要な生徒、障がい等により配慮を要する生徒が増加</a:t>
            </a:r>
            <a:endParaRPr lang="en-US" altLang="ja-JP" sz="1600" dirty="0">
              <a:latin typeface="メイリオ" panose="020B0604030504040204" pitchFamily="50" charset="-128"/>
              <a:ea typeface="メイリオ" panose="020B0604030504040204" pitchFamily="50" charset="-128"/>
            </a:endParaRPr>
          </a:p>
          <a:p>
            <a:pPr marL="285756" indent="-285756">
              <a:spcAft>
                <a:spcPts val="600"/>
              </a:spcAft>
              <a:buFont typeface="Wingdings" panose="05000000000000000000" pitchFamily="2" charset="2"/>
              <a:buChar char="Ø"/>
            </a:pPr>
            <a:r>
              <a:rPr lang="ja-JP" altLang="en-US" sz="1600" b="1" u="sng" dirty="0">
                <a:latin typeface="メイリオ" panose="020B0604030504040204" pitchFamily="50" charset="-128"/>
                <a:ea typeface="メイリオ" panose="020B0604030504040204" pitchFamily="50" charset="-128"/>
              </a:rPr>
              <a:t>子どもたち一人ひとりの状況に応じた、きめ細かな支援が求められている</a:t>
            </a:r>
            <a:endParaRPr lang="en-US" altLang="ja-JP" sz="1600" b="1" u="sng" dirty="0">
              <a:latin typeface="メイリオ" panose="020B0604030504040204" pitchFamily="50" charset="-128"/>
              <a:ea typeface="メイリオ" panose="020B0604030504040204" pitchFamily="50" charset="-128"/>
            </a:endParaRPr>
          </a:p>
          <a:p>
            <a:pPr>
              <a:spcAft>
                <a:spcPts val="600"/>
              </a:spcAft>
            </a:pPr>
            <a:endParaRPr lang="en-US" altLang="ja-JP" sz="1600" dirty="0">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37732206-3717-4E6F-950C-2B81385766E4}"/>
              </a:ext>
            </a:extLst>
          </p:cNvPr>
          <p:cNvSpPr txBox="1"/>
          <p:nvPr/>
        </p:nvSpPr>
        <p:spPr>
          <a:xfrm>
            <a:off x="515097" y="241844"/>
            <a:ext cx="8432849" cy="431991"/>
          </a:xfrm>
          <a:prstGeom prst="rect">
            <a:avLst/>
          </a:prstGeom>
          <a:noFill/>
          <a:ln>
            <a:noFill/>
          </a:ln>
        </p:spPr>
        <p:txBody>
          <a:bodyPr wrap="square" tIns="90000" bIns="90000" rtlCol="0" anchor="t" anchorCtr="0">
            <a:noAutofit/>
          </a:bodyPr>
          <a:lstStyle/>
          <a:p>
            <a:r>
              <a:rPr lang="en-US" altLang="ja-JP" sz="2000" b="1" dirty="0">
                <a:latin typeface="メイリオ" panose="020B0604030504040204" pitchFamily="50" charset="-128"/>
                <a:ea typeface="メイリオ" panose="020B0604030504040204" pitchFamily="50" charset="-128"/>
              </a:rPr>
              <a:t>1</a:t>
            </a:r>
            <a:r>
              <a:rPr lang="ja-JP" altLang="en-US" sz="2000" b="1" dirty="0">
                <a:latin typeface="メイリオ" panose="020B0604030504040204" pitchFamily="50" charset="-128"/>
                <a:ea typeface="メイリオ" panose="020B0604030504040204" pitchFamily="50" charset="-128"/>
              </a:rPr>
              <a:t>－</a:t>
            </a:r>
            <a:r>
              <a:rPr lang="en-US" altLang="ja-JP" sz="2000" b="1" dirty="0">
                <a:latin typeface="メイリオ" panose="020B0604030504040204" pitchFamily="50" charset="-128"/>
                <a:ea typeface="メイリオ" panose="020B0604030504040204" pitchFamily="50" charset="-128"/>
              </a:rPr>
              <a:t>2</a:t>
            </a:r>
            <a:r>
              <a:rPr lang="ja-JP" altLang="en-US" sz="2000" b="1" dirty="0">
                <a:latin typeface="メイリオ" panose="020B0604030504040204" pitchFamily="50" charset="-128"/>
                <a:ea typeface="メイリオ" panose="020B0604030504040204" pitchFamily="50" charset="-128"/>
              </a:rPr>
              <a:t>　子どもたちの変化　</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cxnSp>
        <p:nvCxnSpPr>
          <p:cNvPr id="17" name="直線コネクタ 16">
            <a:extLst>
              <a:ext uri="{FF2B5EF4-FFF2-40B4-BE49-F238E27FC236}">
                <a16:creationId xmlns:a16="http://schemas.microsoft.com/office/drawing/2014/main" id="{E5210F3D-0490-4590-ACA7-1044FAB0AEE3}"/>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sp>
        <p:nvSpPr>
          <p:cNvPr id="3" name="スライド番号プレースホルダー 2">
            <a:extLst>
              <a:ext uri="{FF2B5EF4-FFF2-40B4-BE49-F238E27FC236}">
                <a16:creationId xmlns:a16="http://schemas.microsoft.com/office/drawing/2014/main" id="{5CCF9237-9894-4EC9-AABE-BEEADD93118B}"/>
              </a:ext>
            </a:extLst>
          </p:cNvPr>
          <p:cNvSpPr>
            <a:spLocks noGrp="1"/>
          </p:cNvSpPr>
          <p:nvPr>
            <p:ph type="sldNum" sz="quarter" idx="4"/>
          </p:nvPr>
        </p:nvSpPr>
        <p:spPr/>
        <p:txBody>
          <a:bodyPr/>
          <a:lstStyle/>
          <a:p>
            <a:fld id="{8EF98A3A-4FC9-421C-9EC4-B2EF6B34D3EB}" type="slidenum">
              <a:rPr kumimoji="1" lang="ja-JP" altLang="en-US" smtClean="0"/>
              <a:pPr/>
              <a:t>6</a:t>
            </a:fld>
            <a:endParaRPr kumimoji="1" lang="ja-JP" altLang="en-US"/>
          </a:p>
        </p:txBody>
      </p:sp>
      <p:pic>
        <p:nvPicPr>
          <p:cNvPr id="5" name="図 4">
            <a:extLst>
              <a:ext uri="{FF2B5EF4-FFF2-40B4-BE49-F238E27FC236}">
                <a16:creationId xmlns:a16="http://schemas.microsoft.com/office/drawing/2014/main" id="{2DAFF1E7-FFEC-4B38-85F0-8727590C78BB}"/>
              </a:ext>
            </a:extLst>
          </p:cNvPr>
          <p:cNvPicPr>
            <a:picLocks noChangeAspect="1"/>
          </p:cNvPicPr>
          <p:nvPr/>
        </p:nvPicPr>
        <p:blipFill>
          <a:blip r:embed="rId3"/>
          <a:stretch>
            <a:fillRect/>
          </a:stretch>
        </p:blipFill>
        <p:spPr>
          <a:xfrm>
            <a:off x="294631" y="3419296"/>
            <a:ext cx="3761438" cy="2895854"/>
          </a:xfrm>
          <a:prstGeom prst="rect">
            <a:avLst/>
          </a:prstGeom>
        </p:spPr>
      </p:pic>
      <p:pic>
        <p:nvPicPr>
          <p:cNvPr id="6" name="図 5">
            <a:extLst>
              <a:ext uri="{FF2B5EF4-FFF2-40B4-BE49-F238E27FC236}">
                <a16:creationId xmlns:a16="http://schemas.microsoft.com/office/drawing/2014/main" id="{C8FC6CFC-7B57-455E-9CFD-6E660FE23E87}"/>
              </a:ext>
            </a:extLst>
          </p:cNvPr>
          <p:cNvPicPr>
            <a:picLocks noChangeAspect="1"/>
          </p:cNvPicPr>
          <p:nvPr/>
        </p:nvPicPr>
        <p:blipFill>
          <a:blip r:embed="rId4"/>
          <a:stretch>
            <a:fillRect/>
          </a:stretch>
        </p:blipFill>
        <p:spPr>
          <a:xfrm>
            <a:off x="4255521" y="3092240"/>
            <a:ext cx="3266582" cy="3222910"/>
          </a:xfrm>
          <a:prstGeom prst="rect">
            <a:avLst/>
          </a:prstGeom>
        </p:spPr>
      </p:pic>
      <p:pic>
        <p:nvPicPr>
          <p:cNvPr id="7" name="図 6">
            <a:extLst>
              <a:ext uri="{FF2B5EF4-FFF2-40B4-BE49-F238E27FC236}">
                <a16:creationId xmlns:a16="http://schemas.microsoft.com/office/drawing/2014/main" id="{67D91B8A-1131-45E6-970D-BE5AFB3EFAB1}"/>
              </a:ext>
            </a:extLst>
          </p:cNvPr>
          <p:cNvPicPr>
            <a:picLocks noChangeAspect="1"/>
          </p:cNvPicPr>
          <p:nvPr/>
        </p:nvPicPr>
        <p:blipFill>
          <a:blip r:embed="rId5"/>
          <a:stretch>
            <a:fillRect/>
          </a:stretch>
        </p:blipFill>
        <p:spPr>
          <a:xfrm>
            <a:off x="7796237" y="3429000"/>
            <a:ext cx="3761438" cy="3118216"/>
          </a:xfrm>
          <a:prstGeom prst="rect">
            <a:avLst/>
          </a:prstGeom>
        </p:spPr>
      </p:pic>
    </p:spTree>
    <p:extLst>
      <p:ext uri="{BB962C8B-B14F-4D97-AF65-F5344CB8AC3E}">
        <p14:creationId xmlns:p14="http://schemas.microsoft.com/office/powerpoint/2010/main" val="1548071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C6A2239F-F518-4E67-B716-E4C379B778B2}"/>
              </a:ext>
            </a:extLst>
          </p:cNvPr>
          <p:cNvSpPr txBox="1"/>
          <p:nvPr/>
        </p:nvSpPr>
        <p:spPr>
          <a:xfrm>
            <a:off x="496050" y="970174"/>
            <a:ext cx="11033389" cy="1224276"/>
          </a:xfrm>
          <a:prstGeom prst="rect">
            <a:avLst/>
          </a:prstGeom>
          <a:noFill/>
          <a:ln>
            <a:noFill/>
          </a:ln>
        </p:spPr>
        <p:txBody>
          <a:bodyPr wrap="square" tIns="90000" bIns="90000" rtlCol="0" anchor="t" anchorCtr="0">
            <a:noAutofit/>
          </a:bodyPr>
          <a:lstStyle/>
          <a:p>
            <a:pPr marL="285750" indent="-285750">
              <a:spcAft>
                <a:spcPts val="60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子どもたちが担う未来*</a:t>
            </a:r>
            <a:r>
              <a:rPr lang="ja-JP" altLang="en-US" sz="1600" baseline="30000" dirty="0">
                <a:latin typeface="メイリオ" panose="020B0604030504040204" pitchFamily="50" charset="-128"/>
                <a:ea typeface="メイリオ" panose="020B0604030504040204" pitchFamily="50" charset="-128"/>
              </a:rPr>
              <a:t>１</a:t>
            </a:r>
            <a:r>
              <a:rPr lang="ja-JP" altLang="en-US" sz="1600" dirty="0">
                <a:latin typeface="メイリオ" panose="020B0604030504040204" pitchFamily="50" charset="-128"/>
                <a:ea typeface="メイリオ" panose="020B0604030504040204" pitchFamily="50" charset="-128"/>
              </a:rPr>
              <a:t>は、</a:t>
            </a:r>
            <a:r>
              <a:rPr lang="ja-JP" altLang="en-US" sz="1600" b="1" dirty="0">
                <a:latin typeface="メイリオ" panose="020B0604030504040204" pitchFamily="50" charset="-128"/>
                <a:ea typeface="メイリオ" panose="020B0604030504040204" pitchFamily="50" charset="-128"/>
              </a:rPr>
              <a:t>少子高齢化や技術革新・グローバル化の進展</a:t>
            </a:r>
            <a:r>
              <a:rPr lang="ja-JP" altLang="en-US" sz="1600" dirty="0">
                <a:latin typeface="メイリオ" panose="020B0604030504040204" pitchFamily="50" charset="-128"/>
                <a:ea typeface="メイリオ" panose="020B0604030504040204" pitchFamily="50" charset="-128"/>
              </a:rPr>
              <a:t>により、将来の予測が難しくなる</a:t>
            </a:r>
            <a:endParaRPr lang="en-US" altLang="ja-JP" sz="1600" dirty="0">
              <a:latin typeface="メイリオ" panose="020B0604030504040204" pitchFamily="50" charset="-128"/>
              <a:ea typeface="メイリオ" panose="020B0604030504040204" pitchFamily="50" charset="-128"/>
            </a:endParaRPr>
          </a:p>
          <a:p>
            <a:pPr>
              <a:spcAft>
                <a:spcPts val="600"/>
              </a:spcAft>
            </a:pPr>
            <a:r>
              <a:rPr lang="ja-JP" altLang="en-US" sz="1600" dirty="0">
                <a:latin typeface="メイリオ" panose="020B0604030504040204" pitchFamily="50" charset="-128"/>
                <a:ea typeface="メイリオ" panose="020B0604030504040204" pitchFamily="50" charset="-128"/>
              </a:rPr>
              <a:t> 　＊１　現在、</a:t>
            </a:r>
            <a:r>
              <a:rPr lang="en-US" altLang="ja-JP" sz="1600" dirty="0">
                <a:latin typeface="メイリオ" panose="020B0604030504040204" pitchFamily="50" charset="-128"/>
                <a:ea typeface="メイリオ" panose="020B0604030504040204" pitchFamily="50" charset="-128"/>
              </a:rPr>
              <a:t>12</a:t>
            </a:r>
            <a:r>
              <a:rPr lang="ja-JP" altLang="en-US" sz="1600" dirty="0">
                <a:latin typeface="メイリオ" panose="020B0604030504040204" pitchFamily="50" charset="-128"/>
                <a:ea typeface="メイリオ" panose="020B0604030504040204" pitchFamily="50" charset="-128"/>
              </a:rPr>
              <a:t>歳の子どもたちが成人になる</a:t>
            </a:r>
            <a:r>
              <a:rPr lang="en-US" altLang="ja-JP" sz="1600" dirty="0">
                <a:latin typeface="メイリオ" panose="020B0604030504040204" pitchFamily="50" charset="-128"/>
                <a:ea typeface="メイリオ" panose="020B0604030504040204" pitchFamily="50" charset="-128"/>
              </a:rPr>
              <a:t>2030</a:t>
            </a:r>
            <a:r>
              <a:rPr lang="ja-JP" altLang="en-US" sz="1600" dirty="0">
                <a:latin typeface="メイリオ" panose="020B0604030504040204" pitchFamily="50" charset="-128"/>
                <a:ea typeface="メイリオ" panose="020B0604030504040204" pitchFamily="50" charset="-128"/>
              </a:rPr>
              <a:t>年の社会</a:t>
            </a:r>
            <a:endParaRPr lang="en-US" altLang="ja-JP" sz="1600" dirty="0">
              <a:latin typeface="メイリオ" panose="020B0604030504040204" pitchFamily="50" charset="-128"/>
              <a:ea typeface="メイリオ" panose="020B0604030504040204" pitchFamily="50" charset="-128"/>
            </a:endParaRPr>
          </a:p>
          <a:p>
            <a:pPr marL="285756" indent="-285756">
              <a:spcAft>
                <a:spcPts val="600"/>
              </a:spcAft>
              <a:buFont typeface="Wingdings" panose="05000000000000000000" pitchFamily="2" charset="2"/>
              <a:buChar char="Ø"/>
            </a:pPr>
            <a:r>
              <a:rPr lang="ja-JP" altLang="en-US" sz="1600" b="1" dirty="0">
                <a:latin typeface="メイリオ" panose="020B0604030504040204" pitchFamily="50" charset="-128"/>
                <a:ea typeface="メイリオ" panose="020B0604030504040204" pitchFamily="50" charset="-128"/>
              </a:rPr>
              <a:t>こうした変化に対応するために、学校教育は、単に知識を教えるだけでなく、</a:t>
            </a:r>
            <a:r>
              <a:rPr lang="ja-JP" altLang="en-US" sz="1600" b="1" u="sng" dirty="0">
                <a:latin typeface="メイリオ" panose="020B0604030504040204" pitchFamily="50" charset="-128"/>
                <a:ea typeface="メイリオ" panose="020B0604030504040204" pitchFamily="50" charset="-128"/>
              </a:rPr>
              <a:t>子どもたち一人ひとりの可能性を</a:t>
            </a:r>
            <a:endParaRPr lang="en-US" altLang="ja-JP" sz="1600" b="1" u="sng" dirty="0">
              <a:latin typeface="メイリオ" panose="020B0604030504040204" pitchFamily="50" charset="-128"/>
              <a:ea typeface="メイリオ" panose="020B0604030504040204" pitchFamily="50" charset="-128"/>
            </a:endParaRPr>
          </a:p>
          <a:p>
            <a:pPr>
              <a:spcAft>
                <a:spcPts val="600"/>
              </a:spcAft>
            </a:pPr>
            <a:r>
              <a:rPr lang="ja-JP" altLang="en-US" sz="1600" b="1" dirty="0">
                <a:latin typeface="メイリオ" panose="020B0604030504040204" pitchFamily="50" charset="-128"/>
                <a:ea typeface="メイリオ" panose="020B0604030504040204" pitchFamily="50" charset="-128"/>
              </a:rPr>
              <a:t>　 </a:t>
            </a:r>
            <a:r>
              <a:rPr lang="ja-JP" altLang="en-US" sz="1600" b="1" u="sng" dirty="0">
                <a:latin typeface="メイリオ" panose="020B0604030504040204" pitchFamily="50" charset="-128"/>
                <a:ea typeface="メイリオ" panose="020B0604030504040204" pitchFamily="50" charset="-128"/>
              </a:rPr>
              <a:t>伸ばし、自らの人生を切り拓いていく力を育てる</a:t>
            </a:r>
            <a:r>
              <a:rPr lang="ja-JP" altLang="en-US" sz="1600" b="1" dirty="0">
                <a:latin typeface="メイリオ" panose="020B0604030504040204" pitchFamily="50" charset="-128"/>
                <a:ea typeface="メイリオ" panose="020B0604030504040204" pitchFamily="50" charset="-128"/>
              </a:rPr>
              <a:t>ことが求められている</a:t>
            </a:r>
          </a:p>
          <a:p>
            <a:pPr>
              <a:spcAft>
                <a:spcPts val="600"/>
              </a:spcAft>
            </a:pPr>
            <a:endParaRPr lang="en-US" altLang="ja-JP" sz="1600" b="1" dirty="0">
              <a:solidFill>
                <a:srgbClr val="FF0000"/>
              </a:solidFill>
              <a:highlight>
                <a:srgbClr val="FFFF00"/>
              </a:highlight>
              <a:latin typeface="メイリオ" panose="020B0604030504040204" pitchFamily="50" charset="-128"/>
              <a:ea typeface="メイリオ" panose="020B0604030504040204" pitchFamily="50" charset="-128"/>
            </a:endParaRPr>
          </a:p>
          <a:p>
            <a:pPr>
              <a:spcAft>
                <a:spcPts val="600"/>
              </a:spcAft>
            </a:pPr>
            <a:endParaRPr lang="en-US" altLang="ja-JP" sz="16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07F2054E-597D-4C83-981B-66B6924C5EE2}"/>
              </a:ext>
            </a:extLst>
          </p:cNvPr>
          <p:cNvSpPr txBox="1"/>
          <p:nvPr/>
        </p:nvSpPr>
        <p:spPr>
          <a:xfrm>
            <a:off x="647416" y="3127495"/>
            <a:ext cx="6719985" cy="3200876"/>
          </a:xfrm>
          <a:prstGeom prst="rect">
            <a:avLst/>
          </a:prstGeom>
          <a:noFill/>
        </p:spPr>
        <p:txBody>
          <a:bodyPr wrap="square">
            <a:spAutoFit/>
          </a:bodyPr>
          <a:lstStyle/>
          <a:p>
            <a:r>
              <a:rPr lang="ja-JP" altLang="en-US" sz="1400" dirty="0">
                <a:latin typeface="メイリオ" panose="020B0604030504040204" pitchFamily="50" charset="-128"/>
                <a:ea typeface="メイリオ" panose="020B0604030504040204" pitchFamily="50" charset="-128"/>
              </a:rPr>
              <a:t>◆ </a:t>
            </a:r>
            <a:r>
              <a:rPr lang="ja-JP" altLang="en-US" sz="1600" b="1" dirty="0">
                <a:latin typeface="メイリオ" panose="020B0604030504040204" pitchFamily="50" charset="-128"/>
                <a:ea typeface="メイリオ" panose="020B0604030504040204" pitchFamily="50" charset="-128"/>
              </a:rPr>
              <a:t>少子高齢化の進行</a:t>
            </a:r>
            <a:endParaRPr lang="en-US" altLang="ja-JP" sz="1600" b="1" dirty="0">
              <a:latin typeface="メイリオ" panose="020B0604030504040204" pitchFamily="50" charset="-128"/>
              <a:ea typeface="メイリオ" panose="020B0604030504040204" pitchFamily="50" charset="-128"/>
            </a:endParaRPr>
          </a:p>
          <a:p>
            <a:pPr marL="285756" indent="-285756">
              <a:buFont typeface="Arial" panose="020B0604020202020204" pitchFamily="34" charset="0"/>
              <a:buChar char="•"/>
            </a:pPr>
            <a:r>
              <a:rPr lang="ja-JP" altLang="en-US" sz="1400" b="1" dirty="0">
                <a:latin typeface="メイリオ" panose="020B0604030504040204" pitchFamily="50" charset="-128"/>
                <a:ea typeface="メイリオ" panose="020B0604030504040204" pitchFamily="50" charset="-128"/>
              </a:rPr>
              <a:t>子ども*</a:t>
            </a:r>
            <a:r>
              <a:rPr lang="ja-JP" altLang="en-US" sz="1400" b="1" baseline="30000" dirty="0">
                <a:latin typeface="メイリオ" panose="020B0604030504040204" pitchFamily="50" charset="-128"/>
                <a:ea typeface="メイリオ" panose="020B0604030504040204" pitchFamily="50" charset="-128"/>
              </a:rPr>
              <a:t>２</a:t>
            </a:r>
            <a:r>
              <a:rPr lang="ja-JP" altLang="en-US" sz="1400" b="1" dirty="0">
                <a:latin typeface="メイリオ" panose="020B0604030504040204" pitchFamily="50" charset="-128"/>
                <a:ea typeface="メイリオ" panose="020B0604030504040204" pitchFamily="50" charset="-128"/>
              </a:rPr>
              <a:t>はピーク時</a:t>
            </a:r>
            <a:r>
              <a:rPr lang="en-US" altLang="ja-JP" sz="1200" dirty="0">
                <a:latin typeface="メイリオ" panose="020B0604030504040204" pitchFamily="50" charset="-128"/>
                <a:ea typeface="メイリオ" panose="020B0604030504040204" pitchFamily="50" charset="-128"/>
              </a:rPr>
              <a:t>(S60)</a:t>
            </a:r>
            <a:r>
              <a:rPr lang="ja-JP" altLang="en-US" sz="1400" b="1" dirty="0">
                <a:latin typeface="メイリオ" panose="020B0604030504040204" pitchFamily="50" charset="-128"/>
                <a:ea typeface="メイリオ" panose="020B0604030504040204" pitchFamily="50" charset="-128"/>
              </a:rPr>
              <a:t>の約４割</a:t>
            </a:r>
            <a:r>
              <a:rPr lang="ja-JP" altLang="en-US" sz="1400" dirty="0">
                <a:latin typeface="メイリオ" panose="020B0604030504040204" pitchFamily="50" charset="-128"/>
                <a:ea typeface="メイリオ" panose="020B0604030504040204" pitchFamily="50" charset="-128"/>
              </a:rPr>
              <a:t>まで減少、</a:t>
            </a:r>
            <a:r>
              <a:rPr lang="en-US" altLang="ja-JP" sz="1400" b="1" dirty="0">
                <a:latin typeface="メイリオ" panose="020B0604030504040204" pitchFamily="50" charset="-128"/>
                <a:ea typeface="メイリオ" panose="020B0604030504040204" pitchFamily="50" charset="-128"/>
              </a:rPr>
              <a:t>65</a:t>
            </a:r>
            <a:r>
              <a:rPr lang="ja-JP" altLang="en-US" sz="1400" b="1" dirty="0">
                <a:latin typeface="メイリオ" panose="020B0604030504040204" pitchFamily="50" charset="-128"/>
                <a:ea typeface="メイリオ" panose="020B0604030504040204" pitchFamily="50" charset="-128"/>
              </a:rPr>
              <a:t>歳以上の人口は約</a:t>
            </a:r>
            <a:r>
              <a:rPr lang="en-US" altLang="ja-JP" sz="1400" b="1" dirty="0">
                <a:latin typeface="メイリオ" panose="020B0604030504040204" pitchFamily="50" charset="-128"/>
                <a:ea typeface="メイリオ" panose="020B0604030504040204" pitchFamily="50" charset="-128"/>
              </a:rPr>
              <a:t>3</a:t>
            </a:r>
            <a:r>
              <a:rPr lang="ja-JP" altLang="en-US" sz="1400" b="1" dirty="0">
                <a:latin typeface="メイリオ" panose="020B0604030504040204" pitchFamily="50" charset="-128"/>
                <a:ea typeface="メイリオ" panose="020B0604030504040204" pitchFamily="50" charset="-128"/>
              </a:rPr>
              <a:t>割</a:t>
            </a:r>
            <a:endParaRPr lang="en-US" altLang="ja-JP" sz="1400" b="1" dirty="0">
              <a:latin typeface="メイリオ" panose="020B0604030504040204" pitchFamily="50" charset="-128"/>
              <a:ea typeface="メイリオ" panose="020B0604030504040204" pitchFamily="50" charset="-128"/>
            </a:endParaRPr>
          </a:p>
          <a:p>
            <a:pPr marL="285756" indent="-285756">
              <a:buFont typeface="Arial" panose="020B0604020202020204" pitchFamily="34" charset="0"/>
              <a:buChar char="•"/>
            </a:pPr>
            <a:r>
              <a:rPr lang="ja-JP" altLang="en-US" sz="1400" dirty="0">
                <a:latin typeface="メイリオ" panose="020B0604030504040204" pitchFamily="50" charset="-128"/>
                <a:ea typeface="メイリオ" panose="020B0604030504040204" pitchFamily="50" charset="-128"/>
              </a:rPr>
              <a:t>生産年齢人口が減少し、国際的な影響力も低下すると予測</a:t>
            </a:r>
            <a:endParaRPr lang="en-US" altLang="ja-JP" sz="1400" dirty="0">
              <a:latin typeface="メイリオ" panose="020B0604030504040204" pitchFamily="50" charset="-128"/>
              <a:ea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rPr>
              <a:t> </a:t>
            </a:r>
            <a:r>
              <a:rPr lang="ja-JP" altLang="en-US" sz="1600" b="1" dirty="0">
                <a:latin typeface="メイリオ" panose="020B0604030504040204" pitchFamily="50" charset="-128"/>
                <a:ea typeface="メイリオ" panose="020B0604030504040204" pitchFamily="50" charset="-128"/>
              </a:rPr>
              <a:t>技術革新、グローバル化の進展</a:t>
            </a:r>
            <a:endParaRPr lang="en-US" altLang="ja-JP" sz="1600" b="1" dirty="0">
              <a:latin typeface="メイリオ" panose="020B0604030504040204" pitchFamily="50" charset="-128"/>
              <a:ea typeface="メイリオ" panose="020B0604030504040204" pitchFamily="50" charset="-128"/>
            </a:endParaRPr>
          </a:p>
          <a:p>
            <a:pPr marL="285756" indent="-285756">
              <a:buFont typeface="Arial" panose="020B0604020202020204" pitchFamily="34" charset="0"/>
              <a:buChar char="•"/>
            </a:pPr>
            <a:r>
              <a:rPr lang="en-US" altLang="ja-JP" sz="1400" b="1" dirty="0">
                <a:latin typeface="メイリオ" panose="020B0604030504040204" pitchFamily="50" charset="-128"/>
                <a:ea typeface="メイリオ" panose="020B0604030504040204" pitchFamily="50" charset="-128"/>
              </a:rPr>
              <a:t>2025</a:t>
            </a:r>
            <a:r>
              <a:rPr lang="ja-JP" altLang="en-US" sz="1400" b="1" dirty="0">
                <a:latin typeface="メイリオ" panose="020B0604030504040204" pitchFamily="50" charset="-128"/>
                <a:ea typeface="メイリオ" panose="020B0604030504040204" pitchFamily="50" charset="-128"/>
              </a:rPr>
              <a:t>年大阪・関西万博</a:t>
            </a:r>
            <a:r>
              <a:rPr lang="ja-JP" altLang="en-US" sz="1400" dirty="0">
                <a:latin typeface="メイリオ" panose="020B0604030504040204" pitchFamily="50" charset="-128"/>
                <a:ea typeface="メイリオ" panose="020B0604030504040204" pitchFamily="50" charset="-128"/>
              </a:rPr>
              <a:t>では、世界の国々の英知が結集された</a:t>
            </a:r>
            <a:endParaRPr lang="en-US" altLang="ja-JP" sz="1400" dirty="0">
              <a:latin typeface="メイリオ" panose="020B0604030504040204" pitchFamily="50" charset="-128"/>
              <a:ea typeface="メイリオ" panose="020B0604030504040204" pitchFamily="50" charset="-128"/>
            </a:endParaRPr>
          </a:p>
          <a:p>
            <a:r>
              <a:rPr lang="en-US" altLang="ja-JP" sz="1400"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最先端の技術やサービス等が披露</a:t>
            </a:r>
            <a:endParaRPr lang="en-US" altLang="ja-JP" sz="1400" dirty="0">
              <a:latin typeface="メイリオ" panose="020B0604030504040204" pitchFamily="50" charset="-128"/>
              <a:ea typeface="メイリオ" panose="020B0604030504040204" pitchFamily="50" charset="-128"/>
            </a:endParaRPr>
          </a:p>
          <a:p>
            <a:pPr marL="285756" indent="-285756">
              <a:buFont typeface="Arial" panose="020B0604020202020204" pitchFamily="34" charset="0"/>
              <a:buChar char="•"/>
            </a:pPr>
            <a:r>
              <a:rPr lang="ja-JP" altLang="en-US" sz="1400" b="1" dirty="0">
                <a:latin typeface="メイリオ" panose="020B0604030504040204" pitchFamily="50" charset="-128"/>
                <a:ea typeface="メイリオ" panose="020B0604030504040204" pitchFamily="50" charset="-128"/>
              </a:rPr>
              <a:t>万博後は、</a:t>
            </a:r>
            <a:r>
              <a:rPr lang="ja-JP" altLang="en-US" sz="1400" dirty="0">
                <a:latin typeface="メイリオ" panose="020B0604030504040204" pitchFamily="50" charset="-128"/>
                <a:ea typeface="メイリオ" panose="020B0604030504040204" pitchFamily="50" charset="-128"/>
              </a:rPr>
              <a:t>ライフサイエンスやカーボンニュートラル、新モビリティなど、</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万博を機に芽吹いた革新的な技術などの</a:t>
            </a:r>
            <a:r>
              <a:rPr lang="ja-JP" altLang="en-US" sz="1400" b="1" dirty="0">
                <a:latin typeface="メイリオ" panose="020B0604030504040204" pitchFamily="50" charset="-128"/>
                <a:ea typeface="メイリオ" panose="020B0604030504040204" pitchFamily="50" charset="-128"/>
              </a:rPr>
              <a:t>社会実装に向けた取組みを加速</a:t>
            </a:r>
          </a:p>
          <a:p>
            <a:endParaRPr lang="en-US" altLang="ja-JP" sz="1400" dirty="0">
              <a:latin typeface="メイリオ" panose="020B0604030504040204" pitchFamily="50" charset="-128"/>
              <a:ea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rPr>
              <a:t> 職業の変化</a:t>
            </a:r>
            <a:endParaRPr lang="en-US" altLang="ja-JP" sz="1600" b="1" dirty="0">
              <a:latin typeface="メイリオ" panose="020B0604030504040204" pitchFamily="50" charset="-128"/>
              <a:ea typeface="メイリオ" panose="020B0604030504040204" pitchFamily="50" charset="-128"/>
            </a:endParaRPr>
          </a:p>
          <a:p>
            <a:pPr marL="285756" indent="-285756">
              <a:buFont typeface="Arial" panose="020B0604020202020204" pitchFamily="34" charset="0"/>
              <a:buChar char="•"/>
            </a:pPr>
            <a:r>
              <a:rPr lang="ja-JP" altLang="en-US" sz="1400" b="1" dirty="0">
                <a:latin typeface="メイリオ" panose="020B0604030504040204" pitchFamily="50" charset="-128"/>
                <a:ea typeface="メイリオ" panose="020B0604030504040204" pitchFamily="50" charset="-128"/>
              </a:rPr>
              <a:t>技術革新により</a:t>
            </a:r>
            <a:r>
              <a:rPr lang="ja-JP" altLang="en-US" sz="1400" dirty="0">
                <a:latin typeface="メイリオ" panose="020B0604030504040204" pitchFamily="50" charset="-128"/>
                <a:ea typeface="メイリオ" panose="020B0604030504040204" pitchFamily="50" charset="-128"/>
              </a:rPr>
              <a:t>、子どもたちが</a:t>
            </a:r>
            <a:r>
              <a:rPr lang="ja-JP" altLang="en-US" sz="1400" b="1" dirty="0">
                <a:latin typeface="メイリオ" panose="020B0604030504040204" pitchFamily="50" charset="-128"/>
                <a:ea typeface="メイリオ" panose="020B0604030504040204" pitchFamily="50" charset="-128"/>
              </a:rPr>
              <a:t>将来従事する職業は大きく変わる</a:t>
            </a:r>
            <a:r>
              <a:rPr lang="ja-JP" altLang="en-US" sz="1400" dirty="0">
                <a:latin typeface="メイリオ" panose="020B0604030504040204" pitchFamily="50" charset="-128"/>
                <a:ea typeface="メイリオ" panose="020B0604030504040204" pitchFamily="50" charset="-128"/>
              </a:rPr>
              <a:t>と予測</a:t>
            </a:r>
            <a:endParaRPr lang="en-US" altLang="ja-JP" sz="1400" dirty="0">
              <a:latin typeface="メイリオ" panose="020B0604030504040204" pitchFamily="50" charset="-128"/>
              <a:ea typeface="メイリオ" panose="020B0604030504040204" pitchFamily="50" charset="-128"/>
            </a:endParaRPr>
          </a:p>
          <a:p>
            <a:pPr marL="285756" indent="-285756">
              <a:buFont typeface="Arial" panose="020B0604020202020204" pitchFamily="34" charset="0"/>
              <a:buChar char="•"/>
            </a:pPr>
            <a:r>
              <a:rPr lang="en-US" altLang="ja-JP" sz="1400" b="1" dirty="0">
                <a:latin typeface="メイリオ" panose="020B0604030504040204" pitchFamily="50" charset="-128"/>
                <a:ea typeface="メイリオ" panose="020B0604030504040204" pitchFamily="50" charset="-128"/>
              </a:rPr>
              <a:t>65</a:t>
            </a:r>
            <a:r>
              <a:rPr lang="ja-JP" altLang="en-US" sz="1400" b="1" dirty="0">
                <a:latin typeface="メイリオ" panose="020B0604030504040204" pitchFamily="50" charset="-128"/>
                <a:ea typeface="メイリオ" panose="020B0604030504040204" pitchFamily="50" charset="-128"/>
              </a:rPr>
              <a:t>％の子どもたち</a:t>
            </a:r>
            <a:r>
              <a:rPr lang="ja-JP" altLang="en-US" sz="1400" dirty="0">
                <a:latin typeface="メイリオ" panose="020B0604030504040204" pitchFamily="50" charset="-128"/>
                <a:ea typeface="メイリオ" panose="020B0604030504040204" pitchFamily="50" charset="-128"/>
              </a:rPr>
              <a:t>が、</a:t>
            </a:r>
            <a:r>
              <a:rPr lang="ja-JP" altLang="en-US" sz="1400" b="1" dirty="0">
                <a:latin typeface="メイリオ" panose="020B0604030504040204" pitchFamily="50" charset="-128"/>
                <a:ea typeface="メイリオ" panose="020B0604030504040204" pitchFamily="50" charset="-128"/>
              </a:rPr>
              <a:t>今は存在しない職業に就く</a:t>
            </a:r>
            <a:r>
              <a:rPr lang="ja-JP" altLang="en-US" sz="1400" dirty="0">
                <a:latin typeface="メイリオ" panose="020B0604030504040204" pitchFamily="50" charset="-128"/>
                <a:ea typeface="メイリオ" panose="020B0604030504040204" pitchFamily="50" charset="-128"/>
              </a:rPr>
              <a:t>可能性</a:t>
            </a:r>
            <a:endParaRPr lang="en-US" altLang="ja-JP" sz="1400" dirty="0">
              <a:latin typeface="メイリオ" panose="020B0604030504040204" pitchFamily="50" charset="-128"/>
              <a:ea typeface="メイリオ" panose="020B0604030504040204" pitchFamily="50" charset="-128"/>
            </a:endParaRPr>
          </a:p>
          <a:p>
            <a:r>
              <a:rPr lang="en-US" altLang="ja-JP" sz="14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近い将来、</a:t>
            </a:r>
            <a:r>
              <a:rPr lang="ja-JP" altLang="en-US" sz="1400" b="1" dirty="0">
                <a:latin typeface="メイリオ" panose="020B0604030504040204" pitchFamily="50" charset="-128"/>
                <a:ea typeface="メイリオ" panose="020B0604030504040204" pitchFamily="50" charset="-128"/>
              </a:rPr>
              <a:t>半数の仕事が自動化</a:t>
            </a:r>
            <a:r>
              <a:rPr lang="ja-JP" altLang="en-US" sz="1400" dirty="0">
                <a:latin typeface="メイリオ" panose="020B0604030504040204" pitchFamily="50" charset="-128"/>
                <a:ea typeface="メイリオ" panose="020B0604030504040204" pitchFamily="50" charset="-128"/>
              </a:rPr>
              <a:t>されるとも言われている</a:t>
            </a:r>
            <a:endParaRPr lang="ja-JP" altLang="en-US" sz="1600" dirty="0">
              <a:latin typeface="メイリオ" panose="020B0604030504040204" pitchFamily="50" charset="-128"/>
              <a:ea typeface="メイリオ" panose="020B0604030504040204" pitchFamily="50" charset="-128"/>
            </a:endParaRPr>
          </a:p>
        </p:txBody>
      </p:sp>
      <p:sp>
        <p:nvSpPr>
          <p:cNvPr id="27" name="テキスト ボックス 26">
            <a:extLst>
              <a:ext uri="{FF2B5EF4-FFF2-40B4-BE49-F238E27FC236}">
                <a16:creationId xmlns:a16="http://schemas.microsoft.com/office/drawing/2014/main" id="{CA66BAA8-C608-4E06-9524-897C0F9DB868}"/>
              </a:ext>
            </a:extLst>
          </p:cNvPr>
          <p:cNvSpPr txBox="1"/>
          <p:nvPr/>
        </p:nvSpPr>
        <p:spPr>
          <a:xfrm>
            <a:off x="2841393" y="2640812"/>
            <a:ext cx="6407032" cy="431991"/>
          </a:xfrm>
          <a:prstGeom prst="rect">
            <a:avLst/>
          </a:prstGeom>
          <a:noFill/>
          <a:ln>
            <a:noFill/>
          </a:ln>
        </p:spPr>
        <p:txBody>
          <a:bodyPr wrap="square" tIns="90000" bIns="90000" rtlCol="0" anchor="t" anchorCtr="0">
            <a:noAutofit/>
          </a:bodyPr>
          <a:lstStyle/>
          <a:p>
            <a:r>
              <a:rPr lang="ja-JP" altLang="en-US" sz="1100" dirty="0">
                <a:latin typeface="メイリオ" panose="020B0604030504040204" pitchFamily="50" charset="-128"/>
                <a:ea typeface="メイリオ" panose="020B0604030504040204" pitchFamily="50" charset="-128"/>
              </a:rPr>
              <a:t>（中央教育審議会初等中等教育分科会教育課程企画特別部会の論点整理より一部抜粋）</a:t>
            </a:r>
          </a:p>
          <a:p>
            <a:endParaRPr lang="en-US" altLang="ja-JP" dirty="0">
              <a:latin typeface="メイリオ" panose="020B0604030504040204" pitchFamily="50" charset="-128"/>
              <a:ea typeface="メイリオ" panose="020B0604030504040204" pitchFamily="50" charset="-128"/>
            </a:endParaRPr>
          </a:p>
        </p:txBody>
      </p:sp>
      <p:sp>
        <p:nvSpPr>
          <p:cNvPr id="2" name="角丸四角形 32">
            <a:extLst>
              <a:ext uri="{FF2B5EF4-FFF2-40B4-BE49-F238E27FC236}">
                <a16:creationId xmlns:a16="http://schemas.microsoft.com/office/drawing/2014/main" id="{0475FFEB-1368-4BD5-F90A-76212B546C26}"/>
              </a:ext>
            </a:extLst>
          </p:cNvPr>
          <p:cNvSpPr/>
          <p:nvPr/>
        </p:nvSpPr>
        <p:spPr>
          <a:xfrm>
            <a:off x="601941" y="2602712"/>
            <a:ext cx="2340000" cy="342492"/>
          </a:xfrm>
          <a:prstGeom prst="roundRect">
            <a:avLst>
              <a:gd name="adj" fmla="val 5000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メイリオ" panose="020B0604030504040204" pitchFamily="50" charset="-128"/>
                <a:ea typeface="メイリオ" panose="020B0604030504040204" pitchFamily="50" charset="-128"/>
              </a:rPr>
              <a:t>子どもたちが担う未来</a:t>
            </a:r>
          </a:p>
        </p:txBody>
      </p:sp>
      <p:pic>
        <p:nvPicPr>
          <p:cNvPr id="13" name="図 12">
            <a:extLst>
              <a:ext uri="{FF2B5EF4-FFF2-40B4-BE49-F238E27FC236}">
                <a16:creationId xmlns:a16="http://schemas.microsoft.com/office/drawing/2014/main" id="{A33FB618-CB7B-4962-BE9C-057055FBAF2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7194679" y="3305143"/>
            <a:ext cx="4334760" cy="2524817"/>
          </a:xfrm>
          <a:prstGeom prst="rect">
            <a:avLst/>
          </a:prstGeom>
          <a:ln>
            <a:noFill/>
          </a:ln>
          <a:effectLst>
            <a:softEdge rad="76200"/>
          </a:effectLst>
        </p:spPr>
      </p:pic>
      <p:sp>
        <p:nvSpPr>
          <p:cNvPr id="17" name="テキスト ボックス 16">
            <a:extLst>
              <a:ext uri="{FF2B5EF4-FFF2-40B4-BE49-F238E27FC236}">
                <a16:creationId xmlns:a16="http://schemas.microsoft.com/office/drawing/2014/main" id="{3D0009BB-E6CA-4744-9DA5-C6CD7BD92191}"/>
              </a:ext>
            </a:extLst>
          </p:cNvPr>
          <p:cNvSpPr txBox="1"/>
          <p:nvPr/>
        </p:nvSpPr>
        <p:spPr>
          <a:xfrm>
            <a:off x="9164689" y="6008297"/>
            <a:ext cx="2364750" cy="246221"/>
          </a:xfrm>
          <a:prstGeom prst="rect">
            <a:avLst/>
          </a:prstGeom>
          <a:noFill/>
        </p:spPr>
        <p:txBody>
          <a:bodyPr wrap="none" rtlCol="0">
            <a:spAutoFit/>
          </a:bodyPr>
          <a:lstStyle/>
          <a:p>
            <a:pPr defTabSz="422042">
              <a:defRPr/>
            </a:pPr>
            <a:r>
              <a:rPr kumimoji="1" lang="ja-JP" altLang="en-US" sz="1000" dirty="0">
                <a:solidFill>
                  <a:prstClr val="black"/>
                </a:solidFill>
                <a:latin typeface="メイリオ" panose="020B0604030504040204" pitchFamily="50" charset="-128"/>
                <a:ea typeface="メイリオ" panose="020B0604030504040204" pitchFamily="50" charset="-128"/>
              </a:rPr>
              <a:t>提供</a:t>
            </a:r>
            <a:r>
              <a:rPr kumimoji="1" lang="ja-JP" altLang="en-US" sz="1000" dirty="0">
                <a:solidFill>
                  <a:prstClr val="black"/>
                </a:solidFill>
                <a:latin typeface="メイリオ" panose="020B0604030504040204" pitchFamily="50" charset="-128"/>
                <a:ea typeface="メイリオ" panose="020B0604030504040204" pitchFamily="50" charset="-128"/>
                <a:sym typeface="Wingdings" panose="05000000000000000000" pitchFamily="2" charset="2"/>
              </a:rPr>
              <a:t>：２０２５年日本国際博覧会協会</a:t>
            </a:r>
            <a:endParaRPr kumimoji="1" lang="ja-JP" altLang="en-US" sz="1000" dirty="0">
              <a:solidFill>
                <a:prstClr val="black"/>
              </a:solidFill>
              <a:latin typeface="メイリオ" panose="020B0604030504040204" pitchFamily="50" charset="-128"/>
              <a:ea typeface="メイリオ" panose="020B0604030504040204" pitchFamily="50" charset="-128"/>
            </a:endParaRPr>
          </a:p>
        </p:txBody>
      </p:sp>
      <p:sp>
        <p:nvSpPr>
          <p:cNvPr id="20" name="テキスト ボックス 19">
            <a:extLst>
              <a:ext uri="{FF2B5EF4-FFF2-40B4-BE49-F238E27FC236}">
                <a16:creationId xmlns:a16="http://schemas.microsoft.com/office/drawing/2014/main" id="{278054D2-C23D-441A-946A-5D563DB2E6B9}"/>
              </a:ext>
            </a:extLst>
          </p:cNvPr>
          <p:cNvSpPr txBox="1"/>
          <p:nvPr/>
        </p:nvSpPr>
        <p:spPr>
          <a:xfrm>
            <a:off x="515097" y="241844"/>
            <a:ext cx="8432849" cy="431991"/>
          </a:xfrm>
          <a:prstGeom prst="rect">
            <a:avLst/>
          </a:prstGeom>
          <a:noFill/>
          <a:ln>
            <a:noFill/>
          </a:ln>
        </p:spPr>
        <p:txBody>
          <a:bodyPr wrap="square" tIns="90000" bIns="90000" rtlCol="0" anchor="t" anchorCtr="0">
            <a:noAutofit/>
          </a:bodyPr>
          <a:lstStyle/>
          <a:p>
            <a:r>
              <a:rPr lang="en-US" altLang="ja-JP" sz="2000" b="1" dirty="0">
                <a:latin typeface="メイリオ" panose="020B0604030504040204" pitchFamily="50" charset="-128"/>
                <a:ea typeface="メイリオ" panose="020B0604030504040204" pitchFamily="50" charset="-128"/>
              </a:rPr>
              <a:t>1</a:t>
            </a:r>
            <a:r>
              <a:rPr lang="ja-JP" altLang="en-US" sz="2000" b="1" dirty="0">
                <a:latin typeface="メイリオ" panose="020B0604030504040204" pitchFamily="50" charset="-128"/>
                <a:ea typeface="メイリオ" panose="020B0604030504040204" pitchFamily="50" charset="-128"/>
              </a:rPr>
              <a:t>－</a:t>
            </a:r>
            <a:r>
              <a:rPr lang="en-US" altLang="ja-JP" sz="2000" b="1" dirty="0">
                <a:latin typeface="メイリオ" panose="020B0604030504040204" pitchFamily="50" charset="-128"/>
                <a:ea typeface="メイリオ" panose="020B0604030504040204" pitchFamily="50" charset="-128"/>
              </a:rPr>
              <a:t>3</a:t>
            </a:r>
            <a:r>
              <a:rPr lang="ja-JP" altLang="en-US" sz="2000" b="1" dirty="0">
                <a:latin typeface="メイリオ" panose="020B0604030504040204" pitchFamily="50" charset="-128"/>
                <a:ea typeface="メイリオ" panose="020B0604030504040204" pitchFamily="50" charset="-128"/>
              </a:rPr>
              <a:t>　大阪の高校教育のこれから（子どもたちが担う未来）</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cxnSp>
        <p:nvCxnSpPr>
          <p:cNvPr id="15" name="直線コネクタ 14">
            <a:extLst>
              <a:ext uri="{FF2B5EF4-FFF2-40B4-BE49-F238E27FC236}">
                <a16:creationId xmlns:a16="http://schemas.microsoft.com/office/drawing/2014/main" id="{08B30F76-E7FF-4A28-B75B-1EC8D532BF18}"/>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sp>
        <p:nvSpPr>
          <p:cNvPr id="4" name="スライド番号プレースホルダー 3">
            <a:extLst>
              <a:ext uri="{FF2B5EF4-FFF2-40B4-BE49-F238E27FC236}">
                <a16:creationId xmlns:a16="http://schemas.microsoft.com/office/drawing/2014/main" id="{BBD5C0AA-0006-4310-887B-52183E18B2F5}"/>
              </a:ext>
            </a:extLst>
          </p:cNvPr>
          <p:cNvSpPr>
            <a:spLocks noGrp="1"/>
          </p:cNvSpPr>
          <p:nvPr>
            <p:ph type="sldNum" sz="quarter" idx="4"/>
          </p:nvPr>
        </p:nvSpPr>
        <p:spPr/>
        <p:txBody>
          <a:bodyPr/>
          <a:lstStyle/>
          <a:p>
            <a:fld id="{8EF98A3A-4FC9-421C-9EC4-B2EF6B34D3EB}" type="slidenum">
              <a:rPr kumimoji="1" lang="ja-JP" altLang="en-US" smtClean="0"/>
              <a:pPr/>
              <a:t>7</a:t>
            </a:fld>
            <a:endParaRPr kumimoji="1" lang="ja-JP" altLang="en-US"/>
          </a:p>
        </p:txBody>
      </p:sp>
      <p:sp>
        <p:nvSpPr>
          <p:cNvPr id="16" name="テキスト ボックス 15">
            <a:extLst>
              <a:ext uri="{FF2B5EF4-FFF2-40B4-BE49-F238E27FC236}">
                <a16:creationId xmlns:a16="http://schemas.microsoft.com/office/drawing/2014/main" id="{F080BCB7-4B6D-462C-8370-48FAFF79912E}"/>
              </a:ext>
            </a:extLst>
          </p:cNvPr>
          <p:cNvSpPr txBox="1"/>
          <p:nvPr/>
        </p:nvSpPr>
        <p:spPr>
          <a:xfrm>
            <a:off x="599129" y="6562236"/>
            <a:ext cx="9084649" cy="276999"/>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＊２ 出典元の論点整理の中では、子どもは０歳から</a:t>
            </a:r>
            <a:r>
              <a:rPr lang="en-US" altLang="ja-JP" sz="1200" dirty="0">
                <a:latin typeface="メイリオ" panose="020B0604030504040204" pitchFamily="50" charset="-128"/>
                <a:ea typeface="メイリオ" panose="020B0604030504040204" pitchFamily="50" charset="-128"/>
              </a:rPr>
              <a:t>14</a:t>
            </a:r>
            <a:r>
              <a:rPr lang="ja-JP" altLang="en-US" sz="1200" dirty="0">
                <a:latin typeface="メイリオ" panose="020B0604030504040204" pitchFamily="50" charset="-128"/>
                <a:ea typeface="メイリオ" panose="020B0604030504040204" pitchFamily="50" charset="-128"/>
              </a:rPr>
              <a:t>歳のこと。</a:t>
            </a:r>
          </a:p>
        </p:txBody>
      </p:sp>
    </p:spTree>
    <p:extLst>
      <p:ext uri="{BB962C8B-B14F-4D97-AF65-F5344CB8AC3E}">
        <p14:creationId xmlns:p14="http://schemas.microsoft.com/office/powerpoint/2010/main" val="1796738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7">
            <a:extLst>
              <a:ext uri="{FF2B5EF4-FFF2-40B4-BE49-F238E27FC236}">
                <a16:creationId xmlns:a16="http://schemas.microsoft.com/office/drawing/2014/main" id="{9C33CEFC-9EC3-4AA9-B08F-FB9F5CE15294}"/>
              </a:ext>
            </a:extLst>
          </p:cNvPr>
          <p:cNvGraphicFramePr>
            <a:graphicFrameLocks noGrp="1"/>
          </p:cNvGraphicFramePr>
          <p:nvPr>
            <p:extLst>
              <p:ext uri="{D42A27DB-BD31-4B8C-83A1-F6EECF244321}">
                <p14:modId xmlns:p14="http://schemas.microsoft.com/office/powerpoint/2010/main" val="2792068822"/>
              </p:ext>
            </p:extLst>
          </p:nvPr>
        </p:nvGraphicFramePr>
        <p:xfrm>
          <a:off x="723900" y="2761635"/>
          <a:ext cx="10236200" cy="3528000"/>
        </p:xfrm>
        <a:graphic>
          <a:graphicData uri="http://schemas.openxmlformats.org/drawingml/2006/table">
            <a:tbl>
              <a:tblPr firstRow="1" bandRow="1">
                <a:tableStyleId>{5C22544A-7EE6-4342-B048-85BDC9FD1C3A}</a:tableStyleId>
              </a:tblPr>
              <a:tblGrid>
                <a:gridCol w="499530">
                  <a:extLst>
                    <a:ext uri="{9D8B030D-6E8A-4147-A177-3AD203B41FA5}">
                      <a16:colId xmlns:a16="http://schemas.microsoft.com/office/drawing/2014/main" val="1819281084"/>
                    </a:ext>
                  </a:extLst>
                </a:gridCol>
                <a:gridCol w="4868335">
                  <a:extLst>
                    <a:ext uri="{9D8B030D-6E8A-4147-A177-3AD203B41FA5}">
                      <a16:colId xmlns:a16="http://schemas.microsoft.com/office/drawing/2014/main" val="172287142"/>
                    </a:ext>
                  </a:extLst>
                </a:gridCol>
                <a:gridCol w="4868335">
                  <a:extLst>
                    <a:ext uri="{9D8B030D-6E8A-4147-A177-3AD203B41FA5}">
                      <a16:colId xmlns:a16="http://schemas.microsoft.com/office/drawing/2014/main" val="1098705996"/>
                    </a:ext>
                  </a:extLst>
                </a:gridCol>
              </a:tblGrid>
              <a:tr h="418752">
                <a:tc>
                  <a:txBody>
                    <a:bodyPr/>
                    <a:lstStyle/>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latin typeface="Meiryo UI" panose="020B0604030504040204" pitchFamily="50" charset="-128"/>
                          <a:ea typeface="Meiryo UI" panose="020B0604030504040204" pitchFamily="50" charset="-128"/>
                        </a:rPr>
                        <a:t>現　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latin typeface="Meiryo UI" panose="020B0604030504040204" pitchFamily="50" charset="-128"/>
                          <a:ea typeface="Meiryo UI" panose="020B0604030504040204" pitchFamily="50" charset="-128"/>
                        </a:rPr>
                        <a:t>未　来</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49555289"/>
                  </a:ext>
                </a:extLst>
              </a:tr>
              <a:tr h="1814922">
                <a:tc>
                  <a:txBody>
                    <a:bodyP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主体（子どもたち）</a:t>
                      </a:r>
                    </a:p>
                  </a:txBody>
                  <a:tcPr vert="eaVert"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2075" indent="0" algn="l">
                        <a:spcAft>
                          <a:spcPts val="300"/>
                        </a:spcAft>
                      </a:pPr>
                      <a:r>
                        <a:rPr kumimoji="1" lang="ja-JP" altLang="en-US" sz="1600" dirty="0">
                          <a:solidFill>
                            <a:schemeClr val="tx1"/>
                          </a:solidFill>
                          <a:latin typeface="Meiryo UI" panose="020B0604030504040204" pitchFamily="50" charset="-128"/>
                          <a:ea typeface="Meiryo UI" panose="020B0604030504040204" pitchFamily="50" charset="-128"/>
                        </a:rPr>
                        <a:t>・ 高校進学の一般化</a:t>
                      </a:r>
                      <a:endParaRPr kumimoji="1" lang="en-US" altLang="ja-JP" sz="1600" dirty="0">
                        <a:solidFill>
                          <a:schemeClr val="tx1"/>
                        </a:solidFill>
                        <a:latin typeface="Meiryo UI" panose="020B0604030504040204" pitchFamily="50" charset="-128"/>
                        <a:ea typeface="Meiryo UI" panose="020B0604030504040204" pitchFamily="50" charset="-128"/>
                      </a:endParaRPr>
                    </a:p>
                    <a:p>
                      <a:pPr marL="92075" indent="0" algn="l">
                        <a:spcAft>
                          <a:spcPts val="300"/>
                        </a:spcAft>
                      </a:pPr>
                      <a:r>
                        <a:rPr kumimoji="1" lang="ja-JP" altLang="en-US" sz="1600" dirty="0">
                          <a:solidFill>
                            <a:schemeClr val="tx1"/>
                          </a:solidFill>
                          <a:latin typeface="Meiryo UI" panose="020B0604030504040204" pitchFamily="50" charset="-128"/>
                          <a:ea typeface="Meiryo UI" panose="020B0604030504040204" pitchFamily="50" charset="-128"/>
                        </a:rPr>
                        <a:t>・ 大学等進学率の上昇</a:t>
                      </a:r>
                      <a:endParaRPr kumimoji="1" lang="en-US" altLang="ja-JP" sz="1600" dirty="0">
                        <a:solidFill>
                          <a:schemeClr val="tx1"/>
                        </a:solidFill>
                        <a:latin typeface="Meiryo UI" panose="020B0604030504040204" pitchFamily="50" charset="-128"/>
                        <a:ea typeface="Meiryo UI" panose="020B0604030504040204" pitchFamily="50" charset="-128"/>
                      </a:endParaRPr>
                    </a:p>
                    <a:p>
                      <a:pPr marL="92075" indent="0" algn="l">
                        <a:spcAft>
                          <a:spcPts val="300"/>
                        </a:spcAft>
                      </a:pPr>
                      <a:r>
                        <a:rPr kumimoji="1" lang="ja-JP" altLang="en-US" sz="1600" dirty="0">
                          <a:solidFill>
                            <a:schemeClr val="tx1"/>
                          </a:solidFill>
                          <a:latin typeface="Meiryo UI" panose="020B0604030504040204" pitchFamily="50" charset="-128"/>
                          <a:ea typeface="Meiryo UI" panose="020B0604030504040204" pitchFamily="50" charset="-128"/>
                        </a:rPr>
                        <a:t>・ 支援の必要な生徒の増加</a:t>
                      </a:r>
                      <a:br>
                        <a:rPr kumimoji="1" lang="en-US" altLang="ja-JP" sz="1600" dirty="0">
                          <a:solidFill>
                            <a:schemeClr val="tx1"/>
                          </a:solidFill>
                          <a:latin typeface="Meiryo UI" panose="020B0604030504040204" pitchFamily="50" charset="-128"/>
                          <a:ea typeface="Meiryo UI" panose="020B0604030504040204" pitchFamily="50" charset="-128"/>
                        </a:rPr>
                      </a:b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不登校・日本語指導が必要・障がいへの配慮</a:t>
                      </a:r>
                      <a:r>
                        <a:rPr kumimoji="1" lang="en-US" altLang="ja-JP" sz="1100" dirty="0">
                          <a:solidFill>
                            <a:schemeClr val="tx1"/>
                          </a:solidFill>
                          <a:latin typeface="Meiryo UI" panose="020B0604030504040204" pitchFamily="50" charset="-128"/>
                          <a:ea typeface="Meiryo UI" panose="020B0604030504040204" pitchFamily="50" charset="-128"/>
                        </a:rPr>
                        <a:t>)</a:t>
                      </a:r>
                    </a:p>
                    <a:p>
                      <a:pPr marL="92075" marR="0" lvl="0" indent="0" algn="l" defTabSz="914400" rtl="0" eaLnBrk="1" fontAlgn="auto" latinLnBrk="0" hangingPunct="1">
                        <a:lnSpc>
                          <a:spcPct val="100000"/>
                        </a:lnSpc>
                        <a:spcBef>
                          <a:spcPts val="0"/>
                        </a:spcBef>
                        <a:spcAft>
                          <a:spcPts val="30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 生徒のニーズの変化</a:t>
                      </a:r>
                      <a:br>
                        <a:rPr kumimoji="1" lang="en-US" altLang="ja-JP"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普通科志向・通信制への進学者増・夜間定時制の生徒像の変化</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82563" marR="0" lvl="0" indent="0" algn="l" defTabSz="914400" rtl="0" eaLnBrk="1" fontAlgn="auto" latinLnBrk="0" hangingPunct="1">
                        <a:lnSpc>
                          <a:spcPct val="100000"/>
                        </a:lnSpc>
                        <a:spcBef>
                          <a:spcPts val="0"/>
                        </a:spcBef>
                        <a:spcAft>
                          <a:spcPts val="30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 職業の変化</a:t>
                      </a:r>
                      <a:br>
                        <a:rPr kumimoji="1" lang="en-US" altLang="ja-JP"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将来従事する職業が大きく変化</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182563" marR="0" lvl="0" indent="0" algn="l" defTabSz="914400" rtl="0" eaLnBrk="1" fontAlgn="auto" latinLnBrk="0" hangingPunct="1">
                        <a:lnSpc>
                          <a:spcPct val="100000"/>
                        </a:lnSpc>
                        <a:spcBef>
                          <a:spcPts val="0"/>
                        </a:spcBef>
                        <a:spcAft>
                          <a:spcPts val="300"/>
                        </a:spcAft>
                        <a:buClrTx/>
                        <a:buSzTx/>
                        <a:buFontTx/>
                        <a:buNone/>
                        <a:tabLst/>
                        <a:defRPr/>
                      </a:pPr>
                      <a:r>
                        <a:rPr kumimoji="1" lang="ja-JP" altLang="en-US"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大阪・関西万博で体験する未来社会</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algn="ctr"/>
                      <a:endParaRPr kumimoji="1" lang="ja-JP" altLang="en-US" sz="16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9543952"/>
                  </a:ext>
                </a:extLst>
              </a:tr>
              <a:tr h="1294326">
                <a:tc>
                  <a:txBody>
                    <a:bodyPr/>
                    <a:lstStyle/>
                    <a:p>
                      <a:pPr algn="ctr"/>
                      <a:r>
                        <a:rPr kumimoji="1" lang="ja-JP" altLang="en-US" sz="1600" b="1" dirty="0">
                          <a:solidFill>
                            <a:schemeClr val="tx1"/>
                          </a:solidFill>
                          <a:latin typeface="Meiryo UI" panose="020B0604030504040204" pitchFamily="50" charset="-128"/>
                          <a:ea typeface="Meiryo UI" panose="020B0604030504040204" pitchFamily="50" charset="-128"/>
                        </a:rPr>
                        <a:t>外的要因</a:t>
                      </a:r>
                    </a:p>
                  </a:txBody>
                  <a:tcPr vert="eaVert"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marL="92075" indent="0" algn="l"/>
                      <a:r>
                        <a:rPr kumimoji="1" lang="ja-JP" altLang="en-US" sz="1600" dirty="0">
                          <a:solidFill>
                            <a:schemeClr val="tx1"/>
                          </a:solidFill>
                          <a:latin typeface="Meiryo UI" panose="020B0604030504040204" pitchFamily="50" charset="-128"/>
                          <a:ea typeface="Meiryo UI" panose="020B0604030504040204" pitchFamily="50" charset="-128"/>
                        </a:rPr>
                        <a:t>・ （少子化等に伴う）定員割れ校の増加</a:t>
                      </a:r>
                      <a:br>
                        <a:rPr kumimoji="1" lang="en-US" altLang="ja-JP" sz="1600" dirty="0">
                          <a:solidFill>
                            <a:schemeClr val="tx1"/>
                          </a:solidFill>
                          <a:latin typeface="Meiryo UI" panose="020B0604030504040204" pitchFamily="50" charset="-128"/>
                          <a:ea typeface="Meiryo UI" panose="020B0604030504040204" pitchFamily="50" charset="-128"/>
                        </a:rPr>
                      </a:br>
                      <a:r>
                        <a:rPr kumimoji="1" lang="ja-JP" altLang="en-US" sz="1600" dirty="0">
                          <a:solidFill>
                            <a:schemeClr val="tx1"/>
                          </a:solidFill>
                          <a:latin typeface="Meiryo UI" panose="020B0604030504040204" pitchFamily="50" charset="-128"/>
                          <a:ea typeface="Meiryo UI" panose="020B0604030504040204" pitchFamily="50" charset="-128"/>
                        </a:rPr>
                        <a:t>・ 高校等の授業料完全無償化による就学支援の充実</a:t>
                      </a:r>
                      <a:br>
                        <a:rPr kumimoji="1" lang="en-US" altLang="ja-JP"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marL="92075" marR="0" lvl="0" indent="0" algn="l" defTabSz="914400" rtl="0" eaLnBrk="1" fontAlgn="auto" latinLnBrk="0" hangingPunct="1">
                        <a:lnSpc>
                          <a:spcPct val="100000"/>
                        </a:lnSpc>
                        <a:spcBef>
                          <a:spcPts val="0"/>
                        </a:spcBef>
                        <a:spcAft>
                          <a:spcPts val="30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 ・ 少子化のさらなる進行</a:t>
                      </a:r>
                      <a:br>
                        <a:rPr kumimoji="1" lang="en-US" altLang="ja-JP"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生産年齢人口の減少、国際的な影響力も低下予測</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92075" marR="0" lvl="0" indent="0" algn="l" defTabSz="914400" rtl="0" eaLnBrk="1" fontAlgn="auto" latinLnBrk="0" hangingPunct="1">
                        <a:lnSpc>
                          <a:spcPct val="100000"/>
                        </a:lnSpc>
                        <a:spcBef>
                          <a:spcPts val="0"/>
                        </a:spcBef>
                        <a:spcAft>
                          <a:spcPts val="30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 ・ 将来の不確実性</a:t>
                      </a:r>
                      <a:br>
                        <a:rPr kumimoji="1" lang="en-US" altLang="ja-JP" sz="1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技術革新やグローバル化の進行により将来予測が困難に</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778816854"/>
                  </a:ext>
                </a:extLst>
              </a:tr>
            </a:tbl>
          </a:graphicData>
        </a:graphic>
      </p:graphicFrame>
      <p:sp>
        <p:nvSpPr>
          <p:cNvPr id="9" name="テキスト ボックス 8">
            <a:extLst>
              <a:ext uri="{FF2B5EF4-FFF2-40B4-BE49-F238E27FC236}">
                <a16:creationId xmlns:a16="http://schemas.microsoft.com/office/drawing/2014/main" id="{7824F444-4C59-1404-BD5F-5AEE061B5B67}"/>
              </a:ext>
            </a:extLst>
          </p:cNvPr>
          <p:cNvSpPr txBox="1"/>
          <p:nvPr/>
        </p:nvSpPr>
        <p:spPr>
          <a:xfrm>
            <a:off x="502392" y="965979"/>
            <a:ext cx="11027048" cy="1721981"/>
          </a:xfrm>
          <a:prstGeom prst="rect">
            <a:avLst/>
          </a:prstGeom>
          <a:noFill/>
          <a:ln>
            <a:noFill/>
          </a:ln>
        </p:spPr>
        <p:txBody>
          <a:bodyPr wrap="square" tIns="90000" bIns="90000" rtlCol="0" anchor="t" anchorCtr="0">
            <a:noAutofit/>
          </a:bodyPr>
          <a:lstStyle/>
          <a:p>
            <a:pPr marL="285750" indent="-285750">
              <a:spcAft>
                <a:spcPts val="60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子どもたちのニーズの変化を捉え、自らの人生を切り拓いていく力を育てる必要がある</a:t>
            </a:r>
            <a:endParaRPr lang="en-US" altLang="ja-JP" sz="1600" strike="sngStrike" dirty="0">
              <a:latin typeface="メイリオ" panose="020B0604030504040204" pitchFamily="50" charset="-128"/>
              <a:ea typeface="メイリオ" panose="020B0604030504040204" pitchFamily="50" charset="-128"/>
            </a:endParaRPr>
          </a:p>
          <a:p>
            <a:pPr>
              <a:spcAft>
                <a:spcPts val="600"/>
              </a:spcAft>
            </a:pPr>
            <a:r>
              <a:rPr lang="ja-JP" altLang="en-US" sz="1600" b="1" dirty="0">
                <a:latin typeface="メイリオ" panose="020B0604030504040204" pitchFamily="50" charset="-128"/>
                <a:ea typeface="メイリオ" panose="020B0604030504040204" pitchFamily="50" charset="-128"/>
              </a:rPr>
              <a:t>　　</a:t>
            </a:r>
            <a:endParaRPr lang="en-US" altLang="ja-JP" sz="1600" b="1" dirty="0">
              <a:latin typeface="メイリオ" panose="020B0604030504040204" pitchFamily="50" charset="-128"/>
              <a:ea typeface="メイリオ" panose="020B0604030504040204" pitchFamily="50" charset="-128"/>
            </a:endParaRPr>
          </a:p>
          <a:p>
            <a:pPr>
              <a:spcAft>
                <a:spcPts val="600"/>
              </a:spcAft>
            </a:pPr>
            <a:r>
              <a:rPr lang="ja-JP" altLang="en-US" sz="1600" b="1" dirty="0">
                <a:latin typeface="メイリオ" panose="020B0604030504040204" pitchFamily="50" charset="-128"/>
                <a:ea typeface="メイリオ" panose="020B0604030504040204" pitchFamily="50" charset="-128"/>
              </a:rPr>
              <a:t>　　</a:t>
            </a:r>
            <a:endParaRPr lang="en-US" altLang="ja-JP" sz="1600" b="1" dirty="0">
              <a:latin typeface="メイリオ" panose="020B0604030504040204" pitchFamily="50" charset="-128"/>
              <a:ea typeface="メイリオ" panose="020B0604030504040204" pitchFamily="50" charset="-128"/>
            </a:endParaRPr>
          </a:p>
          <a:p>
            <a:pPr>
              <a:spcAft>
                <a:spcPts val="600"/>
              </a:spcAft>
            </a:pPr>
            <a:r>
              <a:rPr lang="ja-JP" altLang="en-US" sz="1600" b="1" dirty="0">
                <a:latin typeface="メイリオ" panose="020B0604030504040204" pitchFamily="50" charset="-128"/>
                <a:ea typeface="メイリオ" panose="020B0604030504040204" pitchFamily="50" charset="-128"/>
              </a:rPr>
              <a:t>　　◆ 自ら未来を切り拓く力を育てる教育　</a:t>
            </a:r>
            <a:r>
              <a:rPr lang="ja-JP" altLang="en-US" sz="1400" dirty="0">
                <a:latin typeface="メイリオ" panose="020B0604030504040204" pitchFamily="50" charset="-128"/>
                <a:ea typeface="メイリオ" panose="020B0604030504040204" pitchFamily="50" charset="-128"/>
              </a:rPr>
              <a:t>（少子高齢化等の社会課題や</a:t>
            </a:r>
            <a:r>
              <a:rPr lang="en-US" altLang="ja-JP" sz="1400" dirty="0">
                <a:latin typeface="メイリオ" panose="020B0604030504040204" pitchFamily="50" charset="-128"/>
                <a:ea typeface="メイリオ" panose="020B0604030504040204" pitchFamily="50" charset="-128"/>
              </a:rPr>
              <a:t>ICT</a:t>
            </a:r>
            <a:r>
              <a:rPr lang="ja-JP" altLang="en-US" sz="1400" dirty="0">
                <a:latin typeface="メイリオ" panose="020B0604030504040204" pitchFamily="50" charset="-128"/>
                <a:ea typeface="メイリオ" panose="020B0604030504040204" pitchFamily="50" charset="-128"/>
              </a:rPr>
              <a:t>・グローバル化等への対応 　など）</a:t>
            </a:r>
            <a:endParaRPr lang="en-US" altLang="ja-JP" sz="1400" dirty="0">
              <a:latin typeface="メイリオ" panose="020B0604030504040204" pitchFamily="50" charset="-128"/>
              <a:ea typeface="メイリオ" panose="020B0604030504040204" pitchFamily="50" charset="-128"/>
            </a:endParaRPr>
          </a:p>
          <a:p>
            <a:pPr>
              <a:spcAft>
                <a:spcPts val="600"/>
              </a:spcAft>
            </a:pPr>
            <a:r>
              <a:rPr lang="ja-JP" altLang="en-US" sz="1600" b="1" dirty="0">
                <a:latin typeface="メイリオ" panose="020B0604030504040204" pitchFamily="50" charset="-128"/>
                <a:ea typeface="メイリオ" panose="020B0604030504040204" pitchFamily="50" charset="-128"/>
              </a:rPr>
              <a:t>　　◆ 子どもたちの多様なニーズに応える柔軟な教育　</a:t>
            </a:r>
            <a:r>
              <a:rPr lang="ja-JP" altLang="en-US" sz="1400" dirty="0">
                <a:latin typeface="メイリオ" panose="020B0604030504040204" pitchFamily="50" charset="-128"/>
                <a:ea typeface="メイリオ" panose="020B0604030504040204" pitchFamily="50" charset="-128"/>
              </a:rPr>
              <a:t>（柔軟な学び、学びの保障　など）</a:t>
            </a:r>
            <a:endParaRPr lang="ja-JP" altLang="en-US" sz="1600" dirty="0">
              <a:latin typeface="メイリオ" panose="020B0604030504040204" pitchFamily="50" charset="-128"/>
              <a:ea typeface="メイリオ" panose="020B0604030504040204" pitchFamily="50" charset="-128"/>
            </a:endParaRPr>
          </a:p>
        </p:txBody>
      </p:sp>
      <p:sp>
        <p:nvSpPr>
          <p:cNvPr id="3" name="三角形 14">
            <a:extLst>
              <a:ext uri="{FF2B5EF4-FFF2-40B4-BE49-F238E27FC236}">
                <a16:creationId xmlns:a16="http://schemas.microsoft.com/office/drawing/2014/main" id="{5FCAA91F-2659-C689-540C-96B7E2532130}"/>
              </a:ext>
            </a:extLst>
          </p:cNvPr>
          <p:cNvSpPr/>
          <p:nvPr/>
        </p:nvSpPr>
        <p:spPr>
          <a:xfrm rot="10800000">
            <a:off x="5290821" y="6246687"/>
            <a:ext cx="1610353" cy="171126"/>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kumimoji="1" lang="ja-JP" altLang="en-US" sz="1662">
              <a:solidFill>
                <a:srgbClr val="FFFFFF"/>
              </a:solidFill>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F7ECF6FD-BDCE-2C88-B522-7A7FB5755C06}"/>
              </a:ext>
            </a:extLst>
          </p:cNvPr>
          <p:cNvSpPr txBox="1"/>
          <p:nvPr/>
        </p:nvSpPr>
        <p:spPr>
          <a:xfrm>
            <a:off x="2522390" y="6435197"/>
            <a:ext cx="7220246" cy="294183"/>
          </a:xfrm>
          <a:prstGeom prst="rect">
            <a:avLst/>
          </a:prstGeom>
          <a:blipFill>
            <a:blip r:embed="rId3">
              <a:extLst>
                <a:ext uri="{96DAC541-7B7A-43D3-8B79-37D633B846F1}">
                  <asvg:svgBlip xmlns:asvg="http://schemas.microsoft.com/office/drawing/2016/SVG/main" r:embed="rId4"/>
                </a:ext>
              </a:extLst>
            </a:blip>
            <a:stretch>
              <a:fillRect t="63838" b="-2"/>
            </a:stretch>
          </a:blipFill>
        </p:spPr>
        <p:txBody>
          <a:bodyPr wrap="none" tIns="0" bIns="0" rtlCol="0" anchor="ctr">
            <a:spAutoFit/>
          </a:bodyPr>
          <a:lstStyle/>
          <a:p>
            <a:pPr>
              <a:lnSpc>
                <a:spcPct val="120000"/>
              </a:lnSpc>
              <a:spcAft>
                <a:spcPts val="277"/>
              </a:spcAft>
            </a:pPr>
            <a:r>
              <a:rPr kumimoji="1" lang="ja-JP" altLang="en-US" sz="1600" b="1" dirty="0">
                <a:solidFill>
                  <a:srgbClr val="002060"/>
                </a:solidFill>
                <a:latin typeface="メイリオ" panose="020B0604030504040204" pitchFamily="50" charset="-128"/>
                <a:ea typeface="メイリオ" panose="020B0604030504040204" pitchFamily="50" charset="-128"/>
              </a:rPr>
              <a:t>主体と外的要因の変化に合わせて、高校や高校教育は変化する必要がある</a:t>
            </a:r>
          </a:p>
        </p:txBody>
      </p:sp>
      <p:sp>
        <p:nvSpPr>
          <p:cNvPr id="12" name="角丸四角形 32">
            <a:extLst>
              <a:ext uri="{FF2B5EF4-FFF2-40B4-BE49-F238E27FC236}">
                <a16:creationId xmlns:a16="http://schemas.microsoft.com/office/drawing/2014/main" id="{2F697694-6D85-4EB2-B32B-8C7CB8346391}"/>
              </a:ext>
            </a:extLst>
          </p:cNvPr>
          <p:cNvSpPr/>
          <p:nvPr/>
        </p:nvSpPr>
        <p:spPr>
          <a:xfrm>
            <a:off x="723900" y="1514981"/>
            <a:ext cx="1764000" cy="342492"/>
          </a:xfrm>
          <a:prstGeom prst="roundRect">
            <a:avLst>
              <a:gd name="adj" fmla="val 5000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メイリオ" panose="020B0604030504040204" pitchFamily="50" charset="-128"/>
                <a:ea typeface="メイリオ" panose="020B0604030504040204" pitchFamily="50" charset="-128"/>
              </a:rPr>
              <a:t>主な視点</a:t>
            </a:r>
          </a:p>
        </p:txBody>
      </p:sp>
      <p:sp>
        <p:nvSpPr>
          <p:cNvPr id="13" name="テキスト ボックス 12">
            <a:extLst>
              <a:ext uri="{FF2B5EF4-FFF2-40B4-BE49-F238E27FC236}">
                <a16:creationId xmlns:a16="http://schemas.microsoft.com/office/drawing/2014/main" id="{7480B03A-4ABE-44AE-99BF-A9C81AEA5608}"/>
              </a:ext>
            </a:extLst>
          </p:cNvPr>
          <p:cNvSpPr txBox="1"/>
          <p:nvPr/>
        </p:nvSpPr>
        <p:spPr>
          <a:xfrm>
            <a:off x="515097" y="241844"/>
            <a:ext cx="8432849" cy="431991"/>
          </a:xfrm>
          <a:prstGeom prst="rect">
            <a:avLst/>
          </a:prstGeom>
          <a:noFill/>
          <a:ln>
            <a:noFill/>
          </a:ln>
        </p:spPr>
        <p:txBody>
          <a:bodyPr wrap="square" tIns="90000" bIns="90000" rtlCol="0" anchor="t" anchorCtr="0">
            <a:noAutofit/>
          </a:bodyPr>
          <a:lstStyle/>
          <a:p>
            <a:r>
              <a:rPr lang="en-US" altLang="ja-JP" sz="2000" b="1" dirty="0">
                <a:latin typeface="メイリオ" panose="020B0604030504040204" pitchFamily="50" charset="-128"/>
                <a:ea typeface="メイリオ" panose="020B0604030504040204" pitchFamily="50" charset="-128"/>
              </a:rPr>
              <a:t>1</a:t>
            </a:r>
            <a:r>
              <a:rPr lang="ja-JP" altLang="en-US" sz="2000" b="1" dirty="0">
                <a:latin typeface="メイリオ" panose="020B0604030504040204" pitchFamily="50" charset="-128"/>
                <a:ea typeface="メイリオ" panose="020B0604030504040204" pitchFamily="50" charset="-128"/>
              </a:rPr>
              <a:t>－</a:t>
            </a:r>
            <a:r>
              <a:rPr lang="en-US" altLang="ja-JP" sz="2000" b="1" dirty="0">
                <a:latin typeface="メイリオ" panose="020B0604030504040204" pitchFamily="50" charset="-128"/>
                <a:ea typeface="メイリオ" panose="020B0604030504040204" pitchFamily="50" charset="-128"/>
              </a:rPr>
              <a:t>4</a:t>
            </a:r>
            <a:r>
              <a:rPr lang="ja-JP" altLang="en-US" sz="2000" b="1" dirty="0">
                <a:latin typeface="メイリオ" panose="020B0604030504040204" pitchFamily="50" charset="-128"/>
                <a:ea typeface="メイリオ" panose="020B0604030504040204" pitchFamily="50" charset="-128"/>
              </a:rPr>
              <a:t>　大阪の高校教育のこれから（まとめ）　</a:t>
            </a:r>
            <a:endParaRPr lang="en-US" altLang="ja-JP" sz="2000" b="1" dirty="0">
              <a:solidFill>
                <a:srgbClr val="FF0000"/>
              </a:solidFill>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p:txBody>
      </p:sp>
      <p:cxnSp>
        <p:nvCxnSpPr>
          <p:cNvPr id="10" name="直線コネクタ 9">
            <a:extLst>
              <a:ext uri="{FF2B5EF4-FFF2-40B4-BE49-F238E27FC236}">
                <a16:creationId xmlns:a16="http://schemas.microsoft.com/office/drawing/2014/main" id="{60057E27-3894-485F-B244-9E8B65C06139}"/>
              </a:ext>
            </a:extLst>
          </p:cNvPr>
          <p:cNvCxnSpPr>
            <a:cxnSpLocks/>
          </p:cNvCxnSpPr>
          <p:nvPr/>
        </p:nvCxnSpPr>
        <p:spPr>
          <a:xfrm flipV="1">
            <a:off x="585439" y="768301"/>
            <a:ext cx="10944000" cy="12879"/>
          </a:xfrm>
          <a:prstGeom prst="line">
            <a:avLst/>
          </a:prstGeom>
          <a:noFill/>
          <a:ln w="57150" cap="flat" cmpd="sng" algn="ctr">
            <a:solidFill>
              <a:srgbClr val="42BA97"/>
            </a:solidFill>
            <a:prstDash val="solid"/>
            <a:miter lim="800000"/>
          </a:ln>
          <a:effectLst/>
        </p:spPr>
      </p:cxnSp>
      <p:sp>
        <p:nvSpPr>
          <p:cNvPr id="5" name="スライド番号プレースホルダー 4">
            <a:extLst>
              <a:ext uri="{FF2B5EF4-FFF2-40B4-BE49-F238E27FC236}">
                <a16:creationId xmlns:a16="http://schemas.microsoft.com/office/drawing/2014/main" id="{F5AF328E-04AF-4AA9-9F2E-E1CB8664121B}"/>
              </a:ext>
            </a:extLst>
          </p:cNvPr>
          <p:cNvSpPr>
            <a:spLocks noGrp="1"/>
          </p:cNvSpPr>
          <p:nvPr>
            <p:ph type="sldNum" sz="quarter" idx="4"/>
          </p:nvPr>
        </p:nvSpPr>
        <p:spPr/>
        <p:txBody>
          <a:bodyPr/>
          <a:lstStyle/>
          <a:p>
            <a:fld id="{8EF98A3A-4FC9-421C-9EC4-B2EF6B34D3EB}" type="slidenum">
              <a:rPr kumimoji="1" lang="ja-JP" altLang="en-US" smtClean="0"/>
              <a:pPr/>
              <a:t>8</a:t>
            </a:fld>
            <a:endParaRPr kumimoji="1" lang="ja-JP" altLang="en-US"/>
          </a:p>
        </p:txBody>
      </p:sp>
    </p:spTree>
    <p:extLst>
      <p:ext uri="{BB962C8B-B14F-4D97-AF65-F5344CB8AC3E}">
        <p14:creationId xmlns:p14="http://schemas.microsoft.com/office/powerpoint/2010/main" val="134518285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4095</Words>
  <Application>Microsoft Office PowerPoint</Application>
  <PresentationFormat>ワイド画面</PresentationFormat>
  <Paragraphs>401</Paragraphs>
  <Slides>23</Slides>
  <Notes>23</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23</vt:i4>
      </vt:variant>
    </vt:vector>
  </HeadingPairs>
  <TitlesOfParts>
    <vt:vector size="34" baseType="lpstr">
      <vt:lpstr>BIZ UDPゴシック</vt:lpstr>
      <vt:lpstr>BIZ UDゴシック</vt:lpstr>
      <vt:lpstr>Meiryo UI</vt:lpstr>
      <vt:lpstr>ＭＳ ゴシック</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スケジュール　イメージ</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2025-09-24T02:37:41Z</dcterms:created>
  <dcterms:modified xsi:type="dcterms:W3CDTF">2025-09-24T02:55:02Z</dcterms:modified>
</cp:coreProperties>
</file>