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4" r:id="rId5"/>
    <p:sldId id="292" r:id="rId6"/>
    <p:sldId id="360" r:id="rId7"/>
    <p:sldId id="381" r:id="rId8"/>
    <p:sldId id="389" r:id="rId9"/>
    <p:sldId id="393" r:id="rId10"/>
    <p:sldId id="394" r:id="rId11"/>
    <p:sldId id="350" r:id="rId12"/>
    <p:sldId id="364" r:id="rId13"/>
    <p:sldId id="366" r:id="rId14"/>
    <p:sldId id="390" r:id="rId15"/>
    <p:sldId id="386" r:id="rId16"/>
    <p:sldId id="361" r:id="rId17"/>
    <p:sldId id="392" r:id="rId18"/>
    <p:sldId id="379" r:id="rId19"/>
    <p:sldId id="391" r:id="rId20"/>
    <p:sldId id="309" r:id="rId21"/>
    <p:sldId id="355" r:id="rId22"/>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7D9"/>
    <a:srgbClr val="CC3399"/>
    <a:srgbClr val="FF33CC"/>
    <a:srgbClr val="E03506"/>
    <a:srgbClr val="F94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5" autoAdjust="0"/>
    <p:restoredTop sz="94434" autoAdjust="0"/>
  </p:normalViewPr>
  <p:slideViewPr>
    <p:cSldViewPr>
      <p:cViewPr varScale="1">
        <p:scale>
          <a:sx n="74" d="100"/>
          <a:sy n="74" d="100"/>
        </p:scale>
        <p:origin x="11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yama kazuya" userId="ae628d73f8b88342" providerId="LiveId" clId="{F630A715-3056-44A7-883B-C2F7E3CE3B83}"/>
    <pc:docChg chg="undo redo custSel addSld delSld modSld sldOrd">
      <pc:chgData name="nakayama kazuya" userId="ae628d73f8b88342" providerId="LiveId" clId="{F630A715-3056-44A7-883B-C2F7E3CE3B83}" dt="2022-06-12T15:02:56.333" v="7492"/>
      <pc:docMkLst>
        <pc:docMk/>
      </pc:docMkLst>
      <pc:sldChg chg="ord">
        <pc:chgData name="nakayama kazuya" userId="ae628d73f8b88342" providerId="LiveId" clId="{F630A715-3056-44A7-883B-C2F7E3CE3B83}" dt="2022-06-12T10:12:11.375" v="5220"/>
        <pc:sldMkLst>
          <pc:docMk/>
          <pc:sldMk cId="1764750784" sldId="264"/>
        </pc:sldMkLst>
      </pc:sldChg>
      <pc:sldChg chg="del">
        <pc:chgData name="nakayama kazuya" userId="ae628d73f8b88342" providerId="LiveId" clId="{F630A715-3056-44A7-883B-C2F7E3CE3B83}" dt="2022-06-12T10:26:51.695" v="6177" actId="2696"/>
        <pc:sldMkLst>
          <pc:docMk/>
          <pc:sldMk cId="2048339086" sldId="287"/>
        </pc:sldMkLst>
      </pc:sldChg>
      <pc:sldChg chg="addSp delSp modSp mod">
        <pc:chgData name="nakayama kazuya" userId="ae628d73f8b88342" providerId="LiveId" clId="{F630A715-3056-44A7-883B-C2F7E3CE3B83}" dt="2022-06-12T13:57:53.386" v="6332" actId="1036"/>
        <pc:sldMkLst>
          <pc:docMk/>
          <pc:sldMk cId="625047894" sldId="292"/>
        </pc:sldMkLst>
        <pc:spChg chg="mod">
          <ac:chgData name="nakayama kazuya" userId="ae628d73f8b88342" providerId="LiveId" clId="{F630A715-3056-44A7-883B-C2F7E3CE3B83}" dt="2022-06-12T08:24:50.602" v="512" actId="1037"/>
          <ac:spMkLst>
            <pc:docMk/>
            <pc:sldMk cId="625047894" sldId="292"/>
            <ac:spMk id="4" creationId="{00000000-0000-0000-0000-000000000000}"/>
          </ac:spMkLst>
        </pc:spChg>
        <pc:spChg chg="add mod">
          <ac:chgData name="nakayama kazuya" userId="ae628d73f8b88342" providerId="LiveId" clId="{F630A715-3056-44A7-883B-C2F7E3CE3B83}" dt="2022-06-12T13:57:27.960" v="6302" actId="1037"/>
          <ac:spMkLst>
            <pc:docMk/>
            <pc:sldMk cId="625047894" sldId="292"/>
            <ac:spMk id="14" creationId="{CCB2C592-0F6B-5B51-2083-64046070FA88}"/>
          </ac:spMkLst>
        </pc:spChg>
        <pc:spChg chg="add mod">
          <ac:chgData name="nakayama kazuya" userId="ae628d73f8b88342" providerId="LiveId" clId="{F630A715-3056-44A7-883B-C2F7E3CE3B83}" dt="2022-06-12T13:57:53.386" v="6332" actId="1036"/>
          <ac:spMkLst>
            <pc:docMk/>
            <pc:sldMk cId="625047894" sldId="292"/>
            <ac:spMk id="15" creationId="{7923AE46-D8DF-24D9-E407-B2D80BD5B5DD}"/>
          </ac:spMkLst>
        </pc:spChg>
        <pc:spChg chg="mod">
          <ac:chgData name="nakayama kazuya" userId="ae628d73f8b88342" providerId="LiveId" clId="{F630A715-3056-44A7-883B-C2F7E3CE3B83}" dt="2022-06-12T08:24:45.004" v="509" actId="1038"/>
          <ac:spMkLst>
            <pc:docMk/>
            <pc:sldMk cId="625047894" sldId="292"/>
            <ac:spMk id="18" creationId="{00000000-0000-0000-0000-000000000000}"/>
          </ac:spMkLst>
        </pc:spChg>
        <pc:spChg chg="mod">
          <ac:chgData name="nakayama kazuya" userId="ae628d73f8b88342" providerId="LiveId" clId="{F630A715-3056-44A7-883B-C2F7E3CE3B83}" dt="2022-06-12T08:24:29.497" v="500" actId="1036"/>
          <ac:spMkLst>
            <pc:docMk/>
            <pc:sldMk cId="625047894" sldId="292"/>
            <ac:spMk id="97" creationId="{60322CE2-F628-5B52-CBB6-141FC8A0463B}"/>
          </ac:spMkLst>
        </pc:spChg>
        <pc:spChg chg="add mod">
          <ac:chgData name="nakayama kazuya" userId="ae628d73f8b88342" providerId="LiveId" clId="{F630A715-3056-44A7-883B-C2F7E3CE3B83}" dt="2022-06-12T10:12:26.953" v="5228" actId="20577"/>
          <ac:spMkLst>
            <pc:docMk/>
            <pc:sldMk cId="625047894" sldId="292"/>
            <ac:spMk id="142" creationId="{EB83623E-883F-573E-1EFF-5DF296C3A2D7}"/>
          </ac:spMkLst>
        </pc:spChg>
        <pc:spChg chg="add del mod">
          <ac:chgData name="nakayama kazuya" userId="ae628d73f8b88342" providerId="LiveId" clId="{F630A715-3056-44A7-883B-C2F7E3CE3B83}" dt="2022-06-12T08:18:35.846" v="209" actId="478"/>
          <ac:spMkLst>
            <pc:docMk/>
            <pc:sldMk cId="625047894" sldId="292"/>
            <ac:spMk id="143" creationId="{F804F374-BCA8-556E-8FC1-17612F71E419}"/>
          </ac:spMkLst>
        </pc:spChg>
        <pc:spChg chg="add mod">
          <ac:chgData name="nakayama kazuya" userId="ae628d73f8b88342" providerId="LiveId" clId="{F630A715-3056-44A7-883B-C2F7E3CE3B83}" dt="2022-06-12T08:23:10.561" v="379" actId="1076"/>
          <ac:spMkLst>
            <pc:docMk/>
            <pc:sldMk cId="625047894" sldId="292"/>
            <ac:spMk id="144" creationId="{44D5E4DF-BC14-7FFF-47A0-E9C698E12156}"/>
          </ac:spMkLst>
        </pc:spChg>
        <pc:spChg chg="add mod">
          <ac:chgData name="nakayama kazuya" userId="ae628d73f8b88342" providerId="LiveId" clId="{F630A715-3056-44A7-883B-C2F7E3CE3B83}" dt="2022-06-12T08:23:40.855" v="477" actId="1038"/>
          <ac:spMkLst>
            <pc:docMk/>
            <pc:sldMk cId="625047894" sldId="292"/>
            <ac:spMk id="145" creationId="{7A7773CE-E983-8411-E81C-A520D0FD4543}"/>
          </ac:spMkLst>
        </pc:spChg>
        <pc:grpChg chg="mod">
          <ac:chgData name="nakayama kazuya" userId="ae628d73f8b88342" providerId="LiveId" clId="{F630A715-3056-44A7-883B-C2F7E3CE3B83}" dt="2022-06-12T13:57:34.477" v="6304" actId="404"/>
          <ac:grpSpMkLst>
            <pc:docMk/>
            <pc:sldMk cId="625047894" sldId="292"/>
            <ac:grpSpMk id="90" creationId="{926A9DD8-6F8A-2D13-6B11-AF8730BBD4E7}"/>
          </ac:grpSpMkLst>
        </pc:grpChg>
        <pc:picChg chg="del mod">
          <ac:chgData name="nakayama kazuya" userId="ae628d73f8b88342" providerId="LiveId" clId="{F630A715-3056-44A7-883B-C2F7E3CE3B83}" dt="2022-06-12T08:22:34.980" v="360" actId="478"/>
          <ac:picMkLst>
            <pc:docMk/>
            <pc:sldMk cId="625047894" sldId="292"/>
            <ac:picMk id="7" creationId="{40928F44-FE1C-7E96-B481-3B59CB98E342}"/>
          </ac:picMkLst>
        </pc:picChg>
        <pc:picChg chg="add mod">
          <ac:chgData name="nakayama kazuya" userId="ae628d73f8b88342" providerId="LiveId" clId="{F630A715-3056-44A7-883B-C2F7E3CE3B83}" dt="2022-06-12T08:24:22.341" v="495" actId="1038"/>
          <ac:picMkLst>
            <pc:docMk/>
            <pc:sldMk cId="625047894" sldId="292"/>
            <ac:picMk id="10" creationId="{3C320D2A-86A4-B231-C2A0-EA3108B408A9}"/>
          </ac:picMkLst>
        </pc:picChg>
        <pc:picChg chg="mod">
          <ac:chgData name="nakayama kazuya" userId="ae628d73f8b88342" providerId="LiveId" clId="{F630A715-3056-44A7-883B-C2F7E3CE3B83}" dt="2022-06-12T08:24:29.497" v="500" actId="1036"/>
          <ac:picMkLst>
            <pc:docMk/>
            <pc:sldMk cId="625047894" sldId="292"/>
            <ac:picMk id="91" creationId="{0FE6F314-9082-0307-C5C9-777A478FD9C1}"/>
          </ac:picMkLst>
        </pc:picChg>
        <pc:picChg chg="add mod">
          <ac:chgData name="nakayama kazuya" userId="ae628d73f8b88342" providerId="LiveId" clId="{F630A715-3056-44A7-883B-C2F7E3CE3B83}" dt="2022-06-12T08:21:10.745" v="359" actId="1076"/>
          <ac:picMkLst>
            <pc:docMk/>
            <pc:sldMk cId="625047894" sldId="292"/>
            <ac:picMk id="10242" creationId="{90AB878A-0A19-FAEB-C199-29C18311BAF6}"/>
          </ac:picMkLst>
        </pc:picChg>
      </pc:sldChg>
      <pc:sldChg chg="ord">
        <pc:chgData name="nakayama kazuya" userId="ae628d73f8b88342" providerId="LiveId" clId="{F630A715-3056-44A7-883B-C2F7E3CE3B83}" dt="2022-06-12T15:02:44.309" v="7491"/>
        <pc:sldMkLst>
          <pc:docMk/>
          <pc:sldMk cId="1554378947" sldId="309"/>
        </pc:sldMkLst>
      </pc:sldChg>
      <pc:sldChg chg="del">
        <pc:chgData name="nakayama kazuya" userId="ae628d73f8b88342" providerId="LiveId" clId="{F630A715-3056-44A7-883B-C2F7E3CE3B83}" dt="2022-06-12T10:19:42.275" v="5634" actId="2696"/>
        <pc:sldMkLst>
          <pc:docMk/>
          <pc:sldMk cId="145520951" sldId="350"/>
        </pc:sldMkLst>
      </pc:sldChg>
      <pc:sldChg chg="add del">
        <pc:chgData name="nakayama kazuya" userId="ae628d73f8b88342" providerId="LiveId" clId="{F630A715-3056-44A7-883B-C2F7E3CE3B83}" dt="2022-06-12T10:19:46.482" v="5636" actId="2696"/>
        <pc:sldMkLst>
          <pc:docMk/>
          <pc:sldMk cId="255963541" sldId="350"/>
        </pc:sldMkLst>
      </pc:sldChg>
      <pc:sldChg chg="add">
        <pc:chgData name="nakayama kazuya" userId="ae628d73f8b88342" providerId="LiveId" clId="{F630A715-3056-44A7-883B-C2F7E3CE3B83}" dt="2022-06-12T10:19:50.390" v="5637"/>
        <pc:sldMkLst>
          <pc:docMk/>
          <pc:sldMk cId="492858108" sldId="350"/>
        </pc:sldMkLst>
      </pc:sldChg>
      <pc:sldChg chg="addSp modSp add">
        <pc:chgData name="nakayama kazuya" userId="ae628d73f8b88342" providerId="LiveId" clId="{F630A715-3056-44A7-883B-C2F7E3CE3B83}" dt="2022-06-12T15:02:56.333" v="7492"/>
        <pc:sldMkLst>
          <pc:docMk/>
          <pc:sldMk cId="2077710101" sldId="355"/>
        </pc:sldMkLst>
        <pc:spChg chg="add mod">
          <ac:chgData name="nakayama kazuya" userId="ae628d73f8b88342" providerId="LiveId" clId="{F630A715-3056-44A7-883B-C2F7E3CE3B83}" dt="2022-06-12T15:02:56.333" v="7492"/>
          <ac:spMkLst>
            <pc:docMk/>
            <pc:sldMk cId="2077710101" sldId="355"/>
            <ac:spMk id="9" creationId="{F82B5DCC-4602-48CA-C1E5-6A09DA6ECDBA}"/>
          </ac:spMkLst>
        </pc:spChg>
      </pc:sldChg>
      <pc:sldChg chg="del">
        <pc:chgData name="nakayama kazuya" userId="ae628d73f8b88342" providerId="LiveId" clId="{F630A715-3056-44A7-883B-C2F7E3CE3B83}" dt="2022-06-12T10:06:46.770" v="4811" actId="2696"/>
        <pc:sldMkLst>
          <pc:docMk/>
          <pc:sldMk cId="2959521783" sldId="355"/>
        </pc:sldMkLst>
      </pc:sldChg>
      <pc:sldChg chg="addSp delSp modSp add del mod">
        <pc:chgData name="nakayama kazuya" userId="ae628d73f8b88342" providerId="LiveId" clId="{F630A715-3056-44A7-883B-C2F7E3CE3B83}" dt="2022-06-12T14:12:13.479" v="6405" actId="1036"/>
        <pc:sldMkLst>
          <pc:docMk/>
          <pc:sldMk cId="63728819" sldId="360"/>
        </pc:sldMkLst>
        <pc:spChg chg="mod">
          <ac:chgData name="nakayama kazuya" userId="ae628d73f8b88342" providerId="LiveId" clId="{F630A715-3056-44A7-883B-C2F7E3CE3B83}" dt="2022-06-12T10:18:58.244" v="5633" actId="1036"/>
          <ac:spMkLst>
            <pc:docMk/>
            <pc:sldMk cId="63728819" sldId="360"/>
            <ac:spMk id="5" creationId="{00000000-0000-0000-0000-000000000000}"/>
          </ac:spMkLst>
        </pc:spChg>
        <pc:spChg chg="mod">
          <ac:chgData name="nakayama kazuya" userId="ae628d73f8b88342" providerId="LiveId" clId="{F630A715-3056-44A7-883B-C2F7E3CE3B83}" dt="2022-06-12T10:18:46.925" v="5596" actId="1036"/>
          <ac:spMkLst>
            <pc:docMk/>
            <pc:sldMk cId="63728819" sldId="360"/>
            <ac:spMk id="7" creationId="{00000000-0000-0000-0000-000000000000}"/>
          </ac:spMkLst>
        </pc:spChg>
        <pc:spChg chg="mod">
          <ac:chgData name="nakayama kazuya" userId="ae628d73f8b88342" providerId="LiveId" clId="{F630A715-3056-44A7-883B-C2F7E3CE3B83}" dt="2022-06-12T10:13:40.302" v="5262" actId="20577"/>
          <ac:spMkLst>
            <pc:docMk/>
            <pc:sldMk cId="63728819" sldId="360"/>
            <ac:spMk id="10" creationId="{00000000-0000-0000-0000-000000000000}"/>
          </ac:spMkLst>
        </pc:spChg>
        <pc:spChg chg="mod">
          <ac:chgData name="nakayama kazuya" userId="ae628d73f8b88342" providerId="LiveId" clId="{F630A715-3056-44A7-883B-C2F7E3CE3B83}" dt="2022-06-12T10:13:48.423" v="5281" actId="1035"/>
          <ac:spMkLst>
            <pc:docMk/>
            <pc:sldMk cId="63728819" sldId="360"/>
            <ac:spMk id="11" creationId="{00000000-0000-0000-0000-000000000000}"/>
          </ac:spMkLst>
        </pc:spChg>
        <pc:spChg chg="del">
          <ac:chgData name="nakayama kazuya" userId="ae628d73f8b88342" providerId="LiveId" clId="{F630A715-3056-44A7-883B-C2F7E3CE3B83}" dt="2022-06-12T10:13:34.111" v="5251" actId="478"/>
          <ac:spMkLst>
            <pc:docMk/>
            <pc:sldMk cId="63728819" sldId="360"/>
            <ac:spMk id="13" creationId="{00000000-0000-0000-0000-000000000000}"/>
          </ac:spMkLst>
        </pc:spChg>
        <pc:spChg chg="del">
          <ac:chgData name="nakayama kazuya" userId="ae628d73f8b88342" providerId="LiveId" clId="{F630A715-3056-44A7-883B-C2F7E3CE3B83}" dt="2022-06-12T10:13:36.442" v="5252" actId="478"/>
          <ac:spMkLst>
            <pc:docMk/>
            <pc:sldMk cId="63728819" sldId="360"/>
            <ac:spMk id="15" creationId="{00000000-0000-0000-0000-000000000000}"/>
          </ac:spMkLst>
        </pc:spChg>
        <pc:spChg chg="mod">
          <ac:chgData name="nakayama kazuya" userId="ae628d73f8b88342" providerId="LiveId" clId="{F630A715-3056-44A7-883B-C2F7E3CE3B83}" dt="2022-06-12T10:18:10.491" v="5516" actId="1076"/>
          <ac:spMkLst>
            <pc:docMk/>
            <pc:sldMk cId="63728819" sldId="360"/>
            <ac:spMk id="16" creationId="{00000000-0000-0000-0000-000000000000}"/>
          </ac:spMkLst>
        </pc:spChg>
        <pc:spChg chg="mod">
          <ac:chgData name="nakayama kazuya" userId="ae628d73f8b88342" providerId="LiveId" clId="{F630A715-3056-44A7-883B-C2F7E3CE3B83}" dt="2022-06-12T14:12:03.816" v="6401" actId="242"/>
          <ac:spMkLst>
            <pc:docMk/>
            <pc:sldMk cId="63728819" sldId="360"/>
            <ac:spMk id="17" creationId="{00000000-0000-0000-0000-000000000000}"/>
          </ac:spMkLst>
        </pc:spChg>
        <pc:spChg chg="mod">
          <ac:chgData name="nakayama kazuya" userId="ae628d73f8b88342" providerId="LiveId" clId="{F630A715-3056-44A7-883B-C2F7E3CE3B83}" dt="2022-06-12T10:13:48.423" v="5281" actId="1035"/>
          <ac:spMkLst>
            <pc:docMk/>
            <pc:sldMk cId="63728819" sldId="360"/>
            <ac:spMk id="18" creationId="{00000000-0000-0000-0000-000000000000}"/>
          </ac:spMkLst>
        </pc:spChg>
        <pc:spChg chg="mod">
          <ac:chgData name="nakayama kazuya" userId="ae628d73f8b88342" providerId="LiveId" clId="{F630A715-3056-44A7-883B-C2F7E3CE3B83}" dt="2022-06-12T14:12:13.479" v="6405" actId="1036"/>
          <ac:spMkLst>
            <pc:docMk/>
            <pc:sldMk cId="63728819" sldId="360"/>
            <ac:spMk id="19" creationId="{00000000-0000-0000-0000-000000000000}"/>
          </ac:spMkLst>
        </pc:spChg>
        <pc:spChg chg="mod">
          <ac:chgData name="nakayama kazuya" userId="ae628d73f8b88342" providerId="LiveId" clId="{F630A715-3056-44A7-883B-C2F7E3CE3B83}" dt="2022-06-12T10:17:35.142" v="5488" actId="20577"/>
          <ac:spMkLst>
            <pc:docMk/>
            <pc:sldMk cId="63728819" sldId="360"/>
            <ac:spMk id="20" creationId="{00000000-0000-0000-0000-000000000000}"/>
          </ac:spMkLst>
        </pc:spChg>
        <pc:spChg chg="add mod">
          <ac:chgData name="nakayama kazuya" userId="ae628d73f8b88342" providerId="LiveId" clId="{F630A715-3056-44A7-883B-C2F7E3CE3B83}" dt="2022-06-12T10:15:55.268" v="5447" actId="164"/>
          <ac:spMkLst>
            <pc:docMk/>
            <pc:sldMk cId="63728819" sldId="360"/>
            <ac:spMk id="22" creationId="{9A6286CB-C450-AC09-AFDA-AA4C60643BCA}"/>
          </ac:spMkLst>
        </pc:spChg>
        <pc:spChg chg="add mod">
          <ac:chgData name="nakayama kazuya" userId="ae628d73f8b88342" providerId="LiveId" clId="{F630A715-3056-44A7-883B-C2F7E3CE3B83}" dt="2022-06-12T10:15:55.268" v="5447" actId="164"/>
          <ac:spMkLst>
            <pc:docMk/>
            <pc:sldMk cId="63728819" sldId="360"/>
            <ac:spMk id="23" creationId="{0CE7D26A-132F-E3C9-FB0B-BE78F6572FF6}"/>
          </ac:spMkLst>
        </pc:spChg>
        <pc:spChg chg="add mod">
          <ac:chgData name="nakayama kazuya" userId="ae628d73f8b88342" providerId="LiveId" clId="{F630A715-3056-44A7-883B-C2F7E3CE3B83}" dt="2022-06-12T10:15:55.268" v="5447" actId="164"/>
          <ac:spMkLst>
            <pc:docMk/>
            <pc:sldMk cId="63728819" sldId="360"/>
            <ac:spMk id="24" creationId="{DACC2746-B9EC-1657-FBB8-DB89FE8D5ECC}"/>
          </ac:spMkLst>
        </pc:spChg>
        <pc:spChg chg="add del mod">
          <ac:chgData name="nakayama kazuya" userId="ae628d73f8b88342" providerId="LiveId" clId="{F630A715-3056-44A7-883B-C2F7E3CE3B83}" dt="2022-06-12T10:16:06.886" v="5449" actId="478"/>
          <ac:spMkLst>
            <pc:docMk/>
            <pc:sldMk cId="63728819" sldId="360"/>
            <ac:spMk id="26" creationId="{30680435-E922-8A3E-3BDF-8F101D5894F0}"/>
          </ac:spMkLst>
        </pc:spChg>
        <pc:spChg chg="add del mod">
          <ac:chgData name="nakayama kazuya" userId="ae628d73f8b88342" providerId="LiveId" clId="{F630A715-3056-44A7-883B-C2F7E3CE3B83}" dt="2022-06-12T10:16:06.886" v="5449" actId="478"/>
          <ac:spMkLst>
            <pc:docMk/>
            <pc:sldMk cId="63728819" sldId="360"/>
            <ac:spMk id="27" creationId="{C90221F3-EFF7-726D-E7DF-F3B542B4ABAA}"/>
          </ac:spMkLst>
        </pc:spChg>
        <pc:spChg chg="add del mod">
          <ac:chgData name="nakayama kazuya" userId="ae628d73f8b88342" providerId="LiveId" clId="{F630A715-3056-44A7-883B-C2F7E3CE3B83}" dt="2022-06-12T10:16:06.886" v="5449" actId="478"/>
          <ac:spMkLst>
            <pc:docMk/>
            <pc:sldMk cId="63728819" sldId="360"/>
            <ac:spMk id="28" creationId="{B27CFE3C-A1EB-5AF9-5DDD-F0CCAD21FA0B}"/>
          </ac:spMkLst>
        </pc:spChg>
        <pc:spChg chg="add mod">
          <ac:chgData name="nakayama kazuya" userId="ae628d73f8b88342" providerId="LiveId" clId="{F630A715-3056-44A7-883B-C2F7E3CE3B83}" dt="2022-06-12T10:17:16.712" v="5471" actId="1035"/>
          <ac:spMkLst>
            <pc:docMk/>
            <pc:sldMk cId="63728819" sldId="360"/>
            <ac:spMk id="30" creationId="{CEF184BC-BCB3-BEF7-A024-F28511B918FB}"/>
          </ac:spMkLst>
        </pc:spChg>
        <pc:grpChg chg="add del mod">
          <ac:chgData name="nakayama kazuya" userId="ae628d73f8b88342" providerId="LiveId" clId="{F630A715-3056-44A7-883B-C2F7E3CE3B83}" dt="2022-06-12T10:16:28.621" v="5452" actId="21"/>
          <ac:grpSpMkLst>
            <pc:docMk/>
            <pc:sldMk cId="63728819" sldId="360"/>
            <ac:grpSpMk id="2" creationId="{1E0EE4F4-BD8E-B461-8754-16879C71A3F2}"/>
          </ac:grpSpMkLst>
        </pc:grpChg>
        <pc:picChg chg="mod">
          <ac:chgData name="nakayama kazuya" userId="ae628d73f8b88342" providerId="LiveId" clId="{F630A715-3056-44A7-883B-C2F7E3CE3B83}" dt="2022-06-12T10:18:01.377" v="5507" actId="14100"/>
          <ac:picMkLst>
            <pc:docMk/>
            <pc:sldMk cId="63728819" sldId="360"/>
            <ac:picMk id="3" creationId="{00000000-0000-0000-0000-000000000000}"/>
          </ac:picMkLst>
        </pc:picChg>
        <pc:picChg chg="mod">
          <ac:chgData name="nakayama kazuya" userId="ae628d73f8b88342" providerId="LiveId" clId="{F630A715-3056-44A7-883B-C2F7E3CE3B83}" dt="2022-06-12T10:18:04.599" v="5515" actId="1037"/>
          <ac:picMkLst>
            <pc:docMk/>
            <pc:sldMk cId="63728819" sldId="360"/>
            <ac:picMk id="4" creationId="{00000000-0000-0000-0000-000000000000}"/>
          </ac:picMkLst>
        </pc:picChg>
        <pc:picChg chg="add mod ord">
          <ac:chgData name="nakayama kazuya" userId="ae628d73f8b88342" providerId="LiveId" clId="{F630A715-3056-44A7-883B-C2F7E3CE3B83}" dt="2022-06-12T10:16:59.749" v="5462" actId="1036"/>
          <ac:picMkLst>
            <pc:docMk/>
            <pc:sldMk cId="63728819" sldId="360"/>
            <ac:picMk id="9" creationId="{BFCAE35B-C03A-85FB-3EFE-E09EB05D243A}"/>
          </ac:picMkLst>
        </pc:picChg>
        <pc:picChg chg="add mod">
          <ac:chgData name="nakayama kazuya" userId="ae628d73f8b88342" providerId="LiveId" clId="{F630A715-3056-44A7-883B-C2F7E3CE3B83}" dt="2022-06-12T10:15:55.268" v="5447" actId="164"/>
          <ac:picMkLst>
            <pc:docMk/>
            <pc:sldMk cId="63728819" sldId="360"/>
            <ac:picMk id="21" creationId="{809E1161-8F83-921D-CB1A-D9F5A40B6F1E}"/>
          </ac:picMkLst>
        </pc:picChg>
        <pc:picChg chg="add del mod">
          <ac:chgData name="nakayama kazuya" userId="ae628d73f8b88342" providerId="LiveId" clId="{F630A715-3056-44A7-883B-C2F7E3CE3B83}" dt="2022-06-12T10:16:06.886" v="5449" actId="478"/>
          <ac:picMkLst>
            <pc:docMk/>
            <pc:sldMk cId="63728819" sldId="360"/>
            <ac:picMk id="25" creationId="{674F5581-CC06-B1F0-D1C7-85E7488939BC}"/>
          </ac:picMkLst>
        </pc:picChg>
        <pc:picChg chg="add mod">
          <ac:chgData name="nakayama kazuya" userId="ae628d73f8b88342" providerId="LiveId" clId="{F630A715-3056-44A7-883B-C2F7E3CE3B83}" dt="2022-06-12T10:16:59.749" v="5462" actId="1036"/>
          <ac:picMkLst>
            <pc:docMk/>
            <pc:sldMk cId="63728819" sldId="360"/>
            <ac:picMk id="29" creationId="{B265EBBC-83E8-3B7F-9580-5B81E05ADD50}"/>
          </ac:picMkLst>
        </pc:picChg>
      </pc:sldChg>
      <pc:sldChg chg="modSp mod ord">
        <pc:chgData name="nakayama kazuya" userId="ae628d73f8b88342" providerId="LiveId" clId="{F630A715-3056-44A7-883B-C2F7E3CE3B83}" dt="2022-06-12T09:38:34.681" v="3350" actId="6549"/>
        <pc:sldMkLst>
          <pc:docMk/>
          <pc:sldMk cId="1776390382" sldId="361"/>
        </pc:sldMkLst>
        <pc:spChg chg="mod">
          <ac:chgData name="nakayama kazuya" userId="ae628d73f8b88342" providerId="LiveId" clId="{F630A715-3056-44A7-883B-C2F7E3CE3B83}" dt="2022-06-12T09:38:34.681" v="3350" actId="6549"/>
          <ac:spMkLst>
            <pc:docMk/>
            <pc:sldMk cId="1776390382" sldId="361"/>
            <ac:spMk id="10" creationId="{00000000-0000-0000-0000-000000000000}"/>
          </ac:spMkLst>
        </pc:spChg>
      </pc:sldChg>
      <pc:sldChg chg="add del">
        <pc:chgData name="nakayama kazuya" userId="ae628d73f8b88342" providerId="LiveId" clId="{F630A715-3056-44A7-883B-C2F7E3CE3B83}" dt="2022-06-12T10:19:46.482" v="5636" actId="2696"/>
        <pc:sldMkLst>
          <pc:docMk/>
          <pc:sldMk cId="1491149847" sldId="363"/>
        </pc:sldMkLst>
      </pc:sldChg>
      <pc:sldChg chg="del">
        <pc:chgData name="nakayama kazuya" userId="ae628d73f8b88342" providerId="LiveId" clId="{F630A715-3056-44A7-883B-C2F7E3CE3B83}" dt="2022-06-12T10:19:42.275" v="5634" actId="2696"/>
        <pc:sldMkLst>
          <pc:docMk/>
          <pc:sldMk cId="1639957959" sldId="363"/>
        </pc:sldMkLst>
      </pc:sldChg>
      <pc:sldChg chg="add">
        <pc:chgData name="nakayama kazuya" userId="ae628d73f8b88342" providerId="LiveId" clId="{F630A715-3056-44A7-883B-C2F7E3CE3B83}" dt="2022-06-12T10:19:50.390" v="5637"/>
        <pc:sldMkLst>
          <pc:docMk/>
          <pc:sldMk cId="2042164620" sldId="363"/>
        </pc:sldMkLst>
      </pc:sldChg>
      <pc:sldChg chg="add del">
        <pc:chgData name="nakayama kazuya" userId="ae628d73f8b88342" providerId="LiveId" clId="{F630A715-3056-44A7-883B-C2F7E3CE3B83}" dt="2022-06-12T10:19:46.482" v="5636" actId="2696"/>
        <pc:sldMkLst>
          <pc:docMk/>
          <pc:sldMk cId="2440281975" sldId="364"/>
        </pc:sldMkLst>
      </pc:sldChg>
      <pc:sldChg chg="del">
        <pc:chgData name="nakayama kazuya" userId="ae628d73f8b88342" providerId="LiveId" clId="{F630A715-3056-44A7-883B-C2F7E3CE3B83}" dt="2022-06-12T10:19:42.275" v="5634" actId="2696"/>
        <pc:sldMkLst>
          <pc:docMk/>
          <pc:sldMk cId="2719255955" sldId="364"/>
        </pc:sldMkLst>
      </pc:sldChg>
      <pc:sldChg chg="add">
        <pc:chgData name="nakayama kazuya" userId="ae628d73f8b88342" providerId="LiveId" clId="{F630A715-3056-44A7-883B-C2F7E3CE3B83}" dt="2022-06-12T10:19:50.390" v="5637"/>
        <pc:sldMkLst>
          <pc:docMk/>
          <pc:sldMk cId="2926925826" sldId="364"/>
        </pc:sldMkLst>
      </pc:sldChg>
      <pc:sldChg chg="ord">
        <pc:chgData name="nakayama kazuya" userId="ae628d73f8b88342" providerId="LiveId" clId="{F630A715-3056-44A7-883B-C2F7E3CE3B83}" dt="2022-06-12T09:36:34.899" v="3334"/>
        <pc:sldMkLst>
          <pc:docMk/>
          <pc:sldMk cId="2246008473" sldId="366"/>
        </pc:sldMkLst>
      </pc:sldChg>
      <pc:sldChg chg="del">
        <pc:chgData name="nakayama kazuya" userId="ae628d73f8b88342" providerId="LiveId" clId="{F630A715-3056-44A7-883B-C2F7E3CE3B83}" dt="2022-06-12T09:21:48.134" v="2652" actId="2696"/>
        <pc:sldMkLst>
          <pc:docMk/>
          <pc:sldMk cId="2074904016" sldId="375"/>
        </pc:sldMkLst>
      </pc:sldChg>
      <pc:sldChg chg="addSp delSp modSp mod ord">
        <pc:chgData name="nakayama kazuya" userId="ae628d73f8b88342" providerId="LiveId" clId="{F630A715-3056-44A7-883B-C2F7E3CE3B83}" dt="2022-06-12T10:26:37.791" v="6176" actId="20577"/>
        <pc:sldMkLst>
          <pc:docMk/>
          <pc:sldMk cId="814380114" sldId="379"/>
        </pc:sldMkLst>
        <pc:spChg chg="mod">
          <ac:chgData name="nakayama kazuya" userId="ae628d73f8b88342" providerId="LiveId" clId="{F630A715-3056-44A7-883B-C2F7E3CE3B83}" dt="2022-06-12T10:25:05.159" v="6000" actId="1036"/>
          <ac:spMkLst>
            <pc:docMk/>
            <pc:sldMk cId="814380114" sldId="379"/>
            <ac:spMk id="4" creationId="{00000000-0000-0000-0000-000000000000}"/>
          </ac:spMkLst>
        </pc:spChg>
        <pc:spChg chg="mod">
          <ac:chgData name="nakayama kazuya" userId="ae628d73f8b88342" providerId="LiveId" clId="{F630A715-3056-44A7-883B-C2F7E3CE3B83}" dt="2022-06-12T10:25:05.159" v="6000" actId="1036"/>
          <ac:spMkLst>
            <pc:docMk/>
            <pc:sldMk cId="814380114" sldId="379"/>
            <ac:spMk id="9" creationId="{00000000-0000-0000-0000-000000000000}"/>
          </ac:spMkLst>
        </pc:spChg>
        <pc:spChg chg="mod">
          <ac:chgData name="nakayama kazuya" userId="ae628d73f8b88342" providerId="LiveId" clId="{F630A715-3056-44A7-883B-C2F7E3CE3B83}" dt="2022-06-12T10:25:05.159" v="6000" actId="1036"/>
          <ac:spMkLst>
            <pc:docMk/>
            <pc:sldMk cId="814380114" sldId="379"/>
            <ac:spMk id="11" creationId="{00000000-0000-0000-0000-000000000000}"/>
          </ac:spMkLst>
        </pc:spChg>
        <pc:spChg chg="mod">
          <ac:chgData name="nakayama kazuya" userId="ae628d73f8b88342" providerId="LiveId" clId="{F630A715-3056-44A7-883B-C2F7E3CE3B83}" dt="2022-06-12T10:25:05.159" v="6000" actId="1036"/>
          <ac:spMkLst>
            <pc:docMk/>
            <pc:sldMk cId="814380114" sldId="379"/>
            <ac:spMk id="14" creationId="{00000000-0000-0000-0000-000000000000}"/>
          </ac:spMkLst>
        </pc:spChg>
        <pc:spChg chg="mod">
          <ac:chgData name="nakayama kazuya" userId="ae628d73f8b88342" providerId="LiveId" clId="{F630A715-3056-44A7-883B-C2F7E3CE3B83}" dt="2022-06-12T10:25:05.159" v="6000" actId="1036"/>
          <ac:spMkLst>
            <pc:docMk/>
            <pc:sldMk cId="814380114" sldId="379"/>
            <ac:spMk id="19" creationId="{00000000-0000-0000-0000-000000000000}"/>
          </ac:spMkLst>
        </pc:spChg>
        <pc:spChg chg="del mod">
          <ac:chgData name="nakayama kazuya" userId="ae628d73f8b88342" providerId="LiveId" clId="{F630A715-3056-44A7-883B-C2F7E3CE3B83}" dt="2022-06-12T10:22:09.285" v="5939" actId="478"/>
          <ac:spMkLst>
            <pc:docMk/>
            <pc:sldMk cId="814380114" sldId="379"/>
            <ac:spMk id="22" creationId="{00000000-0000-0000-0000-000000000000}"/>
          </ac:spMkLst>
        </pc:spChg>
        <pc:spChg chg="mod">
          <ac:chgData name="nakayama kazuya" userId="ae628d73f8b88342" providerId="LiveId" clId="{F630A715-3056-44A7-883B-C2F7E3CE3B83}" dt="2022-06-12T10:25:05.159" v="6000" actId="1036"/>
          <ac:spMkLst>
            <pc:docMk/>
            <pc:sldMk cId="814380114" sldId="379"/>
            <ac:spMk id="25" creationId="{00000000-0000-0000-0000-000000000000}"/>
          </ac:spMkLst>
        </pc:spChg>
        <pc:spChg chg="mod">
          <ac:chgData name="nakayama kazuya" userId="ae628d73f8b88342" providerId="LiveId" clId="{F630A715-3056-44A7-883B-C2F7E3CE3B83}" dt="2022-06-12T10:25:05.159" v="6000" actId="1036"/>
          <ac:spMkLst>
            <pc:docMk/>
            <pc:sldMk cId="814380114" sldId="379"/>
            <ac:spMk id="26" creationId="{00000000-0000-0000-0000-000000000000}"/>
          </ac:spMkLst>
        </pc:spChg>
        <pc:spChg chg="mod">
          <ac:chgData name="nakayama kazuya" userId="ae628d73f8b88342" providerId="LiveId" clId="{F630A715-3056-44A7-883B-C2F7E3CE3B83}" dt="2022-06-12T10:25:05.159" v="6000" actId="1036"/>
          <ac:spMkLst>
            <pc:docMk/>
            <pc:sldMk cId="814380114" sldId="379"/>
            <ac:spMk id="27" creationId="{00000000-0000-0000-0000-000000000000}"/>
          </ac:spMkLst>
        </pc:spChg>
        <pc:spChg chg="mod">
          <ac:chgData name="nakayama kazuya" userId="ae628d73f8b88342" providerId="LiveId" clId="{F630A715-3056-44A7-883B-C2F7E3CE3B83}" dt="2022-06-12T10:25:05.159" v="6000" actId="1036"/>
          <ac:spMkLst>
            <pc:docMk/>
            <pc:sldMk cId="814380114" sldId="379"/>
            <ac:spMk id="28" creationId="{00000000-0000-0000-0000-000000000000}"/>
          </ac:spMkLst>
        </pc:spChg>
        <pc:spChg chg="add mod">
          <ac:chgData name="nakayama kazuya" userId="ae628d73f8b88342" providerId="LiveId" clId="{F630A715-3056-44A7-883B-C2F7E3CE3B83}" dt="2022-06-12T10:26:37.791" v="6176" actId="20577"/>
          <ac:spMkLst>
            <pc:docMk/>
            <pc:sldMk cId="814380114" sldId="379"/>
            <ac:spMk id="29" creationId="{BFA77030-402B-0C1A-06D2-7441CE169F3E}"/>
          </ac:spMkLst>
        </pc:spChg>
        <pc:spChg chg="add del mod">
          <ac:chgData name="nakayama kazuya" userId="ae628d73f8b88342" providerId="LiveId" clId="{F630A715-3056-44A7-883B-C2F7E3CE3B83}" dt="2022-06-12T10:25:09.272" v="6001" actId="478"/>
          <ac:spMkLst>
            <pc:docMk/>
            <pc:sldMk cId="814380114" sldId="379"/>
            <ac:spMk id="30" creationId="{510244DF-9989-053C-76A2-053F9B7E8ACF}"/>
          </ac:spMkLst>
        </pc:spChg>
        <pc:spChg chg="add mod">
          <ac:chgData name="nakayama kazuya" userId="ae628d73f8b88342" providerId="LiveId" clId="{F630A715-3056-44A7-883B-C2F7E3CE3B83}" dt="2022-06-12T10:25:14.884" v="6002"/>
          <ac:spMkLst>
            <pc:docMk/>
            <pc:sldMk cId="814380114" sldId="379"/>
            <ac:spMk id="31" creationId="{ADAAEE3B-F89C-76F1-E9DC-8F67A29ECCC0}"/>
          </ac:spMkLst>
        </pc:spChg>
        <pc:grpChg chg="mod">
          <ac:chgData name="nakayama kazuya" userId="ae628d73f8b88342" providerId="LiveId" clId="{F630A715-3056-44A7-883B-C2F7E3CE3B83}" dt="2022-06-12T10:25:05.159" v="6000" actId="1036"/>
          <ac:grpSpMkLst>
            <pc:docMk/>
            <pc:sldMk cId="814380114" sldId="379"/>
            <ac:grpSpMk id="36" creationId="{00000000-0000-0000-0000-000000000000}"/>
          </ac:grpSpMkLst>
        </pc:grpChg>
        <pc:graphicFrameChg chg="mod modGraphic">
          <ac:chgData name="nakayama kazuya" userId="ae628d73f8b88342" providerId="LiveId" clId="{F630A715-3056-44A7-883B-C2F7E3CE3B83}" dt="2022-06-12T10:25:05.159" v="6000" actId="1036"/>
          <ac:graphicFrameMkLst>
            <pc:docMk/>
            <pc:sldMk cId="814380114" sldId="379"/>
            <ac:graphicFrameMk id="2" creationId="{00000000-0000-0000-0000-000000000000}"/>
          </ac:graphicFrameMkLst>
        </pc:graphicFrameChg>
        <pc:graphicFrameChg chg="mod">
          <ac:chgData name="nakayama kazuya" userId="ae628d73f8b88342" providerId="LiveId" clId="{F630A715-3056-44A7-883B-C2F7E3CE3B83}" dt="2022-06-12T10:25:05.159" v="6000" actId="1036"/>
          <ac:graphicFrameMkLst>
            <pc:docMk/>
            <pc:sldMk cId="814380114" sldId="379"/>
            <ac:graphicFrameMk id="21" creationId="{00000000-0000-0000-0000-000000000000}"/>
          </ac:graphicFrameMkLst>
        </pc:graphicFrameChg>
        <pc:picChg chg="mod">
          <ac:chgData name="nakayama kazuya" userId="ae628d73f8b88342" providerId="LiveId" clId="{F630A715-3056-44A7-883B-C2F7E3CE3B83}" dt="2022-06-12T10:25:05.159" v="6000" actId="1036"/>
          <ac:picMkLst>
            <pc:docMk/>
            <pc:sldMk cId="814380114" sldId="379"/>
            <ac:picMk id="23" creationId="{00000000-0000-0000-0000-000000000000}"/>
          </ac:picMkLst>
        </pc:picChg>
        <pc:picChg chg="mod">
          <ac:chgData name="nakayama kazuya" userId="ae628d73f8b88342" providerId="LiveId" clId="{F630A715-3056-44A7-883B-C2F7E3CE3B83}" dt="2022-06-12T10:25:05.159" v="6000" actId="1036"/>
          <ac:picMkLst>
            <pc:docMk/>
            <pc:sldMk cId="814380114" sldId="379"/>
            <ac:picMk id="24" creationId="{00000000-0000-0000-0000-000000000000}"/>
          </ac:picMkLst>
        </pc:picChg>
        <pc:cxnChg chg="mod">
          <ac:chgData name="nakayama kazuya" userId="ae628d73f8b88342" providerId="LiveId" clId="{F630A715-3056-44A7-883B-C2F7E3CE3B83}" dt="2022-06-12T10:25:05.159" v="6000" actId="1036"/>
          <ac:cxnSpMkLst>
            <pc:docMk/>
            <pc:sldMk cId="814380114" sldId="379"/>
            <ac:cxnSpMk id="15" creationId="{00000000-0000-0000-0000-000000000000}"/>
          </ac:cxnSpMkLst>
        </pc:cxnChg>
        <pc:cxnChg chg="mod">
          <ac:chgData name="nakayama kazuya" userId="ae628d73f8b88342" providerId="LiveId" clId="{F630A715-3056-44A7-883B-C2F7E3CE3B83}" dt="2022-06-12T10:25:05.159" v="6000" actId="1036"/>
          <ac:cxnSpMkLst>
            <pc:docMk/>
            <pc:sldMk cId="814380114" sldId="379"/>
            <ac:cxnSpMk id="32" creationId="{00000000-0000-0000-0000-000000000000}"/>
          </ac:cxnSpMkLst>
        </pc:cxnChg>
        <pc:cxnChg chg="mod">
          <ac:chgData name="nakayama kazuya" userId="ae628d73f8b88342" providerId="LiveId" clId="{F630A715-3056-44A7-883B-C2F7E3CE3B83}" dt="2022-06-12T10:25:05.159" v="6000" actId="1036"/>
          <ac:cxnSpMkLst>
            <pc:docMk/>
            <pc:sldMk cId="814380114" sldId="379"/>
            <ac:cxnSpMk id="33" creationId="{00000000-0000-0000-0000-000000000000}"/>
          </ac:cxnSpMkLst>
        </pc:cxnChg>
      </pc:sldChg>
      <pc:sldChg chg="del">
        <pc:chgData name="nakayama kazuya" userId="ae628d73f8b88342" providerId="LiveId" clId="{F630A715-3056-44A7-883B-C2F7E3CE3B83}" dt="2022-06-12T09:39:59.137" v="3351" actId="2696"/>
        <pc:sldMkLst>
          <pc:docMk/>
          <pc:sldMk cId="752959086" sldId="380"/>
        </pc:sldMkLst>
      </pc:sldChg>
      <pc:sldChg chg="addSp delSp modSp mod ord">
        <pc:chgData name="nakayama kazuya" userId="ae628d73f8b88342" providerId="LiveId" clId="{F630A715-3056-44A7-883B-C2F7E3CE3B83}" dt="2022-06-12T14:35:56.370" v="6744" actId="20577"/>
        <pc:sldMkLst>
          <pc:docMk/>
          <pc:sldMk cId="1996883598" sldId="381"/>
        </pc:sldMkLst>
        <pc:spChg chg="del">
          <ac:chgData name="nakayama kazuya" userId="ae628d73f8b88342" providerId="LiveId" clId="{F630A715-3056-44A7-883B-C2F7E3CE3B83}" dt="2022-06-12T08:49:25.199" v="1043" actId="21"/>
          <ac:spMkLst>
            <pc:docMk/>
            <pc:sldMk cId="1996883598" sldId="381"/>
            <ac:spMk id="2" creationId="{00000000-0000-0000-0000-000000000000}"/>
          </ac:spMkLst>
        </pc:spChg>
        <pc:spChg chg="add mod">
          <ac:chgData name="nakayama kazuya" userId="ae628d73f8b88342" providerId="LiveId" clId="{F630A715-3056-44A7-883B-C2F7E3CE3B83}" dt="2022-06-12T09:28:33.605" v="3124" actId="1037"/>
          <ac:spMkLst>
            <pc:docMk/>
            <pc:sldMk cId="1996883598" sldId="381"/>
            <ac:spMk id="4" creationId="{7139725C-BA4A-DA70-C63A-85C821C82EEC}"/>
          </ac:spMkLst>
        </pc:spChg>
        <pc:spChg chg="mod">
          <ac:chgData name="nakayama kazuya" userId="ae628d73f8b88342" providerId="LiveId" clId="{F630A715-3056-44A7-883B-C2F7E3CE3B83}" dt="2022-06-12T08:49:15.228" v="1040" actId="1076"/>
          <ac:spMkLst>
            <pc:docMk/>
            <pc:sldMk cId="1996883598" sldId="381"/>
            <ac:spMk id="11"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3"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4"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5"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6"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7" creationId="{00000000-0000-0000-0000-000000000000}"/>
          </ac:spMkLst>
        </pc:spChg>
        <pc:spChg chg="mod">
          <ac:chgData name="nakayama kazuya" userId="ae628d73f8b88342" providerId="LiveId" clId="{F630A715-3056-44A7-883B-C2F7E3CE3B83}" dt="2022-06-12T14:24:03.423" v="6719" actId="14100"/>
          <ac:spMkLst>
            <pc:docMk/>
            <pc:sldMk cId="1996883598" sldId="381"/>
            <ac:spMk id="18" creationId="{00000000-0000-0000-0000-000000000000}"/>
          </ac:spMkLst>
        </pc:spChg>
        <pc:spChg chg="mod">
          <ac:chgData name="nakayama kazuya" userId="ae628d73f8b88342" providerId="LiveId" clId="{F630A715-3056-44A7-883B-C2F7E3CE3B83}" dt="2022-06-12T08:49:15.228" v="1040" actId="1076"/>
          <ac:spMkLst>
            <pc:docMk/>
            <pc:sldMk cId="1996883598" sldId="381"/>
            <ac:spMk id="19" creationId="{00000000-0000-0000-0000-000000000000}"/>
          </ac:spMkLst>
        </pc:spChg>
        <pc:spChg chg="mod">
          <ac:chgData name="nakayama kazuya" userId="ae628d73f8b88342" providerId="LiveId" clId="{F630A715-3056-44A7-883B-C2F7E3CE3B83}" dt="2022-06-12T08:49:15.228" v="1040" actId="1076"/>
          <ac:spMkLst>
            <pc:docMk/>
            <pc:sldMk cId="1996883598" sldId="381"/>
            <ac:spMk id="20" creationId="{00000000-0000-0000-0000-000000000000}"/>
          </ac:spMkLst>
        </pc:spChg>
        <pc:spChg chg="mod">
          <ac:chgData name="nakayama kazuya" userId="ae628d73f8b88342" providerId="LiveId" clId="{F630A715-3056-44A7-883B-C2F7E3CE3B83}" dt="2022-06-12T08:49:15.228" v="1040" actId="1076"/>
          <ac:spMkLst>
            <pc:docMk/>
            <pc:sldMk cId="1996883598" sldId="381"/>
            <ac:spMk id="21" creationId="{00000000-0000-0000-0000-000000000000}"/>
          </ac:spMkLst>
        </pc:spChg>
        <pc:spChg chg="mod">
          <ac:chgData name="nakayama kazuya" userId="ae628d73f8b88342" providerId="LiveId" clId="{F630A715-3056-44A7-883B-C2F7E3CE3B83}" dt="2022-06-12T08:49:15.228" v="1040" actId="1076"/>
          <ac:spMkLst>
            <pc:docMk/>
            <pc:sldMk cId="1996883598" sldId="381"/>
            <ac:spMk id="26" creationId="{00000000-0000-0000-0000-000000000000}"/>
          </ac:spMkLst>
        </pc:spChg>
        <pc:spChg chg="mod">
          <ac:chgData name="nakayama kazuya" userId="ae628d73f8b88342" providerId="LiveId" clId="{F630A715-3056-44A7-883B-C2F7E3CE3B83}" dt="2022-06-12T08:49:15.228" v="1040" actId="1076"/>
          <ac:spMkLst>
            <pc:docMk/>
            <pc:sldMk cId="1996883598" sldId="381"/>
            <ac:spMk id="27" creationId="{00000000-0000-0000-0000-000000000000}"/>
          </ac:spMkLst>
        </pc:spChg>
        <pc:spChg chg="mod">
          <ac:chgData name="nakayama kazuya" userId="ae628d73f8b88342" providerId="LiveId" clId="{F630A715-3056-44A7-883B-C2F7E3CE3B83}" dt="2022-06-12T08:49:15.228" v="1040" actId="1076"/>
          <ac:spMkLst>
            <pc:docMk/>
            <pc:sldMk cId="1996883598" sldId="381"/>
            <ac:spMk id="28" creationId="{00000000-0000-0000-0000-000000000000}"/>
          </ac:spMkLst>
        </pc:spChg>
        <pc:spChg chg="add del mod">
          <ac:chgData name="nakayama kazuya" userId="ae628d73f8b88342" providerId="LiveId" clId="{F630A715-3056-44A7-883B-C2F7E3CE3B83}" dt="2022-06-12T09:15:36.966" v="2244" actId="478"/>
          <ac:spMkLst>
            <pc:docMk/>
            <pc:sldMk cId="1996883598" sldId="381"/>
            <ac:spMk id="29" creationId="{2FF2E9AE-11C4-878E-5E84-7FC04B3F36DC}"/>
          </ac:spMkLst>
        </pc:spChg>
        <pc:spChg chg="add mod">
          <ac:chgData name="nakayama kazuya" userId="ae628d73f8b88342" providerId="LiveId" clId="{F630A715-3056-44A7-883B-C2F7E3CE3B83}" dt="2022-06-12T14:35:56.370" v="6744" actId="20577"/>
          <ac:spMkLst>
            <pc:docMk/>
            <pc:sldMk cId="1996883598" sldId="381"/>
            <ac:spMk id="30" creationId="{545FD4FA-9605-CAB4-49D1-2784E304EB28}"/>
          </ac:spMkLst>
        </pc:spChg>
        <pc:spChg chg="add mod">
          <ac:chgData name="nakayama kazuya" userId="ae628d73f8b88342" providerId="LiveId" clId="{F630A715-3056-44A7-883B-C2F7E3CE3B83}" dt="2022-06-12T14:13:06.759" v="6423" actId="20577"/>
          <ac:spMkLst>
            <pc:docMk/>
            <pc:sldMk cId="1996883598" sldId="381"/>
            <ac:spMk id="31" creationId="{097A29DB-F2FF-89B1-77AE-7E2A7F0A7972}"/>
          </ac:spMkLst>
        </pc:spChg>
        <pc:spChg chg="add mod ord">
          <ac:chgData name="nakayama kazuya" userId="ae628d73f8b88342" providerId="LiveId" clId="{F630A715-3056-44A7-883B-C2F7E3CE3B83}" dt="2022-06-12T09:31:22.916" v="3320" actId="1038"/>
          <ac:spMkLst>
            <pc:docMk/>
            <pc:sldMk cId="1996883598" sldId="381"/>
            <ac:spMk id="32" creationId="{212D08EB-BD41-4FA8-EDC8-81CCFCF55245}"/>
          </ac:spMkLst>
        </pc:spChg>
        <pc:spChg chg="add del mod">
          <ac:chgData name="nakayama kazuya" userId="ae628d73f8b88342" providerId="LiveId" clId="{F630A715-3056-44A7-883B-C2F7E3CE3B83}" dt="2022-06-12T09:30:45.680" v="3267" actId="478"/>
          <ac:spMkLst>
            <pc:docMk/>
            <pc:sldMk cId="1996883598" sldId="381"/>
            <ac:spMk id="34" creationId="{AACFAC38-BD62-8554-A5C4-F3F15ABFC48E}"/>
          </ac:spMkLst>
        </pc:spChg>
        <pc:spChg chg="mod">
          <ac:chgData name="nakayama kazuya" userId="ae628d73f8b88342" providerId="LiveId" clId="{F630A715-3056-44A7-883B-C2F7E3CE3B83}" dt="2022-06-12T14:35:51.568" v="6734" actId="20577"/>
          <ac:spMkLst>
            <pc:docMk/>
            <pc:sldMk cId="1996883598" sldId="381"/>
            <ac:spMk id="89" creationId="{00000000-0000-0000-0000-000000000000}"/>
          </ac:spMkLst>
        </pc:spChg>
        <pc:spChg chg="del mod">
          <ac:chgData name="nakayama kazuya" userId="ae628d73f8b88342" providerId="LiveId" clId="{F630A715-3056-44A7-883B-C2F7E3CE3B83}" dt="2022-06-12T09:10:42.924" v="2095" actId="478"/>
          <ac:spMkLst>
            <pc:docMk/>
            <pc:sldMk cId="1996883598" sldId="381"/>
            <ac:spMk id="90" creationId="{00000000-0000-0000-0000-000000000000}"/>
          </ac:spMkLst>
        </pc:spChg>
        <pc:spChg chg="mod">
          <ac:chgData name="nakayama kazuya" userId="ae628d73f8b88342" providerId="LiveId" clId="{F630A715-3056-44A7-883B-C2F7E3CE3B83}" dt="2022-06-12T09:21:25.406" v="2651" actId="1037"/>
          <ac:spMkLst>
            <pc:docMk/>
            <pc:sldMk cId="1996883598" sldId="381"/>
            <ac:spMk id="91" creationId="{00000000-0000-0000-0000-000000000000}"/>
          </ac:spMkLst>
        </pc:spChg>
        <pc:grpChg chg="add del mod">
          <ac:chgData name="nakayama kazuya" userId="ae628d73f8b88342" providerId="LiveId" clId="{F630A715-3056-44A7-883B-C2F7E3CE3B83}" dt="2022-06-12T08:49:25.199" v="1043" actId="21"/>
          <ac:grpSpMkLst>
            <pc:docMk/>
            <pc:sldMk cId="1996883598" sldId="381"/>
            <ac:grpSpMk id="9" creationId="{00000000-0000-0000-0000-000000000000}"/>
          </ac:grpSpMkLst>
        </pc:grpChg>
        <pc:grpChg chg="mod">
          <ac:chgData name="nakayama kazuya" userId="ae628d73f8b88342" providerId="LiveId" clId="{F630A715-3056-44A7-883B-C2F7E3CE3B83}" dt="2022-06-12T08:49:15.228" v="1040" actId="1076"/>
          <ac:grpSpMkLst>
            <pc:docMk/>
            <pc:sldMk cId="1996883598" sldId="381"/>
            <ac:grpSpMk id="10" creationId="{00000000-0000-0000-0000-000000000000}"/>
          </ac:grpSpMkLst>
        </pc:grpChg>
        <pc:picChg chg="add mod">
          <ac:chgData name="nakayama kazuya" userId="ae628d73f8b88342" providerId="LiveId" clId="{F630A715-3056-44A7-883B-C2F7E3CE3B83}" dt="2022-06-12T09:29:29.744" v="3189" actId="1035"/>
          <ac:picMkLst>
            <pc:docMk/>
            <pc:sldMk cId="1996883598" sldId="381"/>
            <ac:picMk id="3" creationId="{DF7680F8-DD8D-77DE-4E13-9A00990C120E}"/>
          </ac:picMkLst>
        </pc:picChg>
        <pc:picChg chg="mod">
          <ac:chgData name="nakayama kazuya" userId="ae628d73f8b88342" providerId="LiveId" clId="{F630A715-3056-44A7-883B-C2F7E3CE3B83}" dt="2022-06-12T08:49:15.228" v="1040" actId="1076"/>
          <ac:picMkLst>
            <pc:docMk/>
            <pc:sldMk cId="1996883598" sldId="381"/>
            <ac:picMk id="12" creationId="{00000000-0000-0000-0000-000000000000}"/>
          </ac:picMkLst>
        </pc:picChg>
        <pc:cxnChg chg="mod">
          <ac:chgData name="nakayama kazuya" userId="ae628d73f8b88342" providerId="LiveId" clId="{F630A715-3056-44A7-883B-C2F7E3CE3B83}" dt="2022-06-12T08:49:15.228" v="1040" actId="1076"/>
          <ac:cxnSpMkLst>
            <pc:docMk/>
            <pc:sldMk cId="1996883598" sldId="381"/>
            <ac:cxnSpMk id="23" creationId="{00000000-0000-0000-0000-000000000000}"/>
          </ac:cxnSpMkLst>
        </pc:cxnChg>
        <pc:cxnChg chg="mod">
          <ac:chgData name="nakayama kazuya" userId="ae628d73f8b88342" providerId="LiveId" clId="{F630A715-3056-44A7-883B-C2F7E3CE3B83}" dt="2022-06-12T08:49:15.228" v="1040" actId="1076"/>
          <ac:cxnSpMkLst>
            <pc:docMk/>
            <pc:sldMk cId="1996883598" sldId="381"/>
            <ac:cxnSpMk id="24" creationId="{00000000-0000-0000-0000-000000000000}"/>
          </ac:cxnSpMkLst>
        </pc:cxnChg>
        <pc:cxnChg chg="mod">
          <ac:chgData name="nakayama kazuya" userId="ae628d73f8b88342" providerId="LiveId" clId="{F630A715-3056-44A7-883B-C2F7E3CE3B83}" dt="2022-06-12T08:49:15.228" v="1040" actId="1076"/>
          <ac:cxnSpMkLst>
            <pc:docMk/>
            <pc:sldMk cId="1996883598" sldId="381"/>
            <ac:cxnSpMk id="25" creationId="{00000000-0000-0000-0000-000000000000}"/>
          </ac:cxnSpMkLst>
        </pc:cxnChg>
      </pc:sldChg>
      <pc:sldChg chg="addSp delSp modSp mod ord">
        <pc:chgData name="nakayama kazuya" userId="ae628d73f8b88342" providerId="LiveId" clId="{F630A715-3056-44A7-883B-C2F7E3CE3B83}" dt="2022-06-12T10:06:35.919" v="4810" actId="20577"/>
        <pc:sldMkLst>
          <pc:docMk/>
          <pc:sldMk cId="1299818665" sldId="384"/>
        </pc:sldMkLst>
        <pc:spChg chg="add del mod">
          <ac:chgData name="nakayama kazuya" userId="ae628d73f8b88342" providerId="LiveId" clId="{F630A715-3056-44A7-883B-C2F7E3CE3B83}" dt="2022-06-12T10:06:05.621" v="4764" actId="1036"/>
          <ac:spMkLst>
            <pc:docMk/>
            <pc:sldMk cId="1299818665" sldId="384"/>
            <ac:spMk id="2" creationId="{00000000-0000-0000-0000-000000000000}"/>
          </ac:spMkLst>
        </pc:spChg>
        <pc:spChg chg="del">
          <ac:chgData name="nakayama kazuya" userId="ae628d73f8b88342" providerId="LiveId" clId="{F630A715-3056-44A7-883B-C2F7E3CE3B83}" dt="2022-06-12T10:03:38.981" v="4473" actId="478"/>
          <ac:spMkLst>
            <pc:docMk/>
            <pc:sldMk cId="1299818665" sldId="384"/>
            <ac:spMk id="7" creationId="{00000000-0000-0000-0000-000000000000}"/>
          </ac:spMkLst>
        </pc:spChg>
        <pc:spChg chg="mod">
          <ac:chgData name="nakayama kazuya" userId="ae628d73f8b88342" providerId="LiveId" clId="{F630A715-3056-44A7-883B-C2F7E3CE3B83}" dt="2022-06-12T10:03:51.778" v="4499" actId="1035"/>
          <ac:spMkLst>
            <pc:docMk/>
            <pc:sldMk cId="1299818665" sldId="384"/>
            <ac:spMk id="10" creationId="{00000000-0000-0000-0000-000000000000}"/>
          </ac:spMkLst>
        </pc:spChg>
        <pc:spChg chg="add del mod">
          <ac:chgData name="nakayama kazuya" userId="ae628d73f8b88342" providerId="LiveId" clId="{F630A715-3056-44A7-883B-C2F7E3CE3B83}" dt="2022-06-12T10:03:28.593" v="4470" actId="478"/>
          <ac:spMkLst>
            <pc:docMk/>
            <pc:sldMk cId="1299818665" sldId="384"/>
            <ac:spMk id="12" creationId="{8CB0EDDE-B5D9-514A-F48B-73C650F25D3C}"/>
          </ac:spMkLst>
        </pc:spChg>
        <pc:spChg chg="mod">
          <ac:chgData name="nakayama kazuya" userId="ae628d73f8b88342" providerId="LiveId" clId="{F630A715-3056-44A7-883B-C2F7E3CE3B83}" dt="2022-06-12T10:04:22.651" v="4524" actId="1038"/>
          <ac:spMkLst>
            <pc:docMk/>
            <pc:sldMk cId="1299818665" sldId="384"/>
            <ac:spMk id="13" creationId="{00000000-0000-0000-0000-000000000000}"/>
          </ac:spMkLst>
        </pc:spChg>
        <pc:spChg chg="add mod">
          <ac:chgData name="nakayama kazuya" userId="ae628d73f8b88342" providerId="LiveId" clId="{F630A715-3056-44A7-883B-C2F7E3CE3B83}" dt="2022-06-12T10:06:35.919" v="4810" actId="20577"/>
          <ac:spMkLst>
            <pc:docMk/>
            <pc:sldMk cId="1299818665" sldId="384"/>
            <ac:spMk id="16" creationId="{C1280BCE-401D-9723-6991-A36305061312}"/>
          </ac:spMkLst>
        </pc:spChg>
        <pc:graphicFrameChg chg="mod">
          <ac:chgData name="nakayama kazuya" userId="ae628d73f8b88342" providerId="LiveId" clId="{F630A715-3056-44A7-883B-C2F7E3CE3B83}" dt="2022-06-12T10:04:10.868" v="4503" actId="1076"/>
          <ac:graphicFrameMkLst>
            <pc:docMk/>
            <pc:sldMk cId="1299818665" sldId="384"/>
            <ac:graphicFrameMk id="11" creationId="{00000000-0000-0000-0000-000000000000}"/>
          </ac:graphicFrameMkLst>
        </pc:graphicFrameChg>
      </pc:sldChg>
      <pc:sldChg chg="addSp delSp modSp mod ord">
        <pc:chgData name="nakayama kazuya" userId="ae628d73f8b88342" providerId="LiveId" clId="{F630A715-3056-44A7-883B-C2F7E3CE3B83}" dt="2022-06-12T10:11:20.016" v="5136" actId="1038"/>
        <pc:sldMkLst>
          <pc:docMk/>
          <pc:sldMk cId="1804809074" sldId="385"/>
        </pc:sldMkLst>
        <pc:spChg chg="add mod">
          <ac:chgData name="nakayama kazuya" userId="ae628d73f8b88342" providerId="LiveId" clId="{F630A715-3056-44A7-883B-C2F7E3CE3B83}" dt="2022-06-12T09:52:50.566" v="4050" actId="1036"/>
          <ac:spMkLst>
            <pc:docMk/>
            <pc:sldMk cId="1804809074" sldId="385"/>
            <ac:spMk id="3" creationId="{1C09A239-A6E5-9F8A-5C95-7CBD5A61C4AF}"/>
          </ac:spMkLst>
        </pc:spChg>
        <pc:spChg chg="add del mod">
          <ac:chgData name="nakayama kazuya" userId="ae628d73f8b88342" providerId="LiveId" clId="{F630A715-3056-44A7-883B-C2F7E3CE3B83}" dt="2022-06-12T09:52:37.322" v="4016" actId="478"/>
          <ac:spMkLst>
            <pc:docMk/>
            <pc:sldMk cId="1804809074" sldId="385"/>
            <ac:spMk id="4" creationId="{D6951B2D-03E4-4D30-B03B-FA99ED75E61C}"/>
          </ac:spMkLst>
        </pc:spChg>
        <pc:spChg chg="add mod">
          <ac:chgData name="nakayama kazuya" userId="ae628d73f8b88342" providerId="LiveId" clId="{F630A715-3056-44A7-883B-C2F7E3CE3B83}" dt="2022-06-12T09:56:05.646" v="4163" actId="2085"/>
          <ac:spMkLst>
            <pc:docMk/>
            <pc:sldMk cId="1804809074" sldId="385"/>
            <ac:spMk id="5" creationId="{F3725299-FE41-3B3B-B418-951AB461917C}"/>
          </ac:spMkLst>
        </pc:spChg>
        <pc:spChg chg="mod">
          <ac:chgData name="nakayama kazuya" userId="ae628d73f8b88342" providerId="LiveId" clId="{F630A715-3056-44A7-883B-C2F7E3CE3B83}" dt="2022-06-12T09:55:09.587" v="4138" actId="20577"/>
          <ac:spMkLst>
            <pc:docMk/>
            <pc:sldMk cId="1804809074" sldId="385"/>
            <ac:spMk id="7" creationId="{00000000-0000-0000-0000-000000000000}"/>
          </ac:spMkLst>
        </pc:spChg>
        <pc:spChg chg="del mod">
          <ac:chgData name="nakayama kazuya" userId="ae628d73f8b88342" providerId="LiveId" clId="{F630A715-3056-44A7-883B-C2F7E3CE3B83}" dt="2022-06-12T09:47:00.070" v="3785" actId="478"/>
          <ac:spMkLst>
            <pc:docMk/>
            <pc:sldMk cId="1804809074" sldId="385"/>
            <ac:spMk id="8" creationId="{00000000-0000-0000-0000-000000000000}"/>
          </ac:spMkLst>
        </pc:spChg>
        <pc:spChg chg="del mod">
          <ac:chgData name="nakayama kazuya" userId="ae628d73f8b88342" providerId="LiveId" clId="{F630A715-3056-44A7-883B-C2F7E3CE3B83}" dt="2022-06-12T09:51:22.857" v="3964" actId="478"/>
          <ac:spMkLst>
            <pc:docMk/>
            <pc:sldMk cId="1804809074" sldId="385"/>
            <ac:spMk id="9" creationId="{00000000-0000-0000-0000-000000000000}"/>
          </ac:spMkLst>
        </pc:spChg>
        <pc:spChg chg="del mod">
          <ac:chgData name="nakayama kazuya" userId="ae628d73f8b88342" providerId="LiveId" clId="{F630A715-3056-44A7-883B-C2F7E3CE3B83}" dt="2022-06-12T09:47:46.334" v="3892" actId="478"/>
          <ac:spMkLst>
            <pc:docMk/>
            <pc:sldMk cId="1804809074" sldId="385"/>
            <ac:spMk id="10" creationId="{00000000-0000-0000-0000-000000000000}"/>
          </ac:spMkLst>
        </pc:spChg>
        <pc:spChg chg="del mod">
          <ac:chgData name="nakayama kazuya" userId="ae628d73f8b88342" providerId="LiveId" clId="{F630A715-3056-44A7-883B-C2F7E3CE3B83}" dt="2022-06-12T09:48:11.301" v="3921" actId="478"/>
          <ac:spMkLst>
            <pc:docMk/>
            <pc:sldMk cId="1804809074" sldId="385"/>
            <ac:spMk id="11" creationId="{00000000-0000-0000-0000-000000000000}"/>
          </ac:spMkLst>
        </pc:spChg>
        <pc:spChg chg="mod">
          <ac:chgData name="nakayama kazuya" userId="ae628d73f8b88342" providerId="LiveId" clId="{F630A715-3056-44A7-883B-C2F7E3CE3B83}" dt="2022-06-12T09:38:10.085" v="3345" actId="20577"/>
          <ac:spMkLst>
            <pc:docMk/>
            <pc:sldMk cId="1804809074" sldId="385"/>
            <ac:spMk id="15" creationId="{00000000-0000-0000-0000-000000000000}"/>
          </ac:spMkLst>
        </pc:spChg>
        <pc:spChg chg="add mod">
          <ac:chgData name="nakayama kazuya" userId="ae628d73f8b88342" providerId="LiveId" clId="{F630A715-3056-44A7-883B-C2F7E3CE3B83}" dt="2022-06-12T09:56:13.464" v="4188" actId="1035"/>
          <ac:spMkLst>
            <pc:docMk/>
            <pc:sldMk cId="1804809074" sldId="385"/>
            <ac:spMk id="16" creationId="{A5D57FF8-8547-BCF4-5B52-BBEF50FDD065}"/>
          </ac:spMkLst>
        </pc:spChg>
        <pc:spChg chg="add mod">
          <ac:chgData name="nakayama kazuya" userId="ae628d73f8b88342" providerId="LiveId" clId="{F630A715-3056-44A7-883B-C2F7E3CE3B83}" dt="2022-06-12T10:11:11.181" v="5131" actId="20577"/>
          <ac:spMkLst>
            <pc:docMk/>
            <pc:sldMk cId="1804809074" sldId="385"/>
            <ac:spMk id="19" creationId="{E03643CE-0789-EEE3-BFFC-67A444F29B2D}"/>
          </ac:spMkLst>
        </pc:spChg>
        <pc:spChg chg="add mod">
          <ac:chgData name="nakayama kazuya" userId="ae628d73f8b88342" providerId="LiveId" clId="{F630A715-3056-44A7-883B-C2F7E3CE3B83}" dt="2022-06-12T10:11:20.016" v="5136" actId="1038"/>
          <ac:spMkLst>
            <pc:docMk/>
            <pc:sldMk cId="1804809074" sldId="385"/>
            <ac:spMk id="21" creationId="{58E45FFC-1A50-3721-3C14-8F0A02C94313}"/>
          </ac:spMkLst>
        </pc:spChg>
        <pc:spChg chg="add del mod">
          <ac:chgData name="nakayama kazuya" userId="ae628d73f8b88342" providerId="LiveId" clId="{F630A715-3056-44A7-883B-C2F7E3CE3B83}" dt="2022-06-12T09:51:22.857" v="3964" actId="478"/>
          <ac:spMkLst>
            <pc:docMk/>
            <pc:sldMk cId="1804809074" sldId="385"/>
            <ac:spMk id="22" creationId="{DA508B30-6D6F-9C2E-20BD-2DCEB1E89CA4}"/>
          </ac:spMkLst>
        </pc:spChg>
        <pc:graphicFrameChg chg="mod modGraphic">
          <ac:chgData name="nakayama kazuya" userId="ae628d73f8b88342" providerId="LiveId" clId="{F630A715-3056-44A7-883B-C2F7E3CE3B83}" dt="2022-06-12T09:59:26.133" v="4415" actId="20577"/>
          <ac:graphicFrameMkLst>
            <pc:docMk/>
            <pc:sldMk cId="1804809074" sldId="385"/>
            <ac:graphicFrameMk id="2" creationId="{00000000-0000-0000-0000-000000000000}"/>
          </ac:graphicFrameMkLst>
        </pc:graphicFrameChg>
        <pc:graphicFrameChg chg="mod">
          <ac:chgData name="nakayama kazuya" userId="ae628d73f8b88342" providerId="LiveId" clId="{F630A715-3056-44A7-883B-C2F7E3CE3B83}" dt="2022-06-12T10:10:54.047" v="5121" actId="1037"/>
          <ac:graphicFrameMkLst>
            <pc:docMk/>
            <pc:sldMk cId="1804809074" sldId="385"/>
            <ac:graphicFrameMk id="17" creationId="{00000000-0000-0000-0000-000000000000}"/>
          </ac:graphicFrameMkLst>
        </pc:graphicFrameChg>
        <pc:graphicFrameChg chg="del mod">
          <ac:chgData name="nakayama kazuya" userId="ae628d73f8b88342" providerId="LiveId" clId="{F630A715-3056-44A7-883B-C2F7E3CE3B83}" dt="2022-06-12T09:51:22.857" v="3964" actId="478"/>
          <ac:graphicFrameMkLst>
            <pc:docMk/>
            <pc:sldMk cId="1804809074" sldId="385"/>
            <ac:graphicFrameMk id="18" creationId="{00000000-0000-0000-0000-000000000000}"/>
          </ac:graphicFrameMkLst>
        </pc:graphicFrameChg>
        <pc:graphicFrameChg chg="mod modGraphic">
          <ac:chgData name="nakayama kazuya" userId="ae628d73f8b88342" providerId="LiveId" clId="{F630A715-3056-44A7-883B-C2F7E3CE3B83}" dt="2022-06-12T10:10:58.814" v="5125" actId="1038"/>
          <ac:graphicFrameMkLst>
            <pc:docMk/>
            <pc:sldMk cId="1804809074" sldId="385"/>
            <ac:graphicFrameMk id="20" creationId="{00000000-0000-0000-0000-000000000000}"/>
          </ac:graphicFrameMkLst>
        </pc:graphicFrameChg>
      </pc:sldChg>
      <pc:sldChg chg="addSp delSp modSp add del mod">
        <pc:chgData name="nakayama kazuya" userId="ae628d73f8b88342" providerId="LiveId" clId="{F630A715-3056-44A7-883B-C2F7E3CE3B83}" dt="2022-06-12T14:18:55.851" v="6553" actId="2696"/>
        <pc:sldMkLst>
          <pc:docMk/>
          <pc:sldMk cId="1091154209" sldId="386"/>
        </pc:sldMkLst>
        <pc:graphicFrameChg chg="add del mod modGraphic">
          <ac:chgData name="nakayama kazuya" userId="ae628d73f8b88342" providerId="LiveId" clId="{F630A715-3056-44A7-883B-C2F7E3CE3B83}" dt="2022-06-12T14:17:43.412" v="6484" actId="478"/>
          <ac:graphicFrameMkLst>
            <pc:docMk/>
            <pc:sldMk cId="1091154209" sldId="386"/>
            <ac:graphicFrameMk id="2" creationId="{02B9426B-B587-578B-5D01-AE34BEF7F88F}"/>
          </ac:graphicFrameMkLst>
        </pc:graphicFrameChg>
        <pc:graphicFrameChg chg="add del mod modGraphic">
          <ac:chgData name="nakayama kazuya" userId="ae628d73f8b88342" providerId="LiveId" clId="{F630A715-3056-44A7-883B-C2F7E3CE3B83}" dt="2022-06-12T14:18:51.768" v="6552" actId="478"/>
          <ac:graphicFrameMkLst>
            <pc:docMk/>
            <pc:sldMk cId="1091154209" sldId="386"/>
            <ac:graphicFrameMk id="5" creationId="{C37E9E29-DDCF-E5B6-B9DA-5211AC9E35A1}"/>
          </ac:graphicFrameMkLst>
        </pc:graphicFrameChg>
      </pc:sldChg>
      <pc:sldChg chg="addSp delSp modSp add mod">
        <pc:chgData name="nakayama kazuya" userId="ae628d73f8b88342" providerId="LiveId" clId="{F630A715-3056-44A7-883B-C2F7E3CE3B83}" dt="2022-06-12T15:01:39.677" v="7489" actId="1035"/>
        <pc:sldMkLst>
          <pc:docMk/>
          <pc:sldMk cId="2845724195" sldId="386"/>
        </pc:sldMkLst>
        <pc:spChg chg="mod">
          <ac:chgData name="nakayama kazuya" userId="ae628d73f8b88342" providerId="LiveId" clId="{F630A715-3056-44A7-883B-C2F7E3CE3B83}" dt="2022-06-12T15:01:13.249" v="7483" actId="20577"/>
          <ac:spMkLst>
            <pc:docMk/>
            <pc:sldMk cId="2845724195" sldId="386"/>
            <ac:spMk id="8" creationId="{00000000-0000-0000-0000-000000000000}"/>
          </ac:spMkLst>
        </pc:spChg>
        <pc:spChg chg="del">
          <ac:chgData name="nakayama kazuya" userId="ae628d73f8b88342" providerId="LiveId" clId="{F630A715-3056-44A7-883B-C2F7E3CE3B83}" dt="2022-06-12T14:46:17.247" v="6906" actId="478"/>
          <ac:spMkLst>
            <pc:docMk/>
            <pc:sldMk cId="2845724195" sldId="386"/>
            <ac:spMk id="9" creationId="{00000000-0000-0000-0000-000000000000}"/>
          </ac:spMkLst>
        </pc:spChg>
        <pc:spChg chg="add mod">
          <ac:chgData name="nakayama kazuya" userId="ae628d73f8b88342" providerId="LiveId" clId="{F630A715-3056-44A7-883B-C2F7E3CE3B83}" dt="2022-06-12T15:01:29.278" v="7487" actId="1036"/>
          <ac:spMkLst>
            <pc:docMk/>
            <pc:sldMk cId="2845724195" sldId="386"/>
            <ac:spMk id="12" creationId="{98E1AA1B-BCC9-64E0-525F-AC84D5759D17}"/>
          </ac:spMkLst>
        </pc:spChg>
        <pc:spChg chg="add mod">
          <ac:chgData name="nakayama kazuya" userId="ae628d73f8b88342" providerId="LiveId" clId="{F630A715-3056-44A7-883B-C2F7E3CE3B83}" dt="2022-06-12T15:01:39.677" v="7489" actId="1035"/>
          <ac:spMkLst>
            <pc:docMk/>
            <pc:sldMk cId="2845724195" sldId="386"/>
            <ac:spMk id="13" creationId="{F8D6D356-EA26-F02E-76B4-2F9FB047BA9B}"/>
          </ac:spMkLst>
        </pc:spChg>
        <pc:spChg chg="del mod">
          <ac:chgData name="nakayama kazuya" userId="ae628d73f8b88342" providerId="LiveId" clId="{F630A715-3056-44A7-883B-C2F7E3CE3B83}" dt="2022-06-12T14:45:51.729" v="6863" actId="478"/>
          <ac:spMkLst>
            <pc:docMk/>
            <pc:sldMk cId="2845724195" sldId="386"/>
            <ac:spMk id="22532" creationId="{00000000-0000-0000-0000-000000000000}"/>
          </ac:spMkLst>
        </pc:spChg>
        <pc:graphicFrameChg chg="add mod modGraphic">
          <ac:chgData name="nakayama kazuya" userId="ae628d73f8b88342" providerId="LiveId" clId="{F630A715-3056-44A7-883B-C2F7E3CE3B83}" dt="2022-06-12T15:01:39.677" v="7489" actId="1035"/>
          <ac:graphicFrameMkLst>
            <pc:docMk/>
            <pc:sldMk cId="2845724195" sldId="386"/>
            <ac:graphicFrameMk id="2" creationId="{1F1ACCB0-03D9-66E4-1D6C-44A5CC677C45}"/>
          </ac:graphicFrameMkLst>
        </pc:graphicFrameChg>
        <pc:graphicFrameChg chg="del">
          <ac:chgData name="nakayama kazuya" userId="ae628d73f8b88342" providerId="LiveId" clId="{F630A715-3056-44A7-883B-C2F7E3CE3B83}" dt="2022-06-12T14:46:17.247" v="6906" actId="478"/>
          <ac:graphicFrameMkLst>
            <pc:docMk/>
            <pc:sldMk cId="2845724195" sldId="386"/>
            <ac:graphicFrameMk id="57" creationId="{00000000-0000-0000-0000-000000000000}"/>
          </ac:graphicFrameMkLst>
        </pc:graphicFrameChg>
        <pc:graphicFrameChg chg="del">
          <ac:chgData name="nakayama kazuya" userId="ae628d73f8b88342" providerId="LiveId" clId="{F630A715-3056-44A7-883B-C2F7E3CE3B83}" dt="2022-06-12T14:46:17.247" v="6906" actId="478"/>
          <ac:graphicFrameMkLst>
            <pc:docMk/>
            <pc:sldMk cId="2845724195" sldId="386"/>
            <ac:graphicFrameMk id="2055"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880101" cy="488793"/>
          </a:xfrm>
          <a:prstGeom prst="rect">
            <a:avLst/>
          </a:prstGeom>
        </p:spPr>
        <p:txBody>
          <a:bodyPr vert="horz" lIns="89639" tIns="44823" rIns="89639" bIns="448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8" y="0"/>
            <a:ext cx="2880101" cy="488793"/>
          </a:xfrm>
          <a:prstGeom prst="rect">
            <a:avLst/>
          </a:prstGeom>
        </p:spPr>
        <p:txBody>
          <a:bodyPr vert="horz" lIns="89639" tIns="44823" rIns="89639" bIns="44823" rtlCol="0"/>
          <a:lstStyle>
            <a:lvl1pPr algn="r">
              <a:defRPr sz="1200"/>
            </a:lvl1pPr>
          </a:lstStyle>
          <a:p>
            <a:fld id="{4EB79A8A-CB3A-4366-90D0-4F47485F5A42}" type="datetimeFigureOut">
              <a:rPr kumimoji="1" lang="ja-JP" altLang="en-US" smtClean="0"/>
              <a:t>2022/6/22</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39" tIns="44823" rIns="89639" bIns="44823"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39" tIns="44823" rIns="89639" bIns="448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287059"/>
            <a:ext cx="2880101" cy="488792"/>
          </a:xfrm>
          <a:prstGeom prst="rect">
            <a:avLst/>
          </a:prstGeom>
        </p:spPr>
        <p:txBody>
          <a:bodyPr vert="horz" lIns="89639" tIns="44823" rIns="89639" bIns="448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8" y="9287059"/>
            <a:ext cx="2880101" cy="488792"/>
          </a:xfrm>
          <a:prstGeom prst="rect">
            <a:avLst/>
          </a:prstGeom>
        </p:spPr>
        <p:txBody>
          <a:bodyPr vert="horz" lIns="89639" tIns="44823" rIns="89639" bIns="44823" rtlCol="0" anchor="b"/>
          <a:lstStyle>
            <a:lvl1pPr algn="r">
              <a:defRPr sz="1200"/>
            </a:lvl1pPr>
          </a:lstStyle>
          <a:p>
            <a:fld id="{69E13C74-3134-4BD3-AD92-563B2371EE18}" type="slidenum">
              <a:rPr kumimoji="1" lang="ja-JP" altLang="en-US" smtClean="0"/>
              <a:t>‹#›</a:t>
            </a:fld>
            <a:endParaRPr kumimoji="1" lang="ja-JP" altLang="en-US"/>
          </a:p>
        </p:txBody>
      </p:sp>
    </p:spTree>
    <p:extLst>
      <p:ext uri="{BB962C8B-B14F-4D97-AF65-F5344CB8AC3E}">
        <p14:creationId xmlns:p14="http://schemas.microsoft.com/office/powerpoint/2010/main" val="2828507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E13C74-3134-4BD3-AD92-563B2371EE18}" type="slidenum">
              <a:rPr kumimoji="1" lang="ja-JP" altLang="en-US" smtClean="0"/>
              <a:t>1</a:t>
            </a:fld>
            <a:endParaRPr kumimoji="1" lang="ja-JP" altLang="en-US" dirty="0"/>
          </a:p>
        </p:txBody>
      </p:sp>
    </p:spTree>
    <p:extLst>
      <p:ext uri="{BB962C8B-B14F-4D97-AF65-F5344CB8AC3E}">
        <p14:creationId xmlns:p14="http://schemas.microsoft.com/office/powerpoint/2010/main" val="35584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a:p>
        </p:txBody>
      </p:sp>
      <p:sp>
        <p:nvSpPr>
          <p:cNvPr id="22532"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p:spPr>
        <p:txBody>
          <a:bodyPr/>
          <a:lstStyle/>
          <a:p>
            <a:endParaRPr lang="ja-JP" altLang="en-US" dirty="0"/>
          </a:p>
        </p:txBody>
      </p:sp>
      <p:sp>
        <p:nvSpPr>
          <p:cNvPr id="21508"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48A0579F-4992-4D74-B437-A78E960A3B4D}" type="slidenum">
              <a:rPr lang="en-US" altLang="ja-JP" smtClean="0">
                <a:ea typeface="ＭＳ Ｐゴシック" charset="-128"/>
              </a:rPr>
              <a:pPr eaLnBrk="1" hangingPunct="1">
                <a:spcBef>
                  <a:spcPct val="0"/>
                </a:spcBef>
              </a:pPr>
              <a:t>18</a:t>
            </a:fld>
            <a:endParaRPr lang="en-US" altLang="ja-JP">
              <a:ea typeface="ＭＳ Ｐゴシック" charset="-128"/>
            </a:endParaRPr>
          </a:p>
        </p:txBody>
      </p:sp>
    </p:spTree>
    <p:extLst>
      <p:ext uri="{BB962C8B-B14F-4D97-AF65-F5344CB8AC3E}">
        <p14:creationId xmlns:p14="http://schemas.microsoft.com/office/powerpoint/2010/main" val="243665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a:p>
        </p:txBody>
      </p:sp>
      <p:sp>
        <p:nvSpPr>
          <p:cNvPr id="19460"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2</a:t>
            </a:fld>
            <a:endParaRPr lang="en-US" altLang="ja-JP">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a:p>
        </p:txBody>
      </p:sp>
      <p:sp>
        <p:nvSpPr>
          <p:cNvPr id="19460"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3</a:t>
            </a:fld>
            <a:endParaRPr lang="en-US" altLang="ja-JP">
              <a:ea typeface="ＭＳ Ｐゴシック" charset="-128"/>
            </a:endParaRPr>
          </a:p>
        </p:txBody>
      </p:sp>
    </p:spTree>
    <p:extLst>
      <p:ext uri="{BB962C8B-B14F-4D97-AF65-F5344CB8AC3E}">
        <p14:creationId xmlns:p14="http://schemas.microsoft.com/office/powerpoint/2010/main" val="54952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a:p>
        </p:txBody>
      </p:sp>
      <p:sp>
        <p:nvSpPr>
          <p:cNvPr id="19460"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4</a:t>
            </a:fld>
            <a:endParaRPr lang="en-US" altLang="ja-JP">
              <a:ea typeface="ＭＳ Ｐゴシック" charset="-128"/>
            </a:endParaRPr>
          </a:p>
        </p:txBody>
      </p:sp>
    </p:spTree>
    <p:extLst>
      <p:ext uri="{BB962C8B-B14F-4D97-AF65-F5344CB8AC3E}">
        <p14:creationId xmlns:p14="http://schemas.microsoft.com/office/powerpoint/2010/main" val="197643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1964" fontAlgn="base">
              <a:spcBef>
                <a:spcPct val="0"/>
              </a:spcBef>
              <a:spcAft>
                <a:spcPct val="0"/>
              </a:spcAft>
              <a:defRPr/>
            </a:pPr>
            <a:fld id="{DDC44267-CC81-4995-B75B-EC9F6467A410}" type="slidenum">
              <a:rPr lang="en-US" altLang="ja-JP">
                <a:latin typeface="Arial" charset="0"/>
              </a:rPr>
              <a:pPr defTabSz="911964" fontAlgn="base">
                <a:spcBef>
                  <a:spcPct val="0"/>
                </a:spcBef>
                <a:spcAft>
                  <a:spcPct val="0"/>
                </a:spcAft>
                <a:defRPr/>
              </a:pPr>
              <a:t>5</a:t>
            </a:fld>
            <a:endParaRPr lang="en-US" altLang="ja-JP">
              <a:latin typeface="Arial" charset="0"/>
            </a:endParaRPr>
          </a:p>
        </p:txBody>
      </p:sp>
    </p:spTree>
    <p:extLst>
      <p:ext uri="{BB962C8B-B14F-4D97-AF65-F5344CB8AC3E}">
        <p14:creationId xmlns:p14="http://schemas.microsoft.com/office/powerpoint/2010/main" val="282227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smtClean="0"/>
          </a:p>
        </p:txBody>
      </p:sp>
      <p:sp>
        <p:nvSpPr>
          <p:cNvPr id="22532"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6</a:t>
            </a:fld>
            <a:endParaRPr lang="en-US" altLang="ja-JP" dirty="0" smtClean="0">
              <a:ea typeface="ＭＳ Ｐゴシック" charset="-128"/>
            </a:endParaRPr>
          </a:p>
        </p:txBody>
      </p:sp>
    </p:spTree>
    <p:extLst>
      <p:ext uri="{BB962C8B-B14F-4D97-AF65-F5344CB8AC3E}">
        <p14:creationId xmlns:p14="http://schemas.microsoft.com/office/powerpoint/2010/main" val="168836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smtClean="0"/>
          </a:p>
        </p:txBody>
      </p:sp>
      <p:sp>
        <p:nvSpPr>
          <p:cNvPr id="22532"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7</a:t>
            </a:fld>
            <a:endParaRPr lang="en-US" altLang="ja-JP" dirty="0" smtClean="0">
              <a:ea typeface="ＭＳ Ｐゴシック" charset="-128"/>
            </a:endParaRPr>
          </a:p>
        </p:txBody>
      </p:sp>
    </p:spTree>
    <p:extLst>
      <p:ext uri="{BB962C8B-B14F-4D97-AF65-F5344CB8AC3E}">
        <p14:creationId xmlns:p14="http://schemas.microsoft.com/office/powerpoint/2010/main" val="146544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a:p>
        </p:txBody>
      </p:sp>
      <p:sp>
        <p:nvSpPr>
          <p:cNvPr id="19460" name="スライド番号プレースホルダー 3"/>
          <p:cNvSpPr>
            <a:spLocks noGrp="1"/>
          </p:cNvSpPr>
          <p:nvPr>
            <p:ph type="sldNum" sz="quarter" idx="5"/>
          </p:nvPr>
        </p:nvSpPr>
        <p:spPr>
          <a:noFill/>
        </p:spPr>
        <p:txBody>
          <a:bodyPr/>
          <a:lstStyle>
            <a:lvl1pPr defTabSz="911964" eaLnBrk="0" hangingPunct="0">
              <a:spcBef>
                <a:spcPct val="30000"/>
              </a:spcBef>
              <a:defRPr kumimoji="1" sz="1200">
                <a:solidFill>
                  <a:schemeClr val="tx1"/>
                </a:solidFill>
                <a:latin typeface="Arial" charset="0"/>
                <a:ea typeface="ＭＳ Ｐ明朝" pitchFamily="18" charset="-128"/>
              </a:defRPr>
            </a:lvl1pPr>
            <a:lvl2pPr marL="728326" indent="-280125" defTabSz="911964" eaLnBrk="0" hangingPunct="0">
              <a:spcBef>
                <a:spcPct val="30000"/>
              </a:spcBef>
              <a:defRPr kumimoji="1" sz="1200">
                <a:solidFill>
                  <a:schemeClr val="tx1"/>
                </a:solidFill>
                <a:latin typeface="Arial" charset="0"/>
                <a:ea typeface="ＭＳ Ｐ明朝" pitchFamily="18" charset="-128"/>
              </a:defRPr>
            </a:lvl2pPr>
            <a:lvl3pPr marL="1120502" indent="-224100" defTabSz="911964" eaLnBrk="0" hangingPunct="0">
              <a:spcBef>
                <a:spcPct val="30000"/>
              </a:spcBef>
              <a:defRPr kumimoji="1" sz="1200">
                <a:solidFill>
                  <a:schemeClr val="tx1"/>
                </a:solidFill>
                <a:latin typeface="Arial" charset="0"/>
                <a:ea typeface="ＭＳ Ｐ明朝" pitchFamily="18" charset="-128"/>
              </a:defRPr>
            </a:lvl3pPr>
            <a:lvl4pPr marL="1568702" indent="-224100" defTabSz="911964" eaLnBrk="0" hangingPunct="0">
              <a:spcBef>
                <a:spcPct val="30000"/>
              </a:spcBef>
              <a:defRPr kumimoji="1" sz="1200">
                <a:solidFill>
                  <a:schemeClr val="tx1"/>
                </a:solidFill>
                <a:latin typeface="Arial" charset="0"/>
                <a:ea typeface="ＭＳ Ｐ明朝" pitchFamily="18" charset="-128"/>
              </a:defRPr>
            </a:lvl4pPr>
            <a:lvl5pPr marL="2016903" indent="-224100" defTabSz="911964" eaLnBrk="0" hangingPunct="0">
              <a:spcBef>
                <a:spcPct val="30000"/>
              </a:spcBef>
              <a:defRPr kumimoji="1" sz="1200">
                <a:solidFill>
                  <a:schemeClr val="tx1"/>
                </a:solidFill>
                <a:latin typeface="Arial" charset="0"/>
                <a:ea typeface="ＭＳ Ｐ明朝" pitchFamily="18" charset="-128"/>
              </a:defRPr>
            </a:lvl5pPr>
            <a:lvl6pPr marL="2465103"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3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1504"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09705" indent="-224100" defTabSz="9119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13</a:t>
            </a:fld>
            <a:endParaRPr lang="en-US" altLang="ja-JP">
              <a:ea typeface="ＭＳ Ｐゴシック" charset="-128"/>
            </a:endParaRPr>
          </a:p>
        </p:txBody>
      </p:sp>
    </p:spTree>
    <p:extLst>
      <p:ext uri="{BB962C8B-B14F-4D97-AF65-F5344CB8AC3E}">
        <p14:creationId xmlns:p14="http://schemas.microsoft.com/office/powerpoint/2010/main" val="278215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a:p>
        </p:txBody>
      </p:sp>
      <p:sp>
        <p:nvSpPr>
          <p:cNvPr id="22532" name="スライド番号プレースホルダー 3"/>
          <p:cNvSpPr>
            <a:spLocks noGrp="1"/>
          </p:cNvSpPr>
          <p:nvPr>
            <p:ph type="sldNum" sz="quarter" idx="5"/>
          </p:nvPr>
        </p:nvSpPr>
        <p:spPr>
          <a:noFill/>
        </p:spPr>
        <p:txBody>
          <a:bodyPr/>
          <a:lstStyle>
            <a:lvl1pPr defTabSz="912107" eaLnBrk="0" hangingPunct="0">
              <a:spcBef>
                <a:spcPct val="30000"/>
              </a:spcBef>
              <a:defRPr kumimoji="1" sz="1200">
                <a:solidFill>
                  <a:schemeClr val="tx1"/>
                </a:solidFill>
                <a:latin typeface="Arial" charset="0"/>
                <a:ea typeface="ＭＳ Ｐ明朝" pitchFamily="18" charset="-128"/>
              </a:defRPr>
            </a:lvl1pPr>
            <a:lvl2pPr marL="728440" indent="-280169" defTabSz="912107" eaLnBrk="0" hangingPunct="0">
              <a:spcBef>
                <a:spcPct val="30000"/>
              </a:spcBef>
              <a:defRPr kumimoji="1" sz="1200">
                <a:solidFill>
                  <a:schemeClr val="tx1"/>
                </a:solidFill>
                <a:latin typeface="Arial" charset="0"/>
                <a:ea typeface="ＭＳ Ｐ明朝" pitchFamily="18" charset="-128"/>
              </a:defRPr>
            </a:lvl2pPr>
            <a:lvl3pPr marL="1120677" indent="-224135" defTabSz="912107" eaLnBrk="0" hangingPunct="0">
              <a:spcBef>
                <a:spcPct val="30000"/>
              </a:spcBef>
              <a:defRPr kumimoji="1" sz="1200">
                <a:solidFill>
                  <a:schemeClr val="tx1"/>
                </a:solidFill>
                <a:latin typeface="Arial" charset="0"/>
                <a:ea typeface="ＭＳ Ｐ明朝" pitchFamily="18" charset="-128"/>
              </a:defRPr>
            </a:lvl3pPr>
            <a:lvl4pPr marL="1568948" indent="-224135" defTabSz="912107" eaLnBrk="0" hangingPunct="0">
              <a:spcBef>
                <a:spcPct val="30000"/>
              </a:spcBef>
              <a:defRPr kumimoji="1" sz="1200">
                <a:solidFill>
                  <a:schemeClr val="tx1"/>
                </a:solidFill>
                <a:latin typeface="Arial" charset="0"/>
                <a:ea typeface="ＭＳ Ｐ明朝" pitchFamily="18" charset="-128"/>
              </a:defRPr>
            </a:lvl4pPr>
            <a:lvl5pPr marL="2017219" indent="-224135" defTabSz="912107" eaLnBrk="0" hangingPunct="0">
              <a:spcBef>
                <a:spcPct val="30000"/>
              </a:spcBef>
              <a:defRPr kumimoji="1" sz="1200">
                <a:solidFill>
                  <a:schemeClr val="tx1"/>
                </a:solidFill>
                <a:latin typeface="Arial" charset="0"/>
                <a:ea typeface="ＭＳ Ｐ明朝" pitchFamily="18" charset="-128"/>
              </a:defRPr>
            </a:lvl5pPr>
            <a:lvl6pPr marL="2465489" indent="-224135" defTabSz="912107"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13760" indent="-224135" defTabSz="912107"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62030" indent="-224135" defTabSz="912107"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10301" indent="-224135" defTabSz="912107"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Tree>
    <p:extLst>
      <p:ext uri="{BB962C8B-B14F-4D97-AF65-F5344CB8AC3E}">
        <p14:creationId xmlns:p14="http://schemas.microsoft.com/office/powerpoint/2010/main" val="266607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0A4357E-2186-490E-93AB-120D77CB0A74}" type="datetime1">
              <a:rPr kumimoji="1" lang="ja-JP" altLang="en-US" smtClean="0"/>
              <a:t>2022/6/22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78600" y="6492875"/>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7826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2F49AE-4441-431D-AB19-F64C11F56385}" type="datetime1">
              <a:rPr kumimoji="1" lang="ja-JP" altLang="en-US" smtClean="0"/>
              <a:t>2022/6/22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734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267820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A7B3F0-036D-4628-BBCD-1D511DCBD247}" type="datetime1">
              <a:rPr kumimoji="1" lang="ja-JP" altLang="en-US" smtClean="0"/>
              <a:t>2022/6/22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734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101557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2B84EB-5703-4A15-8EE9-317D3CA19850}" type="datetime1">
              <a:rPr kumimoji="1" lang="ja-JP" altLang="en-US" smtClean="0"/>
              <a:t>2022/6/22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172206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9E3CC87-CF7E-4CFA-BD29-DD5249A8A146}" type="datetime1">
              <a:rPr kumimoji="1" lang="ja-JP" altLang="en-US" smtClean="0"/>
              <a:t>2022/6/22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307112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27F6E34-D55B-4753-BB20-F293F3EAA54A}" type="datetime1">
              <a:rPr kumimoji="1" lang="ja-JP" altLang="en-US" smtClean="0"/>
              <a:t>2022/6/22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341928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B59B24D-9BA1-4C0F-BED8-E8D8CF275F70}" type="datetime1">
              <a:rPr kumimoji="1" lang="ja-JP" altLang="en-US" smtClean="0"/>
              <a:t>2022/6/22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21703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F90AB4-EE4B-4662-9B28-917012F25582}" type="datetime1">
              <a:rPr kumimoji="1" lang="ja-JP" altLang="en-US" smtClean="0"/>
              <a:t>2022/6/22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141319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79CE98-6118-4AFA-8D50-1B4D085121A2}" type="datetime1">
              <a:rPr kumimoji="1" lang="ja-JP" altLang="en-US" smtClean="0"/>
              <a:t>2022/6/22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25208" y="6492875"/>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99692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BEFE56-E6EF-4AD3-9F11-FDC06F2E05D9}" type="datetime1">
              <a:rPr kumimoji="1" lang="ja-JP" altLang="en-US" smtClean="0"/>
              <a:t>2022/6/22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07572" y="64861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97707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F13F9A-EEE3-4507-893D-C20A29AE51EC}" type="datetime1">
              <a:rPr kumimoji="1" lang="ja-JP" altLang="en-US" smtClean="0"/>
              <a:t>2022/6/22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64607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368684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C985-D7C8-488C-AB47-3EF07C000BB7}" type="datetime1">
              <a:rPr kumimoji="1" lang="ja-JP" altLang="en-US" smtClean="0"/>
              <a:t>2022/6/22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244364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8520" y="1902311"/>
            <a:ext cx="9634512" cy="2246769"/>
          </a:xfrm>
          <a:prstGeom prst="rect">
            <a:avLst/>
          </a:prstGeom>
          <a:noFill/>
        </p:spPr>
        <p:txBody>
          <a:bodyPr wrap="square" rtlCol="0">
            <a:spAutoFit/>
          </a:bodyPr>
          <a:lstStyle/>
          <a:p>
            <a:pPr algn="ctr">
              <a:lnSpc>
                <a:spcPts val="28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大阪モノレール延伸事業</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（門真市新橋町～東大阪市若江西新町）</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門真市・大阪市・大東市・東大阪市</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a:t>
            </a:fld>
            <a:endParaRPr lang="ja-JP" altLang="en-US" dirty="0"/>
          </a:p>
        </p:txBody>
      </p:sp>
      <p:sp>
        <p:nvSpPr>
          <p:cNvPr id="8" name="正方形/長方形 7"/>
          <p:cNvSpPr/>
          <p:nvPr/>
        </p:nvSpPr>
        <p:spPr>
          <a:xfrm>
            <a:off x="0" y="-18230"/>
            <a:ext cx="9144000" cy="500320"/>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9" name="テキスト ボックス 16"/>
          <p:cNvSpPr txBox="1">
            <a:spLocks noChangeArrowheads="1"/>
          </p:cNvSpPr>
          <p:nvPr/>
        </p:nvSpPr>
        <p:spPr bwMode="auto">
          <a:xfrm>
            <a:off x="467544" y="-18230"/>
            <a:ext cx="7740352"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800" b="1" dirty="0">
                <a:solidFill>
                  <a:srgbClr val="000000"/>
                </a:solidFill>
                <a:latin typeface="Meiryo UI" pitchFamily="50" charset="-128"/>
                <a:ea typeface="Meiryo UI" pitchFamily="50" charset="-128"/>
                <a:cs typeface="Meiryo UI" pitchFamily="50" charset="-128"/>
              </a:rPr>
              <a:t>令和４年度　建設事業評価</a:t>
            </a:r>
          </a:p>
        </p:txBody>
      </p:sp>
      <p:sp>
        <p:nvSpPr>
          <p:cNvPr id="7" name="テキスト ボックス 6"/>
          <p:cNvSpPr txBox="1"/>
          <p:nvPr/>
        </p:nvSpPr>
        <p:spPr>
          <a:xfrm>
            <a:off x="971600" y="4653136"/>
            <a:ext cx="7236296" cy="954107"/>
          </a:xfrm>
          <a:prstGeom prst="rect">
            <a:avLst/>
          </a:prstGeom>
          <a:noFill/>
        </p:spPr>
        <p:txBody>
          <a:bodyPr wrap="square" rtlCol="0">
            <a:spAutoFit/>
          </a:bodyPr>
          <a:lstStyle/>
          <a:p>
            <a:pPr algn="ctr">
              <a:spcBef>
                <a:spcPct val="0"/>
              </a:spcBef>
            </a:pPr>
            <a:r>
              <a:rPr lang="en-US" altLang="ja-JP" sz="2800" b="1" dirty="0">
                <a:solidFill>
                  <a:srgbClr val="000000"/>
                </a:solidFill>
                <a:latin typeface="Meiryo UI" pitchFamily="50" charset="-128"/>
                <a:ea typeface="Meiryo UI" pitchFamily="50" charset="-128"/>
                <a:cs typeface="Meiryo UI" pitchFamily="50" charset="-128"/>
              </a:rPr>
              <a:t>【</a:t>
            </a:r>
            <a:r>
              <a:rPr lang="ja-JP" altLang="en-US" sz="2800" b="1" dirty="0">
                <a:solidFill>
                  <a:srgbClr val="000000"/>
                </a:solidFill>
                <a:latin typeface="Meiryo UI" pitchFamily="50" charset="-128"/>
                <a:ea typeface="Meiryo UI" pitchFamily="50" charset="-128"/>
                <a:cs typeface="Meiryo UI" pitchFamily="50" charset="-128"/>
              </a:rPr>
              <a:t>再評価</a:t>
            </a:r>
            <a:r>
              <a:rPr lang="en-US" altLang="ja-JP" sz="2800" b="1" dirty="0">
                <a:solidFill>
                  <a:srgbClr val="000000"/>
                </a:solidFill>
                <a:latin typeface="Meiryo UI" pitchFamily="50" charset="-128"/>
                <a:ea typeface="Meiryo UI" pitchFamily="50" charset="-128"/>
                <a:cs typeface="Meiryo UI" pitchFamily="50" charset="-128"/>
              </a:rPr>
              <a:t>】</a:t>
            </a:r>
          </a:p>
          <a:p>
            <a:pPr algn="ctr">
              <a:spcBef>
                <a:spcPct val="0"/>
              </a:spcBef>
            </a:pPr>
            <a:r>
              <a:rPr lang="ja-JP" altLang="en-US" sz="2800" dirty="0">
                <a:solidFill>
                  <a:srgbClr val="000000"/>
                </a:solidFill>
                <a:latin typeface="Meiryo UI" pitchFamily="50" charset="-128"/>
                <a:ea typeface="Meiryo UI" pitchFamily="50" charset="-128"/>
                <a:cs typeface="Meiryo UI" pitchFamily="50" charset="-128"/>
              </a:rPr>
              <a:t>（新駅設置にかかる事業計画の大幅な変更）</a:t>
            </a:r>
          </a:p>
        </p:txBody>
      </p:sp>
      <p:sp>
        <p:nvSpPr>
          <p:cNvPr id="10" name="Text Box 18"/>
          <p:cNvSpPr txBox="1">
            <a:spLocks noChangeArrowheads="1"/>
          </p:cNvSpPr>
          <p:nvPr/>
        </p:nvSpPr>
        <p:spPr bwMode="auto">
          <a:xfrm>
            <a:off x="7876833" y="116657"/>
            <a:ext cx="1036813" cy="369332"/>
          </a:xfrm>
          <a:prstGeom prst="rect">
            <a:avLst/>
          </a:prstGeom>
          <a:solidFill>
            <a:schemeClr val="bg1"/>
          </a:solidFill>
          <a:ln w="9525"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dirty="0">
                <a:solidFill>
                  <a:srgbClr val="000000"/>
                </a:solidFill>
                <a:latin typeface="HG丸ｺﾞｼｯｸM-PRO" pitchFamily="50" charset="-128"/>
                <a:ea typeface="HG丸ｺﾞｼｯｸM-PRO" pitchFamily="50" charset="-128"/>
              </a:rPr>
              <a:t>資料 </a:t>
            </a:r>
            <a:r>
              <a:rPr lang="ja-JP" altLang="en-US" sz="1800" dirty="0" smtClean="0">
                <a:solidFill>
                  <a:srgbClr val="000000"/>
                </a:solidFill>
                <a:latin typeface="HG丸ｺﾞｼｯｸM-PRO" pitchFamily="50" charset="-128"/>
                <a:ea typeface="HG丸ｺﾞｼｯｸM-PRO" pitchFamily="50" charset="-128"/>
              </a:rPr>
              <a:t>１</a:t>
            </a:r>
            <a:r>
              <a:rPr lang="ja-JP" altLang="en-US" sz="1800" dirty="0">
                <a:solidFill>
                  <a:srgbClr val="000000"/>
                </a:solidFill>
                <a:latin typeface="HG丸ｺﾞｼｯｸM-PRO" pitchFamily="50" charset="-128"/>
                <a:ea typeface="HG丸ｺﾞｼｯｸM-PRO" pitchFamily="50" charset="-128"/>
              </a:rPr>
              <a:t>　　</a:t>
            </a:r>
          </a:p>
        </p:txBody>
      </p:sp>
      <p:sp>
        <p:nvSpPr>
          <p:cNvPr id="11" name="Rectangle 2"/>
          <p:cNvSpPr>
            <a:spLocks noChangeArrowheads="1"/>
          </p:cNvSpPr>
          <p:nvPr/>
        </p:nvSpPr>
        <p:spPr bwMode="auto">
          <a:xfrm>
            <a:off x="6625232" y="620713"/>
            <a:ext cx="2476500" cy="504825"/>
          </a:xfrm>
          <a:prstGeom prst="rect">
            <a:avLst/>
          </a:prstGeom>
          <a:solidFill>
            <a:schemeClr val="bg1"/>
          </a:solidFill>
          <a:ln>
            <a:noFill/>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令和４度第</a:t>
            </a:r>
            <a:r>
              <a:rPr lang="en-US" altLang="ja-JP" sz="1200" dirty="0">
                <a:solidFill>
                  <a:srgbClr val="000000"/>
                </a:solidFill>
                <a:latin typeface="HGPｺﾞｼｯｸM" pitchFamily="50" charset="-128"/>
                <a:ea typeface="HGPｺﾞｼｯｸM" pitchFamily="50" charset="-128"/>
              </a:rPr>
              <a:t>2</a:t>
            </a:r>
            <a:r>
              <a:rPr lang="ja-JP" altLang="en-US" sz="1200" dirty="0">
                <a:solidFill>
                  <a:srgbClr val="000000"/>
                </a:solidFill>
                <a:latin typeface="HGPｺﾞｼｯｸM" pitchFamily="50" charset="-128"/>
                <a:ea typeface="HGPｺﾞｼｯｸM" pitchFamily="50" charset="-128"/>
              </a:rPr>
              <a:t>回（</a:t>
            </a:r>
            <a:r>
              <a:rPr lang="en-US" altLang="ja-JP" sz="1200" dirty="0">
                <a:solidFill>
                  <a:srgbClr val="000000"/>
                </a:solidFill>
                <a:latin typeface="HGPｺﾞｼｯｸM" pitchFamily="50" charset="-128"/>
                <a:ea typeface="HGPｺﾞｼｯｸM" pitchFamily="50" charset="-128"/>
              </a:rPr>
              <a:t>R4.6.23</a:t>
            </a:r>
            <a:r>
              <a:rPr lang="ja-JP" altLang="en-US" sz="1200" dirty="0">
                <a:solidFill>
                  <a:srgbClr val="000000"/>
                </a:solidFill>
                <a:latin typeface="HGPｺﾞｼｯｸM" pitchFamily="50" charset="-128"/>
                <a:ea typeface="HGPｺﾞｼｯｸM" pitchFamily="50" charset="-128"/>
              </a:rPr>
              <a:t>）　</a:t>
            </a:r>
            <a:endParaRPr lang="ja-JP" altLang="en-US" sz="1200" dirty="0">
              <a:solidFill>
                <a:srgbClr val="000000"/>
              </a:solidFill>
              <a:latin typeface="HGPｺﾞｼｯｸM" pitchFamily="50" charset="-128"/>
              <a:ea typeface="HGPｺﾞｼｯｸM" pitchFamily="50" charset="-128"/>
              <a:cs typeface="Times New Roman" pitchFamily="18" charset="0"/>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大阪府建設事業評価審議会</a:t>
            </a:r>
            <a:endParaRPr lang="en-US" altLang="ja-JP" sz="1200" dirty="0">
              <a:solidFill>
                <a:srgbClr val="000000"/>
              </a:solidFill>
              <a:latin typeface="HGPｺﾞｼｯｸM" pitchFamily="50" charset="-128"/>
              <a:ea typeface="HGPｺﾞｼｯｸM" pitchFamily="50" charset="-128"/>
            </a:endParaRPr>
          </a:p>
        </p:txBody>
      </p:sp>
      <p:sp>
        <p:nvSpPr>
          <p:cNvPr id="12" name="テキスト ボックス 16"/>
          <p:cNvSpPr txBox="1">
            <a:spLocks noChangeArrowheads="1"/>
          </p:cNvSpPr>
          <p:nvPr/>
        </p:nvSpPr>
        <p:spPr bwMode="auto">
          <a:xfrm>
            <a:off x="-35768" y="961574"/>
            <a:ext cx="3310856"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800" b="1" dirty="0" smtClean="0">
                <a:solidFill>
                  <a:srgbClr val="000000"/>
                </a:solidFill>
                <a:latin typeface="Meiryo UI" pitchFamily="50" charset="-128"/>
                <a:ea typeface="Meiryo UI" pitchFamily="50" charset="-128"/>
                <a:cs typeface="Meiryo UI" pitchFamily="50" charset="-128"/>
              </a:rPr>
              <a:t>追加説明資料</a:t>
            </a:r>
            <a:endParaRPr lang="ja-JP" altLang="en-US" sz="28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6475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テキスト ボックス 1"/>
          <p:cNvSpPr txBox="1">
            <a:spLocks noChangeArrowheads="1"/>
          </p:cNvSpPr>
          <p:nvPr/>
        </p:nvSpPr>
        <p:spPr bwMode="auto">
          <a:xfrm>
            <a:off x="0" y="447442"/>
            <a:ext cx="10385356" cy="605294"/>
          </a:xfrm>
          <a:prstGeom prst="rect">
            <a:avLst/>
          </a:prstGeom>
          <a:noFill/>
          <a:ln w="9525">
            <a:noFill/>
            <a:miter lim="800000"/>
            <a:headEnd/>
            <a:tailEnd/>
          </a:ln>
        </p:spPr>
        <p:txBody>
          <a:bodyPr wrap="square">
            <a:spAutoFit/>
          </a:bodyPr>
          <a:lstStyle/>
          <a:p>
            <a:pPr>
              <a:lnSpc>
                <a:spcPts val="2000"/>
              </a:lnSpc>
            </a:pPr>
            <a:r>
              <a:rPr lang="ja-JP" altLang="en-US" sz="1400" dirty="0">
                <a:latin typeface="メイリオ"/>
                <a:ea typeface="メイリオ"/>
                <a:cs typeface="メイリオ"/>
              </a:rPr>
              <a:t>　○ </a:t>
            </a:r>
            <a:r>
              <a:rPr lang="ja-JP" altLang="en-US" sz="1400" spc="-40" dirty="0">
                <a:latin typeface="メイリオ"/>
                <a:ea typeface="メイリオ"/>
                <a:cs typeface="メイリオ"/>
              </a:rPr>
              <a:t>沿線の開発計画のうち実現が確実と見込まれるもののみを考慮</a:t>
            </a:r>
            <a:endParaRPr lang="en-US" altLang="ja-JP" sz="1400" spc="-40" dirty="0">
              <a:latin typeface="メイリオ"/>
              <a:ea typeface="メイリオ"/>
              <a:cs typeface="メイリオ"/>
            </a:endParaRPr>
          </a:p>
          <a:p>
            <a:pPr>
              <a:lnSpc>
                <a:spcPts val="2000"/>
              </a:lnSpc>
            </a:pPr>
            <a:r>
              <a:rPr lang="ja-JP" altLang="en-US" sz="1400" dirty="0">
                <a:latin typeface="メイリオ"/>
                <a:ea typeface="メイリオ"/>
                <a:cs typeface="メイリオ"/>
              </a:rPr>
              <a:t>　○ 過大推計にならないようにモノレール延伸による沿線の誘発効果は見込んでいない</a:t>
            </a:r>
            <a:endParaRPr lang="en-US" altLang="ja-JP" sz="1400" dirty="0">
              <a:latin typeface="メイリオ"/>
              <a:ea typeface="メイリオ"/>
              <a:cs typeface="メイリオ"/>
            </a:endParaRPr>
          </a:p>
        </p:txBody>
      </p:sp>
      <p:graphicFrame>
        <p:nvGraphicFramePr>
          <p:cNvPr id="2055" name="表 2054"/>
          <p:cNvGraphicFramePr>
            <a:graphicFrameLocks noGrp="1"/>
          </p:cNvGraphicFramePr>
          <p:nvPr>
            <p:extLst>
              <p:ext uri="{D42A27DB-BD31-4B8C-83A1-F6EECF244321}">
                <p14:modId xmlns:p14="http://schemas.microsoft.com/office/powerpoint/2010/main" val="3039690387"/>
              </p:ext>
            </p:extLst>
          </p:nvPr>
        </p:nvGraphicFramePr>
        <p:xfrm>
          <a:off x="825510" y="1412776"/>
          <a:ext cx="7490905" cy="3744000"/>
        </p:xfrm>
        <a:graphic>
          <a:graphicData uri="http://schemas.openxmlformats.org/drawingml/2006/table">
            <a:tbl>
              <a:tblPr firstRow="1" bandRow="1">
                <a:tableStyleId>{5C22544A-7EE6-4342-B048-85BDC9FD1C3A}</a:tableStyleId>
              </a:tblPr>
              <a:tblGrid>
                <a:gridCol w="1568596">
                  <a:extLst>
                    <a:ext uri="{9D8B030D-6E8A-4147-A177-3AD203B41FA5}">
                      <a16:colId xmlns:a16="http://schemas.microsoft.com/office/drawing/2014/main" val="20000"/>
                    </a:ext>
                  </a:extLst>
                </a:gridCol>
                <a:gridCol w="260994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088231">
                  <a:extLst>
                    <a:ext uri="{9D8B030D-6E8A-4147-A177-3AD203B41FA5}">
                      <a16:colId xmlns:a16="http://schemas.microsoft.com/office/drawing/2014/main" val="20003"/>
                    </a:ext>
                  </a:extLst>
                </a:gridCol>
              </a:tblGrid>
              <a:tr h="312000">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種　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開発計画等</a:t>
                      </a:r>
                    </a:p>
                  </a:txBody>
                  <a:tcPr anchor="ct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H42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予測</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備　考</a:t>
                      </a:r>
                    </a:p>
                  </a:txBody>
                  <a:tcPr anchor="ctr"/>
                </a:tc>
                <a:extLst>
                  <a:ext uri="{0D108BD9-81ED-4DB2-BD59-A6C34878D82A}">
                    <a16:rowId xmlns:a16="http://schemas.microsoft.com/office/drawing/2014/main" val="10000"/>
                  </a:ext>
                </a:extLst>
              </a:tr>
              <a:tr h="31200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常住人口</a:t>
                      </a: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彩都</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西部地区</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計画人口</a:t>
                      </a:r>
                    </a:p>
                  </a:txBody>
                  <a:tcPr anchor="ctr">
                    <a:solidFill>
                      <a:schemeClr val="accent1">
                        <a:lumMod val="40000"/>
                        <a:lumOff val="60000"/>
                      </a:schemeClr>
                    </a:solidFill>
                  </a:tcPr>
                </a:tc>
                <a:extLst>
                  <a:ext uri="{0D108BD9-81ED-4DB2-BD59-A6C34878D82A}">
                    <a16:rowId xmlns:a16="http://schemas.microsoft.com/office/drawing/2014/main" val="10001"/>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沿線開発（１７マンション計画）</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計画戸総数</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戸</a:t>
                      </a:r>
                    </a:p>
                  </a:txBody>
                  <a:tcPr anchor="ctr">
                    <a:solidFill>
                      <a:schemeClr val="accent1">
                        <a:lumMod val="40000"/>
                        <a:lumOff val="60000"/>
                      </a:schemeClr>
                    </a:solidFill>
                  </a:tcPr>
                </a:tc>
                <a:extLst>
                  <a:ext uri="{0D108BD9-81ED-4DB2-BD59-A6C34878D82A}">
                    <a16:rowId xmlns:a16="http://schemas.microsoft.com/office/drawing/2014/main" val="1522172039"/>
                  </a:ext>
                </a:extLst>
              </a:tr>
              <a:tr h="31200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従業人口</a:t>
                      </a: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彩都</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西部地区</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10002"/>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彩都</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中部地区</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10003"/>
                  </a:ext>
                </a:extLst>
              </a:tr>
              <a:tr h="312000">
                <a:tc rowSpan="5">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来訪者</a:t>
                      </a: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大阪空港　航空旅客</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10004"/>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大阪空港　送迎者</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10005"/>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万博記念公園</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1842754086"/>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エキスポシティ</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計画値</a:t>
                      </a:r>
                    </a:p>
                  </a:txBody>
                  <a:tcPr anchor="ctr">
                    <a:solidFill>
                      <a:schemeClr val="accent1">
                        <a:lumMod val="40000"/>
                        <a:lumOff val="60000"/>
                      </a:schemeClr>
                    </a:solidFill>
                  </a:tcPr>
                </a:tc>
                <a:extLst>
                  <a:ext uri="{0D108BD9-81ED-4DB2-BD59-A6C34878D82A}">
                    <a16:rowId xmlns:a16="http://schemas.microsoft.com/office/drawing/2014/main" val="2814141753"/>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パナソニックスタジアム吹田</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過去実績</a:t>
                      </a:r>
                    </a:p>
                  </a:txBody>
                  <a:tcPr anchor="ctr">
                    <a:solidFill>
                      <a:schemeClr val="accent1">
                        <a:lumMod val="40000"/>
                        <a:lumOff val="60000"/>
                      </a:schemeClr>
                    </a:solidFill>
                  </a:tcPr>
                </a:tc>
                <a:extLst>
                  <a:ext uri="{0D108BD9-81ED-4DB2-BD59-A6C34878D82A}">
                    <a16:rowId xmlns:a16="http://schemas.microsoft.com/office/drawing/2014/main" val="10006"/>
                  </a:ext>
                </a:extLst>
              </a:tr>
              <a:tr h="31200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学生数</a:t>
                      </a: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立命館大学茨木ｷｬﾝﾊﾟｽ</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在学者数</a:t>
                      </a:r>
                    </a:p>
                  </a:txBody>
                  <a:tcPr anchor="ctr">
                    <a:solidFill>
                      <a:schemeClr val="accent1">
                        <a:lumMod val="40000"/>
                        <a:lumOff val="60000"/>
                      </a:schemeClr>
                    </a:solidFill>
                  </a:tcPr>
                </a:tc>
                <a:extLst>
                  <a:ext uri="{0D108BD9-81ED-4DB2-BD59-A6C34878D82A}">
                    <a16:rowId xmlns:a16="http://schemas.microsoft.com/office/drawing/2014/main" val="10007"/>
                  </a:ext>
                </a:extLst>
              </a:tr>
              <a:tr h="312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大阪大学箕面キャンパス移転</a:t>
                      </a:r>
                    </a:p>
                  </a:txBody>
                  <a:tcPr anchor="ctr">
                    <a:solidFill>
                      <a:schemeClr val="accent1">
                        <a:lumMod val="40000"/>
                        <a:lumOff val="60000"/>
                      </a:schemeClr>
                    </a:solidFill>
                  </a:tcPr>
                </a:tc>
                <a:tc>
                  <a:txBody>
                    <a:bodyPr/>
                    <a:lstStyle/>
                    <a:p>
                      <a:pPr algn="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在学者数</a:t>
                      </a:r>
                    </a:p>
                  </a:txBody>
                  <a:tcPr anchor="ct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10</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24336459"/>
              </p:ext>
            </p:extLst>
          </p:nvPr>
        </p:nvGraphicFramePr>
        <p:xfrm>
          <a:off x="825510" y="5586853"/>
          <a:ext cx="7490905" cy="1224000"/>
        </p:xfrm>
        <a:graphic>
          <a:graphicData uri="http://schemas.openxmlformats.org/drawingml/2006/table">
            <a:tbl>
              <a:tblPr firstRow="1" bandRow="1">
                <a:tableStyleId>{5C22544A-7EE6-4342-B048-85BDC9FD1C3A}</a:tableStyleId>
              </a:tblPr>
              <a:tblGrid>
                <a:gridCol w="1568596">
                  <a:extLst>
                    <a:ext uri="{9D8B030D-6E8A-4147-A177-3AD203B41FA5}">
                      <a16:colId xmlns:a16="http://schemas.microsoft.com/office/drawing/2014/main" val="20000"/>
                    </a:ext>
                  </a:extLst>
                </a:gridCol>
                <a:gridCol w="260994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088231">
                  <a:extLst>
                    <a:ext uri="{9D8B030D-6E8A-4147-A177-3AD203B41FA5}">
                      <a16:colId xmlns:a16="http://schemas.microsoft.com/office/drawing/2014/main" val="20003"/>
                    </a:ext>
                  </a:extLst>
                </a:gridCol>
              </a:tblGrid>
              <a:tr h="306000">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種　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開発計画等</a:t>
                      </a:r>
                    </a:p>
                  </a:txBody>
                  <a:tcPr anchor="ctr"/>
                </a:tc>
                <a:tc>
                  <a:txBody>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H42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予測</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備　考</a:t>
                      </a:r>
                    </a:p>
                  </a:txBody>
                  <a:tcPr anchor="ctr"/>
                </a:tc>
                <a:extLst>
                  <a:ext uri="{0D108BD9-81ED-4DB2-BD59-A6C34878D82A}">
                    <a16:rowId xmlns:a16="http://schemas.microsoft.com/office/drawing/2014/main" val="10000"/>
                  </a:ext>
                </a:extLst>
              </a:tr>
              <a:tr h="30600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従業人口</a:t>
                      </a: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松生町地区商業施設</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設定値</a:t>
                      </a:r>
                    </a:p>
                  </a:txBody>
                  <a:tcPr anchor="ctr">
                    <a:solidFill>
                      <a:schemeClr val="accent1">
                        <a:lumMod val="40000"/>
                        <a:lumOff val="60000"/>
                      </a:schemeClr>
                    </a:solidFill>
                  </a:tcPr>
                </a:tc>
                <a:extLst>
                  <a:ext uri="{0D108BD9-81ED-4DB2-BD59-A6C34878D82A}">
                    <a16:rowId xmlns:a16="http://schemas.microsoft.com/office/drawing/2014/main" val="10001"/>
                  </a:ext>
                </a:extLst>
              </a:tr>
              <a:tr h="30600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パナソニック移転</a:t>
                      </a:r>
                    </a:p>
                  </a:txBody>
                  <a:tcPr anchor="ctr">
                    <a:solidFill>
                      <a:schemeClr val="accent1">
                        <a:lumMod val="40000"/>
                        <a:lumOff val="60000"/>
                      </a:schemeClr>
                    </a:solidFill>
                  </a:tcPr>
                </a:tc>
                <a:tc>
                  <a:txBody>
                    <a:bodyPr/>
                    <a:lstStyle/>
                    <a:p>
                      <a:pPr algn="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年実績</a:t>
                      </a:r>
                    </a:p>
                  </a:txBody>
                  <a:tcPr anchor="ctr">
                    <a:solidFill>
                      <a:schemeClr val="accent1">
                        <a:lumMod val="40000"/>
                        <a:lumOff val="60000"/>
                      </a:schemeClr>
                    </a:solidFill>
                  </a:tcPr>
                </a:tc>
                <a:extLst>
                  <a:ext uri="{0D108BD9-81ED-4DB2-BD59-A6C34878D82A}">
                    <a16:rowId xmlns:a16="http://schemas.microsoft.com/office/drawing/2014/main" val="1522172039"/>
                  </a:ext>
                </a:extLst>
              </a:tr>
              <a:tr h="30600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来訪者</a:t>
                      </a:r>
                    </a:p>
                  </a:txBody>
                  <a:tcPr anchor="ctr">
                    <a:solidFill>
                      <a:schemeClr val="accent1">
                        <a:lumMod val="40000"/>
                        <a:lumOff val="60000"/>
                      </a:schemeClr>
                    </a:solid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松生町地区商業施設</a:t>
                      </a:r>
                    </a:p>
                  </a:txBody>
                  <a:tcPr anchor="ctr">
                    <a:solidFill>
                      <a:schemeClr val="accent1">
                        <a:lumMod val="40000"/>
                        <a:lumOff val="60000"/>
                      </a:schemeClr>
                    </a:solidFill>
                  </a:tcPr>
                </a:tc>
                <a:tc>
                  <a:txBody>
                    <a:bodyPr/>
                    <a:lstStyle/>
                    <a:p>
                      <a:pPr algn="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42</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p>
                  </a:txBody>
                  <a:tcPr anchor="ctr">
                    <a:solidFill>
                      <a:schemeClr val="accent1">
                        <a:lumMod val="40000"/>
                        <a:lumOff val="60000"/>
                      </a:schemeClr>
                    </a:solidFill>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設定値</a:t>
                      </a:r>
                    </a:p>
                  </a:txBody>
                  <a:tcPr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10" name="正方形/長方形 9"/>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1"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□需要予測の算出条件</a:t>
            </a:r>
          </a:p>
        </p:txBody>
      </p:sp>
      <p:sp>
        <p:nvSpPr>
          <p:cNvPr id="8" name="テキスト ボックス 1"/>
          <p:cNvSpPr txBox="1">
            <a:spLocks noChangeArrowheads="1"/>
          </p:cNvSpPr>
          <p:nvPr/>
        </p:nvSpPr>
        <p:spPr bwMode="auto">
          <a:xfrm>
            <a:off x="323528" y="1065436"/>
            <a:ext cx="5472608" cy="348813"/>
          </a:xfrm>
          <a:prstGeom prst="rect">
            <a:avLst/>
          </a:prstGeom>
          <a:noFill/>
          <a:ln w="9525">
            <a:noFill/>
            <a:miter lim="800000"/>
            <a:headEnd/>
            <a:tailEnd/>
          </a:ln>
        </p:spPr>
        <p:txBody>
          <a:bodyPr wrap="square">
            <a:spAutoFit/>
          </a:bodyPr>
          <a:lstStyle/>
          <a:p>
            <a:pPr>
              <a:lnSpc>
                <a:spcPts val="2000"/>
              </a:lnSpc>
            </a:pPr>
            <a:r>
              <a:rPr lang="en-US" altLang="ja-JP" sz="1400" b="1" dirty="0">
                <a:latin typeface="メイリオ"/>
                <a:ea typeface="メイリオ"/>
                <a:cs typeface="メイリオ"/>
              </a:rPr>
              <a:t>【H28</a:t>
            </a:r>
            <a:r>
              <a:rPr lang="ja-JP" altLang="en-US" sz="1400" b="1" dirty="0">
                <a:latin typeface="メイリオ"/>
                <a:ea typeface="メイリオ"/>
                <a:cs typeface="メイリオ"/>
              </a:rPr>
              <a:t>事前評価時に含んでいた開発計画</a:t>
            </a:r>
            <a:r>
              <a:rPr lang="en-US" altLang="ja-JP" sz="1400" b="1" dirty="0">
                <a:latin typeface="メイリオ"/>
                <a:ea typeface="メイリオ"/>
                <a:cs typeface="メイリオ"/>
              </a:rPr>
              <a:t>】</a:t>
            </a:r>
            <a:endParaRPr lang="en-US" altLang="ja-JP" sz="1400" b="1" spc="-200" dirty="0">
              <a:latin typeface="メイリオ"/>
              <a:ea typeface="メイリオ"/>
              <a:cs typeface="メイリオ"/>
            </a:endParaRPr>
          </a:p>
        </p:txBody>
      </p:sp>
      <p:sp>
        <p:nvSpPr>
          <p:cNvPr id="9" name="テキスト ボックス 1"/>
          <p:cNvSpPr txBox="1">
            <a:spLocks noChangeArrowheads="1"/>
          </p:cNvSpPr>
          <p:nvPr/>
        </p:nvSpPr>
        <p:spPr bwMode="auto">
          <a:xfrm>
            <a:off x="360612" y="5255495"/>
            <a:ext cx="5472608" cy="348813"/>
          </a:xfrm>
          <a:prstGeom prst="rect">
            <a:avLst/>
          </a:prstGeom>
          <a:noFill/>
          <a:ln w="9525">
            <a:noFill/>
            <a:miter lim="800000"/>
            <a:headEnd/>
            <a:tailEnd/>
          </a:ln>
        </p:spPr>
        <p:txBody>
          <a:bodyPr wrap="square">
            <a:spAutoFit/>
          </a:bodyPr>
          <a:lstStyle/>
          <a:p>
            <a:pPr>
              <a:lnSpc>
                <a:spcPts val="2000"/>
              </a:lnSpc>
            </a:pPr>
            <a:r>
              <a:rPr lang="en-US" altLang="ja-JP" sz="1400" b="1" dirty="0">
                <a:latin typeface="メイリオ"/>
                <a:ea typeface="メイリオ"/>
                <a:cs typeface="メイリオ"/>
              </a:rPr>
              <a:t>【</a:t>
            </a:r>
            <a:r>
              <a:rPr lang="ja-JP" altLang="en-US" sz="1400" b="1" dirty="0">
                <a:latin typeface="メイリオ"/>
                <a:ea typeface="メイリオ"/>
                <a:cs typeface="メイリオ"/>
              </a:rPr>
              <a:t>今回評価時に追加した開発計画</a:t>
            </a:r>
            <a:r>
              <a:rPr lang="en-US" altLang="ja-JP" sz="1400" b="1" dirty="0">
                <a:latin typeface="メイリオ"/>
                <a:ea typeface="メイリオ"/>
                <a:cs typeface="メイリオ"/>
              </a:rPr>
              <a:t>】</a:t>
            </a:r>
            <a:endParaRPr lang="en-US" altLang="ja-JP" sz="1400" b="1" spc="-200" dirty="0">
              <a:latin typeface="メイリオ"/>
              <a:ea typeface="メイリオ"/>
              <a:cs typeface="メイリオ"/>
            </a:endParaRPr>
          </a:p>
        </p:txBody>
      </p:sp>
    </p:spTree>
    <p:extLst>
      <p:ext uri="{BB962C8B-B14F-4D97-AF65-F5344CB8AC3E}">
        <p14:creationId xmlns:p14="http://schemas.microsoft.com/office/powerpoint/2010/main" val="2246008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2A89F0E-B747-4A7F-82D1-DCE4F33CBF9B}" type="slidenum">
              <a:rPr lang="ja-JP" altLang="en-US" smtClean="0"/>
              <a:pPr/>
              <a:t>11</a:t>
            </a:fld>
            <a:endParaRPr lang="ja-JP" altLang="en-US" dirty="0"/>
          </a:p>
        </p:txBody>
      </p:sp>
      <p:sp>
        <p:nvSpPr>
          <p:cNvPr id="4" name="正方形/長方形 3"/>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5"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□過去の事業の需要予測</a:t>
            </a:r>
            <a:endParaRPr lang="ja-JP" altLang="en-US" sz="2400" b="1" dirty="0">
              <a:solidFill>
                <a:srgbClr val="000000"/>
              </a:solidFill>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2"/>
          <a:stretch>
            <a:fillRect/>
          </a:stretch>
        </p:blipFill>
        <p:spPr>
          <a:xfrm>
            <a:off x="328960" y="931272"/>
            <a:ext cx="2298824" cy="2351070"/>
          </a:xfrm>
          <a:prstGeom prst="rect">
            <a:avLst/>
          </a:prstGeom>
          <a:ln w="6350">
            <a:solidFill>
              <a:schemeClr val="tx1"/>
            </a:solidFill>
          </a:ln>
        </p:spPr>
      </p:pic>
      <p:sp>
        <p:nvSpPr>
          <p:cNvPr id="11" name="テキスト ボックス 1">
            <a:extLst>
              <a:ext uri="{FF2B5EF4-FFF2-40B4-BE49-F238E27FC236}">
                <a16:creationId xmlns:a16="http://schemas.microsoft.com/office/drawing/2014/main" id="{98E1AA1B-BCC9-64E0-525F-AC84D5759D17}"/>
              </a:ext>
            </a:extLst>
          </p:cNvPr>
          <p:cNvSpPr txBox="1">
            <a:spLocks noChangeArrowheads="1"/>
          </p:cNvSpPr>
          <p:nvPr/>
        </p:nvSpPr>
        <p:spPr bwMode="auto">
          <a:xfrm>
            <a:off x="-45967" y="6351680"/>
            <a:ext cx="9076863" cy="369332"/>
          </a:xfrm>
          <a:prstGeom prst="rect">
            <a:avLst/>
          </a:prstGeom>
          <a:noFill/>
          <a:ln w="9525">
            <a:noFill/>
            <a:miter lim="800000"/>
            <a:headEnd/>
            <a:tailEnd/>
          </a:ln>
        </p:spPr>
        <p:txBody>
          <a:bodyPr wrap="square">
            <a:spAutoFit/>
          </a:bodyPr>
          <a:lstStyle/>
          <a:p>
            <a:pPr>
              <a:lnSpc>
                <a:spcPct val="150000"/>
              </a:lnSpc>
            </a:pPr>
            <a:r>
              <a:rPr lang="ja-JP" altLang="en-US" sz="1200" spc="-150" dirty="0" smtClean="0">
                <a:latin typeface="Meiryo UI" panose="020B0604030504040204" pitchFamily="50" charset="-128"/>
                <a:ea typeface="Meiryo UI" panose="020B0604030504040204" pitchFamily="50" charset="-128"/>
                <a:cs typeface="メイリオ"/>
              </a:rPr>
              <a:t>（参考）彩都線の需要予測：</a:t>
            </a:r>
            <a:r>
              <a:rPr lang="en-US" altLang="ja-JP" sz="1200" spc="-150" dirty="0">
                <a:latin typeface="Meiryo UI" panose="020B0604030504040204" pitchFamily="50" charset="-128"/>
                <a:ea typeface="Meiryo UI" panose="020B0604030504040204" pitchFamily="50" charset="-128"/>
                <a:cs typeface="メイリオ"/>
              </a:rPr>
              <a:t>22,900 [</a:t>
            </a:r>
            <a:r>
              <a:rPr lang="ja-JP" altLang="en-US" sz="1200" spc="-150" dirty="0">
                <a:latin typeface="Meiryo UI" panose="020B0604030504040204" pitchFamily="50" charset="-128"/>
                <a:ea typeface="Meiryo UI" panose="020B0604030504040204" pitchFamily="50" charset="-128"/>
                <a:cs typeface="メイリオ"/>
              </a:rPr>
              <a:t>人</a:t>
            </a:r>
            <a:r>
              <a:rPr lang="en-US" altLang="ja-JP" sz="1200" spc="-150" dirty="0">
                <a:latin typeface="Meiryo UI" panose="020B0604030504040204" pitchFamily="50" charset="-128"/>
                <a:ea typeface="Meiryo UI" panose="020B0604030504040204" pitchFamily="50" charset="-128"/>
                <a:cs typeface="メイリオ"/>
              </a:rPr>
              <a:t>/</a:t>
            </a:r>
            <a:r>
              <a:rPr lang="ja-JP" altLang="en-US" sz="1200" spc="-150" dirty="0">
                <a:latin typeface="Meiryo UI" panose="020B0604030504040204" pitchFamily="50" charset="-128"/>
                <a:ea typeface="Meiryo UI" panose="020B0604030504040204" pitchFamily="50" charset="-128"/>
                <a:cs typeface="メイリオ"/>
              </a:rPr>
              <a:t>日</a:t>
            </a:r>
            <a:r>
              <a:rPr lang="en-US" altLang="ja-JP" sz="1200" spc="-150" dirty="0">
                <a:latin typeface="Meiryo UI" panose="020B0604030504040204" pitchFamily="50" charset="-128"/>
                <a:ea typeface="Meiryo UI" panose="020B0604030504040204" pitchFamily="50" charset="-128"/>
                <a:cs typeface="メイリオ"/>
              </a:rPr>
              <a:t>] </a:t>
            </a:r>
            <a:r>
              <a:rPr lang="ja-JP" altLang="en-US" sz="1200" spc="-150" dirty="0">
                <a:latin typeface="Meiryo UI" panose="020B0604030504040204" pitchFamily="50" charset="-128"/>
                <a:ea typeface="Meiryo UI" panose="020B0604030504040204" pitchFamily="50" charset="-128"/>
                <a:cs typeface="メイリオ"/>
              </a:rPr>
              <a:t>（阪大病院前</a:t>
            </a:r>
            <a:r>
              <a:rPr lang="ja-JP" altLang="en-US" sz="1200" spc="-150" dirty="0" smtClean="0">
                <a:latin typeface="Meiryo UI" panose="020B0604030504040204" pitchFamily="50" charset="-128"/>
                <a:ea typeface="Meiryo UI" panose="020B0604030504040204" pitchFamily="50" charset="-128"/>
                <a:cs typeface="メイリオ"/>
              </a:rPr>
              <a:t>～（仮称）東</a:t>
            </a:r>
            <a:r>
              <a:rPr lang="ja-JP" altLang="en-US" sz="1200" spc="-150" dirty="0">
                <a:latin typeface="Meiryo UI" panose="020B0604030504040204" pitchFamily="50" charset="-128"/>
                <a:ea typeface="Meiryo UI" panose="020B0604030504040204" pitchFamily="50" charset="-128"/>
                <a:cs typeface="メイリオ"/>
              </a:rPr>
              <a:t>センター</a:t>
            </a:r>
            <a:r>
              <a:rPr lang="ja-JP" altLang="en-US" sz="1200" spc="-150" dirty="0" smtClean="0">
                <a:latin typeface="Meiryo UI" panose="020B0604030504040204" pitchFamily="50" charset="-128"/>
                <a:ea typeface="Meiryo UI" panose="020B0604030504040204" pitchFamily="50" charset="-128"/>
                <a:cs typeface="メイリオ"/>
              </a:rPr>
              <a:t>） ⇒　  運行実績</a:t>
            </a:r>
            <a:r>
              <a:rPr lang="ja-JP" altLang="en-US" sz="1200" spc="-150" dirty="0">
                <a:latin typeface="Meiryo UI" panose="020B0604030504040204" pitchFamily="50" charset="-128"/>
                <a:ea typeface="Meiryo UI" panose="020B0604030504040204" pitchFamily="50" charset="-128"/>
                <a:cs typeface="メイリオ"/>
              </a:rPr>
              <a:t>（</a:t>
            </a:r>
            <a:r>
              <a:rPr lang="en-US" altLang="ja-JP" sz="1200" spc="-150" dirty="0">
                <a:latin typeface="Meiryo UI" panose="020B0604030504040204" pitchFamily="50" charset="-128"/>
                <a:ea typeface="Meiryo UI" panose="020B0604030504040204" pitchFamily="50" charset="-128"/>
                <a:cs typeface="メイリオ"/>
              </a:rPr>
              <a:t>H30</a:t>
            </a:r>
            <a:r>
              <a:rPr lang="ja-JP" altLang="en-US" sz="1200" spc="-150" dirty="0">
                <a:latin typeface="Meiryo UI" panose="020B0604030504040204" pitchFamily="50" charset="-128"/>
                <a:ea typeface="Meiryo UI" panose="020B0604030504040204" pitchFamily="50" charset="-128"/>
                <a:cs typeface="メイリオ"/>
              </a:rPr>
              <a:t>年度</a:t>
            </a:r>
            <a:r>
              <a:rPr lang="ja-JP" altLang="en-US" sz="1200" spc="-150" dirty="0" smtClean="0">
                <a:latin typeface="Meiryo UI" panose="020B0604030504040204" pitchFamily="50" charset="-128"/>
                <a:ea typeface="Meiryo UI" panose="020B0604030504040204" pitchFamily="50" charset="-128"/>
                <a:cs typeface="メイリオ"/>
              </a:rPr>
              <a:t>）：</a:t>
            </a:r>
            <a:r>
              <a:rPr lang="en-US" altLang="ja-JP" sz="1200" spc="-150" dirty="0" smtClean="0">
                <a:latin typeface="Meiryo UI" panose="020B0604030504040204" pitchFamily="50" charset="-128"/>
                <a:ea typeface="Meiryo UI" panose="020B0604030504040204" pitchFamily="50" charset="-128"/>
                <a:cs typeface="メイリオ"/>
              </a:rPr>
              <a:t>10,532 [</a:t>
            </a:r>
            <a:r>
              <a:rPr lang="ja-JP" altLang="en-US" sz="1200" spc="-150" dirty="0">
                <a:latin typeface="Meiryo UI" panose="020B0604030504040204" pitchFamily="50" charset="-128"/>
                <a:ea typeface="Meiryo UI" panose="020B0604030504040204" pitchFamily="50" charset="-128"/>
                <a:cs typeface="メイリオ"/>
              </a:rPr>
              <a:t>人</a:t>
            </a:r>
            <a:r>
              <a:rPr lang="en-US" altLang="ja-JP" sz="1200" spc="-150" dirty="0">
                <a:latin typeface="Meiryo UI" panose="020B0604030504040204" pitchFamily="50" charset="-128"/>
                <a:ea typeface="Meiryo UI" panose="020B0604030504040204" pitchFamily="50" charset="-128"/>
                <a:cs typeface="メイリオ"/>
              </a:rPr>
              <a:t>/</a:t>
            </a:r>
            <a:r>
              <a:rPr lang="ja-JP" altLang="en-US" sz="1200" spc="-150" dirty="0">
                <a:latin typeface="Meiryo UI" panose="020B0604030504040204" pitchFamily="50" charset="-128"/>
                <a:ea typeface="Meiryo UI" panose="020B0604030504040204" pitchFamily="50" charset="-128"/>
                <a:cs typeface="メイリオ"/>
              </a:rPr>
              <a:t>日</a:t>
            </a:r>
            <a:r>
              <a:rPr lang="en-US" altLang="ja-JP" sz="1200" spc="-150" dirty="0">
                <a:latin typeface="Meiryo UI" panose="020B0604030504040204" pitchFamily="50" charset="-128"/>
                <a:ea typeface="Meiryo UI" panose="020B0604030504040204" pitchFamily="50" charset="-128"/>
                <a:cs typeface="メイリオ"/>
              </a:rPr>
              <a:t>] </a:t>
            </a:r>
            <a:r>
              <a:rPr lang="ja-JP" altLang="en-US" sz="1200" spc="-150" dirty="0" smtClean="0">
                <a:latin typeface="Meiryo UI" panose="020B0604030504040204" pitchFamily="50" charset="-128"/>
                <a:ea typeface="Meiryo UI" panose="020B0604030504040204" pitchFamily="50" charset="-128"/>
                <a:cs typeface="メイリオ"/>
              </a:rPr>
              <a:t>（</a:t>
            </a:r>
            <a:r>
              <a:rPr lang="ja-JP" altLang="en-US" sz="1200" spc="-150" dirty="0">
                <a:latin typeface="Meiryo UI" panose="020B0604030504040204" pitchFamily="50" charset="-128"/>
                <a:ea typeface="Meiryo UI" panose="020B0604030504040204" pitchFamily="50" charset="-128"/>
                <a:cs typeface="メイリオ"/>
              </a:rPr>
              <a:t>阪大病院前</a:t>
            </a:r>
            <a:r>
              <a:rPr lang="ja-JP" altLang="en-US" sz="1200" spc="-150" dirty="0" smtClean="0">
                <a:latin typeface="Meiryo UI" panose="020B0604030504040204" pitchFamily="50" charset="-128"/>
                <a:ea typeface="Meiryo UI" panose="020B0604030504040204" pitchFamily="50" charset="-128"/>
                <a:cs typeface="メイリオ"/>
              </a:rPr>
              <a:t>～彩都西）</a:t>
            </a:r>
            <a:endParaRPr lang="en-US" altLang="ja-JP" sz="1200" spc="-150" dirty="0">
              <a:latin typeface="Meiryo UI" panose="020B0604030504040204" pitchFamily="50" charset="-128"/>
              <a:ea typeface="Meiryo UI" panose="020B0604030504040204" pitchFamily="50" charset="-128"/>
              <a:cs typeface="メイリオ"/>
            </a:endParaRPr>
          </a:p>
        </p:txBody>
      </p:sp>
      <p:sp>
        <p:nvSpPr>
          <p:cNvPr id="15" name="テキスト ボックス 1">
            <a:extLst>
              <a:ext uri="{FF2B5EF4-FFF2-40B4-BE49-F238E27FC236}">
                <a16:creationId xmlns:a16="http://schemas.microsoft.com/office/drawing/2014/main" id="{98E1AA1B-BCC9-64E0-525F-AC84D5759D17}"/>
              </a:ext>
            </a:extLst>
          </p:cNvPr>
          <p:cNvSpPr txBox="1">
            <a:spLocks noChangeArrowheads="1"/>
          </p:cNvSpPr>
          <p:nvPr/>
        </p:nvSpPr>
        <p:spPr bwMode="auto">
          <a:xfrm>
            <a:off x="4475003" y="5212026"/>
            <a:ext cx="4498624" cy="303929"/>
          </a:xfrm>
          <a:prstGeom prst="rect">
            <a:avLst/>
          </a:prstGeom>
          <a:noFill/>
          <a:ln w="6350">
            <a:noFill/>
            <a:miter lim="800000"/>
            <a:headEnd/>
            <a:tailEnd/>
          </a:ln>
        </p:spPr>
        <p:txBody>
          <a:bodyPr wrap="square">
            <a:spAutoFit/>
          </a:bodyPr>
          <a:lstStyle/>
          <a:p>
            <a:pPr>
              <a:lnSpc>
                <a:spcPct val="150000"/>
              </a:lnSpc>
            </a:pPr>
            <a:r>
              <a:rPr lang="en-US" altLang="ja-JP" sz="900" spc="-150" dirty="0" smtClean="0">
                <a:latin typeface="メイリオ"/>
                <a:ea typeface="メイリオ"/>
                <a:cs typeface="メイリオ"/>
              </a:rPr>
              <a:t>※</a:t>
            </a:r>
            <a:r>
              <a:rPr lang="ja-JP" altLang="en-US" sz="900" spc="-150" dirty="0" smtClean="0">
                <a:latin typeface="メイリオ"/>
                <a:ea typeface="メイリオ"/>
                <a:cs typeface="メイリオ"/>
              </a:rPr>
              <a:t>平成９年度に最初のマニュアル整備され、以降改訂が繰り返されている</a:t>
            </a:r>
            <a:endParaRPr lang="en-US" altLang="ja-JP" sz="900" spc="-150" dirty="0" smtClean="0">
              <a:latin typeface="メイリオ"/>
              <a:ea typeface="メイリオ"/>
              <a:cs typeface="メイリオ"/>
            </a:endParaRPr>
          </a:p>
        </p:txBody>
      </p:sp>
      <p:sp>
        <p:nvSpPr>
          <p:cNvPr id="45" name="正方形/長方形 44"/>
          <p:cNvSpPr/>
          <p:nvPr/>
        </p:nvSpPr>
        <p:spPr>
          <a:xfrm>
            <a:off x="899592" y="796186"/>
            <a:ext cx="792088" cy="919973"/>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1680828" y="796187"/>
            <a:ext cx="1947657" cy="408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899592" y="1716160"/>
            <a:ext cx="2710934" cy="1627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0" name="表 69"/>
          <p:cNvGraphicFramePr>
            <a:graphicFrameLocks noGrp="1"/>
          </p:cNvGraphicFramePr>
          <p:nvPr>
            <p:extLst>
              <p:ext uri="{D42A27DB-BD31-4B8C-83A1-F6EECF244321}">
                <p14:modId xmlns:p14="http://schemas.microsoft.com/office/powerpoint/2010/main" val="4043325873"/>
              </p:ext>
            </p:extLst>
          </p:nvPr>
        </p:nvGraphicFramePr>
        <p:xfrm>
          <a:off x="364572" y="3574020"/>
          <a:ext cx="3862065" cy="1620000"/>
        </p:xfrm>
        <a:graphic>
          <a:graphicData uri="http://schemas.openxmlformats.org/drawingml/2006/table">
            <a:tbl>
              <a:tblPr firstRow="1" bandRow="1">
                <a:tableStyleId>{5C22544A-7EE6-4342-B048-85BDC9FD1C3A}</a:tableStyleId>
              </a:tblPr>
              <a:tblGrid>
                <a:gridCol w="3862065">
                  <a:extLst>
                    <a:ext uri="{9D8B030D-6E8A-4147-A177-3AD203B41FA5}">
                      <a16:colId xmlns:a16="http://schemas.microsoft.com/office/drawing/2014/main" val="1591576260"/>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50" dirty="0" smtClean="0">
                          <a:latin typeface="Meiryo UI" panose="020B0604030504040204" pitchFamily="50" charset="-128"/>
                          <a:ea typeface="Meiryo UI" panose="020B0604030504040204" pitchFamily="50" charset="-128"/>
                          <a:cs typeface="メイリオ"/>
                        </a:rPr>
                        <a:t>○彩都線の事業経過</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388639518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spc="-150" dirty="0" smtClean="0">
                          <a:latin typeface="Meiryo UI" panose="020B0604030504040204" pitchFamily="50" charset="-128"/>
                          <a:ea typeface="Meiryo UI" panose="020B0604030504040204" pitchFamily="50" charset="-128"/>
                          <a:cs typeface="メイリオ"/>
                        </a:rPr>
                        <a:t>H</a:t>
                      </a:r>
                      <a:r>
                        <a:rPr lang="ja-JP" altLang="en-US" sz="1100" spc="-150" dirty="0" smtClean="0">
                          <a:latin typeface="Meiryo UI" panose="020B0604030504040204" pitchFamily="50" charset="-128"/>
                          <a:ea typeface="Meiryo UI" panose="020B0604030504040204" pitchFamily="50" charset="-128"/>
                          <a:cs typeface="メイリオ"/>
                        </a:rPr>
                        <a:t>７</a:t>
                      </a:r>
                      <a:r>
                        <a:rPr lang="en-US" altLang="ja-JP" sz="1100" spc="-150" dirty="0" smtClean="0">
                          <a:latin typeface="Meiryo UI" panose="020B0604030504040204" pitchFamily="50" charset="-128"/>
                          <a:ea typeface="Meiryo UI" panose="020B0604030504040204" pitchFamily="50" charset="-128"/>
                          <a:cs typeface="メイリオ"/>
                        </a:rPr>
                        <a:t>.</a:t>
                      </a:r>
                      <a:r>
                        <a:rPr lang="ja-JP" altLang="en-US" sz="1100" spc="-150" dirty="0" smtClean="0">
                          <a:latin typeface="Meiryo UI" panose="020B0604030504040204" pitchFamily="50" charset="-128"/>
                          <a:ea typeface="Meiryo UI" panose="020B0604030504040204" pitchFamily="50" charset="-128"/>
                          <a:cs typeface="メイリオ"/>
                        </a:rPr>
                        <a:t>９　軌道運輸事業特許取得（阪大病院前～（仮称）東センター）</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146263978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spc="-150" dirty="0" smtClean="0">
                          <a:latin typeface="Meiryo UI" panose="020B0604030504040204" pitchFamily="50" charset="-128"/>
                          <a:ea typeface="Meiryo UI" panose="020B0604030504040204" pitchFamily="50" charset="-128"/>
                          <a:cs typeface="メイリオ"/>
                        </a:rPr>
                        <a:t>H</a:t>
                      </a:r>
                      <a:r>
                        <a:rPr lang="ja-JP" altLang="en-US" sz="1100" spc="-150" dirty="0" smtClean="0">
                          <a:latin typeface="Meiryo UI" panose="020B0604030504040204" pitchFamily="50" charset="-128"/>
                          <a:ea typeface="Meiryo UI" panose="020B0604030504040204" pitchFamily="50" charset="-128"/>
                          <a:cs typeface="メイリオ"/>
                        </a:rPr>
                        <a:t>９</a:t>
                      </a:r>
                      <a:r>
                        <a:rPr lang="en-US" altLang="ja-JP" sz="1100" spc="-150" dirty="0" smtClean="0">
                          <a:latin typeface="Meiryo UI" panose="020B0604030504040204" pitchFamily="50" charset="-128"/>
                          <a:ea typeface="Meiryo UI" panose="020B0604030504040204" pitchFamily="50" charset="-128"/>
                          <a:cs typeface="メイリオ"/>
                        </a:rPr>
                        <a:t>.</a:t>
                      </a:r>
                      <a:r>
                        <a:rPr lang="ja-JP" altLang="en-US" sz="1100" spc="-150" dirty="0" smtClean="0">
                          <a:latin typeface="Meiryo UI" panose="020B0604030504040204" pitchFamily="50" charset="-128"/>
                          <a:ea typeface="Meiryo UI" panose="020B0604030504040204" pitchFamily="50" charset="-128"/>
                          <a:cs typeface="メイリオ"/>
                        </a:rPr>
                        <a:t>２　都市計画事業認可（阪大病院前～（仮称）西センター）</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404395546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spc="-150" dirty="0" smtClean="0">
                          <a:latin typeface="Meiryo UI" panose="020B0604030504040204" pitchFamily="50" charset="-128"/>
                          <a:ea typeface="Meiryo UI" panose="020B0604030504040204" pitchFamily="50" charset="-128"/>
                          <a:cs typeface="メイリオ"/>
                        </a:rPr>
                        <a:t>H19.</a:t>
                      </a:r>
                      <a:r>
                        <a:rPr lang="ja-JP" altLang="en-US" sz="1100" spc="-150" dirty="0" smtClean="0">
                          <a:latin typeface="Meiryo UI" panose="020B0604030504040204" pitchFamily="50" charset="-128"/>
                          <a:ea typeface="Meiryo UI" panose="020B0604030504040204" pitchFamily="50" charset="-128"/>
                          <a:cs typeface="メイリオ"/>
                        </a:rPr>
                        <a:t>３　開業（阪大病院前～彩都西）</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340184876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spc="-150" dirty="0" smtClean="0">
                          <a:latin typeface="Meiryo UI" panose="020B0604030504040204" pitchFamily="50" charset="-128"/>
                          <a:ea typeface="Meiryo UI" panose="020B0604030504040204" pitchFamily="50" charset="-128"/>
                          <a:cs typeface="メイリオ"/>
                        </a:rPr>
                        <a:t>H29.</a:t>
                      </a:r>
                      <a:r>
                        <a:rPr lang="ja-JP" altLang="en-US" sz="1100" spc="-150" dirty="0" smtClean="0">
                          <a:latin typeface="Meiryo UI" panose="020B0604030504040204" pitchFamily="50" charset="-128"/>
                          <a:ea typeface="Meiryo UI" panose="020B0604030504040204" pitchFamily="50" charset="-128"/>
                          <a:cs typeface="メイリオ"/>
                        </a:rPr>
                        <a:t>１　彩都西駅以東の延伸計画を廃止する方針決定</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2502900885"/>
                  </a:ext>
                </a:extLst>
              </a:tr>
            </a:tbl>
          </a:graphicData>
        </a:graphic>
      </p:graphicFrame>
      <p:graphicFrame>
        <p:nvGraphicFramePr>
          <p:cNvPr id="71" name="表 70"/>
          <p:cNvGraphicFramePr>
            <a:graphicFrameLocks noGrp="1"/>
          </p:cNvGraphicFramePr>
          <p:nvPr>
            <p:extLst>
              <p:ext uri="{D42A27DB-BD31-4B8C-83A1-F6EECF244321}">
                <p14:modId xmlns:p14="http://schemas.microsoft.com/office/powerpoint/2010/main" val="4075405841"/>
              </p:ext>
            </p:extLst>
          </p:nvPr>
        </p:nvGraphicFramePr>
        <p:xfrm>
          <a:off x="4499992" y="3574577"/>
          <a:ext cx="3964512" cy="1676700"/>
        </p:xfrm>
        <a:graphic>
          <a:graphicData uri="http://schemas.openxmlformats.org/drawingml/2006/table">
            <a:tbl>
              <a:tblPr firstRow="1" bandRow="1">
                <a:tableStyleId>{5C22544A-7EE6-4342-B048-85BDC9FD1C3A}</a:tableStyleId>
              </a:tblPr>
              <a:tblGrid>
                <a:gridCol w="3964512">
                  <a:extLst>
                    <a:ext uri="{9D8B030D-6E8A-4147-A177-3AD203B41FA5}">
                      <a16:colId xmlns:a16="http://schemas.microsoft.com/office/drawing/2014/main" val="1591576260"/>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50" dirty="0" smtClean="0">
                          <a:latin typeface="Meiryo UI" panose="020B0604030504040204" pitchFamily="50" charset="-128"/>
                          <a:ea typeface="Meiryo UI" panose="020B0604030504040204" pitchFamily="50" charset="-128"/>
                          <a:cs typeface="メイリオ"/>
                        </a:rPr>
                        <a:t>○鉄道プロジェクト評価マニュアル整備状況（国土交通省 鉄道局）</a:t>
                      </a:r>
                      <a:endParaRPr lang="en-US" altLang="ja-JP" sz="1100" spc="-150" dirty="0" smtClean="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388639518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50" dirty="0" smtClean="0">
                          <a:latin typeface="Meiryo UI" panose="020B0604030504040204" pitchFamily="50" charset="-128"/>
                          <a:ea typeface="Meiryo UI" panose="020B0604030504040204" pitchFamily="50" charset="-128"/>
                          <a:cs typeface="メイリオ"/>
                        </a:rPr>
                        <a:t>　</a:t>
                      </a:r>
                      <a:r>
                        <a:rPr lang="en-US" altLang="ja-JP" sz="1100" spc="-150" dirty="0" smtClean="0">
                          <a:latin typeface="Meiryo UI" panose="020B0604030504040204" pitchFamily="50" charset="-128"/>
                          <a:ea typeface="Meiryo UI" panose="020B0604030504040204" pitchFamily="50" charset="-128"/>
                          <a:cs typeface="メイリオ"/>
                        </a:rPr>
                        <a:t>H</a:t>
                      </a:r>
                      <a:r>
                        <a:rPr lang="ja-JP" altLang="en-US" sz="1100" spc="-150" dirty="0" smtClean="0">
                          <a:latin typeface="Meiryo UI" panose="020B0604030504040204" pitchFamily="50" charset="-128"/>
                          <a:ea typeface="Meiryo UI" panose="020B0604030504040204" pitchFamily="50" charset="-128"/>
                          <a:cs typeface="メイリオ"/>
                        </a:rPr>
                        <a:t>９　鉄道プロジェクトの費用対効果分析マニュアル</a:t>
                      </a:r>
                      <a:r>
                        <a:rPr lang="en-US" altLang="ja-JP" sz="1100" spc="-150" dirty="0" smtClean="0">
                          <a:latin typeface="Meiryo UI" panose="020B0604030504040204" pitchFamily="50" charset="-128"/>
                          <a:ea typeface="Meiryo UI" panose="020B0604030504040204" pitchFamily="50" charset="-128"/>
                          <a:cs typeface="メイリオ"/>
                        </a:rPr>
                        <a:t>97</a:t>
                      </a:r>
                    </a:p>
                  </a:txBody>
                  <a:tcPr anchor="ctr"/>
                </a:tc>
                <a:extLst>
                  <a:ext uri="{0D108BD9-81ED-4DB2-BD59-A6C34878D82A}">
                    <a16:rowId xmlns:a16="http://schemas.microsoft.com/office/drawing/2014/main" val="1462639786"/>
                  </a:ext>
                </a:extLst>
              </a:tr>
              <a:tr h="324000">
                <a:tc>
                  <a:txBody>
                    <a:bodyPr/>
                    <a:lstStyle/>
                    <a:p>
                      <a:pPr>
                        <a:lnSpc>
                          <a:spcPct val="150000"/>
                        </a:lnSpc>
                      </a:pPr>
                      <a:r>
                        <a:rPr lang="ja-JP" altLang="en-US" sz="1100" spc="-150" dirty="0" smtClean="0">
                          <a:latin typeface="Meiryo UI" panose="020B0604030504040204" pitchFamily="50" charset="-128"/>
                          <a:ea typeface="Meiryo UI" panose="020B0604030504040204" pitchFamily="50" charset="-128"/>
                          <a:cs typeface="メイリオ"/>
                        </a:rPr>
                        <a:t>　</a:t>
                      </a:r>
                      <a:r>
                        <a:rPr lang="en-US" altLang="ja-JP" sz="1100" spc="-150" dirty="0" smtClean="0">
                          <a:latin typeface="Meiryo UI" panose="020B0604030504040204" pitchFamily="50" charset="-128"/>
                          <a:ea typeface="Meiryo UI" panose="020B0604030504040204" pitchFamily="50" charset="-128"/>
                          <a:cs typeface="メイリオ"/>
                        </a:rPr>
                        <a:t>H11</a:t>
                      </a:r>
                      <a:r>
                        <a:rPr lang="ja-JP" altLang="en-US" sz="1100" spc="-150" dirty="0" smtClean="0">
                          <a:latin typeface="Meiryo UI" panose="020B0604030504040204" pitchFamily="50" charset="-128"/>
                          <a:ea typeface="Meiryo UI" panose="020B0604030504040204" pitchFamily="50" charset="-128"/>
                          <a:cs typeface="メイリオ"/>
                        </a:rPr>
                        <a:t>　鉄道プロジェクトの費用対効果分析マニュアル</a:t>
                      </a:r>
                      <a:r>
                        <a:rPr lang="en-US" altLang="ja-JP" sz="1100" spc="-150" dirty="0" smtClean="0">
                          <a:latin typeface="Meiryo UI" panose="020B0604030504040204" pitchFamily="50" charset="-128"/>
                          <a:ea typeface="Meiryo UI" panose="020B0604030504040204" pitchFamily="50" charset="-128"/>
                          <a:cs typeface="メイリオ"/>
                        </a:rPr>
                        <a:t>99</a:t>
                      </a:r>
                      <a:endParaRPr lang="en-US" altLang="ja-JP" sz="1100" spc="-150" dirty="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4043955468"/>
                  </a:ext>
                </a:extLst>
              </a:tr>
              <a:tr h="324000">
                <a:tc>
                  <a:txBody>
                    <a:bodyPr/>
                    <a:lstStyle/>
                    <a:p>
                      <a:pPr>
                        <a:lnSpc>
                          <a:spcPct val="150000"/>
                        </a:lnSpc>
                      </a:pPr>
                      <a:r>
                        <a:rPr lang="ja-JP" altLang="en-US" sz="1100" spc="-150" dirty="0" smtClean="0">
                          <a:latin typeface="Meiryo UI" panose="020B0604030504040204" pitchFamily="50" charset="-128"/>
                          <a:ea typeface="Meiryo UI" panose="020B0604030504040204" pitchFamily="50" charset="-128"/>
                          <a:cs typeface="メイリオ"/>
                        </a:rPr>
                        <a:t>　</a:t>
                      </a:r>
                      <a:r>
                        <a:rPr lang="en-US" altLang="ja-JP" sz="1100" spc="-150" dirty="0" smtClean="0">
                          <a:latin typeface="Meiryo UI" panose="020B0604030504040204" pitchFamily="50" charset="-128"/>
                          <a:ea typeface="Meiryo UI" panose="020B0604030504040204" pitchFamily="50" charset="-128"/>
                          <a:cs typeface="メイリオ"/>
                        </a:rPr>
                        <a:t>H17</a:t>
                      </a:r>
                      <a:r>
                        <a:rPr lang="ja-JP" altLang="en-US" sz="1100" spc="-150" dirty="0" smtClean="0">
                          <a:latin typeface="Meiryo UI" panose="020B0604030504040204" pitchFamily="50" charset="-128"/>
                          <a:ea typeface="Meiryo UI" panose="020B0604030504040204" pitchFamily="50" charset="-128"/>
                          <a:cs typeface="メイリオ"/>
                        </a:rPr>
                        <a:t>　鉄道プロジェクトの評価手法マニュアル</a:t>
                      </a:r>
                      <a:r>
                        <a:rPr lang="en-US" altLang="ja-JP" sz="1100" spc="-150" dirty="0" smtClean="0">
                          <a:latin typeface="Meiryo UI" panose="020B0604030504040204" pitchFamily="50" charset="-128"/>
                          <a:ea typeface="Meiryo UI" panose="020B0604030504040204" pitchFamily="50" charset="-128"/>
                          <a:cs typeface="メイリオ"/>
                        </a:rPr>
                        <a:t>2005</a:t>
                      </a:r>
                      <a:endParaRPr lang="en-US" altLang="ja-JP" sz="1100" spc="-150" dirty="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3401848766"/>
                  </a:ext>
                </a:extLst>
              </a:tr>
              <a:tr h="324000">
                <a:tc>
                  <a:txBody>
                    <a:bodyPr/>
                    <a:lstStyle/>
                    <a:p>
                      <a:pPr>
                        <a:lnSpc>
                          <a:spcPct val="150000"/>
                        </a:lnSpc>
                      </a:pPr>
                      <a:r>
                        <a:rPr lang="ja-JP" altLang="en-US" sz="1100" spc="-150" dirty="0" smtClean="0">
                          <a:latin typeface="Meiryo UI" panose="020B0604030504040204" pitchFamily="50" charset="-128"/>
                          <a:ea typeface="Meiryo UI" panose="020B0604030504040204" pitchFamily="50" charset="-128"/>
                          <a:cs typeface="メイリオ"/>
                        </a:rPr>
                        <a:t>　</a:t>
                      </a:r>
                      <a:r>
                        <a:rPr lang="en-US" altLang="ja-JP" sz="1100" spc="-150" dirty="0" smtClean="0">
                          <a:latin typeface="Meiryo UI" panose="020B0604030504040204" pitchFamily="50" charset="-128"/>
                          <a:ea typeface="Meiryo UI" panose="020B0604030504040204" pitchFamily="50" charset="-128"/>
                          <a:cs typeface="メイリオ"/>
                        </a:rPr>
                        <a:t>H24</a:t>
                      </a:r>
                      <a:r>
                        <a:rPr lang="ja-JP" altLang="en-US" sz="1100" spc="-150" dirty="0" smtClean="0">
                          <a:latin typeface="Meiryo UI" panose="020B0604030504040204" pitchFamily="50" charset="-128"/>
                          <a:ea typeface="Meiryo UI" panose="020B0604030504040204" pitchFamily="50" charset="-128"/>
                          <a:cs typeface="メイリオ"/>
                        </a:rPr>
                        <a:t>　鉄道プロジェクトの評価手法マニュアル</a:t>
                      </a:r>
                      <a:r>
                        <a:rPr lang="en-US" altLang="ja-JP" sz="1100" spc="-150" dirty="0" smtClean="0">
                          <a:latin typeface="Meiryo UI" panose="020B0604030504040204" pitchFamily="50" charset="-128"/>
                          <a:ea typeface="Meiryo UI" panose="020B0604030504040204" pitchFamily="50" charset="-128"/>
                          <a:cs typeface="メイリオ"/>
                        </a:rPr>
                        <a:t>2012</a:t>
                      </a:r>
                      <a:endParaRPr lang="en-US" altLang="ja-JP" sz="1100" spc="-150" dirty="0">
                        <a:latin typeface="Meiryo UI" panose="020B0604030504040204" pitchFamily="50" charset="-128"/>
                        <a:ea typeface="Meiryo UI" panose="020B0604030504040204" pitchFamily="50" charset="-128"/>
                        <a:cs typeface="メイリオ"/>
                      </a:endParaRPr>
                    </a:p>
                  </a:txBody>
                  <a:tcPr anchor="ctr"/>
                </a:tc>
                <a:extLst>
                  <a:ext uri="{0D108BD9-81ED-4DB2-BD59-A6C34878D82A}">
                    <a16:rowId xmlns:a16="http://schemas.microsoft.com/office/drawing/2014/main" val="2502900885"/>
                  </a:ext>
                </a:extLst>
              </a:tr>
            </a:tbl>
          </a:graphicData>
        </a:graphic>
      </p:graphicFrame>
      <p:sp>
        <p:nvSpPr>
          <p:cNvPr id="102" name="右矢印 101"/>
          <p:cNvSpPr/>
          <p:nvPr/>
        </p:nvSpPr>
        <p:spPr>
          <a:xfrm>
            <a:off x="5987348" y="1603689"/>
            <a:ext cx="180501" cy="977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
            <a:extLst>
              <a:ext uri="{FF2B5EF4-FFF2-40B4-BE49-F238E27FC236}">
                <a16:creationId xmlns:a16="http://schemas.microsoft.com/office/drawing/2014/main" id="{98E1AA1B-BCC9-64E0-525F-AC84D5759D17}"/>
              </a:ext>
            </a:extLst>
          </p:cNvPr>
          <p:cNvSpPr txBox="1">
            <a:spLocks noChangeArrowheads="1"/>
          </p:cNvSpPr>
          <p:nvPr/>
        </p:nvSpPr>
        <p:spPr bwMode="auto">
          <a:xfrm>
            <a:off x="419514" y="5541374"/>
            <a:ext cx="8145902" cy="738664"/>
          </a:xfrm>
          <a:prstGeom prst="rect">
            <a:avLst/>
          </a:prstGeom>
          <a:noFill/>
          <a:ln w="6350">
            <a:solidFill>
              <a:schemeClr val="tx1"/>
            </a:solidFill>
            <a:miter lim="800000"/>
            <a:headEnd/>
            <a:tailEnd/>
          </a:ln>
        </p:spPr>
        <p:txBody>
          <a:bodyPr wrap="square">
            <a:spAutoFit/>
          </a:bodyPr>
          <a:lstStyle/>
          <a:p>
            <a:pPr>
              <a:lnSpc>
                <a:spcPct val="150000"/>
              </a:lnSpc>
            </a:pPr>
            <a:r>
              <a:rPr lang="ja-JP" altLang="en-US" sz="1400" spc="-200" dirty="0" smtClean="0">
                <a:latin typeface="Meiryo UI" panose="020B0604030504040204" pitchFamily="50" charset="-128"/>
                <a:ea typeface="Meiryo UI" panose="020B0604030504040204" pitchFamily="50" charset="-128"/>
                <a:cs typeface="メイリオ"/>
              </a:rPr>
              <a:t>・大阪モノレール彩</a:t>
            </a:r>
            <a:r>
              <a:rPr lang="ja-JP" altLang="en-US" sz="1400" spc="-200" dirty="0">
                <a:latin typeface="Meiryo UI" panose="020B0604030504040204" pitchFamily="50" charset="-128"/>
                <a:ea typeface="Meiryo UI" panose="020B0604030504040204" pitchFamily="50" charset="-128"/>
                <a:cs typeface="メイリオ"/>
              </a:rPr>
              <a:t>都</a:t>
            </a:r>
            <a:r>
              <a:rPr lang="ja-JP" altLang="en-US" sz="1400" spc="-200" dirty="0" smtClean="0">
                <a:latin typeface="Meiryo UI" panose="020B0604030504040204" pitchFamily="50" charset="-128"/>
                <a:ea typeface="Meiryo UI" panose="020B0604030504040204" pitchFamily="50" charset="-128"/>
                <a:cs typeface="メイリオ"/>
              </a:rPr>
              <a:t>線は、鉄道プロジェクト評価マニュアルが整備される以前の平成</a:t>
            </a:r>
            <a:r>
              <a:rPr lang="en-US" altLang="ja-JP" sz="1400" spc="-200" dirty="0" smtClean="0">
                <a:latin typeface="Meiryo UI" panose="020B0604030504040204" pitchFamily="50" charset="-128"/>
                <a:ea typeface="Meiryo UI" panose="020B0604030504040204" pitchFamily="50" charset="-128"/>
                <a:cs typeface="メイリオ"/>
              </a:rPr>
              <a:t>7</a:t>
            </a:r>
            <a:r>
              <a:rPr lang="ja-JP" altLang="en-US" sz="1400" spc="-200" dirty="0" smtClean="0">
                <a:latin typeface="Meiryo UI" panose="020B0604030504040204" pitchFamily="50" charset="-128"/>
                <a:ea typeface="Meiryo UI" panose="020B0604030504040204" pitchFamily="50" charset="-128"/>
                <a:cs typeface="メイリオ"/>
              </a:rPr>
              <a:t>年に特許取得（需要予測</a:t>
            </a:r>
            <a:r>
              <a:rPr lang="ja-JP" altLang="en-US" sz="1400" spc="-200" dirty="0">
                <a:latin typeface="Meiryo UI" panose="020B0604030504040204" pitchFamily="50" charset="-128"/>
                <a:ea typeface="Meiryo UI" panose="020B0604030504040204" pitchFamily="50" charset="-128"/>
                <a:cs typeface="メイリオ"/>
              </a:rPr>
              <a:t>を</a:t>
            </a:r>
            <a:r>
              <a:rPr lang="ja-JP" altLang="en-US" sz="1400" spc="-200" dirty="0" smtClean="0">
                <a:latin typeface="Meiryo UI" panose="020B0604030504040204" pitchFamily="50" charset="-128"/>
                <a:ea typeface="Meiryo UI" panose="020B0604030504040204" pitchFamily="50" charset="-128"/>
                <a:cs typeface="メイリオ"/>
              </a:rPr>
              <a:t>実施）</a:t>
            </a:r>
            <a:endParaRPr lang="en-US" altLang="ja-JP" sz="1400" spc="-200" dirty="0" smtClean="0">
              <a:latin typeface="Meiryo UI" panose="020B0604030504040204" pitchFamily="50" charset="-128"/>
              <a:ea typeface="Meiryo UI" panose="020B0604030504040204" pitchFamily="50" charset="-128"/>
              <a:cs typeface="メイリオ"/>
            </a:endParaRPr>
          </a:p>
          <a:p>
            <a:pPr>
              <a:lnSpc>
                <a:spcPct val="150000"/>
              </a:lnSpc>
            </a:pPr>
            <a:r>
              <a:rPr lang="ja-JP" altLang="en-US" sz="1400" spc="-200" dirty="0" smtClean="0">
                <a:latin typeface="Meiryo UI" panose="020B0604030504040204" pitchFamily="50" charset="-128"/>
                <a:ea typeface="Meiryo UI" panose="020B0604030504040204" pitchFamily="50" charset="-128"/>
                <a:cs typeface="メイリオ"/>
              </a:rPr>
              <a:t>・周辺のまちづくり（区画整理事業）の計画が大きく変更し、特許取得時の延伸計画区間と</a:t>
            </a:r>
            <a:r>
              <a:rPr lang="ja-JP" altLang="en-US" sz="1400" spc="-200" dirty="0">
                <a:latin typeface="Meiryo UI" panose="020B0604030504040204" pitchFamily="50" charset="-128"/>
                <a:ea typeface="Meiryo UI" panose="020B0604030504040204" pitchFamily="50" charset="-128"/>
                <a:cs typeface="メイリオ"/>
              </a:rPr>
              <a:t>現状</a:t>
            </a:r>
            <a:r>
              <a:rPr lang="ja-JP" altLang="en-US" sz="1400" spc="-200" dirty="0" smtClean="0">
                <a:latin typeface="Meiryo UI" panose="020B0604030504040204" pitchFamily="50" charset="-128"/>
                <a:ea typeface="Meiryo UI" panose="020B0604030504040204" pitchFamily="50" charset="-128"/>
                <a:cs typeface="メイリオ"/>
              </a:rPr>
              <a:t>の整備区間が異なる</a:t>
            </a:r>
            <a:endParaRPr lang="en-US" altLang="ja-JP" sz="1400" spc="-200" dirty="0">
              <a:latin typeface="Meiryo UI" panose="020B0604030504040204" pitchFamily="50" charset="-128"/>
              <a:ea typeface="Meiryo UI" panose="020B0604030504040204" pitchFamily="50" charset="-128"/>
              <a:cs typeface="メイリオ"/>
            </a:endParaRPr>
          </a:p>
        </p:txBody>
      </p:sp>
      <p:sp>
        <p:nvSpPr>
          <p:cNvPr id="110" name="テキスト ボックス 1"/>
          <p:cNvSpPr txBox="1">
            <a:spLocks noChangeArrowheads="1"/>
          </p:cNvSpPr>
          <p:nvPr/>
        </p:nvSpPr>
        <p:spPr bwMode="auto">
          <a:xfrm>
            <a:off x="81945" y="398981"/>
            <a:ext cx="3570948" cy="430887"/>
          </a:xfrm>
          <a:prstGeom prst="rect">
            <a:avLst/>
          </a:prstGeom>
          <a:noFill/>
          <a:ln w="9525">
            <a:noFill/>
            <a:miter lim="800000"/>
            <a:headEnd/>
            <a:tailEnd/>
          </a:ln>
        </p:spPr>
        <p:txBody>
          <a:bodyPr wrap="square">
            <a:spAutoFit/>
          </a:bodyPr>
          <a:lstStyle/>
          <a:p>
            <a:pPr>
              <a:lnSpc>
                <a:spcPct val="150000"/>
              </a:lnSpc>
            </a:pPr>
            <a:r>
              <a:rPr lang="ja-JP" altLang="en-US" sz="1400" dirty="0" smtClean="0">
                <a:latin typeface="メイリオ"/>
                <a:ea typeface="メイリオ"/>
                <a:cs typeface="メイリオ"/>
              </a:rPr>
              <a:t>○大阪</a:t>
            </a:r>
            <a:r>
              <a:rPr lang="ja-JP" altLang="en-US" sz="1400" dirty="0">
                <a:latin typeface="メイリオ"/>
                <a:ea typeface="メイリオ"/>
                <a:cs typeface="メイリオ"/>
              </a:rPr>
              <a:t>モノレール彩都</a:t>
            </a:r>
            <a:r>
              <a:rPr lang="ja-JP" altLang="en-US" sz="1400" dirty="0" smtClean="0">
                <a:latin typeface="メイリオ"/>
                <a:ea typeface="メイリオ"/>
                <a:cs typeface="メイリオ"/>
              </a:rPr>
              <a:t>線の計画について</a:t>
            </a:r>
            <a:endParaRPr lang="ja-JP" altLang="en-US" sz="1400" dirty="0">
              <a:latin typeface="メイリオ"/>
              <a:ea typeface="メイリオ"/>
              <a:cs typeface="メイリオ"/>
            </a:endParaRPr>
          </a:p>
        </p:txBody>
      </p:sp>
      <p:sp>
        <p:nvSpPr>
          <p:cNvPr id="111" name="テキスト ボックス 1"/>
          <p:cNvSpPr txBox="1">
            <a:spLocks noChangeArrowheads="1"/>
          </p:cNvSpPr>
          <p:nvPr/>
        </p:nvSpPr>
        <p:spPr bwMode="auto">
          <a:xfrm>
            <a:off x="3740255" y="534690"/>
            <a:ext cx="2175184" cy="346249"/>
          </a:xfrm>
          <a:prstGeom prst="rect">
            <a:avLst/>
          </a:prstGeom>
          <a:noFill/>
          <a:ln w="9525">
            <a:noFill/>
            <a:miter lim="800000"/>
            <a:headEnd/>
            <a:tailEnd/>
          </a:ln>
        </p:spPr>
        <p:txBody>
          <a:bodyPr wrap="square">
            <a:spAutoFit/>
          </a:bodyPr>
          <a:lstStyle/>
          <a:p>
            <a:pPr>
              <a:lnSpc>
                <a:spcPct val="150000"/>
              </a:lnSpc>
            </a:pPr>
            <a:r>
              <a:rPr lang="ja-JP" altLang="en-US" sz="1050" dirty="0" smtClean="0">
                <a:latin typeface="メイリオ"/>
                <a:ea typeface="メイリオ"/>
                <a:cs typeface="メイリオ"/>
              </a:rPr>
              <a:t>彩都線特許</a:t>
            </a:r>
            <a:r>
              <a:rPr lang="ja-JP" altLang="en-US" sz="1050" dirty="0">
                <a:latin typeface="メイリオ"/>
                <a:ea typeface="メイリオ"/>
                <a:cs typeface="メイリオ"/>
              </a:rPr>
              <a:t>取得時の計画</a:t>
            </a:r>
          </a:p>
        </p:txBody>
      </p:sp>
      <p:sp>
        <p:nvSpPr>
          <p:cNvPr id="112" name="テキスト ボックス 1"/>
          <p:cNvSpPr txBox="1">
            <a:spLocks noChangeArrowheads="1"/>
          </p:cNvSpPr>
          <p:nvPr/>
        </p:nvSpPr>
        <p:spPr bwMode="auto">
          <a:xfrm>
            <a:off x="7151657" y="548146"/>
            <a:ext cx="860893" cy="334707"/>
          </a:xfrm>
          <a:prstGeom prst="rect">
            <a:avLst/>
          </a:prstGeom>
          <a:noFill/>
          <a:ln w="9525">
            <a:noFill/>
            <a:miter lim="800000"/>
            <a:headEnd/>
            <a:tailEnd/>
          </a:ln>
        </p:spPr>
        <p:txBody>
          <a:bodyPr wrap="square">
            <a:spAutoFit/>
          </a:bodyPr>
          <a:lstStyle/>
          <a:p>
            <a:pPr>
              <a:lnSpc>
                <a:spcPct val="150000"/>
              </a:lnSpc>
            </a:pPr>
            <a:r>
              <a:rPr lang="ja-JP" altLang="en-US" sz="1050" dirty="0" smtClean="0">
                <a:latin typeface="メイリオ"/>
                <a:ea typeface="メイリオ"/>
                <a:cs typeface="メイリオ"/>
              </a:rPr>
              <a:t>現　状</a:t>
            </a:r>
            <a:endParaRPr lang="ja-JP" altLang="en-US" sz="1050" dirty="0">
              <a:latin typeface="メイリオ"/>
              <a:ea typeface="メイリオ"/>
              <a:cs typeface="メイリオ"/>
            </a:endParaRPr>
          </a:p>
        </p:txBody>
      </p:sp>
      <p:pic>
        <p:nvPicPr>
          <p:cNvPr id="7" name="図 6"/>
          <p:cNvPicPr>
            <a:picLocks noChangeAspect="1"/>
          </p:cNvPicPr>
          <p:nvPr/>
        </p:nvPicPr>
        <p:blipFill>
          <a:blip r:embed="rId3"/>
          <a:stretch>
            <a:fillRect/>
          </a:stretch>
        </p:blipFill>
        <p:spPr>
          <a:xfrm>
            <a:off x="6406556" y="816589"/>
            <a:ext cx="2155143" cy="2545457"/>
          </a:xfrm>
          <a:prstGeom prst="rect">
            <a:avLst/>
          </a:prstGeom>
        </p:spPr>
      </p:pic>
      <p:pic>
        <p:nvPicPr>
          <p:cNvPr id="8" name="図 7"/>
          <p:cNvPicPr>
            <a:picLocks noChangeAspect="1"/>
          </p:cNvPicPr>
          <p:nvPr/>
        </p:nvPicPr>
        <p:blipFill>
          <a:blip r:embed="rId4"/>
          <a:stretch>
            <a:fillRect/>
          </a:stretch>
        </p:blipFill>
        <p:spPr>
          <a:xfrm>
            <a:off x="3614844" y="819059"/>
            <a:ext cx="2165980" cy="2547229"/>
          </a:xfrm>
          <a:prstGeom prst="rect">
            <a:avLst/>
          </a:prstGeom>
        </p:spPr>
      </p:pic>
    </p:spTree>
    <p:extLst>
      <p:ext uri="{BB962C8B-B14F-4D97-AF65-F5344CB8AC3E}">
        <p14:creationId xmlns:p14="http://schemas.microsoft.com/office/powerpoint/2010/main" val="69531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12</a:t>
            </a:fld>
            <a:endParaRPr lang="ja-JP" altLang="en-US" dirty="0"/>
          </a:p>
        </p:txBody>
      </p:sp>
      <p:sp>
        <p:nvSpPr>
          <p:cNvPr id="10" name="正方形/長方形 9"/>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1"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□需要予測の算出条件</a:t>
            </a:r>
          </a:p>
        </p:txBody>
      </p:sp>
      <p:sp>
        <p:nvSpPr>
          <p:cNvPr id="8" name="テキスト ボックス 1"/>
          <p:cNvSpPr txBox="1">
            <a:spLocks noChangeArrowheads="1"/>
          </p:cNvSpPr>
          <p:nvPr/>
        </p:nvSpPr>
        <p:spPr bwMode="auto">
          <a:xfrm>
            <a:off x="45492" y="860422"/>
            <a:ext cx="5472608" cy="353943"/>
          </a:xfrm>
          <a:prstGeom prst="rect">
            <a:avLst/>
          </a:prstGeom>
          <a:noFill/>
          <a:ln w="9525">
            <a:noFill/>
            <a:miter lim="800000"/>
            <a:headEnd/>
            <a:tailEnd/>
          </a:ln>
        </p:spPr>
        <p:txBody>
          <a:bodyPr wrap="square">
            <a:spAutoFit/>
          </a:bodyPr>
          <a:lstStyle/>
          <a:p>
            <a:pPr>
              <a:lnSpc>
                <a:spcPts val="2000"/>
              </a:lnSpc>
            </a:pPr>
            <a:r>
              <a:rPr lang="ja-JP" altLang="en-US" b="1" dirty="0">
                <a:latin typeface="メイリオ"/>
                <a:ea typeface="メイリオ"/>
                <a:cs typeface="メイリオ"/>
              </a:rPr>
              <a:t>■</a:t>
            </a:r>
            <a:r>
              <a:rPr lang="ja-JP" altLang="en-US" b="1" dirty="0" smtClean="0">
                <a:latin typeface="メイリオ"/>
                <a:ea typeface="メイリオ"/>
                <a:cs typeface="メイリオ"/>
              </a:rPr>
              <a:t>その他</a:t>
            </a:r>
            <a:r>
              <a:rPr lang="ja-JP" altLang="en-US" b="1" dirty="0">
                <a:latin typeface="メイリオ"/>
                <a:ea typeface="メイリオ"/>
                <a:cs typeface="メイリオ"/>
              </a:rPr>
              <a:t>、需要予測が過大にならないための</a:t>
            </a:r>
            <a:r>
              <a:rPr lang="ja-JP" altLang="en-US" b="1" dirty="0" smtClean="0">
                <a:latin typeface="メイリオ"/>
                <a:ea typeface="メイリオ"/>
                <a:cs typeface="メイリオ"/>
              </a:rPr>
              <a:t>対応</a:t>
            </a:r>
            <a:endParaRPr lang="en-US" altLang="ja-JP" b="1" spc="-200" dirty="0">
              <a:latin typeface="メイリオ"/>
              <a:ea typeface="メイリオ"/>
              <a:cs typeface="メイリオ"/>
            </a:endParaRPr>
          </a:p>
        </p:txBody>
      </p:sp>
      <p:sp>
        <p:nvSpPr>
          <p:cNvPr id="7" name="テキスト ボックス 1"/>
          <p:cNvSpPr txBox="1">
            <a:spLocks noChangeArrowheads="1"/>
          </p:cNvSpPr>
          <p:nvPr/>
        </p:nvSpPr>
        <p:spPr bwMode="auto">
          <a:xfrm>
            <a:off x="45492" y="1649645"/>
            <a:ext cx="9351044" cy="3831818"/>
          </a:xfrm>
          <a:prstGeom prst="rect">
            <a:avLst/>
          </a:prstGeom>
          <a:noFill/>
          <a:ln w="9525">
            <a:noFill/>
            <a:miter lim="800000"/>
            <a:headEnd/>
            <a:tailEnd/>
          </a:ln>
        </p:spPr>
        <p:txBody>
          <a:bodyPr wrap="square">
            <a:spAutoFit/>
          </a:bodyPr>
          <a:lstStyle/>
          <a:p>
            <a:pPr>
              <a:lnSpc>
                <a:spcPct val="150000"/>
              </a:lnSpc>
            </a:pPr>
            <a:r>
              <a:rPr lang="ja-JP" altLang="en-US" dirty="0">
                <a:latin typeface="メイリオ"/>
                <a:ea typeface="メイリオ"/>
                <a:cs typeface="メイリオ"/>
              </a:rPr>
              <a:t>○モノレール既存線における需要量の</a:t>
            </a:r>
            <a:r>
              <a:rPr lang="ja-JP" altLang="en-US" b="1" u="sng" dirty="0">
                <a:latin typeface="メイリオ"/>
                <a:ea typeface="メイリオ"/>
                <a:cs typeface="メイリオ"/>
              </a:rPr>
              <a:t>推計値と実績値の再現性確認</a:t>
            </a:r>
          </a:p>
          <a:p>
            <a:pPr>
              <a:lnSpc>
                <a:spcPct val="150000"/>
              </a:lnSpc>
            </a:pPr>
            <a:r>
              <a:rPr lang="ja-JP" altLang="en-US" dirty="0">
                <a:latin typeface="メイリオ"/>
                <a:ea typeface="メイリオ"/>
                <a:cs typeface="メイリオ"/>
              </a:rPr>
              <a:t>　</a:t>
            </a:r>
            <a:r>
              <a:rPr lang="ja-JP" altLang="en-US" dirty="0" smtClean="0">
                <a:latin typeface="メイリオ"/>
                <a:ea typeface="メイリオ"/>
                <a:cs typeface="メイリオ"/>
              </a:rPr>
              <a:t>（特許</a:t>
            </a:r>
            <a:r>
              <a:rPr lang="ja-JP" altLang="en-US" dirty="0">
                <a:latin typeface="メイリオ"/>
                <a:ea typeface="メイリオ"/>
                <a:cs typeface="メイリオ"/>
              </a:rPr>
              <a:t>申請時の</a:t>
            </a:r>
            <a:r>
              <a:rPr lang="en-US" altLang="ja-JP" dirty="0">
                <a:latin typeface="メイリオ"/>
                <a:ea typeface="メイリオ"/>
                <a:cs typeface="メイリオ"/>
              </a:rPr>
              <a:t>2016</a:t>
            </a:r>
            <a:r>
              <a:rPr lang="ja-JP" altLang="en-US" dirty="0" smtClean="0">
                <a:latin typeface="メイリオ"/>
                <a:ea typeface="メイリオ"/>
                <a:cs typeface="メイリオ"/>
              </a:rPr>
              <a:t>年度に需要予測モデルの再現性</a:t>
            </a:r>
            <a:r>
              <a:rPr lang="ja-JP" altLang="en-US" dirty="0">
                <a:latin typeface="メイリオ"/>
                <a:ea typeface="メイリオ"/>
                <a:cs typeface="メイリオ"/>
              </a:rPr>
              <a:t>を</a:t>
            </a:r>
            <a:r>
              <a:rPr lang="ja-JP" altLang="en-US" dirty="0" smtClean="0">
                <a:latin typeface="メイリオ"/>
                <a:ea typeface="メイリオ"/>
                <a:cs typeface="メイリオ"/>
              </a:rPr>
              <a:t>検証）</a:t>
            </a:r>
            <a:endParaRPr lang="ja-JP" altLang="en-US" dirty="0">
              <a:latin typeface="メイリオ"/>
              <a:ea typeface="メイリオ"/>
              <a:cs typeface="メイリオ"/>
            </a:endParaRPr>
          </a:p>
          <a:p>
            <a:pPr>
              <a:lnSpc>
                <a:spcPct val="150000"/>
              </a:lnSpc>
            </a:pPr>
            <a:endParaRPr lang="ja-JP" altLang="en-US" dirty="0">
              <a:latin typeface="メイリオ"/>
              <a:ea typeface="メイリオ"/>
              <a:cs typeface="メイリオ"/>
            </a:endParaRPr>
          </a:p>
          <a:p>
            <a:pPr>
              <a:lnSpc>
                <a:spcPct val="150000"/>
              </a:lnSpc>
            </a:pPr>
            <a:r>
              <a:rPr lang="ja-JP" altLang="en-US" dirty="0">
                <a:latin typeface="メイリオ"/>
                <a:ea typeface="メイリオ"/>
                <a:cs typeface="メイリオ"/>
              </a:rPr>
              <a:t>○将来人口フレームは、国土社会保障・人口問題研究所（社人研）推計値を用い、</a:t>
            </a:r>
          </a:p>
          <a:p>
            <a:pPr>
              <a:lnSpc>
                <a:spcPct val="150000"/>
              </a:lnSpc>
            </a:pPr>
            <a:r>
              <a:rPr lang="ja-JP" altLang="en-US" dirty="0">
                <a:latin typeface="メイリオ"/>
                <a:ea typeface="メイリオ"/>
                <a:cs typeface="メイリオ"/>
              </a:rPr>
              <a:t>　</a:t>
            </a:r>
            <a:r>
              <a:rPr lang="ja-JP" altLang="en-US" b="1" u="sng" dirty="0" smtClean="0">
                <a:latin typeface="メイリオ"/>
                <a:ea typeface="メイリオ"/>
                <a:cs typeface="メイリオ"/>
              </a:rPr>
              <a:t>将来的</a:t>
            </a:r>
            <a:r>
              <a:rPr lang="ja-JP" altLang="en-US" b="1" u="sng" dirty="0">
                <a:latin typeface="メイリオ"/>
                <a:ea typeface="メイリオ"/>
                <a:cs typeface="メイリオ"/>
              </a:rPr>
              <a:t>な人口減少を考慮</a:t>
            </a:r>
            <a:r>
              <a:rPr lang="ja-JP" altLang="en-US" dirty="0">
                <a:latin typeface="メイリオ"/>
                <a:ea typeface="メイリオ"/>
                <a:cs typeface="メイリオ"/>
              </a:rPr>
              <a:t>している</a:t>
            </a:r>
          </a:p>
          <a:p>
            <a:pPr>
              <a:lnSpc>
                <a:spcPct val="150000"/>
              </a:lnSpc>
            </a:pPr>
            <a:endParaRPr lang="ja-JP" altLang="en-US" dirty="0">
              <a:latin typeface="メイリオ"/>
              <a:ea typeface="メイリオ"/>
              <a:cs typeface="メイリオ"/>
            </a:endParaRPr>
          </a:p>
          <a:p>
            <a:pPr>
              <a:lnSpc>
                <a:spcPct val="150000"/>
              </a:lnSpc>
            </a:pPr>
            <a:r>
              <a:rPr lang="ja-JP" altLang="en-US" dirty="0">
                <a:latin typeface="メイリオ"/>
                <a:ea typeface="メイリオ"/>
                <a:cs typeface="メイリオ"/>
              </a:rPr>
              <a:t>○沿線開発については、予測時点で具体化されている計画のみを反映</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a:lnSpc>
                <a:spcPct val="150000"/>
              </a:lnSpc>
            </a:pPr>
            <a:r>
              <a:rPr lang="ja-JP" altLang="en-US" dirty="0">
                <a:latin typeface="メイリオ"/>
                <a:ea typeface="メイリオ"/>
                <a:cs typeface="メイリオ"/>
              </a:rPr>
              <a:t>　</a:t>
            </a:r>
            <a:r>
              <a:rPr lang="ja-JP" altLang="en-US" dirty="0" smtClean="0">
                <a:latin typeface="メイリオ"/>
                <a:ea typeface="メイリオ"/>
                <a:cs typeface="メイリオ"/>
              </a:rPr>
              <a:t>延伸</a:t>
            </a:r>
            <a:r>
              <a:rPr lang="ja-JP" altLang="en-US" dirty="0">
                <a:latin typeface="メイリオ"/>
                <a:ea typeface="メイリオ"/>
                <a:cs typeface="メイリオ"/>
              </a:rPr>
              <a:t>区間内では</a:t>
            </a:r>
            <a:r>
              <a:rPr lang="ja-JP" altLang="en-US" dirty="0" smtClean="0">
                <a:latin typeface="メイリオ"/>
                <a:ea typeface="メイリオ"/>
                <a:cs typeface="メイリオ"/>
              </a:rPr>
              <a:t>、松生町地区</a:t>
            </a:r>
            <a:r>
              <a:rPr lang="ja-JP" altLang="en-US" dirty="0">
                <a:latin typeface="メイリオ"/>
                <a:ea typeface="メイリオ"/>
                <a:cs typeface="メイリオ"/>
              </a:rPr>
              <a:t>の商業施設のみであり、</a:t>
            </a:r>
            <a:r>
              <a:rPr lang="ja-JP" altLang="en-US" b="1" u="sng" dirty="0">
                <a:latin typeface="メイリオ"/>
                <a:ea typeface="メイリオ"/>
                <a:cs typeface="メイリオ"/>
              </a:rPr>
              <a:t>商圏</a:t>
            </a:r>
            <a:r>
              <a:rPr lang="ja-JP" altLang="en-US" b="1" u="sng" dirty="0" smtClean="0">
                <a:latin typeface="メイリオ"/>
                <a:ea typeface="メイリオ"/>
                <a:cs typeface="メイリオ"/>
              </a:rPr>
              <a:t>エリア内</a:t>
            </a:r>
            <a:r>
              <a:rPr lang="ja-JP" altLang="en-US" b="1" u="sng" dirty="0">
                <a:latin typeface="メイリオ"/>
                <a:ea typeface="メイリオ"/>
                <a:cs typeface="メイリオ"/>
              </a:rPr>
              <a:t>（半径</a:t>
            </a:r>
            <a:r>
              <a:rPr lang="en-US" altLang="ja-JP" b="1" u="sng" dirty="0">
                <a:latin typeface="メイリオ"/>
                <a:ea typeface="メイリオ"/>
                <a:cs typeface="メイリオ"/>
              </a:rPr>
              <a:t>10㎞</a:t>
            </a:r>
            <a:r>
              <a:rPr lang="ja-JP" altLang="en-US" b="1" u="sng" dirty="0">
                <a:latin typeface="メイリオ"/>
                <a:ea typeface="メイリオ"/>
                <a:cs typeface="メイリオ"/>
              </a:rPr>
              <a:t>圏）</a:t>
            </a:r>
            <a:endParaRPr lang="en-US" altLang="ja-JP" b="1" u="sng" dirty="0" smtClean="0">
              <a:latin typeface="メイリオ"/>
              <a:ea typeface="メイリオ"/>
              <a:cs typeface="メイリオ"/>
            </a:endParaRPr>
          </a:p>
          <a:p>
            <a:pPr>
              <a:lnSpc>
                <a:spcPct val="150000"/>
              </a:lnSpc>
            </a:pPr>
            <a:r>
              <a:rPr lang="ja-JP" altLang="en-US" dirty="0">
                <a:latin typeface="メイリオ"/>
                <a:ea typeface="メイリオ"/>
                <a:cs typeface="メイリオ"/>
              </a:rPr>
              <a:t>　</a:t>
            </a:r>
            <a:r>
              <a:rPr lang="ja-JP" altLang="en-US" b="1" u="sng" dirty="0" smtClean="0">
                <a:latin typeface="メイリオ"/>
                <a:ea typeface="メイリオ"/>
                <a:cs typeface="メイリオ"/>
              </a:rPr>
              <a:t>の</a:t>
            </a:r>
            <a:r>
              <a:rPr lang="ja-JP" altLang="en-US" b="1" u="sng" dirty="0">
                <a:latin typeface="メイリオ"/>
                <a:ea typeface="メイリオ"/>
                <a:cs typeface="メイリオ"/>
              </a:rPr>
              <a:t>全体交通量は増加しない</a:t>
            </a:r>
            <a:r>
              <a:rPr lang="ja-JP" altLang="en-US" dirty="0">
                <a:latin typeface="メイリオ"/>
                <a:ea typeface="メイリオ"/>
                <a:cs typeface="メイリオ"/>
              </a:rPr>
              <a:t>ものと設定</a:t>
            </a:r>
          </a:p>
        </p:txBody>
      </p:sp>
    </p:spTree>
    <p:extLst>
      <p:ext uri="{BB962C8B-B14F-4D97-AF65-F5344CB8AC3E}">
        <p14:creationId xmlns:p14="http://schemas.microsoft.com/office/powerpoint/2010/main" val="2845724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1"/>
          <p:cNvSpPr txBox="1">
            <a:spLocks noChangeArrowheads="1"/>
          </p:cNvSpPr>
          <p:nvPr/>
        </p:nvSpPr>
        <p:spPr bwMode="auto">
          <a:xfrm>
            <a:off x="2946202" y="6117813"/>
            <a:ext cx="6163097" cy="307777"/>
          </a:xfrm>
          <a:prstGeom prst="rect">
            <a:avLst/>
          </a:prstGeom>
          <a:noFill/>
          <a:ln w="9525">
            <a:noFill/>
            <a:miter lim="800000"/>
            <a:headEnd/>
            <a:tailEnd/>
          </a:ln>
        </p:spPr>
        <p:txBody>
          <a:bodyPr wrap="square">
            <a:spAutoFit/>
          </a:bodyPr>
          <a:lstStyle/>
          <a:p>
            <a:pPr algn="r" fontAlgn="ctr"/>
            <a:r>
              <a:rPr lang="ja-JP" altLang="en-US" sz="1200" dirty="0">
                <a:solidFill>
                  <a:srgbClr val="000000"/>
                </a:solidFill>
                <a:latin typeface="メイリオ" panose="020B0604030504040204" pitchFamily="50" charset="-128"/>
                <a:ea typeface="メイリオ" panose="020B0604030504040204" pitchFamily="50" charset="-128"/>
                <a:cs typeface="Meiryo UI" pitchFamily="50" charset="-128"/>
              </a:rPr>
              <a:t>　事前評価時の</a:t>
            </a:r>
            <a:r>
              <a:rPr lang="en-US" altLang="ja-JP" sz="1200" dirty="0">
                <a:solidFill>
                  <a:srgbClr val="000000"/>
                </a:solidFill>
                <a:latin typeface="メイリオ" panose="020B0604030504040204" pitchFamily="50" charset="-128"/>
                <a:ea typeface="メイリオ" panose="020B0604030504040204" pitchFamily="50" charset="-128"/>
                <a:cs typeface="Meiryo UI" pitchFamily="50" charset="-128"/>
              </a:rPr>
              <a:t>B</a:t>
            </a:r>
            <a:r>
              <a:rPr lang="ja-JP" altLang="en-US" sz="1200" dirty="0">
                <a:solidFill>
                  <a:srgbClr val="000000"/>
                </a:solidFill>
                <a:latin typeface="メイリオ" panose="020B0604030504040204" pitchFamily="50" charset="-128"/>
                <a:ea typeface="メイリオ" panose="020B0604030504040204" pitchFamily="50" charset="-128"/>
                <a:cs typeface="Meiryo UI" pitchFamily="50" charset="-128"/>
              </a:rPr>
              <a:t>／</a:t>
            </a:r>
            <a:r>
              <a:rPr lang="en-US" altLang="ja-JP" sz="1200" dirty="0">
                <a:solidFill>
                  <a:srgbClr val="000000"/>
                </a:solidFill>
                <a:latin typeface="メイリオ" panose="020B0604030504040204" pitchFamily="50" charset="-128"/>
                <a:ea typeface="メイリオ" panose="020B0604030504040204" pitchFamily="50" charset="-128"/>
                <a:cs typeface="Meiryo UI" pitchFamily="50" charset="-128"/>
              </a:rPr>
              <a:t>C</a:t>
            </a:r>
            <a:r>
              <a:rPr lang="ja-JP" altLang="en-US" sz="1200" dirty="0">
                <a:solidFill>
                  <a:srgbClr val="000000"/>
                </a:solidFill>
                <a:latin typeface="メイリオ" panose="020B0604030504040204" pitchFamily="50" charset="-128"/>
                <a:ea typeface="メイリオ" panose="020B0604030504040204" pitchFamily="50" charset="-128"/>
                <a:cs typeface="Meiryo UI" pitchFamily="50" charset="-128"/>
              </a:rPr>
              <a:t>（</a:t>
            </a:r>
            <a:r>
              <a:rPr lang="en-US" altLang="ja-JP" sz="1200" dirty="0">
                <a:solidFill>
                  <a:srgbClr val="000000"/>
                </a:solidFill>
                <a:latin typeface="メイリオ" panose="020B0604030504040204" pitchFamily="50" charset="-128"/>
                <a:ea typeface="メイリオ" panose="020B0604030504040204" pitchFamily="50" charset="-128"/>
                <a:cs typeface="Meiryo UI"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Meiryo UI" pitchFamily="50" charset="-128"/>
              </a:rPr>
              <a:t>）  </a:t>
            </a:r>
            <a:r>
              <a:rPr lang="ja-JP" altLang="en-US" sz="1100" dirty="0">
                <a:solidFill>
                  <a:srgbClr val="000000"/>
                </a:solidFill>
                <a:latin typeface="メイリオ" panose="020B0604030504040204" pitchFamily="50" charset="-128"/>
                <a:ea typeface="メイリオ" panose="020B0604030504040204" pitchFamily="50" charset="-128"/>
                <a:cs typeface="Meiryo UI" pitchFamily="50" charset="-128"/>
              </a:rPr>
              <a:t>　　　　　</a:t>
            </a:r>
            <a:r>
              <a:rPr lang="ja-JP" altLang="ja-JP"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2.06</a:t>
            </a:r>
            <a:r>
              <a:rPr lang="ja-JP" altLang="ja-JP" sz="1400" b="1"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lang="ja-JP" altLang="ja-JP"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2.43</a:t>
            </a:r>
            <a:r>
              <a:rPr lang="ja-JP" altLang="ja-JP" sz="1400" b="1" dirty="0">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cs typeface="Meiryo UI" pitchFamily="50" charset="-128"/>
              </a:rPr>
              <a:t> 　 　</a:t>
            </a:r>
            <a:r>
              <a:rPr lang="ja-JP" altLang="en-US" sz="1050" dirty="0">
                <a:solidFill>
                  <a:srgbClr val="000000"/>
                </a:solidFill>
                <a:latin typeface="メイリオ" panose="020B0604030504040204" pitchFamily="50" charset="-128"/>
                <a:ea typeface="メイリオ" panose="020B0604030504040204" pitchFamily="50" charset="-128"/>
                <a:cs typeface="Meiryo UI" pitchFamily="50" charset="-128"/>
              </a:rPr>
              <a:t>　　</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2A89F0E-B747-4A7F-82D1-DCE4F33CBF9B}" type="slidenum">
              <a:rPr lang="ja-JP" altLang="en-US" smtClean="0"/>
              <a:pPr/>
              <a:t>13</a:t>
            </a:fld>
            <a:endParaRPr lang="ja-JP" altLang="en-US" dirty="0"/>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063444816"/>
              </p:ext>
            </p:extLst>
          </p:nvPr>
        </p:nvGraphicFramePr>
        <p:xfrm>
          <a:off x="123711" y="829557"/>
          <a:ext cx="8901113" cy="5186363"/>
        </p:xfrm>
        <a:graphic>
          <a:graphicData uri="http://schemas.openxmlformats.org/presentationml/2006/ole">
            <mc:AlternateContent xmlns:mc="http://schemas.openxmlformats.org/markup-compatibility/2006">
              <mc:Choice xmlns:v="urn:schemas-microsoft-com:vml" Requires="v">
                <p:oleObj spid="_x0000_s1059" name="ワークシート" r:id="rId4" imgW="10087045" imgH="5877047" progId="Excel.Sheet.12">
                  <p:embed/>
                </p:oleObj>
              </mc:Choice>
              <mc:Fallback>
                <p:oleObj name="ワークシート" r:id="rId4" imgW="10087045" imgH="5877047" progId="Excel.Sheet.12">
                  <p:embed/>
                  <p:pic>
                    <p:nvPicPr>
                      <p:cNvPr id="12" name="オブジェクト 11"/>
                      <p:cNvPicPr/>
                      <p:nvPr/>
                    </p:nvPicPr>
                    <p:blipFill>
                      <a:blip r:embed="rId5"/>
                      <a:stretch>
                        <a:fillRect/>
                      </a:stretch>
                    </p:blipFill>
                    <p:spPr>
                      <a:xfrm>
                        <a:off x="123711" y="829557"/>
                        <a:ext cx="8901113" cy="5186363"/>
                      </a:xfrm>
                      <a:prstGeom prst="rect">
                        <a:avLst/>
                      </a:prstGeom>
                    </p:spPr>
                  </p:pic>
                </p:oleObj>
              </mc:Fallback>
            </mc:AlternateContent>
          </a:graphicData>
        </a:graphic>
      </p:graphicFrame>
      <p:sp>
        <p:nvSpPr>
          <p:cNvPr id="15" name="正方形/長方形 14"/>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6"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□費用便益分析結果</a:t>
            </a:r>
          </a:p>
        </p:txBody>
      </p:sp>
      <p:sp>
        <p:nvSpPr>
          <p:cNvPr id="7" name="テキスト ボックス 1"/>
          <p:cNvSpPr txBox="1">
            <a:spLocks noChangeArrowheads="1"/>
          </p:cNvSpPr>
          <p:nvPr/>
        </p:nvSpPr>
        <p:spPr bwMode="auto">
          <a:xfrm>
            <a:off x="-28894" y="436602"/>
            <a:ext cx="8561334" cy="400110"/>
          </a:xfrm>
          <a:prstGeom prst="rect">
            <a:avLst/>
          </a:prstGeom>
          <a:noFill/>
          <a:ln w="9525">
            <a:noFill/>
            <a:miter lim="800000"/>
            <a:headEnd/>
            <a:tailEnd/>
          </a:ln>
        </p:spPr>
        <p:txBody>
          <a:bodyPr wrap="square">
            <a:spAutoFit/>
          </a:bodyPr>
          <a:lstStyle/>
          <a:p>
            <a:pPr>
              <a:lnSpc>
                <a:spcPts val="2400"/>
              </a:lnSpc>
            </a:pPr>
            <a:r>
              <a:rPr lang="en-US" altLang="ja-JP" sz="1600" dirty="0">
                <a:latin typeface="メイリオ"/>
                <a:ea typeface="メイリオ"/>
                <a:cs typeface="メイリオ"/>
              </a:rPr>
              <a:t>【</a:t>
            </a:r>
            <a:r>
              <a:rPr lang="ja-JP" altLang="en-US" sz="1600" dirty="0">
                <a:latin typeface="メイリオ"/>
                <a:ea typeface="メイリオ"/>
                <a:cs typeface="メイリオ"/>
              </a:rPr>
              <a:t>算出条件</a:t>
            </a:r>
            <a:r>
              <a:rPr lang="en-US" altLang="ja-JP" sz="1600" dirty="0">
                <a:latin typeface="メイリオ"/>
                <a:ea typeface="メイリオ"/>
                <a:cs typeface="メイリオ"/>
              </a:rPr>
              <a:t>】</a:t>
            </a:r>
            <a:r>
              <a:rPr lang="ja-JP" altLang="en-US" sz="1600" dirty="0">
                <a:latin typeface="メイリオ"/>
                <a:ea typeface="メイリオ"/>
                <a:cs typeface="メイリオ"/>
              </a:rPr>
              <a:t>延伸区間に</a:t>
            </a:r>
            <a:r>
              <a:rPr lang="en-US" altLang="ja-JP" sz="1600" dirty="0">
                <a:latin typeface="メイリオ"/>
                <a:ea typeface="メイリオ"/>
                <a:cs typeface="メイリオ"/>
              </a:rPr>
              <a:t>5</a:t>
            </a:r>
            <a:r>
              <a:rPr lang="ja-JP" altLang="en-US" sz="1600" dirty="0">
                <a:latin typeface="メイリオ"/>
                <a:ea typeface="メイリオ"/>
                <a:cs typeface="メイリオ"/>
              </a:rPr>
              <a:t>駅設置、松生町地区の開発計画有り、評価基準年</a:t>
            </a:r>
            <a:r>
              <a:rPr lang="en-US" altLang="ja-JP" sz="1600" dirty="0">
                <a:latin typeface="メイリオ"/>
                <a:ea typeface="メイリオ"/>
                <a:cs typeface="メイリオ"/>
              </a:rPr>
              <a:t>2020</a:t>
            </a:r>
            <a:r>
              <a:rPr lang="ja-JP" altLang="en-US" sz="1600" dirty="0">
                <a:latin typeface="メイリオ"/>
                <a:ea typeface="メイリオ"/>
                <a:cs typeface="メイリオ"/>
              </a:rPr>
              <a:t>年</a:t>
            </a:r>
            <a:endParaRPr lang="en-US" altLang="ja-JP" sz="1600" dirty="0">
              <a:latin typeface="メイリオ"/>
              <a:ea typeface="メイリオ"/>
              <a:cs typeface="メイリオ"/>
            </a:endParaRPr>
          </a:p>
        </p:txBody>
      </p:sp>
      <p:sp>
        <p:nvSpPr>
          <p:cNvPr id="8" name="テキスト ボックス 1"/>
          <p:cNvSpPr txBox="1">
            <a:spLocks noChangeArrowheads="1"/>
          </p:cNvSpPr>
          <p:nvPr/>
        </p:nvSpPr>
        <p:spPr bwMode="auto">
          <a:xfrm>
            <a:off x="3615041" y="6379731"/>
            <a:ext cx="5133423" cy="361637"/>
          </a:xfrm>
          <a:prstGeom prst="rect">
            <a:avLst/>
          </a:prstGeom>
          <a:noFill/>
          <a:ln w="9525">
            <a:noFill/>
            <a:miter lim="800000"/>
            <a:headEnd/>
            <a:tailEnd/>
          </a:ln>
        </p:spPr>
        <p:txBody>
          <a:bodyPr wrap="square">
            <a:spAutoFit/>
          </a:bodyPr>
          <a:lstStyle/>
          <a:p>
            <a:pPr algn="r">
              <a:lnSpc>
                <a:spcPts val="2400"/>
              </a:lnSpc>
            </a:pPr>
            <a:r>
              <a:rPr lang="en-US" altLang="ja-JP" sz="1000" dirty="0">
                <a:latin typeface="メイリオ"/>
                <a:ea typeface="メイリオ"/>
                <a:cs typeface="メイリオ"/>
              </a:rPr>
              <a:t>(※)【</a:t>
            </a:r>
            <a:r>
              <a:rPr lang="ja-JP" altLang="en-US" sz="1000" dirty="0">
                <a:latin typeface="メイリオ"/>
                <a:ea typeface="メイリオ"/>
                <a:cs typeface="メイリオ"/>
              </a:rPr>
              <a:t>算出条件</a:t>
            </a:r>
            <a:r>
              <a:rPr lang="en-US" altLang="ja-JP" sz="1000" dirty="0">
                <a:latin typeface="メイリオ"/>
                <a:ea typeface="メイリオ"/>
                <a:cs typeface="メイリオ"/>
              </a:rPr>
              <a:t>】4</a:t>
            </a:r>
            <a:r>
              <a:rPr lang="ja-JP" altLang="en-US" sz="1000" dirty="0">
                <a:latin typeface="メイリオ"/>
                <a:ea typeface="メイリオ"/>
                <a:cs typeface="メイリオ"/>
              </a:rPr>
              <a:t>駅設置、松生町地区の開発計画なし、評価基準年</a:t>
            </a:r>
            <a:r>
              <a:rPr lang="en-US" altLang="ja-JP" sz="1000" dirty="0">
                <a:latin typeface="メイリオ"/>
                <a:ea typeface="メイリオ"/>
                <a:cs typeface="メイリオ"/>
              </a:rPr>
              <a:t>2015</a:t>
            </a:r>
            <a:r>
              <a:rPr lang="ja-JP" altLang="en-US" sz="1000" dirty="0">
                <a:latin typeface="メイリオ"/>
                <a:ea typeface="メイリオ"/>
                <a:cs typeface="メイリオ"/>
              </a:rPr>
              <a:t>年</a:t>
            </a:r>
            <a:endParaRPr lang="en-US" altLang="ja-JP" sz="1000" dirty="0">
              <a:latin typeface="メイリオ"/>
              <a:ea typeface="メイリオ"/>
              <a:cs typeface="メイリオ"/>
            </a:endParaRPr>
          </a:p>
        </p:txBody>
      </p:sp>
      <p:grpSp>
        <p:nvGrpSpPr>
          <p:cNvPr id="18" name="グループ化 17"/>
          <p:cNvGrpSpPr/>
          <p:nvPr/>
        </p:nvGrpSpPr>
        <p:grpSpPr>
          <a:xfrm>
            <a:off x="6002631" y="5642196"/>
            <a:ext cx="2970000" cy="361827"/>
            <a:chOff x="6002631" y="5642196"/>
            <a:chExt cx="2970000" cy="361827"/>
          </a:xfrm>
        </p:grpSpPr>
        <p:sp>
          <p:nvSpPr>
            <p:cNvPr id="5" name="正方形/長方形 4"/>
            <p:cNvSpPr/>
            <p:nvPr/>
          </p:nvSpPr>
          <p:spPr>
            <a:xfrm>
              <a:off x="6002631" y="5642196"/>
              <a:ext cx="2970000" cy="3618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7490993" y="5642200"/>
              <a:ext cx="0" cy="3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5999251" y="6083205"/>
            <a:ext cx="2970000" cy="324000"/>
            <a:chOff x="6002631" y="5642196"/>
            <a:chExt cx="2970000" cy="361827"/>
          </a:xfrm>
        </p:grpSpPr>
        <p:sp>
          <p:nvSpPr>
            <p:cNvPr id="20" name="正方形/長方形 19"/>
            <p:cNvSpPr/>
            <p:nvPr/>
          </p:nvSpPr>
          <p:spPr>
            <a:xfrm>
              <a:off x="6002631" y="5642196"/>
              <a:ext cx="2970000" cy="36182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7490993" y="5642200"/>
              <a:ext cx="0" cy="36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390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5" name="テキスト ボックス 16"/>
          <p:cNvSpPr txBox="1">
            <a:spLocks noChangeArrowheads="1"/>
          </p:cNvSpPr>
          <p:nvPr/>
        </p:nvSpPr>
        <p:spPr bwMode="auto">
          <a:xfrm>
            <a:off x="0" y="-36513"/>
            <a:ext cx="766834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□５駅と４駅の費用便益の比較</a:t>
            </a:r>
            <a:endParaRPr lang="ja-JP" altLang="en-US" sz="2400" b="1" dirty="0">
              <a:solidFill>
                <a:srgbClr val="000000"/>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34700392"/>
              </p:ext>
            </p:extLst>
          </p:nvPr>
        </p:nvGraphicFramePr>
        <p:xfrm>
          <a:off x="179513" y="802992"/>
          <a:ext cx="8784974" cy="5761176"/>
        </p:xfrm>
        <a:graphic>
          <a:graphicData uri="http://schemas.openxmlformats.org/drawingml/2006/table">
            <a:tbl>
              <a:tblPr firstRow="1" bandRow="1">
                <a:tableStyleId>{5C22544A-7EE6-4342-B048-85BDC9FD1C3A}</a:tableStyleId>
              </a:tblPr>
              <a:tblGrid>
                <a:gridCol w="786029">
                  <a:extLst>
                    <a:ext uri="{9D8B030D-6E8A-4147-A177-3AD203B41FA5}">
                      <a16:colId xmlns:a16="http://schemas.microsoft.com/office/drawing/2014/main" val="1639485176"/>
                    </a:ext>
                  </a:extLst>
                </a:gridCol>
                <a:gridCol w="1501706">
                  <a:extLst>
                    <a:ext uri="{9D8B030D-6E8A-4147-A177-3AD203B41FA5}">
                      <a16:colId xmlns:a16="http://schemas.microsoft.com/office/drawing/2014/main" val="859261760"/>
                    </a:ext>
                  </a:extLst>
                </a:gridCol>
                <a:gridCol w="222258">
                  <a:extLst>
                    <a:ext uri="{9D8B030D-6E8A-4147-A177-3AD203B41FA5}">
                      <a16:colId xmlns:a16="http://schemas.microsoft.com/office/drawing/2014/main" val="2893501235"/>
                    </a:ext>
                  </a:extLst>
                </a:gridCol>
                <a:gridCol w="1579789">
                  <a:extLst>
                    <a:ext uri="{9D8B030D-6E8A-4147-A177-3AD203B41FA5}">
                      <a16:colId xmlns:a16="http://schemas.microsoft.com/office/drawing/2014/main" val="2475714980"/>
                    </a:ext>
                  </a:extLst>
                </a:gridCol>
                <a:gridCol w="1173798">
                  <a:extLst>
                    <a:ext uri="{9D8B030D-6E8A-4147-A177-3AD203B41FA5}">
                      <a16:colId xmlns:a16="http://schemas.microsoft.com/office/drawing/2014/main" val="3682827165"/>
                    </a:ext>
                  </a:extLst>
                </a:gridCol>
                <a:gridCol w="1173798">
                  <a:extLst>
                    <a:ext uri="{9D8B030D-6E8A-4147-A177-3AD203B41FA5}">
                      <a16:colId xmlns:a16="http://schemas.microsoft.com/office/drawing/2014/main" val="4268768236"/>
                    </a:ext>
                  </a:extLst>
                </a:gridCol>
                <a:gridCol w="1173798">
                  <a:extLst>
                    <a:ext uri="{9D8B030D-6E8A-4147-A177-3AD203B41FA5}">
                      <a16:colId xmlns:a16="http://schemas.microsoft.com/office/drawing/2014/main" val="1648932338"/>
                    </a:ext>
                  </a:extLst>
                </a:gridCol>
                <a:gridCol w="1173798">
                  <a:extLst>
                    <a:ext uri="{9D8B030D-6E8A-4147-A177-3AD203B41FA5}">
                      <a16:colId xmlns:a16="http://schemas.microsoft.com/office/drawing/2014/main" val="3143319696"/>
                    </a:ext>
                  </a:extLst>
                </a:gridCol>
              </a:tblGrid>
              <a:tr h="264788">
                <a:tc rowSpan="2" gridSpan="4">
                  <a:txBody>
                    <a:bodyPr/>
                    <a:lstStyle/>
                    <a:p>
                      <a:pPr algn="l"/>
                      <a:r>
                        <a:rPr kumimoji="1" lang="ja-JP" altLang="en-US" sz="1200" dirty="0" smtClean="0">
                          <a:latin typeface="Meiryo UI" panose="020B0604030504040204" pitchFamily="50" charset="-128"/>
                          <a:ea typeface="Meiryo UI" panose="020B0604030504040204" pitchFamily="50" charset="-128"/>
                        </a:rPr>
                        <a:t>総便益・総費用の内訳</a:t>
                      </a:r>
                      <a:endParaRPr kumimoji="1" lang="ja-JP" altLang="en-US" sz="1200" dirty="0">
                        <a:latin typeface="Meiryo UI" panose="020B0604030504040204" pitchFamily="50" charset="-128"/>
                        <a:ea typeface="Meiryo UI" panose="020B0604030504040204" pitchFamily="50" charset="-128"/>
                      </a:endParaRPr>
                    </a:p>
                  </a:txBody>
                  <a:tcPr anchor="ct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dirty="0"/>
                    </a:p>
                  </a:txBody>
                  <a:tcPr/>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計画期間３０年</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計画期間５０年</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4059053829"/>
                  </a:ext>
                </a:extLst>
              </a:tr>
              <a:tr h="264788">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５駅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４駅</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５駅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４駅</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947860959"/>
                  </a:ext>
                </a:extLst>
              </a:tr>
              <a:tr h="396278">
                <a:tc rowSpan="11">
                  <a:txBody>
                    <a:bodyPr/>
                    <a:lstStyle/>
                    <a:p>
                      <a:pPr algn="l"/>
                      <a:r>
                        <a:rPr kumimoji="1" lang="ja-JP" altLang="en-US" sz="1200" dirty="0" smtClean="0">
                          <a:latin typeface="Meiryo UI" panose="020B0604030504040204" pitchFamily="50" charset="-128"/>
                          <a:ea typeface="Meiryo UI" panose="020B0604030504040204" pitchFamily="50" charset="-128"/>
                        </a:rPr>
                        <a:t>総便益（</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rowSpan="4">
                  <a:txBody>
                    <a:bodyPr/>
                    <a:lstStyle/>
                    <a:p>
                      <a:pPr algn="l"/>
                      <a:r>
                        <a:rPr kumimoji="1" lang="ja-JP" altLang="en-US" sz="1200" dirty="0" smtClean="0">
                          <a:latin typeface="Meiryo UI" panose="020B0604030504040204" pitchFamily="50" charset="-128"/>
                          <a:ea typeface="Meiryo UI" panose="020B0604030504040204" pitchFamily="50" charset="-128"/>
                        </a:rPr>
                        <a:t>利用者便益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時間短縮便益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７４４億円</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７９０億円</a:t>
                      </a:r>
                      <a:endParaRPr kumimoji="1" lang="en-US" altLang="ja-JP" sz="1200" dirty="0" smtClean="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９２０億円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９７８億円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51035918"/>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費用節減便益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４７億円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３３億円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５８億円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４０億円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722951012"/>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乗換利便性向上便益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２９３億円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１９４億円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３６３億円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２４０億円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193428768"/>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車両内混雑緩和便益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２２億円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525600742"/>
                  </a:ext>
                </a:extLst>
              </a:tr>
              <a:tr h="396278">
                <a:tc vMerge="1">
                  <a:txBody>
                    <a:bodyPr/>
                    <a:lstStyle/>
                    <a:p>
                      <a:pPr algn="l"/>
                      <a:endParaRPr kumimoji="1" lang="ja-JP" altLang="en-US" sz="1100" dirty="0"/>
                    </a:p>
                  </a:txBody>
                  <a:tcPr anchor="ctr"/>
                </a:tc>
                <a:tc rowSpan="2">
                  <a:txBody>
                    <a:bodyPr/>
                    <a:lstStyle/>
                    <a:p>
                      <a:pPr algn="l"/>
                      <a:r>
                        <a:rPr kumimoji="1" lang="ja-JP" altLang="en-US" sz="1200" dirty="0" smtClean="0">
                          <a:latin typeface="Meiryo UI" panose="020B0604030504040204" pitchFamily="50" charset="-128"/>
                          <a:ea typeface="Meiryo UI" panose="020B0604030504040204" pitchFamily="50" charset="-128"/>
                        </a:rPr>
                        <a:t>供給者便益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当該事業者収益</a:t>
                      </a:r>
                      <a:endParaRPr kumimoji="1" lang="en-US" altLang="ja-JP" sz="1200" dirty="0" smtClean="0">
                        <a:latin typeface="Meiryo UI" panose="020B0604030504040204" pitchFamily="50" charset="-128"/>
                        <a:ea typeface="Meiryo UI" panose="020B0604030504040204" pitchFamily="50" charset="-128"/>
                      </a:endParaRPr>
                    </a:p>
                  </a:txBody>
                  <a:tcPr anchor="ctr"/>
                </a:tc>
                <a:tc hMerge="1">
                  <a:txBody>
                    <a:bodyPr/>
                    <a:lstStyle/>
                    <a:p>
                      <a:pPr algn="l"/>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２４６億円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１５２億円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２９２億円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１７９億円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562142270"/>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競合・補完事業者収益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△２２７億円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△１９１億円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△２８１億円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△２３６億円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691215220"/>
                  </a:ext>
                </a:extLst>
              </a:tr>
              <a:tr h="396278">
                <a:tc vMerge="1">
                  <a:txBody>
                    <a:bodyPr/>
                    <a:lstStyle/>
                    <a:p>
                      <a:pPr algn="l"/>
                      <a:endParaRPr kumimoji="1" lang="ja-JP" altLang="en-US" sz="1100" dirty="0"/>
                    </a:p>
                  </a:txBody>
                  <a:tcPr anchor="ctr"/>
                </a:tc>
                <a:tc rowSpan="3">
                  <a:txBody>
                    <a:bodyPr/>
                    <a:lstStyle/>
                    <a:p>
                      <a:pPr algn="l"/>
                      <a:r>
                        <a:rPr kumimoji="1" lang="ja-JP" altLang="en-US" sz="1200" dirty="0" smtClean="0">
                          <a:latin typeface="Meiryo UI" panose="020B0604030504040204" pitchFamily="50" charset="-128"/>
                          <a:ea typeface="Meiryo UI" panose="020B0604030504040204" pitchFamily="50" charset="-128"/>
                        </a:rPr>
                        <a:t>環境等改善便益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環境改善便益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584665697"/>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道路混雑緩和便益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６９３億円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５９８億円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８５８億円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７２９億円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498150526"/>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道路交通事故削減便益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１５億円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２１億円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757935669"/>
                  </a:ext>
                </a:extLst>
              </a:tr>
              <a:tr h="396278">
                <a:tc vMerge="1">
                  <a:txBody>
                    <a:bodyPr/>
                    <a:lstStyle/>
                    <a:p>
                      <a:pPr algn="l"/>
                      <a:endParaRPr kumimoji="1" lang="ja-JP" altLang="en-US" sz="1100" dirty="0"/>
                    </a:p>
                  </a:txBody>
                  <a:tcPr anchor="ctr"/>
                </a:tc>
                <a:tc gridSpan="3">
                  <a:txBody>
                    <a:bodyPr/>
                    <a:lstStyle/>
                    <a:p>
                      <a:pPr algn="l"/>
                      <a:r>
                        <a:rPr kumimoji="1" lang="ja-JP" altLang="en-US" sz="1200" dirty="0" smtClean="0">
                          <a:latin typeface="Meiryo UI" panose="020B0604030504040204" pitchFamily="50" charset="-128"/>
                          <a:ea typeface="Meiryo UI" panose="020B0604030504040204" pitchFamily="50" charset="-128"/>
                        </a:rPr>
                        <a:t>期末残存価値</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５４億円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002306167"/>
                  </a:ext>
                </a:extLst>
              </a:tr>
              <a:tr h="396278">
                <a:tc vMerge="1">
                  <a:txBody>
                    <a:bodyPr/>
                    <a:lstStyle/>
                    <a:p>
                      <a:pPr algn="l"/>
                      <a:endParaRPr kumimoji="1" lang="ja-JP" altLang="en-US" sz="1100" dirty="0"/>
                    </a:p>
                  </a:txBody>
                  <a:tcPr anchor="ctr"/>
                </a:tc>
                <a:tc gridSpan="3">
                  <a:txBody>
                    <a:bodyPr/>
                    <a:lstStyle/>
                    <a:p>
                      <a:pPr algn="ctr"/>
                      <a:r>
                        <a:rPr kumimoji="1" lang="ja-JP" altLang="en-US" sz="1200" dirty="0" smtClean="0">
                          <a:latin typeface="Meiryo UI" panose="020B0604030504040204" pitchFamily="50" charset="-128"/>
                          <a:ea typeface="Meiryo UI" panose="020B0604030504040204" pitchFamily="50" charset="-128"/>
                        </a:rPr>
                        <a:t>計</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８９７億円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６６０億円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２７７億円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９９２億円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961796000"/>
                  </a:ext>
                </a:extLst>
              </a:tr>
              <a:tr h="396278">
                <a:tc>
                  <a:txBody>
                    <a:bodyPr/>
                    <a:lstStyle/>
                    <a:p>
                      <a:pPr algn="l"/>
                      <a:r>
                        <a:rPr kumimoji="1" lang="ja-JP" altLang="en-US" sz="1200" dirty="0" smtClean="0">
                          <a:latin typeface="Meiryo UI" panose="020B0604030504040204" pitchFamily="50" charset="-128"/>
                          <a:ea typeface="Meiryo UI" panose="020B0604030504040204" pitchFamily="50" charset="-128"/>
                        </a:rPr>
                        <a:t>総費用（</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建設投資額</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８６９億円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８２３億円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８８６億円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８４０億円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67009442"/>
                  </a:ext>
                </a:extLst>
              </a:tr>
              <a:tr h="396278">
                <a:tc gridSpan="4">
                  <a:txBody>
                    <a:bodyPr/>
                    <a:lstStyle/>
                    <a:p>
                      <a:pPr algn="l"/>
                      <a:r>
                        <a:rPr kumimoji="1" lang="ja-JP" altLang="en-US" sz="1200" dirty="0" smtClean="0">
                          <a:latin typeface="Meiryo UI" panose="020B0604030504040204" pitchFamily="50" charset="-128"/>
                          <a:ea typeface="Meiryo UI" panose="020B0604030504040204" pitchFamily="50" charset="-128"/>
                        </a:rPr>
                        <a:t>費用便益比</a:t>
                      </a:r>
                      <a:r>
                        <a:rPr kumimoji="1" lang="en-US" altLang="ja-JP" sz="1200" dirty="0" smtClean="0">
                          <a:latin typeface="Meiryo UI" panose="020B0604030504040204" pitchFamily="50" charset="-128"/>
                          <a:ea typeface="Meiryo UI" panose="020B0604030504040204" pitchFamily="50" charset="-128"/>
                        </a:rPr>
                        <a:t>B/C</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100" dirty="0"/>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２．１８</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２．０２</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b="1" dirty="0" smtClean="0">
                          <a:latin typeface="Meiryo UI" panose="020B0604030504040204" pitchFamily="50" charset="-128"/>
                          <a:ea typeface="Meiryo UI" panose="020B0604030504040204" pitchFamily="50" charset="-128"/>
                        </a:rPr>
                        <a:t>２．５７</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２．３７</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248051939"/>
                  </a:ext>
                </a:extLst>
              </a:tr>
            </a:tbl>
          </a:graphicData>
        </a:graphic>
      </p:graphicFrame>
      <p:sp>
        <p:nvSpPr>
          <p:cNvPr id="5" name="スライド番号プレースホルダー 5"/>
          <p:cNvSpPr>
            <a:spLocks noGrp="1"/>
          </p:cNvSpPr>
          <p:nvPr>
            <p:ph type="sldNum" sz="quarter" idx="12"/>
          </p:nvPr>
        </p:nvSpPr>
        <p:spPr>
          <a:xfrm>
            <a:off x="6978600" y="6492875"/>
            <a:ext cx="2133600" cy="365125"/>
          </a:xfrm>
        </p:spPr>
        <p:txBody>
          <a:bodyPr/>
          <a:lstStyle/>
          <a:p>
            <a:fld id="{62A89F0E-B747-4A7F-82D1-DCE4F33CBF9B}" type="slidenum">
              <a:rPr lang="ja-JP" altLang="en-US" sz="1600" smtClean="0">
                <a:solidFill>
                  <a:schemeClr val="tx1"/>
                </a:solidFill>
              </a:rPr>
              <a:pPr/>
              <a:t>14</a:t>
            </a:fld>
            <a:endParaRPr lang="ja-JP" altLang="en-US" sz="1600" dirty="0">
              <a:solidFill>
                <a:schemeClr val="tx1"/>
              </a:solidFill>
            </a:endParaRPr>
          </a:p>
        </p:txBody>
      </p:sp>
      <p:sp>
        <p:nvSpPr>
          <p:cNvPr id="6" name="テキスト ボックス 1"/>
          <p:cNvSpPr txBox="1">
            <a:spLocks noChangeArrowheads="1"/>
          </p:cNvSpPr>
          <p:nvPr/>
        </p:nvSpPr>
        <p:spPr bwMode="auto">
          <a:xfrm>
            <a:off x="-28894" y="436602"/>
            <a:ext cx="8561334" cy="400110"/>
          </a:xfrm>
          <a:prstGeom prst="rect">
            <a:avLst/>
          </a:prstGeom>
          <a:noFill/>
          <a:ln w="9525">
            <a:noFill/>
            <a:miter lim="800000"/>
            <a:headEnd/>
            <a:tailEnd/>
          </a:ln>
        </p:spPr>
        <p:txBody>
          <a:bodyPr wrap="square">
            <a:spAutoFit/>
          </a:bodyPr>
          <a:lstStyle/>
          <a:p>
            <a:pPr>
              <a:lnSpc>
                <a:spcPts val="2400"/>
              </a:lnSpc>
            </a:pPr>
            <a:r>
              <a:rPr lang="en-US" altLang="ja-JP" sz="1600" dirty="0">
                <a:latin typeface="メイリオ"/>
                <a:ea typeface="メイリオ"/>
                <a:cs typeface="メイリオ"/>
              </a:rPr>
              <a:t>【</a:t>
            </a:r>
            <a:r>
              <a:rPr lang="ja-JP" altLang="en-US" sz="1600" dirty="0">
                <a:latin typeface="メイリオ"/>
                <a:ea typeface="メイリオ"/>
                <a:cs typeface="メイリオ"/>
              </a:rPr>
              <a:t>算出条件</a:t>
            </a:r>
            <a:r>
              <a:rPr lang="en-US" altLang="ja-JP" sz="1600" dirty="0" smtClean="0">
                <a:latin typeface="メイリオ"/>
                <a:ea typeface="メイリオ"/>
                <a:cs typeface="メイリオ"/>
              </a:rPr>
              <a:t>】</a:t>
            </a:r>
            <a:r>
              <a:rPr lang="ja-JP" altLang="en-US" sz="1600" dirty="0" smtClean="0">
                <a:latin typeface="メイリオ"/>
                <a:ea typeface="メイリオ"/>
                <a:cs typeface="メイリオ"/>
              </a:rPr>
              <a:t>松生</a:t>
            </a:r>
            <a:r>
              <a:rPr lang="ja-JP" altLang="en-US" sz="1600" dirty="0">
                <a:latin typeface="メイリオ"/>
                <a:ea typeface="メイリオ"/>
                <a:cs typeface="メイリオ"/>
              </a:rPr>
              <a:t>町地区の開発計画有り、評価基準年</a:t>
            </a:r>
            <a:r>
              <a:rPr lang="en-US" altLang="ja-JP" sz="1600" dirty="0">
                <a:latin typeface="メイリオ"/>
                <a:ea typeface="メイリオ"/>
                <a:cs typeface="メイリオ"/>
              </a:rPr>
              <a:t>2020</a:t>
            </a:r>
            <a:r>
              <a:rPr lang="ja-JP" altLang="en-US" sz="1600" dirty="0">
                <a:latin typeface="メイリオ"/>
                <a:ea typeface="メイリオ"/>
                <a:cs typeface="メイリオ"/>
              </a:rPr>
              <a:t>年</a:t>
            </a:r>
            <a:endParaRPr lang="en-US" altLang="ja-JP" sz="1600" dirty="0">
              <a:latin typeface="メイリオ"/>
              <a:ea typeface="メイリオ"/>
              <a:cs typeface="メイリオ"/>
            </a:endParaRPr>
          </a:p>
        </p:txBody>
      </p:sp>
    </p:spTree>
    <p:extLst>
      <p:ext uri="{BB962C8B-B14F-4D97-AF65-F5344CB8AC3E}">
        <p14:creationId xmlns:p14="http://schemas.microsoft.com/office/powerpoint/2010/main" val="9543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1269" name="テキスト ボックス 16"/>
          <p:cNvSpPr txBox="1">
            <a:spLocks noChangeArrowheads="1"/>
          </p:cNvSpPr>
          <p:nvPr/>
        </p:nvSpPr>
        <p:spPr bwMode="auto">
          <a:xfrm>
            <a:off x="0" y="-36513"/>
            <a:ext cx="838842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□新駅の設置による効果</a:t>
            </a:r>
          </a:p>
        </p:txBody>
      </p:sp>
      <p:sp>
        <p:nvSpPr>
          <p:cNvPr id="14" name="テキスト ボックス 1"/>
          <p:cNvSpPr txBox="1">
            <a:spLocks noChangeArrowheads="1"/>
          </p:cNvSpPr>
          <p:nvPr/>
        </p:nvSpPr>
        <p:spPr bwMode="auto">
          <a:xfrm>
            <a:off x="96592" y="739130"/>
            <a:ext cx="9047407" cy="5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利用者便益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新しく駅が設置されることにより、交通不便地が解消され、需要が更に高まることにより利用者便益が増加する。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
          <p:cNvSpPr txBox="1">
            <a:spLocks noChangeArrowheads="1"/>
          </p:cNvSpPr>
          <p:nvPr/>
        </p:nvSpPr>
        <p:spPr bwMode="auto">
          <a:xfrm>
            <a:off x="0" y="1277816"/>
            <a:ext cx="3672408"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（定量的分析）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7676244"/>
              </p:ext>
            </p:extLst>
          </p:nvPr>
        </p:nvGraphicFramePr>
        <p:xfrm>
          <a:off x="251519" y="1602885"/>
          <a:ext cx="8640961" cy="214384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742252415"/>
                    </a:ext>
                  </a:extLst>
                </a:gridCol>
                <a:gridCol w="2376264">
                  <a:extLst>
                    <a:ext uri="{9D8B030D-6E8A-4147-A177-3AD203B41FA5}">
                      <a16:colId xmlns:a16="http://schemas.microsoft.com/office/drawing/2014/main" val="1302048459"/>
                    </a:ext>
                  </a:extLst>
                </a:gridCol>
                <a:gridCol w="1643145">
                  <a:extLst>
                    <a:ext uri="{9D8B030D-6E8A-4147-A177-3AD203B41FA5}">
                      <a16:colId xmlns:a16="http://schemas.microsoft.com/office/drawing/2014/main" val="2215012832"/>
                    </a:ext>
                  </a:extLst>
                </a:gridCol>
                <a:gridCol w="1626700">
                  <a:extLst>
                    <a:ext uri="{9D8B030D-6E8A-4147-A177-3AD203B41FA5}">
                      <a16:colId xmlns:a16="http://schemas.microsoft.com/office/drawing/2014/main" val="3109473575"/>
                    </a:ext>
                  </a:extLst>
                </a:gridCol>
                <a:gridCol w="1626700">
                  <a:extLst>
                    <a:ext uri="{9D8B030D-6E8A-4147-A177-3AD203B41FA5}">
                      <a16:colId xmlns:a16="http://schemas.microsoft.com/office/drawing/2014/main" val="3330080490"/>
                    </a:ext>
                  </a:extLst>
                </a:gridCol>
              </a:tblGrid>
              <a:tr h="357308">
                <a:tc gridSpan="2">
                  <a:txBody>
                    <a:bodyPr/>
                    <a:lstStyle/>
                    <a:p>
                      <a:pPr algn="ctr"/>
                      <a:r>
                        <a:rPr kumimoji="1" lang="ja-JP" altLang="en-US" sz="1400" dirty="0">
                          <a:latin typeface="Meiryo UI" panose="020B0604030504040204" pitchFamily="50" charset="-128"/>
                          <a:ea typeface="Meiryo UI" panose="020B0604030504040204" pitchFamily="50" charset="-128"/>
                        </a:rPr>
                        <a:t>便益の内訳</a:t>
                      </a:r>
                    </a:p>
                  </a:txBody>
                  <a:tcPr/>
                </a:tc>
                <a:tc hMerge="1">
                  <a:txBody>
                    <a:bodyPr/>
                    <a:lstStyle/>
                    <a:p>
                      <a:endParaRPr kumimoji="1" lang="ja-JP" altLang="en-US" sz="1600" dirty="0"/>
                    </a:p>
                  </a:txBody>
                  <a:tcPr/>
                </a:tc>
                <a:tc>
                  <a:txBody>
                    <a:bodyPr/>
                    <a:lstStyle/>
                    <a:p>
                      <a:pPr algn="ctr"/>
                      <a:r>
                        <a:rPr kumimoji="1" lang="ja-JP" altLang="en-US" sz="1400" dirty="0">
                          <a:latin typeface="Meiryo UI" panose="020B0604030504040204" pitchFamily="50" charset="-128"/>
                          <a:ea typeface="Meiryo UI" panose="020B0604030504040204" pitchFamily="50" charset="-128"/>
                        </a:rPr>
                        <a:t>４駅</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５駅（新駅設置）</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差</a:t>
                      </a:r>
                    </a:p>
                  </a:txBody>
                  <a:tcPr/>
                </a:tc>
                <a:extLst>
                  <a:ext uri="{0D108BD9-81ED-4DB2-BD59-A6C34878D82A}">
                    <a16:rowId xmlns:a16="http://schemas.microsoft.com/office/drawing/2014/main" val="4165448892"/>
                  </a:ext>
                </a:extLst>
              </a:tr>
              <a:tr h="357308">
                <a:tc rowSpan="5">
                  <a:txBody>
                    <a:bodyPr/>
                    <a:lstStyle/>
                    <a:p>
                      <a:pPr algn="l"/>
                      <a:r>
                        <a:rPr kumimoji="1" lang="ja-JP" altLang="en-US" sz="1400" dirty="0">
                          <a:latin typeface="Meiryo UI" panose="020B0604030504040204" pitchFamily="50" charset="-128"/>
                          <a:ea typeface="Meiryo UI" panose="020B0604030504040204" pitchFamily="50" charset="-128"/>
                        </a:rPr>
                        <a:t>利用者便益</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時間短縮便益</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790</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744</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2323920100"/>
                  </a:ext>
                </a:extLst>
              </a:tr>
              <a:tr h="357308">
                <a:tc vMerge="1">
                  <a:txBody>
                    <a:bodyPr/>
                    <a:lstStyle/>
                    <a:p>
                      <a:endParaRPr kumimoji="1" lang="ja-JP" altLang="en-US" sz="1600"/>
                    </a:p>
                  </a:txBody>
                  <a:tcPr/>
                </a:tc>
                <a:tc>
                  <a:txBody>
                    <a:bodyPr/>
                    <a:lstStyle/>
                    <a:p>
                      <a:r>
                        <a:rPr kumimoji="1" lang="ja-JP" altLang="en-US" sz="1400" dirty="0">
                          <a:latin typeface="Meiryo UI" panose="020B0604030504040204" pitchFamily="50" charset="-128"/>
                          <a:ea typeface="Meiryo UI" panose="020B0604030504040204" pitchFamily="50" charset="-128"/>
                        </a:rPr>
                        <a:t>費用節減便益</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47</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649033381"/>
                  </a:ext>
                </a:extLst>
              </a:tr>
              <a:tr h="357308">
                <a:tc vMerge="1">
                  <a:txBody>
                    <a:bodyPr/>
                    <a:lstStyle/>
                    <a:p>
                      <a:endParaRPr kumimoji="1" lang="ja-JP" altLang="en-US" sz="1600"/>
                    </a:p>
                  </a:txBody>
                  <a:tcPr/>
                </a:tc>
                <a:tc>
                  <a:txBody>
                    <a:bodyPr/>
                    <a:lstStyle/>
                    <a:p>
                      <a:r>
                        <a:rPr kumimoji="1" lang="ja-JP" altLang="en-US" sz="1400" dirty="0">
                          <a:latin typeface="Meiryo UI" panose="020B0604030504040204" pitchFamily="50" charset="-128"/>
                          <a:ea typeface="Meiryo UI" panose="020B0604030504040204" pitchFamily="50" charset="-128"/>
                        </a:rPr>
                        <a:t>乗換利便性向上便益</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194</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293</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99</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507282585"/>
                  </a:ext>
                </a:extLst>
              </a:tr>
              <a:tr h="357308">
                <a:tc vMerge="1">
                  <a:txBody>
                    <a:bodyPr/>
                    <a:lstStyle/>
                    <a:p>
                      <a:endParaRPr kumimoji="1" lang="ja-JP" altLang="en-US" sz="1600" dirty="0"/>
                    </a:p>
                  </a:txBody>
                  <a:tcPr/>
                </a:tc>
                <a:tc>
                  <a:txBody>
                    <a:bodyPr/>
                    <a:lstStyle/>
                    <a:p>
                      <a:r>
                        <a:rPr kumimoji="1" lang="ja-JP" altLang="en-US" sz="1400" dirty="0">
                          <a:latin typeface="Meiryo UI" panose="020B0604030504040204" pitchFamily="50" charset="-128"/>
                          <a:ea typeface="Meiryo UI" panose="020B0604030504040204" pitchFamily="50" charset="-128"/>
                        </a:rPr>
                        <a:t>車両内混雑緩和便益</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899292457"/>
                  </a:ext>
                </a:extLst>
              </a:tr>
              <a:tr h="357308">
                <a:tc vMerge="1">
                  <a:txBody>
                    <a:bodyPr/>
                    <a:lstStyle/>
                    <a:p>
                      <a:endParaRPr kumimoji="1" lang="ja-JP" altLang="en-US" sz="1600" dirty="0"/>
                    </a:p>
                  </a:txBody>
                  <a:tcPr/>
                </a:tc>
                <a:tc>
                  <a:txBody>
                    <a:bodyPr/>
                    <a:lstStyle/>
                    <a:p>
                      <a:r>
                        <a:rPr kumimoji="1" lang="ja-JP" altLang="en-US" sz="1400" dirty="0">
                          <a:latin typeface="Meiryo UI" panose="020B0604030504040204" pitchFamily="50" charset="-128"/>
                          <a:ea typeface="Meiryo UI" panose="020B0604030504040204" pitchFamily="50" charset="-128"/>
                        </a:rPr>
                        <a:t>合計</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1039</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1107</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68</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4040496925"/>
                  </a:ext>
                </a:extLst>
              </a:tr>
            </a:tbl>
          </a:graphicData>
        </a:graphic>
      </p:graphicFrame>
      <p:sp>
        <p:nvSpPr>
          <p:cNvPr id="9" name="テキスト ボックス 1"/>
          <p:cNvSpPr txBox="1">
            <a:spLocks noChangeArrowheads="1"/>
          </p:cNvSpPr>
          <p:nvPr/>
        </p:nvSpPr>
        <p:spPr bwMode="auto">
          <a:xfrm>
            <a:off x="96592" y="3880098"/>
            <a:ext cx="90474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環境等改善便益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自動車利用から鉄道利用への転換が図られ、二酸化炭素（ＣＯ</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）、窒素酸化物（ＮＯｘ）が削減、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交通事故も減少が期待できる。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a:spLocks noChangeArrowheads="1"/>
          </p:cNvSpPr>
          <p:nvPr/>
        </p:nvSpPr>
        <p:spPr bwMode="auto">
          <a:xfrm>
            <a:off x="-36512" y="4706816"/>
            <a:ext cx="3672408"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（定量的分析）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941962110"/>
              </p:ext>
            </p:extLst>
          </p:nvPr>
        </p:nvGraphicFramePr>
        <p:xfrm>
          <a:off x="4249711" y="5061019"/>
          <a:ext cx="4786785" cy="1422352"/>
        </p:xfrm>
        <a:graphic>
          <a:graphicData uri="http://schemas.openxmlformats.org/drawingml/2006/table">
            <a:tbl>
              <a:tblPr firstRow="1" bandRow="1">
                <a:tableStyleId>{5C22544A-7EE6-4342-B048-85BDC9FD1C3A}</a:tableStyleId>
              </a:tblPr>
              <a:tblGrid>
                <a:gridCol w="826345">
                  <a:extLst>
                    <a:ext uri="{9D8B030D-6E8A-4147-A177-3AD203B41FA5}">
                      <a16:colId xmlns:a16="http://schemas.microsoft.com/office/drawing/2014/main" val="20000"/>
                    </a:ext>
                  </a:extLst>
                </a:gridCol>
                <a:gridCol w="1626863">
                  <a:extLst>
                    <a:ext uri="{9D8B030D-6E8A-4147-A177-3AD203B41FA5}">
                      <a16:colId xmlns:a16="http://schemas.microsoft.com/office/drawing/2014/main" val="20001"/>
                    </a:ext>
                  </a:extLst>
                </a:gridCol>
                <a:gridCol w="777859">
                  <a:extLst>
                    <a:ext uri="{9D8B030D-6E8A-4147-A177-3AD203B41FA5}">
                      <a16:colId xmlns:a16="http://schemas.microsoft.com/office/drawing/2014/main" val="20002"/>
                    </a:ext>
                  </a:extLst>
                </a:gridCol>
                <a:gridCol w="878325">
                  <a:extLst>
                    <a:ext uri="{9D8B030D-6E8A-4147-A177-3AD203B41FA5}">
                      <a16:colId xmlns:a16="http://schemas.microsoft.com/office/drawing/2014/main" val="276387212"/>
                    </a:ext>
                  </a:extLst>
                </a:gridCol>
                <a:gridCol w="677393">
                  <a:extLst>
                    <a:ext uri="{9D8B030D-6E8A-4147-A177-3AD203B41FA5}">
                      <a16:colId xmlns:a16="http://schemas.microsoft.com/office/drawing/2014/main" val="174928348"/>
                    </a:ext>
                  </a:extLst>
                </a:gridCol>
              </a:tblGrid>
              <a:tr h="334010">
                <a:tc gridSpan="2">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項目</a:t>
                      </a:r>
                    </a:p>
                  </a:txBody>
                  <a:tcPr marL="69804" marR="69804" marT="34901" marB="34901" anchor="ctr"/>
                </a:tc>
                <a:tc hMerge="1">
                  <a:txBody>
                    <a:bodyPr/>
                    <a:lstStyle/>
                    <a:p>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t>４駅</a:t>
                      </a:r>
                    </a:p>
                  </a:txBody>
                  <a:tcPr marL="69804" marR="69804" marT="34901" marB="34901" anchor="ctr"/>
                </a:tc>
                <a:tc>
                  <a:txBody>
                    <a:bodyPr/>
                    <a:lstStyle/>
                    <a:p>
                      <a:pPr algn="ctr"/>
                      <a:r>
                        <a:rPr kumimoji="1" lang="ja-JP" altLang="en-US" sz="1200" dirty="0"/>
                        <a:t>５駅</a:t>
                      </a:r>
                      <a:endParaRPr kumimoji="1" lang="en-US" altLang="ja-JP" sz="1200" dirty="0"/>
                    </a:p>
                    <a:p>
                      <a:pPr algn="ctr"/>
                      <a:r>
                        <a:rPr kumimoji="1" lang="ja-JP" altLang="en-US" sz="1100" dirty="0"/>
                        <a:t>（新駅設置）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差</a:t>
                      </a:r>
                    </a:p>
                  </a:txBody>
                  <a:tcPr marL="69804" marR="69804" marT="34901" marB="34901" anchor="ctr"/>
                </a:tc>
                <a:extLst>
                  <a:ext uri="{0D108BD9-81ED-4DB2-BD59-A6C34878D82A}">
                    <a16:rowId xmlns:a16="http://schemas.microsoft.com/office/drawing/2014/main" val="10000"/>
                  </a:ext>
                </a:extLst>
              </a:tr>
              <a:tr h="334010">
                <a:tc rowSpan="2">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環境改善</a:t>
                      </a:r>
                    </a:p>
                  </a:txBody>
                  <a:tcPr marL="69804" marR="69804" marT="34901" marB="34901" anchor="ctr"/>
                </a:tc>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CО2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削減</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（トン</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a:t>
                      </a: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1"/>
                  </a:ext>
                </a:extLst>
              </a:tr>
              <a:tr h="334010">
                <a:tc vMerge="1">
                  <a:txBody>
                    <a:bodyPr/>
                    <a:lstStyle/>
                    <a:p>
                      <a:endParaRPr kumimoji="1" lang="ja-JP" altLang="en-US"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cs typeface="Meiryo UI" panose="020B0604030504040204" pitchFamily="50" charset="-128"/>
                        </a:rPr>
                        <a:t>NОx</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削減</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（トン</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2"/>
                  </a:ext>
                </a:extLst>
              </a:tr>
              <a:tr h="334010">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安全性向上</a:t>
                      </a:r>
                    </a:p>
                  </a:txBody>
                  <a:tcPr marL="69804" marR="69804" marT="34901" marB="34901"/>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交通事故減少</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a:t>
                      </a: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3"/>
                  </a:ext>
                </a:extLst>
              </a:tr>
            </a:tbl>
          </a:graphicData>
        </a:graphic>
      </p:graphicFrame>
      <p:sp>
        <p:nvSpPr>
          <p:cNvPr id="26" name="テキスト ボックス 1"/>
          <p:cNvSpPr txBox="1">
            <a:spLocks noChangeArrowheads="1"/>
          </p:cNvSpPr>
          <p:nvPr/>
        </p:nvSpPr>
        <p:spPr bwMode="auto">
          <a:xfrm>
            <a:off x="7477393" y="1310440"/>
            <a:ext cx="1816100" cy="32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計画期間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126259" y="5061019"/>
            <a:ext cx="4123452" cy="1677310"/>
            <a:chOff x="134161" y="5130298"/>
            <a:chExt cx="4123452" cy="1677310"/>
          </a:xfrm>
          <a:solidFill>
            <a:schemeClr val="bg1"/>
          </a:solidFill>
        </p:grpSpPr>
        <p:pic>
          <p:nvPicPr>
            <p:cNvPr id="23" name="図 22" descr="\\10.150.101.20\tkcoc53\01_鉄道事業グループ\04_平成27年度\53鉄道-27-001(3)：大阪モノレール延伸採算性等検証業務委託\08_成果品\99_ネタ\151023_7.1.4(1)の車電車図.jpg"/>
            <p:cNvPicPr/>
            <p:nvPr/>
          </p:nvPicPr>
          <p:blipFill rotWithShape="1">
            <a:blip r:embed="rId3" cstate="print">
              <a:extLst>
                <a:ext uri="{28A0092B-C50C-407E-A947-70E740481C1C}">
                  <a14:useLocalDpi xmlns:a14="http://schemas.microsoft.com/office/drawing/2010/main" val="0"/>
                </a:ext>
              </a:extLst>
            </a:blip>
            <a:srcRect l="73658" t="37889" r="-126" b="18276"/>
            <a:stretch/>
          </p:blipFill>
          <p:spPr bwMode="auto">
            <a:xfrm>
              <a:off x="3065557" y="5798259"/>
              <a:ext cx="1192056" cy="766323"/>
            </a:xfrm>
            <a:prstGeom prst="rect">
              <a:avLst/>
            </a:prstGeom>
            <a:grpFill/>
            <a:ln>
              <a:noFill/>
            </a:ln>
          </p:spPr>
        </p:pic>
        <p:pic>
          <p:nvPicPr>
            <p:cNvPr id="24" name="図 23" descr="\\10.150.101.20\tkcoc53\01_鉄道事業グループ\04_平成27年度\53鉄道-27-001(3)：大阪モノレール延伸採算性等検証業務委託\08_成果品\99_ネタ\151023_7.1.4(1)の車電車図.jpg"/>
            <p:cNvPicPr/>
            <p:nvPr/>
          </p:nvPicPr>
          <p:blipFill rotWithShape="1">
            <a:blip r:embed="rId4" cstate="print">
              <a:extLst>
                <a:ext uri="{28A0092B-C50C-407E-A947-70E740481C1C}">
                  <a14:useLocalDpi xmlns:a14="http://schemas.microsoft.com/office/drawing/2010/main" val="0"/>
                </a:ext>
              </a:extLst>
            </a:blip>
            <a:srcRect l="775" t="9452" r="50071" b="7748"/>
            <a:stretch/>
          </p:blipFill>
          <p:spPr bwMode="auto">
            <a:xfrm>
              <a:off x="134161" y="5683558"/>
              <a:ext cx="1599506" cy="1045831"/>
            </a:xfrm>
            <a:prstGeom prst="rect">
              <a:avLst/>
            </a:prstGeom>
            <a:grpFill/>
            <a:ln>
              <a:noFill/>
            </a:ln>
          </p:spPr>
        </p:pic>
        <p:sp>
          <p:nvSpPr>
            <p:cNvPr id="28" name="テキスト ボックス 27"/>
            <p:cNvSpPr txBox="1"/>
            <p:nvPr/>
          </p:nvSpPr>
          <p:spPr>
            <a:xfrm>
              <a:off x="134161" y="5130298"/>
              <a:ext cx="3005581" cy="430887"/>
            </a:xfrm>
            <a:prstGeom prst="rect">
              <a:avLst/>
            </a:prstGeom>
            <a:grpFill/>
            <a:ln>
              <a:solidFill>
                <a:schemeClr val="accent1"/>
              </a:solidFill>
            </a:ln>
          </p:spPr>
          <p:txBody>
            <a:bodyPr wrap="square" rtlCol="0">
              <a:spAutoFit/>
            </a:bodyPr>
            <a:lstStyle/>
            <a:p>
              <a:pPr algn="ctr"/>
              <a:r>
                <a:rPr kumimoji="1" lang="ja-JP" altLang="en-US" sz="1100" dirty="0">
                  <a:latin typeface="HG丸ｺﾞｼｯｸM-PRO" panose="020F0600000000000000" pitchFamily="50" charset="-128"/>
                  <a:ea typeface="HG丸ｺﾞｼｯｸM-PRO" panose="020F0600000000000000" pitchFamily="50" charset="-128"/>
                </a:rPr>
                <a:t>  鉄 道 利 用 へ の 転 換：</a:t>
              </a:r>
              <a:r>
                <a:rPr lang="en-US" altLang="ja-JP" sz="1100" dirty="0">
                  <a:latin typeface="HG丸ｺﾞｼｯｸM-PRO" panose="020F0600000000000000" pitchFamily="50" charset="-128"/>
                  <a:ea typeface="HG丸ｺﾞｼｯｸM-PRO" panose="020F0600000000000000" pitchFamily="50" charset="-128"/>
                </a:rPr>
                <a:t>9,933</a:t>
              </a:r>
              <a:r>
                <a:rPr kumimoji="1" lang="ja-JP" altLang="en-US" sz="1100" dirty="0">
                  <a:latin typeface="HG丸ｺﾞｼｯｸM-PRO" panose="020F0600000000000000" pitchFamily="50" charset="-128"/>
                  <a:ea typeface="HG丸ｺﾞｼｯｸM-PRO" panose="020F0600000000000000" pitchFamily="50" charset="-128"/>
                </a:rPr>
                <a:t>人</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日</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（うち新駅設置による転換：</a:t>
              </a:r>
              <a:r>
                <a:rPr lang="en-US" altLang="ja-JP" sz="1100" dirty="0">
                  <a:latin typeface="HG丸ｺﾞｼｯｸM-PRO" panose="020F0600000000000000" pitchFamily="50" charset="-128"/>
                  <a:ea typeface="HG丸ｺﾞｼｯｸM-PRO" panose="020F0600000000000000" pitchFamily="50" charset="-128"/>
                </a:rPr>
                <a:t>1,783</a:t>
              </a:r>
              <a:r>
                <a:rPr lang="ja-JP" altLang="en-US" sz="1100" dirty="0">
                  <a:latin typeface="HG丸ｺﾞｼｯｸM-PRO" panose="020F0600000000000000" pitchFamily="50" charset="-128"/>
                  <a:ea typeface="HG丸ｺﾞｼｯｸM-PRO" panose="020F0600000000000000" pitchFamily="50" charset="-128"/>
                </a:rPr>
                <a:t>人</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日）</a:t>
              </a:r>
              <a:endParaRPr kumimoji="1" lang="en-US" altLang="ja-JP" sz="1100" dirty="0">
                <a:latin typeface="HG丸ｺﾞｼｯｸM-PRO" panose="020F0600000000000000" pitchFamily="50" charset="-128"/>
                <a:ea typeface="HG丸ｺﾞｼｯｸM-PRO" panose="020F0600000000000000" pitchFamily="50" charset="-128"/>
              </a:endParaRPr>
            </a:p>
          </p:txBody>
        </p:sp>
        <p:cxnSp>
          <p:nvCxnSpPr>
            <p:cNvPr id="15" name="直線矢印コネクタ 14"/>
            <p:cNvCxnSpPr/>
            <p:nvPr/>
          </p:nvCxnSpPr>
          <p:spPr>
            <a:xfrm>
              <a:off x="1855742" y="6196203"/>
              <a:ext cx="1244676" cy="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870467" y="5798259"/>
              <a:ext cx="1228477" cy="18890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855742" y="6429638"/>
              <a:ext cx="1244676" cy="20869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03114" y="5633276"/>
              <a:ext cx="769763" cy="338554"/>
            </a:xfrm>
            <a:prstGeom prst="rect">
              <a:avLst/>
            </a:prstGeom>
            <a:grpFill/>
            <a:ln>
              <a:solidFill>
                <a:schemeClr val="accent1"/>
              </a:solidFill>
            </a:ln>
          </p:spPr>
          <p:txBody>
            <a:bodyPr wrap="none" rtlCol="0">
              <a:spAutoFit/>
            </a:bodyPr>
            <a:lstStyle/>
            <a:p>
              <a:pPr algn="ctr"/>
              <a:r>
                <a:rPr kumimoji="1" lang="en-US" altLang="ja-JP" sz="800" dirty="0">
                  <a:latin typeface="HG丸ｺﾞｼｯｸM-PRO" panose="020F0600000000000000" pitchFamily="50" charset="-128"/>
                  <a:ea typeface="HG丸ｺﾞｼｯｸM-PRO" panose="020F0600000000000000" pitchFamily="50" charset="-128"/>
                </a:rPr>
                <a:t>3,732</a:t>
              </a:r>
              <a:r>
                <a:rPr kumimoji="1" lang="ja-JP" altLang="en-US" sz="800" dirty="0">
                  <a:latin typeface="HG丸ｺﾞｼｯｸM-PRO" panose="020F0600000000000000" pitchFamily="50" charset="-128"/>
                  <a:ea typeface="HG丸ｺﾞｼｯｸM-PRO" panose="020F0600000000000000" pitchFamily="50" charset="-128"/>
                </a:rPr>
                <a:t>人</a:t>
              </a: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日</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lang="ja-JP" altLang="en-US" sz="800" dirty="0">
                  <a:latin typeface="HG丸ｺﾞｼｯｸM-PRO" panose="020F0600000000000000" pitchFamily="50" charset="-128"/>
                  <a:ea typeface="HG丸ｺﾞｼｯｸM-PRO" panose="020F0600000000000000" pitchFamily="50" charset="-128"/>
                </a:rPr>
                <a:t>（通勤）</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152007" y="6056428"/>
              <a:ext cx="671980" cy="338554"/>
            </a:xfrm>
            <a:prstGeom prst="rect">
              <a:avLst/>
            </a:prstGeom>
            <a:grpFill/>
            <a:ln>
              <a:solidFill>
                <a:schemeClr val="accent1"/>
              </a:solidFill>
            </a:ln>
          </p:spPr>
          <p:txBody>
            <a:bodyPr wrap="none" rtlCol="0">
              <a:spAutoFit/>
            </a:bodyPr>
            <a:lstStyle/>
            <a:p>
              <a:pPr algn="ctr"/>
              <a:r>
                <a:rPr lang="en-US" altLang="ja-JP" sz="800" dirty="0">
                  <a:latin typeface="HG丸ｺﾞｼｯｸM-PRO" panose="020F0600000000000000" pitchFamily="50" charset="-128"/>
                  <a:ea typeface="HG丸ｺﾞｼｯｸM-PRO" panose="020F0600000000000000" pitchFamily="50" charset="-128"/>
                </a:rPr>
                <a:t>773</a:t>
              </a:r>
              <a:r>
                <a:rPr kumimoji="1" lang="ja-JP" altLang="en-US" sz="800" dirty="0">
                  <a:latin typeface="HG丸ｺﾞｼｯｸM-PRO" panose="020F0600000000000000" pitchFamily="50" charset="-128"/>
                  <a:ea typeface="HG丸ｺﾞｼｯｸM-PRO" panose="020F0600000000000000" pitchFamily="50" charset="-128"/>
                </a:rPr>
                <a:t>人</a:t>
              </a: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日</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lang="ja-JP" altLang="en-US" sz="800" dirty="0">
                  <a:latin typeface="HG丸ｺﾞｼｯｸM-PRO" panose="020F0600000000000000" pitchFamily="50" charset="-128"/>
                  <a:ea typeface="HG丸ｺﾞｼｯｸM-PRO" panose="020F0600000000000000" pitchFamily="50" charset="-128"/>
                </a:rPr>
                <a:t>（通学）</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2017281" y="6469054"/>
              <a:ext cx="902811" cy="338554"/>
            </a:xfrm>
            <a:prstGeom prst="rect">
              <a:avLst/>
            </a:prstGeom>
            <a:grpFill/>
            <a:ln>
              <a:solidFill>
                <a:schemeClr val="accent1"/>
              </a:solidFill>
            </a:ln>
          </p:spPr>
          <p:txBody>
            <a:bodyPr wrap="none" rtlCol="0">
              <a:spAutoFit/>
            </a:bodyPr>
            <a:lstStyle/>
            <a:p>
              <a:pPr algn="ctr"/>
              <a:r>
                <a:rPr lang="en-US" altLang="ja-JP" sz="800" dirty="0">
                  <a:latin typeface="HG丸ｺﾞｼｯｸM-PRO" panose="020F0600000000000000" pitchFamily="50" charset="-128"/>
                  <a:ea typeface="HG丸ｺﾞｼｯｸM-PRO" panose="020F0600000000000000" pitchFamily="50" charset="-128"/>
                </a:rPr>
                <a:t>4,336</a:t>
              </a:r>
              <a:r>
                <a:rPr kumimoji="1" lang="ja-JP" altLang="en-US" sz="800" dirty="0">
                  <a:latin typeface="HG丸ｺﾞｼｯｸM-PRO" panose="020F0600000000000000" pitchFamily="50" charset="-128"/>
                  <a:ea typeface="HG丸ｺﾞｼｯｸM-PRO" panose="020F0600000000000000" pitchFamily="50" charset="-128"/>
                </a:rPr>
                <a:t>人</a:t>
              </a: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日</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lang="ja-JP" altLang="en-US" sz="800" dirty="0">
                  <a:latin typeface="HG丸ｺﾞｼｯｸM-PRO" panose="020F0600000000000000" pitchFamily="50" charset="-128"/>
                  <a:ea typeface="HG丸ｺﾞｼｯｸM-PRO" panose="020F0600000000000000" pitchFamily="50" charset="-128"/>
                </a:rPr>
                <a:t>（その他目的）</a:t>
              </a:r>
              <a:endParaRPr kumimoji="1" lang="ja-JP" altLang="en-US" sz="800" dirty="0">
                <a:latin typeface="HG丸ｺﾞｼｯｸM-PRO" panose="020F0600000000000000" pitchFamily="50" charset="-128"/>
                <a:ea typeface="HG丸ｺﾞｼｯｸM-PRO" panose="020F0600000000000000" pitchFamily="50" charset="-128"/>
              </a:endParaRPr>
            </a:p>
          </p:txBody>
        </p:sp>
      </p:grpSp>
      <p:sp>
        <p:nvSpPr>
          <p:cNvPr id="29" name="テキスト ボックス 1">
            <a:extLst>
              <a:ext uri="{FF2B5EF4-FFF2-40B4-BE49-F238E27FC236}">
                <a16:creationId xmlns:a16="http://schemas.microsoft.com/office/drawing/2014/main" id="{BFA77030-402B-0C1A-06D2-7441CE169F3E}"/>
              </a:ext>
            </a:extLst>
          </p:cNvPr>
          <p:cNvSpPr txBox="1">
            <a:spLocks noChangeArrowheads="1"/>
          </p:cNvSpPr>
          <p:nvPr/>
        </p:nvSpPr>
        <p:spPr bwMode="auto">
          <a:xfrm>
            <a:off x="3131840" y="404664"/>
            <a:ext cx="586527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延伸区間全体ではなく、追加駅のみの効果を示すため、民間開発計画がある前提の需要で、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新駅が４駅と５駅の場合の便益額の差により算出。（＝事前評価時との比較ではない。）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スライド番号プレースホルダー 8">
            <a:extLst>
              <a:ext uri="{FF2B5EF4-FFF2-40B4-BE49-F238E27FC236}">
                <a16:creationId xmlns:a16="http://schemas.microsoft.com/office/drawing/2014/main" id="{ADAAEE3B-F89C-76F1-E9DC-8F67A29ECCC0}"/>
              </a:ext>
            </a:extLst>
          </p:cNvPr>
          <p:cNvSpPr>
            <a:spLocks noGrp="1"/>
          </p:cNvSpPr>
          <p:nvPr>
            <p:ph type="sldNum" sz="quarter" idx="12"/>
          </p:nvPr>
        </p:nvSpPr>
        <p:spPr>
          <a:xfrm>
            <a:off x="7000180" y="6492875"/>
            <a:ext cx="2133600" cy="365125"/>
          </a:xfrm>
        </p:spPr>
        <p:txBody>
          <a:bodyPr/>
          <a:lstStyle/>
          <a:p>
            <a:fld id="{62A89F0E-B747-4A7F-82D1-DCE4F33CBF9B}" type="slidenum">
              <a:rPr kumimoji="1" lang="ja-JP" altLang="en-US" sz="1600" smtClean="0">
                <a:solidFill>
                  <a:schemeClr val="tx1"/>
                </a:solidFill>
              </a:rPr>
              <a:t>15</a:t>
            </a:fld>
            <a:endParaRPr kumimoji="1" lang="ja-JP" altLang="en-US" sz="1600" dirty="0">
              <a:solidFill>
                <a:schemeClr val="tx1"/>
              </a:solidFill>
            </a:endParaRPr>
          </a:p>
        </p:txBody>
      </p:sp>
    </p:spTree>
    <p:extLst>
      <p:ext uri="{BB962C8B-B14F-4D97-AF65-F5344CB8AC3E}">
        <p14:creationId xmlns:p14="http://schemas.microsoft.com/office/powerpoint/2010/main" val="81438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5" name="テキスト ボックス 16"/>
          <p:cNvSpPr txBox="1">
            <a:spLocks noChangeArrowheads="1"/>
          </p:cNvSpPr>
          <p:nvPr/>
        </p:nvSpPr>
        <p:spPr bwMode="auto">
          <a:xfrm>
            <a:off x="0" y="-36513"/>
            <a:ext cx="766834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□開発計画（商業施設</a:t>
            </a:r>
            <a:r>
              <a:rPr lang="ja-JP" altLang="en-US" sz="2400" b="1" dirty="0" smtClean="0">
                <a:solidFill>
                  <a:srgbClr val="000000"/>
                </a:solidFill>
                <a:latin typeface="Meiryo UI" pitchFamily="50" charset="-128"/>
                <a:ea typeface="Meiryo UI" pitchFamily="50" charset="-128"/>
                <a:cs typeface="Meiryo UI" pitchFamily="50" charset="-128"/>
              </a:rPr>
              <a:t>）の有無による費用便益の比較</a:t>
            </a:r>
            <a:endParaRPr lang="ja-JP" altLang="en-US" sz="2400" b="1" dirty="0">
              <a:solidFill>
                <a:srgbClr val="000000"/>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676320787"/>
              </p:ext>
            </p:extLst>
          </p:nvPr>
        </p:nvGraphicFramePr>
        <p:xfrm>
          <a:off x="179513" y="797005"/>
          <a:ext cx="8784974" cy="5761176"/>
        </p:xfrm>
        <a:graphic>
          <a:graphicData uri="http://schemas.openxmlformats.org/drawingml/2006/table">
            <a:tbl>
              <a:tblPr firstRow="1" bandRow="1">
                <a:tableStyleId>{5C22544A-7EE6-4342-B048-85BDC9FD1C3A}</a:tableStyleId>
              </a:tblPr>
              <a:tblGrid>
                <a:gridCol w="786029">
                  <a:extLst>
                    <a:ext uri="{9D8B030D-6E8A-4147-A177-3AD203B41FA5}">
                      <a16:colId xmlns:a16="http://schemas.microsoft.com/office/drawing/2014/main" val="1639485176"/>
                    </a:ext>
                  </a:extLst>
                </a:gridCol>
                <a:gridCol w="1501706">
                  <a:extLst>
                    <a:ext uri="{9D8B030D-6E8A-4147-A177-3AD203B41FA5}">
                      <a16:colId xmlns:a16="http://schemas.microsoft.com/office/drawing/2014/main" val="859261760"/>
                    </a:ext>
                  </a:extLst>
                </a:gridCol>
                <a:gridCol w="222258">
                  <a:extLst>
                    <a:ext uri="{9D8B030D-6E8A-4147-A177-3AD203B41FA5}">
                      <a16:colId xmlns:a16="http://schemas.microsoft.com/office/drawing/2014/main" val="2893501235"/>
                    </a:ext>
                  </a:extLst>
                </a:gridCol>
                <a:gridCol w="1579789">
                  <a:extLst>
                    <a:ext uri="{9D8B030D-6E8A-4147-A177-3AD203B41FA5}">
                      <a16:colId xmlns:a16="http://schemas.microsoft.com/office/drawing/2014/main" val="2475714980"/>
                    </a:ext>
                  </a:extLst>
                </a:gridCol>
                <a:gridCol w="1173798">
                  <a:extLst>
                    <a:ext uri="{9D8B030D-6E8A-4147-A177-3AD203B41FA5}">
                      <a16:colId xmlns:a16="http://schemas.microsoft.com/office/drawing/2014/main" val="3682827165"/>
                    </a:ext>
                  </a:extLst>
                </a:gridCol>
                <a:gridCol w="1173798">
                  <a:extLst>
                    <a:ext uri="{9D8B030D-6E8A-4147-A177-3AD203B41FA5}">
                      <a16:colId xmlns:a16="http://schemas.microsoft.com/office/drawing/2014/main" val="4268768236"/>
                    </a:ext>
                  </a:extLst>
                </a:gridCol>
                <a:gridCol w="1173798">
                  <a:extLst>
                    <a:ext uri="{9D8B030D-6E8A-4147-A177-3AD203B41FA5}">
                      <a16:colId xmlns:a16="http://schemas.microsoft.com/office/drawing/2014/main" val="1648932338"/>
                    </a:ext>
                  </a:extLst>
                </a:gridCol>
                <a:gridCol w="1173798">
                  <a:extLst>
                    <a:ext uri="{9D8B030D-6E8A-4147-A177-3AD203B41FA5}">
                      <a16:colId xmlns:a16="http://schemas.microsoft.com/office/drawing/2014/main" val="3143319696"/>
                    </a:ext>
                  </a:extLst>
                </a:gridCol>
              </a:tblGrid>
              <a:tr h="264788">
                <a:tc rowSpan="2" gridSpan="4">
                  <a:txBody>
                    <a:bodyPr/>
                    <a:lstStyle/>
                    <a:p>
                      <a:pPr algn="l"/>
                      <a:r>
                        <a:rPr kumimoji="1" lang="ja-JP" altLang="en-US" sz="1200" dirty="0" smtClean="0">
                          <a:latin typeface="Meiryo UI" panose="020B0604030504040204" pitchFamily="50" charset="-128"/>
                          <a:ea typeface="Meiryo UI" panose="020B0604030504040204" pitchFamily="50" charset="-128"/>
                        </a:rPr>
                        <a:t>総便益・総費用の内訳</a:t>
                      </a:r>
                      <a:endParaRPr kumimoji="1" lang="ja-JP" altLang="en-US" sz="1200" dirty="0">
                        <a:latin typeface="Meiryo UI" panose="020B0604030504040204" pitchFamily="50" charset="-128"/>
                        <a:ea typeface="Meiryo UI" panose="020B0604030504040204" pitchFamily="50" charset="-128"/>
                      </a:endParaRPr>
                    </a:p>
                  </a:txBody>
                  <a:tcPr anchor="ct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dirty="0"/>
                    </a:p>
                  </a:txBody>
                  <a:tcPr/>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計画期間３０年</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gridSpan="2">
                  <a:txBody>
                    <a:bodyPr/>
                    <a:lstStyle/>
                    <a:p>
                      <a:pPr algn="ctr"/>
                      <a:r>
                        <a:rPr kumimoji="1" lang="ja-JP" altLang="en-US" sz="1200" dirty="0" smtClean="0">
                          <a:latin typeface="Meiryo UI" panose="020B0604030504040204" pitchFamily="50" charset="-128"/>
                          <a:ea typeface="Meiryo UI" panose="020B0604030504040204" pitchFamily="50" charset="-128"/>
                        </a:rPr>
                        <a:t>計画期間５０年</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4059053829"/>
                  </a:ext>
                </a:extLst>
              </a:tr>
              <a:tr h="264788">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商業施設有</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商業施設無</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商業施設有</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商業施設無</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947860959"/>
                  </a:ext>
                </a:extLst>
              </a:tr>
              <a:tr h="396278">
                <a:tc rowSpan="11">
                  <a:txBody>
                    <a:bodyPr/>
                    <a:lstStyle/>
                    <a:p>
                      <a:pPr algn="l"/>
                      <a:r>
                        <a:rPr kumimoji="1" lang="ja-JP" altLang="en-US" sz="1200" dirty="0" smtClean="0">
                          <a:latin typeface="Meiryo UI" panose="020B0604030504040204" pitchFamily="50" charset="-128"/>
                          <a:ea typeface="Meiryo UI" panose="020B0604030504040204" pitchFamily="50" charset="-128"/>
                        </a:rPr>
                        <a:t>総便益（</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rowSpan="4">
                  <a:txBody>
                    <a:bodyPr/>
                    <a:lstStyle/>
                    <a:p>
                      <a:pPr algn="l"/>
                      <a:r>
                        <a:rPr kumimoji="1" lang="ja-JP" altLang="en-US" sz="1200" dirty="0" smtClean="0">
                          <a:latin typeface="Meiryo UI" panose="020B0604030504040204" pitchFamily="50" charset="-128"/>
                          <a:ea typeface="Meiryo UI" panose="020B0604030504040204" pitchFamily="50" charset="-128"/>
                        </a:rPr>
                        <a:t>利用者便益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時間短縮便益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７４４億円</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７４７億円</a:t>
                      </a:r>
                      <a:endParaRPr kumimoji="1" lang="en-US" altLang="ja-JP" sz="1200" dirty="0" smtClean="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９２０億円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９２４億円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51035918"/>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費用節減便益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４７億円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３５億円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５８億円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４３億円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722951012"/>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乗換利便性向上便益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２９３億円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１８８億円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３６３億円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２３３億円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193428768"/>
                  </a:ext>
                </a:extLst>
              </a:tr>
              <a:tr h="396278">
                <a:tc vMerge="1">
                  <a:txBody>
                    <a:bodyPr/>
                    <a:lstStyle/>
                    <a:p>
                      <a:pPr algn="l"/>
                      <a:endParaRPr kumimoji="1" lang="ja-JP" altLang="en-US" sz="1100" dirty="0"/>
                    </a:p>
                  </a:txBody>
                  <a:tcPr anchor="ctr"/>
                </a:tc>
                <a:tc vMerge="1">
                  <a:txBody>
                    <a:bodyPr/>
                    <a:lstStyle/>
                    <a:p>
                      <a:pPr algn="l"/>
                      <a:endParaRPr kumimoji="1" lang="ja-JP" altLang="en-US"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車両内混雑緩和便益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２１億円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525600742"/>
                  </a:ext>
                </a:extLst>
              </a:tr>
              <a:tr h="396278">
                <a:tc vMerge="1">
                  <a:txBody>
                    <a:bodyPr/>
                    <a:lstStyle/>
                    <a:p>
                      <a:pPr algn="l"/>
                      <a:endParaRPr kumimoji="1" lang="ja-JP" altLang="en-US" sz="1100" dirty="0"/>
                    </a:p>
                  </a:txBody>
                  <a:tcPr anchor="ctr"/>
                </a:tc>
                <a:tc rowSpan="2">
                  <a:txBody>
                    <a:bodyPr/>
                    <a:lstStyle/>
                    <a:p>
                      <a:pPr algn="l"/>
                      <a:r>
                        <a:rPr kumimoji="1" lang="ja-JP" altLang="en-US" sz="1200" dirty="0" smtClean="0">
                          <a:latin typeface="Meiryo UI" panose="020B0604030504040204" pitchFamily="50" charset="-128"/>
                          <a:ea typeface="Meiryo UI" panose="020B0604030504040204" pitchFamily="50" charset="-128"/>
                        </a:rPr>
                        <a:t>供給者便益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当該事業者収益</a:t>
                      </a:r>
                      <a:endParaRPr kumimoji="1" lang="en-US" altLang="ja-JP" sz="1200" dirty="0" smtClean="0">
                        <a:latin typeface="Meiryo UI" panose="020B0604030504040204" pitchFamily="50" charset="-128"/>
                        <a:ea typeface="Meiryo UI" panose="020B0604030504040204" pitchFamily="50" charset="-128"/>
                      </a:endParaRPr>
                    </a:p>
                  </a:txBody>
                  <a:tcPr anchor="ctr"/>
                </a:tc>
                <a:tc hMerge="1">
                  <a:txBody>
                    <a:bodyPr/>
                    <a:lstStyle/>
                    <a:p>
                      <a:pPr algn="l"/>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２４６億円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１５０億円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２９２億円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１７７億円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562142270"/>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競合・補完事業者収益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△２２７億円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△２６１億円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△２８１億円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△３２３億円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691215220"/>
                  </a:ext>
                </a:extLst>
              </a:tr>
              <a:tr h="396278">
                <a:tc vMerge="1">
                  <a:txBody>
                    <a:bodyPr/>
                    <a:lstStyle/>
                    <a:p>
                      <a:pPr algn="l"/>
                      <a:endParaRPr kumimoji="1" lang="ja-JP" altLang="en-US" sz="1100" dirty="0"/>
                    </a:p>
                  </a:txBody>
                  <a:tcPr anchor="ctr"/>
                </a:tc>
                <a:tc rowSpan="3">
                  <a:txBody>
                    <a:bodyPr/>
                    <a:lstStyle/>
                    <a:p>
                      <a:pPr algn="l"/>
                      <a:r>
                        <a:rPr kumimoji="1" lang="ja-JP" altLang="en-US" sz="1200" dirty="0" smtClean="0">
                          <a:latin typeface="Meiryo UI" panose="020B0604030504040204" pitchFamily="50" charset="-128"/>
                          <a:ea typeface="Meiryo UI" panose="020B0604030504040204" pitchFamily="50" charset="-128"/>
                        </a:rPr>
                        <a:t>環境等改善便益</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環境改善便益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584665697"/>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道路混雑緩和便益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６９３億円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５９６億円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８５８億円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７３８億円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498150526"/>
                  </a:ext>
                </a:extLst>
              </a:tr>
              <a:tr h="396278">
                <a:tc vMerge="1">
                  <a:txBody>
                    <a:bodyPr/>
                    <a:lstStyle/>
                    <a:p>
                      <a:pPr algn="l"/>
                      <a:endParaRPr kumimoji="1" lang="ja-JP" altLang="en-US" sz="1100" dirty="0"/>
                    </a:p>
                  </a:txBody>
                  <a:tcPr anchor="ctr"/>
                </a:tc>
                <a:tc vMerge="1">
                  <a:txBody>
                    <a:bodyPr/>
                    <a:lstStyle/>
                    <a:p>
                      <a:pPr algn="l"/>
                      <a:endParaRPr kumimoji="1" lang="ja-JP" altLang="en-US" sz="1100" dirty="0"/>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道路交通事故削減便益</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１４億円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２１億円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757935669"/>
                  </a:ext>
                </a:extLst>
              </a:tr>
              <a:tr h="396278">
                <a:tc vMerge="1">
                  <a:txBody>
                    <a:bodyPr/>
                    <a:lstStyle/>
                    <a:p>
                      <a:pPr algn="l"/>
                      <a:endParaRPr kumimoji="1" lang="ja-JP" altLang="en-US" sz="1100" dirty="0"/>
                    </a:p>
                  </a:txBody>
                  <a:tcPr anchor="ctr"/>
                </a:tc>
                <a:tc gridSpan="3">
                  <a:txBody>
                    <a:bodyPr/>
                    <a:lstStyle/>
                    <a:p>
                      <a:pPr algn="l"/>
                      <a:r>
                        <a:rPr kumimoji="1" lang="ja-JP" altLang="en-US" sz="1200" dirty="0" smtClean="0">
                          <a:latin typeface="Meiryo UI" panose="020B0604030504040204" pitchFamily="50" charset="-128"/>
                          <a:ea typeface="Meiryo UI" panose="020B0604030504040204" pitchFamily="50" charset="-128"/>
                        </a:rPr>
                        <a:t>期末残存価値</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５４億円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５４億円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002306167"/>
                  </a:ext>
                </a:extLst>
              </a:tr>
              <a:tr h="396278">
                <a:tc vMerge="1">
                  <a:txBody>
                    <a:bodyPr/>
                    <a:lstStyle/>
                    <a:p>
                      <a:pPr algn="l"/>
                      <a:endParaRPr kumimoji="1" lang="ja-JP" altLang="en-US" sz="1100" dirty="0"/>
                    </a:p>
                  </a:txBody>
                  <a:tcPr anchor="ctr"/>
                </a:tc>
                <a:tc gridSpan="3">
                  <a:txBody>
                    <a:bodyPr/>
                    <a:lstStyle/>
                    <a:p>
                      <a:pPr algn="ctr"/>
                      <a:r>
                        <a:rPr kumimoji="1" lang="ja-JP" altLang="en-US" sz="1200" dirty="0" smtClean="0">
                          <a:latin typeface="Meiryo UI" panose="020B0604030504040204" pitchFamily="50" charset="-128"/>
                          <a:ea typeface="Meiryo UI" panose="020B0604030504040204" pitchFamily="50" charset="-128"/>
                        </a:rPr>
                        <a:t>計</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８９７億円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５５０億円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２</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２７７億円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８５２億円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961796000"/>
                  </a:ext>
                </a:extLst>
              </a:tr>
              <a:tr h="396278">
                <a:tc>
                  <a:txBody>
                    <a:bodyPr/>
                    <a:lstStyle/>
                    <a:p>
                      <a:pPr algn="l"/>
                      <a:r>
                        <a:rPr kumimoji="1" lang="ja-JP" altLang="en-US" sz="1200" dirty="0" smtClean="0">
                          <a:latin typeface="Meiryo UI" panose="020B0604030504040204" pitchFamily="50" charset="-128"/>
                          <a:ea typeface="Meiryo UI" panose="020B0604030504040204" pitchFamily="50" charset="-128"/>
                        </a:rPr>
                        <a:t>総費用（</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ja-JP" altLang="en-US" sz="1200" dirty="0" smtClean="0">
                          <a:latin typeface="Meiryo UI" panose="020B0604030504040204" pitchFamily="50" charset="-128"/>
                          <a:ea typeface="Meiryo UI" panose="020B0604030504040204" pitchFamily="50" charset="-128"/>
                        </a:rPr>
                        <a:t>建設投資額</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８６９億円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８６９億円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rPr>
                        <a:t>８８６億円</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dirty="0" smtClean="0">
                          <a:latin typeface="Meiryo UI" panose="020B0604030504040204" pitchFamily="50" charset="-128"/>
                          <a:ea typeface="Meiryo UI" panose="020B0604030504040204" pitchFamily="50" charset="-128"/>
                        </a:rPr>
                        <a:t>８８６億円</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67009442"/>
                  </a:ext>
                </a:extLst>
              </a:tr>
              <a:tr h="396278">
                <a:tc gridSpan="4">
                  <a:txBody>
                    <a:bodyPr/>
                    <a:lstStyle/>
                    <a:p>
                      <a:pPr algn="l"/>
                      <a:r>
                        <a:rPr kumimoji="1" lang="ja-JP" altLang="en-US" sz="1200" dirty="0" smtClean="0">
                          <a:latin typeface="Meiryo UI" panose="020B0604030504040204" pitchFamily="50" charset="-128"/>
                          <a:ea typeface="Meiryo UI" panose="020B0604030504040204" pitchFamily="50" charset="-128"/>
                        </a:rPr>
                        <a:t>費用便益比</a:t>
                      </a:r>
                      <a:r>
                        <a:rPr kumimoji="1" lang="en-US" altLang="ja-JP" sz="1200" dirty="0" smtClean="0">
                          <a:latin typeface="Meiryo UI" panose="020B0604030504040204" pitchFamily="50" charset="-128"/>
                          <a:ea typeface="Meiryo UI" panose="020B0604030504040204" pitchFamily="50" charset="-128"/>
                        </a:rPr>
                        <a:t>B/C</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l"/>
                      <a:endParaRPr kumimoji="1" lang="ja-JP" altLang="en-US" sz="1100" dirty="0"/>
                    </a:p>
                  </a:txBody>
                  <a:tcPr anchor="ctr"/>
                </a:tc>
                <a:tc hMerge="1">
                  <a:txBody>
                    <a:bodyPr/>
                    <a:lstStyle/>
                    <a:p>
                      <a:endParaRPr kumimoji="1" lang="ja-JP" altLang="en-US"/>
                    </a:p>
                  </a:txBody>
                  <a:tcPr/>
                </a:tc>
                <a:tc hMerge="1">
                  <a:txBody>
                    <a:bodyPr/>
                    <a:lstStyle/>
                    <a:p>
                      <a:pPr algn="l"/>
                      <a:endParaRPr kumimoji="1" lang="ja-JP" altLang="en-US" sz="1100" dirty="0"/>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２．１８</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１．７８</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pPr algn="r"/>
                      <a:r>
                        <a:rPr kumimoji="1" lang="ja-JP" altLang="en-US" sz="1200" b="1" dirty="0" smtClean="0">
                          <a:latin typeface="Meiryo UI" panose="020B0604030504040204" pitchFamily="50" charset="-128"/>
                          <a:ea typeface="Meiryo UI" panose="020B0604030504040204" pitchFamily="50" charset="-128"/>
                        </a:rPr>
                        <a:t>２．５７</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1" dirty="0" smtClean="0">
                          <a:latin typeface="Meiryo UI" panose="020B0604030504040204" pitchFamily="50" charset="-128"/>
                          <a:ea typeface="Meiryo UI" panose="020B0604030504040204" pitchFamily="50" charset="-128"/>
                        </a:rPr>
                        <a:t>２．０９</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248051939"/>
                  </a:ext>
                </a:extLst>
              </a:tr>
            </a:tbl>
          </a:graphicData>
        </a:graphic>
      </p:graphicFrame>
      <p:sp>
        <p:nvSpPr>
          <p:cNvPr id="5" name="スライド番号プレースホルダー 5"/>
          <p:cNvSpPr>
            <a:spLocks noGrp="1"/>
          </p:cNvSpPr>
          <p:nvPr>
            <p:ph type="sldNum" sz="quarter" idx="12"/>
          </p:nvPr>
        </p:nvSpPr>
        <p:spPr>
          <a:xfrm>
            <a:off x="6978600" y="6492875"/>
            <a:ext cx="2133600" cy="365125"/>
          </a:xfrm>
        </p:spPr>
        <p:txBody>
          <a:bodyPr/>
          <a:lstStyle/>
          <a:p>
            <a:fld id="{62A89F0E-B747-4A7F-82D1-DCE4F33CBF9B}" type="slidenum">
              <a:rPr lang="ja-JP" altLang="en-US" sz="1600" smtClean="0">
                <a:solidFill>
                  <a:schemeClr val="tx1"/>
                </a:solidFill>
              </a:rPr>
              <a:pPr/>
              <a:t>16</a:t>
            </a:fld>
            <a:endParaRPr lang="ja-JP" altLang="en-US" sz="1600" dirty="0">
              <a:solidFill>
                <a:schemeClr val="tx1"/>
              </a:solidFill>
            </a:endParaRPr>
          </a:p>
        </p:txBody>
      </p:sp>
      <p:sp>
        <p:nvSpPr>
          <p:cNvPr id="6" name="テキスト ボックス 1"/>
          <p:cNvSpPr txBox="1">
            <a:spLocks noChangeArrowheads="1"/>
          </p:cNvSpPr>
          <p:nvPr/>
        </p:nvSpPr>
        <p:spPr bwMode="auto">
          <a:xfrm>
            <a:off x="-28894" y="436602"/>
            <a:ext cx="8561334" cy="400110"/>
          </a:xfrm>
          <a:prstGeom prst="rect">
            <a:avLst/>
          </a:prstGeom>
          <a:noFill/>
          <a:ln w="9525">
            <a:noFill/>
            <a:miter lim="800000"/>
            <a:headEnd/>
            <a:tailEnd/>
          </a:ln>
        </p:spPr>
        <p:txBody>
          <a:bodyPr wrap="square">
            <a:spAutoFit/>
          </a:bodyPr>
          <a:lstStyle/>
          <a:p>
            <a:pPr>
              <a:lnSpc>
                <a:spcPts val="2400"/>
              </a:lnSpc>
            </a:pPr>
            <a:r>
              <a:rPr lang="en-US" altLang="ja-JP" sz="1600" dirty="0">
                <a:latin typeface="メイリオ"/>
                <a:ea typeface="メイリオ"/>
                <a:cs typeface="メイリオ"/>
              </a:rPr>
              <a:t>【</a:t>
            </a:r>
            <a:r>
              <a:rPr lang="ja-JP" altLang="en-US" sz="1600" dirty="0">
                <a:latin typeface="メイリオ"/>
                <a:ea typeface="メイリオ"/>
                <a:cs typeface="メイリオ"/>
              </a:rPr>
              <a:t>算出条件</a:t>
            </a:r>
            <a:r>
              <a:rPr lang="en-US" altLang="ja-JP" sz="1600" dirty="0">
                <a:latin typeface="メイリオ"/>
                <a:ea typeface="メイリオ"/>
                <a:cs typeface="メイリオ"/>
              </a:rPr>
              <a:t>】</a:t>
            </a:r>
            <a:r>
              <a:rPr lang="ja-JP" altLang="en-US" sz="1600" dirty="0">
                <a:latin typeface="メイリオ"/>
                <a:ea typeface="メイリオ"/>
                <a:cs typeface="メイリオ"/>
              </a:rPr>
              <a:t>延伸区間に</a:t>
            </a:r>
            <a:r>
              <a:rPr lang="en-US" altLang="ja-JP" sz="1600" dirty="0">
                <a:latin typeface="メイリオ"/>
                <a:ea typeface="メイリオ"/>
                <a:cs typeface="メイリオ"/>
              </a:rPr>
              <a:t>5</a:t>
            </a:r>
            <a:r>
              <a:rPr lang="ja-JP" altLang="en-US" sz="1600" dirty="0">
                <a:latin typeface="メイリオ"/>
                <a:ea typeface="メイリオ"/>
                <a:cs typeface="メイリオ"/>
              </a:rPr>
              <a:t>駅</a:t>
            </a:r>
            <a:r>
              <a:rPr lang="ja-JP" altLang="en-US" sz="1600" dirty="0" smtClean="0">
                <a:latin typeface="メイリオ"/>
                <a:ea typeface="メイリオ"/>
                <a:cs typeface="メイリオ"/>
              </a:rPr>
              <a:t>設置、</a:t>
            </a:r>
            <a:r>
              <a:rPr lang="ja-JP" altLang="en-US" sz="1600" dirty="0">
                <a:latin typeface="メイリオ"/>
                <a:ea typeface="メイリオ"/>
                <a:cs typeface="メイリオ"/>
              </a:rPr>
              <a:t>評価基準年</a:t>
            </a:r>
            <a:r>
              <a:rPr lang="en-US" altLang="ja-JP" sz="1600" dirty="0">
                <a:latin typeface="メイリオ"/>
                <a:ea typeface="メイリオ"/>
                <a:cs typeface="メイリオ"/>
              </a:rPr>
              <a:t>2020</a:t>
            </a:r>
            <a:r>
              <a:rPr lang="ja-JP" altLang="en-US" sz="1600" dirty="0">
                <a:latin typeface="メイリオ"/>
                <a:ea typeface="メイリオ"/>
                <a:cs typeface="メイリオ"/>
              </a:rPr>
              <a:t>年</a:t>
            </a:r>
            <a:endParaRPr lang="en-US" altLang="ja-JP" sz="1600" dirty="0">
              <a:latin typeface="メイリオ"/>
              <a:ea typeface="メイリオ"/>
              <a:cs typeface="メイリオ"/>
            </a:endParaRPr>
          </a:p>
        </p:txBody>
      </p:sp>
    </p:spTree>
    <p:extLst>
      <p:ext uri="{BB962C8B-B14F-4D97-AF65-F5344CB8AC3E}">
        <p14:creationId xmlns:p14="http://schemas.microsoft.com/office/powerpoint/2010/main" val="28924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080084" y="1044266"/>
            <a:ext cx="5063916" cy="4804619"/>
            <a:chOff x="2389063" y="2287398"/>
            <a:chExt cx="4566840" cy="424199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063" y="2287398"/>
              <a:ext cx="4566840" cy="424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楕円 1"/>
            <p:cNvSpPr/>
            <p:nvPr/>
          </p:nvSpPr>
          <p:spPr>
            <a:xfrm>
              <a:off x="5652120" y="4727212"/>
              <a:ext cx="141947" cy="141947"/>
            </a:xfrm>
            <a:prstGeom prst="ellipse">
              <a:avLst/>
            </a:prstGeom>
            <a:solidFill>
              <a:srgbClr val="E03506"/>
            </a:solidFill>
            <a:ln>
              <a:solidFill>
                <a:srgbClr val="E03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1"/>
          <p:cNvSpPr txBox="1">
            <a:spLocks noChangeArrowheads="1"/>
          </p:cNvSpPr>
          <p:nvPr/>
        </p:nvSpPr>
        <p:spPr bwMode="auto">
          <a:xfrm>
            <a:off x="49212" y="743271"/>
            <a:ext cx="4194337" cy="540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（安全・安心、活力、快適性等の有効性）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・大阪市中心部を経由することなく、環状方向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への鉄道による移動が可能となり、</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鉄道の混雑</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緩和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移動時間が短縮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・地下鉄長堀鶴見緑地線、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学研都市線、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近鉄</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けいはんな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線及び近鉄奈良線と結節する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ことで、これらの路線の運行停止時において、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代替ルートが確保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仮称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松生町駅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を設置することに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より、交通不便地の解消や、新たな沿線開発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まちづくりが促進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され、地域の魅力向上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や活性化につながる。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17</a:t>
            </a:fld>
            <a:endParaRPr lang="ja-JP" altLang="en-US" dirty="0"/>
          </a:p>
        </p:txBody>
      </p:sp>
      <p:sp>
        <p:nvSpPr>
          <p:cNvPr id="11" name="正方形/長方形 10"/>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2"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□事業効果の定性的分析</a:t>
            </a:r>
          </a:p>
        </p:txBody>
      </p:sp>
      <p:sp>
        <p:nvSpPr>
          <p:cNvPr id="9" name="正方形/長方形 8"/>
          <p:cNvSpPr/>
          <p:nvPr/>
        </p:nvSpPr>
        <p:spPr>
          <a:xfrm>
            <a:off x="57625" y="4509120"/>
            <a:ext cx="3938311" cy="1640759"/>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Text Box 18"/>
          <p:cNvSpPr txBox="1">
            <a:spLocks noChangeArrowheads="1"/>
          </p:cNvSpPr>
          <p:nvPr/>
        </p:nvSpPr>
        <p:spPr bwMode="auto">
          <a:xfrm>
            <a:off x="6804248" y="107185"/>
            <a:ext cx="2204717" cy="369332"/>
          </a:xfrm>
          <a:prstGeom prst="rect">
            <a:avLst/>
          </a:prstGeom>
          <a:solidFill>
            <a:schemeClr val="bg1"/>
          </a:solidFill>
          <a:ln w="19050"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rgbClr val="000000"/>
                </a:solidFill>
                <a:latin typeface="HG丸ｺﾞｼｯｸM-PRO" pitchFamily="50" charset="-128"/>
                <a:ea typeface="HG丸ｺﾞｼｯｸM-PRO" pitchFamily="50" charset="-128"/>
              </a:rPr>
              <a:t>第１回資料と同様　　</a:t>
            </a:r>
          </a:p>
        </p:txBody>
      </p:sp>
    </p:spTree>
    <p:extLst>
      <p:ext uri="{BB962C8B-B14F-4D97-AF65-F5344CB8AC3E}">
        <p14:creationId xmlns:p14="http://schemas.microsoft.com/office/powerpoint/2010/main" val="1554378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0245" name="テキスト ボックス 16"/>
          <p:cNvSpPr txBox="1">
            <a:spLocks noChangeArrowheads="1"/>
          </p:cNvSpPr>
          <p:nvPr/>
        </p:nvSpPr>
        <p:spPr bwMode="auto">
          <a:xfrm>
            <a:off x="0" y="-36513"/>
            <a:ext cx="644420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□評価結果</a:t>
            </a: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18</a:t>
            </a:fld>
            <a:endParaRPr lang="ja-JP" altLang="en-US" dirty="0"/>
          </a:p>
        </p:txBody>
      </p:sp>
      <p:sp>
        <p:nvSpPr>
          <p:cNvPr id="10" name="テキスト ボックス 9"/>
          <p:cNvSpPr txBox="1"/>
          <p:nvPr/>
        </p:nvSpPr>
        <p:spPr>
          <a:xfrm>
            <a:off x="56020" y="1129500"/>
            <a:ext cx="8928992" cy="412549"/>
          </a:xfrm>
          <a:prstGeom prst="rect">
            <a:avLst/>
          </a:prstGeom>
          <a:noFill/>
        </p:spPr>
        <p:txBody>
          <a:bodyPr wrap="square" rtlCol="0">
            <a:spAutoFit/>
          </a:bodyPr>
          <a:lstStyle/>
          <a:p>
            <a:pPr>
              <a:lnSpc>
                <a:spcPts val="28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○事業継続</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8064" y="1962561"/>
            <a:ext cx="8846948" cy="2964914"/>
          </a:xfrm>
          <a:prstGeom prst="rect">
            <a:avLst/>
          </a:prstGeom>
          <a:noFill/>
        </p:spPr>
        <p:txBody>
          <a:bodyPr wrap="square" rtlCol="0">
            <a:spAutoFit/>
          </a:bodyPr>
          <a:lstStyle/>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＜判断の理由＞</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・大阪都心部から放射状に形成された既存鉄道を環状方向に結節することにより、広域的な</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鉄道ネットワークを形成する。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・新たな駅</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仮称</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松生町駅</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を設置することにより、交通不便地の解消や、新たな沿線開発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など、まちづくりが促進され、沿線地域の魅力向上や活性化につながる。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以上の理由から、事業を継続する。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6592" y="455803"/>
            <a:ext cx="3384376" cy="400110"/>
          </a:xfrm>
          <a:prstGeom prst="rect">
            <a:avLst/>
          </a:prstGeom>
          <a:no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対応方針（原案）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18">
            <a:extLst>
              <a:ext uri="{FF2B5EF4-FFF2-40B4-BE49-F238E27FC236}">
                <a16:creationId xmlns:a16="http://schemas.microsoft.com/office/drawing/2014/main" id="{F82B5DCC-4602-48CA-C1E5-6A09DA6ECDBA}"/>
              </a:ext>
            </a:extLst>
          </p:cNvPr>
          <p:cNvSpPr txBox="1">
            <a:spLocks noChangeArrowheads="1"/>
          </p:cNvSpPr>
          <p:nvPr/>
        </p:nvSpPr>
        <p:spPr bwMode="auto">
          <a:xfrm>
            <a:off x="6804248" y="107185"/>
            <a:ext cx="2204717" cy="369332"/>
          </a:xfrm>
          <a:prstGeom prst="rect">
            <a:avLst/>
          </a:prstGeom>
          <a:solidFill>
            <a:schemeClr val="bg1"/>
          </a:solidFill>
          <a:ln w="19050"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rgbClr val="000000"/>
                </a:solidFill>
                <a:latin typeface="HG丸ｺﾞｼｯｸM-PRO" pitchFamily="50" charset="-128"/>
                <a:ea typeface="HG丸ｺﾞｼｯｸM-PRO" pitchFamily="50" charset="-128"/>
              </a:rPr>
              <a:t>第１回資料と同様　　</a:t>
            </a:r>
          </a:p>
        </p:txBody>
      </p:sp>
    </p:spTree>
    <p:extLst>
      <p:ext uri="{BB962C8B-B14F-4D97-AF65-F5344CB8AC3E}">
        <p14:creationId xmlns:p14="http://schemas.microsoft.com/office/powerpoint/2010/main" val="207771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グループ化 89">
            <a:extLst>
              <a:ext uri="{FF2B5EF4-FFF2-40B4-BE49-F238E27FC236}">
                <a16:creationId xmlns:a16="http://schemas.microsoft.com/office/drawing/2014/main" id="{926A9DD8-6F8A-2D13-6B11-AF8730BBD4E7}"/>
              </a:ext>
            </a:extLst>
          </p:cNvPr>
          <p:cNvGrpSpPr>
            <a:grpSpLocks noChangeAspect="1"/>
          </p:cNvGrpSpPr>
          <p:nvPr/>
        </p:nvGrpSpPr>
        <p:grpSpPr>
          <a:xfrm>
            <a:off x="-21998" y="868446"/>
            <a:ext cx="4286573" cy="4385634"/>
            <a:chOff x="-3757563" y="1216075"/>
            <a:chExt cx="5819775" cy="5276850"/>
          </a:xfrm>
        </p:grpSpPr>
        <p:pic>
          <p:nvPicPr>
            <p:cNvPr id="91" name="図 9">
              <a:extLst>
                <a:ext uri="{FF2B5EF4-FFF2-40B4-BE49-F238E27FC236}">
                  <a16:creationId xmlns:a16="http://schemas.microsoft.com/office/drawing/2014/main" id="{0FE6F314-9082-0307-C5C9-777A478F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47"/>
            <a:stretch>
              <a:fillRect/>
            </a:stretch>
          </p:blipFill>
          <p:spPr bwMode="auto">
            <a:xfrm>
              <a:off x="-3757563" y="1216075"/>
              <a:ext cx="5819775" cy="5276850"/>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4">
              <a:extLst>
                <a:ext uri="{FF2B5EF4-FFF2-40B4-BE49-F238E27FC236}">
                  <a16:creationId xmlns:a16="http://schemas.microsoft.com/office/drawing/2014/main" id="{60322CE2-F628-5B52-CBB6-141FC8A0463B}"/>
                </a:ext>
              </a:extLst>
            </p:cNvPr>
            <p:cNvSpPr>
              <a:spLocks noChangeArrowheads="1"/>
            </p:cNvSpPr>
            <p:nvPr/>
          </p:nvSpPr>
          <p:spPr bwMode="auto">
            <a:xfrm>
              <a:off x="152400" y="58864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sz="1400"/>
            </a:p>
          </p:txBody>
        </p:sp>
      </p:grpSp>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8197"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□モノレール延伸事業の概要</a:t>
            </a:r>
          </a:p>
        </p:txBody>
      </p:sp>
      <p:sp>
        <p:nvSpPr>
          <p:cNvPr id="4" name="テキスト ボックス 3"/>
          <p:cNvSpPr txBox="1"/>
          <p:nvPr/>
        </p:nvSpPr>
        <p:spPr>
          <a:xfrm>
            <a:off x="4139952" y="2167985"/>
            <a:ext cx="5083340" cy="2657138"/>
          </a:xfrm>
          <a:prstGeom prst="rect">
            <a:avLst/>
          </a:prstGeom>
          <a:noFill/>
          <a:ln>
            <a:noFill/>
          </a:ln>
        </p:spPr>
        <p:txBody>
          <a:bodyPr wrap="square" rtlCol="0">
            <a:spAutoFit/>
          </a:bodyPr>
          <a:lstStyle/>
          <a:p>
            <a:pPr>
              <a:lnSpc>
                <a:spcPts val="2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事業内容</a:t>
            </a:r>
            <a:r>
              <a:rPr lang="en-US" altLang="ja-JP" sz="1400" dirty="0">
                <a:latin typeface="Meiryo UI" panose="020B0604030504040204" pitchFamily="50" charset="-128"/>
                <a:ea typeface="Meiryo UI" panose="020B0604030504040204" pitchFamily="50" charset="-128"/>
              </a:rPr>
              <a:t>》</a:t>
            </a:r>
          </a:p>
          <a:p>
            <a:pPr>
              <a:lnSpc>
                <a:spcPts val="2000"/>
              </a:lnSpc>
            </a:pPr>
            <a:r>
              <a:rPr lang="ja-JP" altLang="en-US" sz="1200" dirty="0">
                <a:latin typeface="Meiryo UI" panose="020B0604030504040204" pitchFamily="50" charset="-128"/>
                <a:ea typeface="Meiryo UI" panose="020B0604030504040204" pitchFamily="50" charset="-128"/>
              </a:rPr>
              <a:t>　■区　　　　　間：　門真市新橋町～東大阪市若江西新町</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■延　　　　　長：　約</a:t>
            </a:r>
            <a:r>
              <a:rPr lang="en-US" altLang="ja-JP" sz="1200" dirty="0">
                <a:latin typeface="Meiryo UI" panose="020B0604030504040204" pitchFamily="50" charset="-128"/>
                <a:ea typeface="Meiryo UI" panose="020B0604030504040204" pitchFamily="50" charset="-128"/>
              </a:rPr>
              <a:t>8.9</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■ﾓﾉﾚｰﾙ利用者：  延 伸 区 間</a:t>
            </a:r>
            <a:r>
              <a:rPr lang="ja-JP" altLang="en-US" sz="1200" dirty="0" smtClean="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千人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 </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事前評価時</a:t>
            </a:r>
            <a:r>
              <a:rPr lang="ja-JP" altLang="en-US" sz="1200" dirty="0" smtClean="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千人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smtClean="0">
                <a:latin typeface="Meiryo UI" panose="020B0604030504040204" pitchFamily="50" charset="-128"/>
                <a:ea typeface="Meiryo UI" panose="020B0604030504040204" pitchFamily="50" charset="-128"/>
              </a:rPr>
              <a:t>                          全   区   </a:t>
            </a:r>
            <a:r>
              <a:rPr lang="ja-JP" altLang="en-US" sz="1200" dirty="0">
                <a:latin typeface="Meiryo UI" panose="020B0604030504040204" pitchFamily="50" charset="-128"/>
                <a:ea typeface="Meiryo UI" panose="020B0604030504040204" pitchFamily="50" charset="-128"/>
              </a:rPr>
              <a:t>間：</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千人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 </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事前評価時：</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万人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■ﾙ　 ｰ　 ﾄ  等：　府道大阪中央環状線（一部東大阪市道を経由）内に</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軌道、駅舎（</a:t>
            </a:r>
            <a:r>
              <a:rPr lang="ja-JP" altLang="en-US" sz="1200" b="1" u="sng" dirty="0">
                <a:solidFill>
                  <a:srgbClr val="FF0000"/>
                </a:solidFill>
                <a:latin typeface="Meiryo UI" panose="020B0604030504040204" pitchFamily="50" charset="-128"/>
                <a:ea typeface="Meiryo UI" panose="020B0604030504040204" pitchFamily="50" charset="-128"/>
              </a:rPr>
              <a:t>松生町駅</a:t>
            </a:r>
            <a:r>
              <a:rPr lang="ja-JP" altLang="en-US" sz="1200" dirty="0">
                <a:latin typeface="Meiryo UI" panose="020B0604030504040204" pitchFamily="50" charset="-128"/>
                <a:ea typeface="Meiryo UI" panose="020B0604030504040204" pitchFamily="50" charset="-128"/>
              </a:rPr>
              <a:t>、門真南駅、鴻池新田駅、荒本</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駅、瓜生堂駅（駅名はすべて仮称））及び車庫を整備</a:t>
            </a:r>
          </a:p>
        </p:txBody>
      </p:sp>
      <p:sp>
        <p:nvSpPr>
          <p:cNvPr id="18" name="テキスト ボックス 17"/>
          <p:cNvSpPr txBox="1"/>
          <p:nvPr/>
        </p:nvSpPr>
        <p:spPr>
          <a:xfrm>
            <a:off x="4189886" y="548680"/>
            <a:ext cx="5052456" cy="1597617"/>
          </a:xfrm>
          <a:prstGeom prst="rect">
            <a:avLst/>
          </a:prstGeom>
          <a:noFill/>
          <a:ln>
            <a:noFill/>
          </a:ln>
        </p:spPr>
        <p:txBody>
          <a:bodyPr wrap="square" rtlCol="0">
            <a:spAutoFit/>
          </a:bodyPr>
          <a:lstStyle/>
          <a:p>
            <a:pPr>
              <a:lnSpc>
                <a:spcPts val="2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事業目的</a:t>
            </a:r>
            <a:r>
              <a:rPr lang="en-US" altLang="ja-JP" sz="1400" dirty="0">
                <a:latin typeface="Meiryo UI" panose="020B0604030504040204" pitchFamily="50" charset="-128"/>
                <a:ea typeface="Meiryo UI" panose="020B0604030504040204" pitchFamily="50" charset="-128"/>
              </a:rPr>
              <a:t>》</a:t>
            </a:r>
          </a:p>
          <a:p>
            <a:pPr>
              <a:lnSpc>
                <a:spcPts val="2000"/>
              </a:lnSpc>
            </a:pPr>
            <a:r>
              <a:rPr lang="ja-JP" altLang="en-US" sz="1200" dirty="0">
                <a:latin typeface="Meiryo UI" panose="020B0604030504040204" pitchFamily="50" charset="-128"/>
                <a:ea typeface="Meiryo UI" panose="020B0604030504040204" pitchFamily="50" charset="-128"/>
              </a:rPr>
              <a:t> ■都心部から放射状に形成された既存鉄道を環状方向に結節することにより、</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広域的な鉄道ネットワークを形成することを目的とする。</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延伸により、地下鉄長堀鶴見緑地線・</a:t>
            </a:r>
            <a:r>
              <a:rPr lang="en-US" altLang="ja-JP" sz="1200" dirty="0">
                <a:latin typeface="Meiryo UI" panose="020B0604030504040204" pitchFamily="50" charset="-128"/>
                <a:ea typeface="Meiryo UI" panose="020B0604030504040204" pitchFamily="50" charset="-128"/>
              </a:rPr>
              <a:t>JR</a:t>
            </a:r>
            <a:r>
              <a:rPr lang="ja-JP" altLang="en-US" sz="1200" dirty="0">
                <a:latin typeface="Meiryo UI" panose="020B0604030504040204" pitchFamily="50" charset="-128"/>
                <a:ea typeface="Meiryo UI" panose="020B0604030504040204" pitchFamily="50" charset="-128"/>
              </a:rPr>
              <a:t>学研都市線・近鉄けいはんな線・</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近鉄奈良線の</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路線と新たに結節、在来</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路線とネットワークする。</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■新たな沿線開発、まちづくりが促進されるなど沿線地域活性化を目的もする。</a:t>
            </a:r>
            <a:endParaRPr lang="en-US" altLang="ja-JP" sz="1400" dirty="0">
              <a:latin typeface="Meiryo UI" panose="020B0604030504040204" pitchFamily="50" charset="-128"/>
              <a:ea typeface="Meiryo UI" panose="020B0604030504040204" pitchFamily="50" charset="-128"/>
            </a:endParaRPr>
          </a:p>
        </p:txBody>
      </p:sp>
      <p:sp>
        <p:nvSpPr>
          <p:cNvPr id="142" name="Rectangle 11">
            <a:extLst>
              <a:ext uri="{FF2B5EF4-FFF2-40B4-BE49-F238E27FC236}">
                <a16:creationId xmlns:a16="http://schemas.microsoft.com/office/drawing/2014/main" id="{EB83623E-883F-573E-1EFF-5DF296C3A2D7}"/>
              </a:ext>
            </a:extLst>
          </p:cNvPr>
          <p:cNvSpPr>
            <a:spLocks noChangeArrowheads="1"/>
          </p:cNvSpPr>
          <p:nvPr/>
        </p:nvSpPr>
        <p:spPr bwMode="auto">
          <a:xfrm>
            <a:off x="4946002" y="4846811"/>
            <a:ext cx="3868911" cy="18004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lnSpc>
                <a:spcPct val="150000"/>
              </a:lnSpc>
              <a:spcBef>
                <a:spcPct val="0"/>
              </a:spcBef>
              <a:spcAft>
                <a:spcPct val="0"/>
              </a:spcAft>
            </a:pPr>
            <a:r>
              <a:rPr kumimoji="0" lang="ja-JP" altLang="en-US" sz="1200" b="1" dirty="0">
                <a:latin typeface="Meiryo UI" panose="020B0604030504040204" pitchFamily="50" charset="-128"/>
                <a:ea typeface="Meiryo UI" panose="020B0604030504040204" pitchFamily="50" charset="-128"/>
              </a:rPr>
              <a:t>〇モノレール延伸事業の経過</a:t>
            </a:r>
            <a:endParaRPr kumimoji="0" lang="en-US" altLang="ja-JP" sz="1200" b="1"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平成</a:t>
            </a:r>
            <a:r>
              <a:rPr kumimoji="0" lang="en-US" altLang="ja-JP" sz="1200" dirty="0">
                <a:latin typeface="Meiryo UI" panose="020B0604030504040204" pitchFamily="50" charset="-128"/>
                <a:ea typeface="Meiryo UI" panose="020B0604030504040204" pitchFamily="50" charset="-128"/>
              </a:rPr>
              <a:t>28</a:t>
            </a:r>
            <a:r>
              <a:rPr kumimoji="0" lang="ja-JP" altLang="en-US" sz="1200" dirty="0">
                <a:latin typeface="Meiryo UI" panose="020B0604030504040204" pitchFamily="50" charset="-128"/>
                <a:ea typeface="Meiryo UI" panose="020B0604030504040204" pitchFamily="50" charset="-128"/>
              </a:rPr>
              <a:t>年度   建設事業事前評価</a:t>
            </a:r>
            <a:endParaRPr kumimoji="0"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平成</a:t>
            </a:r>
            <a:r>
              <a:rPr kumimoji="0" lang="en-US" altLang="ja-JP" sz="1200" dirty="0">
                <a:latin typeface="Meiryo UI" panose="020B0604030504040204" pitchFamily="50" charset="-128"/>
                <a:ea typeface="Meiryo UI" panose="020B0604030504040204" pitchFamily="50" charset="-128"/>
              </a:rPr>
              <a:t>30</a:t>
            </a:r>
            <a:r>
              <a:rPr kumimoji="0" lang="ja-JP" altLang="en-US" sz="1200" dirty="0">
                <a:latin typeface="Meiryo UI" panose="020B0604030504040204" pitchFamily="50" charset="-128"/>
                <a:ea typeface="Meiryo UI" panose="020B0604030504040204" pitchFamily="50" charset="-128"/>
              </a:rPr>
              <a:t>年度   都市計画決定</a:t>
            </a:r>
            <a:endParaRPr kumimoji="0"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令和元年度    都計法の事業認可・軌道法の施行認可</a:t>
            </a:r>
            <a:endParaRPr kumimoji="0" lang="en-US" altLang="ja-JP" sz="1200" dirty="0">
              <a:latin typeface="Meiryo UI" panose="020B0604030504040204" pitchFamily="50" charset="-128"/>
              <a:ea typeface="Meiryo UI" panose="020B0604030504040204" pitchFamily="50" charset="-128"/>
            </a:endParaRPr>
          </a:p>
          <a:p>
            <a:pPr eaLnBrk="0" fontAlgn="base" hangingPunct="0">
              <a:lnSpc>
                <a:spcPct val="150000"/>
              </a:lnSpc>
              <a:spcBef>
                <a:spcPct val="0"/>
              </a:spcBef>
              <a:spcAft>
                <a:spcPct val="0"/>
              </a:spcAft>
            </a:pPr>
            <a:r>
              <a:rPr kumimoji="0" lang="ja-JP" altLang="en-US" sz="1200" b="1" dirty="0">
                <a:latin typeface="Meiryo UI" panose="020B0604030504040204" pitchFamily="50" charset="-128"/>
                <a:ea typeface="Meiryo UI" panose="020B0604030504040204" pitchFamily="50" charset="-128"/>
              </a:rPr>
              <a:t>〇新駅（仮称）松生町駅の経過</a:t>
            </a:r>
            <a:endParaRPr kumimoji="0" lang="en-US" altLang="ja-JP" sz="1200" b="1"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令和２年度    追加駅設置の実施判断</a:t>
            </a:r>
            <a:endParaRPr kumimoji="0"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令和３年度 　 都市計画決定</a:t>
            </a:r>
            <a:endParaRPr kumimoji="0"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rPr>
              <a:t>　令和４年度    </a:t>
            </a:r>
            <a:r>
              <a:rPr kumimoji="0" lang="ja-JP" altLang="en-US" sz="1200" b="1" u="sng" dirty="0">
                <a:solidFill>
                  <a:srgbClr val="FF0000"/>
                </a:solidFill>
                <a:latin typeface="Meiryo UI" panose="020B0604030504040204" pitchFamily="50" charset="-128"/>
                <a:ea typeface="Meiryo UI" panose="020B0604030504040204" pitchFamily="50" charset="-128"/>
              </a:rPr>
              <a:t>建設事業再評価（今回）</a:t>
            </a:r>
            <a:endParaRPr kumimoji="0" lang="en-US" altLang="ja-JP" sz="1200" b="1" u="sng" dirty="0">
              <a:solidFill>
                <a:srgbClr val="FF0000"/>
              </a:solidFill>
              <a:latin typeface="Meiryo UI" panose="020B0604030504040204" pitchFamily="50" charset="-128"/>
              <a:ea typeface="Meiryo UI" panose="020B0604030504040204" pitchFamily="50" charset="-128"/>
            </a:endParaRPr>
          </a:p>
        </p:txBody>
      </p:sp>
      <p:sp>
        <p:nvSpPr>
          <p:cNvPr id="144" name="テキスト ボックス 143">
            <a:extLst>
              <a:ext uri="{FF2B5EF4-FFF2-40B4-BE49-F238E27FC236}">
                <a16:creationId xmlns:a16="http://schemas.microsoft.com/office/drawing/2014/main" id="{44D5E4DF-BC14-7FFF-47A0-E9C698E12156}"/>
              </a:ext>
            </a:extLst>
          </p:cNvPr>
          <p:cNvSpPr txBox="1"/>
          <p:nvPr/>
        </p:nvSpPr>
        <p:spPr>
          <a:xfrm>
            <a:off x="-36512" y="547163"/>
            <a:ext cx="1728192" cy="320344"/>
          </a:xfrm>
          <a:prstGeom prst="rect">
            <a:avLst/>
          </a:prstGeom>
          <a:noFill/>
          <a:ln>
            <a:noFill/>
          </a:ln>
        </p:spPr>
        <p:txBody>
          <a:bodyPr wrap="square" rtlCol="0">
            <a:spAutoFit/>
          </a:bodyPr>
          <a:lstStyle/>
          <a:p>
            <a:pPr>
              <a:lnSpc>
                <a:spcPts val="2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事業位置図</a:t>
            </a:r>
            <a:r>
              <a:rPr lang="en-US" altLang="ja-JP" sz="1400" dirty="0">
                <a:latin typeface="Meiryo UI" panose="020B0604030504040204" pitchFamily="50" charset="-128"/>
                <a:ea typeface="Meiryo UI" panose="020B0604030504040204" pitchFamily="50" charset="-128"/>
              </a:rPr>
              <a:t>》</a:t>
            </a:r>
          </a:p>
        </p:txBody>
      </p:sp>
      <p:pic>
        <p:nvPicPr>
          <p:cNvPr id="10242" name="Picture 2" descr="方位マークイラスト／無料イラストなら「イラストAC」">
            <a:extLst>
              <a:ext uri="{FF2B5EF4-FFF2-40B4-BE49-F238E27FC236}">
                <a16:creationId xmlns:a16="http://schemas.microsoft.com/office/drawing/2014/main" id="{90AB878A-0A19-FAEB-C199-29C18311BAF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98" y="914260"/>
            <a:ext cx="396000" cy="297218"/>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3C320D2A-86A4-B231-C2A0-EA3108B408A9}"/>
              </a:ext>
            </a:extLst>
          </p:cNvPr>
          <p:cNvPicPr preferRelativeResize="0">
            <a:picLocks/>
          </p:cNvPicPr>
          <p:nvPr/>
        </p:nvPicPr>
        <p:blipFill>
          <a:blip r:embed="rId5"/>
          <a:stretch>
            <a:fillRect/>
          </a:stretch>
        </p:blipFill>
        <p:spPr>
          <a:xfrm>
            <a:off x="-49759" y="5497941"/>
            <a:ext cx="4878930" cy="1296000"/>
          </a:xfrm>
          <a:prstGeom prst="rect">
            <a:avLst/>
          </a:prstGeom>
        </p:spPr>
      </p:pic>
      <p:sp>
        <p:nvSpPr>
          <p:cNvPr id="145" name="テキスト ボックス 144">
            <a:extLst>
              <a:ext uri="{FF2B5EF4-FFF2-40B4-BE49-F238E27FC236}">
                <a16:creationId xmlns:a16="http://schemas.microsoft.com/office/drawing/2014/main" id="{7A7773CE-E983-8411-E81C-A520D0FD4543}"/>
              </a:ext>
            </a:extLst>
          </p:cNvPr>
          <p:cNvSpPr txBox="1"/>
          <p:nvPr/>
        </p:nvSpPr>
        <p:spPr>
          <a:xfrm>
            <a:off x="35496" y="5244016"/>
            <a:ext cx="1728192" cy="320344"/>
          </a:xfrm>
          <a:prstGeom prst="rect">
            <a:avLst/>
          </a:prstGeom>
          <a:noFill/>
          <a:ln>
            <a:noFill/>
          </a:ln>
        </p:spPr>
        <p:txBody>
          <a:bodyPr wrap="square" rtlCol="0">
            <a:spAutoFit/>
          </a:bodyPr>
          <a:lstStyle/>
          <a:p>
            <a:pPr>
              <a:lnSpc>
                <a:spcPts val="2000"/>
              </a:lnSpc>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標準断面</a:t>
            </a:r>
            <a:r>
              <a:rPr lang="en-US" altLang="ja-JP" sz="1200" dirty="0">
                <a:latin typeface="Meiryo UI" panose="020B0604030504040204" pitchFamily="50" charset="-128"/>
                <a:ea typeface="Meiryo UI" panose="020B0604030504040204" pitchFamily="50" charset="-128"/>
              </a:rPr>
              <a:t>》</a:t>
            </a:r>
          </a:p>
        </p:txBody>
      </p:sp>
      <p:sp>
        <p:nvSpPr>
          <p:cNvPr id="14" name="楕円 13">
            <a:extLst>
              <a:ext uri="{FF2B5EF4-FFF2-40B4-BE49-F238E27FC236}">
                <a16:creationId xmlns:a16="http://schemas.microsoft.com/office/drawing/2014/main" id="{CCB2C592-0F6B-5B51-2083-64046070FA88}"/>
              </a:ext>
            </a:extLst>
          </p:cNvPr>
          <p:cNvSpPr/>
          <p:nvPr/>
        </p:nvSpPr>
        <p:spPr>
          <a:xfrm>
            <a:off x="2547440" y="372354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923AE46-D8DF-24D9-E407-B2D80BD5B5DD}"/>
              </a:ext>
            </a:extLst>
          </p:cNvPr>
          <p:cNvSpPr txBox="1"/>
          <p:nvPr/>
        </p:nvSpPr>
        <p:spPr>
          <a:xfrm>
            <a:off x="2578400" y="3685909"/>
            <a:ext cx="723275" cy="184666"/>
          </a:xfrm>
          <a:prstGeom prst="rect">
            <a:avLst/>
          </a:prstGeom>
          <a:noFill/>
          <a:ln>
            <a:noFill/>
          </a:ln>
        </p:spPr>
        <p:txBody>
          <a:bodyPr wrap="square" rtlCol="0">
            <a:spAutoFit/>
          </a:bodyPr>
          <a:lstStyle/>
          <a:p>
            <a:pPr algn="ctr"/>
            <a:r>
              <a:rPr kumimoji="1" lang="ja-JP" altLang="en-US" sz="600" b="1" dirty="0">
                <a:solidFill>
                  <a:srgbClr val="FF0000"/>
                </a:solidFill>
              </a:rPr>
              <a:t>（仮称）松生町駅</a:t>
            </a:r>
          </a:p>
        </p:txBody>
      </p:sp>
      <p:sp>
        <p:nvSpPr>
          <p:cNvPr id="2" name="右中かっこ 1"/>
          <p:cNvSpPr/>
          <p:nvPr/>
        </p:nvSpPr>
        <p:spPr>
          <a:xfrm>
            <a:off x="7600196" y="2996952"/>
            <a:ext cx="216024" cy="9361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4D5E4DF-BC14-7FFF-47A0-E9C698E12156}"/>
              </a:ext>
            </a:extLst>
          </p:cNvPr>
          <p:cNvSpPr txBox="1"/>
          <p:nvPr/>
        </p:nvSpPr>
        <p:spPr>
          <a:xfrm>
            <a:off x="7812360" y="3285664"/>
            <a:ext cx="1728192" cy="320344"/>
          </a:xfrm>
          <a:prstGeom prst="rect">
            <a:avLst/>
          </a:prstGeom>
          <a:noFill/>
          <a:ln>
            <a:noFill/>
          </a:ln>
        </p:spPr>
        <p:txBody>
          <a:bodyPr wrap="square" rtlCol="0">
            <a:spAutoFit/>
          </a:bodyPr>
          <a:lstStyle/>
          <a:p>
            <a:pPr>
              <a:lnSpc>
                <a:spcPts val="2000"/>
              </a:lnSpc>
            </a:pPr>
            <a:r>
              <a:rPr lang="en-US" altLang="ja-JP" sz="1200" dirty="0" smtClean="0">
                <a:latin typeface="Meiryo UI" panose="020B0604030504040204" pitchFamily="50" charset="-128"/>
                <a:ea typeface="Meiryo UI" panose="020B0604030504040204" pitchFamily="50" charset="-128"/>
              </a:rPr>
              <a:t>H42</a:t>
            </a:r>
            <a:r>
              <a:rPr lang="ja-JP" altLang="en-US" sz="1200" dirty="0" smtClean="0">
                <a:latin typeface="Meiryo UI" panose="020B0604030504040204" pitchFamily="50" charset="-128"/>
                <a:ea typeface="Meiryo UI" panose="020B0604030504040204" pitchFamily="50" charset="-128"/>
              </a:rPr>
              <a:t>需要</a:t>
            </a:r>
            <a:r>
              <a:rPr lang="ja-JP" altLang="en-US" sz="1200" dirty="0">
                <a:latin typeface="Meiryo UI" panose="020B0604030504040204" pitchFamily="50" charset="-128"/>
                <a:ea typeface="Meiryo UI" panose="020B0604030504040204" pitchFamily="50" charset="-128"/>
              </a:rPr>
              <a:t>予測</a:t>
            </a:r>
            <a:endParaRPr lang="en-US" altLang="ja-JP" sz="1200" dirty="0" smtClean="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6978600" y="6492875"/>
            <a:ext cx="2133600" cy="365125"/>
          </a:xfrm>
        </p:spPr>
        <p:txBody>
          <a:bodyPr/>
          <a:lstStyle/>
          <a:p>
            <a:fld id="{62A89F0E-B747-4A7F-82D1-DCE4F33CBF9B}" type="slidenum">
              <a:rPr lang="ja-JP" altLang="en-US" sz="1600" smtClean="0">
                <a:solidFill>
                  <a:schemeClr val="tx1"/>
                </a:solidFill>
              </a:rPr>
              <a:pPr/>
              <a:t>2</a:t>
            </a:fld>
            <a:endParaRPr lang="ja-JP" altLang="en-US" sz="1600" dirty="0">
              <a:solidFill>
                <a:schemeClr val="tx1"/>
              </a:solidFill>
            </a:endParaRPr>
          </a:p>
        </p:txBody>
      </p:sp>
    </p:spTree>
    <p:extLst>
      <p:ext uri="{BB962C8B-B14F-4D97-AF65-F5344CB8AC3E}">
        <p14:creationId xmlns:p14="http://schemas.microsoft.com/office/powerpoint/2010/main" val="62504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FCAE35B-C03A-85FB-3EFE-E09EB05D243A}"/>
              </a:ext>
            </a:extLst>
          </p:cNvPr>
          <p:cNvPicPr>
            <a:picLocks noChangeAspect="1"/>
          </p:cNvPicPr>
          <p:nvPr/>
        </p:nvPicPr>
        <p:blipFill>
          <a:blip r:embed="rId3"/>
          <a:stretch>
            <a:fillRect/>
          </a:stretch>
        </p:blipFill>
        <p:spPr>
          <a:xfrm>
            <a:off x="341963" y="2801525"/>
            <a:ext cx="2726124" cy="3867835"/>
          </a:xfrm>
          <a:prstGeom prst="rect">
            <a:avLst/>
          </a:prstGeom>
        </p:spPr>
      </p:pic>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6" name="スライド番号プレースホルダー 5"/>
          <p:cNvSpPr>
            <a:spLocks noGrp="1"/>
          </p:cNvSpPr>
          <p:nvPr>
            <p:ph type="sldNum" sz="quarter" idx="12"/>
          </p:nvPr>
        </p:nvSpPr>
        <p:spPr/>
        <p:txBody>
          <a:bodyPr/>
          <a:lstStyle/>
          <a:p>
            <a:fld id="{62A89F0E-B747-4A7F-82D1-DCE4F33CBF9B}" type="slidenum">
              <a:rPr lang="ja-JP" altLang="en-US" smtClean="0"/>
              <a:pPr/>
              <a:t>3</a:t>
            </a:fld>
            <a:endParaRPr lang="ja-JP" altLang="en-US" dirty="0"/>
          </a:p>
        </p:txBody>
      </p:sp>
      <p:sp>
        <p:nvSpPr>
          <p:cNvPr id="10"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□事業をめぐる情勢等の変化</a:t>
            </a:r>
          </a:p>
        </p:txBody>
      </p:sp>
      <p:sp>
        <p:nvSpPr>
          <p:cNvPr id="11" name="テキスト ボックス 10"/>
          <p:cNvSpPr txBox="1"/>
          <p:nvPr/>
        </p:nvSpPr>
        <p:spPr>
          <a:xfrm>
            <a:off x="135768" y="404664"/>
            <a:ext cx="8568952" cy="383118"/>
          </a:xfrm>
          <a:prstGeom prst="rect">
            <a:avLst/>
          </a:prstGeom>
          <a:noFill/>
          <a:ln>
            <a:noFill/>
          </a:ln>
        </p:spPr>
        <p:txBody>
          <a:bodyPr wrap="square" rtlCol="0">
            <a:spAutoFit/>
          </a:bodyPr>
          <a:lstStyle/>
          <a:p>
            <a:pPr>
              <a:lnSpc>
                <a:spcPts val="2600"/>
              </a:lnSpc>
            </a:pPr>
            <a:r>
              <a:rPr lang="ja-JP" altLang="en-US" sz="1600" dirty="0">
                <a:latin typeface="Meiryo UI" panose="020B0604030504040204" pitchFamily="50" charset="-128"/>
                <a:ea typeface="Meiryo UI" panose="020B0604030504040204" pitchFamily="50" charset="-128"/>
              </a:rPr>
              <a:t>〇沿線の開発計画</a:t>
            </a:r>
            <a:r>
              <a:rPr lang="ja-JP" altLang="en-US" sz="1600" b="1" dirty="0">
                <a:latin typeface="Meiryo UI" panose="020B0604030504040204" pitchFamily="50" charset="-128"/>
                <a:ea typeface="Meiryo UI" panose="020B0604030504040204" pitchFamily="50" charset="-128"/>
              </a:rPr>
              <a:t>（新たな計画）</a:t>
            </a:r>
            <a:endParaRPr lang="en-US" altLang="ja-JP" sz="1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3270378" y="2852936"/>
            <a:ext cx="5744322" cy="3384376"/>
          </a:xfrm>
          <a:prstGeom prst="rect">
            <a:avLst/>
          </a:prstGeom>
        </p:spPr>
      </p:pic>
      <p:pic>
        <p:nvPicPr>
          <p:cNvPr id="4" name="図 3"/>
          <p:cNvPicPr>
            <a:picLocks noChangeAspect="1"/>
          </p:cNvPicPr>
          <p:nvPr/>
        </p:nvPicPr>
        <p:blipFill>
          <a:blip r:embed="rId5"/>
          <a:stretch>
            <a:fillRect/>
          </a:stretch>
        </p:blipFill>
        <p:spPr>
          <a:xfrm>
            <a:off x="3275856" y="2852936"/>
            <a:ext cx="377986" cy="314325"/>
          </a:xfrm>
          <a:prstGeom prst="rect">
            <a:avLst/>
          </a:prstGeom>
        </p:spPr>
      </p:pic>
      <p:sp>
        <p:nvSpPr>
          <p:cNvPr id="7" name="フリーフォーム 6"/>
          <p:cNvSpPr/>
          <p:nvPr/>
        </p:nvSpPr>
        <p:spPr>
          <a:xfrm>
            <a:off x="3283666" y="5411316"/>
            <a:ext cx="5744322" cy="314325"/>
          </a:xfrm>
          <a:custGeom>
            <a:avLst/>
            <a:gdLst>
              <a:gd name="connsiteX0" fmla="*/ 0 w 6016337"/>
              <a:gd name="connsiteY0" fmla="*/ 197428 h 197428"/>
              <a:gd name="connsiteX1" fmla="*/ 2774373 w 6016337"/>
              <a:gd name="connsiteY1" fmla="*/ 176646 h 197428"/>
              <a:gd name="connsiteX2" fmla="*/ 3491346 w 6016337"/>
              <a:gd name="connsiteY2" fmla="*/ 93518 h 197428"/>
              <a:gd name="connsiteX3" fmla="*/ 4239491 w 6016337"/>
              <a:gd name="connsiteY3" fmla="*/ 93518 h 197428"/>
              <a:gd name="connsiteX4" fmla="*/ 4696691 w 6016337"/>
              <a:gd name="connsiteY4" fmla="*/ 135082 h 197428"/>
              <a:gd name="connsiteX5" fmla="*/ 5372100 w 6016337"/>
              <a:gd name="connsiteY5" fmla="*/ 124691 h 197428"/>
              <a:gd name="connsiteX6" fmla="*/ 5860473 w 6016337"/>
              <a:gd name="connsiteY6" fmla="*/ 41564 h 197428"/>
              <a:gd name="connsiteX7" fmla="*/ 6016337 w 6016337"/>
              <a:gd name="connsiteY7" fmla="*/ 0 h 197428"/>
              <a:gd name="connsiteX0" fmla="*/ 0 w 5577138"/>
              <a:gd name="connsiteY0" fmla="*/ 197428 h 197428"/>
              <a:gd name="connsiteX1" fmla="*/ 2335174 w 5577138"/>
              <a:gd name="connsiteY1" fmla="*/ 176646 h 197428"/>
              <a:gd name="connsiteX2" fmla="*/ 3052147 w 5577138"/>
              <a:gd name="connsiteY2" fmla="*/ 93518 h 197428"/>
              <a:gd name="connsiteX3" fmla="*/ 3800292 w 5577138"/>
              <a:gd name="connsiteY3" fmla="*/ 93518 h 197428"/>
              <a:gd name="connsiteX4" fmla="*/ 4257492 w 5577138"/>
              <a:gd name="connsiteY4" fmla="*/ 135082 h 197428"/>
              <a:gd name="connsiteX5" fmla="*/ 4932901 w 5577138"/>
              <a:gd name="connsiteY5" fmla="*/ 124691 h 197428"/>
              <a:gd name="connsiteX6" fmla="*/ 5421274 w 5577138"/>
              <a:gd name="connsiteY6" fmla="*/ 41564 h 197428"/>
              <a:gd name="connsiteX7" fmla="*/ 5577138 w 5577138"/>
              <a:gd name="connsiteY7" fmla="*/ 0 h 19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138" h="197428">
                <a:moveTo>
                  <a:pt x="0" y="197428"/>
                </a:moveTo>
                <a:lnTo>
                  <a:pt x="2335174" y="176646"/>
                </a:lnTo>
                <a:lnTo>
                  <a:pt x="3052147" y="93518"/>
                </a:lnTo>
                <a:lnTo>
                  <a:pt x="3800292" y="93518"/>
                </a:lnTo>
                <a:lnTo>
                  <a:pt x="4257492" y="135082"/>
                </a:lnTo>
                <a:lnTo>
                  <a:pt x="4932901" y="124691"/>
                </a:lnTo>
                <a:lnTo>
                  <a:pt x="5421274" y="41564"/>
                </a:lnTo>
                <a:lnTo>
                  <a:pt x="5577138" y="0"/>
                </a:ln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164288" y="6086059"/>
            <a:ext cx="2404528" cy="425758"/>
          </a:xfrm>
          <a:prstGeom prst="rect">
            <a:avLst/>
          </a:prstGeom>
          <a:noFill/>
          <a:ln>
            <a:noFill/>
          </a:ln>
        </p:spPr>
        <p:txBody>
          <a:bodyPr wrap="square" rtlCol="0">
            <a:spAutoFit/>
          </a:bodyPr>
          <a:lstStyle/>
          <a:p>
            <a:pPr>
              <a:lnSpc>
                <a:spcPts val="2600"/>
              </a:lnSpc>
            </a:pPr>
            <a:r>
              <a:rPr lang="ja-JP" altLang="en-US" sz="800" dirty="0">
                <a:latin typeface="Meiryo UI" panose="020B0604030504040204" pitchFamily="50" charset="-128"/>
                <a:ea typeface="Meiryo UI" panose="020B0604030504040204" pitchFamily="50" charset="-128"/>
              </a:rPr>
              <a:t>（図の出典：三井不動産ホームページ）</a:t>
            </a:r>
            <a:endParaRPr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38830" y="807145"/>
            <a:ext cx="8619913" cy="383118"/>
          </a:xfrm>
          <a:prstGeom prst="rect">
            <a:avLst/>
          </a:prstGeom>
          <a:noFill/>
          <a:ln>
            <a:solidFill>
              <a:schemeClr val="tx1"/>
            </a:solidFill>
          </a:ln>
        </p:spPr>
        <p:txBody>
          <a:bodyPr wrap="square" rtlCol="0" anchor="ctr">
            <a:spAutoFit/>
          </a:bodyPr>
          <a:lstStyle/>
          <a:p>
            <a:pPr>
              <a:lnSpc>
                <a:spcPts val="2600"/>
              </a:lnSpc>
            </a:pPr>
            <a:r>
              <a:rPr lang="ja-JP" altLang="en-US" sz="1600" dirty="0">
                <a:latin typeface="Meiryo UI" panose="020B0604030504040204" pitchFamily="50" charset="-128"/>
                <a:ea typeface="Meiryo UI" panose="020B0604030504040204" pitchFamily="50" charset="-128"/>
              </a:rPr>
              <a:t>　　門真市松生町（パナソニック㈱工場跡地）において令和５年春に商業施設が開業予定</a:t>
            </a:r>
          </a:p>
        </p:txBody>
      </p:sp>
      <p:sp>
        <p:nvSpPr>
          <p:cNvPr id="18" name="テキスト ボックス 17"/>
          <p:cNvSpPr txBox="1"/>
          <p:nvPr/>
        </p:nvSpPr>
        <p:spPr>
          <a:xfrm>
            <a:off x="135768" y="1303516"/>
            <a:ext cx="8568952" cy="383118"/>
          </a:xfrm>
          <a:prstGeom prst="rect">
            <a:avLst/>
          </a:prstGeom>
          <a:noFill/>
          <a:ln>
            <a:noFill/>
          </a:ln>
        </p:spPr>
        <p:txBody>
          <a:bodyPr wrap="square" rtlCol="0">
            <a:spAutoFit/>
          </a:bodyPr>
          <a:lstStyle/>
          <a:p>
            <a:pPr>
              <a:lnSpc>
                <a:spcPts val="2600"/>
              </a:lnSpc>
            </a:pPr>
            <a:r>
              <a:rPr lang="ja-JP" altLang="en-US" sz="1600" dirty="0">
                <a:latin typeface="Meiryo UI" panose="020B0604030504040204" pitchFamily="50" charset="-128"/>
                <a:ea typeface="Meiryo UI" panose="020B0604030504040204" pitchFamily="50" charset="-128"/>
              </a:rPr>
              <a:t>〇</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仮称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松生町駅設置</a:t>
            </a:r>
            <a:r>
              <a:rPr lang="ja-JP" altLang="en-US" sz="1600" b="1" dirty="0">
                <a:latin typeface="Meiryo UI" panose="020B0604030504040204" pitchFamily="50" charset="-128"/>
                <a:ea typeface="Meiryo UI" panose="020B0604030504040204" pitchFamily="50" charset="-128"/>
              </a:rPr>
              <a:t>（地元市の請願）</a:t>
            </a:r>
            <a:endParaRPr lang="en-US" altLang="ja-JP" sz="16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38830" y="1688436"/>
            <a:ext cx="8619913" cy="383118"/>
          </a:xfrm>
          <a:prstGeom prst="rect">
            <a:avLst/>
          </a:prstGeom>
          <a:noFill/>
          <a:ln>
            <a:solidFill>
              <a:schemeClr val="tx1"/>
            </a:solidFill>
          </a:ln>
        </p:spPr>
        <p:txBody>
          <a:bodyPr wrap="square" rtlCol="0">
            <a:spAutoFit/>
          </a:bodyPr>
          <a:lstStyle/>
          <a:p>
            <a:pPr>
              <a:lnSpc>
                <a:spcPts val="2600"/>
              </a:lnSpc>
            </a:pPr>
            <a:r>
              <a:rPr lang="ja-JP" altLang="en-US" sz="1600" dirty="0">
                <a:latin typeface="Meiryo UI" panose="020B0604030504040204" pitchFamily="50" charset="-128"/>
                <a:ea typeface="Meiryo UI" panose="020B0604030504040204" pitchFamily="50" charset="-128"/>
              </a:rPr>
              <a:t>　　地元２市（門真市・守口市）が駅の整備費用を負担することを前提に、新駅の設置を請願</a:t>
            </a:r>
          </a:p>
        </p:txBody>
      </p:sp>
      <p:sp>
        <p:nvSpPr>
          <p:cNvPr id="5" name="テキスト ボックス 4"/>
          <p:cNvSpPr txBox="1"/>
          <p:nvPr/>
        </p:nvSpPr>
        <p:spPr>
          <a:xfrm>
            <a:off x="6111788" y="5462240"/>
            <a:ext cx="1116000" cy="246221"/>
          </a:xfrm>
          <a:prstGeom prst="rect">
            <a:avLst/>
          </a:prstGeom>
          <a:solidFill>
            <a:schemeClr val="bg1">
              <a:lumMod val="95000"/>
            </a:schemeClr>
          </a:solidFill>
          <a:ln w="28575">
            <a:solidFill>
              <a:srgbClr val="FF0000"/>
            </a:solidFill>
          </a:ln>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仮称</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松生町駅</a:t>
            </a:r>
          </a:p>
        </p:txBody>
      </p:sp>
      <p:sp>
        <p:nvSpPr>
          <p:cNvPr id="20" name="テキスト ボックス 19"/>
          <p:cNvSpPr txBox="1"/>
          <p:nvPr/>
        </p:nvSpPr>
        <p:spPr>
          <a:xfrm>
            <a:off x="5140292" y="2420888"/>
            <a:ext cx="3176124" cy="370422"/>
          </a:xfrm>
          <a:prstGeom prst="rect">
            <a:avLst/>
          </a:prstGeom>
          <a:noFill/>
          <a:ln>
            <a:noFill/>
          </a:ln>
        </p:spPr>
        <p:txBody>
          <a:bodyPr wrap="square" rtlCol="0">
            <a:spAutoFit/>
          </a:bodyPr>
          <a:lstStyle/>
          <a:p>
            <a:pPr>
              <a:lnSpc>
                <a:spcPts val="2600"/>
              </a:lnSpc>
            </a:pPr>
            <a:r>
              <a:rPr lang="ja-JP" altLang="en-US" sz="1100" dirty="0">
                <a:latin typeface="Meiryo UI" panose="020B0604030504040204" pitchFamily="50" charset="-128"/>
                <a:ea typeface="Meiryo UI" panose="020B0604030504040204" pitchFamily="50" charset="-128"/>
              </a:rPr>
              <a:t>沿線開発と新駅の位置関係（拡大図）</a:t>
            </a:r>
            <a:endParaRPr lang="en-US" altLang="ja-JP" sz="1100" dirty="0">
              <a:latin typeface="Meiryo UI" panose="020B0604030504040204" pitchFamily="50" charset="-128"/>
              <a:ea typeface="Meiryo UI" panose="020B0604030504040204" pitchFamily="50" charset="-128"/>
            </a:endParaRPr>
          </a:p>
        </p:txBody>
      </p:sp>
      <p:pic>
        <p:nvPicPr>
          <p:cNvPr id="29" name="Picture 2" descr="方位マークイラスト／無料イラストなら「イラストAC」">
            <a:extLst>
              <a:ext uri="{FF2B5EF4-FFF2-40B4-BE49-F238E27FC236}">
                <a16:creationId xmlns:a16="http://schemas.microsoft.com/office/drawing/2014/main" id="{B265EBBC-83E8-3B7F-9580-5B81E05ADD5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536" y="2874724"/>
            <a:ext cx="396000" cy="29721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CEF184BC-BCB3-BEF7-A024-F28511B918FB}"/>
              </a:ext>
            </a:extLst>
          </p:cNvPr>
          <p:cNvSpPr txBox="1"/>
          <p:nvPr/>
        </p:nvSpPr>
        <p:spPr>
          <a:xfrm>
            <a:off x="720080" y="2348880"/>
            <a:ext cx="1979712" cy="425758"/>
          </a:xfrm>
          <a:prstGeom prst="rect">
            <a:avLst/>
          </a:prstGeom>
          <a:noFill/>
          <a:ln>
            <a:noFill/>
          </a:ln>
        </p:spPr>
        <p:txBody>
          <a:bodyPr wrap="square" rtlCol="0">
            <a:spAutoFit/>
          </a:bodyPr>
          <a:lstStyle/>
          <a:p>
            <a:pPr>
              <a:lnSpc>
                <a:spcPts val="2600"/>
              </a:lnSpc>
            </a:pPr>
            <a:r>
              <a:rPr lang="ja-JP" altLang="en-US" sz="1100" dirty="0">
                <a:latin typeface="Meiryo UI" panose="020B0604030504040204" pitchFamily="50" charset="-128"/>
                <a:ea typeface="Meiryo UI" panose="020B0604030504040204" pitchFamily="50" charset="-128"/>
              </a:rPr>
              <a:t>沿線開発と新駅の位置関係</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2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8197"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□今回の再評価について</a:t>
            </a:r>
          </a:p>
        </p:txBody>
      </p:sp>
      <p:sp>
        <p:nvSpPr>
          <p:cNvPr id="18" name="テキスト ボックス 17"/>
          <p:cNvSpPr txBox="1"/>
          <p:nvPr/>
        </p:nvSpPr>
        <p:spPr>
          <a:xfrm>
            <a:off x="50953" y="461990"/>
            <a:ext cx="9036000" cy="756000"/>
          </a:xfrm>
          <a:prstGeom prst="rect">
            <a:avLst/>
          </a:prstGeom>
          <a:noFill/>
          <a:ln>
            <a:solidFill>
              <a:schemeClr val="tx1"/>
            </a:solidFill>
          </a:ln>
        </p:spPr>
        <p:txBody>
          <a:bodyPr wrap="square" rtlCol="0" anchor="t">
            <a:spAutoFit/>
          </a:bodyPr>
          <a:lstStyle/>
          <a:p>
            <a:pPr>
              <a:lnSpc>
                <a:spcPct val="150000"/>
              </a:lnSpc>
            </a:pPr>
            <a:r>
              <a:rPr lang="ja-JP" altLang="en-US" sz="1400" dirty="0">
                <a:latin typeface="Meiryo UI" panose="020B0604030504040204" pitchFamily="50" charset="-128"/>
                <a:ea typeface="Meiryo UI" panose="020B0604030504040204" pitchFamily="50" charset="-128"/>
              </a:rPr>
              <a:t>　■今回の再評価では、</a:t>
            </a:r>
            <a:r>
              <a:rPr lang="ja-JP" altLang="en-US" sz="1400" u="sng" dirty="0">
                <a:latin typeface="Meiryo UI" panose="020B0604030504040204" pitchFamily="50" charset="-128"/>
                <a:ea typeface="Meiryo UI" panose="020B0604030504040204" pitchFamily="50" charset="-128"/>
              </a:rPr>
              <a:t>着手後の情勢変化</a:t>
            </a:r>
            <a:r>
              <a:rPr lang="ja-JP" altLang="en-US" sz="1400" b="1" u="sng" dirty="0">
                <a:latin typeface="Meiryo UI" panose="020B0604030504040204" pitchFamily="50" charset="-128"/>
                <a:ea typeface="Meiryo UI" panose="020B0604030504040204" pitchFamily="50" charset="-128"/>
              </a:rPr>
              <a:t>（商業施設の計画）</a:t>
            </a:r>
            <a:r>
              <a:rPr lang="ja-JP" altLang="en-US" sz="1400" dirty="0">
                <a:latin typeface="Meiryo UI" panose="020B0604030504040204" pitchFamily="50" charset="-128"/>
                <a:ea typeface="Meiryo UI" panose="020B0604030504040204" pitchFamily="50" charset="-128"/>
              </a:rPr>
              <a:t>と、</a:t>
            </a:r>
            <a:r>
              <a:rPr lang="ja-JP" altLang="en-US" sz="1400" u="sng" dirty="0">
                <a:latin typeface="Meiryo UI" panose="020B0604030504040204" pitchFamily="50" charset="-128"/>
                <a:ea typeface="Meiryo UI" panose="020B0604030504040204" pitchFamily="50" charset="-128"/>
              </a:rPr>
              <a:t>計画変更</a:t>
            </a:r>
            <a:r>
              <a:rPr lang="ja-JP" altLang="en-US" sz="1400" b="1" u="sng" dirty="0">
                <a:latin typeface="Meiryo UI" panose="020B0604030504040204" pitchFamily="50" charset="-128"/>
                <a:ea typeface="Meiryo UI" panose="020B0604030504040204" pitchFamily="50" charset="-128"/>
              </a:rPr>
              <a:t>（モノレールの新駅追加）</a:t>
            </a:r>
            <a:r>
              <a:rPr lang="ja-JP" altLang="en-US" sz="1400" u="sng" dirty="0">
                <a:latin typeface="Meiryo UI" panose="020B0604030504040204" pitchFamily="50" charset="-128"/>
                <a:ea typeface="Meiryo UI" panose="020B0604030504040204" pitchFamily="50" charset="-128"/>
              </a:rPr>
              <a:t>の両方を踏まえて</a:t>
            </a:r>
            <a:endParaRPr lang="en-US" altLang="ja-JP" sz="1400" u="sng"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rPr>
              <a:t>延伸事業全体での費用便益比（</a:t>
            </a:r>
            <a:r>
              <a:rPr lang="en-US" altLang="ja-JP" sz="1400" u="sng" dirty="0">
                <a:latin typeface="Meiryo UI" panose="020B0604030504040204" pitchFamily="50" charset="-128"/>
                <a:ea typeface="Meiryo UI" panose="020B0604030504040204" pitchFamily="50" charset="-128"/>
              </a:rPr>
              <a:t>B/C</a:t>
            </a:r>
            <a:r>
              <a:rPr lang="ja-JP" altLang="en-US" sz="1400" u="sng" dirty="0">
                <a:latin typeface="Meiryo UI" panose="020B0604030504040204" pitchFamily="50" charset="-128"/>
                <a:ea typeface="Meiryo UI" panose="020B0604030504040204" pitchFamily="50" charset="-128"/>
              </a:rPr>
              <a:t>）を算出</a:t>
            </a:r>
            <a:endParaRPr lang="en-US" altLang="ja-JP" sz="1400" u="sng" dirty="0">
              <a:latin typeface="Meiryo UI" panose="020B0604030504040204" pitchFamily="50" charset="-128"/>
              <a:ea typeface="Meiryo UI" panose="020B0604030504040204" pitchFamily="50" charset="-128"/>
            </a:endParaRPr>
          </a:p>
        </p:txBody>
      </p:sp>
      <p:sp>
        <p:nvSpPr>
          <p:cNvPr id="22" name="スライド番号プレースホルダー 21"/>
          <p:cNvSpPr>
            <a:spLocks noGrp="1"/>
          </p:cNvSpPr>
          <p:nvPr>
            <p:ph type="sldNum" sz="quarter" idx="12"/>
          </p:nvPr>
        </p:nvSpPr>
        <p:spPr>
          <a:xfrm>
            <a:off x="6947363" y="6501396"/>
            <a:ext cx="2133600" cy="365125"/>
          </a:xfrm>
        </p:spPr>
        <p:txBody>
          <a:bodyPr/>
          <a:lstStyle/>
          <a:p>
            <a:fld id="{62A89F0E-B747-4A7F-82D1-DCE4F33CBF9B}" type="slidenum">
              <a:rPr lang="ja-JP" altLang="en-US" smtClean="0"/>
              <a:pPr/>
              <a:t>4</a:t>
            </a:fld>
            <a:endParaRPr lang="ja-JP" altLang="en-US" dirty="0"/>
          </a:p>
        </p:txBody>
      </p:sp>
      <p:sp>
        <p:nvSpPr>
          <p:cNvPr id="89" name="テキスト ボックス 1"/>
          <p:cNvSpPr txBox="1">
            <a:spLocks noChangeArrowheads="1"/>
          </p:cNvSpPr>
          <p:nvPr/>
        </p:nvSpPr>
        <p:spPr bwMode="auto">
          <a:xfrm>
            <a:off x="-36512" y="1955686"/>
            <a:ext cx="3168352" cy="4434547"/>
          </a:xfrm>
          <a:prstGeom prst="rect">
            <a:avLst/>
          </a:prstGeom>
          <a:noFill/>
          <a:ln w="9525">
            <a:noFill/>
            <a:miter lim="800000"/>
            <a:headEnd/>
            <a:tailEnd/>
          </a:ln>
        </p:spPr>
        <p:txBody>
          <a:bodyPr wrap="square">
            <a:spAutoFit/>
          </a:bodyPr>
          <a:lstStyle/>
          <a:p>
            <a:pPr>
              <a:lnSpc>
                <a:spcPts val="2000"/>
              </a:lnSpc>
            </a:pPr>
            <a:r>
              <a:rPr lang="ja-JP" altLang="en-US" sz="1200" u="sng" dirty="0">
                <a:latin typeface="メイリオ"/>
                <a:ea typeface="メイリオ"/>
                <a:cs typeface="メイリオ"/>
              </a:rPr>
              <a:t>■需要予測の主な算出条件</a:t>
            </a:r>
            <a:endParaRPr lang="en-US" altLang="ja-JP" sz="1200" u="sng" dirty="0">
              <a:latin typeface="メイリオ"/>
              <a:ea typeface="メイリオ"/>
              <a:cs typeface="メイリオ"/>
            </a:endParaRPr>
          </a:p>
          <a:p>
            <a:pPr>
              <a:lnSpc>
                <a:spcPts val="2000"/>
              </a:lnSpc>
            </a:pPr>
            <a:r>
              <a:rPr lang="ja-JP" altLang="en-US" sz="1200" dirty="0">
                <a:latin typeface="メイリオ"/>
                <a:ea typeface="メイリオ"/>
                <a:cs typeface="メイリオ"/>
              </a:rPr>
              <a:t>・需要予測モデル</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⇒近畿地方交通審議会</a:t>
            </a:r>
            <a:r>
              <a:rPr lang="ja-JP" altLang="en-US" sz="1200" dirty="0" smtClean="0">
                <a:latin typeface="メイリオ"/>
                <a:ea typeface="メイリオ"/>
                <a:cs typeface="メイリオ"/>
              </a:rPr>
              <a:t>モデル</a:t>
            </a:r>
            <a:endParaRPr lang="en-US" altLang="ja-JP" sz="1200" dirty="0" smtClean="0">
              <a:latin typeface="メイリオ"/>
              <a:ea typeface="メイリオ"/>
              <a:cs typeface="メイリオ"/>
            </a:endParaRPr>
          </a:p>
          <a:p>
            <a:pPr>
              <a:lnSpc>
                <a:spcPts val="2000"/>
              </a:lnSpc>
            </a:pPr>
            <a:r>
              <a:rPr lang="ja-JP" altLang="en-US" sz="1200" dirty="0" smtClean="0">
                <a:latin typeface="メイリオ"/>
                <a:ea typeface="メイリオ"/>
                <a:cs typeface="メイリオ"/>
              </a:rPr>
              <a:t>・</a:t>
            </a:r>
            <a:r>
              <a:rPr lang="ja-JP" altLang="en-US" sz="1200" dirty="0">
                <a:latin typeface="メイリオ"/>
                <a:ea typeface="メイリオ"/>
                <a:cs typeface="メイリオ"/>
              </a:rPr>
              <a:t>予測対象地域</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⇒大阪市から半径約</a:t>
            </a:r>
            <a:r>
              <a:rPr lang="en-US" altLang="ja-JP" sz="1200" dirty="0">
                <a:latin typeface="メイリオ"/>
                <a:ea typeface="メイリオ"/>
                <a:cs typeface="メイリオ"/>
              </a:rPr>
              <a:t>50</a:t>
            </a:r>
            <a:r>
              <a:rPr lang="ja-JP" altLang="en-US" sz="1200" dirty="0">
                <a:latin typeface="メイリオ"/>
                <a:ea typeface="メイリオ"/>
                <a:cs typeface="メイリオ"/>
              </a:rPr>
              <a:t>㎞圏</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・常住人口予測</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⇒国土社会保障・人口問題研究所</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（社人研）の将来推計人口</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・延伸区間内に</a:t>
            </a:r>
            <a:r>
              <a:rPr lang="en-US" altLang="ja-JP" sz="1200" b="1" u="sng" dirty="0">
                <a:latin typeface="メイリオ"/>
                <a:ea typeface="メイリオ"/>
                <a:cs typeface="メイリオ"/>
              </a:rPr>
              <a:t>4</a:t>
            </a:r>
            <a:r>
              <a:rPr lang="ja-JP" altLang="en-US" sz="1200" b="1" u="sng" dirty="0">
                <a:latin typeface="メイリオ"/>
                <a:ea typeface="メイリオ"/>
                <a:cs typeface="メイリオ"/>
              </a:rPr>
              <a:t>駅設置</a:t>
            </a:r>
            <a:endParaRPr lang="en-US" altLang="ja-JP" sz="1200" dirty="0">
              <a:latin typeface="メイリオ"/>
              <a:ea typeface="メイリオ"/>
              <a:cs typeface="メイリオ"/>
            </a:endParaRPr>
          </a:p>
          <a:p>
            <a:pPr>
              <a:lnSpc>
                <a:spcPts val="2000"/>
              </a:lnSpc>
            </a:pPr>
            <a:r>
              <a:rPr lang="en-US" altLang="ja-JP" sz="1200" dirty="0">
                <a:latin typeface="メイリオ"/>
                <a:ea typeface="メイリオ"/>
                <a:cs typeface="メイリオ"/>
              </a:rPr>
              <a:t> </a:t>
            </a:r>
            <a:r>
              <a:rPr lang="ja-JP" altLang="en-US" sz="1200" dirty="0">
                <a:latin typeface="メイリオ"/>
                <a:ea typeface="メイリオ"/>
                <a:cs typeface="メイリオ"/>
              </a:rPr>
              <a:t>・沿線開発のうち確実なものを見込む</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⇒松生町地区の開発計画</a:t>
            </a:r>
            <a:r>
              <a:rPr lang="ja-JP" altLang="en-US" sz="1200" b="1" dirty="0">
                <a:latin typeface="メイリオ"/>
                <a:ea typeface="メイリオ"/>
                <a:cs typeface="メイリオ"/>
              </a:rPr>
              <a:t>（</a:t>
            </a:r>
            <a:r>
              <a:rPr lang="ja-JP" altLang="en-US" sz="1200" b="1" u="sng" dirty="0">
                <a:latin typeface="メイリオ"/>
                <a:ea typeface="メイリオ"/>
                <a:cs typeface="メイリオ"/>
              </a:rPr>
              <a:t>商業施設</a:t>
            </a:r>
            <a:r>
              <a:rPr lang="ja-JP" altLang="en-US" sz="1200" b="1" dirty="0">
                <a:latin typeface="メイリオ"/>
                <a:ea typeface="メイリオ"/>
                <a:cs typeface="メイリオ"/>
              </a:rPr>
              <a:t>）</a:t>
            </a:r>
            <a:endParaRPr lang="en-US" altLang="ja-JP" sz="1200" b="1" dirty="0">
              <a:latin typeface="メイリオ"/>
              <a:ea typeface="メイリオ"/>
              <a:cs typeface="メイリオ"/>
            </a:endParaRPr>
          </a:p>
          <a:p>
            <a:pPr>
              <a:lnSpc>
                <a:spcPts val="2000"/>
              </a:lnSpc>
            </a:pPr>
            <a:r>
              <a:rPr lang="ja-JP" altLang="en-US" sz="1200" b="1" dirty="0">
                <a:latin typeface="メイリオ"/>
                <a:ea typeface="メイリオ"/>
                <a:cs typeface="メイリオ"/>
              </a:rPr>
              <a:t>　　 </a:t>
            </a:r>
            <a:r>
              <a:rPr lang="ja-JP" altLang="en-US" sz="1200" b="1" u="sng" dirty="0">
                <a:latin typeface="メイリオ"/>
                <a:ea typeface="メイリオ"/>
                <a:cs typeface="メイリオ"/>
              </a:rPr>
              <a:t>は無し</a:t>
            </a:r>
            <a:endParaRPr lang="en-US" altLang="ja-JP" sz="1200" b="1" u="sng" dirty="0">
              <a:latin typeface="メイリオ"/>
              <a:ea typeface="メイリオ"/>
              <a:cs typeface="メイリオ"/>
            </a:endParaRPr>
          </a:p>
          <a:p>
            <a:pPr>
              <a:lnSpc>
                <a:spcPts val="2000"/>
              </a:lnSpc>
            </a:pPr>
            <a:endParaRPr lang="en-US" altLang="ja-JP" sz="1200" dirty="0">
              <a:latin typeface="メイリオ"/>
              <a:ea typeface="メイリオ"/>
              <a:cs typeface="メイリオ"/>
            </a:endParaRPr>
          </a:p>
          <a:p>
            <a:pPr>
              <a:lnSpc>
                <a:spcPts val="2000"/>
              </a:lnSpc>
            </a:pPr>
            <a:r>
              <a:rPr lang="ja-JP" altLang="en-US" sz="1200" u="sng" dirty="0">
                <a:latin typeface="メイリオ"/>
                <a:ea typeface="メイリオ"/>
                <a:cs typeface="メイリオ"/>
              </a:rPr>
              <a:t>■費用便益分析の主な前提条件</a:t>
            </a:r>
            <a:endParaRPr lang="en-US" altLang="ja-JP" sz="1200" u="sng" dirty="0">
              <a:latin typeface="メイリオ"/>
              <a:ea typeface="メイリオ"/>
              <a:cs typeface="メイリオ"/>
            </a:endParaRPr>
          </a:p>
          <a:p>
            <a:pPr>
              <a:lnSpc>
                <a:spcPts val="2000"/>
              </a:lnSpc>
            </a:pPr>
            <a:r>
              <a:rPr lang="ja-JP" altLang="en-US" sz="1200" dirty="0">
                <a:latin typeface="メイリオ"/>
                <a:ea typeface="メイリオ"/>
                <a:cs typeface="メイリオ"/>
              </a:rPr>
              <a:t>・鉄道プロジェクトの評価手法ﾏﾆｭｱﾙ</a:t>
            </a:r>
            <a:endParaRPr lang="en-US" altLang="ja-JP" sz="1200" dirty="0">
              <a:latin typeface="メイリオ"/>
              <a:ea typeface="メイリオ"/>
              <a:cs typeface="メイリオ"/>
            </a:endParaRPr>
          </a:p>
          <a:p>
            <a:pPr>
              <a:lnSpc>
                <a:spcPts val="2000"/>
              </a:lnSpc>
            </a:pPr>
            <a:r>
              <a:rPr lang="en-US" altLang="ja-JP" sz="1200" dirty="0">
                <a:latin typeface="メイリオ"/>
                <a:ea typeface="メイリオ"/>
                <a:cs typeface="メイリオ"/>
              </a:rPr>
              <a:t>  </a:t>
            </a:r>
            <a:r>
              <a:rPr lang="ja-JP" altLang="en-US" sz="1200" dirty="0">
                <a:latin typeface="メイリオ"/>
                <a:ea typeface="メイリオ"/>
                <a:cs typeface="メイリオ"/>
              </a:rPr>
              <a:t>（</a:t>
            </a:r>
            <a:r>
              <a:rPr lang="en-US" altLang="ja-JP" sz="1200" dirty="0">
                <a:latin typeface="メイリオ"/>
                <a:ea typeface="メイリオ"/>
                <a:cs typeface="メイリオ"/>
              </a:rPr>
              <a:t>2012</a:t>
            </a:r>
            <a:r>
              <a:rPr lang="ja-JP" altLang="en-US" sz="1200" dirty="0">
                <a:latin typeface="メイリオ"/>
                <a:ea typeface="メイリオ"/>
                <a:cs typeface="メイリオ"/>
              </a:rPr>
              <a:t>年改訂版）</a:t>
            </a:r>
            <a:r>
              <a:rPr lang="ja-JP" altLang="en-US" sz="1050" dirty="0">
                <a:latin typeface="メイリオ"/>
                <a:ea typeface="メイリオ"/>
                <a:cs typeface="メイリオ"/>
              </a:rPr>
              <a:t>（国土交通省鉄道局）</a:t>
            </a:r>
            <a:endParaRPr lang="en-US" altLang="ja-JP" sz="1050" dirty="0">
              <a:latin typeface="メイリオ"/>
              <a:ea typeface="メイリオ"/>
              <a:cs typeface="メイリオ"/>
            </a:endParaRPr>
          </a:p>
          <a:p>
            <a:pPr>
              <a:lnSpc>
                <a:spcPts val="2000"/>
              </a:lnSpc>
            </a:pPr>
            <a:r>
              <a:rPr lang="ja-JP" altLang="en-US" sz="1200" dirty="0">
                <a:latin typeface="メイリオ"/>
                <a:ea typeface="メイリオ"/>
                <a:cs typeface="メイリオ"/>
              </a:rPr>
              <a:t>・評価年次：</a:t>
            </a:r>
            <a:r>
              <a:rPr lang="en-US" altLang="ja-JP" sz="1200" dirty="0">
                <a:latin typeface="メイリオ"/>
                <a:ea typeface="メイリオ"/>
                <a:cs typeface="メイリオ"/>
              </a:rPr>
              <a:t>2015</a:t>
            </a:r>
            <a:r>
              <a:rPr lang="ja-JP" altLang="en-US" sz="1200" dirty="0">
                <a:latin typeface="メイリオ"/>
                <a:ea typeface="メイリオ"/>
                <a:cs typeface="メイリオ"/>
              </a:rPr>
              <a:t>年</a:t>
            </a:r>
            <a:endParaRPr lang="en-US" altLang="ja-JP" sz="1200" dirty="0">
              <a:latin typeface="メイリオ"/>
              <a:ea typeface="メイリオ"/>
              <a:cs typeface="メイリオ"/>
            </a:endParaRPr>
          </a:p>
        </p:txBody>
      </p:sp>
      <p:sp>
        <p:nvSpPr>
          <p:cNvPr id="91" name="テキスト ボックス 1"/>
          <p:cNvSpPr txBox="1">
            <a:spLocks noChangeArrowheads="1"/>
          </p:cNvSpPr>
          <p:nvPr/>
        </p:nvSpPr>
        <p:spPr bwMode="auto">
          <a:xfrm>
            <a:off x="-36512" y="1600334"/>
            <a:ext cx="3356336" cy="377026"/>
          </a:xfrm>
          <a:prstGeom prst="rect">
            <a:avLst/>
          </a:prstGeom>
          <a:noFill/>
          <a:ln w="9525">
            <a:noFill/>
            <a:miter lim="800000"/>
            <a:headEnd/>
            <a:tailEnd/>
          </a:ln>
        </p:spPr>
        <p:txBody>
          <a:bodyPr wrap="square">
            <a:spAutoFit/>
          </a:bodyPr>
          <a:lstStyle/>
          <a:p>
            <a:pPr>
              <a:lnSpc>
                <a:spcPts val="2400"/>
              </a:lnSpc>
            </a:pPr>
            <a:r>
              <a:rPr lang="en-US" altLang="ja-JP" sz="1400" b="1" dirty="0">
                <a:latin typeface="メイリオ"/>
                <a:ea typeface="メイリオ"/>
                <a:cs typeface="メイリオ"/>
              </a:rPr>
              <a:t>《</a:t>
            </a:r>
            <a:r>
              <a:rPr lang="ja-JP" altLang="en-US" sz="1400" b="1" dirty="0">
                <a:latin typeface="メイリオ"/>
                <a:ea typeface="メイリオ"/>
                <a:cs typeface="メイリオ"/>
              </a:rPr>
              <a:t>事前評価時</a:t>
            </a:r>
            <a:r>
              <a:rPr lang="en-US" altLang="ja-JP" sz="1400" b="1" dirty="0">
                <a:latin typeface="メイリオ"/>
                <a:ea typeface="メイリオ"/>
                <a:cs typeface="メイリオ"/>
              </a:rPr>
              <a:t>》</a:t>
            </a:r>
          </a:p>
        </p:txBody>
      </p:sp>
      <p:pic>
        <p:nvPicPr>
          <p:cNvPr id="3" name="図 2">
            <a:extLst>
              <a:ext uri="{FF2B5EF4-FFF2-40B4-BE49-F238E27FC236}">
                <a16:creationId xmlns:a16="http://schemas.microsoft.com/office/drawing/2014/main" id="{DF7680F8-DD8D-77DE-4E13-9A00990C120E}"/>
              </a:ext>
            </a:extLst>
          </p:cNvPr>
          <p:cNvPicPr>
            <a:picLocks noChangeAspect="1"/>
          </p:cNvPicPr>
          <p:nvPr/>
        </p:nvPicPr>
        <p:blipFill>
          <a:blip r:embed="rId3"/>
          <a:stretch>
            <a:fillRect/>
          </a:stretch>
        </p:blipFill>
        <p:spPr>
          <a:xfrm>
            <a:off x="2829971" y="2070687"/>
            <a:ext cx="3564000" cy="4480264"/>
          </a:xfrm>
          <a:prstGeom prst="rect">
            <a:avLst/>
          </a:prstGeom>
        </p:spPr>
      </p:pic>
      <p:sp>
        <p:nvSpPr>
          <p:cNvPr id="30" name="テキスト ボックス 1">
            <a:extLst>
              <a:ext uri="{FF2B5EF4-FFF2-40B4-BE49-F238E27FC236}">
                <a16:creationId xmlns:a16="http://schemas.microsoft.com/office/drawing/2014/main" id="{545FD4FA-9605-CAB4-49D1-2784E304EB28}"/>
              </a:ext>
            </a:extLst>
          </p:cNvPr>
          <p:cNvSpPr txBox="1">
            <a:spLocks noChangeArrowheads="1"/>
          </p:cNvSpPr>
          <p:nvPr/>
        </p:nvSpPr>
        <p:spPr bwMode="auto">
          <a:xfrm>
            <a:off x="6321963" y="1978332"/>
            <a:ext cx="3168352" cy="4416594"/>
          </a:xfrm>
          <a:prstGeom prst="rect">
            <a:avLst/>
          </a:prstGeom>
          <a:noFill/>
          <a:ln w="9525">
            <a:noFill/>
            <a:miter lim="800000"/>
            <a:headEnd/>
            <a:tailEnd/>
          </a:ln>
        </p:spPr>
        <p:txBody>
          <a:bodyPr wrap="square">
            <a:spAutoFit/>
          </a:bodyPr>
          <a:lstStyle/>
          <a:p>
            <a:pPr>
              <a:lnSpc>
                <a:spcPts val="2000"/>
              </a:lnSpc>
            </a:pPr>
            <a:r>
              <a:rPr lang="ja-JP" altLang="en-US" sz="1200" u="sng" dirty="0">
                <a:latin typeface="メイリオ"/>
                <a:ea typeface="メイリオ"/>
                <a:cs typeface="メイリオ"/>
              </a:rPr>
              <a:t>■需要予測の主な算出条件</a:t>
            </a:r>
            <a:endParaRPr lang="en-US" altLang="ja-JP" sz="1200" u="sng" dirty="0">
              <a:latin typeface="メイリオ"/>
              <a:ea typeface="メイリオ"/>
              <a:cs typeface="メイリオ"/>
            </a:endParaRPr>
          </a:p>
          <a:p>
            <a:pPr>
              <a:lnSpc>
                <a:spcPts val="2000"/>
              </a:lnSpc>
            </a:pPr>
            <a:r>
              <a:rPr lang="ja-JP" altLang="en-US" sz="1200" dirty="0">
                <a:latin typeface="メイリオ"/>
                <a:ea typeface="メイリオ"/>
                <a:cs typeface="メイリオ"/>
              </a:rPr>
              <a:t>・需要予測モデル</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⇒左と同様</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・予測対象地域</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⇒左と同様</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・常住人口予測</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⇒左と同様</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・延伸区間内に</a:t>
            </a:r>
            <a:r>
              <a:rPr lang="ja-JP" altLang="en-US" sz="1200" b="1" u="sng" dirty="0">
                <a:solidFill>
                  <a:srgbClr val="FF0000"/>
                </a:solidFill>
                <a:latin typeface="メイリオ"/>
                <a:ea typeface="メイリオ"/>
                <a:cs typeface="メイリオ"/>
              </a:rPr>
              <a:t>５駅設置</a:t>
            </a:r>
            <a:endParaRPr lang="en-US" altLang="ja-JP" sz="1200" dirty="0">
              <a:solidFill>
                <a:srgbClr val="FF0000"/>
              </a:solidFill>
              <a:latin typeface="メイリオ"/>
              <a:ea typeface="メイリオ"/>
              <a:cs typeface="メイリオ"/>
            </a:endParaRPr>
          </a:p>
          <a:p>
            <a:pPr>
              <a:lnSpc>
                <a:spcPts val="2000"/>
              </a:lnSpc>
            </a:pPr>
            <a:r>
              <a:rPr lang="en-US" altLang="ja-JP" sz="1200" dirty="0">
                <a:latin typeface="メイリオ"/>
                <a:ea typeface="メイリオ"/>
                <a:cs typeface="メイリオ"/>
              </a:rPr>
              <a:t> </a:t>
            </a:r>
            <a:r>
              <a:rPr lang="ja-JP" altLang="en-US" sz="1200" dirty="0">
                <a:latin typeface="メイリオ"/>
                <a:ea typeface="メイリオ"/>
                <a:cs typeface="メイリオ"/>
              </a:rPr>
              <a:t>・沿線開発のうち確実なものを見込む</a:t>
            </a:r>
            <a:endParaRPr lang="en-US" altLang="ja-JP" sz="1200" dirty="0">
              <a:latin typeface="メイリオ"/>
              <a:ea typeface="メイリオ"/>
              <a:cs typeface="メイリオ"/>
            </a:endParaRPr>
          </a:p>
          <a:p>
            <a:pPr>
              <a:lnSpc>
                <a:spcPts val="2000"/>
              </a:lnSpc>
            </a:pPr>
            <a:r>
              <a:rPr lang="ja-JP" altLang="en-US" sz="1200" dirty="0">
                <a:latin typeface="メイリオ"/>
                <a:ea typeface="メイリオ"/>
                <a:cs typeface="メイリオ"/>
              </a:rPr>
              <a:t>　 ⇒松生町地区の開発計画</a:t>
            </a:r>
            <a:r>
              <a:rPr lang="ja-JP" altLang="en-US" sz="1200" b="1" dirty="0">
                <a:solidFill>
                  <a:srgbClr val="FF0000"/>
                </a:solidFill>
                <a:latin typeface="メイリオ"/>
                <a:ea typeface="メイリオ"/>
                <a:cs typeface="メイリオ"/>
              </a:rPr>
              <a:t>（</a:t>
            </a:r>
            <a:r>
              <a:rPr lang="ja-JP" altLang="en-US" sz="1200" b="1" u="sng" dirty="0">
                <a:solidFill>
                  <a:srgbClr val="FF0000"/>
                </a:solidFill>
                <a:latin typeface="メイリオ"/>
                <a:ea typeface="メイリオ"/>
                <a:cs typeface="メイリオ"/>
              </a:rPr>
              <a:t>商業施設</a:t>
            </a:r>
            <a:r>
              <a:rPr lang="ja-JP" altLang="en-US" sz="1200" b="1" dirty="0">
                <a:solidFill>
                  <a:srgbClr val="FF0000"/>
                </a:solidFill>
                <a:latin typeface="メイリオ"/>
                <a:ea typeface="メイリオ"/>
                <a:cs typeface="メイリオ"/>
              </a:rPr>
              <a:t>）</a:t>
            </a:r>
            <a:endParaRPr lang="en-US" altLang="ja-JP" sz="1200" b="1" dirty="0">
              <a:solidFill>
                <a:srgbClr val="FF0000"/>
              </a:solidFill>
              <a:latin typeface="メイリオ"/>
              <a:ea typeface="メイリオ"/>
              <a:cs typeface="メイリオ"/>
            </a:endParaRPr>
          </a:p>
          <a:p>
            <a:pPr>
              <a:lnSpc>
                <a:spcPts val="2000"/>
              </a:lnSpc>
            </a:pPr>
            <a:r>
              <a:rPr lang="ja-JP" altLang="en-US" sz="1200" b="1" dirty="0">
                <a:solidFill>
                  <a:srgbClr val="FF0000"/>
                </a:solidFill>
                <a:latin typeface="メイリオ"/>
                <a:ea typeface="メイリオ"/>
                <a:cs typeface="メイリオ"/>
              </a:rPr>
              <a:t>　　 </a:t>
            </a:r>
            <a:r>
              <a:rPr lang="ja-JP" altLang="en-US" sz="1200" b="1" u="sng" dirty="0">
                <a:solidFill>
                  <a:srgbClr val="FF0000"/>
                </a:solidFill>
                <a:latin typeface="メイリオ"/>
                <a:ea typeface="メイリオ"/>
                <a:cs typeface="メイリオ"/>
              </a:rPr>
              <a:t>有り</a:t>
            </a:r>
            <a:endParaRPr lang="en-US" altLang="ja-JP" sz="1200" b="1" u="sng" dirty="0">
              <a:solidFill>
                <a:srgbClr val="FF0000"/>
              </a:solidFill>
              <a:latin typeface="メイリオ"/>
              <a:ea typeface="メイリオ"/>
              <a:cs typeface="メイリオ"/>
            </a:endParaRPr>
          </a:p>
          <a:p>
            <a:pPr>
              <a:lnSpc>
                <a:spcPts val="2000"/>
              </a:lnSpc>
            </a:pPr>
            <a:r>
              <a:rPr lang="ja-JP" altLang="en-US" sz="1100" dirty="0">
                <a:solidFill>
                  <a:srgbClr val="FF0000"/>
                </a:solidFill>
                <a:latin typeface="メイリオ"/>
                <a:ea typeface="メイリオ"/>
                <a:cs typeface="メイリオ"/>
              </a:rPr>
              <a:t>　　</a:t>
            </a:r>
            <a:r>
              <a:rPr lang="en-US" altLang="ja-JP" sz="1100" dirty="0">
                <a:solidFill>
                  <a:srgbClr val="FF0000"/>
                </a:solidFill>
                <a:latin typeface="メイリオ"/>
                <a:ea typeface="メイリオ"/>
                <a:cs typeface="メイリオ"/>
              </a:rPr>
              <a:t>(※</a:t>
            </a:r>
            <a:r>
              <a:rPr lang="ja-JP" altLang="en-US" sz="1100" dirty="0">
                <a:solidFill>
                  <a:srgbClr val="FF0000"/>
                </a:solidFill>
                <a:latin typeface="メイリオ"/>
                <a:ea typeface="メイリオ"/>
                <a:cs typeface="メイリオ"/>
              </a:rPr>
              <a:t>ゾーンの発生集中量は変わるが、</a:t>
            </a:r>
            <a:endParaRPr lang="en-US" altLang="ja-JP" sz="1100" dirty="0">
              <a:solidFill>
                <a:srgbClr val="FF0000"/>
              </a:solidFill>
              <a:latin typeface="メイリオ"/>
              <a:ea typeface="メイリオ"/>
              <a:cs typeface="メイリオ"/>
            </a:endParaRPr>
          </a:p>
          <a:p>
            <a:r>
              <a:rPr lang="ja-JP" altLang="en-US" sz="1100" dirty="0">
                <a:solidFill>
                  <a:srgbClr val="FF0000"/>
                </a:solidFill>
                <a:latin typeface="メイリオ"/>
                <a:ea typeface="メイリオ"/>
                <a:cs typeface="メイリオ"/>
              </a:rPr>
              <a:t>　　　　　　圏域全体の総</a:t>
            </a:r>
            <a:r>
              <a:rPr lang="en-US" altLang="ja-JP" sz="1100" dirty="0">
                <a:solidFill>
                  <a:srgbClr val="FF0000"/>
                </a:solidFill>
                <a:latin typeface="メイリオ"/>
                <a:ea typeface="メイリオ"/>
                <a:cs typeface="メイリオ"/>
              </a:rPr>
              <a:t>OD</a:t>
            </a:r>
            <a:r>
              <a:rPr lang="ja-JP" altLang="en-US" sz="1100" dirty="0">
                <a:solidFill>
                  <a:srgbClr val="FF0000"/>
                </a:solidFill>
                <a:latin typeface="メイリオ"/>
                <a:ea typeface="メイリオ"/>
                <a:cs typeface="メイリオ"/>
              </a:rPr>
              <a:t>量は一定</a:t>
            </a:r>
            <a:r>
              <a:rPr lang="en-US" altLang="ja-JP" sz="1100" dirty="0">
                <a:solidFill>
                  <a:srgbClr val="FF0000"/>
                </a:solidFill>
                <a:latin typeface="メイリオ"/>
                <a:ea typeface="メイリオ"/>
                <a:cs typeface="メイリオ"/>
              </a:rPr>
              <a:t>)</a:t>
            </a:r>
            <a:endParaRPr lang="en-US" altLang="ja-JP" sz="1100" dirty="0">
              <a:latin typeface="メイリオ"/>
              <a:ea typeface="メイリオ"/>
              <a:cs typeface="メイリオ"/>
            </a:endParaRPr>
          </a:p>
          <a:p>
            <a:pPr>
              <a:lnSpc>
                <a:spcPts val="2400"/>
              </a:lnSpc>
            </a:pPr>
            <a:r>
              <a:rPr lang="ja-JP" altLang="en-US" sz="1200" u="sng" dirty="0" smtClean="0">
                <a:latin typeface="メイリオ"/>
                <a:ea typeface="メイリオ"/>
                <a:cs typeface="メイリオ"/>
              </a:rPr>
              <a:t>■</a:t>
            </a:r>
            <a:r>
              <a:rPr lang="ja-JP" altLang="en-US" sz="1200" u="sng" dirty="0">
                <a:latin typeface="メイリオ"/>
                <a:ea typeface="メイリオ"/>
                <a:cs typeface="メイリオ"/>
              </a:rPr>
              <a:t>費用便益分析の主な前提条件</a:t>
            </a:r>
            <a:endParaRPr lang="en-US" altLang="ja-JP" sz="1200" u="sng" dirty="0">
              <a:latin typeface="メイリオ"/>
              <a:ea typeface="メイリオ"/>
              <a:cs typeface="メイリオ"/>
            </a:endParaRPr>
          </a:p>
          <a:p>
            <a:pPr>
              <a:lnSpc>
                <a:spcPts val="2000"/>
              </a:lnSpc>
            </a:pPr>
            <a:r>
              <a:rPr lang="ja-JP" altLang="en-US" sz="1200" dirty="0">
                <a:latin typeface="メイリオ"/>
                <a:ea typeface="メイリオ"/>
                <a:cs typeface="メイリオ"/>
              </a:rPr>
              <a:t>・鉄道プロジェクトの評価手法ﾏﾆｭｱﾙ</a:t>
            </a:r>
            <a:endParaRPr lang="en-US" altLang="ja-JP" sz="1200" dirty="0">
              <a:latin typeface="メイリオ"/>
              <a:ea typeface="メイリオ"/>
              <a:cs typeface="メイリオ"/>
            </a:endParaRPr>
          </a:p>
          <a:p>
            <a:pPr>
              <a:lnSpc>
                <a:spcPts val="2000"/>
              </a:lnSpc>
            </a:pPr>
            <a:r>
              <a:rPr lang="en-US" altLang="ja-JP" sz="1200" dirty="0">
                <a:latin typeface="メイリオ"/>
                <a:ea typeface="メイリオ"/>
                <a:cs typeface="メイリオ"/>
              </a:rPr>
              <a:t>  </a:t>
            </a:r>
            <a:r>
              <a:rPr lang="ja-JP" altLang="en-US" sz="1200" dirty="0">
                <a:latin typeface="メイリオ"/>
                <a:ea typeface="メイリオ"/>
                <a:cs typeface="メイリオ"/>
              </a:rPr>
              <a:t>（</a:t>
            </a:r>
            <a:r>
              <a:rPr lang="en-US" altLang="ja-JP" sz="1200" dirty="0">
                <a:latin typeface="メイリオ"/>
                <a:ea typeface="メイリオ"/>
                <a:cs typeface="メイリオ"/>
              </a:rPr>
              <a:t>2012</a:t>
            </a:r>
            <a:r>
              <a:rPr lang="ja-JP" altLang="en-US" sz="1200" dirty="0">
                <a:latin typeface="メイリオ"/>
                <a:ea typeface="メイリオ"/>
                <a:cs typeface="メイリオ"/>
              </a:rPr>
              <a:t>年改訂版）</a:t>
            </a:r>
            <a:r>
              <a:rPr lang="ja-JP" altLang="en-US" sz="1050" dirty="0">
                <a:latin typeface="メイリオ"/>
                <a:ea typeface="メイリオ"/>
                <a:cs typeface="メイリオ"/>
              </a:rPr>
              <a:t>（国土交通省鉄道局）</a:t>
            </a:r>
            <a:endParaRPr lang="en-US" altLang="ja-JP" sz="1050" dirty="0">
              <a:latin typeface="メイリオ"/>
              <a:ea typeface="メイリオ"/>
              <a:cs typeface="メイリオ"/>
            </a:endParaRPr>
          </a:p>
          <a:p>
            <a:pPr>
              <a:lnSpc>
                <a:spcPts val="2000"/>
              </a:lnSpc>
            </a:pPr>
            <a:r>
              <a:rPr lang="ja-JP" altLang="en-US" sz="1200" dirty="0">
                <a:latin typeface="メイリオ"/>
                <a:ea typeface="メイリオ"/>
                <a:cs typeface="メイリオ"/>
              </a:rPr>
              <a:t>・評価年次：</a:t>
            </a:r>
            <a:r>
              <a:rPr lang="en-US" altLang="ja-JP" sz="1200" dirty="0">
                <a:latin typeface="メイリオ"/>
                <a:ea typeface="メイリオ"/>
                <a:cs typeface="メイリオ"/>
              </a:rPr>
              <a:t>2020</a:t>
            </a:r>
            <a:r>
              <a:rPr lang="ja-JP" altLang="en-US" sz="1200" dirty="0">
                <a:latin typeface="メイリオ"/>
                <a:ea typeface="メイリオ"/>
                <a:cs typeface="メイリオ"/>
              </a:rPr>
              <a:t>年</a:t>
            </a:r>
            <a:endParaRPr lang="en-US" altLang="ja-JP" sz="1200" dirty="0">
              <a:latin typeface="メイリオ"/>
              <a:ea typeface="メイリオ"/>
              <a:cs typeface="メイリオ"/>
            </a:endParaRPr>
          </a:p>
        </p:txBody>
      </p:sp>
      <p:sp>
        <p:nvSpPr>
          <p:cNvPr id="31" name="テキスト ボックス 1">
            <a:extLst>
              <a:ext uri="{FF2B5EF4-FFF2-40B4-BE49-F238E27FC236}">
                <a16:creationId xmlns:a16="http://schemas.microsoft.com/office/drawing/2014/main" id="{097A29DB-F2FF-89B1-77AE-7E2A7F0A7972}"/>
              </a:ext>
            </a:extLst>
          </p:cNvPr>
          <p:cNvSpPr txBox="1">
            <a:spLocks noChangeArrowheads="1"/>
          </p:cNvSpPr>
          <p:nvPr/>
        </p:nvSpPr>
        <p:spPr bwMode="auto">
          <a:xfrm>
            <a:off x="6256224" y="1607029"/>
            <a:ext cx="3356336" cy="377026"/>
          </a:xfrm>
          <a:prstGeom prst="rect">
            <a:avLst/>
          </a:prstGeom>
          <a:noFill/>
          <a:ln w="9525">
            <a:noFill/>
            <a:miter lim="800000"/>
            <a:headEnd/>
            <a:tailEnd/>
          </a:ln>
        </p:spPr>
        <p:txBody>
          <a:bodyPr wrap="square">
            <a:spAutoFit/>
          </a:bodyPr>
          <a:lstStyle/>
          <a:p>
            <a:pPr>
              <a:lnSpc>
                <a:spcPts val="2400"/>
              </a:lnSpc>
            </a:pPr>
            <a:r>
              <a:rPr lang="en-US" altLang="ja-JP" sz="1400" b="1" dirty="0">
                <a:latin typeface="メイリオ"/>
                <a:ea typeface="メイリオ"/>
                <a:cs typeface="メイリオ"/>
              </a:rPr>
              <a:t>《</a:t>
            </a:r>
            <a:r>
              <a:rPr lang="ja-JP" altLang="en-US" sz="1400" b="1" dirty="0">
                <a:latin typeface="メイリオ"/>
                <a:ea typeface="メイリオ"/>
                <a:cs typeface="メイリオ"/>
              </a:rPr>
              <a:t>今回の再評価</a:t>
            </a:r>
            <a:r>
              <a:rPr lang="en-US" altLang="ja-JP" sz="1400" b="1" dirty="0">
                <a:latin typeface="メイリオ"/>
                <a:ea typeface="メイリオ"/>
                <a:cs typeface="メイリオ"/>
              </a:rPr>
              <a:t>》</a:t>
            </a:r>
          </a:p>
        </p:txBody>
      </p:sp>
      <p:sp>
        <p:nvSpPr>
          <p:cNvPr id="4" name="正方形/長方形 3">
            <a:extLst>
              <a:ext uri="{FF2B5EF4-FFF2-40B4-BE49-F238E27FC236}">
                <a16:creationId xmlns:a16="http://schemas.microsoft.com/office/drawing/2014/main" id="{7139725C-BA4A-DA70-C63A-85C821C82EEC}"/>
              </a:ext>
            </a:extLst>
          </p:cNvPr>
          <p:cNvSpPr/>
          <p:nvPr/>
        </p:nvSpPr>
        <p:spPr>
          <a:xfrm>
            <a:off x="4318404" y="2927074"/>
            <a:ext cx="180000" cy="252000"/>
          </a:xfrm>
          <a:prstGeom prst="rect">
            <a:avLst/>
          </a:prstGeom>
          <a:solidFill>
            <a:schemeClr val="accent1">
              <a:alpha val="55000"/>
            </a:schemeClr>
          </a:solidFill>
          <a:ln w="9525">
            <a:solidFill>
              <a:srgbClr val="054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12D08EB-BD41-4FA8-EDC8-81CCFCF55245}"/>
              </a:ext>
            </a:extLst>
          </p:cNvPr>
          <p:cNvSpPr txBox="1"/>
          <p:nvPr/>
        </p:nvSpPr>
        <p:spPr>
          <a:xfrm>
            <a:off x="4264916" y="2958285"/>
            <a:ext cx="801832" cy="369332"/>
          </a:xfrm>
          <a:prstGeom prst="rect">
            <a:avLst/>
          </a:prstGeom>
          <a:noFill/>
          <a:ln>
            <a:noFill/>
          </a:ln>
        </p:spPr>
        <p:txBody>
          <a:bodyPr wrap="square" rtlCol="0">
            <a:spAutoFit/>
          </a:bodyPr>
          <a:lstStyle/>
          <a:p>
            <a:r>
              <a:rPr kumimoji="1" lang="ja-JP" altLang="en-US" sz="600" b="1" dirty="0">
                <a:latin typeface="Meiryo UI" panose="020B0604030504040204" pitchFamily="50" charset="-128"/>
                <a:ea typeface="Meiryo UI" panose="020B0604030504040204" pitchFamily="50" charset="-128"/>
              </a:rPr>
              <a:t>商業施設</a:t>
            </a:r>
            <a:endParaRPr kumimoji="1" lang="en-US" altLang="ja-JP" sz="600" b="1" dirty="0">
              <a:latin typeface="Meiryo UI" panose="020B0604030504040204" pitchFamily="50" charset="-128"/>
              <a:ea typeface="Meiryo UI" panose="020B0604030504040204" pitchFamily="50" charset="-128"/>
            </a:endParaRPr>
          </a:p>
          <a:p>
            <a:r>
              <a:rPr kumimoji="1" lang="en-US" altLang="ja-JP" sz="600" b="1" dirty="0">
                <a:latin typeface="Meiryo UI" panose="020B0604030504040204" pitchFamily="50" charset="-128"/>
                <a:ea typeface="Meiryo UI" panose="020B0604030504040204" pitchFamily="50" charset="-128"/>
              </a:rPr>
              <a:t>  R5</a:t>
            </a:r>
            <a:r>
              <a:rPr kumimoji="1" lang="ja-JP" altLang="en-US" sz="600" b="1" dirty="0">
                <a:latin typeface="Meiryo UI" panose="020B0604030504040204" pitchFamily="50" charset="-128"/>
                <a:ea typeface="Meiryo UI" panose="020B0604030504040204" pitchFamily="50" charset="-128"/>
              </a:rPr>
              <a:t>春</a:t>
            </a:r>
            <a:endParaRPr kumimoji="1" lang="en-US" altLang="ja-JP" sz="600" b="1" dirty="0">
              <a:latin typeface="Meiryo UI" panose="020B0604030504040204" pitchFamily="50" charset="-128"/>
              <a:ea typeface="Meiryo UI" panose="020B0604030504040204" pitchFamily="50" charset="-128"/>
            </a:endParaRPr>
          </a:p>
          <a:p>
            <a:r>
              <a:rPr lang="ja-JP" altLang="en-US" sz="600" b="1" dirty="0">
                <a:latin typeface="Meiryo UI" panose="020B0604030504040204" pitchFamily="50" charset="-128"/>
                <a:ea typeface="Meiryo UI" panose="020B0604030504040204" pitchFamily="50" charset="-128"/>
              </a:rPr>
              <a:t>  開業予定</a:t>
            </a:r>
            <a:endParaRPr kumimoji="1" lang="ja-JP" altLang="en-US" sz="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688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大かっこ 34"/>
          <p:cNvSpPr/>
          <p:nvPr/>
        </p:nvSpPr>
        <p:spPr>
          <a:xfrm>
            <a:off x="5234783" y="3048172"/>
            <a:ext cx="1615314" cy="604202"/>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7434" name="テキスト ボックス 1"/>
          <p:cNvSpPr txBox="1">
            <a:spLocks noChangeArrowheads="1"/>
          </p:cNvSpPr>
          <p:nvPr/>
        </p:nvSpPr>
        <p:spPr bwMode="auto">
          <a:xfrm>
            <a:off x="-902" y="763820"/>
            <a:ext cx="9057414" cy="348813"/>
          </a:xfrm>
          <a:prstGeom prst="rect">
            <a:avLst/>
          </a:prstGeom>
          <a:noFill/>
          <a:ln w="9525">
            <a:noFill/>
            <a:miter lim="800000"/>
            <a:headEnd/>
            <a:tailEnd/>
          </a:ln>
        </p:spPr>
        <p:txBody>
          <a:bodyPr wrap="square">
            <a:spAutoFit/>
          </a:bodyPr>
          <a:lstStyle/>
          <a:p>
            <a:pPr>
              <a:lnSpc>
                <a:spcPts val="2000"/>
              </a:lnSpc>
            </a:pPr>
            <a:r>
              <a:rPr lang="ja-JP" altLang="en-US" sz="1200" dirty="0">
                <a:latin typeface="メイリオ"/>
                <a:ea typeface="メイリオ"/>
                <a:cs typeface="メイリオ"/>
              </a:rPr>
              <a:t>　・費用便益分析フロー（「鉄道プロジェクトの評価手法マニュアル（</a:t>
            </a:r>
            <a:r>
              <a:rPr lang="en-US" altLang="ja-JP" sz="1200" dirty="0">
                <a:latin typeface="メイリオ"/>
                <a:ea typeface="メイリオ"/>
                <a:cs typeface="メイリオ"/>
              </a:rPr>
              <a:t>2012</a:t>
            </a:r>
            <a:r>
              <a:rPr lang="ja-JP" altLang="en-US" sz="1200" dirty="0">
                <a:latin typeface="メイリオ"/>
                <a:ea typeface="メイリオ"/>
                <a:cs typeface="メイリオ"/>
              </a:rPr>
              <a:t>年改訂版）」（国土交通省鉄道局）により算定）</a:t>
            </a:r>
            <a:endParaRPr lang="en-US" altLang="ja-JP" sz="1200" dirty="0">
              <a:latin typeface="メイリオ"/>
              <a:ea typeface="メイリオ"/>
              <a:cs typeface="メイリオ"/>
            </a:endParaRPr>
          </a:p>
        </p:txBody>
      </p:sp>
      <p:grpSp>
        <p:nvGrpSpPr>
          <p:cNvPr id="3" name="グループ化 2"/>
          <p:cNvGrpSpPr/>
          <p:nvPr/>
        </p:nvGrpSpPr>
        <p:grpSpPr>
          <a:xfrm>
            <a:off x="467544" y="1418133"/>
            <a:ext cx="8428805" cy="4456715"/>
            <a:chOff x="715071" y="415098"/>
            <a:chExt cx="8428805" cy="4456715"/>
          </a:xfrm>
        </p:grpSpPr>
        <p:sp>
          <p:nvSpPr>
            <p:cNvPr id="19" name="正方形/長方形 18"/>
            <p:cNvSpPr/>
            <p:nvPr/>
          </p:nvSpPr>
          <p:spPr>
            <a:xfrm>
              <a:off x="5219948" y="1545431"/>
              <a:ext cx="175193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a:solidFill>
                    <a:srgbClr val="000000"/>
                  </a:solidFill>
                  <a:latin typeface="メイリオ"/>
                  <a:ea typeface="メイリオ"/>
                  <a:cs typeface="メイリオ"/>
                </a:rPr>
                <a:t>供給者便益の算出</a:t>
              </a:r>
            </a:p>
          </p:txBody>
        </p:sp>
        <p:sp>
          <p:nvSpPr>
            <p:cNvPr id="9" name="正方形/長方形 8"/>
            <p:cNvSpPr/>
            <p:nvPr/>
          </p:nvSpPr>
          <p:spPr>
            <a:xfrm>
              <a:off x="5003924" y="415098"/>
              <a:ext cx="2174875" cy="587441"/>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需要予測の実施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（四段階推定法）</a:t>
              </a:r>
            </a:p>
          </p:txBody>
        </p:sp>
        <p:sp>
          <p:nvSpPr>
            <p:cNvPr id="20" name="正方形/長方形 19"/>
            <p:cNvSpPr/>
            <p:nvPr/>
          </p:nvSpPr>
          <p:spPr>
            <a:xfrm>
              <a:off x="3203724" y="1541688"/>
              <a:ext cx="1741958"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a:solidFill>
                    <a:srgbClr val="000000"/>
                  </a:solidFill>
                  <a:latin typeface="メイリオ"/>
                  <a:ea typeface="メイリオ"/>
                  <a:cs typeface="メイリオ"/>
                </a:rPr>
                <a:t>利用者便益の算出</a:t>
              </a:r>
              <a:r>
                <a:rPr lang="en-US" altLang="ja-JP" sz="1200" dirty="0">
                  <a:solidFill>
                    <a:srgbClr val="000000"/>
                  </a:solidFill>
                  <a:latin typeface="メイリオ"/>
                  <a:ea typeface="メイリオ"/>
                  <a:cs typeface="メイリオ"/>
                </a:rPr>
                <a:t> </a:t>
              </a:r>
            </a:p>
          </p:txBody>
        </p:sp>
        <p:sp>
          <p:nvSpPr>
            <p:cNvPr id="21" name="正方形/長方形 20"/>
            <p:cNvSpPr/>
            <p:nvPr/>
          </p:nvSpPr>
          <p:spPr>
            <a:xfrm>
              <a:off x="715071" y="1530735"/>
              <a:ext cx="216024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a:solidFill>
                    <a:srgbClr val="000000"/>
                  </a:solidFill>
                  <a:latin typeface="メイリオ"/>
                  <a:ea typeface="メイリオ"/>
                  <a:cs typeface="メイリオ"/>
                </a:rPr>
                <a:t>建設費（費用）の算出</a:t>
              </a:r>
            </a:p>
          </p:txBody>
        </p:sp>
        <p:sp>
          <p:nvSpPr>
            <p:cNvPr id="22" name="正方形/長方形 21"/>
            <p:cNvSpPr/>
            <p:nvPr/>
          </p:nvSpPr>
          <p:spPr>
            <a:xfrm>
              <a:off x="4545916" y="3661794"/>
              <a:ext cx="2465387"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a:solidFill>
                    <a:srgbClr val="000000"/>
                  </a:solidFill>
                  <a:latin typeface="メイリオ"/>
                  <a:ea typeface="メイリオ"/>
                  <a:cs typeface="メイリオ"/>
                </a:rPr>
                <a:t>期間内の便益の算出</a:t>
              </a:r>
            </a:p>
          </p:txBody>
        </p:sp>
        <p:sp>
          <p:nvSpPr>
            <p:cNvPr id="23" name="正方形/長方形 22"/>
            <p:cNvSpPr/>
            <p:nvPr/>
          </p:nvSpPr>
          <p:spPr>
            <a:xfrm>
              <a:off x="1233513" y="3657306"/>
              <a:ext cx="2466975"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a:solidFill>
                    <a:srgbClr val="000000"/>
                  </a:solidFill>
                  <a:latin typeface="メイリオ"/>
                  <a:ea typeface="メイリオ"/>
                  <a:cs typeface="メイリオ"/>
                </a:rPr>
                <a:t>残存価値の算出</a:t>
              </a:r>
            </a:p>
          </p:txBody>
        </p:sp>
        <p:sp>
          <p:nvSpPr>
            <p:cNvPr id="24" name="正方形/長方形 23"/>
            <p:cNvSpPr/>
            <p:nvPr/>
          </p:nvSpPr>
          <p:spPr>
            <a:xfrm>
              <a:off x="2033588" y="4469038"/>
              <a:ext cx="2466975"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a:solidFill>
                    <a:srgbClr val="000000"/>
                  </a:solidFill>
                  <a:latin typeface="メイリオ"/>
                  <a:ea typeface="メイリオ"/>
                  <a:cs typeface="メイリオ"/>
                </a:rPr>
                <a:t>⑧費用便益比の算出</a:t>
              </a:r>
            </a:p>
          </p:txBody>
        </p:sp>
        <p:sp>
          <p:nvSpPr>
            <p:cNvPr id="17420" name="テキスト ボックス 1"/>
            <p:cNvSpPr txBox="1">
              <a:spLocks noChangeArrowheads="1"/>
            </p:cNvSpPr>
            <p:nvPr/>
          </p:nvSpPr>
          <p:spPr bwMode="auto">
            <a:xfrm>
              <a:off x="1333196" y="2014538"/>
              <a:ext cx="1204953" cy="1374735"/>
            </a:xfrm>
            <a:prstGeom prst="rect">
              <a:avLst/>
            </a:prstGeom>
            <a:noFill/>
            <a:ln w="9525">
              <a:noFill/>
              <a:miter lim="800000"/>
              <a:headEnd/>
              <a:tailEnd/>
            </a:ln>
          </p:spPr>
          <p:txBody>
            <a:bodyPr wrap="square">
              <a:spAutoFit/>
            </a:bodyPr>
            <a:lstStyle/>
            <a:p>
              <a:pPr>
                <a:lnSpc>
                  <a:spcPts val="2000"/>
                </a:lnSpc>
              </a:pPr>
              <a:r>
                <a:rPr lang="ja-JP" altLang="en-US" sz="1050" dirty="0">
                  <a:latin typeface="メイリオ"/>
                  <a:ea typeface="メイリオ"/>
                  <a:cs typeface="メイリオ"/>
                </a:rPr>
                <a:t>インフラ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インフラ外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車両更新費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維持改良費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　　　　　　</a:t>
              </a:r>
              <a:endParaRPr lang="en-US" altLang="ja-JP" sz="1050" dirty="0">
                <a:latin typeface="メイリオ"/>
                <a:ea typeface="メイリオ"/>
                <a:cs typeface="メイリオ"/>
              </a:endParaRPr>
            </a:p>
          </p:txBody>
        </p:sp>
        <p:sp>
          <p:nvSpPr>
            <p:cNvPr id="17422" name="テキスト ボックス 1"/>
            <p:cNvSpPr txBox="1">
              <a:spLocks noChangeArrowheads="1"/>
            </p:cNvSpPr>
            <p:nvPr/>
          </p:nvSpPr>
          <p:spPr bwMode="auto">
            <a:xfrm>
              <a:off x="5509110" y="2034727"/>
              <a:ext cx="1607427" cy="604838"/>
            </a:xfrm>
            <a:prstGeom prst="rect">
              <a:avLst/>
            </a:prstGeom>
            <a:noFill/>
            <a:ln w="9525">
              <a:noFill/>
              <a:miter lim="800000"/>
              <a:headEnd/>
              <a:tailEnd/>
            </a:ln>
          </p:spPr>
          <p:txBody>
            <a:bodyPr wrap="square">
              <a:spAutoFit/>
            </a:bodyPr>
            <a:lstStyle/>
            <a:p>
              <a:pPr>
                <a:lnSpc>
                  <a:spcPts val="2000"/>
                </a:lnSpc>
              </a:pPr>
              <a:r>
                <a:rPr lang="ja-JP" altLang="en-US" sz="1050" dirty="0">
                  <a:latin typeface="メイリオ"/>
                  <a:ea typeface="メイリオ"/>
                  <a:cs typeface="メイリオ"/>
                </a:rPr>
                <a:t>当該事業者収益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競合・補完事業者収益</a:t>
              </a:r>
              <a:endParaRPr lang="en-US" altLang="ja-JP" sz="1050" dirty="0">
                <a:latin typeface="メイリオ"/>
                <a:ea typeface="メイリオ"/>
                <a:cs typeface="メイリオ"/>
              </a:endParaRPr>
            </a:p>
          </p:txBody>
        </p:sp>
        <p:sp>
          <p:nvSpPr>
            <p:cNvPr id="29" name="大かっこ 28"/>
            <p:cNvSpPr/>
            <p:nvPr/>
          </p:nvSpPr>
          <p:spPr>
            <a:xfrm>
              <a:off x="1159360" y="2014538"/>
              <a:ext cx="1271662" cy="1137495"/>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9" name="フリーフォーム 38"/>
            <p:cNvSpPr/>
            <p:nvPr/>
          </p:nvSpPr>
          <p:spPr>
            <a:xfrm>
              <a:off x="3500517" y="1954213"/>
              <a:ext cx="1935455" cy="1287463"/>
            </a:xfrm>
            <a:custGeom>
              <a:avLst/>
              <a:gdLst>
                <a:gd name="connsiteX0" fmla="*/ 0 w 2689860"/>
                <a:gd name="connsiteY0" fmla="*/ 0 h 1287780"/>
                <a:gd name="connsiteX1" fmla="*/ 0 w 2689860"/>
                <a:gd name="connsiteY1" fmla="*/ 1287780 h 1287780"/>
                <a:gd name="connsiteX2" fmla="*/ 2689860 w 2689860"/>
                <a:gd name="connsiteY2" fmla="*/ 1287780 h 1287780"/>
                <a:gd name="connsiteX3" fmla="*/ 2689860 w 2689860"/>
                <a:gd name="connsiteY3" fmla="*/ 0 h 1287780"/>
              </a:gdLst>
              <a:ahLst/>
              <a:cxnLst>
                <a:cxn ang="0">
                  <a:pos x="connsiteX0" y="connsiteY0"/>
                </a:cxn>
                <a:cxn ang="0">
                  <a:pos x="connsiteX1" y="connsiteY1"/>
                </a:cxn>
                <a:cxn ang="0">
                  <a:pos x="connsiteX2" y="connsiteY2"/>
                </a:cxn>
                <a:cxn ang="0">
                  <a:pos x="connsiteX3" y="connsiteY3"/>
                </a:cxn>
              </a:cxnLst>
              <a:rect l="l" t="t" r="r" b="b"/>
              <a:pathLst>
                <a:path w="2689860" h="1287780">
                  <a:moveTo>
                    <a:pt x="0" y="0"/>
                  </a:moveTo>
                  <a:lnTo>
                    <a:pt x="0" y="1287780"/>
                  </a:lnTo>
                  <a:lnTo>
                    <a:pt x="2689860" y="1287780"/>
                  </a:lnTo>
                  <a:lnTo>
                    <a:pt x="2689860" y="0"/>
                  </a:ln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0" name="フリーフォーム 39"/>
            <p:cNvSpPr/>
            <p:nvPr/>
          </p:nvSpPr>
          <p:spPr>
            <a:xfrm>
              <a:off x="4516437" y="1228725"/>
              <a:ext cx="3223791" cy="280419"/>
            </a:xfrm>
            <a:custGeom>
              <a:avLst/>
              <a:gdLst>
                <a:gd name="connsiteX0" fmla="*/ 0 w 3019425"/>
                <a:gd name="connsiteY0" fmla="*/ 228600 h 238125"/>
                <a:gd name="connsiteX1" fmla="*/ 0 w 3019425"/>
                <a:gd name="connsiteY1" fmla="*/ 0 h 238125"/>
                <a:gd name="connsiteX2" fmla="*/ 3009900 w 3019425"/>
                <a:gd name="connsiteY2" fmla="*/ 0 h 238125"/>
                <a:gd name="connsiteX3" fmla="*/ 3019425 w 3019425"/>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3019425" h="238125">
                  <a:moveTo>
                    <a:pt x="0" y="228600"/>
                  </a:moveTo>
                  <a:lnTo>
                    <a:pt x="0" y="0"/>
                  </a:lnTo>
                  <a:lnTo>
                    <a:pt x="3009900" y="0"/>
                  </a:lnTo>
                  <a:lnTo>
                    <a:pt x="3019425" y="238125"/>
                  </a:lnTo>
                </a:path>
              </a:pathLst>
            </a:custGeom>
            <a:ln>
              <a:headEnd type="triangle"/>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cxnSp>
          <p:nvCxnSpPr>
            <p:cNvPr id="42" name="直線コネクタ 41"/>
            <p:cNvCxnSpPr>
              <a:stCxn id="9" idx="2"/>
              <a:endCxn id="19" idx="0"/>
            </p:cNvCxnSpPr>
            <p:nvPr/>
          </p:nvCxnSpPr>
          <p:spPr>
            <a:xfrm>
              <a:off x="6091362" y="1002539"/>
              <a:ext cx="4551" cy="54289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43" name="フリーフォーム 42"/>
            <p:cNvSpPr/>
            <p:nvPr/>
          </p:nvSpPr>
          <p:spPr>
            <a:xfrm>
              <a:off x="905378" y="1954213"/>
              <a:ext cx="322456" cy="1911350"/>
            </a:xfrm>
            <a:custGeom>
              <a:avLst/>
              <a:gdLst>
                <a:gd name="connsiteX0" fmla="*/ 0 w 789710"/>
                <a:gd name="connsiteY0" fmla="*/ 0 h 1898073"/>
                <a:gd name="connsiteX1" fmla="*/ 13855 w 789710"/>
                <a:gd name="connsiteY1" fmla="*/ 1898073 h 1898073"/>
                <a:gd name="connsiteX2" fmla="*/ 789710 w 789710"/>
                <a:gd name="connsiteY2" fmla="*/ 1898073 h 1898073"/>
              </a:gdLst>
              <a:ahLst/>
              <a:cxnLst>
                <a:cxn ang="0">
                  <a:pos x="connsiteX0" y="connsiteY0"/>
                </a:cxn>
                <a:cxn ang="0">
                  <a:pos x="connsiteX1" y="connsiteY1"/>
                </a:cxn>
                <a:cxn ang="0">
                  <a:pos x="connsiteX2" y="connsiteY2"/>
                </a:cxn>
              </a:cxnLst>
              <a:rect l="l" t="t" r="r" b="b"/>
              <a:pathLst>
                <a:path w="789710" h="1898073">
                  <a:moveTo>
                    <a:pt x="0" y="0"/>
                  </a:moveTo>
                  <a:lnTo>
                    <a:pt x="13855" y="1898073"/>
                  </a:lnTo>
                  <a:lnTo>
                    <a:pt x="789710" y="1898073"/>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cxnSp>
          <p:nvCxnSpPr>
            <p:cNvPr id="45" name="直線コネクタ 44"/>
            <p:cNvCxnSpPr>
              <a:stCxn id="39" idx="2"/>
            </p:cNvCxnSpPr>
            <p:nvPr/>
          </p:nvCxnSpPr>
          <p:spPr>
            <a:xfrm>
              <a:off x="5435972" y="3241676"/>
              <a:ext cx="0" cy="420118"/>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コネクタ 46"/>
            <p:cNvCxnSpPr>
              <a:stCxn id="23" idx="3"/>
              <a:endCxn id="22" idx="1"/>
            </p:cNvCxnSpPr>
            <p:nvPr/>
          </p:nvCxnSpPr>
          <p:spPr>
            <a:xfrm>
              <a:off x="3700488" y="3858694"/>
              <a:ext cx="845428" cy="4488"/>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48" name="フリーフォーム 47"/>
            <p:cNvSpPr/>
            <p:nvPr/>
          </p:nvSpPr>
          <p:spPr>
            <a:xfrm>
              <a:off x="905378" y="3865563"/>
              <a:ext cx="1074235" cy="831850"/>
            </a:xfrm>
            <a:custGeom>
              <a:avLst/>
              <a:gdLst>
                <a:gd name="connsiteX0" fmla="*/ 0 w 2507673"/>
                <a:gd name="connsiteY0" fmla="*/ 0 h 831273"/>
                <a:gd name="connsiteX1" fmla="*/ 0 w 2507673"/>
                <a:gd name="connsiteY1" fmla="*/ 831273 h 831273"/>
                <a:gd name="connsiteX2" fmla="*/ 2507673 w 2507673"/>
                <a:gd name="connsiteY2" fmla="*/ 817418 h 831273"/>
              </a:gdLst>
              <a:ahLst/>
              <a:cxnLst>
                <a:cxn ang="0">
                  <a:pos x="connsiteX0" y="connsiteY0"/>
                </a:cxn>
                <a:cxn ang="0">
                  <a:pos x="connsiteX1" y="connsiteY1"/>
                </a:cxn>
                <a:cxn ang="0">
                  <a:pos x="connsiteX2" y="connsiteY2"/>
                </a:cxn>
              </a:cxnLst>
              <a:rect l="l" t="t" r="r" b="b"/>
              <a:pathLst>
                <a:path w="2507673" h="831273">
                  <a:moveTo>
                    <a:pt x="0" y="0"/>
                  </a:moveTo>
                  <a:lnTo>
                    <a:pt x="0" y="831273"/>
                  </a:lnTo>
                  <a:lnTo>
                    <a:pt x="2507673" y="817418"/>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9" name="フリーフォーム 48"/>
            <p:cNvSpPr/>
            <p:nvPr/>
          </p:nvSpPr>
          <p:spPr>
            <a:xfrm>
              <a:off x="4516438" y="4064569"/>
              <a:ext cx="1039812" cy="645544"/>
            </a:xfrm>
            <a:custGeom>
              <a:avLst/>
              <a:gdLst>
                <a:gd name="connsiteX0" fmla="*/ 1039091 w 1039091"/>
                <a:gd name="connsiteY0" fmla="*/ 0 h 609600"/>
                <a:gd name="connsiteX1" fmla="*/ 1039091 w 1039091"/>
                <a:gd name="connsiteY1" fmla="*/ 609600 h 609600"/>
                <a:gd name="connsiteX2" fmla="*/ 0 w 1039091"/>
                <a:gd name="connsiteY2" fmla="*/ 609600 h 609600"/>
              </a:gdLst>
              <a:ahLst/>
              <a:cxnLst>
                <a:cxn ang="0">
                  <a:pos x="connsiteX0" y="connsiteY0"/>
                </a:cxn>
                <a:cxn ang="0">
                  <a:pos x="connsiteX1" y="connsiteY1"/>
                </a:cxn>
                <a:cxn ang="0">
                  <a:pos x="connsiteX2" y="connsiteY2"/>
                </a:cxn>
              </a:cxnLst>
              <a:rect l="l" t="t" r="r" b="b"/>
              <a:pathLst>
                <a:path w="1039091" h="609600">
                  <a:moveTo>
                    <a:pt x="1039091" y="0"/>
                  </a:moveTo>
                  <a:lnTo>
                    <a:pt x="1039091" y="609600"/>
                  </a:lnTo>
                  <a:lnTo>
                    <a:pt x="0" y="609600"/>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7435" name="テキスト ボックス 1"/>
            <p:cNvSpPr txBox="1">
              <a:spLocks noChangeArrowheads="1"/>
            </p:cNvSpPr>
            <p:nvPr/>
          </p:nvSpPr>
          <p:spPr bwMode="auto">
            <a:xfrm>
              <a:off x="5795963" y="4252913"/>
              <a:ext cx="2062162" cy="349250"/>
            </a:xfrm>
            <a:prstGeom prst="rect">
              <a:avLst/>
            </a:prstGeom>
            <a:noFill/>
            <a:ln w="9525">
              <a:noFill/>
              <a:miter lim="800000"/>
              <a:headEnd/>
              <a:tailEnd/>
            </a:ln>
          </p:spPr>
          <p:txBody>
            <a:bodyPr>
              <a:spAutoFit/>
            </a:bodyPr>
            <a:lstStyle/>
            <a:p>
              <a:pPr>
                <a:lnSpc>
                  <a:spcPts val="2000"/>
                </a:lnSpc>
              </a:pPr>
              <a:r>
                <a:rPr lang="ja-JP" altLang="en-US" sz="1200" dirty="0">
                  <a:latin typeface="メイリオ"/>
                  <a:ea typeface="メイリオ"/>
                  <a:cs typeface="メイリオ"/>
                </a:rPr>
                <a:t>計画期間</a:t>
              </a:r>
              <a:r>
                <a:rPr lang="en-US" altLang="ja-JP" sz="1200" dirty="0">
                  <a:latin typeface="メイリオ"/>
                  <a:ea typeface="メイリオ"/>
                  <a:cs typeface="メイリオ"/>
                </a:rPr>
                <a:t>30</a:t>
              </a:r>
              <a:r>
                <a:rPr lang="ja-JP" altLang="en-US" sz="1200" dirty="0">
                  <a:latin typeface="メイリオ"/>
                  <a:ea typeface="メイリオ"/>
                  <a:cs typeface="メイリオ"/>
                </a:rPr>
                <a:t>年・</a:t>
              </a:r>
              <a:r>
                <a:rPr lang="en-US" altLang="ja-JP" sz="1200" dirty="0">
                  <a:latin typeface="メイリオ"/>
                  <a:ea typeface="メイリオ"/>
                  <a:cs typeface="メイリオ"/>
                </a:rPr>
                <a:t>50</a:t>
              </a:r>
              <a:r>
                <a:rPr lang="ja-JP" altLang="en-US" sz="1200" dirty="0">
                  <a:latin typeface="メイリオ"/>
                  <a:ea typeface="メイリオ"/>
                  <a:cs typeface="メイリオ"/>
                </a:rPr>
                <a:t>年</a:t>
              </a:r>
              <a:endParaRPr lang="en-US" altLang="ja-JP" sz="1200" dirty="0">
                <a:latin typeface="メイリオ"/>
                <a:ea typeface="メイリオ"/>
                <a:cs typeface="メイリオ"/>
              </a:endParaRPr>
            </a:p>
          </p:txBody>
        </p:sp>
        <p:sp>
          <p:nvSpPr>
            <p:cNvPr id="54" name="大かっこ 53"/>
            <p:cNvSpPr/>
            <p:nvPr/>
          </p:nvSpPr>
          <p:spPr>
            <a:xfrm>
              <a:off x="5716588" y="4164013"/>
              <a:ext cx="2168525" cy="48895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2" name="正方形/長方形 31"/>
            <p:cNvSpPr/>
            <p:nvPr/>
          </p:nvSpPr>
          <p:spPr>
            <a:xfrm>
              <a:off x="7306344" y="1555525"/>
              <a:ext cx="175193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a:solidFill>
                    <a:srgbClr val="000000"/>
                  </a:solidFill>
                  <a:latin typeface="メイリオ"/>
                  <a:ea typeface="メイリオ"/>
                  <a:cs typeface="メイリオ"/>
                </a:rPr>
                <a:t>環境等改善便益</a:t>
              </a:r>
            </a:p>
          </p:txBody>
        </p:sp>
        <p:sp>
          <p:nvSpPr>
            <p:cNvPr id="38" name="テキスト ボックス 1"/>
            <p:cNvSpPr txBox="1">
              <a:spLocks noChangeArrowheads="1"/>
            </p:cNvSpPr>
            <p:nvPr/>
          </p:nvSpPr>
          <p:spPr bwMode="auto">
            <a:xfrm>
              <a:off x="7596212" y="1962785"/>
              <a:ext cx="1547664" cy="861774"/>
            </a:xfrm>
            <a:prstGeom prst="rect">
              <a:avLst/>
            </a:prstGeom>
            <a:noFill/>
            <a:ln w="9525">
              <a:noFill/>
              <a:miter lim="800000"/>
              <a:headEnd/>
              <a:tailEnd/>
            </a:ln>
          </p:spPr>
          <p:txBody>
            <a:bodyPr wrap="square">
              <a:spAutoFit/>
            </a:bodyPr>
            <a:lstStyle/>
            <a:p>
              <a:pPr>
                <a:lnSpc>
                  <a:spcPts val="2000"/>
                </a:lnSpc>
              </a:pPr>
              <a:r>
                <a:rPr lang="ja-JP" altLang="en-US" sz="1050" dirty="0">
                  <a:latin typeface="メイリオ"/>
                  <a:ea typeface="メイリオ"/>
                  <a:cs typeface="メイリオ"/>
                </a:rPr>
                <a:t>環境改善便益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道路混雑緩和便益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道路交通事故削減便益</a:t>
              </a:r>
              <a:endParaRPr lang="en-US" altLang="ja-JP" sz="1050" dirty="0">
                <a:latin typeface="メイリオ"/>
                <a:ea typeface="メイリオ"/>
                <a:cs typeface="メイリオ"/>
              </a:endParaRPr>
            </a:p>
          </p:txBody>
        </p:sp>
        <p:sp>
          <p:nvSpPr>
            <p:cNvPr id="41" name="大かっこ 40"/>
            <p:cNvSpPr/>
            <p:nvPr/>
          </p:nvSpPr>
          <p:spPr>
            <a:xfrm>
              <a:off x="7577423" y="2014538"/>
              <a:ext cx="1530958" cy="888207"/>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51" name="大かっこ 50"/>
            <p:cNvSpPr/>
            <p:nvPr/>
          </p:nvSpPr>
          <p:spPr>
            <a:xfrm>
              <a:off x="3573565" y="2024540"/>
              <a:ext cx="1729259" cy="90424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52" name="テキスト ボックス 1"/>
            <p:cNvSpPr txBox="1">
              <a:spLocks noChangeArrowheads="1"/>
            </p:cNvSpPr>
            <p:nvPr/>
          </p:nvSpPr>
          <p:spPr bwMode="auto">
            <a:xfrm>
              <a:off x="3761767" y="1917860"/>
              <a:ext cx="1657534" cy="1118255"/>
            </a:xfrm>
            <a:prstGeom prst="rect">
              <a:avLst/>
            </a:prstGeom>
            <a:noFill/>
            <a:ln w="9525">
              <a:noFill/>
              <a:miter lim="800000"/>
              <a:headEnd/>
              <a:tailEnd/>
            </a:ln>
          </p:spPr>
          <p:txBody>
            <a:bodyPr wrap="square">
              <a:spAutoFit/>
            </a:bodyPr>
            <a:lstStyle/>
            <a:p>
              <a:pPr>
                <a:lnSpc>
                  <a:spcPts val="2000"/>
                </a:lnSpc>
              </a:pPr>
              <a:r>
                <a:rPr lang="zh-TW" altLang="en-US" sz="1050" dirty="0">
                  <a:latin typeface="メイリオ"/>
                  <a:ea typeface="メイリオ"/>
                  <a:cs typeface="メイリオ"/>
                </a:rPr>
                <a:t>時間短縮便益</a:t>
              </a:r>
              <a:endParaRPr lang="en-US" altLang="zh-TW"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費用節減便益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乗換利便性向上便益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車両内混雑緩和便益</a:t>
              </a:r>
              <a:endParaRPr lang="en-US" altLang="ja-JP" sz="1050" dirty="0">
                <a:latin typeface="メイリオ"/>
                <a:ea typeface="メイリオ"/>
                <a:cs typeface="メイリオ"/>
              </a:endParaRPr>
            </a:p>
          </p:txBody>
        </p:sp>
      </p:grpSp>
      <p:cxnSp>
        <p:nvCxnSpPr>
          <p:cNvPr id="13" name="直線コネクタ 12"/>
          <p:cNvCxnSpPr>
            <a:stCxn id="39" idx="2"/>
          </p:cNvCxnSpPr>
          <p:nvPr/>
        </p:nvCxnSpPr>
        <p:spPr>
          <a:xfrm>
            <a:off x="5188445" y="4244711"/>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7276677" y="3239923"/>
            <a:ext cx="0" cy="127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スライド番号プレースホルダー 57"/>
          <p:cNvSpPr>
            <a:spLocks noGrp="1"/>
          </p:cNvSpPr>
          <p:nvPr>
            <p:ph type="sldNum" sz="quarter" idx="12"/>
          </p:nvPr>
        </p:nvSpPr>
        <p:spPr/>
        <p:txBody>
          <a:bodyPr/>
          <a:lstStyle/>
          <a:p>
            <a:fld id="{62A89F0E-B747-4A7F-82D1-DCE4F33CBF9B}" type="slidenum">
              <a:rPr lang="ja-JP" altLang="en-US" smtClean="0"/>
              <a:pPr/>
              <a:t>5</a:t>
            </a:fld>
            <a:endParaRPr lang="ja-JP" altLang="en-US" dirty="0"/>
          </a:p>
        </p:txBody>
      </p:sp>
      <p:sp>
        <p:nvSpPr>
          <p:cNvPr id="36" name="正方形/長方形 35"/>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44"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□事業の投資効果</a:t>
            </a:r>
          </a:p>
        </p:txBody>
      </p:sp>
      <p:sp>
        <p:nvSpPr>
          <p:cNvPr id="50" name="テキスト ボックス 49"/>
          <p:cNvSpPr txBox="1"/>
          <p:nvPr/>
        </p:nvSpPr>
        <p:spPr>
          <a:xfrm>
            <a:off x="92024" y="400277"/>
            <a:ext cx="8964488" cy="425758"/>
          </a:xfrm>
          <a:prstGeom prst="rect">
            <a:avLst/>
          </a:prstGeom>
          <a:noFill/>
          <a:ln>
            <a:noFill/>
          </a:ln>
        </p:spPr>
        <p:txBody>
          <a:bodyPr wrap="square" rtlCol="0">
            <a:spAutoFit/>
          </a:bodyPr>
          <a:lstStyle/>
          <a:p>
            <a:pPr>
              <a:lnSpc>
                <a:spcPts val="2600"/>
              </a:lnSpc>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費用便益分析</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37" name="Text Box 18"/>
          <p:cNvSpPr txBox="1">
            <a:spLocks noChangeArrowheads="1"/>
          </p:cNvSpPr>
          <p:nvPr/>
        </p:nvSpPr>
        <p:spPr bwMode="auto">
          <a:xfrm>
            <a:off x="6804248" y="107185"/>
            <a:ext cx="2204717" cy="369332"/>
          </a:xfrm>
          <a:prstGeom prst="rect">
            <a:avLst/>
          </a:prstGeom>
          <a:solidFill>
            <a:schemeClr val="bg1"/>
          </a:solidFill>
          <a:ln w="19050"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rgbClr val="000000"/>
                </a:solidFill>
                <a:latin typeface="HG丸ｺﾞｼｯｸM-PRO" pitchFamily="50" charset="-128"/>
                <a:ea typeface="HG丸ｺﾞｼｯｸM-PRO" pitchFamily="50" charset="-128"/>
              </a:rPr>
              <a:t>第１回資料と同様　　</a:t>
            </a:r>
          </a:p>
        </p:txBody>
      </p:sp>
    </p:spTree>
    <p:extLst>
      <p:ext uri="{BB962C8B-B14F-4D97-AF65-F5344CB8AC3E}">
        <p14:creationId xmlns:p14="http://schemas.microsoft.com/office/powerpoint/2010/main" val="303761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031960"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11269" name="テキスト ボックス 16"/>
          <p:cNvSpPr txBox="1">
            <a:spLocks noChangeArrowheads="1"/>
          </p:cNvSpPr>
          <p:nvPr/>
        </p:nvSpPr>
        <p:spPr bwMode="auto">
          <a:xfrm>
            <a:off x="0" y="-36513"/>
            <a:ext cx="774035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srgbClr val="000000"/>
                </a:solidFill>
                <a:latin typeface="Meiryo UI" pitchFamily="50" charset="-128"/>
                <a:ea typeface="Meiryo UI" pitchFamily="50" charset="-128"/>
                <a:cs typeface="Meiryo UI" pitchFamily="50" charset="-128"/>
              </a:rPr>
              <a:t>□利用者便益とは</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9" name="スライド番号プレースホルダー 8"/>
          <p:cNvSpPr>
            <a:spLocks noGrp="1"/>
          </p:cNvSpPr>
          <p:nvPr>
            <p:ph type="sldNum" sz="quarter" idx="12"/>
          </p:nvPr>
        </p:nvSpPr>
        <p:spPr/>
        <p:txBody>
          <a:bodyPr/>
          <a:lstStyle/>
          <a:p>
            <a:fld id="{62A89F0E-B747-4A7F-82D1-DCE4F33CBF9B}" type="slidenum">
              <a:rPr lang="ja-JP" altLang="en-US" smtClean="0"/>
              <a:pPr/>
              <a:t>6</a:t>
            </a:fld>
            <a:endParaRPr lang="ja-JP" altLang="en-US" dirty="0"/>
          </a:p>
        </p:txBody>
      </p:sp>
      <p:sp>
        <p:nvSpPr>
          <p:cNvPr id="22" name="テキスト ボックス 21"/>
          <p:cNvSpPr txBox="1"/>
          <p:nvPr/>
        </p:nvSpPr>
        <p:spPr>
          <a:xfrm>
            <a:off x="12643" y="764704"/>
            <a:ext cx="9131357" cy="938719"/>
          </a:xfrm>
          <a:prstGeom prst="rect">
            <a:avLst/>
          </a:prstGeom>
          <a:noFill/>
          <a:ln>
            <a:noFill/>
          </a:ln>
        </p:spPr>
        <p:txBody>
          <a:bodyPr wrap="square" rtlCol="0">
            <a:spAutoFit/>
          </a:bodyPr>
          <a:lstStyle/>
          <a:p>
            <a:pPr>
              <a:lnSpc>
                <a:spcPts val="2200"/>
              </a:lnSpc>
            </a:pP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①時間短縮便益</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地域間の移動に要する時間が短縮されることによる便益。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な経路で目的地に向かう全ての移動における時間短縮効果を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貨幣価値換算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年間分を集計したもの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364"/>
          <a:stretch/>
        </p:blipFill>
        <p:spPr bwMode="auto">
          <a:xfrm>
            <a:off x="5004048" y="2016218"/>
            <a:ext cx="4015163" cy="15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74465" y="1877145"/>
            <a:ext cx="6804135" cy="1015663"/>
          </a:xfrm>
          <a:prstGeom prst="rect">
            <a:avLst/>
          </a:prstGeom>
          <a:noFill/>
          <a:ln>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例）モノレール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延伸に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より、瓜生堂駅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万博記念公園駅までの平均アクセス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時間は約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分短縮されるため、「通勤目的では約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時間」などの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評価値</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原単位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で換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算すると、約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人の時間短縮効果となる。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同様に、全ての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において、移動目的ごとの移動人数について算出し、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それらを集計する。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75816" y="3334906"/>
            <a:ext cx="1484352" cy="215444"/>
          </a:xfrm>
          <a:prstGeom prst="rect">
            <a:avLst/>
          </a:prstGeom>
          <a:noFill/>
          <a:ln>
            <a:noFill/>
          </a:ln>
        </p:spPr>
        <p:txBody>
          <a:bodyPr wrap="square" rtlCol="0">
            <a:sp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延伸区間の駅名は全て</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仮称</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 y="3064633"/>
            <a:ext cx="4018980" cy="6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747618" y="2859857"/>
            <a:ext cx="2042232" cy="230832"/>
          </a:xfrm>
          <a:prstGeom prst="rect">
            <a:avLst/>
          </a:prstGeom>
          <a:noFill/>
          <a:ln>
            <a:noFill/>
          </a:ln>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時間短縮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便益</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の評価値（原単位）</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232028" y="404664"/>
            <a:ext cx="4803537" cy="253916"/>
          </a:xfrm>
          <a:prstGeom prst="rect">
            <a:avLst/>
          </a:prstGeom>
          <a:noFill/>
          <a:ln>
            <a:noFill/>
          </a:ln>
        </p:spPr>
        <p:txBody>
          <a:bodyPr wrap="square" rtlCol="0">
            <a:spAutoFit/>
          </a:bodyPr>
          <a:lstStyle/>
          <a:p>
            <a:pPr algn="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評価値</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原単位</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鉄道プロジェクトの評価手法マニュアル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年改訂版</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に基づく</a:t>
            </a:r>
          </a:p>
        </p:txBody>
      </p:sp>
      <p:sp>
        <p:nvSpPr>
          <p:cNvPr id="3" name="正方形/長方形 2"/>
          <p:cNvSpPr/>
          <p:nvPr/>
        </p:nvSpPr>
        <p:spPr>
          <a:xfrm>
            <a:off x="174465" y="1795285"/>
            <a:ext cx="8856052" cy="207415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1968" y="4183088"/>
            <a:ext cx="9128544" cy="1220847"/>
          </a:xfrm>
          <a:prstGeom prst="rect">
            <a:avLst/>
          </a:prstGeom>
          <a:noFill/>
          <a:ln>
            <a:noFill/>
          </a:ln>
        </p:spPr>
        <p:txBody>
          <a:bodyPr wrap="square" rtlCol="0">
            <a:spAutoFit/>
          </a:bodyPr>
          <a:lstStyle/>
          <a:p>
            <a:pPr>
              <a:lnSpc>
                <a:spcPts val="2200"/>
              </a:lnSpc>
            </a:pPr>
            <a:r>
              <a:rPr lang="ja-JP" altLang="en-US" sz="1400" u="sng" dirty="0" smtClean="0">
                <a:latin typeface="Meiryo UI" panose="020B0604030504040204" pitchFamily="50" charset="-128"/>
                <a:ea typeface="Meiryo UI" panose="020B0604030504040204" pitchFamily="50" charset="-128"/>
              </a:rPr>
              <a:t>②</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費用節減便益</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地域間の移動に要する交通費用が節減されることによる便益。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な経路で目的地に向かう全ての移動に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おける費用節減額を算出し、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年間分を集計したもの。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15066" y="5201659"/>
            <a:ext cx="8804146" cy="612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15065" y="5285766"/>
            <a:ext cx="9128544" cy="461665"/>
          </a:xfrm>
          <a:prstGeom prst="rect">
            <a:avLst/>
          </a:prstGeom>
          <a:noFill/>
          <a:ln>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例）モノレール延伸により瓜生堂駅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万博記念公園駅までの交通費用が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円節減される。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同様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に、全ての経路に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おいて算出し、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全利用者分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年間分を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集計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962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35645" y="4550351"/>
            <a:ext cx="4384514" cy="2366376"/>
            <a:chOff x="4646677" y="2155422"/>
            <a:chExt cx="4501567" cy="2469558"/>
          </a:xfrm>
        </p:grpSpPr>
        <p:pic>
          <p:nvPicPr>
            <p:cNvPr id="23" name="図 22" descr="http://cdn-ak.f.st-hatena.com/images/fotolife/f/flats/20150908/20150908193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77" y="2155422"/>
              <a:ext cx="4389819" cy="230207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4675461" y="4339543"/>
              <a:ext cx="4472783" cy="285437"/>
            </a:xfrm>
            <a:prstGeom prst="rect">
              <a:avLst/>
            </a:prstGeom>
            <a:noFill/>
            <a:ln>
              <a:noFill/>
            </a:ln>
          </p:spPr>
          <p:txBody>
            <a:bodyPr wrap="square" rtlCol="0">
              <a:spAutoFit/>
            </a:bodyPr>
            <a:lstStyle/>
            <a:p>
              <a:pPr algn="r"/>
              <a:r>
                <a:rPr lang="ja-JP" altLang="en-US" sz="800" dirty="0" smtClean="0"/>
                <a:t>（「</a:t>
              </a:r>
              <a:r>
                <a:rPr lang="ja-JP" altLang="en-US" sz="800" dirty="0"/>
                <a:t>三大都市圏における主要区間の平均混雑率・輸送力・輸送人員の推移」</a:t>
              </a:r>
              <a:r>
                <a:rPr lang="ja-JP" altLang="en-US" sz="800" dirty="0" smtClean="0"/>
                <a:t>より</a:t>
              </a:r>
              <a:r>
                <a:rPr lang="ja-JP" altLang="en-US" sz="900" dirty="0" smtClean="0"/>
                <a:t>）</a:t>
              </a:r>
              <a:endParaRPr kumimoji="1" lang="ja-JP" altLang="en-US" sz="900" dirty="0" smtClean="0"/>
            </a:p>
          </p:txBody>
        </p:sp>
      </p:grpSp>
      <p:sp>
        <p:nvSpPr>
          <p:cNvPr id="8" name="正方形/長方形 7"/>
          <p:cNvSpPr/>
          <p:nvPr/>
        </p:nvSpPr>
        <p:spPr>
          <a:xfrm>
            <a:off x="4536" y="4536"/>
            <a:ext cx="9031960"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9" name="スライド番号プレースホルダー 8"/>
          <p:cNvSpPr>
            <a:spLocks noGrp="1"/>
          </p:cNvSpPr>
          <p:nvPr>
            <p:ph type="sldNum" sz="quarter" idx="12"/>
          </p:nvPr>
        </p:nvSpPr>
        <p:spPr/>
        <p:txBody>
          <a:bodyPr/>
          <a:lstStyle/>
          <a:p>
            <a:fld id="{62A89F0E-B747-4A7F-82D1-DCE4F33CBF9B}" type="slidenum">
              <a:rPr lang="ja-JP" altLang="en-US" smtClean="0"/>
              <a:pPr/>
              <a:t>7</a:t>
            </a:fld>
            <a:endParaRPr lang="ja-JP" altLang="en-US" dirty="0"/>
          </a:p>
        </p:txBody>
      </p:sp>
      <p:sp>
        <p:nvSpPr>
          <p:cNvPr id="20" name="テキスト ボックス 19"/>
          <p:cNvSpPr txBox="1"/>
          <p:nvPr/>
        </p:nvSpPr>
        <p:spPr>
          <a:xfrm>
            <a:off x="4537" y="3702475"/>
            <a:ext cx="9139463" cy="938719"/>
          </a:xfrm>
          <a:prstGeom prst="rect">
            <a:avLst/>
          </a:prstGeom>
          <a:noFill/>
          <a:ln>
            <a:noFill/>
          </a:ln>
        </p:spPr>
        <p:txBody>
          <a:bodyPr wrap="square" rtlCol="0">
            <a:spAutoFit/>
          </a:bodyPr>
          <a:lstStyle/>
          <a:p>
            <a:pPr>
              <a:lnSpc>
                <a:spcPts val="2200"/>
              </a:lnSpc>
            </a:pPr>
            <a:r>
              <a:rPr lang="ja-JP" altLang="en-US" sz="1400" u="sng" dirty="0" smtClean="0">
                <a:latin typeface="Meiryo UI" panose="020B0604030504040204" pitchFamily="50" charset="-128"/>
                <a:ea typeface="Meiryo UI" panose="020B0604030504040204" pitchFamily="50" charset="-128"/>
              </a:rPr>
              <a:t>④</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車両内混雑緩和便益</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モノレール延伸により、既存の鉄道車両内の混雑が緩和されることによる便益。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車両内混雑による不快感が緩和されるという効果として、評価値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（原単位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より貨幣価値換算し、集計　したもの。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399584" y="5967825"/>
            <a:ext cx="3744416" cy="400110"/>
          </a:xfrm>
          <a:prstGeom prst="rect">
            <a:avLst/>
          </a:prstGeom>
          <a:no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両</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内混雑率が</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％に緩和されるときの評価値</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乗車時間</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分あたり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算出））</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711" y="5311630"/>
            <a:ext cx="4026222" cy="6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5755482" y="5094708"/>
            <a:ext cx="2529228" cy="230832"/>
          </a:xfrm>
          <a:prstGeom prst="rect">
            <a:avLst/>
          </a:prstGeom>
          <a:noFill/>
          <a:ln>
            <a:noFill/>
          </a:ln>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車両内混雑緩和</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便益の評価値（原単位）</a:t>
            </a:r>
          </a:p>
        </p:txBody>
      </p:sp>
      <p:sp>
        <p:nvSpPr>
          <p:cNvPr id="25" name="テキスト ボックス 24"/>
          <p:cNvSpPr txBox="1"/>
          <p:nvPr/>
        </p:nvSpPr>
        <p:spPr>
          <a:xfrm>
            <a:off x="210439" y="1637178"/>
            <a:ext cx="5369673" cy="1015663"/>
          </a:xfrm>
          <a:prstGeom prst="rect">
            <a:avLst/>
          </a:prstGeom>
          <a:noFill/>
          <a:ln>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例）モノレール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延伸に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より、瓜生堂駅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記念公園駅までの乗換え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減少する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乗換え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回は乗車時間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分に値するため、通勤目的で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回」の利便性向上となる。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同様に、全ての経路において、移動目的ごとの移動人数について算出し、</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それらを集計する。</a:t>
            </a:r>
          </a:p>
        </p:txBody>
      </p:sp>
      <p:sp>
        <p:nvSpPr>
          <p:cNvPr id="26" name="テキスト ボックス 25"/>
          <p:cNvSpPr txBox="1"/>
          <p:nvPr/>
        </p:nvSpPr>
        <p:spPr>
          <a:xfrm>
            <a:off x="10535" y="636677"/>
            <a:ext cx="9313993" cy="938719"/>
          </a:xfrm>
          <a:prstGeom prst="rect">
            <a:avLst/>
          </a:prstGeom>
          <a:noFill/>
          <a:ln>
            <a:noFill/>
          </a:ln>
        </p:spPr>
        <p:txBody>
          <a:bodyPr wrap="square" rtlCol="0">
            <a:spAutoFit/>
          </a:bodyPr>
          <a:lstStyle/>
          <a:p>
            <a:pPr>
              <a:lnSpc>
                <a:spcPts val="2200"/>
              </a:lnSpc>
            </a:pPr>
            <a:r>
              <a:rPr lang="ja-JP" altLang="en-US" sz="1400" u="sng" dirty="0" smtClean="0">
                <a:latin typeface="Meiryo UI" panose="020B0604030504040204" pitchFamily="50" charset="-128"/>
                <a:ea typeface="Meiryo UI" panose="020B0604030504040204" pitchFamily="50" charset="-128"/>
              </a:rPr>
              <a:t>③</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乗換利便性向上便益</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目的地へ向かう経路で発生する列車から列車への乗換え回数が削減されることによる便益。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乗換え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回は乗車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分と同様の不効用として、各目的別の評価値（原単位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より貨幣価値換算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集計した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79" y="2830538"/>
            <a:ext cx="4018980" cy="65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1447836" y="2635085"/>
            <a:ext cx="2404084" cy="230832"/>
          </a:xfrm>
          <a:prstGeom prst="rect">
            <a:avLst/>
          </a:prstGeom>
          <a:noFill/>
          <a:ln>
            <a:noFill/>
          </a:ln>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乗換利便性向上便益の評価値（原単位）</a:t>
            </a:r>
          </a:p>
        </p:txBody>
      </p:sp>
      <p:sp>
        <p:nvSpPr>
          <p:cNvPr id="29" name="正方形/長方形 28"/>
          <p:cNvSpPr/>
          <p:nvPr/>
        </p:nvSpPr>
        <p:spPr>
          <a:xfrm>
            <a:off x="192211" y="1609653"/>
            <a:ext cx="8855897" cy="194279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5364"/>
          <a:stretch/>
        </p:blipFill>
        <p:spPr bwMode="auto">
          <a:xfrm>
            <a:off x="5021333" y="1766118"/>
            <a:ext cx="4015163" cy="15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4232028" y="404664"/>
            <a:ext cx="4803537" cy="253916"/>
          </a:xfrm>
          <a:prstGeom prst="rect">
            <a:avLst/>
          </a:prstGeom>
          <a:noFill/>
          <a:ln>
            <a:noFill/>
          </a:ln>
        </p:spPr>
        <p:txBody>
          <a:bodyPr wrap="square" rtlCol="0">
            <a:spAutoFit/>
          </a:bodyPr>
          <a:lstStyle/>
          <a:p>
            <a:pPr algn="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評価値</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原単位</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鉄道プロジェクトの評価手法マニュアル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年改訂版</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に基づく</a:t>
            </a:r>
          </a:p>
        </p:txBody>
      </p:sp>
      <p:sp>
        <p:nvSpPr>
          <p:cNvPr id="32" name="テキスト ボックス 31"/>
          <p:cNvSpPr txBox="1"/>
          <p:nvPr/>
        </p:nvSpPr>
        <p:spPr>
          <a:xfrm>
            <a:off x="7531521" y="3116418"/>
            <a:ext cx="1484352" cy="215444"/>
          </a:xfrm>
          <a:prstGeom prst="rect">
            <a:avLst/>
          </a:prstGeom>
          <a:noFill/>
          <a:ln>
            <a:noFill/>
          </a:ln>
        </p:spPr>
        <p:txBody>
          <a:bodyPr wrap="square" rtlCol="0">
            <a:sp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延伸区間の駅名は全て</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仮称</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16"/>
          <p:cNvSpPr txBox="1">
            <a:spLocks noChangeArrowheads="1"/>
          </p:cNvSpPr>
          <p:nvPr/>
        </p:nvSpPr>
        <p:spPr bwMode="auto">
          <a:xfrm>
            <a:off x="0" y="-36513"/>
            <a:ext cx="7740352"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srgbClr val="000000"/>
                </a:solidFill>
                <a:latin typeface="Meiryo UI" pitchFamily="50" charset="-128"/>
                <a:ea typeface="Meiryo UI" pitchFamily="50" charset="-128"/>
                <a:cs typeface="Meiryo UI" pitchFamily="50" charset="-128"/>
              </a:rPr>
              <a:t>□利用者便益とは</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6800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
          <p:cNvSpPr txBox="1">
            <a:spLocks noChangeArrowheads="1"/>
          </p:cNvSpPr>
          <p:nvPr/>
        </p:nvSpPr>
        <p:spPr bwMode="auto">
          <a:xfrm>
            <a:off x="-130020" y="406430"/>
            <a:ext cx="514892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800"/>
              </a:lnSpc>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需要予測モデル：四段階推定法</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将来人口を出発点に①～④に分けて予測を行う方法</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① 発生集中量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（どこで、どのくらい交通が発生・集中するか）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② 分布交通量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（どこから、どこへの交通がどれくらいか）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③ 交通手段別交通量</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（どの交通手段をどれくらい利用するか）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④ 鉄道路線別交通量</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（どのような鉄道路線の経路をどれくらい利用するか）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124" y="1011163"/>
            <a:ext cx="4187732" cy="581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69404" y="644207"/>
            <a:ext cx="4752528" cy="118156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0" y="1971713"/>
            <a:ext cx="4887416" cy="485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4740002" y="648122"/>
            <a:ext cx="216024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四段階推定法の概要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903466" y="644207"/>
            <a:ext cx="4211060" cy="61489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62A89F0E-B747-4A7F-82D1-DCE4F33CBF9B}" type="slidenum">
              <a:rPr lang="ja-JP" altLang="en-US" smtClean="0"/>
              <a:pPr/>
              <a:t>8</a:t>
            </a:fld>
            <a:endParaRPr lang="ja-JP" altLang="en-US" dirty="0"/>
          </a:p>
        </p:txBody>
      </p:sp>
      <p:sp>
        <p:nvSpPr>
          <p:cNvPr id="11" name="正方形/長方形 10"/>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3"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□需要予測の算出手法</a:t>
            </a:r>
          </a:p>
        </p:txBody>
      </p:sp>
      <p:sp>
        <p:nvSpPr>
          <p:cNvPr id="14" name="Text Box 18"/>
          <p:cNvSpPr txBox="1">
            <a:spLocks noChangeArrowheads="1"/>
          </p:cNvSpPr>
          <p:nvPr/>
        </p:nvSpPr>
        <p:spPr bwMode="auto">
          <a:xfrm>
            <a:off x="6804248" y="107185"/>
            <a:ext cx="2204717" cy="369332"/>
          </a:xfrm>
          <a:prstGeom prst="rect">
            <a:avLst/>
          </a:prstGeom>
          <a:solidFill>
            <a:schemeClr val="bg1"/>
          </a:solidFill>
          <a:ln w="19050"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rgbClr val="000000"/>
                </a:solidFill>
                <a:latin typeface="HG丸ｺﾞｼｯｸM-PRO" pitchFamily="50" charset="-128"/>
                <a:ea typeface="HG丸ｺﾞｼｯｸM-PRO" pitchFamily="50" charset="-128"/>
              </a:rPr>
              <a:t>第１回資料と同様　　</a:t>
            </a:r>
          </a:p>
        </p:txBody>
      </p:sp>
    </p:spTree>
    <p:extLst>
      <p:ext uri="{BB962C8B-B14F-4D97-AF65-F5344CB8AC3E}">
        <p14:creationId xmlns:p14="http://schemas.microsoft.com/office/powerpoint/2010/main" val="492858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4" name="テキスト ボックス 1"/>
          <p:cNvSpPr txBox="1">
            <a:spLocks noChangeArrowheads="1"/>
          </p:cNvSpPr>
          <p:nvPr/>
        </p:nvSpPr>
        <p:spPr bwMode="auto">
          <a:xfrm>
            <a:off x="4777997" y="2361965"/>
            <a:ext cx="3743325" cy="307975"/>
          </a:xfrm>
          <a:prstGeom prst="rect">
            <a:avLst/>
          </a:prstGeom>
          <a:noFill/>
          <a:ln w="9525">
            <a:noFill/>
            <a:miter lim="800000"/>
            <a:headEnd/>
            <a:tailEnd/>
          </a:ln>
        </p:spPr>
        <p:txBody>
          <a:bodyPr>
            <a:spAutoFit/>
          </a:bodyPr>
          <a:lstStyle/>
          <a:p>
            <a:r>
              <a:rPr lang="ja-JP" altLang="en-US" sz="1400" dirty="0">
                <a:latin typeface="メイリオ"/>
                <a:ea typeface="メイリオ"/>
                <a:cs typeface="メイリオ"/>
              </a:rPr>
              <a:t>（各府県における人口推計）</a:t>
            </a:r>
            <a:endParaRPr lang="en-US" altLang="ja-JP" sz="1400" dirty="0">
              <a:latin typeface="メイリオ"/>
              <a:ea typeface="メイリオ"/>
              <a:cs typeface="メイリオ"/>
            </a:endParaRPr>
          </a:p>
        </p:txBody>
      </p:sp>
      <p:sp>
        <p:nvSpPr>
          <p:cNvPr id="21566" name="テキスト ボックス 1"/>
          <p:cNvSpPr txBox="1">
            <a:spLocks noChangeArrowheads="1"/>
          </p:cNvSpPr>
          <p:nvPr/>
        </p:nvSpPr>
        <p:spPr bwMode="auto">
          <a:xfrm>
            <a:off x="63536" y="578247"/>
            <a:ext cx="9277350" cy="684803"/>
          </a:xfrm>
          <a:prstGeom prst="rect">
            <a:avLst/>
          </a:prstGeom>
          <a:noFill/>
          <a:ln w="9525">
            <a:noFill/>
            <a:miter lim="800000"/>
            <a:headEnd/>
            <a:tailEnd/>
          </a:ln>
        </p:spPr>
        <p:txBody>
          <a:bodyPr>
            <a:spAutoFit/>
          </a:bodyPr>
          <a:lstStyle/>
          <a:p>
            <a:pPr>
              <a:lnSpc>
                <a:spcPts val="2400"/>
              </a:lnSpc>
            </a:pPr>
            <a:r>
              <a:rPr lang="ja-JP" altLang="en-US" sz="1400" dirty="0">
                <a:latin typeface="メイリオ"/>
                <a:ea typeface="メイリオ"/>
                <a:cs typeface="メイリオ"/>
              </a:rPr>
              <a:t>　○ 予測対象地域は、大阪市を中心とする半径約</a:t>
            </a:r>
            <a:r>
              <a:rPr lang="en-US" altLang="ja-JP" sz="1400" dirty="0">
                <a:latin typeface="メイリオ"/>
                <a:ea typeface="メイリオ"/>
                <a:cs typeface="メイリオ"/>
              </a:rPr>
              <a:t>50</a:t>
            </a:r>
            <a:r>
              <a:rPr lang="ja-JP" altLang="en-US" sz="1400" dirty="0">
                <a:latin typeface="メイリオ"/>
                <a:ea typeface="メイリオ"/>
                <a:cs typeface="メイリオ"/>
              </a:rPr>
              <a:t>ｋｍの範囲で、通勤圏等を基に地交審で示された京阪神圏</a:t>
            </a:r>
            <a:endParaRPr lang="en-US" altLang="ja-JP" sz="1400" dirty="0">
              <a:latin typeface="メイリオ"/>
              <a:ea typeface="メイリオ"/>
              <a:cs typeface="メイリオ"/>
            </a:endParaRPr>
          </a:p>
          <a:p>
            <a:pPr>
              <a:lnSpc>
                <a:spcPts val="2400"/>
              </a:lnSpc>
            </a:pPr>
            <a:r>
              <a:rPr lang="ja-JP" altLang="en-US" sz="1400" dirty="0">
                <a:latin typeface="メイリオ"/>
                <a:ea typeface="メイリオ"/>
                <a:cs typeface="メイリオ"/>
              </a:rPr>
              <a:t>　○ 府県別常住人口は近隣府県との整合性から国土社会保障・人口問題研究所（社人研）の将来推計人口</a:t>
            </a:r>
            <a:endParaRPr lang="en-US" altLang="ja-JP" sz="1400" dirty="0">
              <a:latin typeface="メイリオ"/>
              <a:ea typeface="メイリオ"/>
              <a:cs typeface="メイリオ"/>
            </a:endParaRPr>
          </a:p>
        </p:txBody>
      </p:sp>
      <p:pic>
        <p:nvPicPr>
          <p:cNvPr id="21567" name="図 15"/>
          <p:cNvPicPr>
            <a:picLocks noChangeAspect="1" noChangeArrowheads="1"/>
          </p:cNvPicPr>
          <p:nvPr/>
        </p:nvPicPr>
        <p:blipFill>
          <a:blip r:embed="rId2"/>
          <a:srcRect/>
          <a:stretch>
            <a:fillRect/>
          </a:stretch>
        </p:blipFill>
        <p:spPr bwMode="auto">
          <a:xfrm>
            <a:off x="558072" y="1635407"/>
            <a:ext cx="3574515" cy="2636772"/>
          </a:xfrm>
          <a:prstGeom prst="rect">
            <a:avLst/>
          </a:prstGeom>
          <a:noFill/>
          <a:ln w="9525">
            <a:noFill/>
            <a:miter lim="800000"/>
            <a:headEnd/>
            <a:tailEnd/>
          </a:ln>
        </p:spPr>
      </p:pic>
      <p:sp>
        <p:nvSpPr>
          <p:cNvPr id="21568" name="テキスト ボックス 1"/>
          <p:cNvSpPr txBox="1">
            <a:spLocks noChangeArrowheads="1"/>
          </p:cNvSpPr>
          <p:nvPr/>
        </p:nvSpPr>
        <p:spPr bwMode="auto">
          <a:xfrm>
            <a:off x="209694" y="1364303"/>
            <a:ext cx="4619625" cy="276999"/>
          </a:xfrm>
          <a:prstGeom prst="rect">
            <a:avLst/>
          </a:prstGeom>
          <a:noFill/>
          <a:ln w="9525">
            <a:noFill/>
            <a:miter lim="800000"/>
            <a:headEnd/>
            <a:tailEnd/>
          </a:ln>
        </p:spPr>
        <p:txBody>
          <a:bodyPr>
            <a:spAutoFit/>
          </a:bodyPr>
          <a:lstStyle/>
          <a:p>
            <a:r>
              <a:rPr lang="ja-JP" altLang="en-US" sz="1200" dirty="0">
                <a:latin typeface="メイリオ"/>
                <a:ea typeface="メイリオ"/>
                <a:cs typeface="メイリオ"/>
              </a:rPr>
              <a:t>（需要予測対象地域）</a:t>
            </a:r>
            <a:endParaRPr lang="en-US" altLang="ja-JP" sz="1200" dirty="0">
              <a:latin typeface="メイリオ"/>
              <a:ea typeface="メイリオ"/>
              <a:cs typeface="メイリオ"/>
            </a:endParaRPr>
          </a:p>
        </p:txBody>
      </p:sp>
      <p:grpSp>
        <p:nvGrpSpPr>
          <p:cNvPr id="13" name="グループ化 12"/>
          <p:cNvGrpSpPr/>
          <p:nvPr/>
        </p:nvGrpSpPr>
        <p:grpSpPr>
          <a:xfrm>
            <a:off x="209694" y="4272179"/>
            <a:ext cx="4114824" cy="2475685"/>
            <a:chOff x="-111140" y="879691"/>
            <a:chExt cx="3197688" cy="2002707"/>
          </a:xfrm>
        </p:grpSpPr>
        <p:sp>
          <p:nvSpPr>
            <p:cNvPr id="14" name="テキスト ボックス 1"/>
            <p:cNvSpPr txBox="1">
              <a:spLocks noChangeArrowheads="1"/>
            </p:cNvSpPr>
            <p:nvPr/>
          </p:nvSpPr>
          <p:spPr bwMode="auto">
            <a:xfrm>
              <a:off x="-111140" y="879691"/>
              <a:ext cx="2288191" cy="282172"/>
            </a:xfrm>
            <a:prstGeom prst="rect">
              <a:avLst/>
            </a:prstGeom>
            <a:noFill/>
            <a:ln w="9525">
              <a:noFill/>
              <a:miter lim="800000"/>
              <a:headEnd/>
              <a:tailEnd/>
            </a:ln>
          </p:spPr>
          <p:txBody>
            <a:bodyPr wrap="square">
              <a:spAutoFit/>
            </a:bodyPr>
            <a:lstStyle/>
            <a:p>
              <a:pPr algn="r">
                <a:lnSpc>
                  <a:spcPts val="2000"/>
                </a:lnSpc>
              </a:pPr>
              <a:r>
                <a:rPr lang="ja-JP" altLang="en-US" sz="1200" dirty="0">
                  <a:latin typeface="メイリオ"/>
                  <a:ea typeface="メイリオ"/>
                  <a:cs typeface="メイリオ"/>
                </a:rPr>
                <a:t>（社人研による大阪府の将来推計人口</a:t>
              </a:r>
              <a:r>
                <a:rPr lang="ja-JP" altLang="en-US" sz="900" dirty="0">
                  <a:latin typeface="メイリオ"/>
                  <a:ea typeface="メイリオ"/>
                  <a:cs typeface="メイリオ"/>
                </a:rPr>
                <a:t>）</a:t>
              </a:r>
              <a:endParaRPr lang="en-US" altLang="ja-JP" sz="900" dirty="0">
                <a:latin typeface="メイリオ"/>
                <a:ea typeface="メイリオ"/>
                <a:cs typeface="メイリオ"/>
              </a:endParaRPr>
            </a:p>
          </p:txBody>
        </p:sp>
        <p:grpSp>
          <p:nvGrpSpPr>
            <p:cNvPr id="15" name="グループ化 14"/>
            <p:cNvGrpSpPr/>
            <p:nvPr/>
          </p:nvGrpSpPr>
          <p:grpSpPr>
            <a:xfrm>
              <a:off x="102153" y="975747"/>
              <a:ext cx="2984395" cy="1906651"/>
              <a:chOff x="113538" y="1449237"/>
              <a:chExt cx="2984395" cy="1906651"/>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45665"/>
                <a:ext cx="2846413" cy="171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
              <p:cNvSpPr txBox="1">
                <a:spLocks noChangeArrowheads="1"/>
              </p:cNvSpPr>
              <p:nvPr/>
            </p:nvSpPr>
            <p:spPr bwMode="auto">
              <a:xfrm>
                <a:off x="113538" y="1449237"/>
                <a:ext cx="551708" cy="348813"/>
              </a:xfrm>
              <a:prstGeom prst="rect">
                <a:avLst/>
              </a:prstGeom>
              <a:noFill/>
              <a:ln w="9525">
                <a:noFill/>
                <a:miter lim="800000"/>
                <a:headEnd/>
                <a:tailEnd/>
              </a:ln>
            </p:spPr>
            <p:txBody>
              <a:bodyPr wrap="square">
                <a:spAutoFit/>
              </a:bodyPr>
              <a:lstStyle/>
              <a:p>
                <a:pPr>
                  <a:lnSpc>
                    <a:spcPts val="2000"/>
                  </a:lnSpc>
                </a:pPr>
                <a:r>
                  <a:rPr lang="ja-JP" altLang="en-US" sz="600" dirty="0">
                    <a:latin typeface="メイリオ"/>
                    <a:ea typeface="メイリオ"/>
                    <a:cs typeface="メイリオ"/>
                  </a:rPr>
                  <a:t>（万人）</a:t>
                </a:r>
                <a:endParaRPr lang="en-US" altLang="ja-JP" sz="600" dirty="0">
                  <a:latin typeface="メイリオ"/>
                  <a:ea typeface="メイリオ"/>
                  <a:cs typeface="メイリオ"/>
                </a:endParaRPr>
              </a:p>
            </p:txBody>
          </p:sp>
        </p:gr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319" y="2704350"/>
            <a:ext cx="3640682" cy="27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9</a:t>
            </a:fld>
            <a:endParaRPr lang="ja-JP" altLang="en-US" dirty="0"/>
          </a:p>
        </p:txBody>
      </p:sp>
      <p:sp>
        <p:nvSpPr>
          <p:cNvPr id="23" name="正方形/長方形 22"/>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24"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□需要予測の算出条件</a:t>
            </a:r>
          </a:p>
        </p:txBody>
      </p:sp>
      <p:sp>
        <p:nvSpPr>
          <p:cNvPr id="18" name="Text Box 18"/>
          <p:cNvSpPr txBox="1">
            <a:spLocks noChangeArrowheads="1"/>
          </p:cNvSpPr>
          <p:nvPr/>
        </p:nvSpPr>
        <p:spPr bwMode="auto">
          <a:xfrm>
            <a:off x="6804248" y="107185"/>
            <a:ext cx="2204717" cy="369332"/>
          </a:xfrm>
          <a:prstGeom prst="rect">
            <a:avLst/>
          </a:prstGeom>
          <a:solidFill>
            <a:schemeClr val="bg1"/>
          </a:solidFill>
          <a:ln w="19050"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dirty="0">
                <a:solidFill>
                  <a:srgbClr val="000000"/>
                </a:solidFill>
                <a:latin typeface="HG丸ｺﾞｼｯｸM-PRO" pitchFamily="50" charset="-128"/>
                <a:ea typeface="HG丸ｺﾞｼｯｸM-PRO" pitchFamily="50" charset="-128"/>
              </a:rPr>
              <a:t>第１回資料と同様　　</a:t>
            </a:r>
          </a:p>
        </p:txBody>
      </p:sp>
    </p:spTree>
    <p:extLst>
      <p:ext uri="{BB962C8B-B14F-4D97-AF65-F5344CB8AC3E}">
        <p14:creationId xmlns:p14="http://schemas.microsoft.com/office/powerpoint/2010/main" val="292692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a:solidFill>
            <a:schemeClr val="accent1"/>
          </a:solidFill>
        </a:ln>
      </a:spPr>
      <a:bodyPr wrap="square" rtlCol="0">
        <a:spAutoFit/>
      </a:bodyPr>
      <a:lstStyle>
        <a:defPPr algn="ctr">
          <a:defRPr sz="7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1F5E91F4D104140A718A314C3459AA6" ma:contentTypeVersion="0" ma:contentTypeDescription="新しいドキュメントを作成します。" ma:contentTypeScope="" ma:versionID="ff0debdccbf0733522b03512423750fb">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6C47A-9BE7-4E55-958C-F057BDF48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0AA5D4C-87F3-4E90-81CB-A6EC5531097F}">
  <ds:schemaRef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8C5D50F-8D6D-4E98-BEB4-CC40A68DA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18418</TotalTime>
  <Words>3443</Words>
  <Application>Microsoft Office PowerPoint</Application>
  <PresentationFormat>画面に合わせる (4:3)</PresentationFormat>
  <Paragraphs>548</Paragraphs>
  <Slides>18</Slides>
  <Notes>11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8" baseType="lpstr">
      <vt:lpstr>HGPｺﾞｼｯｸM</vt:lpstr>
      <vt:lpstr>HG丸ｺﾞｼｯｸM-PRO</vt:lpstr>
      <vt:lpstr>Meiryo UI</vt:lpstr>
      <vt:lpstr>ＭＳ Ｐゴシック</vt:lpstr>
      <vt:lpstr>メイリオ</vt:lpstr>
      <vt:lpstr>Arial</vt:lpstr>
      <vt:lpstr>Calibri</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岸本　遼太</cp:lastModifiedBy>
  <cp:revision>850</cp:revision>
  <cp:lastPrinted>2022-06-20T06:34:54Z</cp:lastPrinted>
  <dcterms:created xsi:type="dcterms:W3CDTF">2014-04-10T00:22:35Z</dcterms:created>
  <dcterms:modified xsi:type="dcterms:W3CDTF">2022-06-22T01:37:05Z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0x010100D1F5E91F4D104140A718A314C3459AA6</vt:lpwstr>
  </property>
</Properties>
</file>