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06" r:id="rId5"/>
    <p:sldId id="307" r:id="rId6"/>
    <p:sldId id="309" r:id="rId7"/>
    <p:sldId id="376" r:id="rId8"/>
    <p:sldId id="366" r:id="rId9"/>
    <p:sldId id="364" r:id="rId10"/>
    <p:sldId id="368" r:id="rId11"/>
    <p:sldId id="374" r:id="rId12"/>
    <p:sldId id="377" r:id="rId13"/>
    <p:sldId id="369" r:id="rId14"/>
    <p:sldId id="370" r:id="rId15"/>
    <p:sldId id="371" r:id="rId16"/>
    <p:sldId id="315" r:id="rId17"/>
    <p:sldId id="386" r:id="rId18"/>
    <p:sldId id="318" r:id="rId19"/>
    <p:sldId id="319" r:id="rId20"/>
    <p:sldId id="320" r:id="rId2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本 公一" initials="松本" lastIdx="1" clrIdx="0">
    <p:extLst>
      <p:ext uri="{19B8F6BF-5375-455C-9EA6-DF929625EA0E}">
        <p15:presenceInfo xmlns:p15="http://schemas.microsoft.com/office/powerpoint/2012/main" userId="89c57c8bb027e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DE64"/>
    <a:srgbClr val="0000FF"/>
    <a:srgbClr val="0ED078"/>
    <a:srgbClr val="FF00FF"/>
    <a:srgbClr val="0DC572"/>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84" autoAdjust="0"/>
    <p:restoredTop sz="99117" autoAdjust="0"/>
  </p:normalViewPr>
  <p:slideViewPr>
    <p:cSldViewPr>
      <p:cViewPr varScale="1">
        <p:scale>
          <a:sx n="116" d="100"/>
          <a:sy n="116" d="100"/>
        </p:scale>
        <p:origin x="1548"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5" tIns="45714" rIns="91425" bIns="45714" rtlCol="0"/>
          <a:lstStyle>
            <a:lvl1pPr algn="r">
              <a:defRPr sz="1200"/>
            </a:lvl1pPr>
          </a:lstStyle>
          <a:p>
            <a:fld id="{74F47096-9476-4089-BC53-5F4623B72CFC}" type="datetimeFigureOut">
              <a:rPr kumimoji="1" lang="ja-JP" altLang="en-US" smtClean="0"/>
              <a:t>2021/8/4</a:t>
            </a:fld>
            <a:endParaRPr kumimoji="1" lang="ja-JP" altLang="en-US"/>
          </a:p>
        </p:txBody>
      </p:sp>
      <p:sp>
        <p:nvSpPr>
          <p:cNvPr id="4" name="フッター プレースホルダー 3"/>
          <p:cNvSpPr>
            <a:spLocks noGrp="1"/>
          </p:cNvSpPr>
          <p:nvPr>
            <p:ph type="ftr" sz="quarter" idx="2"/>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8475"/>
          </a:xfrm>
          <a:prstGeom prst="rect">
            <a:avLst/>
          </a:prstGeom>
        </p:spPr>
        <p:txBody>
          <a:bodyPr vert="horz" lIns="91425" tIns="45714" rIns="91425" bIns="45714" rtlCol="0" anchor="b"/>
          <a:lstStyle>
            <a:lvl1pPr algn="r">
              <a:defRPr sz="1200"/>
            </a:lvl1pPr>
          </a:lstStyle>
          <a:p>
            <a:fld id="{3ACB8C76-53F8-405A-AD4C-01878B7F1F85}" type="slidenum">
              <a:rPr kumimoji="1" lang="ja-JP" altLang="en-US" smtClean="0"/>
              <a:t>‹#›</a:t>
            </a:fld>
            <a:endParaRPr kumimoji="1" lang="ja-JP" altLang="en-US"/>
          </a:p>
        </p:txBody>
      </p:sp>
    </p:spTree>
    <p:extLst>
      <p:ext uri="{BB962C8B-B14F-4D97-AF65-F5344CB8AC3E}">
        <p14:creationId xmlns:p14="http://schemas.microsoft.com/office/powerpoint/2010/main" val="2994869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2949787" cy="496967"/>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3"/>
            <a:ext cx="2949787" cy="496967"/>
          </a:xfrm>
          <a:prstGeom prst="rect">
            <a:avLst/>
          </a:prstGeom>
        </p:spPr>
        <p:txBody>
          <a:bodyPr vert="horz" lIns="91417" tIns="45711" rIns="91417" bIns="45711" rtlCol="0"/>
          <a:lstStyle>
            <a:lvl1pPr algn="r">
              <a:defRPr sz="1200"/>
            </a:lvl1pPr>
          </a:lstStyle>
          <a:p>
            <a:fld id="{2BA1C464-FEAE-4865-B57F-56DDADEE69B6}" type="datetimeFigureOut">
              <a:rPr kumimoji="1" lang="ja-JP" altLang="en-US" smtClean="0"/>
              <a:t>2021/8/4</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7" tIns="45711" rIns="91417"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9"/>
            <a:ext cx="2949787" cy="496967"/>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7"/>
          </a:xfrm>
          <a:prstGeom prst="rect">
            <a:avLst/>
          </a:prstGeom>
        </p:spPr>
        <p:txBody>
          <a:bodyPr vert="horz" lIns="91417" tIns="45711" rIns="91417" bIns="45711" rtlCol="0" anchor="b"/>
          <a:lstStyle>
            <a:lvl1pPr algn="r">
              <a:defRPr sz="1200"/>
            </a:lvl1pPr>
          </a:lstStyle>
          <a:p>
            <a:fld id="{49DE7A10-D343-446F-8C4C-FB9E5F5B82D7}" type="slidenum">
              <a:rPr kumimoji="1" lang="ja-JP" altLang="en-US" smtClean="0"/>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598" eaLnBrk="0" hangingPunct="0">
              <a:spcBef>
                <a:spcPct val="30000"/>
              </a:spcBef>
              <a:defRPr kumimoji="1" sz="1200">
                <a:solidFill>
                  <a:schemeClr val="tx1"/>
                </a:solidFill>
                <a:latin typeface="Arial" pitchFamily="34" charset="0"/>
                <a:ea typeface="ＭＳ Ｐ明朝" pitchFamily="18" charset="-128"/>
              </a:defRPr>
            </a:lvl1pPr>
            <a:lvl2pPr marL="742776" indent="-285683" defTabSz="912598" eaLnBrk="0" hangingPunct="0">
              <a:spcBef>
                <a:spcPct val="30000"/>
              </a:spcBef>
              <a:defRPr kumimoji="1" sz="1200">
                <a:solidFill>
                  <a:schemeClr val="tx1"/>
                </a:solidFill>
                <a:latin typeface="Arial" pitchFamily="34" charset="0"/>
                <a:ea typeface="ＭＳ Ｐ明朝" pitchFamily="18" charset="-128"/>
              </a:defRPr>
            </a:lvl2pPr>
            <a:lvl3pPr marL="1142732" indent="-228546" defTabSz="912598" eaLnBrk="0" hangingPunct="0">
              <a:spcBef>
                <a:spcPct val="30000"/>
              </a:spcBef>
              <a:defRPr kumimoji="1" sz="1200">
                <a:solidFill>
                  <a:schemeClr val="tx1"/>
                </a:solidFill>
                <a:latin typeface="Arial" pitchFamily="34" charset="0"/>
                <a:ea typeface="ＭＳ Ｐ明朝" pitchFamily="18" charset="-128"/>
              </a:defRPr>
            </a:lvl3pPr>
            <a:lvl4pPr marL="1599825" indent="-228546" defTabSz="912598" eaLnBrk="0" hangingPunct="0">
              <a:spcBef>
                <a:spcPct val="30000"/>
              </a:spcBef>
              <a:defRPr kumimoji="1" sz="1200">
                <a:solidFill>
                  <a:schemeClr val="tx1"/>
                </a:solidFill>
                <a:latin typeface="Arial" pitchFamily="34" charset="0"/>
                <a:ea typeface="ＭＳ Ｐ明朝" pitchFamily="18" charset="-128"/>
              </a:defRPr>
            </a:lvl4pPr>
            <a:lvl5pPr marL="2056917" indent="-228546" defTabSz="912598" eaLnBrk="0" hangingPunct="0">
              <a:spcBef>
                <a:spcPct val="30000"/>
              </a:spcBef>
              <a:defRPr kumimoji="1" sz="1200">
                <a:solidFill>
                  <a:schemeClr val="tx1"/>
                </a:solidFill>
                <a:latin typeface="Arial" pitchFamily="34" charset="0"/>
                <a:ea typeface="ＭＳ Ｐ明朝" pitchFamily="18" charset="-128"/>
              </a:defRPr>
            </a:lvl5pPr>
            <a:lvl6pPr marL="2514009"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102"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8194"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5287"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3</a:t>
            </a:fld>
            <a:endParaRPr lang="ja-JP" altLang="en-US">
              <a:ea typeface="ＭＳ Ｐゴシック"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598" eaLnBrk="0" hangingPunct="0">
              <a:spcBef>
                <a:spcPct val="30000"/>
              </a:spcBef>
              <a:defRPr kumimoji="1" sz="1200">
                <a:solidFill>
                  <a:schemeClr val="tx1"/>
                </a:solidFill>
                <a:latin typeface="Arial" pitchFamily="34" charset="0"/>
                <a:ea typeface="ＭＳ Ｐ明朝" pitchFamily="18" charset="-128"/>
              </a:defRPr>
            </a:lvl1pPr>
            <a:lvl2pPr marL="742776" indent="-285683" defTabSz="912598" eaLnBrk="0" hangingPunct="0">
              <a:spcBef>
                <a:spcPct val="30000"/>
              </a:spcBef>
              <a:defRPr kumimoji="1" sz="1200">
                <a:solidFill>
                  <a:schemeClr val="tx1"/>
                </a:solidFill>
                <a:latin typeface="Arial" pitchFamily="34" charset="0"/>
                <a:ea typeface="ＭＳ Ｐ明朝" pitchFamily="18" charset="-128"/>
              </a:defRPr>
            </a:lvl2pPr>
            <a:lvl3pPr marL="1142732" indent="-228546" defTabSz="912598" eaLnBrk="0" hangingPunct="0">
              <a:spcBef>
                <a:spcPct val="30000"/>
              </a:spcBef>
              <a:defRPr kumimoji="1" sz="1200">
                <a:solidFill>
                  <a:schemeClr val="tx1"/>
                </a:solidFill>
                <a:latin typeface="Arial" pitchFamily="34" charset="0"/>
                <a:ea typeface="ＭＳ Ｐ明朝" pitchFamily="18" charset="-128"/>
              </a:defRPr>
            </a:lvl3pPr>
            <a:lvl4pPr marL="1599825" indent="-228546" defTabSz="912598" eaLnBrk="0" hangingPunct="0">
              <a:spcBef>
                <a:spcPct val="30000"/>
              </a:spcBef>
              <a:defRPr kumimoji="1" sz="1200">
                <a:solidFill>
                  <a:schemeClr val="tx1"/>
                </a:solidFill>
                <a:latin typeface="Arial" pitchFamily="34" charset="0"/>
                <a:ea typeface="ＭＳ Ｐ明朝" pitchFamily="18" charset="-128"/>
              </a:defRPr>
            </a:lvl4pPr>
            <a:lvl5pPr marL="2056917" indent="-228546" defTabSz="912598" eaLnBrk="0" hangingPunct="0">
              <a:spcBef>
                <a:spcPct val="30000"/>
              </a:spcBef>
              <a:defRPr kumimoji="1" sz="1200">
                <a:solidFill>
                  <a:schemeClr val="tx1"/>
                </a:solidFill>
                <a:latin typeface="Arial" pitchFamily="34" charset="0"/>
                <a:ea typeface="ＭＳ Ｐ明朝" pitchFamily="18" charset="-128"/>
              </a:defRPr>
            </a:lvl5pPr>
            <a:lvl6pPr marL="2514009"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102"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8194"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5287" indent="-228546" defTabSz="912598"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4</a:t>
            </a:fld>
            <a:endParaRPr lang="ja-JP" altLang="en-US">
              <a:ea typeface="ＭＳ Ｐゴシック" pitchFamily="50" charset="-128"/>
            </a:endParaRPr>
          </a:p>
        </p:txBody>
      </p:sp>
    </p:spTree>
    <p:extLst>
      <p:ext uri="{BB962C8B-B14F-4D97-AF65-F5344CB8AC3E}">
        <p14:creationId xmlns:p14="http://schemas.microsoft.com/office/powerpoint/2010/main" val="309965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p:spPr>
        <p:txBody>
          <a:bodyPr/>
          <a:lstStyle/>
          <a:p>
            <a:endParaRPr lang="ja-JP" altLang="en-US">
              <a:latin typeface="Arial" panose="020B0604020202020204" pitchFamily="34" charset="0"/>
            </a:endParaRPr>
          </a:p>
        </p:txBody>
      </p:sp>
      <p:sp>
        <p:nvSpPr>
          <p:cNvPr id="25604" name="スライド番号プレースホルダー 3"/>
          <p:cNvSpPr>
            <a:spLocks noGrp="1"/>
          </p:cNvSpPr>
          <p:nvPr>
            <p:ph type="sldNum" sz="quarter" idx="5"/>
          </p:nvPr>
        </p:nvSpPr>
        <p:spPr>
          <a:noFill/>
        </p:spPr>
        <p:txBody>
          <a:bodyPr/>
          <a:lstStyle>
            <a:lvl1pPr defTabSz="901559">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311" indent="-277770" defTabSz="901559">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4885" indent="-220629" defTabSz="901559">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2014" indent="-220629" defTabSz="901559">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47555" indent="-220629" defTabSz="901559">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4683"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1812"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18939"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6068" indent="-220629" defTabSz="90155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08E8114-2A53-4FCA-8F4A-CFA2BCEC123F}" type="slidenum">
              <a:rPr lang="ja-JP" altLang="en-US" smtClean="0">
                <a:ea typeface="ＭＳ Ｐゴシック" panose="020B0600070205080204" pitchFamily="50" charset="-128"/>
              </a:rPr>
              <a:pPr>
                <a:spcBef>
                  <a:spcPct val="0"/>
                </a:spcBef>
              </a:pPr>
              <a:t>7</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7703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2021/8/4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2021/8/4</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3.wmf"/><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オブジェクト 3"/>
          <p:cNvGraphicFramePr>
            <a:graphicFrameLocks noChangeAspect="1"/>
          </p:cNvGraphicFramePr>
          <p:nvPr>
            <p:extLst>
              <p:ext uri="{D42A27DB-BD31-4B8C-83A1-F6EECF244321}">
                <p14:modId xmlns:p14="http://schemas.microsoft.com/office/powerpoint/2010/main" val="1848653607"/>
              </p:ext>
            </p:extLst>
          </p:nvPr>
        </p:nvGraphicFramePr>
        <p:xfrm>
          <a:off x="467544" y="2044327"/>
          <a:ext cx="8352928" cy="5345113"/>
        </p:xfrm>
        <a:graphic>
          <a:graphicData uri="http://schemas.openxmlformats.org/presentationml/2006/ole">
            <mc:AlternateContent xmlns:mc="http://schemas.openxmlformats.org/markup-compatibility/2006">
              <mc:Choice xmlns:v="urn:schemas-microsoft-com:vml" Requires="v">
                <p:oleObj spid="_x0000_s1036" name="文書" r:id="rId3" imgW="8444558" imgH="4957333" progId="Word.Document.12">
                  <p:embed/>
                </p:oleObj>
              </mc:Choice>
              <mc:Fallback>
                <p:oleObj name="文書" r:id="rId3" imgW="8444558" imgH="4957333" progId="Word.Document.12">
                  <p:embed/>
                  <p:pic>
                    <p:nvPicPr>
                      <p:cNvPr id="0" name=""/>
                      <p:cNvPicPr>
                        <a:picLocks noChangeAspect="1" noChangeArrowheads="1"/>
                      </p:cNvPicPr>
                      <p:nvPr/>
                    </p:nvPicPr>
                    <p:blipFill>
                      <a:blip r:embed="rId4"/>
                      <a:srcRect/>
                      <a:stretch>
                        <a:fillRect/>
                      </a:stretch>
                    </p:blipFill>
                    <p:spPr bwMode="auto">
                      <a:xfrm>
                        <a:off x="467544" y="2044327"/>
                        <a:ext cx="8352928" cy="5345113"/>
                      </a:xfrm>
                      <a:prstGeom prst="rect">
                        <a:avLst/>
                      </a:prstGeom>
                      <a:noFill/>
                      <a:ln>
                        <a:noFill/>
                      </a:ln>
                    </p:spPr>
                  </p:pic>
                </p:oleObj>
              </mc:Fallback>
            </mc:AlternateContent>
          </a:graphicData>
        </a:graphic>
      </p:graphicFrame>
      <p:sp>
        <p:nvSpPr>
          <p:cNvPr id="6" name="Rectangle 2"/>
          <p:cNvSpPr>
            <a:spLocks noChangeArrowheads="1"/>
          </p:cNvSpPr>
          <p:nvPr/>
        </p:nvSpPr>
        <p:spPr bwMode="auto">
          <a:xfrm>
            <a:off x="0" y="0"/>
            <a:ext cx="9144000" cy="554400"/>
          </a:xfrm>
          <a:prstGeom prst="rect">
            <a:avLst/>
          </a:prstGeom>
          <a:gradFill flip="none" rotWithShape="1">
            <a:gsLst>
              <a:gs pos="0">
                <a:schemeClr val="accent6">
                  <a:lumMod val="60000"/>
                  <a:lumOff val="40000"/>
                </a:schemeClr>
              </a:gs>
              <a:gs pos="50000">
                <a:schemeClr val="bg1"/>
              </a:gs>
              <a:gs pos="100000">
                <a:schemeClr val="accent6">
                  <a:lumMod val="60000"/>
                  <a:lumOff val="40000"/>
                </a:schemeClr>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年度建設事業評価</a:t>
            </a:r>
            <a:r>
              <a:rPr lang="ja-JP" altLang="en-US" sz="2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（街路事業・延焼遮断帯整備促進事業）</a:t>
            </a:r>
          </a:p>
        </p:txBody>
      </p:sp>
      <p:sp>
        <p:nvSpPr>
          <p:cNvPr id="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65BFA2D-6AEF-431E-82E3-92E70BDA28A1}" type="slidenum">
              <a:rPr lang="ja-JP" altLang="en-US" sz="2000" smtClean="0">
                <a:latin typeface="Arial" pitchFamily="34" charset="0"/>
              </a:rPr>
              <a:pPr eaLnBrk="1" hangingPunct="1">
                <a:spcBef>
                  <a:spcPct val="0"/>
                </a:spcBef>
                <a:buFontTx/>
                <a:buNone/>
              </a:pPr>
              <a:t>1</a:t>
            </a:fld>
            <a:endParaRPr lang="ja-JP" altLang="en-US" sz="2000">
              <a:latin typeface="Arial" pitchFamily="34" charset="0"/>
            </a:endParaRPr>
          </a:p>
        </p:txBody>
      </p:sp>
      <p:sp>
        <p:nvSpPr>
          <p:cNvPr id="5" name="テキスト ボックス 1"/>
          <p:cNvSpPr txBox="1">
            <a:spLocks noChangeArrowheads="1"/>
          </p:cNvSpPr>
          <p:nvPr/>
        </p:nvSpPr>
        <p:spPr bwMode="auto">
          <a:xfrm>
            <a:off x="7649359" y="580678"/>
            <a:ext cx="1498600" cy="400050"/>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dirty="0">
                <a:latin typeface="Arial" panose="020B0604020202020204" pitchFamily="34" charset="0"/>
              </a:rPr>
              <a:t>資料</a:t>
            </a:r>
            <a:r>
              <a:rPr lang="en-US" altLang="ja-JP" sz="2000" b="1" dirty="0">
                <a:latin typeface="Arial" panose="020B0604020202020204" pitchFamily="34" charset="0"/>
              </a:rPr>
              <a:t>7-1</a:t>
            </a:r>
            <a:endParaRPr lang="ja-JP" altLang="en-US" sz="2000" b="1" dirty="0">
              <a:latin typeface="Arial" panose="020B0604020202020204" pitchFamily="34" charset="0"/>
            </a:endParaRPr>
          </a:p>
        </p:txBody>
      </p:sp>
      <p:sp>
        <p:nvSpPr>
          <p:cNvPr id="8" name="Rectangle 2"/>
          <p:cNvSpPr>
            <a:spLocks noChangeArrowheads="1"/>
          </p:cNvSpPr>
          <p:nvPr/>
        </p:nvSpPr>
        <p:spPr bwMode="auto">
          <a:xfrm>
            <a:off x="6951663" y="1071193"/>
            <a:ext cx="21875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令和</a:t>
            </a:r>
            <a:r>
              <a:rPr lang="en-US" altLang="ja-JP" sz="1200" dirty="0">
                <a:solidFill>
                  <a:srgbClr val="000000"/>
                </a:solidFill>
                <a:latin typeface="HGPｺﾞｼｯｸM" panose="020B0600000000000000" pitchFamily="50" charset="-128"/>
                <a:ea typeface="HGPｺﾞｼｯｸM" panose="020B0600000000000000" pitchFamily="50" charset="-128"/>
              </a:rPr>
              <a:t>3</a:t>
            </a:r>
            <a:r>
              <a:rPr lang="ja-JP" altLang="en-US" sz="1200" dirty="0">
                <a:solidFill>
                  <a:srgbClr val="000000"/>
                </a:solidFill>
                <a:latin typeface="HGPｺﾞｼｯｸM" panose="020B0600000000000000" pitchFamily="50" charset="-128"/>
                <a:ea typeface="HGPｺﾞｼｯｸM" panose="020B0600000000000000" pitchFamily="50" charset="-128"/>
              </a:rPr>
              <a:t>年度 第</a:t>
            </a:r>
            <a:r>
              <a:rPr lang="en-US" altLang="ja-JP" sz="1200" dirty="0">
                <a:solidFill>
                  <a:srgbClr val="000000"/>
                </a:solidFill>
                <a:latin typeface="HGPｺﾞｼｯｸM" panose="020B0600000000000000" pitchFamily="50" charset="-128"/>
                <a:ea typeface="HGPｺﾞｼｯｸM" panose="020B0600000000000000" pitchFamily="50" charset="-128"/>
              </a:rPr>
              <a:t>1</a:t>
            </a:r>
            <a:r>
              <a:rPr lang="ja-JP" altLang="en-US" sz="1200" dirty="0">
                <a:solidFill>
                  <a:srgbClr val="000000"/>
                </a:solidFill>
                <a:latin typeface="HGPｺﾞｼｯｸM" panose="020B0600000000000000" pitchFamily="50" charset="-128"/>
                <a:ea typeface="HGPｺﾞｼｯｸM" panose="020B0600000000000000" pitchFamily="50" charset="-128"/>
              </a:rPr>
              <a:t>回（</a:t>
            </a:r>
            <a:r>
              <a:rPr lang="en-US" altLang="ja-JP" sz="1200" dirty="0">
                <a:solidFill>
                  <a:srgbClr val="000000"/>
                </a:solidFill>
                <a:latin typeface="HGPｺﾞｼｯｸM" panose="020B0600000000000000" pitchFamily="50" charset="-128"/>
                <a:ea typeface="HGPｺﾞｼｯｸM" panose="020B0600000000000000" pitchFamily="50" charset="-128"/>
              </a:rPr>
              <a:t>R3.7.27</a:t>
            </a:r>
            <a:r>
              <a:rPr lang="ja-JP" altLang="en-US" sz="1200" dirty="0">
                <a:solidFill>
                  <a:srgbClr val="000000"/>
                </a:solidFill>
                <a:latin typeface="HGPｺﾞｼｯｸM" panose="020B0600000000000000" pitchFamily="50" charset="-128"/>
                <a:ea typeface="HGPｺﾞｼｯｸM" panose="020B0600000000000000" pitchFamily="50" charset="-128"/>
              </a:rPr>
              <a:t>）</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大阪府建設事業評価審議会　都市整備部会</a:t>
            </a:r>
            <a:endParaRPr lang="ja-JP" altLang="en-US" sz="1600" dirty="0">
              <a:solidFill>
                <a:srgbClr val="000000"/>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63922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eaLnBrk="1" hangingPunct="1">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eaLnBrk="1" hangingPunct="1">
              <a:defRPr/>
            </a:pPr>
            <a:r>
              <a:rPr lang="ja-JP" altLang="en-US" dirty="0">
                <a:solidFill>
                  <a:schemeClr val="tx1"/>
                </a:solidFill>
              </a:rPr>
              <a:t>　　道路利用者の得られる利益を貨幣換算したもの。　</a:t>
            </a: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3" name="テキスト ボックス 12"/>
          <p:cNvSpPr txBox="1"/>
          <p:nvPr/>
        </p:nvSpPr>
        <p:spPr bwMode="auto">
          <a:xfrm>
            <a:off x="12700" y="18764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765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A1E415A-215A-47E6-8154-88238A78A82C}" type="slidenum">
              <a:rPr lang="ja-JP" altLang="en-US" sz="2000" smtClean="0">
                <a:latin typeface="Arial" panose="020B0604020202020204" pitchFamily="34" charset="0"/>
              </a:rPr>
              <a:pPr>
                <a:spcBef>
                  <a:spcPct val="0"/>
                </a:spcBef>
                <a:buFontTx/>
                <a:buNone/>
              </a:pPr>
              <a:t>10</a:t>
            </a:fld>
            <a:endParaRPr lang="ja-JP" altLang="en-US" sz="2000">
              <a:latin typeface="Arial" panose="020B0604020202020204" pitchFamily="34" charset="0"/>
            </a:endParaRPr>
          </a:p>
        </p:txBody>
      </p:sp>
      <p:grpSp>
        <p:nvGrpSpPr>
          <p:cNvPr id="27654" name="グループ化 1"/>
          <p:cNvGrpSpPr>
            <a:grpSpLocks/>
          </p:cNvGrpSpPr>
          <p:nvPr/>
        </p:nvGrpSpPr>
        <p:grpSpPr bwMode="auto">
          <a:xfrm>
            <a:off x="4284663" y="2898775"/>
            <a:ext cx="4751387" cy="1609725"/>
            <a:chOff x="1190624" y="4381641"/>
            <a:chExt cx="6762750" cy="1885950"/>
          </a:xfrm>
        </p:grpSpPr>
        <p:grpSp>
          <p:nvGrpSpPr>
            <p:cNvPr id="27661" name="グループ化 3"/>
            <p:cNvGrpSpPr>
              <a:grpSpLocks/>
            </p:cNvGrpSpPr>
            <p:nvPr/>
          </p:nvGrpSpPr>
          <p:grpSpPr bwMode="auto">
            <a:xfrm>
              <a:off x="1190624" y="4381641"/>
              <a:ext cx="6762750" cy="1885950"/>
              <a:chOff x="1049338" y="1109663"/>
              <a:chExt cx="6762750" cy="1885950"/>
            </a:xfrm>
          </p:grpSpPr>
          <p:pic>
            <p:nvPicPr>
              <p:cNvPr id="2766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66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2766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14" name="正方形/長方形 13"/>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27655" name="グループ化 9"/>
          <p:cNvGrpSpPr>
            <a:grpSpLocks/>
          </p:cNvGrpSpPr>
          <p:nvPr/>
        </p:nvGrpSpPr>
        <p:grpSpPr bwMode="auto">
          <a:xfrm>
            <a:off x="136525" y="3067050"/>
            <a:ext cx="4489450" cy="1441450"/>
            <a:chOff x="1434599" y="3226719"/>
            <a:chExt cx="6264696" cy="2411405"/>
          </a:xfrm>
        </p:grpSpPr>
        <p:pic>
          <p:nvPicPr>
            <p:cNvPr id="2765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27656" name="テキスト ボックス 15"/>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27657" name="テキスト ボックス 16"/>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27658" name="テキスト ボックス 18"/>
          <p:cNvSpPr txBox="1">
            <a:spLocks noChangeArrowheads="1"/>
          </p:cNvSpPr>
          <p:nvPr/>
        </p:nvSpPr>
        <p:spPr bwMode="auto">
          <a:xfrm>
            <a:off x="82550" y="5168900"/>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latin typeface="Meiryo UI" panose="020B0604030504040204" pitchFamily="50" charset="-128"/>
                <a:ea typeface="Meiryo UI" panose="020B0604030504040204" pitchFamily="50" charset="-128"/>
              </a:rPr>
              <a:t>240.4</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195272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p:cNvSpPr/>
          <p:nvPr/>
        </p:nvSpPr>
        <p:spPr>
          <a:xfrm>
            <a:off x="373063" y="15541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1663"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867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84513E6-B9C4-4B98-A823-918D2CD57BA6}" type="slidenum">
              <a:rPr lang="ja-JP" altLang="en-US" sz="2000" smtClean="0">
                <a:latin typeface="Arial" panose="020B0604020202020204" pitchFamily="34" charset="0"/>
              </a:rPr>
              <a:pPr>
                <a:spcBef>
                  <a:spcPct val="0"/>
                </a:spcBef>
                <a:buFontTx/>
                <a:buNone/>
              </a:pPr>
              <a:t>11</a:t>
            </a:fld>
            <a:endParaRPr lang="ja-JP" altLang="en-US" sz="2000">
              <a:latin typeface="Arial" panose="020B0604020202020204" pitchFamily="34" charset="0"/>
            </a:endParaRPr>
          </a:p>
        </p:txBody>
      </p:sp>
      <p:sp>
        <p:nvSpPr>
          <p:cNvPr id="1668" name="テキスト ボックス 1667"/>
          <p:cNvSpPr txBox="1"/>
          <p:nvPr/>
        </p:nvSpPr>
        <p:spPr bwMode="auto">
          <a:xfrm>
            <a:off x="373063" y="2390775"/>
            <a:ext cx="8397875"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8679"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 15.0</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70701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3"/>
          <p:cNvGrpSpPr>
            <a:grpSpLocks/>
          </p:cNvGrpSpPr>
          <p:nvPr/>
        </p:nvGrpSpPr>
        <p:grpSpPr bwMode="auto">
          <a:xfrm>
            <a:off x="203200" y="3227388"/>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917127"/>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484313"/>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p:cNvSpPr txBox="1"/>
          <p:nvPr/>
        </p:nvSpPr>
        <p:spPr bwMode="auto">
          <a:xfrm>
            <a:off x="468313" y="2349500"/>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9709" name="テキスト ボックス 1665"/>
          <p:cNvSpPr txBox="1">
            <a:spLocks noChangeArrowheads="1"/>
          </p:cNvSpPr>
          <p:nvPr/>
        </p:nvSpPr>
        <p:spPr bwMode="auto">
          <a:xfrm>
            <a:off x="115888" y="5392738"/>
            <a:ext cx="8932862" cy="773112"/>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交通事故減少便益</a:t>
            </a:r>
            <a:r>
              <a:rPr lang="en-US" altLang="ja-JP" sz="1800" b="1" dirty="0">
                <a:latin typeface="Meiryo UI" panose="020B0604030504040204" pitchFamily="50" charset="-128"/>
                <a:ea typeface="Meiryo UI" panose="020B0604030504040204" pitchFamily="50" charset="-128"/>
              </a:rPr>
              <a:t> 3.2</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p:txBody>
      </p:sp>
      <p:sp>
        <p:nvSpPr>
          <p:cNvPr id="29710" name="スライド番号プレースホルダー 3"/>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880850D7-A004-41CA-A639-8B70C351371A}" type="slidenum">
              <a:rPr lang="ja-JP" altLang="en-US" sz="2000">
                <a:latin typeface="Arial" panose="020B0604020202020204" pitchFamily="34" charset="0"/>
              </a:rPr>
              <a:pPr algn="r" eaLnBrk="1" hangingPunct="1">
                <a:spcBef>
                  <a:spcPct val="0"/>
                </a:spcBef>
                <a:buFontTx/>
                <a:buNone/>
              </a:pPr>
              <a:t>12</a:t>
            </a:fld>
            <a:endParaRPr lang="ja-JP" altLang="en-US" sz="2000">
              <a:latin typeface="Arial" panose="020B0604020202020204" pitchFamily="34" charset="0"/>
            </a:endParaRPr>
          </a:p>
        </p:txBody>
      </p:sp>
    </p:spTree>
    <p:extLst>
      <p:ext uri="{BB962C8B-B14F-4D97-AF65-F5344CB8AC3E}">
        <p14:creationId xmlns:p14="http://schemas.microsoft.com/office/powerpoint/2010/main" val="403371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355976" y="1815921"/>
            <a:ext cx="4681736" cy="4247317"/>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ja-JP" altLang="en-US" dirty="0">
                <a:latin typeface="+mn-ea"/>
              </a:rPr>
              <a:t>　　　　　</a:t>
            </a:r>
            <a:r>
              <a:rPr lang="en-US" altLang="zh-CN" dirty="0">
                <a:latin typeface="ＭＳ Ｐゴシック" panose="020B0600070205080204" pitchFamily="50" charset="-128"/>
                <a:ea typeface="ＭＳ Ｐゴシック" panose="020B0600070205080204" pitchFamily="50" charset="-128"/>
              </a:rPr>
              <a:t> </a:t>
            </a:r>
            <a:r>
              <a:rPr lang="zh-CN" altLang="en-US" dirty="0">
                <a:latin typeface="ＭＳ Ｐゴシック" panose="020B0600070205080204" pitchFamily="50" charset="-128"/>
                <a:ea typeface="ＭＳ Ｐゴシック" panose="020B0600070205080204" pitchFamily="50" charset="-128"/>
              </a:rPr>
              <a:t>（国土交通省平成</a:t>
            </a:r>
            <a:r>
              <a:rPr lang="en-US" altLang="zh-CN" dirty="0">
                <a:latin typeface="ＭＳ Ｐゴシック" panose="020B0600070205080204" pitchFamily="50" charset="-128"/>
                <a:ea typeface="ＭＳ Ｐゴシック" panose="020B0600070205080204" pitchFamily="50" charset="-128"/>
              </a:rPr>
              <a:t>30</a:t>
            </a:r>
            <a:r>
              <a:rPr lang="zh-CN" altLang="en-US" dirty="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令和３</a:t>
            </a:r>
            <a:r>
              <a:rPr lang="zh-TW" altLang="en-US" dirty="0">
                <a:latin typeface="ＭＳ Ｐゴシック" panose="020B0600070205080204" pitchFamily="50" charset="-128"/>
                <a:ea typeface="ＭＳ Ｐゴシック" panose="020B0600070205080204" pitchFamily="50" charset="-128"/>
              </a:rPr>
              <a:t>年度</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：４</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12</a:t>
            </a:r>
            <a:r>
              <a:rPr lang="ja-JP" altLang="en-US" dirty="0">
                <a:latin typeface="ＭＳ Ｐゴシック" panose="020B0600070205080204" pitchFamily="50" charset="-128"/>
                <a:ea typeface="ＭＳ Ｐゴシック" panose="020B0600070205080204" pitchFamily="50" charset="-128"/>
              </a:rPr>
              <a:t>年度</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推計に用いた資料　：平成</a:t>
            </a:r>
            <a:r>
              <a:rPr lang="en-US" altLang="ja-JP" dirty="0">
                <a:latin typeface="ＭＳ Ｐゴシック" panose="020B0600070205080204" pitchFamily="50" charset="-128"/>
                <a:ea typeface="ＭＳ Ｐゴシック" panose="020B0600070205080204" pitchFamily="50" charset="-128"/>
              </a:rPr>
              <a:t>22</a:t>
            </a:r>
            <a:r>
              <a:rPr lang="ja-JP" altLang="en-US" dirty="0">
                <a:latin typeface="ＭＳ Ｐゴシック" panose="020B0600070205080204" pitchFamily="50" charset="-128"/>
                <a:ea typeface="ＭＳ Ｐゴシック" panose="020B0600070205080204" pitchFamily="50" charset="-128"/>
              </a:rPr>
              <a:t>年度交通ｾﾝｻｽ</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事業費</a:t>
            </a:r>
            <a:r>
              <a:rPr lang="en-US" altLang="zh-TW"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約</a:t>
            </a:r>
            <a:r>
              <a:rPr lang="en-US" altLang="ja-JP" dirty="0">
                <a:latin typeface="ＭＳ Ｐゴシック" panose="020B0600070205080204" pitchFamily="50" charset="-128"/>
                <a:ea typeface="ＭＳ Ｐゴシック" panose="020B0600070205080204" pitchFamily="50" charset="-128"/>
              </a:rPr>
              <a:t>98.6</a:t>
            </a:r>
            <a:r>
              <a:rPr lang="ja-JP" altLang="en-US" dirty="0">
                <a:latin typeface="ＭＳ Ｐゴシック" panose="020B0600070205080204" pitchFamily="50" charset="-128"/>
                <a:ea typeface="ＭＳ Ｐゴシック" panose="020B0600070205080204" pitchFamily="50" charset="-128"/>
              </a:rPr>
              <a:t>億円</a:t>
            </a:r>
            <a:r>
              <a:rPr lang="ja-JP" altLang="en-US" sz="1600" dirty="0">
                <a:latin typeface="ＭＳ Ｐゴシック" panose="020B0600070205080204" pitchFamily="50" charset="-128"/>
                <a:ea typeface="ＭＳ Ｐゴシック" panose="020B0600070205080204" pitchFamily="50" charset="-128"/>
              </a:rPr>
              <a:t>（単純価値）</a:t>
            </a:r>
            <a:endParaRPr lang="zh-TW" altLang="en-US" sz="1600"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維持管理費</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：約</a:t>
            </a:r>
            <a:r>
              <a:rPr lang="en-US" altLang="ja-JP" dirty="0">
                <a:latin typeface="ＭＳ Ｐゴシック" panose="020B0600070205080204" pitchFamily="50" charset="-128"/>
                <a:ea typeface="ＭＳ Ｐゴシック" panose="020B0600070205080204" pitchFamily="50" charset="-128"/>
              </a:rPr>
              <a:t>1,060</a:t>
            </a:r>
            <a:r>
              <a:rPr lang="ja-JP" altLang="en-US" dirty="0">
                <a:latin typeface="ＭＳ Ｐゴシック" panose="020B0600070205080204" pitchFamily="50" charset="-128"/>
                <a:ea typeface="ＭＳ Ｐゴシック" panose="020B0600070205080204" pitchFamily="50" charset="-128"/>
              </a:rPr>
              <a:t>万円</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年</a:t>
            </a:r>
            <a:endParaRPr lang="en-US" altLang="ja-JP" dirty="0">
              <a:latin typeface="ＭＳ Ｐゴシック" panose="020B0600070205080204" pitchFamily="50" charset="-128"/>
              <a:ea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194873" y="548680"/>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itchFamily="34" charset="0"/>
              </a:rPr>
              <a:t>事業の投資効果（費用便益分析）①</a:t>
            </a:r>
          </a:p>
        </p:txBody>
      </p:sp>
      <p:sp>
        <p:nvSpPr>
          <p:cNvPr id="8" name="正方形/長方形 7"/>
          <p:cNvSpPr/>
          <p:nvPr/>
        </p:nvSpPr>
        <p:spPr>
          <a:xfrm>
            <a:off x="300038" y="980728"/>
            <a:ext cx="8737674"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3" name="スライド番号プレースホルダー 3"/>
          <p:cNvSpPr txBox="1">
            <a:spLocks/>
          </p:cNvSpPr>
          <p:nvPr/>
        </p:nvSpPr>
        <p:spPr bwMode="auto">
          <a:xfrm>
            <a:off x="8532813" y="6477000"/>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r" defTabSz="914400" rtl="0" eaLnBrk="0" latinLnBrk="0" hangingPunct="0">
              <a:spcBef>
                <a:spcPct val="20000"/>
              </a:spcBef>
              <a:buFont typeface="Arial" pitchFamily="34" charset="0"/>
              <a:buChar char="•"/>
              <a:defRPr kumimoji="1" sz="3200" kern="1200">
                <a:solidFill>
                  <a:schemeClr val="tx1"/>
                </a:solidFill>
                <a:latin typeface="Calibri" pitchFamily="34" charset="0"/>
                <a:ea typeface="ＭＳ Ｐゴシック" pitchFamily="50" charset="-128"/>
                <a:cs typeface="+mn-cs"/>
              </a:defRPr>
            </a:lvl1pPr>
            <a:lvl2pPr marL="742950" indent="-285750" algn="l" defTabSz="914400" rtl="0" eaLnBrk="0" latinLnBrk="0" hangingPunct="0">
              <a:spcBef>
                <a:spcPct val="20000"/>
              </a:spcBef>
              <a:buFont typeface="Arial" pitchFamily="34" charset="0"/>
              <a:buChar char="–"/>
              <a:defRPr kumimoji="1" sz="2800" kern="1200">
                <a:solidFill>
                  <a:schemeClr val="tx1"/>
                </a:solidFill>
                <a:latin typeface="Calibri" pitchFamily="34" charset="0"/>
                <a:ea typeface="ＭＳ Ｐゴシック" pitchFamily="50" charset="-128"/>
                <a:cs typeface="+mn-cs"/>
              </a:defRPr>
            </a:lvl2pPr>
            <a:lvl3pPr marL="1143000" indent="-228600" algn="l" defTabSz="914400" rtl="0" eaLnBrk="0" latinLnBrk="0" hangingPunct="0">
              <a:spcBef>
                <a:spcPct val="20000"/>
              </a:spcBef>
              <a:buFont typeface="Arial" pitchFamily="34" charset="0"/>
              <a:buChar char="•"/>
              <a:defRPr kumimoji="1" sz="2400" kern="1200">
                <a:solidFill>
                  <a:schemeClr val="tx1"/>
                </a:solidFill>
                <a:latin typeface="Calibri" pitchFamily="34" charset="0"/>
                <a:ea typeface="ＭＳ Ｐゴシック" pitchFamily="50" charset="-128"/>
                <a:cs typeface="+mn-cs"/>
              </a:defRPr>
            </a:lvl3pPr>
            <a:lvl4pPr marL="16002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4pPr>
            <a:lvl5pPr marL="20574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9pPr>
          </a:lstStyle>
          <a:p>
            <a:pPr eaLnBrk="1" hangingPunct="1">
              <a:spcBef>
                <a:spcPct val="0"/>
              </a:spcBef>
              <a:buFontTx/>
              <a:buNone/>
            </a:pPr>
            <a:fld id="{A1C91706-7FF1-442E-9B9C-E4161C859423}" type="slidenum">
              <a:rPr lang="ja-JP" altLang="en-US" sz="2000" smtClean="0">
                <a:latin typeface="Arial" pitchFamily="34" charset="0"/>
              </a:rPr>
              <a:pPr eaLnBrk="1" hangingPunct="1">
                <a:spcBef>
                  <a:spcPct val="0"/>
                </a:spcBef>
                <a:buFontTx/>
                <a:buNone/>
              </a:pPr>
              <a:t>13</a:t>
            </a:fld>
            <a:endParaRPr lang="ja-JP" altLang="en-US" sz="2000" dirty="0">
              <a:latin typeface="Arial" pitchFamily="34" charset="0"/>
            </a:endParaRPr>
          </a:p>
        </p:txBody>
      </p:sp>
      <p:sp>
        <p:nvSpPr>
          <p:cNvPr id="16" name="テキスト ボックス 6"/>
          <p:cNvSpPr txBox="1">
            <a:spLocks noChangeArrowheads="1"/>
          </p:cNvSpPr>
          <p:nvPr/>
        </p:nvSpPr>
        <p:spPr bwMode="auto">
          <a:xfrm>
            <a:off x="194873" y="5893961"/>
            <a:ext cx="38789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400" b="1" dirty="0">
                <a:latin typeface="ＭＳ Ｐゴシック" pitchFamily="50" charset="-128"/>
              </a:rPr>
              <a:t>◆費用便益比　</a:t>
            </a:r>
            <a:endParaRPr lang="en-US" altLang="ja-JP" sz="2400" b="1" dirty="0">
              <a:latin typeface="ＭＳ Ｐゴシック" pitchFamily="50" charset="-128"/>
            </a:endParaRPr>
          </a:p>
          <a:p>
            <a:pPr eaLnBrk="1" hangingPunct="1">
              <a:lnSpc>
                <a:spcPts val="3000"/>
              </a:lnSpc>
              <a:spcBef>
                <a:spcPct val="0"/>
              </a:spcBef>
              <a:buNone/>
            </a:pPr>
            <a:r>
              <a:rPr lang="ja-JP" altLang="en-US" sz="2400" b="1" dirty="0">
                <a:latin typeface="ＭＳ Ｐゴシック" pitchFamily="50" charset="-128"/>
              </a:rPr>
              <a:t>　　</a:t>
            </a:r>
            <a:r>
              <a:rPr lang="en-US" altLang="ja-JP" sz="2400" b="1" dirty="0">
                <a:solidFill>
                  <a:srgbClr val="FF0000"/>
                </a:solidFill>
                <a:latin typeface="ＭＳ Ｐゴシック" pitchFamily="50" charset="-128"/>
              </a:rPr>
              <a:t>B/C = 2.93</a:t>
            </a:r>
          </a:p>
        </p:txBody>
      </p:sp>
      <p:sp>
        <p:nvSpPr>
          <p:cNvPr id="17" name="テキスト ボックス 7"/>
          <p:cNvSpPr txBox="1">
            <a:spLocks noChangeArrowheads="1"/>
          </p:cNvSpPr>
          <p:nvPr/>
        </p:nvSpPr>
        <p:spPr bwMode="auto">
          <a:xfrm>
            <a:off x="251520" y="3821660"/>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251520" y="1700808"/>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995318383"/>
              </p:ext>
            </p:extLst>
          </p:nvPr>
        </p:nvGraphicFramePr>
        <p:xfrm>
          <a:off x="458018" y="4201086"/>
          <a:ext cx="3672409" cy="137194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17847">
                <a:tc gridSpan="2">
                  <a:txBody>
                    <a:bodyPr/>
                    <a:lstStyle/>
                    <a:p>
                      <a:pPr algn="ctr"/>
                      <a:r>
                        <a:rPr kumimoji="1" lang="ja-JP" altLang="en-US" sz="1600" dirty="0">
                          <a:latin typeface="HG丸ｺﾞｼｯｸM-PRO" panose="020F0600000000000000" pitchFamily="50" charset="-128"/>
                          <a:ea typeface="HG丸ｺﾞｼｯｸM-PRO" panose="020F0600000000000000" pitchFamily="50" charset="-128"/>
                        </a:rPr>
                        <a:t>総費用</a:t>
                      </a:r>
                      <a:endParaRPr kumimoji="1" lang="en-US" altLang="ja-JP" sz="1600" dirty="0">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algn="r"/>
                      <a:r>
                        <a:rPr kumimoji="1" lang="en-US" altLang="ja-JP" sz="1600" dirty="0">
                          <a:latin typeface="HG丸ｺﾞｼｯｸM-PRO" panose="020F0600000000000000" pitchFamily="50" charset="-128"/>
                          <a:ea typeface="HG丸ｺﾞｼｯｸM-PRO" panose="020F0600000000000000" pitchFamily="50" charset="-128"/>
                        </a:rPr>
                        <a:t>88.1</a:t>
                      </a:r>
                      <a:r>
                        <a:rPr kumimoji="1" lang="ja-JP" altLang="en-US" sz="1600" dirty="0">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0"/>
                  </a:ext>
                </a:extLst>
              </a:tr>
              <a:tr h="21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86.5</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9721">
                <a:tc>
                  <a:txBody>
                    <a:bodyPr/>
                    <a:lstStyle/>
                    <a:p>
                      <a:pPr algn="ctr"/>
                      <a:endParaRPr kumimoji="1" lang="ja-JP" altLang="en-US" sz="1600" dirty="0">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1.6</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516484283"/>
              </p:ext>
            </p:extLst>
          </p:nvPr>
        </p:nvGraphicFramePr>
        <p:xfrm>
          <a:off x="458018" y="2072452"/>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258.6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240.4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15.0</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3.2</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45924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14</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lang="ja-JP" altLang="en-US" sz="2800" dirty="0">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事業の必要性等に関する視点</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p:cNvGrpSpPr/>
          <p:nvPr/>
        </p:nvGrpSpPr>
        <p:grpSpPr>
          <a:xfrm>
            <a:off x="107503" y="-171400"/>
            <a:ext cx="6169471" cy="6264695"/>
            <a:chOff x="343736" y="1744663"/>
            <a:chExt cx="5380392" cy="4852689"/>
          </a:xfrm>
        </p:grpSpPr>
        <p:sp>
          <p:nvSpPr>
            <p:cNvPr id="15364"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4" name="グループ化 3"/>
            <p:cNvGrpSpPr/>
            <p:nvPr/>
          </p:nvGrpSpPr>
          <p:grpSpPr>
            <a:xfrm>
              <a:off x="343736" y="2479894"/>
              <a:ext cx="5380392" cy="4117458"/>
              <a:chOff x="343736" y="2479894"/>
              <a:chExt cx="5380392" cy="4117458"/>
            </a:xfrm>
          </p:grpSpPr>
          <p:grpSp>
            <p:nvGrpSpPr>
              <p:cNvPr id="2" name="グループ化 1"/>
              <p:cNvGrpSpPr/>
              <p:nvPr/>
            </p:nvGrpSpPr>
            <p:grpSpPr>
              <a:xfrm>
                <a:off x="343736" y="2479894"/>
                <a:ext cx="5380392" cy="4117458"/>
                <a:chOff x="343736" y="2479894"/>
                <a:chExt cx="5380392" cy="4117458"/>
              </a:xfrm>
            </p:grpSpPr>
            <p:sp>
              <p:nvSpPr>
                <p:cNvPr id="15362" name="Line 1023"/>
                <p:cNvSpPr>
                  <a:spLocks noChangeShapeType="1"/>
                </p:cNvSpPr>
                <p:nvPr/>
              </p:nvSpPr>
              <p:spPr bwMode="auto">
                <a:xfrm>
                  <a:off x="3594100" y="2479894"/>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3" name="Line 1023"/>
                <p:cNvSpPr>
                  <a:spLocks noChangeShapeType="1"/>
                </p:cNvSpPr>
                <p:nvPr/>
              </p:nvSpPr>
              <p:spPr bwMode="auto">
                <a:xfrm>
                  <a:off x="2367211" y="3332936"/>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6" name="グループ化 5"/>
                <p:cNvGrpSpPr/>
                <p:nvPr/>
              </p:nvGrpSpPr>
              <p:grpSpPr>
                <a:xfrm>
                  <a:off x="343736" y="2838371"/>
                  <a:ext cx="5380392" cy="3758981"/>
                  <a:chOff x="2051720" y="2709099"/>
                  <a:chExt cx="5904656" cy="4207457"/>
                </a:xfrm>
              </p:grpSpPr>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4569"/>
                  <a:stretch/>
                </p:blipFill>
                <p:spPr bwMode="auto">
                  <a:xfrm>
                    <a:off x="2051720" y="2709099"/>
                    <a:ext cx="5904656" cy="4082591"/>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5" name="フリーフォーム 14"/>
                  <p:cNvSpPr/>
                  <p:nvPr/>
                </p:nvSpPr>
                <p:spPr>
                  <a:xfrm>
                    <a:off x="4024596" y="4329340"/>
                    <a:ext cx="107076" cy="872497"/>
                  </a:xfrm>
                  <a:custGeom>
                    <a:avLst/>
                    <a:gdLst>
                      <a:gd name="connsiteX0" fmla="*/ 13855 w 96982"/>
                      <a:gd name="connsiteY0" fmla="*/ 0 h 762000"/>
                      <a:gd name="connsiteX1" fmla="*/ 96982 w 96982"/>
                      <a:gd name="connsiteY1" fmla="*/ 360218 h 762000"/>
                      <a:gd name="connsiteX2" fmla="*/ 0 w 96982"/>
                      <a:gd name="connsiteY2" fmla="*/ 762000 h 762000"/>
                    </a:gdLst>
                    <a:ahLst/>
                    <a:cxnLst>
                      <a:cxn ang="0">
                        <a:pos x="connsiteX0" y="connsiteY0"/>
                      </a:cxn>
                      <a:cxn ang="0">
                        <a:pos x="connsiteX1" y="connsiteY1"/>
                      </a:cxn>
                      <a:cxn ang="0">
                        <a:pos x="connsiteX2" y="connsiteY2"/>
                      </a:cxn>
                    </a:cxnLst>
                    <a:rect l="l" t="t" r="r" b="b"/>
                    <a:pathLst>
                      <a:path w="96982" h="762000">
                        <a:moveTo>
                          <a:pt x="13855" y="0"/>
                        </a:moveTo>
                        <a:lnTo>
                          <a:pt x="96982" y="360218"/>
                        </a:lnTo>
                        <a:lnTo>
                          <a:pt x="0" y="762000"/>
                        </a:lnTo>
                      </a:path>
                    </a:pathLst>
                  </a:custGeom>
                  <a:noFill/>
                  <a:ln w="1079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16" name="テキスト ボックス 6"/>
                  <p:cNvSpPr txBox="1"/>
                  <p:nvPr/>
                </p:nvSpPr>
                <p:spPr>
                  <a:xfrm>
                    <a:off x="5146442" y="5097461"/>
                    <a:ext cx="2206174" cy="303201"/>
                  </a:xfrm>
                  <a:prstGeom prst="rect">
                    <a:avLst/>
                  </a:prstGeom>
                  <a:solidFill>
                    <a:schemeClr val="bg1"/>
                  </a:solidFill>
                  <a:ln w="19050">
                    <a:solidFill>
                      <a:schemeClr val="tx1"/>
                    </a:solidFill>
                  </a:ln>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t>本事業区間　</a:t>
                    </a:r>
                    <a:r>
                      <a:rPr kumimoji="1" lang="en-US" altLang="ja-JP" sz="1800" dirty="0"/>
                      <a:t>L=1.0km</a:t>
                    </a:r>
                    <a:endParaRPr kumimoji="1" lang="ja-JP" altLang="en-US" sz="1800" dirty="0"/>
                  </a:p>
                </p:txBody>
              </p:sp>
              <p:cxnSp>
                <p:nvCxnSpPr>
                  <p:cNvPr id="17" name="直線コネクタ 16"/>
                  <p:cNvCxnSpPr/>
                  <p:nvPr/>
                </p:nvCxnSpPr>
                <p:spPr>
                  <a:xfrm>
                    <a:off x="4170988" y="4294379"/>
                    <a:ext cx="1077632" cy="6019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4104064" y="5208597"/>
                    <a:ext cx="1144555" cy="6054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998840" y="4786456"/>
                    <a:ext cx="0" cy="833069"/>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テキスト ボックス 10"/>
                  <p:cNvSpPr txBox="1"/>
                  <p:nvPr/>
                </p:nvSpPr>
                <p:spPr>
                  <a:xfrm rot="159523">
                    <a:off x="2673989" y="2732318"/>
                    <a:ext cx="362744" cy="1293996"/>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府道八尾茨木線</a:t>
                    </a:r>
                  </a:p>
                </p:txBody>
              </p:sp>
              <p:sp>
                <p:nvSpPr>
                  <p:cNvPr id="21" name="テキスト ボックス 11"/>
                  <p:cNvSpPr txBox="1"/>
                  <p:nvPr/>
                </p:nvSpPr>
                <p:spPr>
                  <a:xfrm rot="300071">
                    <a:off x="4143051" y="2874588"/>
                    <a:ext cx="2006783" cy="30441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t>府道枚方交野寝屋川線</a:t>
                    </a:r>
                  </a:p>
                </p:txBody>
              </p:sp>
              <p:sp>
                <p:nvSpPr>
                  <p:cNvPr id="22" name="テキスト ボックス 12"/>
                  <p:cNvSpPr txBox="1"/>
                  <p:nvPr/>
                </p:nvSpPr>
                <p:spPr>
                  <a:xfrm rot="19598358">
                    <a:off x="5299293" y="4013272"/>
                    <a:ext cx="1729044" cy="33855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b="1" dirty="0"/>
                      <a:t>第二京阪道路</a:t>
                    </a:r>
                    <a:endParaRPr kumimoji="1" lang="ja-JP" altLang="en-US" sz="1600" b="1" dirty="0"/>
                  </a:p>
                </p:txBody>
              </p:sp>
              <p:sp>
                <p:nvSpPr>
                  <p:cNvPr id="23" name="テキスト ボックス 13"/>
                  <p:cNvSpPr txBox="1"/>
                  <p:nvPr/>
                </p:nvSpPr>
                <p:spPr>
                  <a:xfrm rot="20480321">
                    <a:off x="2842596" y="5176558"/>
                    <a:ext cx="1075323" cy="307777"/>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b="1" dirty="0">
                        <a:latin typeface="+mj-ea"/>
                        <a:ea typeface="+mj-ea"/>
                      </a:rPr>
                      <a:t>国道</a:t>
                    </a:r>
                    <a:r>
                      <a:rPr lang="en-US" altLang="ja-JP" sz="1400" b="1" dirty="0">
                        <a:latin typeface="+mj-ea"/>
                        <a:ea typeface="+mj-ea"/>
                      </a:rPr>
                      <a:t>163</a:t>
                    </a:r>
                    <a:r>
                      <a:rPr lang="ja-JP" altLang="en-US" sz="1400" b="1" dirty="0">
                        <a:latin typeface="+mj-ea"/>
                        <a:ea typeface="+mj-ea"/>
                      </a:rPr>
                      <a:t>号</a:t>
                    </a:r>
                    <a:endParaRPr kumimoji="1" lang="ja-JP" altLang="en-US" sz="1400" b="1" dirty="0">
                      <a:latin typeface="+mj-ea"/>
                      <a:ea typeface="+mj-ea"/>
                    </a:endParaRPr>
                  </a:p>
                </p:txBody>
              </p:sp>
              <p:sp>
                <p:nvSpPr>
                  <p:cNvPr id="28" name="テキスト ボックス 16"/>
                  <p:cNvSpPr txBox="1"/>
                  <p:nvPr/>
                </p:nvSpPr>
                <p:spPr>
                  <a:xfrm rot="21133080">
                    <a:off x="4440511" y="5618182"/>
                    <a:ext cx="353943" cy="1298374"/>
                  </a:xfrm>
                  <a:prstGeom prst="rect">
                    <a:avLst/>
                  </a:prstGeom>
                  <a:noFill/>
                  <a:ln w="19050">
                    <a:noFill/>
                  </a:ln>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t>府道八尾</a:t>
                    </a:r>
                    <a:r>
                      <a:rPr lang="ja-JP" altLang="en-US" sz="1100" b="1"/>
                      <a:t>枚方</a:t>
                    </a:r>
                    <a:r>
                      <a:rPr kumimoji="1" lang="ja-JP" altLang="en-US" sz="1100" b="1"/>
                      <a:t>線</a:t>
                    </a:r>
                  </a:p>
                </p:txBody>
              </p:sp>
              <p:sp>
                <p:nvSpPr>
                  <p:cNvPr id="29" name="テキスト ボックス 10"/>
                  <p:cNvSpPr txBox="1"/>
                  <p:nvPr/>
                </p:nvSpPr>
                <p:spPr>
                  <a:xfrm rot="196944">
                    <a:off x="3742309" y="2783745"/>
                    <a:ext cx="352229" cy="1627114"/>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（都）千里丘寝屋川線</a:t>
                    </a:r>
                  </a:p>
                </p:txBody>
              </p:sp>
              <p:sp>
                <p:nvSpPr>
                  <p:cNvPr id="30" name="テキスト ボックス 10"/>
                  <p:cNvSpPr txBox="1"/>
                  <p:nvPr/>
                </p:nvSpPr>
                <p:spPr>
                  <a:xfrm rot="196944">
                    <a:off x="3682034" y="4416189"/>
                    <a:ext cx="362744" cy="1506519"/>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（都）寝屋川大東線</a:t>
                    </a:r>
                  </a:p>
                </p:txBody>
              </p:sp>
              <p:sp>
                <p:nvSpPr>
                  <p:cNvPr id="31" name="テキスト ボックス 47"/>
                  <p:cNvSpPr txBox="1"/>
                  <p:nvPr/>
                </p:nvSpPr>
                <p:spPr>
                  <a:xfrm rot="20820221">
                    <a:off x="2398978" y="4815049"/>
                    <a:ext cx="1518489" cy="304414"/>
                  </a:xfrm>
                  <a:prstGeom prst="rect">
                    <a:avLst/>
                  </a:prstGeom>
                  <a:noFill/>
                  <a:ln w="19050">
                    <a:noFill/>
                  </a:ln>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t>府道守口門真線</a:t>
                    </a:r>
                  </a:p>
                </p:txBody>
              </p:sp>
              <p:sp>
                <p:nvSpPr>
                  <p:cNvPr id="35" name="テキスト ボックス 13"/>
                  <p:cNvSpPr txBox="1"/>
                  <p:nvPr/>
                </p:nvSpPr>
                <p:spPr>
                  <a:xfrm rot="18809138">
                    <a:off x="4194792" y="3803245"/>
                    <a:ext cx="1004199" cy="33855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b="1" dirty="0">
                        <a:latin typeface="+mj-ea"/>
                        <a:ea typeface="+mj-ea"/>
                      </a:rPr>
                      <a:t>京阪本線</a:t>
                    </a:r>
                  </a:p>
                </p:txBody>
              </p:sp>
            </p:grpSp>
            <p:cxnSp>
              <p:nvCxnSpPr>
                <p:cNvPr id="44" name="直線コネクタ 43"/>
                <p:cNvCxnSpPr/>
                <p:nvPr/>
              </p:nvCxnSpPr>
              <p:spPr>
                <a:xfrm>
                  <a:off x="2164883" y="5476702"/>
                  <a:ext cx="1042932" cy="5409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3029186" y="5524960"/>
                  <a:ext cx="3324" cy="38379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46" name="テキスト ボックス 6"/>
              <p:cNvSpPr txBox="1"/>
              <p:nvPr/>
            </p:nvSpPr>
            <p:spPr>
              <a:xfrm>
                <a:off x="3174662" y="5708462"/>
                <a:ext cx="1250953" cy="270882"/>
              </a:xfrm>
              <a:prstGeom prst="rect">
                <a:avLst/>
              </a:prstGeom>
              <a:solidFill>
                <a:schemeClr val="bg1"/>
              </a:solidFill>
              <a:ln w="19050">
                <a:solidFill>
                  <a:schemeClr val="tx1"/>
                </a:solidFill>
              </a:ln>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t>完成済区間</a:t>
                </a:r>
                <a:endParaRPr kumimoji="1" lang="ja-JP" altLang="en-US" sz="1800" dirty="0"/>
              </a:p>
            </p:txBody>
          </p:sp>
        </p:grpSp>
      </p:grpSp>
      <p:sp>
        <p:nvSpPr>
          <p:cNvPr id="34" name="テキスト ボックス 4"/>
          <p:cNvSpPr txBox="1">
            <a:spLocks noChangeArrowheads="1"/>
          </p:cNvSpPr>
          <p:nvPr/>
        </p:nvSpPr>
        <p:spPr bwMode="auto">
          <a:xfrm>
            <a:off x="-1" y="620688"/>
            <a:ext cx="33410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■事業効果の定性的分析</a:t>
            </a:r>
            <a:r>
              <a:rPr lang="ja-JP" altLang="en-US" dirty="0">
                <a:solidFill>
                  <a:srgbClr val="000000"/>
                </a:solidFill>
                <a:latin typeface="ＭＳ Ｐゴシック" pitchFamily="50" charset="-128"/>
                <a:ea typeface="HGPｺﾞｼｯｸM" pitchFamily="50" charset="-128"/>
                <a:cs typeface="Meiryo UI" pitchFamily="50" charset="-128"/>
              </a:rPr>
              <a:t>　</a:t>
            </a:r>
            <a:endParaRPr lang="en-US" altLang="ja-JP" dirty="0">
              <a:solidFill>
                <a:srgbClr val="000000"/>
              </a:solidFill>
              <a:latin typeface="ＭＳ Ｐゴシック" pitchFamily="50" charset="-128"/>
              <a:ea typeface="HGPｺﾞｼｯｸM" pitchFamily="50" charset="-128"/>
              <a:cs typeface="Meiryo UI" pitchFamily="50" charset="-128"/>
            </a:endParaRPr>
          </a:p>
        </p:txBody>
      </p:sp>
      <p:cxnSp>
        <p:nvCxnSpPr>
          <p:cNvPr id="9" name="直線矢印コネクタ 8"/>
          <p:cNvCxnSpPr/>
          <p:nvPr/>
        </p:nvCxnSpPr>
        <p:spPr>
          <a:xfrm>
            <a:off x="2267744" y="3068960"/>
            <a:ext cx="94456" cy="334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2293144" y="3789040"/>
            <a:ext cx="72008" cy="2880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円/楕円 15"/>
          <p:cNvSpPr>
            <a:spLocks noChangeArrowheads="1"/>
          </p:cNvSpPr>
          <p:nvPr/>
        </p:nvSpPr>
        <p:spPr bwMode="auto">
          <a:xfrm>
            <a:off x="2411760" y="3284984"/>
            <a:ext cx="275805" cy="160559"/>
          </a:xfrm>
          <a:prstGeom prst="ellipse">
            <a:avLst/>
          </a:prstGeom>
          <a:solidFill>
            <a:schemeClr val="bg1"/>
          </a:solidFill>
          <a:ln w="19050" algn="ctr">
            <a:solidFill>
              <a:srgbClr val="000000"/>
            </a:solidFill>
            <a:round/>
            <a:headEnd/>
            <a:tailEnd/>
          </a:ln>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b="1" dirty="0">
                <a:latin typeface="HGS創英角ｺﾞｼｯｸUB" pitchFamily="50" charset="-128"/>
                <a:ea typeface="HGS創英角ｺﾞｼｯｸUB" pitchFamily="50" charset="-128"/>
              </a:rPr>
              <a:t>1</a:t>
            </a:r>
            <a:endParaRPr lang="ja-JP" altLang="en-US" sz="1200" b="1" dirty="0">
              <a:latin typeface="HGS創英角ｺﾞｼｯｸUB" pitchFamily="50" charset="-128"/>
              <a:ea typeface="HGS創英角ｺﾞｼｯｸUB" pitchFamily="50" charset="-128"/>
            </a:endParaRPr>
          </a:p>
        </p:txBody>
      </p:sp>
      <p:sp>
        <p:nvSpPr>
          <p:cNvPr id="42" name="円/楕円 33"/>
          <p:cNvSpPr>
            <a:spLocks noChangeArrowheads="1"/>
          </p:cNvSpPr>
          <p:nvPr/>
        </p:nvSpPr>
        <p:spPr bwMode="auto">
          <a:xfrm>
            <a:off x="2411760" y="3789040"/>
            <a:ext cx="275805" cy="160559"/>
          </a:xfrm>
          <a:prstGeom prst="ellipse">
            <a:avLst/>
          </a:prstGeom>
          <a:solidFill>
            <a:schemeClr val="bg1"/>
          </a:solidFill>
          <a:ln w="19050" algn="ctr">
            <a:solidFill>
              <a:srgbClr val="000000"/>
            </a:solidFill>
            <a:round/>
            <a:headEnd/>
            <a:tailEnd/>
          </a:ln>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b="1" dirty="0">
                <a:latin typeface="HGS創英角ｺﾞｼｯｸUB" pitchFamily="50" charset="-128"/>
                <a:ea typeface="HGS創英角ｺﾞｼｯｸUB" pitchFamily="50" charset="-128"/>
              </a:rPr>
              <a:t>2</a:t>
            </a:r>
            <a:endParaRPr lang="ja-JP" altLang="en-US" sz="1200" b="1" dirty="0">
              <a:latin typeface="HGS創英角ｺﾞｼｯｸUB" pitchFamily="50" charset="-128"/>
              <a:ea typeface="HGS創英角ｺﾞｼｯｸUB" pitchFamily="50" charset="-128"/>
            </a:endParaRPr>
          </a:p>
        </p:txBody>
      </p:sp>
      <p:sp>
        <p:nvSpPr>
          <p:cNvPr id="7" name="フリーフォーム 6"/>
          <p:cNvSpPr/>
          <p:nvPr/>
        </p:nvSpPr>
        <p:spPr>
          <a:xfrm>
            <a:off x="2118511" y="4137434"/>
            <a:ext cx="54321" cy="525101"/>
          </a:xfrm>
          <a:custGeom>
            <a:avLst/>
            <a:gdLst>
              <a:gd name="connsiteX0" fmla="*/ 54321 w 54321"/>
              <a:gd name="connsiteY0" fmla="*/ 0 h 525101"/>
              <a:gd name="connsiteX1" fmla="*/ 54321 w 54321"/>
              <a:gd name="connsiteY1" fmla="*/ 81481 h 525101"/>
              <a:gd name="connsiteX2" fmla="*/ 27160 w 54321"/>
              <a:gd name="connsiteY2" fmla="*/ 217283 h 525101"/>
              <a:gd name="connsiteX3" fmla="*/ 27160 w 54321"/>
              <a:gd name="connsiteY3" fmla="*/ 226336 h 525101"/>
              <a:gd name="connsiteX4" fmla="*/ 0 w 54321"/>
              <a:gd name="connsiteY4" fmla="*/ 380245 h 525101"/>
              <a:gd name="connsiteX5" fmla="*/ 9053 w 54321"/>
              <a:gd name="connsiteY5" fmla="*/ 52510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21" h="525101">
                <a:moveTo>
                  <a:pt x="54321" y="0"/>
                </a:moveTo>
                <a:lnTo>
                  <a:pt x="54321" y="81481"/>
                </a:lnTo>
                <a:lnTo>
                  <a:pt x="27160" y="217283"/>
                </a:lnTo>
                <a:lnTo>
                  <a:pt x="27160" y="226336"/>
                </a:lnTo>
                <a:lnTo>
                  <a:pt x="0" y="380245"/>
                </a:lnTo>
                <a:lnTo>
                  <a:pt x="9053" y="525101"/>
                </a:lnTo>
              </a:path>
            </a:pathLst>
          </a:custGeom>
          <a:noFill/>
          <a:ln w="444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52"/>
          <p:cNvSpPr txBox="1">
            <a:spLocks noChangeArrowheads="1"/>
          </p:cNvSpPr>
          <p:nvPr/>
        </p:nvSpPr>
        <p:spPr bwMode="auto">
          <a:xfrm>
            <a:off x="6327006" y="1350279"/>
            <a:ext cx="2616133" cy="45243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dirty="0">
                <a:solidFill>
                  <a:srgbClr val="000000"/>
                </a:solidFill>
                <a:latin typeface="Arial" panose="020B0604020202020204" pitchFamily="34" charset="0"/>
              </a:rPr>
              <a:t>【</a:t>
            </a:r>
            <a:r>
              <a:rPr lang="ja-JP" altLang="en-US" sz="1600" dirty="0">
                <a:solidFill>
                  <a:srgbClr val="000000"/>
                </a:solidFill>
                <a:latin typeface="Arial" panose="020B0604020202020204" pitchFamily="34" charset="0"/>
              </a:rPr>
              <a:t>安全・安心</a:t>
            </a:r>
            <a:r>
              <a:rPr lang="en-US" altLang="ja-JP" sz="1600" dirty="0">
                <a:solidFill>
                  <a:srgbClr val="000000"/>
                </a:solidFill>
                <a:latin typeface="Arial" panose="020B0604020202020204" pitchFamily="34" charset="0"/>
              </a:rPr>
              <a:t>】</a:t>
            </a:r>
          </a:p>
          <a:p>
            <a:pPr>
              <a:spcBef>
                <a:spcPct val="0"/>
              </a:spcBef>
              <a:buFontTx/>
              <a:buNone/>
            </a:pPr>
            <a:r>
              <a:rPr lang="ja-JP" altLang="en-US" sz="1600" dirty="0">
                <a:solidFill>
                  <a:srgbClr val="000000"/>
                </a:solidFill>
                <a:latin typeface="Arial" panose="020B0604020202020204" pitchFamily="34" charset="0"/>
              </a:rPr>
              <a:t>・密集市街地の解消のため、</a:t>
            </a:r>
            <a:endParaRPr lang="en-US" altLang="ja-JP" sz="1600" dirty="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　延焼遮断帯として現道拡</a:t>
            </a:r>
            <a:endParaRPr lang="en-US" altLang="ja-JP" sz="1600" dirty="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　</a:t>
            </a:r>
            <a:r>
              <a:rPr lang="ja-JP" altLang="en-US" sz="1600" dirty="0" err="1">
                <a:solidFill>
                  <a:srgbClr val="000000"/>
                </a:solidFill>
                <a:latin typeface="Arial" panose="020B0604020202020204" pitchFamily="34" charset="0"/>
              </a:rPr>
              <a:t>幅する</a:t>
            </a:r>
            <a:r>
              <a:rPr lang="ja-JP" altLang="en-US" sz="1600" dirty="0">
                <a:solidFill>
                  <a:srgbClr val="000000"/>
                </a:solidFill>
                <a:latin typeface="Arial" panose="020B0604020202020204" pitchFamily="34" charset="0"/>
              </a:rPr>
              <a:t>ことで、延焼拡大の</a:t>
            </a:r>
            <a:endParaRPr lang="en-US" altLang="ja-JP" sz="1600" dirty="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　抑止に</a:t>
            </a:r>
            <a:r>
              <a:rPr lang="ja-JP" altLang="en-US" sz="1600" dirty="0" smtClean="0">
                <a:solidFill>
                  <a:srgbClr val="000000"/>
                </a:solidFill>
                <a:latin typeface="Arial" panose="020B0604020202020204" pitchFamily="34" charset="0"/>
              </a:rPr>
              <a:t>寄与する</a:t>
            </a:r>
            <a:endParaRPr lang="en-US" altLang="ja-JP" sz="1600" dirty="0">
              <a:solidFill>
                <a:srgbClr val="000000"/>
              </a:solidFill>
              <a:latin typeface="Arial" panose="020B0604020202020204" pitchFamily="34" charset="0"/>
            </a:endParaRPr>
          </a:p>
          <a:p>
            <a:pPr>
              <a:spcBef>
                <a:spcPct val="0"/>
              </a:spcBef>
              <a:buFontTx/>
              <a:buNone/>
            </a:pPr>
            <a:endParaRPr lang="en-US" altLang="ja-JP" sz="1600" dirty="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・広域緊急交通路と</a:t>
            </a:r>
            <a:r>
              <a:rPr lang="ja-JP" altLang="en-US" sz="1600" dirty="0" err="1">
                <a:solidFill>
                  <a:srgbClr val="000000"/>
                </a:solidFill>
                <a:latin typeface="Arial" panose="020B0604020202020204" pitchFamily="34" charset="0"/>
              </a:rPr>
              <a:t>接続</a:t>
            </a:r>
            <a:r>
              <a:rPr lang="ja-JP" altLang="en-US" sz="1600" dirty="0" err="1" smtClean="0">
                <a:solidFill>
                  <a:srgbClr val="000000"/>
                </a:solidFill>
                <a:latin typeface="Arial" panose="020B0604020202020204" pitchFamily="34" charset="0"/>
              </a:rPr>
              <a:t>す</a:t>
            </a:r>
            <a:r>
              <a:rPr lang="ja-JP" altLang="en-US" sz="1600" dirty="0" smtClean="0">
                <a:solidFill>
                  <a:srgbClr val="000000"/>
                </a:solidFill>
                <a:latin typeface="Arial" panose="020B0604020202020204" pitchFamily="34" charset="0"/>
              </a:rPr>
              <a:t>　</a:t>
            </a:r>
            <a:endParaRPr lang="en-US" altLang="ja-JP" sz="1600" dirty="0" smtClean="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　</a:t>
            </a:r>
            <a:r>
              <a:rPr lang="ja-JP" altLang="en-US" sz="1600" dirty="0" smtClean="0">
                <a:solidFill>
                  <a:srgbClr val="000000"/>
                </a:solidFill>
                <a:latin typeface="Arial" panose="020B0604020202020204" pitchFamily="34" charset="0"/>
              </a:rPr>
              <a:t>る</a:t>
            </a:r>
            <a:r>
              <a:rPr lang="ja-JP" altLang="en-US" sz="1600" dirty="0">
                <a:solidFill>
                  <a:srgbClr val="000000"/>
                </a:solidFill>
                <a:latin typeface="Arial" panose="020B0604020202020204" pitchFamily="34" charset="0"/>
              </a:rPr>
              <a:t>ことで、広域</a:t>
            </a:r>
            <a:r>
              <a:rPr lang="ja-JP" altLang="en-US" sz="1600" dirty="0" smtClean="0">
                <a:solidFill>
                  <a:srgbClr val="000000"/>
                </a:solidFill>
                <a:latin typeface="Arial" panose="020B0604020202020204" pitchFamily="34" charset="0"/>
              </a:rPr>
              <a:t>ネットワーク</a:t>
            </a:r>
            <a:endParaRPr lang="en-US" altLang="ja-JP" sz="1600" dirty="0" smtClean="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　</a:t>
            </a:r>
            <a:r>
              <a:rPr lang="ja-JP" altLang="en-US" sz="1600" dirty="0" smtClean="0">
                <a:solidFill>
                  <a:srgbClr val="000000"/>
                </a:solidFill>
                <a:latin typeface="Arial" panose="020B0604020202020204" pitchFamily="34" charset="0"/>
              </a:rPr>
              <a:t>を</a:t>
            </a:r>
            <a:r>
              <a:rPr lang="ja-JP" altLang="en-US" sz="1600" dirty="0">
                <a:solidFill>
                  <a:srgbClr val="000000"/>
                </a:solidFill>
                <a:latin typeface="Arial" panose="020B0604020202020204" pitchFamily="34" charset="0"/>
              </a:rPr>
              <a:t>強化し、合わせて</a:t>
            </a:r>
            <a:r>
              <a:rPr lang="ja-JP" altLang="en-US" sz="1600" dirty="0" smtClean="0">
                <a:solidFill>
                  <a:srgbClr val="000000"/>
                </a:solidFill>
                <a:latin typeface="Arial" panose="020B0604020202020204" pitchFamily="34" charset="0"/>
              </a:rPr>
              <a:t>無電柱</a:t>
            </a:r>
            <a:endParaRPr lang="en-US" altLang="ja-JP" sz="1600" dirty="0" smtClean="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　</a:t>
            </a:r>
            <a:r>
              <a:rPr lang="ja-JP" altLang="en-US" sz="1600" dirty="0" err="1" smtClean="0">
                <a:solidFill>
                  <a:srgbClr val="000000"/>
                </a:solidFill>
                <a:latin typeface="Arial" panose="020B0604020202020204" pitchFamily="34" charset="0"/>
              </a:rPr>
              <a:t>化</a:t>
            </a:r>
            <a:r>
              <a:rPr lang="ja-JP" altLang="en-US" sz="1600" dirty="0" err="1">
                <a:solidFill>
                  <a:srgbClr val="000000"/>
                </a:solidFill>
                <a:latin typeface="Arial" panose="020B0604020202020204" pitchFamily="34" charset="0"/>
              </a:rPr>
              <a:t>する</a:t>
            </a:r>
            <a:r>
              <a:rPr lang="ja-JP" altLang="en-US" sz="1600" dirty="0">
                <a:solidFill>
                  <a:srgbClr val="000000"/>
                </a:solidFill>
                <a:latin typeface="Arial" panose="020B0604020202020204" pitchFamily="34" charset="0"/>
              </a:rPr>
              <a:t>ことで</a:t>
            </a:r>
            <a:r>
              <a:rPr lang="ja-JP" altLang="en-US" sz="1600" dirty="0" smtClean="0">
                <a:solidFill>
                  <a:srgbClr val="000000"/>
                </a:solidFill>
                <a:latin typeface="Arial" panose="020B0604020202020204" pitchFamily="34" charset="0"/>
              </a:rPr>
              <a:t>、防災</a:t>
            </a:r>
            <a:r>
              <a:rPr lang="ja-JP" altLang="en-US" sz="1600" dirty="0">
                <a:solidFill>
                  <a:srgbClr val="000000"/>
                </a:solidFill>
                <a:latin typeface="Arial" panose="020B0604020202020204" pitchFamily="34" charset="0"/>
              </a:rPr>
              <a:t>機能</a:t>
            </a:r>
            <a:r>
              <a:rPr lang="ja-JP" altLang="en-US" sz="1600" dirty="0" smtClean="0">
                <a:solidFill>
                  <a:srgbClr val="000000"/>
                </a:solidFill>
                <a:latin typeface="Arial" panose="020B0604020202020204" pitchFamily="34" charset="0"/>
              </a:rPr>
              <a:t>も</a:t>
            </a:r>
            <a:endParaRPr lang="en-US" altLang="ja-JP" sz="1600" dirty="0" smtClean="0">
              <a:solidFill>
                <a:srgbClr val="000000"/>
              </a:solidFill>
              <a:latin typeface="Arial" panose="020B0604020202020204" pitchFamily="34" charset="0"/>
            </a:endParaRPr>
          </a:p>
          <a:p>
            <a:pPr>
              <a:spcBef>
                <a:spcPct val="0"/>
              </a:spcBef>
              <a:buFontTx/>
              <a:buNone/>
            </a:pPr>
            <a:r>
              <a:rPr lang="ja-JP" altLang="en-US" sz="1600" dirty="0">
                <a:solidFill>
                  <a:srgbClr val="000000"/>
                </a:solidFill>
                <a:latin typeface="Arial" panose="020B0604020202020204" pitchFamily="34" charset="0"/>
              </a:rPr>
              <a:t>　</a:t>
            </a:r>
            <a:r>
              <a:rPr lang="ja-JP" altLang="en-US" sz="1600" dirty="0" smtClean="0">
                <a:solidFill>
                  <a:srgbClr val="000000"/>
                </a:solidFill>
                <a:latin typeface="Arial" panose="020B0604020202020204" pitchFamily="34" charset="0"/>
              </a:rPr>
              <a:t>強化される</a:t>
            </a:r>
            <a:endParaRPr lang="en-US" altLang="ja-JP" sz="1600" dirty="0">
              <a:solidFill>
                <a:srgbClr val="000000"/>
              </a:solidFill>
              <a:latin typeface="Arial" panose="020B0604020202020204" pitchFamily="34" charset="0"/>
            </a:endParaRPr>
          </a:p>
          <a:p>
            <a:pPr>
              <a:spcBef>
                <a:spcPct val="0"/>
              </a:spcBef>
              <a:buFontTx/>
              <a:buNone/>
            </a:pPr>
            <a:endParaRPr lang="en-US" altLang="ja-JP" sz="1600" dirty="0">
              <a:solidFill>
                <a:srgbClr val="000000"/>
              </a:solidFill>
              <a:latin typeface="Arial" panose="020B0604020202020204" pitchFamily="34" charset="0"/>
            </a:endParaRPr>
          </a:p>
          <a:p>
            <a:pPr>
              <a:spcBef>
                <a:spcPct val="0"/>
              </a:spcBef>
              <a:buFontTx/>
              <a:buNone/>
            </a:pPr>
            <a:r>
              <a:rPr lang="en-US" altLang="ja-JP" sz="1600" dirty="0">
                <a:solidFill>
                  <a:srgbClr val="000000"/>
                </a:solidFill>
                <a:latin typeface="Arial" panose="020B0604020202020204" pitchFamily="34" charset="0"/>
              </a:rPr>
              <a:t>【</a:t>
            </a:r>
            <a:r>
              <a:rPr lang="ja-JP" altLang="en-US" sz="1600" dirty="0">
                <a:solidFill>
                  <a:srgbClr val="000000"/>
                </a:solidFill>
                <a:latin typeface="Arial" panose="020B0604020202020204" pitchFamily="34" charset="0"/>
              </a:rPr>
              <a:t>活力</a:t>
            </a:r>
            <a:r>
              <a:rPr lang="en-US" altLang="ja-JP" sz="1600" dirty="0">
                <a:solidFill>
                  <a:srgbClr val="000000"/>
                </a:solidFill>
                <a:latin typeface="Arial" panose="020B0604020202020204" pitchFamily="34" charset="0"/>
              </a:rPr>
              <a:t>】</a:t>
            </a:r>
          </a:p>
          <a:p>
            <a:pPr>
              <a:spcBef>
                <a:spcPct val="0"/>
              </a:spcBef>
              <a:buFontTx/>
              <a:buNone/>
            </a:pPr>
            <a:r>
              <a:rPr lang="ja-JP" altLang="en-US" sz="1600" dirty="0">
                <a:solidFill>
                  <a:srgbClr val="000000"/>
                </a:solidFill>
                <a:latin typeface="Arial" panose="020B0604020202020204" pitchFamily="34" charset="0"/>
              </a:rPr>
              <a:t>・第二京阪道路や国道</a:t>
            </a:r>
            <a:r>
              <a:rPr lang="en-US" altLang="ja-JP" sz="1600" dirty="0">
                <a:solidFill>
                  <a:srgbClr val="000000"/>
                </a:solidFill>
                <a:latin typeface="Arial" panose="020B0604020202020204" pitchFamily="34" charset="0"/>
              </a:rPr>
              <a:t>163</a:t>
            </a:r>
          </a:p>
          <a:p>
            <a:pPr>
              <a:spcBef>
                <a:spcPct val="0"/>
              </a:spcBef>
              <a:buFontTx/>
              <a:buNone/>
            </a:pPr>
            <a:r>
              <a:rPr lang="ja-JP" altLang="en-US" sz="1600" dirty="0">
                <a:solidFill>
                  <a:srgbClr val="000000"/>
                </a:solidFill>
                <a:latin typeface="Arial" panose="020B0604020202020204" pitchFamily="34" charset="0"/>
              </a:rPr>
              <a:t>　号と接続し、物流の効率化</a:t>
            </a:r>
            <a:endParaRPr lang="en-US" altLang="ja-JP" sz="1600" dirty="0">
              <a:solidFill>
                <a:srgbClr val="000000"/>
              </a:solidFill>
              <a:latin typeface="Arial" panose="020B0604020202020204" pitchFamily="34" charset="0"/>
            </a:endParaRPr>
          </a:p>
          <a:p>
            <a:pPr>
              <a:spcBef>
                <a:spcPct val="0"/>
              </a:spcBef>
              <a:buFontTx/>
              <a:buNone/>
            </a:pPr>
            <a:endParaRPr lang="en-US" altLang="ja-JP" sz="1600" dirty="0">
              <a:solidFill>
                <a:srgbClr val="000000"/>
              </a:solidFill>
              <a:latin typeface="Arial" panose="020B0604020202020204" pitchFamily="34" charset="0"/>
            </a:endParaRPr>
          </a:p>
          <a:p>
            <a:pPr>
              <a:spcBef>
                <a:spcPct val="0"/>
              </a:spcBef>
              <a:buFontTx/>
              <a:buNone/>
            </a:pPr>
            <a:r>
              <a:rPr lang="en-US" altLang="ja-JP" sz="1600" dirty="0">
                <a:solidFill>
                  <a:srgbClr val="000000"/>
                </a:solidFill>
                <a:latin typeface="Arial" panose="020B0604020202020204" pitchFamily="34" charset="0"/>
              </a:rPr>
              <a:t>【</a:t>
            </a:r>
            <a:r>
              <a:rPr lang="ja-JP" altLang="en-US" sz="1600" dirty="0">
                <a:solidFill>
                  <a:srgbClr val="000000"/>
                </a:solidFill>
                <a:latin typeface="Arial" panose="020B0604020202020204" pitchFamily="34" charset="0"/>
              </a:rPr>
              <a:t>快適性</a:t>
            </a:r>
            <a:r>
              <a:rPr lang="en-US" altLang="ja-JP" sz="1600" dirty="0">
                <a:solidFill>
                  <a:srgbClr val="000000"/>
                </a:solidFill>
                <a:latin typeface="Arial" panose="020B0604020202020204" pitchFamily="34" charset="0"/>
              </a:rPr>
              <a:t>】</a:t>
            </a:r>
          </a:p>
          <a:p>
            <a:pPr>
              <a:spcBef>
                <a:spcPct val="0"/>
              </a:spcBef>
              <a:buFontTx/>
              <a:buNone/>
            </a:pPr>
            <a:r>
              <a:rPr lang="ja-JP" altLang="en-US" sz="1600" dirty="0">
                <a:solidFill>
                  <a:srgbClr val="000000"/>
                </a:solidFill>
                <a:latin typeface="Arial" panose="020B0604020202020204" pitchFamily="34" charset="0"/>
              </a:rPr>
              <a:t>・現道拡幅により、渋滞</a:t>
            </a:r>
            <a:r>
              <a:rPr lang="ja-JP" altLang="en-US" sz="1600" dirty="0" smtClean="0">
                <a:solidFill>
                  <a:srgbClr val="000000"/>
                </a:solidFill>
                <a:latin typeface="Arial" panose="020B0604020202020204" pitchFamily="34" charset="0"/>
              </a:rPr>
              <a:t>緩和</a:t>
            </a:r>
            <a:endParaRPr lang="en-US" altLang="ja-JP" sz="16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23346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３．事業の進捗の見込みの視点</a:t>
            </a:r>
          </a:p>
        </p:txBody>
      </p:sp>
      <p:sp>
        <p:nvSpPr>
          <p:cNvPr id="11" name="Line 1023"/>
          <p:cNvSpPr>
            <a:spLocks noChangeShapeType="1"/>
          </p:cNvSpPr>
          <p:nvPr/>
        </p:nvSpPr>
        <p:spPr bwMode="auto">
          <a:xfrm>
            <a:off x="2736538" y="207818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8" name="正方形/長方形 7"/>
          <p:cNvSpPr/>
          <p:nvPr/>
        </p:nvSpPr>
        <p:spPr>
          <a:xfrm>
            <a:off x="5319510" y="3356992"/>
            <a:ext cx="3781240" cy="3046988"/>
          </a:xfrm>
          <a:prstGeom prst="rect">
            <a:avLst/>
          </a:prstGeom>
          <a:solidFill>
            <a:schemeClr val="bg1"/>
          </a:solidFill>
          <a:ln>
            <a:solidFill>
              <a:schemeClr val="tx1"/>
            </a:solidFill>
          </a:ln>
        </p:spPr>
        <p:txBody>
          <a:bodyPr wrap="square" lIns="36000" rIns="0">
            <a:spAutoFit/>
          </a:bodyPr>
          <a:lstStyle/>
          <a:p>
            <a:r>
              <a:rPr lang="ja-JP" altLang="en-US" sz="1200" dirty="0"/>
              <a:t>・先行着手区間</a:t>
            </a:r>
            <a:r>
              <a:rPr lang="en-US" altLang="ja-JP" sz="1200" dirty="0"/>
              <a:t>0.5km</a:t>
            </a:r>
            <a:r>
              <a:rPr lang="ja-JP" altLang="en-US" sz="1200" dirty="0"/>
              <a:t>のうち、</a:t>
            </a:r>
            <a:r>
              <a:rPr lang="en-US" altLang="ja-JP" sz="1200" dirty="0"/>
              <a:t>65m</a:t>
            </a:r>
            <a:r>
              <a:rPr lang="ja-JP" altLang="en-US" sz="1200" dirty="0"/>
              <a:t>は門真市上島土地区画整理事業</a:t>
            </a:r>
            <a:r>
              <a:rPr lang="en-US" altLang="ja-JP" sz="1200" dirty="0"/>
              <a:t>(0.34ha)</a:t>
            </a:r>
            <a:r>
              <a:rPr lang="ja-JP" altLang="en-US" sz="1200" dirty="0"/>
              <a:t>と合わせて、</a:t>
            </a:r>
            <a:r>
              <a:rPr lang="ja-JP" altLang="en-US" sz="1200" dirty="0">
                <a:solidFill>
                  <a:srgbClr val="FF0000"/>
                </a:solidFill>
              </a:rPr>
              <a:t>平成</a:t>
            </a:r>
            <a:r>
              <a:rPr lang="en-US" altLang="ja-JP" sz="1200" dirty="0">
                <a:solidFill>
                  <a:srgbClr val="FF0000"/>
                </a:solidFill>
              </a:rPr>
              <a:t>19</a:t>
            </a:r>
            <a:r>
              <a:rPr lang="ja-JP" altLang="en-US" sz="1200" dirty="0">
                <a:solidFill>
                  <a:srgbClr val="FF0000"/>
                </a:solidFill>
              </a:rPr>
              <a:t>年</a:t>
            </a:r>
            <a:r>
              <a:rPr lang="en-US" altLang="ja-JP" sz="1200" dirty="0">
                <a:solidFill>
                  <a:srgbClr val="FF0000"/>
                </a:solidFill>
              </a:rPr>
              <a:t>3</a:t>
            </a:r>
            <a:r>
              <a:rPr lang="ja-JP" altLang="en-US" sz="1200" dirty="0">
                <a:solidFill>
                  <a:srgbClr val="FF0000"/>
                </a:solidFill>
              </a:rPr>
              <a:t>月に暫定整備済み</a:t>
            </a:r>
            <a:r>
              <a:rPr lang="ja-JP" altLang="en-US" sz="1200" dirty="0"/>
              <a:t>。</a:t>
            </a:r>
            <a:endParaRPr lang="en-US" altLang="ja-JP" sz="1200" dirty="0"/>
          </a:p>
          <a:p>
            <a:endParaRPr lang="ja-JP" altLang="en-US" sz="1200" dirty="0"/>
          </a:p>
          <a:p>
            <a:r>
              <a:rPr lang="ja-JP" altLang="en-US" sz="1200" dirty="0"/>
              <a:t>・先行着手区間は、延焼遮断帯として、道路拡幅整備を行い、延焼拡大の抑止や、緊急車両等の通行の確保及び、防災機能の強化のため、門真市と連携しており、約</a:t>
            </a:r>
            <a:r>
              <a:rPr lang="en-US" altLang="ja-JP" sz="1200" dirty="0"/>
              <a:t>50</a:t>
            </a:r>
            <a:r>
              <a:rPr lang="ja-JP" altLang="en-US" sz="1200" dirty="0"/>
              <a:t>％の用地買収が完了している。</a:t>
            </a:r>
            <a:endParaRPr lang="en-US" altLang="ja-JP" sz="1200" dirty="0"/>
          </a:p>
          <a:p>
            <a:endParaRPr lang="ja-JP" altLang="en-US" sz="1200" dirty="0"/>
          </a:p>
          <a:p>
            <a:r>
              <a:rPr lang="ja-JP" altLang="en-US" sz="1200" dirty="0"/>
              <a:t>・先行着手区間の用地買収に想定以上に時間を要したため、今後は収用も見据えて進めていく。</a:t>
            </a:r>
            <a:r>
              <a:rPr lang="ja-JP" altLang="en-US" sz="1200" dirty="0">
                <a:solidFill>
                  <a:srgbClr val="FF0000"/>
                </a:solidFill>
              </a:rPr>
              <a:t>事業認可を取得するため、事業完成予定年度を認可期限とする令和</a:t>
            </a:r>
            <a:r>
              <a:rPr lang="en-US" altLang="ja-JP" sz="1200" dirty="0">
                <a:solidFill>
                  <a:srgbClr val="FF0000"/>
                </a:solidFill>
              </a:rPr>
              <a:t>12</a:t>
            </a:r>
            <a:r>
              <a:rPr lang="ja-JP" altLang="en-US" sz="1200" dirty="0">
                <a:solidFill>
                  <a:srgbClr val="FF0000"/>
                </a:solidFill>
              </a:rPr>
              <a:t>年度に改める。</a:t>
            </a:r>
            <a:endParaRPr lang="en-US" altLang="ja-JP" sz="1200" dirty="0">
              <a:solidFill>
                <a:srgbClr val="FF0000"/>
              </a:solidFill>
            </a:endParaRPr>
          </a:p>
          <a:p>
            <a:endParaRPr lang="ja-JP" altLang="ja-JP" sz="1200" dirty="0"/>
          </a:p>
          <a:p>
            <a:r>
              <a:rPr lang="ja-JP" altLang="ja-JP" sz="1200" dirty="0"/>
              <a:t>・府道守口門真線以南</a:t>
            </a:r>
            <a:r>
              <a:rPr lang="ja-JP" altLang="en-US" sz="1200" dirty="0"/>
              <a:t>については現在、先行着手区間の目処が立った段階で着手する。</a:t>
            </a:r>
            <a:endParaRPr lang="ja-JP" altLang="ja-JP" sz="1200" dirty="0"/>
          </a:p>
        </p:txBody>
      </p:sp>
      <p:sp>
        <p:nvSpPr>
          <p:cNvPr id="36"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8409A86-1FF4-4480-A066-9D7F34874009}" type="slidenum">
              <a:rPr lang="ja-JP" altLang="en-US" sz="2000" smtClean="0">
                <a:latin typeface="Arial" pitchFamily="34" charset="0"/>
              </a:rPr>
              <a:pPr eaLnBrk="1" hangingPunct="1">
                <a:spcBef>
                  <a:spcPct val="0"/>
                </a:spcBef>
                <a:buFontTx/>
                <a:buNone/>
              </a:pPr>
              <a:t>15</a:t>
            </a:fld>
            <a:endParaRPr lang="ja-JP" altLang="en-US" sz="2000">
              <a:latin typeface="Arial" pitchFamily="34" charset="0"/>
            </a:endParaRPr>
          </a:p>
        </p:txBody>
      </p:sp>
      <p:sp>
        <p:nvSpPr>
          <p:cNvPr id="9" name="テキスト ボックス 7"/>
          <p:cNvSpPr txBox="1">
            <a:spLocks noChangeArrowheads="1"/>
          </p:cNvSpPr>
          <p:nvPr/>
        </p:nvSpPr>
        <p:spPr bwMode="auto">
          <a:xfrm>
            <a:off x="107504" y="605612"/>
            <a:ext cx="8784976" cy="959681"/>
          </a:xfrm>
          <a:prstGeom prst="rect">
            <a:avLst/>
          </a:prstGeom>
          <a:solidFill>
            <a:schemeClr val="bg1"/>
          </a:solidFill>
          <a:ln w="25400">
            <a:solidFill>
              <a:schemeClr val="tx1"/>
            </a:solidFill>
            <a:miter lim="800000"/>
            <a:headEnd/>
            <a:tailEnd/>
          </a:ln>
        </p:spPr>
        <p:txBody>
          <a:bodyPr wrap="square" t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latin typeface="ＭＳ Ｐゴシック" pitchFamily="50" charset="-128"/>
                <a:ea typeface="Meiryo UI" pitchFamily="50" charset="-128"/>
                <a:cs typeface="Meiryo UI" pitchFamily="50" charset="-128"/>
              </a:rPr>
              <a:t>○</a:t>
            </a:r>
            <a:r>
              <a:rPr lang="ja-JP" altLang="en-US" sz="2400" b="1" dirty="0">
                <a:latin typeface="ＭＳ Ｐゴシック" pitchFamily="50" charset="-128"/>
                <a:ea typeface="Meiryo UI" pitchFamily="50" charset="-128"/>
                <a:cs typeface="Meiryo UI" pitchFamily="50" charset="-128"/>
              </a:rPr>
              <a:t>進捗状況</a:t>
            </a:r>
            <a:r>
              <a:rPr lang="ja-JP" altLang="en-US" sz="1800" dirty="0">
                <a:latin typeface="ＭＳ Ｐゴシック" pitchFamily="50" charset="-128"/>
              </a:rPr>
              <a:t>　</a:t>
            </a:r>
            <a:endParaRPr lang="en-US" altLang="ja-JP" sz="1800" dirty="0">
              <a:latin typeface="ＭＳ Ｐゴシック" pitchFamily="50" charset="-128"/>
            </a:endParaRPr>
          </a:p>
          <a:p>
            <a:pPr eaLnBrk="1" hangingPunct="1">
              <a:spcBef>
                <a:spcPct val="0"/>
              </a:spcBef>
              <a:buNone/>
            </a:pPr>
            <a:r>
              <a:rPr lang="ja-JP" altLang="en-US" sz="1800" b="1" dirty="0">
                <a:latin typeface="ＭＳ Ｐゴシック" pitchFamily="50" charset="-128"/>
              </a:rPr>
              <a:t>　◆ </a:t>
            </a:r>
            <a:r>
              <a:rPr lang="zh-TW" altLang="en-US" sz="1800" b="1" dirty="0"/>
              <a:t>全体 </a:t>
            </a:r>
            <a:r>
              <a:rPr lang="en-US" altLang="zh-TW" sz="1800" b="1" dirty="0"/>
              <a:t>21</a:t>
            </a:r>
            <a:r>
              <a:rPr lang="en-US" altLang="ja-JP" sz="1800" b="1" dirty="0"/>
              <a:t>.2 </a:t>
            </a:r>
            <a:r>
              <a:rPr lang="zh-TW" altLang="en-US" sz="1800" b="1" dirty="0"/>
              <a:t>％（</a:t>
            </a:r>
            <a:r>
              <a:rPr lang="ja-JP" altLang="en-US" sz="1800" b="1" dirty="0"/>
              <a:t> </a:t>
            </a:r>
            <a:r>
              <a:rPr lang="en-US" altLang="ja-JP" sz="1800" b="1" dirty="0"/>
              <a:t>20. 9</a:t>
            </a:r>
            <a:r>
              <a:rPr lang="zh-TW" altLang="en-US" sz="1800" b="1" dirty="0"/>
              <a:t>億円 </a:t>
            </a:r>
            <a:r>
              <a:rPr lang="en-US" altLang="zh-TW" sz="1800" b="1" dirty="0"/>
              <a:t>/ 98</a:t>
            </a:r>
            <a:r>
              <a:rPr lang="en-US" altLang="ja-JP" sz="1800" b="1" dirty="0"/>
              <a:t>.6</a:t>
            </a:r>
            <a:r>
              <a:rPr lang="ja-JP" altLang="en-US" sz="1800" b="1" dirty="0"/>
              <a:t> </a:t>
            </a:r>
            <a:r>
              <a:rPr lang="zh-TW" altLang="en-US" sz="1800" b="1" dirty="0"/>
              <a:t>億円 ）</a:t>
            </a:r>
            <a:endParaRPr lang="en-US" altLang="zh-TW" sz="1800" b="1" dirty="0"/>
          </a:p>
          <a:p>
            <a:pPr eaLnBrk="1" hangingPunct="1">
              <a:spcBef>
                <a:spcPct val="0"/>
              </a:spcBef>
              <a:buNone/>
            </a:pPr>
            <a:r>
              <a:rPr lang="ja-JP" altLang="en-US" sz="1800" b="1" dirty="0"/>
              <a:t>　　　用地 </a:t>
            </a:r>
            <a:r>
              <a:rPr lang="en-US" altLang="ja-JP" sz="1800" b="1" dirty="0"/>
              <a:t>23.1</a:t>
            </a:r>
            <a:r>
              <a:rPr lang="ja-JP" altLang="en-US" sz="1800" b="1" dirty="0"/>
              <a:t>％（ </a:t>
            </a:r>
            <a:r>
              <a:rPr lang="en-US" altLang="ja-JP" sz="1800" b="1" dirty="0"/>
              <a:t>18.3</a:t>
            </a:r>
            <a:r>
              <a:rPr lang="ja-JP" altLang="en-US" sz="1800" b="1" dirty="0"/>
              <a:t> </a:t>
            </a:r>
            <a:r>
              <a:rPr lang="ja-JP" altLang="ja-JP" sz="1800" b="1" dirty="0"/>
              <a:t>億円</a:t>
            </a:r>
            <a:r>
              <a:rPr lang="en-US" altLang="ja-JP" sz="1800" b="1" dirty="0"/>
              <a:t> / 79.3 </a:t>
            </a:r>
            <a:r>
              <a:rPr lang="ja-JP" altLang="ja-JP" sz="1800" b="1" dirty="0"/>
              <a:t>億円</a:t>
            </a:r>
            <a:r>
              <a:rPr lang="en-US" altLang="ja-JP" sz="1800" b="1" dirty="0"/>
              <a:t> </a:t>
            </a:r>
            <a:r>
              <a:rPr lang="ja-JP" altLang="en-US" sz="1800" b="1" dirty="0"/>
              <a:t>）　　　工事　</a:t>
            </a:r>
            <a:r>
              <a:rPr lang="en-US" altLang="ja-JP" sz="1800" b="1" dirty="0"/>
              <a:t>13.5 </a:t>
            </a:r>
            <a:r>
              <a:rPr lang="ja-JP" altLang="en-US" sz="1800" b="1" dirty="0"/>
              <a:t>％</a:t>
            </a:r>
            <a:r>
              <a:rPr lang="ja-JP" altLang="ja-JP" sz="1800" b="1" dirty="0"/>
              <a:t>（</a:t>
            </a:r>
            <a:r>
              <a:rPr lang="ja-JP" altLang="en-US" sz="1800" b="1" dirty="0"/>
              <a:t> </a:t>
            </a:r>
            <a:r>
              <a:rPr lang="en-US" altLang="ja-JP" sz="1800" b="1" dirty="0"/>
              <a:t>2.6</a:t>
            </a:r>
            <a:r>
              <a:rPr lang="ja-JP" altLang="en-US" sz="1800" b="1" dirty="0"/>
              <a:t> </a:t>
            </a:r>
            <a:r>
              <a:rPr lang="ja-JP" altLang="ja-JP" sz="1800" b="1" dirty="0"/>
              <a:t>億</a:t>
            </a:r>
            <a:r>
              <a:rPr lang="en-US" altLang="ja-JP" sz="1800" b="1" dirty="0"/>
              <a:t> </a:t>
            </a:r>
            <a:r>
              <a:rPr lang="ja-JP" altLang="ja-JP" sz="1800" b="1" dirty="0"/>
              <a:t>円</a:t>
            </a:r>
            <a:r>
              <a:rPr lang="en-US" altLang="ja-JP" sz="1800" b="1" dirty="0"/>
              <a:t> / 19.3 </a:t>
            </a:r>
            <a:r>
              <a:rPr lang="ja-JP" altLang="ja-JP" sz="1800" b="1" dirty="0"/>
              <a:t>億円</a:t>
            </a:r>
            <a:r>
              <a:rPr lang="en-US" altLang="ja-JP" sz="1800" b="1" dirty="0"/>
              <a:t> </a:t>
            </a:r>
            <a:r>
              <a:rPr lang="ja-JP" altLang="en-US" sz="1800" b="1" dirty="0"/>
              <a:t>）　　</a:t>
            </a:r>
            <a:endParaRPr lang="en-US" altLang="ja-JP" sz="1800" b="1" dirty="0"/>
          </a:p>
        </p:txBody>
      </p:sp>
      <p:grpSp>
        <p:nvGrpSpPr>
          <p:cNvPr id="4" name="グループ化 3"/>
          <p:cNvGrpSpPr/>
          <p:nvPr/>
        </p:nvGrpSpPr>
        <p:grpSpPr>
          <a:xfrm>
            <a:off x="7339023" y="1700808"/>
            <a:ext cx="1804978" cy="1584176"/>
            <a:chOff x="2706212" y="4823580"/>
            <a:chExt cx="3485430" cy="2288137"/>
          </a:xfrm>
        </p:grpSpPr>
        <p:pic>
          <p:nvPicPr>
            <p:cNvPr id="3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l="12396" r="6863"/>
            <a:stretch>
              <a:fillRect/>
            </a:stretch>
          </p:blipFill>
          <p:spPr bwMode="auto">
            <a:xfrm>
              <a:off x="2706212" y="4823580"/>
              <a:ext cx="3009183" cy="179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テキスト ボックス 30"/>
            <p:cNvSpPr txBox="1">
              <a:spLocks noChangeArrowheads="1"/>
            </p:cNvSpPr>
            <p:nvPr/>
          </p:nvSpPr>
          <p:spPr bwMode="auto">
            <a:xfrm>
              <a:off x="3625791" y="6720873"/>
              <a:ext cx="1451344" cy="390844"/>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写真②</a:t>
              </a:r>
            </a:p>
          </p:txBody>
        </p:sp>
        <p:sp>
          <p:nvSpPr>
            <p:cNvPr id="46" name="テキスト ボックス 30"/>
            <p:cNvSpPr txBox="1">
              <a:spLocks noChangeArrowheads="1"/>
            </p:cNvSpPr>
            <p:nvPr/>
          </p:nvSpPr>
          <p:spPr bwMode="auto">
            <a:xfrm>
              <a:off x="3383310" y="4898892"/>
              <a:ext cx="2808332" cy="54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50" dirty="0">
                  <a:solidFill>
                    <a:schemeClr val="bg1"/>
                  </a:solidFill>
                  <a:latin typeface="Arial" charset="0"/>
                </a:rPr>
                <a:t>※</a:t>
              </a:r>
              <a:r>
                <a:rPr lang="ja-JP" altLang="en-US" sz="1050" dirty="0">
                  <a:solidFill>
                    <a:schemeClr val="bg1"/>
                  </a:solidFill>
                  <a:latin typeface="Arial" charset="0"/>
                </a:rPr>
                <a:t>暫定整備済み区間</a:t>
              </a:r>
              <a:endParaRPr lang="en-US" altLang="ja-JP" sz="1050" dirty="0">
                <a:solidFill>
                  <a:schemeClr val="bg1"/>
                </a:solidFill>
                <a:latin typeface="Arial" charset="0"/>
              </a:endParaRPr>
            </a:p>
            <a:p>
              <a:pPr eaLnBrk="1" hangingPunct="1">
                <a:spcBef>
                  <a:spcPct val="0"/>
                </a:spcBef>
                <a:buFontTx/>
                <a:buNone/>
              </a:pPr>
              <a:r>
                <a:rPr lang="ja-JP" altLang="en-US" sz="1050" dirty="0">
                  <a:solidFill>
                    <a:schemeClr val="bg1"/>
                  </a:solidFill>
                  <a:latin typeface="Arial" charset="0"/>
                </a:rPr>
                <a:t>　　</a:t>
              </a:r>
              <a:r>
                <a:rPr lang="en-US" altLang="ja-JP" sz="1050" dirty="0">
                  <a:solidFill>
                    <a:schemeClr val="bg1"/>
                  </a:solidFill>
                  <a:latin typeface="Arial" charset="0"/>
                </a:rPr>
                <a:t>65m</a:t>
              </a:r>
              <a:r>
                <a:rPr lang="ja-JP" altLang="en-US" sz="1050" dirty="0">
                  <a:solidFill>
                    <a:schemeClr val="bg1"/>
                  </a:solidFill>
                  <a:latin typeface="Arial" charset="0"/>
                </a:rPr>
                <a:t>区間</a:t>
              </a:r>
            </a:p>
          </p:txBody>
        </p:sp>
      </p:grpSp>
      <p:sp>
        <p:nvSpPr>
          <p:cNvPr id="52" name="正方形/長方形 51"/>
          <p:cNvSpPr/>
          <p:nvPr/>
        </p:nvSpPr>
        <p:spPr>
          <a:xfrm rot="2654198">
            <a:off x="4460135" y="2441028"/>
            <a:ext cx="1328630" cy="396074"/>
          </a:xfrm>
          <a:prstGeom prst="rect">
            <a:avLst/>
          </a:prstGeom>
          <a:noFill/>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endParaRPr lang="ja-JP" altLang="en-US" sz="1400" b="1" cap="all" dirty="0">
              <a:ln w="0"/>
              <a:solidFill>
                <a:schemeClr val="tx1"/>
              </a:solidFill>
              <a:effectLst>
                <a:reflection blurRad="12700" stA="50000" endPos="50000" dist="5000" dir="5400000" sy="-100000" rotWithShape="0"/>
              </a:effectLst>
            </a:endParaRPr>
          </a:p>
        </p:txBody>
      </p:sp>
      <p:sp>
        <p:nvSpPr>
          <p:cNvPr id="53" name="正方形/長方形 52"/>
          <p:cNvSpPr/>
          <p:nvPr/>
        </p:nvSpPr>
        <p:spPr>
          <a:xfrm>
            <a:off x="3440960" y="3050628"/>
            <a:ext cx="1328630" cy="396074"/>
          </a:xfrm>
          <a:prstGeom prst="rect">
            <a:avLst/>
          </a:prstGeom>
          <a:noFill/>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endParaRPr lang="ja-JP" altLang="en-US" sz="2000" b="1" cap="all" dirty="0">
              <a:ln w="0"/>
              <a:solidFill>
                <a:schemeClr val="tx1"/>
              </a:solidFill>
              <a:effectLst>
                <a:reflection blurRad="12700" stA="50000" endPos="50000" dist="5000" dir="5400000" sy="-100000" rotWithShape="0"/>
              </a:effectLst>
              <a:latin typeface="ＭＳ 明朝" pitchFamily="17" charset="-128"/>
              <a:ea typeface="ＭＳ 明朝" pitchFamily="17" charset="-128"/>
            </a:endParaRPr>
          </a:p>
        </p:txBody>
      </p:sp>
      <p:sp>
        <p:nvSpPr>
          <p:cNvPr id="55" name="正方形/長方形 54"/>
          <p:cNvSpPr/>
          <p:nvPr/>
        </p:nvSpPr>
        <p:spPr>
          <a:xfrm rot="1197128">
            <a:off x="1821792" y="1772535"/>
            <a:ext cx="395015" cy="704361"/>
          </a:xfrm>
          <a:prstGeom prst="rect">
            <a:avLst/>
          </a:prstGeom>
          <a:noFill/>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endParaRPr lang="ja-JP" altLang="en-US" sz="1400" b="1" cap="all" dirty="0">
              <a:ln w="0"/>
              <a:solidFill>
                <a:schemeClr val="tx1"/>
              </a:solidFill>
              <a:effectLst>
                <a:reflection blurRad="12700" stA="50000" endPos="50000" dist="5000" dir="5400000" sy="-100000" rotWithShape="0"/>
              </a:effectLst>
            </a:endParaRPr>
          </a:p>
        </p:txBody>
      </p:sp>
      <p:sp>
        <p:nvSpPr>
          <p:cNvPr id="56" name="正方形/長方形 55"/>
          <p:cNvSpPr/>
          <p:nvPr/>
        </p:nvSpPr>
        <p:spPr>
          <a:xfrm>
            <a:off x="288185" y="3222078"/>
            <a:ext cx="1328630" cy="396074"/>
          </a:xfrm>
          <a:prstGeom prst="rect">
            <a:avLst/>
          </a:prstGeom>
          <a:noFill/>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endParaRPr lang="ja-JP" altLang="en-US" sz="2000" b="1" cap="all" dirty="0">
              <a:ln w="0"/>
              <a:solidFill>
                <a:schemeClr val="tx1"/>
              </a:solidFill>
              <a:effectLst>
                <a:reflection blurRad="12700" stA="50000" endPos="50000" dist="5000" dir="5400000" sy="-100000" rotWithShape="0"/>
              </a:effectLst>
              <a:latin typeface="ＭＳ 明朝" pitchFamily="17" charset="-128"/>
              <a:ea typeface="ＭＳ 明朝" pitchFamily="17" charset="-128"/>
            </a:endParaRPr>
          </a:p>
        </p:txBody>
      </p:sp>
      <p:pic>
        <p:nvPicPr>
          <p:cNvPr id="38" name="Picture 34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3463" y="1622027"/>
            <a:ext cx="4966453" cy="512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テキスト ボックス 30"/>
          <p:cNvSpPr txBox="1">
            <a:spLocks noChangeArrowheads="1"/>
          </p:cNvSpPr>
          <p:nvPr/>
        </p:nvSpPr>
        <p:spPr bwMode="auto">
          <a:xfrm>
            <a:off x="2488472" y="4106918"/>
            <a:ext cx="1770552" cy="461665"/>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200" dirty="0">
                <a:latin typeface="Arial" charset="0"/>
              </a:rPr>
              <a:t>地震時等に著しく危険な</a:t>
            </a:r>
            <a:endParaRPr lang="en-US" altLang="ja-JP" sz="1200" dirty="0">
              <a:latin typeface="Arial" charset="0"/>
            </a:endParaRPr>
          </a:p>
          <a:p>
            <a:pPr eaLnBrk="1" hangingPunct="1">
              <a:spcBef>
                <a:spcPct val="0"/>
              </a:spcBef>
              <a:buFontTx/>
              <a:buNone/>
            </a:pPr>
            <a:r>
              <a:rPr lang="ja-JP" altLang="en-US" sz="1200" dirty="0">
                <a:latin typeface="Arial" charset="0"/>
              </a:rPr>
              <a:t>密集市街地</a:t>
            </a:r>
          </a:p>
        </p:txBody>
      </p:sp>
      <p:sp>
        <p:nvSpPr>
          <p:cNvPr id="60" name="テキスト ボックス 87"/>
          <p:cNvSpPr txBox="1"/>
          <p:nvPr/>
        </p:nvSpPr>
        <p:spPr>
          <a:xfrm>
            <a:off x="761588" y="4822524"/>
            <a:ext cx="1560890" cy="18466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ja-JP" altLang="en-US" sz="1200" dirty="0">
                <a:solidFill>
                  <a:srgbClr val="FF0000"/>
                </a:solidFill>
              </a:rPr>
              <a:t>本事業区間　</a:t>
            </a:r>
            <a:r>
              <a:rPr lang="en-US" altLang="ja-JP" sz="1200" dirty="0">
                <a:solidFill>
                  <a:srgbClr val="FF0000"/>
                </a:solidFill>
              </a:rPr>
              <a:t>L=1.0km</a:t>
            </a:r>
            <a:endParaRPr lang="ja-JP" altLang="ja-JP" sz="1200" dirty="0">
              <a:solidFill>
                <a:srgbClr val="FF0000"/>
              </a:solidFill>
            </a:endParaRPr>
          </a:p>
        </p:txBody>
      </p:sp>
      <p:sp>
        <p:nvSpPr>
          <p:cNvPr id="62" name="テキスト ボックス 87"/>
          <p:cNvSpPr txBox="1"/>
          <p:nvPr/>
        </p:nvSpPr>
        <p:spPr>
          <a:xfrm>
            <a:off x="640612" y="2437808"/>
            <a:ext cx="1411108" cy="369332"/>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anchor="t"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zh-TW" altLang="en-US" sz="1200" dirty="0">
                <a:latin typeface="ＭＳ Ｐゴシック" pitchFamily="50" charset="-128"/>
                <a:ea typeface="ＭＳ Ｐゴシック" pitchFamily="50" charset="-128"/>
              </a:rPr>
              <a:t>（都）千里</a:t>
            </a:r>
            <a:r>
              <a:rPr lang="ja-JP" altLang="en-US" sz="1200" dirty="0">
                <a:latin typeface="ＭＳ Ｐゴシック" pitchFamily="50" charset="-128"/>
                <a:ea typeface="ＭＳ Ｐゴシック" pitchFamily="50" charset="-128"/>
              </a:rPr>
              <a:t>丘</a:t>
            </a:r>
            <a:r>
              <a:rPr lang="zh-TW" altLang="en-US" sz="1200" dirty="0">
                <a:latin typeface="ＭＳ Ｐゴシック" pitchFamily="50" charset="-128"/>
                <a:ea typeface="ＭＳ Ｐゴシック" pitchFamily="50" charset="-128"/>
              </a:rPr>
              <a:t>寝屋川線</a:t>
            </a:r>
          </a:p>
          <a:p>
            <a:pPr algn="ctr" fontAlgn="auto">
              <a:spcBef>
                <a:spcPts val="0"/>
              </a:spcBef>
              <a:spcAft>
                <a:spcPts val="0"/>
              </a:spcAft>
              <a:defRPr/>
            </a:pPr>
            <a:r>
              <a:rPr lang="zh-TW" altLang="en-US" sz="1200" dirty="0">
                <a:latin typeface="ＭＳ Ｐゴシック" pitchFamily="50" charset="-128"/>
                <a:ea typeface="ＭＳ Ｐゴシック" pitchFamily="50" charset="-128"/>
              </a:rPr>
              <a:t>（別途事業）</a:t>
            </a:r>
            <a:endParaRPr lang="ja-JP" altLang="en-US" sz="1200" dirty="0"/>
          </a:p>
        </p:txBody>
      </p:sp>
      <p:sp>
        <p:nvSpPr>
          <p:cNvPr id="63" name="正方形/長方形 4"/>
          <p:cNvSpPr>
            <a:spLocks noChangeArrowheads="1"/>
          </p:cNvSpPr>
          <p:nvPr/>
        </p:nvSpPr>
        <p:spPr bwMode="auto">
          <a:xfrm rot="19023066">
            <a:off x="4024713" y="2074993"/>
            <a:ext cx="994046" cy="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800" b="1" dirty="0">
                <a:latin typeface="Arial" pitchFamily="34" charset="0"/>
              </a:rPr>
              <a:t>京阪本線</a:t>
            </a:r>
          </a:p>
        </p:txBody>
      </p:sp>
      <p:sp>
        <p:nvSpPr>
          <p:cNvPr id="64" name="正方形/長方形 4"/>
          <p:cNvSpPr>
            <a:spLocks noChangeArrowheads="1"/>
          </p:cNvSpPr>
          <p:nvPr/>
        </p:nvSpPr>
        <p:spPr bwMode="auto">
          <a:xfrm rot="17533450">
            <a:off x="4392643" y="2605907"/>
            <a:ext cx="384349" cy="10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a:buNone/>
              <a:defRPr/>
            </a:pPr>
            <a:r>
              <a:rPr lang="ja-JP" altLang="en-US" sz="1600" b="1" cap="all" dirty="0">
                <a:ln w="0"/>
                <a:effectLst>
                  <a:reflection blurRad="12700" stA="50000" endPos="50000" dist="5000" dir="5400000" sy="-100000" rotWithShape="0"/>
                </a:effectLst>
              </a:rPr>
              <a:t>寝屋川</a:t>
            </a:r>
          </a:p>
        </p:txBody>
      </p:sp>
      <p:sp>
        <p:nvSpPr>
          <p:cNvPr id="65" name="正方形/長方形 4"/>
          <p:cNvSpPr>
            <a:spLocks noChangeArrowheads="1"/>
          </p:cNvSpPr>
          <p:nvPr/>
        </p:nvSpPr>
        <p:spPr bwMode="auto">
          <a:xfrm rot="19463392">
            <a:off x="3146443" y="5890257"/>
            <a:ext cx="1408707" cy="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800" b="1" dirty="0">
                <a:latin typeface="Arial" pitchFamily="34" charset="0"/>
              </a:rPr>
              <a:t>第二京阪道路</a:t>
            </a:r>
          </a:p>
        </p:txBody>
      </p:sp>
      <p:sp>
        <p:nvSpPr>
          <p:cNvPr id="66" name="正方形/長方形 65"/>
          <p:cNvSpPr/>
          <p:nvPr/>
        </p:nvSpPr>
        <p:spPr>
          <a:xfrm>
            <a:off x="2139746" y="1839809"/>
            <a:ext cx="1769690" cy="576524"/>
          </a:xfrm>
          <a:prstGeom prst="rect">
            <a:avLst/>
          </a:prstGeom>
        </p:spPr>
        <p:txBody>
          <a:bodyPr wrap="square">
            <a:spAutoFit/>
          </a:bodyPr>
          <a:lstStyle/>
          <a:p>
            <a:r>
              <a:rPr lang="ja-JP" altLang="en-US" b="1" dirty="0"/>
              <a:t>寝屋川市</a:t>
            </a:r>
          </a:p>
          <a:p>
            <a:endParaRPr lang="ja-JP" altLang="en-US" b="1" dirty="0"/>
          </a:p>
        </p:txBody>
      </p:sp>
      <p:sp>
        <p:nvSpPr>
          <p:cNvPr id="67" name="正方形/長方形 66"/>
          <p:cNvSpPr/>
          <p:nvPr/>
        </p:nvSpPr>
        <p:spPr>
          <a:xfrm>
            <a:off x="2370262" y="4733442"/>
            <a:ext cx="1769690" cy="576524"/>
          </a:xfrm>
          <a:prstGeom prst="rect">
            <a:avLst/>
          </a:prstGeom>
        </p:spPr>
        <p:txBody>
          <a:bodyPr wrap="square">
            <a:spAutoFit/>
          </a:bodyPr>
          <a:lstStyle/>
          <a:p>
            <a:r>
              <a:rPr lang="ja-JP" altLang="en-US" b="1" dirty="0"/>
              <a:t>門真市</a:t>
            </a:r>
          </a:p>
          <a:p>
            <a:endParaRPr lang="ja-JP" altLang="en-US" b="1" dirty="0"/>
          </a:p>
        </p:txBody>
      </p:sp>
      <p:grpSp>
        <p:nvGrpSpPr>
          <p:cNvPr id="17" name="グループ化 16"/>
          <p:cNvGrpSpPr/>
          <p:nvPr/>
        </p:nvGrpSpPr>
        <p:grpSpPr>
          <a:xfrm rot="5400000">
            <a:off x="131954" y="2229965"/>
            <a:ext cx="4475444" cy="3540550"/>
            <a:chOff x="316655" y="2390546"/>
            <a:chExt cx="5017346" cy="2310682"/>
          </a:xfrm>
        </p:grpSpPr>
        <p:sp>
          <p:nvSpPr>
            <p:cNvPr id="47" name="テキスト ボックス 30"/>
            <p:cNvSpPr txBox="1">
              <a:spLocks noChangeArrowheads="1"/>
            </p:cNvSpPr>
            <p:nvPr/>
          </p:nvSpPr>
          <p:spPr bwMode="auto">
            <a:xfrm rot="16200000">
              <a:off x="1531805" y="2475557"/>
              <a:ext cx="515065" cy="345044"/>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萱島駅</a:t>
              </a:r>
            </a:p>
          </p:txBody>
        </p:sp>
        <p:cxnSp>
          <p:nvCxnSpPr>
            <p:cNvPr id="57" name="直線コネクタ 56"/>
            <p:cNvCxnSpPr/>
            <p:nvPr/>
          </p:nvCxnSpPr>
          <p:spPr>
            <a:xfrm>
              <a:off x="1616815" y="3640778"/>
              <a:ext cx="561846" cy="10371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4883150" y="3802703"/>
              <a:ext cx="450850" cy="827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a:off x="2162915" y="4620265"/>
              <a:ext cx="3171086" cy="2857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316655" y="4654585"/>
              <a:ext cx="1843934" cy="4664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V="1">
              <a:off x="2376679" y="3600666"/>
              <a:ext cx="360000" cy="731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H="1">
              <a:off x="1818382" y="3690967"/>
              <a:ext cx="360000" cy="520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rot="16200000" flipH="1" flipV="1">
              <a:off x="2493779" y="3326352"/>
              <a:ext cx="25718" cy="120522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1" name="円/楕円 15"/>
          <p:cNvSpPr>
            <a:spLocks noChangeArrowheads="1"/>
          </p:cNvSpPr>
          <p:nvPr/>
        </p:nvSpPr>
        <p:spPr bwMode="auto">
          <a:xfrm>
            <a:off x="1846118" y="3306857"/>
            <a:ext cx="275805" cy="160559"/>
          </a:xfrm>
          <a:prstGeom prst="ellipse">
            <a:avLst/>
          </a:prstGeom>
          <a:solidFill>
            <a:schemeClr val="bg1"/>
          </a:solidFill>
          <a:ln w="19050" algn="ctr">
            <a:solidFill>
              <a:srgbClr val="000000"/>
            </a:solidFill>
            <a:round/>
            <a:headEnd/>
            <a:tailEnd/>
          </a:ln>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b="1" dirty="0">
                <a:latin typeface="HGS創英角ｺﾞｼｯｸUB" pitchFamily="50" charset="-128"/>
                <a:ea typeface="HGS創英角ｺﾞｼｯｸUB" pitchFamily="50" charset="-128"/>
              </a:rPr>
              <a:t>1</a:t>
            </a:r>
            <a:endParaRPr lang="ja-JP" altLang="en-US" sz="1200" b="1" dirty="0">
              <a:latin typeface="HGS創英角ｺﾞｼｯｸUB" pitchFamily="50" charset="-128"/>
              <a:ea typeface="HGS創英角ｺﾞｼｯｸUB" pitchFamily="50" charset="-128"/>
            </a:endParaRPr>
          </a:p>
        </p:txBody>
      </p:sp>
      <p:sp>
        <p:nvSpPr>
          <p:cNvPr id="54" name="円/楕円 33"/>
          <p:cNvSpPr>
            <a:spLocks noChangeArrowheads="1"/>
          </p:cNvSpPr>
          <p:nvPr/>
        </p:nvSpPr>
        <p:spPr bwMode="auto">
          <a:xfrm>
            <a:off x="1900555" y="3599799"/>
            <a:ext cx="275805" cy="160559"/>
          </a:xfrm>
          <a:prstGeom prst="ellipse">
            <a:avLst/>
          </a:prstGeom>
          <a:solidFill>
            <a:schemeClr val="bg1"/>
          </a:solidFill>
          <a:ln w="19050" algn="ctr">
            <a:solidFill>
              <a:srgbClr val="000000"/>
            </a:solidFill>
            <a:round/>
            <a:headEnd/>
            <a:tailEnd/>
          </a:ln>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b="1" dirty="0">
                <a:latin typeface="HGS創英角ｺﾞｼｯｸUB" pitchFamily="50" charset="-128"/>
                <a:ea typeface="HGS創英角ｺﾞｼｯｸUB" pitchFamily="50" charset="-128"/>
              </a:rPr>
              <a:t>2</a:t>
            </a:r>
            <a:endParaRPr lang="ja-JP" altLang="en-US" sz="1200" b="1" dirty="0">
              <a:latin typeface="HGS創英角ｺﾞｼｯｸUB" pitchFamily="50" charset="-128"/>
              <a:ea typeface="HGS創英角ｺﾞｼｯｸUB" pitchFamily="50" charset="-128"/>
            </a:endParaRPr>
          </a:p>
        </p:txBody>
      </p:sp>
      <p:pic>
        <p:nvPicPr>
          <p:cNvPr id="40" name="図 13" descr="41.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5913" y="2348880"/>
            <a:ext cx="307975" cy="2984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0" name="図 28" descr="a0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0605" y="5583743"/>
            <a:ext cx="408953" cy="37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 Box 829"/>
          <p:cNvSpPr txBox="1">
            <a:spLocks noChangeArrowheads="1"/>
          </p:cNvSpPr>
          <p:nvPr/>
        </p:nvSpPr>
        <p:spPr bwMode="auto">
          <a:xfrm>
            <a:off x="2507363" y="5603948"/>
            <a:ext cx="536575" cy="44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100" b="1" dirty="0">
                <a:solidFill>
                  <a:srgbClr val="FFFFFF"/>
                </a:solidFill>
                <a:latin typeface="Century" pitchFamily="18" charset="0"/>
              </a:rPr>
              <a:t>1</a:t>
            </a:r>
            <a:r>
              <a:rPr lang="en-US" altLang="ja-JP" sz="1100" b="1" dirty="0">
                <a:solidFill>
                  <a:srgbClr val="FFFFFF"/>
                </a:solidFill>
                <a:latin typeface="Century" pitchFamily="18" charset="0"/>
              </a:rPr>
              <a:t>63</a:t>
            </a:r>
            <a:endParaRPr lang="ja-JP" altLang="en-US" sz="1100" b="1" dirty="0">
              <a:solidFill>
                <a:srgbClr val="FFFFFF"/>
              </a:solidFill>
              <a:latin typeface="Century" pitchFamily="18" charset="0"/>
            </a:endParaRPr>
          </a:p>
        </p:txBody>
      </p:sp>
      <p:grpSp>
        <p:nvGrpSpPr>
          <p:cNvPr id="22" name="グループ化 21"/>
          <p:cNvGrpSpPr/>
          <p:nvPr/>
        </p:nvGrpSpPr>
        <p:grpSpPr>
          <a:xfrm>
            <a:off x="4388479" y="5802263"/>
            <a:ext cx="931031" cy="898553"/>
            <a:chOff x="10081509" y="1860146"/>
            <a:chExt cx="931031" cy="898553"/>
          </a:xfrm>
        </p:grpSpPr>
        <p:pic>
          <p:nvPicPr>
            <p:cNvPr id="92" name="Object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899641">
              <a:off x="10097748" y="1843907"/>
              <a:ext cx="898553" cy="9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WordArt 58"/>
            <p:cNvSpPr>
              <a:spLocks noChangeArrowheads="1" noChangeShapeType="1" noTextEdit="1"/>
            </p:cNvSpPr>
            <p:nvPr/>
          </p:nvSpPr>
          <p:spPr bwMode="auto">
            <a:xfrm rot="21317328">
              <a:off x="10477733" y="2240926"/>
              <a:ext cx="138116" cy="108704"/>
            </a:xfrm>
            <a:prstGeom prst="rect">
              <a:avLst/>
            </a:prstGeom>
            <a:extLst>
              <a:ext uri="{AF507438-7753-43E0-B8FC-AC1667EBCBE1}">
                <a14:hiddenEffects xmlns:a14="http://schemas.microsoft.com/office/drawing/2010/main">
                  <a:effectLst/>
                </a14:hiddenEffects>
              </a:ext>
            </a:extLst>
          </p:spPr>
          <p:txBody>
            <a:bodyPr wrap="squar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rPr>
                <a:t>N</a:t>
              </a:r>
              <a:endParaRPr lang="ja-JP" altLang="en-US"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endParaRPr>
            </a:p>
          </p:txBody>
        </p:sp>
      </p:grpSp>
      <p:sp>
        <p:nvSpPr>
          <p:cNvPr id="50" name="正方形/長方形 49"/>
          <p:cNvSpPr/>
          <p:nvPr/>
        </p:nvSpPr>
        <p:spPr>
          <a:xfrm>
            <a:off x="2411760" y="3779748"/>
            <a:ext cx="1368152" cy="369332"/>
          </a:xfrm>
          <a:prstGeom prst="rect">
            <a:avLst/>
          </a:prstGeom>
        </p:spPr>
        <p:txBody>
          <a:bodyPr wrap="square">
            <a:spAutoFit/>
          </a:bodyPr>
          <a:lstStyle/>
          <a:p>
            <a:r>
              <a:rPr lang="ja-JP" altLang="en-US" b="1" dirty="0"/>
              <a:t>北東部地区</a:t>
            </a:r>
          </a:p>
        </p:txBody>
      </p:sp>
      <p:grpSp>
        <p:nvGrpSpPr>
          <p:cNvPr id="5" name="グループ化 4"/>
          <p:cNvGrpSpPr/>
          <p:nvPr/>
        </p:nvGrpSpPr>
        <p:grpSpPr>
          <a:xfrm>
            <a:off x="5364088" y="1700808"/>
            <a:ext cx="1697475" cy="1521270"/>
            <a:chOff x="5364088" y="1700808"/>
            <a:chExt cx="1872208" cy="1766608"/>
          </a:xfrm>
        </p:grpSpPr>
        <p:sp>
          <p:nvSpPr>
            <p:cNvPr id="44" name="テキスト ボックス 30"/>
            <p:cNvSpPr txBox="1">
              <a:spLocks noChangeArrowheads="1"/>
            </p:cNvSpPr>
            <p:nvPr/>
          </p:nvSpPr>
          <p:spPr bwMode="auto">
            <a:xfrm>
              <a:off x="5986270" y="3159441"/>
              <a:ext cx="723900" cy="307975"/>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写真①</a:t>
              </a:r>
            </a:p>
          </p:txBody>
        </p:sp>
        <p:pic>
          <p:nvPicPr>
            <p:cNvPr id="3" name="図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64088" y="1700808"/>
              <a:ext cx="1872208" cy="1404157"/>
            </a:xfrm>
            <a:prstGeom prst="rect">
              <a:avLst/>
            </a:prstGeom>
          </p:spPr>
        </p:pic>
      </p:grpSp>
      <p:sp>
        <p:nvSpPr>
          <p:cNvPr id="2" name="テキスト ボックス 1"/>
          <p:cNvSpPr txBox="1"/>
          <p:nvPr/>
        </p:nvSpPr>
        <p:spPr>
          <a:xfrm>
            <a:off x="1699456" y="6074701"/>
            <a:ext cx="3567002" cy="584775"/>
          </a:xfrm>
          <a:prstGeom prst="rect">
            <a:avLst/>
          </a:prstGeom>
          <a:solidFill>
            <a:srgbClr val="FFFF00">
              <a:alpha val="61000"/>
            </a:srgbClr>
          </a:solidFill>
          <a:ln>
            <a:solidFill>
              <a:schemeClr val="tx1"/>
            </a:solidFill>
          </a:ln>
        </p:spPr>
        <p:txBody>
          <a:bodyPr wrap="none" rtlCol="0">
            <a:spAutoFit/>
          </a:bodyPr>
          <a:lstStyle/>
          <a:p>
            <a:r>
              <a:rPr lang="ja-JP" altLang="en-US" sz="1600" b="1" dirty="0">
                <a:solidFill>
                  <a:srgbClr val="FF0000"/>
                </a:solidFill>
              </a:rPr>
              <a:t>先行着手区間のみ</a:t>
            </a:r>
            <a:endParaRPr lang="en-US" altLang="ja-JP" sz="1600" b="1" dirty="0">
              <a:solidFill>
                <a:srgbClr val="FF0000"/>
              </a:solidFill>
            </a:endParaRPr>
          </a:p>
          <a:p>
            <a:r>
              <a:rPr lang="ja-JP" altLang="en-US" sz="1600" b="1" dirty="0">
                <a:solidFill>
                  <a:srgbClr val="FF0000"/>
                </a:solidFill>
              </a:rPr>
              <a:t>全体約</a:t>
            </a:r>
            <a:r>
              <a:rPr lang="en-US" altLang="ja-JP" sz="1600" b="1" dirty="0">
                <a:solidFill>
                  <a:srgbClr val="FF0000"/>
                </a:solidFill>
              </a:rPr>
              <a:t>42</a:t>
            </a:r>
            <a:r>
              <a:rPr lang="ja-JP" altLang="en-US" sz="1600" b="1" dirty="0">
                <a:solidFill>
                  <a:srgbClr val="FF0000"/>
                </a:solidFill>
              </a:rPr>
              <a:t>％、</a:t>
            </a:r>
            <a:r>
              <a:rPr kumimoji="1" lang="ja-JP" altLang="en-US" sz="1600" b="1" dirty="0">
                <a:solidFill>
                  <a:srgbClr val="FF0000"/>
                </a:solidFill>
              </a:rPr>
              <a:t>用地約</a:t>
            </a:r>
            <a:r>
              <a:rPr kumimoji="1" lang="en-US" altLang="ja-JP" sz="1600" b="1" dirty="0">
                <a:solidFill>
                  <a:srgbClr val="FF0000"/>
                </a:solidFill>
              </a:rPr>
              <a:t>50</a:t>
            </a:r>
            <a:r>
              <a:rPr kumimoji="1" lang="ja-JP" altLang="en-US" sz="1600" b="1" dirty="0">
                <a:solidFill>
                  <a:srgbClr val="FF0000"/>
                </a:solidFill>
              </a:rPr>
              <a:t>％、</a:t>
            </a:r>
            <a:r>
              <a:rPr lang="ja-JP" altLang="en-US" sz="1600" b="1" dirty="0">
                <a:solidFill>
                  <a:srgbClr val="FF0000"/>
                </a:solidFill>
              </a:rPr>
              <a:t>工事約</a:t>
            </a:r>
            <a:r>
              <a:rPr lang="en-US" altLang="ja-JP" sz="1600" b="1" dirty="0">
                <a:solidFill>
                  <a:srgbClr val="FF0000"/>
                </a:solidFill>
              </a:rPr>
              <a:t>33</a:t>
            </a:r>
            <a:r>
              <a:rPr lang="ja-JP" altLang="en-US" sz="1600" b="1" dirty="0">
                <a:solidFill>
                  <a:srgbClr val="FF0000"/>
                </a:solidFill>
              </a:rPr>
              <a:t>％</a:t>
            </a:r>
            <a:endParaRPr kumimoji="1" lang="en-US" altLang="ja-JP" sz="1600" b="1" dirty="0">
              <a:solidFill>
                <a:srgbClr val="FF0000"/>
              </a:solidFill>
            </a:endParaRPr>
          </a:p>
        </p:txBody>
      </p:sp>
      <p:sp>
        <p:nvSpPr>
          <p:cNvPr id="49" name="星 5 48"/>
          <p:cNvSpPr/>
          <p:nvPr/>
        </p:nvSpPr>
        <p:spPr>
          <a:xfrm>
            <a:off x="2411760" y="3368460"/>
            <a:ext cx="203823" cy="204556"/>
          </a:xfrm>
          <a:prstGeom prst="star5">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87"/>
          <p:cNvSpPr txBox="1"/>
          <p:nvPr/>
        </p:nvSpPr>
        <p:spPr>
          <a:xfrm>
            <a:off x="831015" y="3700302"/>
            <a:ext cx="796023" cy="30777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ja-JP" altLang="en-US" sz="1000" dirty="0">
                <a:solidFill>
                  <a:srgbClr val="FF0000"/>
                </a:solidFill>
              </a:rPr>
              <a:t>先行着手区間</a:t>
            </a:r>
            <a:endParaRPr lang="en-US" altLang="ja-JP" sz="1000" dirty="0">
              <a:solidFill>
                <a:srgbClr val="FF0000"/>
              </a:solidFill>
            </a:endParaRPr>
          </a:p>
          <a:p>
            <a:pPr fontAlgn="auto">
              <a:spcBef>
                <a:spcPts val="0"/>
              </a:spcBef>
              <a:spcAft>
                <a:spcPts val="0"/>
              </a:spcAft>
              <a:defRPr/>
            </a:pPr>
            <a:r>
              <a:rPr lang="en-US" altLang="ja-JP" sz="1000" dirty="0">
                <a:solidFill>
                  <a:srgbClr val="FF0000"/>
                </a:solidFill>
              </a:rPr>
              <a:t>L=0.5km</a:t>
            </a:r>
            <a:endParaRPr lang="ja-JP" altLang="ja-JP" sz="1000" dirty="0">
              <a:solidFill>
                <a:srgbClr val="FF0000"/>
              </a:solidFill>
            </a:endParaRPr>
          </a:p>
        </p:txBody>
      </p:sp>
    </p:spTree>
    <p:extLst>
      <p:ext uri="{BB962C8B-B14F-4D97-AF65-F5344CB8AC3E}">
        <p14:creationId xmlns:p14="http://schemas.microsoft.com/office/powerpoint/2010/main" val="113014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715987" y="3573016"/>
            <a:ext cx="4648101" cy="3370366"/>
            <a:chOff x="1433542" y="704603"/>
            <a:chExt cx="5272232" cy="4473589"/>
          </a:xfrm>
        </p:grpSpPr>
        <p:grpSp>
          <p:nvGrpSpPr>
            <p:cNvPr id="2" name="グループ化 1"/>
            <p:cNvGrpSpPr/>
            <p:nvPr/>
          </p:nvGrpSpPr>
          <p:grpSpPr>
            <a:xfrm>
              <a:off x="1433542" y="704603"/>
              <a:ext cx="5272232" cy="4473589"/>
              <a:chOff x="2138867" y="731141"/>
              <a:chExt cx="5272232" cy="4473589"/>
            </a:xfrm>
          </p:grpSpPr>
          <p:grpSp>
            <p:nvGrpSpPr>
              <p:cNvPr id="8" name="グループ化 7"/>
              <p:cNvGrpSpPr>
                <a:grpSpLocks noChangeAspect="1"/>
              </p:cNvGrpSpPr>
              <p:nvPr/>
            </p:nvGrpSpPr>
            <p:grpSpPr>
              <a:xfrm>
                <a:off x="2138867" y="731141"/>
                <a:ext cx="5272232" cy="4473589"/>
                <a:chOff x="2252662" y="1529257"/>
                <a:chExt cx="4638675" cy="3936004"/>
              </a:xfrm>
            </p:grpSpPr>
            <p:sp>
              <p:nvSpPr>
                <p:cNvPr id="9" name="Line 1023"/>
                <p:cNvSpPr>
                  <a:spLocks noChangeShapeType="1"/>
                </p:cNvSpPr>
                <p:nvPr/>
              </p:nvSpPr>
              <p:spPr bwMode="auto">
                <a:xfrm>
                  <a:off x="2538412" y="2017211"/>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ja-JP" altLang="en-US"/>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2" y="1664786"/>
                  <a:ext cx="4638675" cy="380047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2" name="テキスト ボックス 6"/>
                <p:cNvSpPr txBox="1"/>
                <p:nvPr/>
              </p:nvSpPr>
              <p:spPr>
                <a:xfrm>
                  <a:off x="4643698" y="3492058"/>
                  <a:ext cx="1518705" cy="505893"/>
                </a:xfrm>
                <a:prstGeom prst="rect">
                  <a:avLst/>
                </a:prstGeom>
                <a:solidFill>
                  <a:schemeClr val="bg1"/>
                </a:solidFill>
                <a:ln w="19050">
                  <a:solidFill>
                    <a:schemeClr val="tx1"/>
                  </a:solidFill>
                </a:ln>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dirty="0"/>
                    <a:t>本事業区間</a:t>
                  </a:r>
                  <a:endParaRPr lang="en-US" altLang="ja-JP" sz="1400" dirty="0"/>
                </a:p>
                <a:p>
                  <a:r>
                    <a:rPr kumimoji="1" lang="ja-JP" altLang="en-US" sz="1400" dirty="0"/>
                    <a:t>（</a:t>
                  </a:r>
                  <a:r>
                    <a:rPr kumimoji="1" lang="en-US" altLang="ja-JP" sz="1400" dirty="0"/>
                    <a:t>L=1.0km</a:t>
                  </a:r>
                  <a:r>
                    <a:rPr kumimoji="1" lang="ja-JP" altLang="en-US" sz="1400" dirty="0" err="1"/>
                    <a:t>、</a:t>
                  </a:r>
                  <a:r>
                    <a:rPr kumimoji="1" lang="en-US" altLang="ja-JP" sz="1400" dirty="0"/>
                    <a:t>W=32m)</a:t>
                  </a:r>
                  <a:endParaRPr kumimoji="1" lang="ja-JP" altLang="en-US" sz="1400" dirty="0"/>
                </a:p>
              </p:txBody>
            </p:sp>
            <p:cxnSp>
              <p:nvCxnSpPr>
                <p:cNvPr id="13" name="直線コネクタ 12"/>
                <p:cNvCxnSpPr/>
                <p:nvPr/>
              </p:nvCxnSpPr>
              <p:spPr>
                <a:xfrm>
                  <a:off x="3841319" y="2919683"/>
                  <a:ext cx="966518" cy="5723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833390" y="3724401"/>
                  <a:ext cx="810308" cy="4427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519805" y="3322042"/>
                  <a:ext cx="0" cy="792172"/>
                </a:xfrm>
                <a:prstGeom prst="straightConnector1">
                  <a:avLst/>
                </a:prstGeom>
                <a:ln w="254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6" name="テキスト ボックス 10"/>
                <p:cNvSpPr txBox="1"/>
                <p:nvPr/>
              </p:nvSpPr>
              <p:spPr>
                <a:xfrm rot="159523">
                  <a:off x="2743803" y="1755984"/>
                  <a:ext cx="311410" cy="1220947"/>
                </a:xfrm>
                <a:prstGeom prst="rect">
                  <a:avLst/>
                </a:prstGeom>
                <a:noFill/>
                <a:ln w="19050">
                  <a:noFill/>
                </a:ln>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府道八尾茨木線</a:t>
                  </a:r>
                </a:p>
              </p:txBody>
            </p:sp>
            <p:sp>
              <p:nvSpPr>
                <p:cNvPr id="17" name="テキスト ボックス 11"/>
                <p:cNvSpPr txBox="1"/>
                <p:nvPr/>
              </p:nvSpPr>
              <p:spPr>
                <a:xfrm rot="300071">
                  <a:off x="4028444" y="1777801"/>
                  <a:ext cx="1789028" cy="230173"/>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t>府道枚方交野寝屋川線</a:t>
                  </a:r>
                </a:p>
              </p:txBody>
            </p:sp>
            <p:sp>
              <p:nvSpPr>
                <p:cNvPr id="18" name="テキスト ボックス 12"/>
                <p:cNvSpPr txBox="1"/>
                <p:nvPr/>
              </p:nvSpPr>
              <p:spPr>
                <a:xfrm rot="19598358">
                  <a:off x="5154617" y="2501241"/>
                  <a:ext cx="1164659" cy="230173"/>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b="1" dirty="0"/>
                    <a:t>第二京阪道路</a:t>
                  </a:r>
                  <a:endParaRPr kumimoji="1" lang="ja-JP" altLang="en-US" sz="1100" b="1" dirty="0"/>
                </a:p>
              </p:txBody>
            </p:sp>
            <p:sp>
              <p:nvSpPr>
                <p:cNvPr id="19" name="テキスト ボックス 13"/>
                <p:cNvSpPr txBox="1"/>
                <p:nvPr/>
              </p:nvSpPr>
              <p:spPr>
                <a:xfrm rot="20480321">
                  <a:off x="2633826" y="3929929"/>
                  <a:ext cx="954902" cy="230173"/>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b="1">
                      <a:latin typeface="+mj-ea"/>
                      <a:ea typeface="+mj-ea"/>
                    </a:rPr>
                    <a:t>国道</a:t>
                  </a:r>
                  <a:r>
                    <a:rPr lang="en-US" altLang="ja-JP" sz="1100" b="1">
                      <a:latin typeface="+mj-ea"/>
                      <a:ea typeface="+mj-ea"/>
                    </a:rPr>
                    <a:t>163</a:t>
                  </a:r>
                  <a:r>
                    <a:rPr lang="ja-JP" altLang="en-US" sz="1100" b="1">
                      <a:latin typeface="+mj-ea"/>
                      <a:ea typeface="+mj-ea"/>
                    </a:rPr>
                    <a:t>号</a:t>
                  </a:r>
                  <a:endParaRPr kumimoji="1" lang="ja-JP" altLang="en-US" sz="1100" b="1">
                    <a:latin typeface="+mj-ea"/>
                    <a:ea typeface="+mj-ea"/>
                  </a:endParaRPr>
                </a:p>
              </p:txBody>
            </p:sp>
            <p:sp>
              <p:nvSpPr>
                <p:cNvPr id="24" name="テキスト ボックス 16"/>
                <p:cNvSpPr txBox="1"/>
                <p:nvPr/>
              </p:nvSpPr>
              <p:spPr>
                <a:xfrm rot="21133080">
                  <a:off x="4396240" y="4086757"/>
                  <a:ext cx="311410" cy="1234635"/>
                </a:xfrm>
                <a:prstGeom prst="rect">
                  <a:avLst/>
                </a:prstGeom>
                <a:noFill/>
                <a:ln w="19050">
                  <a:noFill/>
                </a:ln>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t>府道八尾</a:t>
                  </a:r>
                  <a:r>
                    <a:rPr lang="ja-JP" altLang="en-US" sz="1100" b="1"/>
                    <a:t>枚方</a:t>
                  </a:r>
                  <a:r>
                    <a:rPr kumimoji="1" lang="ja-JP" altLang="en-US" sz="1100" b="1"/>
                    <a:t>線</a:t>
                  </a:r>
                </a:p>
              </p:txBody>
            </p:sp>
            <p:sp>
              <p:nvSpPr>
                <p:cNvPr id="25" name="テキスト ボックス 10"/>
                <p:cNvSpPr txBox="1"/>
                <p:nvPr/>
              </p:nvSpPr>
              <p:spPr>
                <a:xfrm rot="196944">
                  <a:off x="3789536" y="1529257"/>
                  <a:ext cx="311410" cy="1537711"/>
                </a:xfrm>
                <a:prstGeom prst="rect">
                  <a:avLst/>
                </a:prstGeom>
                <a:noFill/>
                <a:ln w="19050">
                  <a:noFill/>
                </a:ln>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latin typeface="+mj-ea"/>
                      <a:ea typeface="+mj-ea"/>
                    </a:rPr>
                    <a:t>（都）千里丘寝屋川線</a:t>
                  </a:r>
                </a:p>
              </p:txBody>
            </p:sp>
            <p:sp>
              <p:nvSpPr>
                <p:cNvPr id="26" name="テキスト ボックス 10"/>
                <p:cNvSpPr txBox="1"/>
                <p:nvPr/>
              </p:nvSpPr>
              <p:spPr>
                <a:xfrm rot="196944">
                  <a:off x="3515411" y="3930170"/>
                  <a:ext cx="311410" cy="1432562"/>
                </a:xfrm>
                <a:prstGeom prst="rect">
                  <a:avLst/>
                </a:prstGeom>
                <a:noFill/>
                <a:ln w="19050">
                  <a:noFill/>
                </a:ln>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（都）寝屋川大東線</a:t>
                  </a:r>
                </a:p>
              </p:txBody>
            </p:sp>
            <p:sp>
              <p:nvSpPr>
                <p:cNvPr id="27" name="テキスト ボックス 47"/>
                <p:cNvSpPr txBox="1"/>
                <p:nvPr/>
              </p:nvSpPr>
              <p:spPr>
                <a:xfrm rot="20820221">
                  <a:off x="2347912" y="3421107"/>
                  <a:ext cx="1356291" cy="230173"/>
                </a:xfrm>
                <a:prstGeom prst="rect">
                  <a:avLst/>
                </a:prstGeom>
                <a:noFill/>
                <a:ln w="19050">
                  <a:noFill/>
                </a:ln>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t>府道守口門真線</a:t>
                  </a:r>
                </a:p>
              </p:txBody>
            </p:sp>
            <p:sp>
              <p:nvSpPr>
                <p:cNvPr id="31" name="テキスト ボックス 13"/>
                <p:cNvSpPr txBox="1"/>
                <p:nvPr/>
              </p:nvSpPr>
              <p:spPr>
                <a:xfrm rot="18809138">
                  <a:off x="3910012" y="2468608"/>
                  <a:ext cx="954902" cy="230173"/>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latin typeface="+mj-ea"/>
                      <a:ea typeface="+mj-ea"/>
                    </a:rPr>
                    <a:t>京阪本線</a:t>
                  </a:r>
                </a:p>
              </p:txBody>
            </p:sp>
            <p:sp>
              <p:nvSpPr>
                <p:cNvPr id="33" name="フリーフォーム 32"/>
                <p:cNvSpPr>
                  <a:spLocks noChangeAspect="1"/>
                </p:cNvSpPr>
                <p:nvPr/>
              </p:nvSpPr>
              <p:spPr bwMode="auto">
                <a:xfrm>
                  <a:off x="3748094" y="2905505"/>
                  <a:ext cx="533397" cy="324950"/>
                </a:xfrm>
                <a:custGeom>
                  <a:avLst/>
                  <a:gdLst>
                    <a:gd name="T0" fmla="*/ 0 w 3819525"/>
                    <a:gd name="T1" fmla="*/ 971550 h 3257550"/>
                    <a:gd name="T2" fmla="*/ 19050 w 3819525"/>
                    <a:gd name="T3" fmla="*/ 1219200 h 3257550"/>
                    <a:gd name="T4" fmla="*/ 171450 w 3819525"/>
                    <a:gd name="T5" fmla="*/ 1571625 h 3257550"/>
                    <a:gd name="T6" fmla="*/ 438150 w 3819525"/>
                    <a:gd name="T7" fmla="*/ 1838325 h 3257550"/>
                    <a:gd name="T8" fmla="*/ 619125 w 3819525"/>
                    <a:gd name="T9" fmla="*/ 2181225 h 3257550"/>
                    <a:gd name="T10" fmla="*/ 723900 w 3819525"/>
                    <a:gd name="T11" fmla="*/ 2409825 h 3257550"/>
                    <a:gd name="T12" fmla="*/ 828675 w 3819525"/>
                    <a:gd name="T13" fmla="*/ 2657475 h 3257550"/>
                    <a:gd name="T14" fmla="*/ 2085975 w 3819525"/>
                    <a:gd name="T15" fmla="*/ 2886075 h 3257550"/>
                    <a:gd name="T16" fmla="*/ 3533775 w 3819525"/>
                    <a:gd name="T17" fmla="*/ 3257550 h 3257550"/>
                    <a:gd name="T18" fmla="*/ 3514725 w 3819525"/>
                    <a:gd name="T19" fmla="*/ 3152775 h 3257550"/>
                    <a:gd name="T20" fmla="*/ 3486150 w 3819525"/>
                    <a:gd name="T21" fmla="*/ 3076575 h 3257550"/>
                    <a:gd name="T22" fmla="*/ 3476625 w 3819525"/>
                    <a:gd name="T23" fmla="*/ 2933700 h 3257550"/>
                    <a:gd name="T24" fmla="*/ 3486150 w 3819525"/>
                    <a:gd name="T25" fmla="*/ 2876550 h 3257550"/>
                    <a:gd name="T26" fmla="*/ 3457575 w 3819525"/>
                    <a:gd name="T27" fmla="*/ 2647950 h 3257550"/>
                    <a:gd name="T28" fmla="*/ 3581400 w 3819525"/>
                    <a:gd name="T29" fmla="*/ 2457450 h 3257550"/>
                    <a:gd name="T30" fmla="*/ 3571875 w 3819525"/>
                    <a:gd name="T31" fmla="*/ 2295525 h 3257550"/>
                    <a:gd name="T32" fmla="*/ 3590925 w 3819525"/>
                    <a:gd name="T33" fmla="*/ 2143125 h 3257550"/>
                    <a:gd name="T34" fmla="*/ 3743325 w 3819525"/>
                    <a:gd name="T35" fmla="*/ 2095500 h 3257550"/>
                    <a:gd name="T36" fmla="*/ 3743325 w 3819525"/>
                    <a:gd name="T37" fmla="*/ 2028825 h 3257550"/>
                    <a:gd name="T38" fmla="*/ 3790950 w 3819525"/>
                    <a:gd name="T39" fmla="*/ 2009775 h 3257550"/>
                    <a:gd name="T40" fmla="*/ 3819525 w 3819525"/>
                    <a:gd name="T41" fmla="*/ 1971675 h 3257550"/>
                    <a:gd name="T42" fmla="*/ 3781425 w 3819525"/>
                    <a:gd name="T43" fmla="*/ 1809750 h 3257550"/>
                    <a:gd name="T44" fmla="*/ 3676650 w 3819525"/>
                    <a:gd name="T45" fmla="*/ 1743075 h 3257550"/>
                    <a:gd name="T46" fmla="*/ 3400425 w 3819525"/>
                    <a:gd name="T47" fmla="*/ 1771650 h 3257550"/>
                    <a:gd name="T48" fmla="*/ 2886075 w 3819525"/>
                    <a:gd name="T49" fmla="*/ 1695450 h 3257550"/>
                    <a:gd name="T50" fmla="*/ 2276475 w 3819525"/>
                    <a:gd name="T51" fmla="*/ 1666875 h 3257550"/>
                    <a:gd name="T52" fmla="*/ 2028825 w 3819525"/>
                    <a:gd name="T53" fmla="*/ 1552575 h 3257550"/>
                    <a:gd name="T54" fmla="*/ 1876425 w 3819525"/>
                    <a:gd name="T55" fmla="*/ 1323975 h 3257550"/>
                    <a:gd name="T56" fmla="*/ 1714500 w 3819525"/>
                    <a:gd name="T57" fmla="*/ 1171575 h 3257550"/>
                    <a:gd name="T58" fmla="*/ 1628775 w 3819525"/>
                    <a:gd name="T59" fmla="*/ 933450 h 3257550"/>
                    <a:gd name="T60" fmla="*/ 1524000 w 3819525"/>
                    <a:gd name="T61" fmla="*/ 342900 h 3257550"/>
                    <a:gd name="T62" fmla="*/ 1362075 w 3819525"/>
                    <a:gd name="T63" fmla="*/ 219075 h 3257550"/>
                    <a:gd name="T64" fmla="*/ 1304925 w 3819525"/>
                    <a:gd name="T65" fmla="*/ 123825 h 3257550"/>
                    <a:gd name="T66" fmla="*/ 1314450 w 3819525"/>
                    <a:gd name="T67" fmla="*/ 0 h 3257550"/>
                    <a:gd name="T68" fmla="*/ 314325 w 3819525"/>
                    <a:gd name="T69" fmla="*/ 361950 h 3257550"/>
                    <a:gd name="T70" fmla="*/ 238125 w 3819525"/>
                    <a:gd name="T71" fmla="*/ 352425 h 3257550"/>
                    <a:gd name="T72" fmla="*/ 152400 w 3819525"/>
                    <a:gd name="T73" fmla="*/ 409575 h 3257550"/>
                    <a:gd name="T74" fmla="*/ 142875 w 3819525"/>
                    <a:gd name="T75" fmla="*/ 742950 h 3257550"/>
                    <a:gd name="T76" fmla="*/ 200025 w 3819525"/>
                    <a:gd name="T77" fmla="*/ 828675 h 3257550"/>
                    <a:gd name="T78" fmla="*/ 0 w 3819525"/>
                    <a:gd name="T79" fmla="*/ 971550 h 32575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19525" h="3257550">
                      <a:moveTo>
                        <a:pt x="0" y="971550"/>
                      </a:moveTo>
                      <a:lnTo>
                        <a:pt x="19050" y="1219200"/>
                      </a:lnTo>
                      <a:lnTo>
                        <a:pt x="171450" y="1571625"/>
                      </a:lnTo>
                      <a:lnTo>
                        <a:pt x="438150" y="1838325"/>
                      </a:lnTo>
                      <a:lnTo>
                        <a:pt x="619125" y="2181225"/>
                      </a:lnTo>
                      <a:lnTo>
                        <a:pt x="723900" y="2409825"/>
                      </a:lnTo>
                      <a:lnTo>
                        <a:pt x="828675" y="2657475"/>
                      </a:lnTo>
                      <a:lnTo>
                        <a:pt x="2085975" y="2886075"/>
                      </a:lnTo>
                      <a:lnTo>
                        <a:pt x="3533775" y="3257550"/>
                      </a:lnTo>
                      <a:lnTo>
                        <a:pt x="3514725" y="3152775"/>
                      </a:lnTo>
                      <a:lnTo>
                        <a:pt x="3486150" y="3076575"/>
                      </a:lnTo>
                      <a:lnTo>
                        <a:pt x="3476625" y="2933700"/>
                      </a:lnTo>
                      <a:lnTo>
                        <a:pt x="3486150" y="2876550"/>
                      </a:lnTo>
                      <a:lnTo>
                        <a:pt x="3457575" y="2647950"/>
                      </a:lnTo>
                      <a:lnTo>
                        <a:pt x="3581400" y="2457450"/>
                      </a:lnTo>
                      <a:lnTo>
                        <a:pt x="3571875" y="2295525"/>
                      </a:lnTo>
                      <a:lnTo>
                        <a:pt x="3590925" y="2143125"/>
                      </a:lnTo>
                      <a:lnTo>
                        <a:pt x="3743325" y="2095500"/>
                      </a:lnTo>
                      <a:lnTo>
                        <a:pt x="3743325" y="2028825"/>
                      </a:lnTo>
                      <a:lnTo>
                        <a:pt x="3790950" y="2009775"/>
                      </a:lnTo>
                      <a:lnTo>
                        <a:pt x="3819525" y="1971675"/>
                      </a:lnTo>
                      <a:lnTo>
                        <a:pt x="3781425" y="1809750"/>
                      </a:lnTo>
                      <a:lnTo>
                        <a:pt x="3676650" y="1743075"/>
                      </a:lnTo>
                      <a:lnTo>
                        <a:pt x="3400425" y="1771650"/>
                      </a:lnTo>
                      <a:lnTo>
                        <a:pt x="2886075" y="1695450"/>
                      </a:lnTo>
                      <a:lnTo>
                        <a:pt x="2276475" y="1666875"/>
                      </a:lnTo>
                      <a:lnTo>
                        <a:pt x="2028825" y="1552575"/>
                      </a:lnTo>
                      <a:lnTo>
                        <a:pt x="1876425" y="1323975"/>
                      </a:lnTo>
                      <a:lnTo>
                        <a:pt x="1714500" y="1171575"/>
                      </a:lnTo>
                      <a:lnTo>
                        <a:pt x="1628775" y="933450"/>
                      </a:lnTo>
                      <a:lnTo>
                        <a:pt x="1524000" y="342900"/>
                      </a:lnTo>
                      <a:lnTo>
                        <a:pt x="1362075" y="219075"/>
                      </a:lnTo>
                      <a:lnTo>
                        <a:pt x="1304925" y="123825"/>
                      </a:lnTo>
                      <a:lnTo>
                        <a:pt x="1314450" y="0"/>
                      </a:lnTo>
                      <a:lnTo>
                        <a:pt x="314325" y="361950"/>
                      </a:lnTo>
                      <a:lnTo>
                        <a:pt x="238125" y="352425"/>
                      </a:lnTo>
                      <a:lnTo>
                        <a:pt x="152400" y="409575"/>
                      </a:lnTo>
                      <a:lnTo>
                        <a:pt x="142875" y="742950"/>
                      </a:lnTo>
                      <a:lnTo>
                        <a:pt x="200025" y="828675"/>
                      </a:lnTo>
                      <a:lnTo>
                        <a:pt x="0" y="971550"/>
                      </a:lnTo>
                      <a:close/>
                    </a:path>
                  </a:pathLst>
                </a:custGeom>
                <a:solidFill>
                  <a:srgbClr val="00B050">
                    <a:alpha val="30196"/>
                  </a:srgbClr>
                </a:solidFill>
                <a:ln w="25400" cap="flat" cmpd="sng" algn="ctr">
                  <a:solidFill>
                    <a:srgbClr val="00B050"/>
                  </a:solidFill>
                  <a:prstDash val="sysDot"/>
                  <a:round/>
                  <a:headEnd type="none" w="med" len="med"/>
                  <a:tailEnd type="none" w="med" len="med"/>
                </a:ln>
              </p:spPr>
              <p:txBody>
                <a:bodyPr>
                  <a:spAutoFit/>
                </a:bodyPr>
                <a:lstStyle/>
                <a:p>
                  <a:endParaRPr lang="ja-JP" altLang="en-US"/>
                </a:p>
              </p:txBody>
            </p:sp>
          </p:grpSp>
          <p:sp>
            <p:nvSpPr>
              <p:cNvPr id="30" name="テキスト ボックス 37"/>
              <p:cNvSpPr txBox="1"/>
              <p:nvPr/>
            </p:nvSpPr>
            <p:spPr>
              <a:xfrm>
                <a:off x="2467219" y="2031284"/>
                <a:ext cx="1023740" cy="525449"/>
              </a:xfrm>
              <a:prstGeom prst="rect">
                <a:avLst/>
              </a:prstGeom>
              <a:solidFill>
                <a:schemeClr val="bg1"/>
              </a:solidFill>
              <a:ln w="19050">
                <a:solidFill>
                  <a:srgbClr val="FF0000"/>
                </a:solidFill>
              </a:ln>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50" b="1" dirty="0"/>
                  <a:t>65m</a:t>
                </a:r>
                <a:r>
                  <a:rPr lang="ja-JP" altLang="en-US" sz="1050" b="1" dirty="0"/>
                  <a:t>区間</a:t>
                </a:r>
                <a:endParaRPr lang="en-US" altLang="ja-JP" sz="1050" b="1" dirty="0"/>
              </a:p>
              <a:p>
                <a:r>
                  <a:rPr lang="ja-JP" altLang="en-US" sz="1050" b="1" dirty="0"/>
                  <a:t>暫定整備済み</a:t>
                </a:r>
                <a:endParaRPr lang="en-US" altLang="ja-JP" sz="1050" b="1" dirty="0"/>
              </a:p>
            </p:txBody>
          </p:sp>
        </p:grpSp>
        <p:cxnSp>
          <p:nvCxnSpPr>
            <p:cNvPr id="38" name="直線コネクタ 37"/>
            <p:cNvCxnSpPr>
              <a:cxnSpLocks noChangeShapeType="1"/>
              <a:stCxn id="39" idx="1"/>
              <a:endCxn id="30" idx="3"/>
            </p:cNvCxnSpPr>
            <p:nvPr/>
          </p:nvCxnSpPr>
          <p:spPr bwMode="auto">
            <a:xfrm flipH="1" flipV="1">
              <a:off x="2785634" y="2267471"/>
              <a:ext cx="363546" cy="191951"/>
            </a:xfrm>
            <a:prstGeom prst="line">
              <a:avLst/>
            </a:prstGeom>
            <a:noFill/>
            <a:ln w="19050" algn="ctr">
              <a:solidFill>
                <a:srgbClr val="FF0000"/>
              </a:solidFill>
              <a:round/>
              <a:headEnd type="arrow" w="lg" len="lg"/>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9" name="星 5 38"/>
            <p:cNvSpPr/>
            <p:nvPr/>
          </p:nvSpPr>
          <p:spPr>
            <a:xfrm>
              <a:off x="3149180" y="2355713"/>
              <a:ext cx="231192" cy="271513"/>
            </a:xfrm>
            <a:prstGeom prst="star5">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４．コスト縮減や代替案⽴案等の可能性の視点</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8409A86-1FF4-4480-A066-9D7F34874009}" type="slidenum">
              <a:rPr lang="ja-JP" altLang="en-US" sz="2000" smtClean="0">
                <a:latin typeface="Arial" pitchFamily="34" charset="0"/>
              </a:rPr>
              <a:pPr eaLnBrk="1" hangingPunct="1">
                <a:spcBef>
                  <a:spcPct val="0"/>
                </a:spcBef>
                <a:buFontTx/>
                <a:buNone/>
              </a:pPr>
              <a:t>16</a:t>
            </a:fld>
            <a:endParaRPr lang="ja-JP" altLang="en-US" sz="2000" dirty="0">
              <a:latin typeface="Arial" pitchFamily="34" charset="0"/>
            </a:endParaRPr>
          </a:p>
        </p:txBody>
      </p:sp>
      <p:grpSp>
        <p:nvGrpSpPr>
          <p:cNvPr id="35" name="グループ化 34"/>
          <p:cNvGrpSpPr/>
          <p:nvPr/>
        </p:nvGrpSpPr>
        <p:grpSpPr>
          <a:xfrm>
            <a:off x="4937113" y="5782511"/>
            <a:ext cx="931031" cy="898553"/>
            <a:chOff x="6782713" y="2112770"/>
            <a:chExt cx="931031" cy="898553"/>
          </a:xfrm>
        </p:grpSpPr>
        <p:sp>
          <p:nvSpPr>
            <p:cNvPr id="37" name="WordArt 58"/>
            <p:cNvSpPr>
              <a:spLocks noChangeArrowheads="1" noChangeShapeType="1" noTextEdit="1"/>
            </p:cNvSpPr>
            <p:nvPr/>
          </p:nvSpPr>
          <p:spPr bwMode="auto">
            <a:xfrm rot="21317328">
              <a:off x="7178938" y="2493550"/>
              <a:ext cx="138116" cy="108704"/>
            </a:xfrm>
            <a:prstGeom prst="rect">
              <a:avLst/>
            </a:prstGeom>
            <a:extLst>
              <a:ext uri="{AF507438-7753-43E0-B8FC-AC1667EBCBE1}">
                <a14:hiddenEffects xmlns:a14="http://schemas.microsoft.com/office/drawing/2010/main">
                  <a:effectLst/>
                </a14:hiddenEffects>
              </a:ext>
            </a:extLst>
          </p:spPr>
          <p:txBody>
            <a:bodyPr wrap="squar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rPr>
                <a:t>N</a:t>
              </a:r>
              <a:endParaRPr lang="ja-JP" altLang="en-US"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endParaRPr>
            </a:p>
          </p:txBody>
        </p:sp>
        <p:pic>
          <p:nvPicPr>
            <p:cNvPr id="36" name="Object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899641">
              <a:off x="6798952" y="2096531"/>
              <a:ext cx="898553" cy="9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正方形/長方形 61"/>
          <p:cNvSpPr/>
          <p:nvPr/>
        </p:nvSpPr>
        <p:spPr>
          <a:xfrm>
            <a:off x="195065" y="584112"/>
            <a:ext cx="8640960" cy="2954655"/>
          </a:xfrm>
          <a:prstGeom prst="rect">
            <a:avLst/>
          </a:prstGeom>
          <a:ln>
            <a:solidFill>
              <a:schemeClr val="tx2">
                <a:lumMod val="50000"/>
              </a:schemeClr>
            </a:solidFill>
          </a:ln>
        </p:spPr>
        <p:txBody>
          <a:bodyPr wrap="square">
            <a:spAutoFit/>
          </a:bodyPr>
          <a:lstStyle/>
          <a:p>
            <a:pPr eaLnBrk="1" hangingPunct="1">
              <a:defRPr/>
            </a:pP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コスト縮減</a:t>
            </a:r>
            <a:r>
              <a:rPr lang="en-US" altLang="ja-JP" sz="2000" b="1" dirty="0">
                <a:solidFill>
                  <a:schemeClr val="tx1"/>
                </a:solidFill>
                <a:latin typeface="ＭＳ Ｐゴシック" panose="020B0600070205080204" pitchFamily="50" charset="-128"/>
              </a:rPr>
              <a:t>〕</a:t>
            </a:r>
          </a:p>
          <a:p>
            <a:pPr>
              <a:defRPr/>
            </a:pPr>
            <a:r>
              <a:rPr lang="ja-JP" altLang="en-US" dirty="0">
                <a:latin typeface="ＭＳ Ｐゴシック" panose="020B0600070205080204" pitchFamily="50" charset="-128"/>
              </a:rPr>
              <a:t>　電線共同溝の</a:t>
            </a:r>
            <a:r>
              <a:rPr lang="ja-JP" altLang="en-US" dirty="0">
                <a:solidFill>
                  <a:srgbClr val="FF0000"/>
                </a:solidFill>
                <a:latin typeface="ＭＳ Ｐゴシック" panose="020B0600070205080204" pitchFamily="50" charset="-128"/>
              </a:rPr>
              <a:t>浅層埋設による掘削土量の削減等の低コスト手法の導入</a:t>
            </a:r>
            <a:r>
              <a:rPr lang="ja-JP" altLang="en-US" dirty="0">
                <a:latin typeface="ＭＳ Ｐゴシック" panose="020B0600070205080204" pitchFamily="50" charset="-128"/>
              </a:rPr>
              <a:t>により、</a:t>
            </a:r>
            <a:endParaRPr lang="en-US" altLang="ja-JP" dirty="0">
              <a:latin typeface="ＭＳ Ｐゴシック" panose="020B0600070205080204" pitchFamily="50" charset="-128"/>
            </a:endParaRPr>
          </a:p>
          <a:p>
            <a:pPr>
              <a:defRPr/>
            </a:pPr>
            <a:r>
              <a:rPr lang="ja-JP" altLang="en-US" dirty="0">
                <a:latin typeface="ＭＳ Ｐゴシック" panose="020B0600070205080204" pitchFamily="50" charset="-128"/>
              </a:rPr>
              <a:t>　更なるコスト縮減に努める。</a:t>
            </a:r>
          </a:p>
          <a:p>
            <a:pPr eaLnBrk="1" hangingPunct="1">
              <a:defRPr/>
            </a:pPr>
            <a:endParaRPr lang="en-US" altLang="ja-JP" sz="2000" dirty="0">
              <a:solidFill>
                <a:schemeClr val="tx1"/>
              </a:solidFill>
              <a:latin typeface="ＭＳ Ｐゴシック" panose="020B0600070205080204" pitchFamily="50" charset="-128"/>
            </a:endParaRPr>
          </a:p>
          <a:p>
            <a:pPr eaLnBrk="1" hangingPunct="1">
              <a:defRPr/>
            </a:pP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代替案立案当の可能性</a:t>
            </a:r>
            <a:r>
              <a:rPr lang="en-US" altLang="ja-JP" sz="2000" b="1" dirty="0">
                <a:solidFill>
                  <a:schemeClr val="tx1"/>
                </a:solidFill>
                <a:latin typeface="ＭＳ Ｐゴシック" panose="020B0600070205080204" pitchFamily="50" charset="-128"/>
              </a:rPr>
              <a:t>〕</a:t>
            </a:r>
          </a:p>
          <a:p>
            <a:pPr>
              <a:defRPr/>
            </a:pPr>
            <a:r>
              <a:rPr lang="ja-JP" altLang="en-US" dirty="0">
                <a:solidFill>
                  <a:srgbClr val="FF0000"/>
                </a:solidFill>
                <a:latin typeface="ＭＳ Ｐゴシック" panose="020B0600070205080204" pitchFamily="50" charset="-128"/>
              </a:rPr>
              <a:t>先行着手区間</a:t>
            </a:r>
            <a:r>
              <a:rPr lang="en-US" altLang="ja-JP" dirty="0">
                <a:solidFill>
                  <a:srgbClr val="FF0000"/>
                </a:solidFill>
                <a:latin typeface="ＭＳ Ｐゴシック" panose="020B0600070205080204" pitchFamily="50" charset="-128"/>
              </a:rPr>
              <a:t>0.5km</a:t>
            </a:r>
            <a:r>
              <a:rPr lang="ja-JP" altLang="en-US" dirty="0">
                <a:solidFill>
                  <a:srgbClr val="FF0000"/>
                </a:solidFill>
                <a:latin typeface="ＭＳ Ｐゴシック" panose="020B0600070205080204" pitchFamily="50" charset="-128"/>
              </a:rPr>
              <a:t>の内</a:t>
            </a:r>
            <a:r>
              <a:rPr lang="en-US" altLang="ja-JP" dirty="0">
                <a:solidFill>
                  <a:srgbClr val="FF0000"/>
                </a:solidFill>
                <a:latin typeface="ＭＳ Ｐゴシック" panose="020B0600070205080204" pitchFamily="50" charset="-128"/>
              </a:rPr>
              <a:t>65m</a:t>
            </a:r>
            <a:r>
              <a:rPr lang="ja-JP" altLang="en-US" dirty="0">
                <a:solidFill>
                  <a:srgbClr val="FF0000"/>
                </a:solidFill>
                <a:latin typeface="ＭＳ Ｐゴシック" panose="020B0600070205080204" pitchFamily="50" charset="-128"/>
              </a:rPr>
              <a:t>区間は</a:t>
            </a:r>
            <a:r>
              <a:rPr lang="ja-JP" altLang="en-US" dirty="0">
                <a:latin typeface="ＭＳ Ｐゴシック" panose="020B0600070205080204" pitchFamily="50" charset="-128"/>
              </a:rPr>
              <a:t>、平成</a:t>
            </a:r>
            <a:r>
              <a:rPr lang="en-US" altLang="ja-JP" dirty="0">
                <a:latin typeface="ＭＳ Ｐゴシック" panose="020B0600070205080204" pitchFamily="50" charset="-128"/>
              </a:rPr>
              <a:t>19</a:t>
            </a:r>
            <a:r>
              <a:rPr lang="ja-JP" altLang="en-US" dirty="0">
                <a:latin typeface="ＭＳ Ｐゴシック" panose="020B0600070205080204" pitchFamily="50" charset="-128"/>
              </a:rPr>
              <a:t>年</a:t>
            </a:r>
            <a:r>
              <a:rPr lang="en-US" altLang="ja-JP" dirty="0">
                <a:latin typeface="ＭＳ Ｐゴシック" panose="020B0600070205080204" pitchFamily="50" charset="-128"/>
              </a:rPr>
              <a:t>3</a:t>
            </a:r>
            <a:r>
              <a:rPr lang="ja-JP" altLang="en-US" dirty="0">
                <a:latin typeface="ＭＳ Ｐゴシック" panose="020B0600070205080204" pitchFamily="50" charset="-128"/>
              </a:rPr>
              <a:t>月に土地区画整理事業に合わせて</a:t>
            </a:r>
            <a:r>
              <a:rPr lang="ja-JP" altLang="en-US" dirty="0">
                <a:solidFill>
                  <a:srgbClr val="FF0000"/>
                </a:solidFill>
                <a:latin typeface="ＭＳ Ｐゴシック" panose="020B0600070205080204" pitchFamily="50" charset="-128"/>
              </a:rPr>
              <a:t>暫定整備済み</a:t>
            </a:r>
            <a:r>
              <a:rPr lang="ja-JP" altLang="en-US" dirty="0">
                <a:latin typeface="ＭＳ Ｐゴシック" panose="020B0600070205080204" pitchFamily="50" charset="-128"/>
              </a:rPr>
              <a:t>。また、延焼遮断帯として、道路拡幅整備を行い、延焼拡大の抑止や、緊急車両等の通行の確保及び、防災機能の強化のため、</a:t>
            </a:r>
            <a:r>
              <a:rPr lang="ja-JP" altLang="en-US" dirty="0">
                <a:solidFill>
                  <a:srgbClr val="FF0000"/>
                </a:solidFill>
                <a:latin typeface="ＭＳ Ｐゴシック" panose="020B0600070205080204" pitchFamily="50" charset="-128"/>
              </a:rPr>
              <a:t>門真市と連携しており、約</a:t>
            </a:r>
            <a:r>
              <a:rPr lang="en-US" altLang="ja-JP" dirty="0">
                <a:solidFill>
                  <a:srgbClr val="FF0000"/>
                </a:solidFill>
                <a:latin typeface="ＭＳ Ｐゴシック" panose="020B0600070205080204" pitchFamily="50" charset="-128"/>
              </a:rPr>
              <a:t>50</a:t>
            </a:r>
            <a:r>
              <a:rPr lang="ja-JP" altLang="en-US" dirty="0">
                <a:solidFill>
                  <a:srgbClr val="FF0000"/>
                </a:solidFill>
                <a:latin typeface="ＭＳ Ｐゴシック" panose="020B0600070205080204" pitchFamily="50" charset="-128"/>
              </a:rPr>
              <a:t>％の用地買収が完了している</a:t>
            </a:r>
            <a:r>
              <a:rPr lang="ja-JP" altLang="en-US" dirty="0">
                <a:latin typeface="ＭＳ Ｐゴシック" panose="020B0600070205080204" pitchFamily="50" charset="-128"/>
              </a:rPr>
              <a:t>。</a:t>
            </a:r>
            <a:endParaRPr lang="en-US" altLang="ja-JP" dirty="0">
              <a:latin typeface="ＭＳ Ｐゴシック" panose="020B0600070205080204" pitchFamily="50" charset="-128"/>
            </a:endParaRPr>
          </a:p>
          <a:p>
            <a:pPr>
              <a:defRPr/>
            </a:pPr>
            <a:r>
              <a:rPr lang="ja-JP" altLang="en-US" dirty="0">
                <a:latin typeface="ＭＳ Ｐゴシック" panose="020B0600070205080204" pitchFamily="50" charset="-128"/>
              </a:rPr>
              <a:t>以上のことから、代替案立案の可能性は極めて低い。</a:t>
            </a:r>
            <a:endParaRPr lang="ja-JP" altLang="en-US" dirty="0">
              <a:solidFill>
                <a:schemeClr val="tx1"/>
              </a:solidFill>
              <a:latin typeface="ＭＳ Ｐゴシック" panose="020B0600070205080204" pitchFamily="50" charset="-128"/>
            </a:endParaRPr>
          </a:p>
        </p:txBody>
      </p:sp>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1716" y="3574522"/>
            <a:ext cx="2042252" cy="1531689"/>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0472" y="5280754"/>
            <a:ext cx="2026948" cy="1520211"/>
          </a:xfrm>
          <a:prstGeom prst="rect">
            <a:avLst/>
          </a:prstGeom>
        </p:spPr>
      </p:pic>
      <p:sp>
        <p:nvSpPr>
          <p:cNvPr id="20" name="フリーフォーム 19"/>
          <p:cNvSpPr/>
          <p:nvPr/>
        </p:nvSpPr>
        <p:spPr>
          <a:xfrm>
            <a:off x="6616614" y="4138075"/>
            <a:ext cx="1908313" cy="950032"/>
          </a:xfrm>
          <a:custGeom>
            <a:avLst/>
            <a:gdLst>
              <a:gd name="connsiteX0" fmla="*/ 0 w 1908313"/>
              <a:gd name="connsiteY0" fmla="*/ 1007165 h 1007165"/>
              <a:gd name="connsiteX1" fmla="*/ 1285461 w 1908313"/>
              <a:gd name="connsiteY1" fmla="*/ 0 h 1007165"/>
              <a:gd name="connsiteX2" fmla="*/ 1444487 w 1908313"/>
              <a:gd name="connsiteY2" fmla="*/ 39756 h 1007165"/>
              <a:gd name="connsiteX3" fmla="*/ 1908313 w 1908313"/>
              <a:gd name="connsiteY3" fmla="*/ 967408 h 1007165"/>
              <a:gd name="connsiteX4" fmla="*/ 0 w 1908313"/>
              <a:gd name="connsiteY4" fmla="*/ 1007165 h 100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13" h="1007165">
                <a:moveTo>
                  <a:pt x="0" y="1007165"/>
                </a:moveTo>
                <a:lnTo>
                  <a:pt x="1285461" y="0"/>
                </a:lnTo>
                <a:lnTo>
                  <a:pt x="1444487" y="39756"/>
                </a:lnTo>
                <a:lnTo>
                  <a:pt x="1908313" y="967408"/>
                </a:lnTo>
                <a:lnTo>
                  <a:pt x="0" y="1007165"/>
                </a:lnTo>
                <a:close/>
              </a:path>
            </a:pathLst>
          </a:custGeom>
          <a:solidFill>
            <a:srgbClr val="FF0000">
              <a:alpha val="2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6495829" y="3594689"/>
            <a:ext cx="1031051" cy="261610"/>
          </a:xfrm>
          <a:prstGeom prst="rect">
            <a:avLst/>
          </a:prstGeom>
          <a:solidFill>
            <a:schemeClr val="bg1"/>
          </a:solidFill>
          <a:ln>
            <a:solidFill>
              <a:schemeClr val="tx1"/>
            </a:solidFill>
          </a:ln>
        </p:spPr>
        <p:txBody>
          <a:bodyPr wrap="none" rtlCol="0">
            <a:spAutoFit/>
          </a:bodyPr>
          <a:lstStyle/>
          <a:p>
            <a:r>
              <a:rPr lang="ja-JP" altLang="en-US" sz="1100" dirty="0"/>
              <a:t>暫定整備状況</a:t>
            </a:r>
            <a:endParaRPr lang="en-US" altLang="ja-JP" sz="1100" dirty="0"/>
          </a:p>
        </p:txBody>
      </p:sp>
      <p:sp>
        <p:nvSpPr>
          <p:cNvPr id="41" name="テキスト ボックス 40"/>
          <p:cNvSpPr txBox="1"/>
          <p:nvPr/>
        </p:nvSpPr>
        <p:spPr>
          <a:xfrm>
            <a:off x="6484432" y="5247174"/>
            <a:ext cx="1454244" cy="261610"/>
          </a:xfrm>
          <a:prstGeom prst="rect">
            <a:avLst/>
          </a:prstGeom>
          <a:solidFill>
            <a:schemeClr val="bg1"/>
          </a:solidFill>
          <a:ln>
            <a:solidFill>
              <a:schemeClr val="tx1"/>
            </a:solidFill>
          </a:ln>
        </p:spPr>
        <p:txBody>
          <a:bodyPr wrap="none" rtlCol="0">
            <a:spAutoFit/>
          </a:bodyPr>
          <a:lstStyle/>
          <a:p>
            <a:r>
              <a:rPr lang="ja-JP" altLang="en-US" sz="1100" dirty="0"/>
              <a:t>暫定整備状況（拡大）</a:t>
            </a:r>
            <a:endParaRPr lang="en-US" altLang="ja-JP" sz="1100" dirty="0"/>
          </a:p>
        </p:txBody>
      </p:sp>
      <p:sp>
        <p:nvSpPr>
          <p:cNvPr id="28" name="フリーフォーム 27"/>
          <p:cNvSpPr/>
          <p:nvPr/>
        </p:nvSpPr>
        <p:spPr>
          <a:xfrm>
            <a:off x="2239617" y="5155096"/>
            <a:ext cx="26505" cy="331304"/>
          </a:xfrm>
          <a:custGeom>
            <a:avLst/>
            <a:gdLst>
              <a:gd name="connsiteX0" fmla="*/ 26505 w 26505"/>
              <a:gd name="connsiteY0" fmla="*/ 0 h 331304"/>
              <a:gd name="connsiteX1" fmla="*/ 0 w 26505"/>
              <a:gd name="connsiteY1" fmla="*/ 331304 h 331304"/>
            </a:gdLst>
            <a:ahLst/>
            <a:cxnLst>
              <a:cxn ang="0">
                <a:pos x="connsiteX0" y="connsiteY0"/>
              </a:cxn>
              <a:cxn ang="0">
                <a:pos x="connsiteX1" y="connsiteY1"/>
              </a:cxn>
            </a:cxnLst>
            <a:rect l="l" t="t" r="r" b="b"/>
            <a:pathLst>
              <a:path w="26505" h="331304">
                <a:moveTo>
                  <a:pt x="26505" y="0"/>
                </a:moveTo>
                <a:lnTo>
                  <a:pt x="0" y="331304"/>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349132" y="5388099"/>
            <a:ext cx="748923" cy="261610"/>
          </a:xfrm>
          <a:prstGeom prst="rect">
            <a:avLst/>
          </a:prstGeom>
          <a:solidFill>
            <a:schemeClr val="bg1"/>
          </a:solidFill>
          <a:ln>
            <a:solidFill>
              <a:schemeClr val="tx1"/>
            </a:solidFill>
          </a:ln>
        </p:spPr>
        <p:txBody>
          <a:bodyPr wrap="none" rtlCol="0">
            <a:spAutoFit/>
          </a:bodyPr>
          <a:lstStyle/>
          <a:p>
            <a:r>
              <a:rPr lang="ja-JP" altLang="en-US" sz="1100" dirty="0"/>
              <a:t>完成区間</a:t>
            </a:r>
            <a:endParaRPr lang="en-US" altLang="ja-JP" sz="1100" dirty="0"/>
          </a:p>
        </p:txBody>
      </p:sp>
      <p:pic>
        <p:nvPicPr>
          <p:cNvPr id="23" name="図 22">
            <a:extLst>
              <a:ext uri="{FF2B5EF4-FFF2-40B4-BE49-F238E27FC236}">
                <a16:creationId xmlns:a16="http://schemas.microsoft.com/office/drawing/2014/main" id="{407C55C6-6F02-4EF1-86F0-86B804AA372E}"/>
              </a:ext>
            </a:extLst>
          </p:cNvPr>
          <p:cNvPicPr>
            <a:picLocks noChangeAspect="1"/>
          </p:cNvPicPr>
          <p:nvPr/>
        </p:nvPicPr>
        <p:blipFill>
          <a:blip r:embed="rId6"/>
          <a:stretch>
            <a:fillRect/>
          </a:stretch>
        </p:blipFill>
        <p:spPr>
          <a:xfrm>
            <a:off x="7513899" y="1223688"/>
            <a:ext cx="1298270" cy="699420"/>
          </a:xfrm>
          <a:prstGeom prst="rect">
            <a:avLst/>
          </a:prstGeom>
        </p:spPr>
      </p:pic>
    </p:spTree>
    <p:extLst>
      <p:ext uri="{BB962C8B-B14F-4D97-AF65-F5344CB8AC3E}">
        <p14:creationId xmlns:p14="http://schemas.microsoft.com/office/powerpoint/2010/main" val="3874985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51147" y="1340768"/>
            <a:ext cx="8569325" cy="4969222"/>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ja-JP" sz="2400" b="1" dirty="0">
              <a:solidFill>
                <a:schemeClr val="tx1"/>
              </a:solidFill>
              <a:latin typeface="ＭＳ ゴシック" panose="020B0609070205080204" pitchFamily="49" charset="-128"/>
              <a:ea typeface="ＭＳ ゴシック" panose="020B0609070205080204" pitchFamily="49" charset="-128"/>
            </a:endParaRPr>
          </a:p>
          <a:p>
            <a:r>
              <a:rPr lang="ja-JP" altLang="ja-JP" sz="2400" b="1" dirty="0">
                <a:solidFill>
                  <a:srgbClr val="FF0000"/>
                </a:solidFill>
                <a:latin typeface="ＭＳ ゴシック" panose="020B0609070205080204" pitchFamily="49" charset="-128"/>
                <a:ea typeface="ＭＳ ゴシック" panose="020B0609070205080204" pitchFamily="49" charset="-128"/>
              </a:rPr>
              <a:t>事業継続</a:t>
            </a:r>
          </a:p>
          <a:p>
            <a:r>
              <a:rPr lang="en-US" altLang="ja-JP" sz="2400" dirty="0">
                <a:solidFill>
                  <a:schemeClr val="tx1"/>
                </a:solidFill>
                <a:latin typeface="ＭＳ ゴシック" panose="020B0609070205080204" pitchFamily="49" charset="-128"/>
                <a:ea typeface="ＭＳ ゴシック" panose="020B0609070205080204" pitchFamily="49" charset="-128"/>
              </a:rPr>
              <a:t> </a:t>
            </a:r>
            <a:endParaRPr lang="ja-JP" altLang="ja-JP" sz="2400" dirty="0">
              <a:solidFill>
                <a:schemeClr val="tx1"/>
              </a:solidFill>
              <a:latin typeface="ＭＳ ゴシック" panose="020B0609070205080204" pitchFamily="49" charset="-128"/>
              <a:ea typeface="ＭＳ ゴシック" panose="020B0609070205080204" pitchFamily="49" charset="-128"/>
            </a:endParaRPr>
          </a:p>
          <a:p>
            <a:r>
              <a:rPr lang="ja-JP" altLang="ja-JP" sz="2000" dirty="0">
                <a:solidFill>
                  <a:schemeClr val="tx1"/>
                </a:solidFill>
                <a:latin typeface="ＭＳ ゴシック" panose="020B0609070205080204" pitchFamily="49" charset="-128"/>
                <a:ea typeface="ＭＳ ゴシック" panose="020B0609070205080204" pitchFamily="49" charset="-128"/>
              </a:rPr>
              <a:t>＜判断の理由＞</a:t>
            </a:r>
          </a:p>
          <a:p>
            <a:r>
              <a:rPr lang="ja-JP" altLang="en-US" sz="2000" dirty="0">
                <a:solidFill>
                  <a:prstClr val="black"/>
                </a:solidFill>
                <a:latin typeface="ＭＳ ゴシック" panose="020B0609070205080204" pitchFamily="49" charset="-128"/>
                <a:ea typeface="ＭＳ ゴシック" panose="020B0609070205080204" pitchFamily="49" charset="-128"/>
              </a:rPr>
              <a:t>・先行着手区間</a:t>
            </a:r>
            <a:r>
              <a:rPr lang="en-US" altLang="ja-JP" sz="2000" dirty="0">
                <a:solidFill>
                  <a:prstClr val="black"/>
                </a:solidFill>
                <a:latin typeface="ＭＳ ゴシック" panose="020B0609070205080204" pitchFamily="49" charset="-128"/>
                <a:ea typeface="ＭＳ ゴシック" panose="020B0609070205080204" pitchFamily="49" charset="-128"/>
              </a:rPr>
              <a:t>0.5km</a:t>
            </a:r>
            <a:r>
              <a:rPr lang="ja-JP" altLang="en-US" sz="2000" dirty="0">
                <a:solidFill>
                  <a:prstClr val="black"/>
                </a:solidFill>
                <a:latin typeface="ＭＳ ゴシック" panose="020B0609070205080204" pitchFamily="49" charset="-128"/>
                <a:ea typeface="ＭＳ ゴシック" panose="020B0609070205080204" pitchFamily="49" charset="-128"/>
              </a:rPr>
              <a:t>の内</a:t>
            </a:r>
            <a:r>
              <a:rPr lang="en-US" altLang="ja-JP" sz="2000" dirty="0">
                <a:solidFill>
                  <a:prstClr val="black"/>
                </a:solidFill>
                <a:latin typeface="ＭＳ ゴシック" panose="020B0609070205080204" pitchFamily="49" charset="-128"/>
                <a:ea typeface="ＭＳ ゴシック" panose="020B0609070205080204" pitchFamily="49" charset="-128"/>
              </a:rPr>
              <a:t>65m</a:t>
            </a:r>
            <a:r>
              <a:rPr lang="ja-JP" altLang="en-US" sz="2000" dirty="0">
                <a:solidFill>
                  <a:prstClr val="black"/>
                </a:solidFill>
                <a:latin typeface="ＭＳ ゴシック" panose="020B0609070205080204" pitchFamily="49" charset="-128"/>
                <a:ea typeface="ＭＳ ゴシック" panose="020B0609070205080204" pitchFamily="49" charset="-128"/>
              </a:rPr>
              <a:t>区間は、平成</a:t>
            </a:r>
            <a:r>
              <a:rPr lang="en-US" altLang="ja-JP" sz="2000" dirty="0">
                <a:solidFill>
                  <a:prstClr val="black"/>
                </a:solidFill>
                <a:latin typeface="ＭＳ ゴシック" panose="020B0609070205080204" pitchFamily="49" charset="-128"/>
                <a:ea typeface="ＭＳ ゴシック" panose="020B0609070205080204" pitchFamily="49" charset="-128"/>
              </a:rPr>
              <a:t>19</a:t>
            </a:r>
            <a:r>
              <a:rPr lang="ja-JP" altLang="en-US" sz="2000" dirty="0">
                <a:solidFill>
                  <a:prstClr val="black"/>
                </a:solidFill>
                <a:latin typeface="ＭＳ ゴシック" panose="020B0609070205080204" pitchFamily="49" charset="-128"/>
                <a:ea typeface="ＭＳ ゴシック" panose="020B0609070205080204" pitchFamily="49" charset="-128"/>
              </a:rPr>
              <a:t>年に既に暫定整備済み。</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・本事業区間</a:t>
            </a:r>
            <a:r>
              <a:rPr lang="en-US" altLang="ja-JP" sz="2000" dirty="0">
                <a:solidFill>
                  <a:prstClr val="black"/>
                </a:solidFill>
                <a:latin typeface="ＭＳ ゴシック" panose="020B0609070205080204" pitchFamily="49" charset="-128"/>
                <a:ea typeface="ＭＳ ゴシック" panose="020B0609070205080204" pitchFamily="49" charset="-128"/>
              </a:rPr>
              <a:t>1.0km</a:t>
            </a:r>
            <a:r>
              <a:rPr lang="ja-JP" altLang="en-US" sz="2000" dirty="0">
                <a:solidFill>
                  <a:prstClr val="black"/>
                </a:solidFill>
                <a:latin typeface="ＭＳ ゴシック" panose="020B0609070205080204" pitchFamily="49" charset="-128"/>
                <a:ea typeface="ＭＳ ゴシック" panose="020B0609070205080204" pitchFamily="49" charset="-128"/>
              </a:rPr>
              <a:t>のうち</a:t>
            </a:r>
            <a:r>
              <a:rPr lang="en-US" altLang="ja-JP" sz="2000" dirty="0">
                <a:solidFill>
                  <a:prstClr val="black"/>
                </a:solidFill>
                <a:latin typeface="ＭＳ ゴシック" panose="020B0609070205080204" pitchFamily="49" charset="-128"/>
                <a:ea typeface="ＭＳ ゴシック" panose="020B0609070205080204" pitchFamily="49" charset="-128"/>
              </a:rPr>
              <a:t>0.5km</a:t>
            </a:r>
            <a:r>
              <a:rPr lang="ja-JP" altLang="en-US" sz="2000" dirty="0">
                <a:solidFill>
                  <a:prstClr val="black"/>
                </a:solidFill>
                <a:latin typeface="ＭＳ ゴシック" panose="020B0609070205080204" pitchFamily="49" charset="-128"/>
                <a:ea typeface="ＭＳ ゴシック" panose="020B0609070205080204" pitchFamily="49" charset="-128"/>
              </a:rPr>
              <a:t>が「地震時に著しく危険な密集市街地」</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　に位置付けられているため、延焼遮断帯として、道路拡幅整備を行う</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　必要がある。また、延焼拡大の抑止や避難路・緊急車両等の通行を確　</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　保し、防災機能の強化を図ることを目的とする、事業の必要性に変化</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　はない。</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・また、広域緊急交通路である、第二京阪道路や国道</a:t>
            </a:r>
            <a:r>
              <a:rPr lang="en-US" altLang="ja-JP" sz="2000" dirty="0">
                <a:solidFill>
                  <a:prstClr val="black"/>
                </a:solidFill>
                <a:latin typeface="ＭＳ ゴシック" panose="020B0609070205080204" pitchFamily="49" charset="-128"/>
                <a:ea typeface="ＭＳ ゴシック" panose="020B0609070205080204" pitchFamily="49" charset="-128"/>
              </a:rPr>
              <a:t>163</a:t>
            </a:r>
            <a:r>
              <a:rPr lang="ja-JP" altLang="en-US" sz="2000" dirty="0">
                <a:solidFill>
                  <a:prstClr val="black"/>
                </a:solidFill>
                <a:latin typeface="ＭＳ ゴシック" panose="020B0609070205080204" pitchFamily="49" charset="-128"/>
                <a:ea typeface="ＭＳ ゴシック" panose="020B0609070205080204" pitchFamily="49" charset="-128"/>
              </a:rPr>
              <a:t>号と接続する</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　ことにより、広域的な幹線道路ネットワークが強化されると共に、</a:t>
            </a:r>
            <a:endParaRPr lang="en-US" altLang="ja-JP" sz="2000" dirty="0">
              <a:solidFill>
                <a:prstClr val="black"/>
              </a:solidFill>
              <a:latin typeface="ＭＳ ゴシック" panose="020B0609070205080204" pitchFamily="49" charset="-128"/>
              <a:ea typeface="ＭＳ ゴシック" panose="020B0609070205080204" pitchFamily="49" charset="-128"/>
            </a:endParaRPr>
          </a:p>
          <a:p>
            <a:r>
              <a:rPr lang="ja-JP" altLang="en-US" sz="2000" dirty="0">
                <a:solidFill>
                  <a:prstClr val="black"/>
                </a:solidFill>
                <a:latin typeface="ＭＳ ゴシック" panose="020B0609070205080204" pitchFamily="49" charset="-128"/>
                <a:ea typeface="ＭＳ ゴシック" panose="020B0609070205080204" pitchFamily="49" charset="-128"/>
              </a:rPr>
              <a:t>　物流の効率化を図るものである。</a:t>
            </a:r>
          </a:p>
          <a:p>
            <a:endParaRPr lang="en-US" altLang="ja-JP" sz="2000" dirty="0">
              <a:solidFill>
                <a:prstClr val="black"/>
              </a:solidFill>
              <a:latin typeface="ＭＳ ゴシック" panose="020B0609070205080204" pitchFamily="49" charset="-128"/>
              <a:ea typeface="ＭＳ ゴシック" panose="020B0609070205080204" pitchFamily="49" charset="-128"/>
            </a:endParaRPr>
          </a:p>
          <a:p>
            <a:endParaRPr lang="en-US" altLang="ja-JP" sz="2000" dirty="0">
              <a:solidFill>
                <a:schemeClr val="tx1"/>
              </a:solidFill>
              <a:latin typeface="ＭＳ ゴシック" panose="020B0609070205080204" pitchFamily="49" charset="-128"/>
              <a:ea typeface="ＭＳ ゴシック" panose="020B0609070205080204" pitchFamily="49" charset="-128"/>
            </a:endParaRPr>
          </a:p>
          <a:p>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a:t>
            </a:r>
            <a:r>
              <a:rPr lang="ja-JP" altLang="ja-JP" sz="2000" dirty="0">
                <a:solidFill>
                  <a:schemeClr val="tx1"/>
                </a:solidFill>
                <a:latin typeface="ＭＳ ゴシック" panose="020B0609070205080204" pitchFamily="49" charset="-128"/>
                <a:ea typeface="ＭＳ ゴシック" panose="020B0609070205080204" pitchFamily="49" charset="-128"/>
              </a:rPr>
              <a:t>から、事業</a:t>
            </a:r>
            <a:r>
              <a:rPr lang="ja-JP" altLang="en-US" sz="2000" dirty="0">
                <a:solidFill>
                  <a:schemeClr val="tx1"/>
                </a:solidFill>
                <a:latin typeface="ＭＳ ゴシック" panose="020B0609070205080204" pitchFamily="49" charset="-128"/>
                <a:ea typeface="ＭＳ ゴシック" panose="020B0609070205080204" pitchFamily="49" charset="-128"/>
              </a:rPr>
              <a:t>を</a:t>
            </a:r>
            <a:r>
              <a:rPr lang="ja-JP" altLang="ja-JP" sz="2000" dirty="0">
                <a:solidFill>
                  <a:schemeClr val="tx1"/>
                </a:solidFill>
                <a:latin typeface="ＭＳ ゴシック" panose="020B0609070205080204" pitchFamily="49" charset="-128"/>
                <a:ea typeface="ＭＳ ゴシック" panose="020B0609070205080204" pitchFamily="49" charset="-128"/>
              </a:rPr>
              <a:t>継続する。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endParaRPr lang="en-US" altLang="ja-JP" sz="2000" dirty="0">
              <a:solidFill>
                <a:schemeClr val="tx1"/>
              </a:solidFill>
              <a:latin typeface="ＭＳ ゴシック" panose="020B0609070205080204" pitchFamily="49" charset="-128"/>
              <a:ea typeface="ＭＳ ゴシック" panose="020B0609070205080204" pitchFamily="49" charset="-128"/>
            </a:endParaRPr>
          </a:p>
          <a:p>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8"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8409A86-1FF4-4480-A066-9D7F34874009}" type="slidenum">
              <a:rPr lang="ja-JP" altLang="en-US" sz="2000" smtClean="0">
                <a:latin typeface="Arial" pitchFamily="34" charset="0"/>
              </a:rPr>
              <a:pPr eaLnBrk="1" hangingPunct="1">
                <a:spcBef>
                  <a:spcPct val="0"/>
                </a:spcBef>
                <a:buFontTx/>
                <a:buNone/>
              </a:pPr>
              <a:t>17</a:t>
            </a:fld>
            <a:endParaRPr lang="ja-JP" altLang="en-US" sz="2000">
              <a:latin typeface="Arial" pitchFamily="34" charset="0"/>
            </a:endParaRPr>
          </a:p>
        </p:txBody>
      </p:sp>
    </p:spTree>
    <p:extLst>
      <p:ext uri="{BB962C8B-B14F-4D97-AF65-F5344CB8AC3E}">
        <p14:creationId xmlns:p14="http://schemas.microsoft.com/office/powerpoint/2010/main" val="170283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23"/>
          <p:cNvSpPr>
            <a:spLocks noChangeShapeType="1"/>
          </p:cNvSpPr>
          <p:nvPr/>
        </p:nvSpPr>
        <p:spPr bwMode="auto">
          <a:xfrm>
            <a:off x="3594100" y="2479894"/>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5364"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5365" name="テキスト ボックス 4"/>
          <p:cNvSpPr txBox="1">
            <a:spLocks noChangeArrowheads="1"/>
          </p:cNvSpPr>
          <p:nvPr/>
        </p:nvSpPr>
        <p:spPr bwMode="auto">
          <a:xfrm>
            <a:off x="16868" y="547733"/>
            <a:ext cx="91271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■事業目的</a:t>
            </a:r>
            <a:endParaRPr lang="en-US" altLang="ja-JP" b="1" dirty="0">
              <a:solidFill>
                <a:srgbClr val="000000"/>
              </a:solidFill>
              <a:latin typeface="HGPｺﾞｼｯｸM" pitchFamily="50" charset="-128"/>
              <a:ea typeface="HGPｺﾞｼｯｸM" pitchFamily="50" charset="-128"/>
              <a:cs typeface="Meiryo UI" pitchFamily="50" charset="-128"/>
            </a:endParaRPr>
          </a:p>
          <a:p>
            <a:pPr eaLnBrk="1" hangingPunct="1"/>
            <a:r>
              <a:rPr lang="ja-JP" altLang="en-US" dirty="0">
                <a:solidFill>
                  <a:srgbClr val="000000"/>
                </a:solidFill>
                <a:latin typeface="ＭＳ Ｐゴシック" pitchFamily="50" charset="-128"/>
                <a:ea typeface="HGPｺﾞｼｯｸM" pitchFamily="50" charset="-128"/>
                <a:cs typeface="Meiryo UI" pitchFamily="50" charset="-128"/>
              </a:rPr>
              <a:t>　本事業は、事業区間</a:t>
            </a:r>
            <a:r>
              <a:rPr lang="en-US" altLang="ja-JP" dirty="0">
                <a:solidFill>
                  <a:srgbClr val="000000"/>
                </a:solidFill>
                <a:latin typeface="ＭＳ Ｐゴシック" pitchFamily="50" charset="-128"/>
                <a:ea typeface="HGPｺﾞｼｯｸM" pitchFamily="50" charset="-128"/>
                <a:cs typeface="Meiryo UI" pitchFamily="50" charset="-128"/>
              </a:rPr>
              <a:t>1.0km</a:t>
            </a:r>
            <a:r>
              <a:rPr lang="ja-JP" altLang="en-US" dirty="0">
                <a:solidFill>
                  <a:srgbClr val="000000"/>
                </a:solidFill>
                <a:latin typeface="ＭＳ Ｐゴシック" pitchFamily="50" charset="-128"/>
                <a:ea typeface="HGPｺﾞｼｯｸM" pitchFamily="50" charset="-128"/>
                <a:cs typeface="Meiryo UI" pitchFamily="50" charset="-128"/>
              </a:rPr>
              <a:t>のうち、</a:t>
            </a:r>
            <a:r>
              <a:rPr lang="en-US" altLang="ja-JP" dirty="0">
                <a:solidFill>
                  <a:srgbClr val="000000"/>
                </a:solidFill>
                <a:latin typeface="ＭＳ Ｐゴシック" pitchFamily="50" charset="-128"/>
                <a:ea typeface="HGPｺﾞｼｯｸM" pitchFamily="50" charset="-128"/>
                <a:cs typeface="Meiryo UI" pitchFamily="50" charset="-128"/>
              </a:rPr>
              <a:t>0.5km</a:t>
            </a:r>
            <a:r>
              <a:rPr lang="ja-JP" altLang="en-US" dirty="0">
                <a:solidFill>
                  <a:srgbClr val="000000"/>
                </a:solidFill>
                <a:latin typeface="ＭＳ Ｐゴシック" pitchFamily="50" charset="-128"/>
                <a:ea typeface="HGPｺﾞｼｯｸM" pitchFamily="50" charset="-128"/>
                <a:cs typeface="Meiryo UI" pitchFamily="50" charset="-128"/>
              </a:rPr>
              <a:t>区間が「地震時に著しく危険な密集市街地」に位置付けられているため、延焼遮断帯として、道路拡幅整備を行うことにより、延焼拡大の抑止や避難路、緊急車両等の通行を確保し、防災機能の強化を目的とする。また合わせて広域緊急交通路である、第二京阪道路や国道</a:t>
            </a:r>
            <a:r>
              <a:rPr lang="en-US" altLang="ja-JP" dirty="0">
                <a:solidFill>
                  <a:srgbClr val="000000"/>
                </a:solidFill>
                <a:latin typeface="ＭＳ Ｐゴシック" pitchFamily="50" charset="-128"/>
                <a:ea typeface="HGPｺﾞｼｯｸM" pitchFamily="50" charset="-128"/>
                <a:cs typeface="Meiryo UI" pitchFamily="50" charset="-128"/>
              </a:rPr>
              <a:t>163</a:t>
            </a:r>
            <a:r>
              <a:rPr lang="ja-JP" altLang="en-US" dirty="0">
                <a:solidFill>
                  <a:srgbClr val="000000"/>
                </a:solidFill>
                <a:latin typeface="ＭＳ Ｐゴシック" pitchFamily="50" charset="-128"/>
                <a:ea typeface="HGPｺﾞｼｯｸM" pitchFamily="50" charset="-128"/>
                <a:cs typeface="Meiryo UI" pitchFamily="50" charset="-128"/>
              </a:rPr>
              <a:t>号と接続することにより、広域的な幹線道路ネットワークの強化を図るものである。</a:t>
            </a:r>
          </a:p>
          <a:p>
            <a:pPr eaLnBrk="1" hangingPunct="1"/>
            <a:endParaRPr lang="ja-JP" altLang="en-US" dirty="0">
              <a:solidFill>
                <a:schemeClr val="tx1"/>
              </a:solidFill>
              <a:latin typeface="ＭＳ Ｐゴシック" pitchFamily="50" charset="-128"/>
              <a:ea typeface="HGPｺﾞｼｯｸM" pitchFamily="50" charset="-128"/>
              <a:cs typeface="Meiryo UI" pitchFamily="50" charset="-128"/>
            </a:endParaRPr>
          </a:p>
        </p:txBody>
      </p:sp>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2</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13" name="Line 1023"/>
          <p:cNvSpPr>
            <a:spLocks noChangeShapeType="1"/>
          </p:cNvSpPr>
          <p:nvPr/>
        </p:nvSpPr>
        <p:spPr bwMode="auto">
          <a:xfrm>
            <a:off x="2367211" y="3332936"/>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4569"/>
          <a:stretch/>
        </p:blipFill>
        <p:spPr bwMode="auto">
          <a:xfrm>
            <a:off x="2051720" y="2724601"/>
            <a:ext cx="5904656" cy="4082591"/>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5" name="フリーフォーム 14"/>
          <p:cNvSpPr/>
          <p:nvPr/>
        </p:nvSpPr>
        <p:spPr>
          <a:xfrm>
            <a:off x="4024596" y="4329340"/>
            <a:ext cx="107076" cy="916018"/>
          </a:xfrm>
          <a:custGeom>
            <a:avLst/>
            <a:gdLst>
              <a:gd name="connsiteX0" fmla="*/ 13855 w 96982"/>
              <a:gd name="connsiteY0" fmla="*/ 0 h 762000"/>
              <a:gd name="connsiteX1" fmla="*/ 96982 w 96982"/>
              <a:gd name="connsiteY1" fmla="*/ 360218 h 762000"/>
              <a:gd name="connsiteX2" fmla="*/ 0 w 96982"/>
              <a:gd name="connsiteY2" fmla="*/ 762000 h 762000"/>
            </a:gdLst>
            <a:ahLst/>
            <a:cxnLst>
              <a:cxn ang="0">
                <a:pos x="connsiteX0" y="connsiteY0"/>
              </a:cxn>
              <a:cxn ang="0">
                <a:pos x="connsiteX1" y="connsiteY1"/>
              </a:cxn>
              <a:cxn ang="0">
                <a:pos x="connsiteX2" y="connsiteY2"/>
              </a:cxn>
            </a:cxnLst>
            <a:rect l="l" t="t" r="r" b="b"/>
            <a:pathLst>
              <a:path w="96982" h="762000">
                <a:moveTo>
                  <a:pt x="13855" y="0"/>
                </a:moveTo>
                <a:lnTo>
                  <a:pt x="96982" y="360218"/>
                </a:lnTo>
                <a:lnTo>
                  <a:pt x="0" y="762000"/>
                </a:lnTo>
              </a:path>
            </a:pathLst>
          </a:custGeom>
          <a:noFill/>
          <a:ln w="1079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16" name="テキスト ボックス 6"/>
          <p:cNvSpPr txBox="1"/>
          <p:nvPr/>
        </p:nvSpPr>
        <p:spPr>
          <a:xfrm>
            <a:off x="5060156" y="5060114"/>
            <a:ext cx="1263217" cy="646331"/>
          </a:xfrm>
          <a:prstGeom prst="rect">
            <a:avLst/>
          </a:prstGeom>
          <a:solidFill>
            <a:schemeClr val="bg1"/>
          </a:solidFill>
          <a:ln w="19050">
            <a:solidFill>
              <a:schemeClr val="tx1"/>
            </a:solidFill>
          </a:ln>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t>本事業区間</a:t>
            </a:r>
            <a:endParaRPr lang="en-US" altLang="ja-JP" sz="1800" dirty="0"/>
          </a:p>
          <a:p>
            <a:r>
              <a:rPr kumimoji="1" lang="en-US" altLang="ja-JP" sz="1800" dirty="0"/>
              <a:t>L=1.0km</a:t>
            </a:r>
            <a:endParaRPr kumimoji="1" lang="ja-JP" altLang="en-US" sz="1800" dirty="0"/>
          </a:p>
        </p:txBody>
      </p:sp>
      <p:cxnSp>
        <p:nvCxnSpPr>
          <p:cNvPr id="17" name="直線コネクタ 16"/>
          <p:cNvCxnSpPr/>
          <p:nvPr/>
        </p:nvCxnSpPr>
        <p:spPr>
          <a:xfrm>
            <a:off x="4087610" y="4339745"/>
            <a:ext cx="1077632" cy="631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4020687" y="5253962"/>
            <a:ext cx="1144555" cy="6356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915462" y="4831822"/>
            <a:ext cx="0" cy="874623"/>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テキスト ボックス 10"/>
          <p:cNvSpPr txBox="1"/>
          <p:nvPr/>
        </p:nvSpPr>
        <p:spPr>
          <a:xfrm rot="159523">
            <a:off x="2672492" y="2732283"/>
            <a:ext cx="362744" cy="1358542"/>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府道八尾茨木線</a:t>
            </a:r>
          </a:p>
        </p:txBody>
      </p:sp>
      <p:sp>
        <p:nvSpPr>
          <p:cNvPr id="21" name="テキスト ボックス 11"/>
          <p:cNvSpPr txBox="1"/>
          <p:nvPr/>
        </p:nvSpPr>
        <p:spPr>
          <a:xfrm rot="300071">
            <a:off x="4143051" y="2874588"/>
            <a:ext cx="2006783" cy="30441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t>府道枚方交野寝屋川線</a:t>
            </a:r>
          </a:p>
        </p:txBody>
      </p:sp>
      <p:sp>
        <p:nvSpPr>
          <p:cNvPr id="22" name="テキスト ボックス 12"/>
          <p:cNvSpPr txBox="1"/>
          <p:nvPr/>
        </p:nvSpPr>
        <p:spPr>
          <a:xfrm rot="19598358">
            <a:off x="5299293" y="4013272"/>
            <a:ext cx="1729044" cy="33855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b="1" dirty="0"/>
              <a:t>第二京阪道路</a:t>
            </a:r>
            <a:endParaRPr kumimoji="1" lang="ja-JP" altLang="en-US" sz="1600" b="1" dirty="0"/>
          </a:p>
        </p:txBody>
      </p:sp>
      <p:sp>
        <p:nvSpPr>
          <p:cNvPr id="23" name="テキスト ボックス 13"/>
          <p:cNvSpPr txBox="1"/>
          <p:nvPr/>
        </p:nvSpPr>
        <p:spPr>
          <a:xfrm rot="20480321">
            <a:off x="2774757" y="5204013"/>
            <a:ext cx="1075323" cy="307777"/>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b="1" dirty="0">
                <a:latin typeface="+mj-ea"/>
                <a:ea typeface="+mj-ea"/>
              </a:rPr>
              <a:t>国道</a:t>
            </a:r>
            <a:r>
              <a:rPr lang="en-US" altLang="ja-JP" sz="1400" b="1" dirty="0">
                <a:latin typeface="+mj-ea"/>
                <a:ea typeface="+mj-ea"/>
              </a:rPr>
              <a:t>163</a:t>
            </a:r>
            <a:r>
              <a:rPr lang="ja-JP" altLang="en-US" sz="1400" b="1" dirty="0">
                <a:latin typeface="+mj-ea"/>
                <a:ea typeface="+mj-ea"/>
              </a:rPr>
              <a:t>号</a:t>
            </a:r>
            <a:endParaRPr kumimoji="1" lang="ja-JP" altLang="en-US" sz="1400" b="1" dirty="0">
              <a:latin typeface="+mj-ea"/>
              <a:ea typeface="+mj-ea"/>
            </a:endParaRPr>
          </a:p>
        </p:txBody>
      </p:sp>
      <p:sp>
        <p:nvSpPr>
          <p:cNvPr id="25" name="WordArt 58"/>
          <p:cNvSpPr>
            <a:spLocks noChangeArrowheads="1" noChangeShapeType="1" noTextEdit="1"/>
          </p:cNvSpPr>
          <p:nvPr/>
        </p:nvSpPr>
        <p:spPr bwMode="auto">
          <a:xfrm rot="21317328">
            <a:off x="6664200" y="3524050"/>
            <a:ext cx="144683" cy="105596"/>
          </a:xfrm>
          <a:prstGeom prst="rect">
            <a:avLst/>
          </a:prstGeom>
          <a:extLst>
            <a:ext uri="{AF507438-7753-43E0-B8FC-AC1667EBCBE1}">
              <a14:hiddenEffects xmlns:a14="http://schemas.microsoft.com/office/drawing/2010/main">
                <a:effectLst/>
              </a14:hiddenEffects>
            </a:ext>
          </a:extLst>
        </p:spPr>
        <p:txBody>
          <a:bodyPr wrap="squar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1800" kern="10" spc="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rPr>
              <a:t>N</a:t>
            </a:r>
            <a:endParaRPr lang="ja-JP" altLang="en-US" sz="1800" kern="10" spc="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endParaRPr>
          </a:p>
        </p:txBody>
      </p:sp>
      <p:sp>
        <p:nvSpPr>
          <p:cNvPr id="28" name="テキスト ボックス 16"/>
          <p:cNvSpPr txBox="1"/>
          <p:nvPr/>
        </p:nvSpPr>
        <p:spPr>
          <a:xfrm rot="21133080">
            <a:off x="4418689" y="5617884"/>
            <a:ext cx="406356" cy="1363138"/>
          </a:xfrm>
          <a:prstGeom prst="rect">
            <a:avLst/>
          </a:prstGeom>
          <a:noFill/>
          <a:ln w="19050">
            <a:noFill/>
          </a:ln>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t>府道八尾</a:t>
            </a:r>
            <a:r>
              <a:rPr lang="ja-JP" altLang="en-US" sz="1100" b="1"/>
              <a:t>枚方</a:t>
            </a:r>
            <a:r>
              <a:rPr kumimoji="1" lang="ja-JP" altLang="en-US" sz="1100" b="1"/>
              <a:t>線</a:t>
            </a:r>
          </a:p>
        </p:txBody>
      </p:sp>
      <p:sp>
        <p:nvSpPr>
          <p:cNvPr id="29" name="テキスト ボックス 10"/>
          <p:cNvSpPr txBox="1"/>
          <p:nvPr/>
        </p:nvSpPr>
        <p:spPr>
          <a:xfrm rot="196944">
            <a:off x="3739986" y="2783678"/>
            <a:ext cx="352228" cy="1708276"/>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（都）千里丘寝屋川線</a:t>
            </a:r>
          </a:p>
        </p:txBody>
      </p:sp>
      <p:sp>
        <p:nvSpPr>
          <p:cNvPr id="30" name="テキスト ボックス 10"/>
          <p:cNvSpPr txBox="1"/>
          <p:nvPr/>
        </p:nvSpPr>
        <p:spPr>
          <a:xfrm rot="196944">
            <a:off x="3679883" y="4416127"/>
            <a:ext cx="362744" cy="1581666"/>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（都）寝屋川大東線</a:t>
            </a:r>
          </a:p>
        </p:txBody>
      </p:sp>
      <p:sp>
        <p:nvSpPr>
          <p:cNvPr id="31" name="テキスト ボックス 47"/>
          <p:cNvSpPr txBox="1"/>
          <p:nvPr/>
        </p:nvSpPr>
        <p:spPr>
          <a:xfrm rot="20820221">
            <a:off x="2398978" y="4815049"/>
            <a:ext cx="1518489" cy="304414"/>
          </a:xfrm>
          <a:prstGeom prst="rect">
            <a:avLst/>
          </a:prstGeom>
          <a:noFill/>
          <a:ln w="19050">
            <a:noFill/>
          </a:ln>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t>府道守口門真線</a:t>
            </a:r>
          </a:p>
        </p:txBody>
      </p:sp>
      <p:sp>
        <p:nvSpPr>
          <p:cNvPr id="35" name="テキスト ボックス 13"/>
          <p:cNvSpPr txBox="1"/>
          <p:nvPr/>
        </p:nvSpPr>
        <p:spPr>
          <a:xfrm rot="18809138">
            <a:off x="4152512" y="3821416"/>
            <a:ext cx="1054290" cy="33855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b="1" dirty="0">
                <a:latin typeface="+mj-ea"/>
                <a:ea typeface="+mj-ea"/>
              </a:rPr>
              <a:t>京阪本線</a:t>
            </a:r>
          </a:p>
        </p:txBody>
      </p:sp>
      <p:pic>
        <p:nvPicPr>
          <p:cNvPr id="38" name="図 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12" y="3241843"/>
            <a:ext cx="2160173" cy="30147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 name="円/楕円 39"/>
          <p:cNvSpPr>
            <a:spLocks/>
          </p:cNvSpPr>
          <p:nvPr/>
        </p:nvSpPr>
        <p:spPr bwMode="auto">
          <a:xfrm>
            <a:off x="1627569" y="4416882"/>
            <a:ext cx="106822" cy="94953"/>
          </a:xfrm>
          <a:prstGeom prst="ellipse">
            <a:avLst/>
          </a:prstGeom>
          <a:solidFill>
            <a:srgbClr val="FF0000"/>
          </a:solidFill>
          <a:ln w="3175" algn="ctr">
            <a:solidFill>
              <a:srgbClr val="FF0000"/>
            </a:solidFill>
            <a:round/>
            <a:headEnd/>
            <a:tailEnd/>
          </a:ln>
        </p:spPr>
        <p:txBody>
          <a:bodyPr/>
          <a:lstStyle/>
          <a:p>
            <a:endParaRPr lang="ja-JP" altLang="en-US"/>
          </a:p>
        </p:txBody>
      </p:sp>
      <p:sp>
        <p:nvSpPr>
          <p:cNvPr id="41" name="テキスト ボックス 1"/>
          <p:cNvSpPr txBox="1"/>
          <p:nvPr/>
        </p:nvSpPr>
        <p:spPr bwMode="auto">
          <a:xfrm>
            <a:off x="63552" y="4463582"/>
            <a:ext cx="1082361" cy="3960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600" dirty="0"/>
              <a:t>事業箇所</a:t>
            </a:r>
          </a:p>
        </p:txBody>
      </p:sp>
      <p:sp>
        <p:nvSpPr>
          <p:cNvPr id="42" name="フリーフォーム 72"/>
          <p:cNvSpPr>
            <a:spLocks/>
          </p:cNvSpPr>
          <p:nvPr/>
        </p:nvSpPr>
        <p:spPr bwMode="auto">
          <a:xfrm>
            <a:off x="179513" y="4480966"/>
            <a:ext cx="1448543" cy="292463"/>
          </a:xfrm>
          <a:custGeom>
            <a:avLst/>
            <a:gdLst>
              <a:gd name="T0" fmla="*/ 0 w 1171587"/>
              <a:gd name="T1" fmla="*/ 314325 h 314325"/>
              <a:gd name="T2" fmla="*/ 881062 w 1171587"/>
              <a:gd name="T3" fmla="*/ 314325 h 314325"/>
              <a:gd name="T4" fmla="*/ 1171587 w 1171587"/>
              <a:gd name="T5" fmla="*/ 0 h 314325"/>
              <a:gd name="T6" fmla="*/ 0 60000 65536"/>
              <a:gd name="T7" fmla="*/ 0 60000 65536"/>
              <a:gd name="T8" fmla="*/ 0 60000 65536"/>
              <a:gd name="connsiteX0" fmla="*/ 0 w 1309342"/>
              <a:gd name="connsiteY0" fmla="*/ 314325 h 314325"/>
              <a:gd name="connsiteX1" fmla="*/ 881062 w 1309342"/>
              <a:gd name="connsiteY1" fmla="*/ 314325 h 314325"/>
              <a:gd name="connsiteX2" fmla="*/ 1309342 w 1309342"/>
              <a:gd name="connsiteY2" fmla="*/ 0 h 314325"/>
            </a:gdLst>
            <a:ahLst/>
            <a:cxnLst>
              <a:cxn ang="0">
                <a:pos x="connsiteX0" y="connsiteY0"/>
              </a:cxn>
              <a:cxn ang="0">
                <a:pos x="connsiteX1" y="connsiteY1"/>
              </a:cxn>
              <a:cxn ang="0">
                <a:pos x="connsiteX2" y="connsiteY2"/>
              </a:cxn>
            </a:cxnLst>
            <a:rect l="l" t="t" r="r" b="b"/>
            <a:pathLst>
              <a:path w="1309342" h="314325">
                <a:moveTo>
                  <a:pt x="0" y="314325"/>
                </a:moveTo>
                <a:lnTo>
                  <a:pt x="881062" y="314325"/>
                </a:lnTo>
                <a:cubicBezTo>
                  <a:pt x="958860" y="238125"/>
                  <a:pt x="1241085" y="85725"/>
                  <a:pt x="1309342" y="0"/>
                </a:cubicBezTo>
              </a:path>
            </a:pathLst>
          </a:custGeom>
          <a:noFill/>
          <a:ln w="9525"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43" name="正方形/長方形 2"/>
          <p:cNvSpPr>
            <a:spLocks noChangeArrowheads="1"/>
          </p:cNvSpPr>
          <p:nvPr/>
        </p:nvSpPr>
        <p:spPr bwMode="auto">
          <a:xfrm>
            <a:off x="15283" y="2846009"/>
            <a:ext cx="121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r>
              <a:rPr lang="ja-JP" altLang="en-US" sz="2000" b="1" dirty="0">
                <a:solidFill>
                  <a:schemeClr val="tx1"/>
                </a:solidFill>
                <a:latin typeface="HGPｺﾞｼｯｸM" pitchFamily="50" charset="-128"/>
                <a:ea typeface="HGPｺﾞｼｯｸM" pitchFamily="50" charset="-128"/>
              </a:rPr>
              <a:t>■位置図</a:t>
            </a:r>
            <a:endParaRPr lang="ja-JP" altLang="en-US" b="1" dirty="0">
              <a:solidFill>
                <a:schemeClr val="tx1"/>
              </a:solidFill>
              <a:latin typeface="HGPｺﾞｼｯｸM" pitchFamily="50" charset="-128"/>
              <a:ea typeface="HGPｺﾞｼｯｸM" pitchFamily="50" charset="-128"/>
            </a:endParaRPr>
          </a:p>
        </p:txBody>
      </p:sp>
      <p:grpSp>
        <p:nvGrpSpPr>
          <p:cNvPr id="32" name="グループ化 31"/>
          <p:cNvGrpSpPr/>
          <p:nvPr/>
        </p:nvGrpSpPr>
        <p:grpSpPr>
          <a:xfrm>
            <a:off x="7821139" y="2667204"/>
            <a:ext cx="931031" cy="898553"/>
            <a:chOff x="6782713" y="2112770"/>
            <a:chExt cx="931031" cy="898553"/>
          </a:xfrm>
        </p:grpSpPr>
        <p:pic>
          <p:nvPicPr>
            <p:cNvPr id="33" name="Object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899641">
              <a:off x="6798952" y="2096531"/>
              <a:ext cx="898553" cy="9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WordArt 58"/>
            <p:cNvSpPr>
              <a:spLocks noChangeArrowheads="1" noChangeShapeType="1" noTextEdit="1"/>
            </p:cNvSpPr>
            <p:nvPr/>
          </p:nvSpPr>
          <p:spPr bwMode="auto">
            <a:xfrm rot="21317328">
              <a:off x="7178938" y="2493550"/>
              <a:ext cx="138116" cy="108704"/>
            </a:xfrm>
            <a:prstGeom prst="rect">
              <a:avLst/>
            </a:prstGeom>
            <a:extLst>
              <a:ext uri="{AF507438-7753-43E0-B8FC-AC1667EBCBE1}">
                <a14:hiddenEffects xmlns:a14="http://schemas.microsoft.com/office/drawing/2010/main">
                  <a:effectLst/>
                </a14:hiddenEffects>
              </a:ext>
            </a:extLst>
          </p:spPr>
          <p:txBody>
            <a:bodyPr wrap="squar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rPr>
                <a:t>N</a:t>
              </a:r>
              <a:endParaRPr lang="ja-JP" altLang="en-US"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endParaRPr>
            </a:p>
          </p:txBody>
        </p:sp>
      </p:grpSp>
    </p:spTree>
    <p:extLst>
      <p:ext uri="{BB962C8B-B14F-4D97-AF65-F5344CB8AC3E}">
        <p14:creationId xmlns:p14="http://schemas.microsoft.com/office/powerpoint/2010/main" val="280919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B5CCCF7-6A6F-445F-9C87-7E0917DC3532}"/>
              </a:ext>
            </a:extLst>
          </p:cNvPr>
          <p:cNvPicPr>
            <a:picLocks noChangeAspect="1"/>
          </p:cNvPicPr>
          <p:nvPr/>
        </p:nvPicPr>
        <p:blipFill>
          <a:blip r:embed="rId3"/>
          <a:stretch>
            <a:fillRect/>
          </a:stretch>
        </p:blipFill>
        <p:spPr>
          <a:xfrm>
            <a:off x="-217061" y="5791161"/>
            <a:ext cx="2736301" cy="1386840"/>
          </a:xfrm>
          <a:prstGeom prst="rect">
            <a:avLst/>
          </a:prstGeom>
        </p:spPr>
      </p:pic>
      <p:sp>
        <p:nvSpPr>
          <p:cNvPr id="19458" name="正方形/長方形 3"/>
          <p:cNvSpPr>
            <a:spLocks noChangeArrowheads="1"/>
          </p:cNvSpPr>
          <p:nvPr/>
        </p:nvSpPr>
        <p:spPr bwMode="auto">
          <a:xfrm>
            <a:off x="144017" y="980728"/>
            <a:ext cx="899998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zh-TW" altLang="en-US" sz="2000" dirty="0">
                <a:latin typeface="ＭＳ ゴシック" panose="020B0609070205080204" pitchFamily="49" charset="-128"/>
                <a:ea typeface="ＭＳ ゴシック" panose="020B0609070205080204" pitchFamily="49" charset="-128"/>
              </a:rPr>
              <a:t>○事業区間</a:t>
            </a:r>
            <a:r>
              <a:rPr lang="en-US" altLang="zh-TW" sz="2000" dirty="0">
                <a:latin typeface="ＭＳ ゴシック" panose="020B0609070205080204" pitchFamily="49" charset="-128"/>
                <a:ea typeface="ＭＳ ゴシック" panose="020B0609070205080204" pitchFamily="49" charset="-128"/>
              </a:rPr>
              <a:t>	</a:t>
            </a:r>
            <a:r>
              <a:rPr lang="ja-JP" altLang="en-US"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門真市 上島町、下島町、上野口町</a:t>
            </a:r>
          </a:p>
          <a:p>
            <a:pPr eaLnBrk="1" hangingPunct="1">
              <a:lnSpc>
                <a:spcPct val="150000"/>
              </a:lnSpc>
              <a:spcBef>
                <a:spcPct val="0"/>
              </a:spcBef>
              <a:buFontTx/>
              <a:buNone/>
            </a:pPr>
            <a:r>
              <a:rPr lang="ja-JP" altLang="en-US" sz="2000" dirty="0">
                <a:latin typeface="ＭＳ ゴシック" panose="020B0609070205080204" pitchFamily="49" charset="-128"/>
                <a:ea typeface="ＭＳ ゴシック" panose="020B0609070205080204" pitchFamily="49" charset="-128"/>
              </a:rPr>
              <a:t>○延長</a:t>
            </a:r>
            <a:r>
              <a:rPr lang="en-US" altLang="ja-JP" sz="2000" dirty="0">
                <a:latin typeface="ＭＳ ゴシック" panose="020B0609070205080204" pitchFamily="49" charset="-128"/>
                <a:ea typeface="ＭＳ ゴシック" panose="020B0609070205080204" pitchFamily="49" charset="-128"/>
              </a:rPr>
              <a:t>	</a:t>
            </a:r>
            <a:r>
              <a:rPr lang="ja-JP" altLang="en-US" sz="2000" dirty="0">
                <a:latin typeface="ＭＳ ゴシック" panose="020B0609070205080204" pitchFamily="49" charset="-128"/>
                <a:ea typeface="ＭＳ ゴシック" panose="020B0609070205080204" pitchFamily="49" charset="-128"/>
              </a:rPr>
              <a:t>： </a:t>
            </a:r>
            <a:r>
              <a:rPr lang="en-US" altLang="ja-JP" sz="2000" dirty="0">
                <a:latin typeface="ＭＳ ゴシック" panose="020B0609070205080204" pitchFamily="49" charset="-128"/>
                <a:ea typeface="ＭＳ ゴシック" panose="020B0609070205080204" pitchFamily="49" charset="-128"/>
              </a:rPr>
              <a:t>1.0km</a:t>
            </a:r>
          </a:p>
          <a:p>
            <a:pPr eaLnBrk="1" hangingPunct="1">
              <a:lnSpc>
                <a:spcPct val="150000"/>
              </a:lnSpc>
              <a:spcBef>
                <a:spcPct val="0"/>
              </a:spcBef>
              <a:buFontTx/>
              <a:buNone/>
            </a:pPr>
            <a:r>
              <a:rPr lang="zh-TW" altLang="en-US" sz="2000" dirty="0">
                <a:latin typeface="ＭＳ ゴシック" panose="020B0609070205080204" pitchFamily="49" charset="-128"/>
                <a:ea typeface="ＭＳ ゴシック" panose="020B0609070205080204" pitchFamily="49" charset="-128"/>
              </a:rPr>
              <a:t>○幅員</a:t>
            </a:r>
            <a:r>
              <a:rPr lang="en-US" altLang="zh-TW" sz="2000" dirty="0">
                <a:latin typeface="ＭＳ ゴシック" panose="020B0609070205080204" pitchFamily="49" charset="-128"/>
                <a:ea typeface="ＭＳ ゴシック" panose="020B0609070205080204" pitchFamily="49" charset="-128"/>
              </a:rPr>
              <a:t>	</a:t>
            </a:r>
            <a:r>
              <a:rPr lang="ja-JP" altLang="en-US" sz="2000" dirty="0">
                <a:latin typeface="ＭＳ ゴシック" panose="020B0609070205080204" pitchFamily="49" charset="-128"/>
                <a:ea typeface="ＭＳ ゴシック" panose="020B0609070205080204" pitchFamily="49" charset="-128"/>
              </a:rPr>
              <a:t>： </a:t>
            </a:r>
            <a:r>
              <a:rPr lang="en-US" altLang="ja-JP" sz="2000" dirty="0">
                <a:latin typeface="ＭＳ ゴシック" panose="020B0609070205080204" pitchFamily="49" charset="-128"/>
                <a:ea typeface="ＭＳ ゴシック" panose="020B0609070205080204" pitchFamily="49" charset="-128"/>
              </a:rPr>
              <a:t>32.0m </a:t>
            </a:r>
            <a:r>
              <a:rPr lang="ja-JP" altLang="en-US" sz="2000" dirty="0">
                <a:latin typeface="ＭＳ ゴシック" panose="020B0609070205080204" pitchFamily="49" charset="-128"/>
                <a:ea typeface="ＭＳ ゴシック" panose="020B0609070205080204" pitchFamily="49" charset="-128"/>
              </a:rPr>
              <a:t> </a:t>
            </a:r>
            <a:r>
              <a:rPr lang="en-US" altLang="ja-JP" sz="2000" dirty="0">
                <a:latin typeface="ＭＳ ゴシック" panose="020B0609070205080204" pitchFamily="49" charset="-128"/>
                <a:ea typeface="ＭＳ ゴシック" panose="020B0609070205080204" pitchFamily="49" charset="-128"/>
              </a:rPr>
              <a:t>〔</a:t>
            </a:r>
            <a:r>
              <a:rPr lang="en-US" altLang="zh-TW" sz="2000" dirty="0">
                <a:latin typeface="ＭＳ ゴシック" panose="020B0609070205080204" pitchFamily="49" charset="-128"/>
                <a:ea typeface="ＭＳ ゴシック" panose="020B0609070205080204" pitchFamily="49" charset="-128"/>
              </a:rPr>
              <a:t>4</a:t>
            </a:r>
            <a:r>
              <a:rPr lang="ja-JP" altLang="en-US" sz="2000" dirty="0">
                <a:latin typeface="ＭＳ ゴシック" panose="020B0609070205080204" pitchFamily="49" charset="-128"/>
                <a:ea typeface="ＭＳ ゴシック" panose="020B0609070205080204" pitchFamily="49" charset="-128"/>
              </a:rPr>
              <a:t>車線、</a:t>
            </a:r>
            <a:r>
              <a:rPr lang="ja-JP" altLang="ja-JP" sz="2000" dirty="0"/>
              <a:t>歩道</a:t>
            </a:r>
            <a:r>
              <a:rPr lang="ja-JP" altLang="en-US" sz="2000" dirty="0"/>
              <a:t>・</a:t>
            </a:r>
            <a:r>
              <a:rPr lang="ja-JP" altLang="ja-JP" sz="2000" dirty="0"/>
              <a:t>自転車道</a:t>
            </a:r>
            <a:r>
              <a:rPr lang="ja-JP" altLang="en-US" sz="2000" dirty="0">
                <a:latin typeface="ＭＳ ゴシック" panose="020B0609070205080204" pitchFamily="49" charset="-128"/>
                <a:ea typeface="ＭＳ ゴシック" panose="020B0609070205080204" pitchFamily="49" charset="-128"/>
              </a:rPr>
              <a:t>：両側</a:t>
            </a:r>
            <a:r>
              <a:rPr lang="en-US" altLang="ja-JP" sz="2000" dirty="0">
                <a:latin typeface="ＭＳ ゴシック" panose="020B0609070205080204" pitchFamily="49" charset="-128"/>
                <a:ea typeface="ＭＳ ゴシック" panose="020B0609070205080204" pitchFamily="49" charset="-128"/>
              </a:rPr>
              <a:t>〕</a:t>
            </a:r>
          </a:p>
          <a:p>
            <a:pPr eaLnBrk="1" hangingPunct="1">
              <a:lnSpc>
                <a:spcPct val="150000"/>
              </a:lnSpc>
              <a:spcBef>
                <a:spcPct val="0"/>
              </a:spcBef>
              <a:buFontTx/>
              <a:buNone/>
            </a:pPr>
            <a:r>
              <a:rPr lang="ja-JP" altLang="en-US" sz="2000" dirty="0">
                <a:latin typeface="ＭＳ ゴシック" panose="020B0609070205080204" pitchFamily="49" charset="-128"/>
                <a:ea typeface="ＭＳ ゴシック" panose="020B0609070205080204" pitchFamily="49" charset="-128"/>
              </a:rPr>
              <a:t>○全体事業費 ：約</a:t>
            </a:r>
            <a:r>
              <a:rPr lang="en-US" altLang="ja-JP" sz="2000" dirty="0">
                <a:latin typeface="ＭＳ ゴシック" panose="020B0609070205080204" pitchFamily="49" charset="-128"/>
                <a:ea typeface="ＭＳ ゴシック" panose="020B0609070205080204" pitchFamily="49" charset="-128"/>
              </a:rPr>
              <a:t>98.6</a:t>
            </a:r>
            <a:r>
              <a:rPr lang="ja-JP" altLang="en-US" sz="2000" dirty="0">
                <a:latin typeface="ＭＳ ゴシック" panose="020B0609070205080204" pitchFamily="49" charset="-128"/>
                <a:ea typeface="ＭＳ ゴシック" panose="020B0609070205080204" pitchFamily="49" charset="-128"/>
              </a:rPr>
              <a:t>億円（約 </a:t>
            </a:r>
            <a:r>
              <a:rPr lang="en-US" altLang="ja-JP" sz="2000" dirty="0">
                <a:latin typeface="ＭＳ ゴシック" panose="020B0609070205080204" pitchFamily="49" charset="-128"/>
                <a:ea typeface="ＭＳ ゴシック" panose="020B0609070205080204" pitchFamily="49" charset="-128"/>
              </a:rPr>
              <a:t>73.7</a:t>
            </a:r>
            <a:r>
              <a:rPr lang="ja-JP" altLang="en-US" sz="2000" dirty="0">
                <a:latin typeface="ＭＳ ゴシック" panose="020B0609070205080204" pitchFamily="49" charset="-128"/>
                <a:ea typeface="ＭＳ ゴシック" panose="020B0609070205080204" pitchFamily="49" charset="-128"/>
              </a:rPr>
              <a:t>億円）</a:t>
            </a:r>
            <a:r>
              <a:rPr lang="en-US" altLang="ja-JP" sz="1800" dirty="0">
                <a:latin typeface="ＭＳ ゴシック" panose="020B0609070205080204" pitchFamily="49" charset="-128"/>
                <a:ea typeface="ＭＳ ゴシック" panose="020B0609070205080204" pitchFamily="49" charset="-128"/>
              </a:rPr>
              <a:t>〔</a:t>
            </a:r>
            <a:r>
              <a:rPr lang="ja-JP" altLang="en-US" sz="1800" dirty="0">
                <a:latin typeface="ＭＳ ゴシック" panose="020B0609070205080204" pitchFamily="49" charset="-128"/>
                <a:ea typeface="ＭＳ ゴシック" panose="020B0609070205080204" pitchFamily="49" charset="-128"/>
              </a:rPr>
              <a:t>国：</a:t>
            </a:r>
            <a:r>
              <a:rPr lang="en-US" altLang="ja-JP" sz="1800" dirty="0">
                <a:latin typeface="ＭＳ ゴシック" panose="020B0609070205080204" pitchFamily="49" charset="-128"/>
                <a:ea typeface="ＭＳ ゴシック" panose="020B0609070205080204" pitchFamily="49" charset="-128"/>
              </a:rPr>
              <a:t>51.8</a:t>
            </a:r>
            <a:r>
              <a:rPr lang="ja-JP" altLang="en-US" sz="1800" dirty="0">
                <a:latin typeface="ＭＳ ゴシック" panose="020B0609070205080204" pitchFamily="49" charset="-128"/>
                <a:ea typeface="ＭＳ ゴシック" panose="020B0609070205080204" pitchFamily="49" charset="-128"/>
              </a:rPr>
              <a:t>億円、府：</a:t>
            </a:r>
            <a:r>
              <a:rPr lang="en-US" altLang="ja-JP" sz="1800" dirty="0">
                <a:latin typeface="ＭＳ ゴシック" panose="020B0609070205080204" pitchFamily="49" charset="-128"/>
                <a:ea typeface="ＭＳ ゴシック" panose="020B0609070205080204" pitchFamily="49" charset="-128"/>
              </a:rPr>
              <a:t>48.6</a:t>
            </a:r>
            <a:r>
              <a:rPr lang="ja-JP" altLang="en-US" sz="1800" dirty="0">
                <a:latin typeface="ＭＳ ゴシック" panose="020B0609070205080204" pitchFamily="49" charset="-128"/>
                <a:ea typeface="ＭＳ ゴシック" panose="020B0609070205080204" pitchFamily="49" charset="-128"/>
              </a:rPr>
              <a:t>億円</a:t>
            </a:r>
            <a:r>
              <a:rPr lang="en-US" altLang="ja-JP" sz="1800" dirty="0">
                <a:latin typeface="ＭＳ ゴシック" panose="020B0609070205080204" pitchFamily="49" charset="-128"/>
                <a:ea typeface="ＭＳ ゴシック" panose="020B0609070205080204" pitchFamily="49" charset="-128"/>
              </a:rPr>
              <a:t>〕</a:t>
            </a:r>
            <a:endParaRPr lang="en-US" altLang="ja-JP" sz="20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内訳</a:t>
            </a:r>
            <a:r>
              <a:rPr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　工事費　　約 </a:t>
            </a:r>
            <a:r>
              <a:rPr lang="en-US" altLang="ja-JP" sz="2000" dirty="0">
                <a:latin typeface="ＭＳ ゴシック" panose="020B0609070205080204" pitchFamily="49" charset="-128"/>
                <a:ea typeface="ＭＳ ゴシック" panose="020B0609070205080204" pitchFamily="49" charset="-128"/>
              </a:rPr>
              <a:t>15.2</a:t>
            </a:r>
            <a:r>
              <a:rPr lang="ja-JP" altLang="en-US" sz="2000" dirty="0">
                <a:latin typeface="ＭＳ ゴシック" panose="020B0609070205080204" pitchFamily="49" charset="-128"/>
                <a:ea typeface="ＭＳ ゴシック" panose="020B0609070205080204" pitchFamily="49" charset="-128"/>
              </a:rPr>
              <a:t>億円（約 </a:t>
            </a:r>
            <a:r>
              <a:rPr lang="en-US" altLang="ja-JP" sz="2000" dirty="0">
                <a:latin typeface="ＭＳ ゴシック" panose="020B0609070205080204" pitchFamily="49" charset="-128"/>
                <a:ea typeface="ＭＳ ゴシック" panose="020B0609070205080204" pitchFamily="49" charset="-128"/>
              </a:rPr>
              <a:t>6.7</a:t>
            </a:r>
            <a:r>
              <a:rPr lang="ja-JP" altLang="en-US" sz="2000" dirty="0">
                <a:latin typeface="ＭＳ ゴシック" panose="020B0609070205080204" pitchFamily="49" charset="-128"/>
                <a:ea typeface="ＭＳ ゴシック" panose="020B0609070205080204" pitchFamily="49" charset="-128"/>
              </a:rPr>
              <a:t>億円）</a:t>
            </a:r>
            <a:endParaRPr lang="en-US" altLang="ja-JP" sz="20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2000" dirty="0">
                <a:latin typeface="ＭＳ ゴシック" panose="020B0609070205080204" pitchFamily="49" charset="-128"/>
                <a:ea typeface="ＭＳ ゴシック" panose="020B0609070205080204" pitchFamily="49" charset="-128"/>
              </a:rPr>
              <a:t>　　　　　用地費　　約 </a:t>
            </a:r>
            <a:r>
              <a:rPr lang="en-US" altLang="ja-JP" sz="2000" dirty="0">
                <a:latin typeface="ＭＳ ゴシック" panose="020B0609070205080204" pitchFamily="49" charset="-128"/>
                <a:ea typeface="ＭＳ ゴシック" panose="020B0609070205080204" pitchFamily="49" charset="-128"/>
              </a:rPr>
              <a:t>79.3</a:t>
            </a:r>
            <a:r>
              <a:rPr lang="ja-JP" altLang="en-US" sz="2000" dirty="0">
                <a:latin typeface="ＭＳ ゴシック" panose="020B0609070205080204" pitchFamily="49" charset="-128"/>
                <a:ea typeface="ＭＳ ゴシック" panose="020B0609070205080204" pitchFamily="49" charset="-128"/>
              </a:rPr>
              <a:t>億円（約</a:t>
            </a:r>
            <a:r>
              <a:rPr lang="en-US" altLang="ja-JP" sz="2000" dirty="0">
                <a:latin typeface="ＭＳ ゴシック" panose="020B0609070205080204" pitchFamily="49" charset="-128"/>
                <a:ea typeface="ＭＳ ゴシック" panose="020B0609070205080204" pitchFamily="49" charset="-128"/>
              </a:rPr>
              <a:t>66.0</a:t>
            </a:r>
            <a:r>
              <a:rPr lang="ja-JP" altLang="en-US" sz="2000" dirty="0">
                <a:latin typeface="ＭＳ ゴシック" panose="020B0609070205080204" pitchFamily="49" charset="-128"/>
                <a:ea typeface="ＭＳ ゴシック" panose="020B0609070205080204" pitchFamily="49" charset="-128"/>
              </a:rPr>
              <a:t>億円）</a:t>
            </a:r>
            <a:endParaRPr lang="en-US" altLang="ja-JP" sz="20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2000" dirty="0">
                <a:latin typeface="ＭＳ ゴシック" panose="020B0609070205080204" pitchFamily="49" charset="-128"/>
                <a:ea typeface="ＭＳ ゴシック" panose="020B0609070205080204" pitchFamily="49" charset="-128"/>
              </a:rPr>
              <a:t>　　　　　調査費　　約  </a:t>
            </a:r>
            <a:r>
              <a:rPr lang="en-US" altLang="ja-JP" sz="2000" dirty="0">
                <a:latin typeface="ＭＳ ゴシック" panose="020B0609070205080204" pitchFamily="49" charset="-128"/>
                <a:ea typeface="ＭＳ ゴシック" panose="020B0609070205080204" pitchFamily="49" charset="-128"/>
              </a:rPr>
              <a:t>4.1</a:t>
            </a:r>
            <a:r>
              <a:rPr lang="ja-JP" altLang="en-US" sz="2000" dirty="0">
                <a:latin typeface="ＭＳ ゴシック" panose="020B0609070205080204" pitchFamily="49" charset="-128"/>
                <a:ea typeface="ＭＳ ゴシック" panose="020B0609070205080204" pitchFamily="49" charset="-128"/>
              </a:rPr>
              <a:t>億円（約 </a:t>
            </a:r>
            <a:r>
              <a:rPr lang="en-US" altLang="ja-JP" sz="2000" dirty="0">
                <a:latin typeface="ＭＳ ゴシック" panose="020B0609070205080204" pitchFamily="49" charset="-128"/>
                <a:ea typeface="ＭＳ ゴシック" panose="020B0609070205080204" pitchFamily="49" charset="-128"/>
              </a:rPr>
              <a:t>1.0</a:t>
            </a:r>
            <a:r>
              <a:rPr lang="ja-JP" altLang="en-US" sz="2000" dirty="0">
                <a:latin typeface="ＭＳ ゴシック" panose="020B0609070205080204" pitchFamily="49" charset="-128"/>
                <a:ea typeface="ＭＳ ゴシック" panose="020B0609070205080204" pitchFamily="49" charset="-128"/>
              </a:rPr>
              <a:t>億円）</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　）内は、平成</a:t>
            </a:r>
            <a:r>
              <a:rPr lang="en-US" altLang="ja-JP" sz="1400" dirty="0">
                <a:latin typeface="ＭＳ ゴシック" panose="020B0609070205080204" pitchFamily="49" charset="-128"/>
                <a:ea typeface="ＭＳ ゴシック" panose="020B0609070205080204" pitchFamily="49" charset="-128"/>
              </a:rPr>
              <a:t>28</a:t>
            </a:r>
            <a:r>
              <a:rPr lang="ja-JP" altLang="en-US" sz="1400" dirty="0">
                <a:latin typeface="ＭＳ ゴシック" panose="020B0609070205080204" pitchFamily="49" charset="-128"/>
                <a:ea typeface="ＭＳ ゴシック" panose="020B0609070205080204" pitchFamily="49" charset="-128"/>
              </a:rPr>
              <a:t>年度再評価時点</a:t>
            </a:r>
            <a:endParaRPr lang="en-US" altLang="ja-JP" sz="1400" dirty="0">
              <a:latin typeface="ＭＳ ゴシック" panose="020B0609070205080204" pitchFamily="49" charset="-128"/>
              <a:ea typeface="ＭＳ ゴシック" panose="020B0609070205080204" pitchFamily="49" charset="-128"/>
            </a:endParaRPr>
          </a:p>
        </p:txBody>
      </p:sp>
      <p:sp>
        <p:nvSpPr>
          <p:cNvPr id="19460" name="正方形/長方形 5"/>
          <p:cNvSpPr>
            <a:spLocks noChangeArrowheads="1"/>
          </p:cNvSpPr>
          <p:nvPr/>
        </p:nvSpPr>
        <p:spPr bwMode="auto">
          <a:xfrm>
            <a:off x="-13681" y="564832"/>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HGSｺﾞｼｯｸM" panose="020B0600000000000000" pitchFamily="50" charset="-128"/>
                <a:ea typeface="HGSｺﾞｼｯｸM" panose="020B0600000000000000" pitchFamily="50" charset="-128"/>
              </a:rPr>
              <a:t>■事業概要</a:t>
            </a:r>
          </a:p>
        </p:txBody>
      </p:sp>
      <p:sp>
        <p:nvSpPr>
          <p:cNvPr id="1946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3</a:t>
            </a:fld>
            <a:endParaRPr lang="ja-JP" altLang="en-US" sz="2000" dirty="0">
              <a:latin typeface="Arial" pitchFamily="34" charset="0"/>
            </a:endParaRPr>
          </a:p>
        </p:txBody>
      </p:sp>
      <p:sp>
        <p:nvSpPr>
          <p:cNvPr id="6" name="タイトル 2"/>
          <p:cNvSpPr txBox="1">
            <a:spLocks/>
          </p:cNvSpPr>
          <p:nvPr/>
        </p:nvSpPr>
        <p:spPr>
          <a:xfrm>
            <a:off x="0" y="0"/>
            <a:ext cx="9144000" cy="554400"/>
          </a:xfrm>
          <a:prstGeom prst="rect">
            <a:avLst/>
          </a:prstGeo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pic>
        <p:nvPicPr>
          <p:cNvPr id="4" name="図 3">
            <a:extLst>
              <a:ext uri="{FF2B5EF4-FFF2-40B4-BE49-F238E27FC236}">
                <a16:creationId xmlns:a16="http://schemas.microsoft.com/office/drawing/2014/main" id="{9A37A38F-C4AE-4602-AEB2-E580B3724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354" y="4653137"/>
            <a:ext cx="6467515" cy="1911906"/>
          </a:xfrm>
          <a:prstGeom prst="rect">
            <a:avLst/>
          </a:prstGeom>
        </p:spPr>
      </p:pic>
      <p:cxnSp>
        <p:nvCxnSpPr>
          <p:cNvPr id="7" name="直線コネクタ 6">
            <a:extLst>
              <a:ext uri="{FF2B5EF4-FFF2-40B4-BE49-F238E27FC236}">
                <a16:creationId xmlns:a16="http://schemas.microsoft.com/office/drawing/2014/main" id="{22CBF215-3929-4CC8-A309-E14462E54C07}"/>
              </a:ext>
            </a:extLst>
          </p:cNvPr>
          <p:cNvCxnSpPr>
            <a:cxnSpLocks/>
          </p:cNvCxnSpPr>
          <p:nvPr/>
        </p:nvCxnSpPr>
        <p:spPr>
          <a:xfrm flipV="1">
            <a:off x="323528" y="5085184"/>
            <a:ext cx="0" cy="1253316"/>
          </a:xfrm>
          <a:prstGeom prst="line">
            <a:avLst/>
          </a:prstGeom>
          <a:ln w="3175"/>
        </p:spPr>
        <p:style>
          <a:lnRef idx="1">
            <a:schemeClr val="dk1"/>
          </a:lnRef>
          <a:fillRef idx="0">
            <a:schemeClr val="dk1"/>
          </a:fillRef>
          <a:effectRef idx="0">
            <a:schemeClr val="dk1"/>
          </a:effectRef>
          <a:fontRef idx="minor">
            <a:schemeClr val="tx1"/>
          </a:fontRef>
        </p:style>
      </p:cxnSp>
      <p:cxnSp>
        <p:nvCxnSpPr>
          <p:cNvPr id="63" name="直線コネクタ 62">
            <a:extLst>
              <a:ext uri="{FF2B5EF4-FFF2-40B4-BE49-F238E27FC236}">
                <a16:creationId xmlns:a16="http://schemas.microsoft.com/office/drawing/2014/main" id="{1B23E105-61BE-4DA0-9B0D-7A481B56BAF3}"/>
              </a:ext>
            </a:extLst>
          </p:cNvPr>
          <p:cNvCxnSpPr>
            <a:cxnSpLocks/>
          </p:cNvCxnSpPr>
          <p:nvPr/>
        </p:nvCxnSpPr>
        <p:spPr>
          <a:xfrm flipV="1">
            <a:off x="1619672" y="5085184"/>
            <a:ext cx="0" cy="1207984"/>
          </a:xfrm>
          <a:prstGeom prst="line">
            <a:avLst/>
          </a:prstGeom>
          <a:ln w="3175"/>
        </p:spPr>
        <p:style>
          <a:lnRef idx="1">
            <a:schemeClr val="dk1"/>
          </a:lnRef>
          <a:fillRef idx="0">
            <a:schemeClr val="dk1"/>
          </a:fillRef>
          <a:effectRef idx="0">
            <a:schemeClr val="dk1"/>
          </a:effectRef>
          <a:fontRef idx="minor">
            <a:schemeClr val="tx1"/>
          </a:fontRef>
        </p:style>
      </p:cxnSp>
      <p:cxnSp>
        <p:nvCxnSpPr>
          <p:cNvPr id="9" name="直線矢印コネクタ 8">
            <a:extLst>
              <a:ext uri="{FF2B5EF4-FFF2-40B4-BE49-F238E27FC236}">
                <a16:creationId xmlns:a16="http://schemas.microsoft.com/office/drawing/2014/main" id="{E1F56ADC-DBAF-4335-BDFC-6A9792C66E43}"/>
              </a:ext>
            </a:extLst>
          </p:cNvPr>
          <p:cNvCxnSpPr>
            <a:cxnSpLocks/>
          </p:cNvCxnSpPr>
          <p:nvPr/>
        </p:nvCxnSpPr>
        <p:spPr>
          <a:xfrm>
            <a:off x="323528" y="4967738"/>
            <a:ext cx="129614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51DD24BA-BFC5-4DD1-ACB8-289B85E5D0D7}"/>
              </a:ext>
            </a:extLst>
          </p:cNvPr>
          <p:cNvSpPr txBox="1"/>
          <p:nvPr/>
        </p:nvSpPr>
        <p:spPr>
          <a:xfrm>
            <a:off x="755576" y="4679706"/>
            <a:ext cx="412292" cy="307777"/>
          </a:xfrm>
          <a:prstGeom prst="rect">
            <a:avLst/>
          </a:prstGeom>
          <a:noFill/>
        </p:spPr>
        <p:txBody>
          <a:bodyPr wrap="none" rtlCol="0">
            <a:spAutoFit/>
          </a:bodyPr>
          <a:lstStyle/>
          <a:p>
            <a:r>
              <a:rPr kumimoji="1" lang="en-US" altLang="ja-JP" sz="1400" dirty="0"/>
              <a:t>6.5</a:t>
            </a:r>
            <a:endParaRPr kumimoji="1" lang="ja-JP" altLang="en-US" sz="1400" dirty="0"/>
          </a:p>
        </p:txBody>
      </p:sp>
      <p:sp>
        <p:nvSpPr>
          <p:cNvPr id="64" name="テキスト ボックス 63">
            <a:extLst>
              <a:ext uri="{FF2B5EF4-FFF2-40B4-BE49-F238E27FC236}">
                <a16:creationId xmlns:a16="http://schemas.microsoft.com/office/drawing/2014/main" id="{2BF54FC7-A3D8-4E3A-A9D2-9CFB9CB07883}"/>
              </a:ext>
            </a:extLst>
          </p:cNvPr>
          <p:cNvSpPr txBox="1"/>
          <p:nvPr/>
        </p:nvSpPr>
        <p:spPr>
          <a:xfrm>
            <a:off x="439700" y="6200001"/>
            <a:ext cx="492443" cy="276999"/>
          </a:xfrm>
          <a:prstGeom prst="rect">
            <a:avLst/>
          </a:prstGeom>
          <a:noFill/>
        </p:spPr>
        <p:txBody>
          <a:bodyPr wrap="none" rtlCol="0">
            <a:spAutoFit/>
          </a:bodyPr>
          <a:lstStyle/>
          <a:p>
            <a:r>
              <a:rPr kumimoji="1" lang="ja-JP" altLang="en-US" sz="1200" dirty="0"/>
              <a:t>車道</a:t>
            </a:r>
          </a:p>
        </p:txBody>
      </p:sp>
      <p:sp>
        <p:nvSpPr>
          <p:cNvPr id="65" name="テキスト ボックス 64">
            <a:extLst>
              <a:ext uri="{FF2B5EF4-FFF2-40B4-BE49-F238E27FC236}">
                <a16:creationId xmlns:a16="http://schemas.microsoft.com/office/drawing/2014/main" id="{94C5355A-DAEB-46F7-9808-C1A4690E2D49}"/>
              </a:ext>
            </a:extLst>
          </p:cNvPr>
          <p:cNvSpPr txBox="1"/>
          <p:nvPr/>
        </p:nvSpPr>
        <p:spPr>
          <a:xfrm>
            <a:off x="1062513" y="6200001"/>
            <a:ext cx="492443" cy="276999"/>
          </a:xfrm>
          <a:prstGeom prst="rect">
            <a:avLst/>
          </a:prstGeom>
          <a:noFill/>
        </p:spPr>
        <p:txBody>
          <a:bodyPr wrap="none" rtlCol="0">
            <a:spAutoFit/>
          </a:bodyPr>
          <a:lstStyle/>
          <a:p>
            <a:r>
              <a:rPr kumimoji="1" lang="ja-JP" altLang="en-US" sz="1200" dirty="0"/>
              <a:t>車道</a:t>
            </a:r>
          </a:p>
        </p:txBody>
      </p:sp>
      <p:cxnSp>
        <p:nvCxnSpPr>
          <p:cNvPr id="66" name="直線コネクタ 65">
            <a:extLst>
              <a:ext uri="{FF2B5EF4-FFF2-40B4-BE49-F238E27FC236}">
                <a16:creationId xmlns:a16="http://schemas.microsoft.com/office/drawing/2014/main" id="{BAF3148F-0358-4DA8-BC7C-4391F28153A5}"/>
              </a:ext>
            </a:extLst>
          </p:cNvPr>
          <p:cNvCxnSpPr>
            <a:cxnSpLocks/>
          </p:cNvCxnSpPr>
          <p:nvPr/>
        </p:nvCxnSpPr>
        <p:spPr>
          <a:xfrm flipV="1">
            <a:off x="949690" y="5248946"/>
            <a:ext cx="0" cy="1089554"/>
          </a:xfrm>
          <a:prstGeom prst="line">
            <a:avLst/>
          </a:prstGeom>
          <a:ln w="3175"/>
        </p:spPr>
        <p:style>
          <a:lnRef idx="1">
            <a:schemeClr val="dk1"/>
          </a:lnRef>
          <a:fillRef idx="0">
            <a:schemeClr val="dk1"/>
          </a:fillRef>
          <a:effectRef idx="0">
            <a:schemeClr val="dk1"/>
          </a:effectRef>
          <a:fontRef idx="minor">
            <a:schemeClr val="tx1"/>
          </a:fontRef>
        </p:style>
      </p:cxnSp>
      <p:cxnSp>
        <p:nvCxnSpPr>
          <p:cNvPr id="67" name="直線矢印コネクタ 66">
            <a:extLst>
              <a:ext uri="{FF2B5EF4-FFF2-40B4-BE49-F238E27FC236}">
                <a16:creationId xmlns:a16="http://schemas.microsoft.com/office/drawing/2014/main" id="{6D181489-26A7-475D-8AB3-89E3773584F9}"/>
              </a:ext>
            </a:extLst>
          </p:cNvPr>
          <p:cNvCxnSpPr>
            <a:cxnSpLocks/>
          </p:cNvCxnSpPr>
          <p:nvPr/>
        </p:nvCxnSpPr>
        <p:spPr>
          <a:xfrm>
            <a:off x="331917" y="5217318"/>
            <a:ext cx="608615"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a:extLst>
              <a:ext uri="{FF2B5EF4-FFF2-40B4-BE49-F238E27FC236}">
                <a16:creationId xmlns:a16="http://schemas.microsoft.com/office/drawing/2014/main" id="{0BCF37A4-9401-49E7-B535-C93E80558B44}"/>
              </a:ext>
            </a:extLst>
          </p:cNvPr>
          <p:cNvCxnSpPr>
            <a:cxnSpLocks/>
          </p:cNvCxnSpPr>
          <p:nvPr/>
        </p:nvCxnSpPr>
        <p:spPr>
          <a:xfrm>
            <a:off x="974088" y="5217318"/>
            <a:ext cx="608615"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69" name="テキスト ボックス 68">
            <a:extLst>
              <a:ext uri="{FF2B5EF4-FFF2-40B4-BE49-F238E27FC236}">
                <a16:creationId xmlns:a16="http://schemas.microsoft.com/office/drawing/2014/main" id="{CB9CCBB2-B988-4D99-9813-5A3F2A7E1B58}"/>
              </a:ext>
            </a:extLst>
          </p:cNvPr>
          <p:cNvSpPr txBox="1"/>
          <p:nvPr/>
        </p:nvSpPr>
        <p:spPr>
          <a:xfrm>
            <a:off x="435963" y="4941168"/>
            <a:ext cx="503664" cy="307777"/>
          </a:xfrm>
          <a:prstGeom prst="rect">
            <a:avLst/>
          </a:prstGeom>
          <a:noFill/>
        </p:spPr>
        <p:txBody>
          <a:bodyPr wrap="none" rtlCol="0">
            <a:spAutoFit/>
          </a:bodyPr>
          <a:lstStyle/>
          <a:p>
            <a:r>
              <a:rPr kumimoji="1" lang="en-US" altLang="ja-JP" sz="1400" dirty="0"/>
              <a:t>3.25</a:t>
            </a:r>
            <a:endParaRPr kumimoji="1" lang="ja-JP" altLang="en-US" sz="1400" dirty="0"/>
          </a:p>
        </p:txBody>
      </p:sp>
      <p:sp>
        <p:nvSpPr>
          <p:cNvPr id="70" name="テキスト ボックス 69">
            <a:extLst>
              <a:ext uri="{FF2B5EF4-FFF2-40B4-BE49-F238E27FC236}">
                <a16:creationId xmlns:a16="http://schemas.microsoft.com/office/drawing/2014/main" id="{5179C8C5-0566-4FD9-A929-6734E2967CC2}"/>
              </a:ext>
            </a:extLst>
          </p:cNvPr>
          <p:cNvSpPr txBox="1"/>
          <p:nvPr/>
        </p:nvSpPr>
        <p:spPr>
          <a:xfrm>
            <a:off x="1082378" y="4941168"/>
            <a:ext cx="503664" cy="307777"/>
          </a:xfrm>
          <a:prstGeom prst="rect">
            <a:avLst/>
          </a:prstGeom>
          <a:noFill/>
        </p:spPr>
        <p:txBody>
          <a:bodyPr wrap="none" rtlCol="0">
            <a:spAutoFit/>
          </a:bodyPr>
          <a:lstStyle/>
          <a:p>
            <a:r>
              <a:rPr kumimoji="1" lang="en-US" altLang="ja-JP" sz="1400" dirty="0"/>
              <a:t>3.25</a:t>
            </a:r>
            <a:endParaRPr kumimoji="1" lang="ja-JP" altLang="en-US" sz="1400" dirty="0"/>
          </a:p>
        </p:txBody>
      </p:sp>
      <p:sp>
        <p:nvSpPr>
          <p:cNvPr id="71" name="テキスト ボックス 70">
            <a:extLst>
              <a:ext uri="{FF2B5EF4-FFF2-40B4-BE49-F238E27FC236}">
                <a16:creationId xmlns:a16="http://schemas.microsoft.com/office/drawing/2014/main" id="{EC3F0349-2DE5-4479-BA6F-FBEAA7B6A6B8}"/>
              </a:ext>
            </a:extLst>
          </p:cNvPr>
          <p:cNvSpPr txBox="1"/>
          <p:nvPr/>
        </p:nvSpPr>
        <p:spPr>
          <a:xfrm>
            <a:off x="-83622" y="6200000"/>
            <a:ext cx="492443" cy="276999"/>
          </a:xfrm>
          <a:prstGeom prst="rect">
            <a:avLst/>
          </a:prstGeom>
          <a:noFill/>
        </p:spPr>
        <p:txBody>
          <a:bodyPr wrap="none" rtlCol="0">
            <a:spAutoFit/>
          </a:bodyPr>
          <a:lstStyle/>
          <a:p>
            <a:r>
              <a:rPr kumimoji="1" lang="ja-JP" altLang="en-US" sz="1200" dirty="0"/>
              <a:t>民家</a:t>
            </a:r>
          </a:p>
        </p:txBody>
      </p:sp>
      <p:sp>
        <p:nvSpPr>
          <p:cNvPr id="72" name="テキスト ボックス 71">
            <a:extLst>
              <a:ext uri="{FF2B5EF4-FFF2-40B4-BE49-F238E27FC236}">
                <a16:creationId xmlns:a16="http://schemas.microsoft.com/office/drawing/2014/main" id="{D0620EBC-56D8-45ED-930F-3C95EC7C720F}"/>
              </a:ext>
            </a:extLst>
          </p:cNvPr>
          <p:cNvSpPr txBox="1"/>
          <p:nvPr/>
        </p:nvSpPr>
        <p:spPr>
          <a:xfrm>
            <a:off x="1583490" y="6200537"/>
            <a:ext cx="492443" cy="276999"/>
          </a:xfrm>
          <a:prstGeom prst="rect">
            <a:avLst/>
          </a:prstGeom>
          <a:noFill/>
        </p:spPr>
        <p:txBody>
          <a:bodyPr wrap="none" rtlCol="0">
            <a:spAutoFit/>
          </a:bodyPr>
          <a:lstStyle/>
          <a:p>
            <a:r>
              <a:rPr kumimoji="1" lang="ja-JP" altLang="en-US" sz="1200" dirty="0"/>
              <a:t>民家</a:t>
            </a:r>
          </a:p>
        </p:txBody>
      </p:sp>
      <p:sp>
        <p:nvSpPr>
          <p:cNvPr id="22" name="矢印: 右 21">
            <a:extLst>
              <a:ext uri="{FF2B5EF4-FFF2-40B4-BE49-F238E27FC236}">
                <a16:creationId xmlns:a16="http://schemas.microsoft.com/office/drawing/2014/main" id="{4D147A20-CA12-4665-BC0C-41BE85E1FB77}"/>
              </a:ext>
            </a:extLst>
          </p:cNvPr>
          <p:cNvSpPr/>
          <p:nvPr/>
        </p:nvSpPr>
        <p:spPr>
          <a:xfrm>
            <a:off x="2192563" y="5445224"/>
            <a:ext cx="393248" cy="432048"/>
          </a:xfrm>
          <a:prstGeom prst="right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9B97EFFC-0001-4396-88BF-0B6D9D8843C4}"/>
              </a:ext>
            </a:extLst>
          </p:cNvPr>
          <p:cNvSpPr txBox="1"/>
          <p:nvPr/>
        </p:nvSpPr>
        <p:spPr>
          <a:xfrm>
            <a:off x="302357" y="4398498"/>
            <a:ext cx="1560042" cy="307777"/>
          </a:xfrm>
          <a:prstGeom prst="rect">
            <a:avLst/>
          </a:prstGeom>
          <a:noFill/>
        </p:spPr>
        <p:txBody>
          <a:bodyPr wrap="none" rtlCol="0">
            <a:spAutoFit/>
          </a:bodyPr>
          <a:lstStyle/>
          <a:p>
            <a:r>
              <a:rPr kumimoji="1" lang="ja-JP" altLang="en-US" sz="1400" dirty="0"/>
              <a:t>現況　標準横断図</a:t>
            </a:r>
          </a:p>
        </p:txBody>
      </p:sp>
      <p:sp>
        <p:nvSpPr>
          <p:cNvPr id="74" name="テキスト ボックス 73">
            <a:extLst>
              <a:ext uri="{FF2B5EF4-FFF2-40B4-BE49-F238E27FC236}">
                <a16:creationId xmlns:a16="http://schemas.microsoft.com/office/drawing/2014/main" id="{B806CA99-AC76-4CF0-BC8F-79A9B5229A20}"/>
              </a:ext>
            </a:extLst>
          </p:cNvPr>
          <p:cNvSpPr txBox="1"/>
          <p:nvPr/>
        </p:nvSpPr>
        <p:spPr>
          <a:xfrm>
            <a:off x="5076056" y="4345360"/>
            <a:ext cx="1739579" cy="307777"/>
          </a:xfrm>
          <a:prstGeom prst="rect">
            <a:avLst/>
          </a:prstGeom>
          <a:noFill/>
        </p:spPr>
        <p:txBody>
          <a:bodyPr wrap="none" rtlCol="0">
            <a:spAutoFit/>
          </a:bodyPr>
          <a:lstStyle/>
          <a:p>
            <a:r>
              <a:rPr kumimoji="1" lang="ja-JP" altLang="en-US" sz="1400" dirty="0"/>
              <a:t>整備後　標準横断図</a:t>
            </a:r>
          </a:p>
        </p:txBody>
      </p:sp>
    </p:spTree>
    <p:extLst>
      <p:ext uri="{BB962C8B-B14F-4D97-AF65-F5344CB8AC3E}">
        <p14:creationId xmlns:p14="http://schemas.microsoft.com/office/powerpoint/2010/main" val="4021039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146050" y="836712"/>
            <a:ext cx="856895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marL="457200" indent="-457200" eaLnBrk="1" hangingPunct="1">
              <a:lnSpc>
                <a:spcPct val="150000"/>
              </a:lnSpc>
              <a:spcBef>
                <a:spcPct val="0"/>
              </a:spcBef>
              <a:buFont typeface="Wingdings" panose="05000000000000000000" pitchFamily="2" charset="2"/>
              <a:buChar char="ü"/>
            </a:pPr>
            <a:r>
              <a:rPr lang="en-US" altLang="ja-JP" sz="1800" b="1" dirty="0">
                <a:latin typeface="ＭＳ ゴシック" panose="020B0609070205080204" pitchFamily="49" charset="-128"/>
                <a:ea typeface="ＭＳ ゴシック" panose="020B0609070205080204" pitchFamily="49" charset="-128"/>
              </a:rPr>
              <a:t>〔</a:t>
            </a:r>
            <a:r>
              <a:rPr lang="ja-JP" altLang="en-US" sz="1800" b="1" dirty="0">
                <a:latin typeface="ＭＳ ゴシック" panose="020B0609070205080204" pitchFamily="49" charset="-128"/>
                <a:ea typeface="ＭＳ ゴシック" panose="020B0609070205080204" pitchFamily="49" charset="-128"/>
              </a:rPr>
              <a:t>調査費・工事費について</a:t>
            </a:r>
            <a:r>
              <a:rPr lang="en-US" altLang="ja-JP" sz="1800" b="1" dirty="0">
                <a:latin typeface="ＭＳ ゴシック" panose="020B0609070205080204" pitchFamily="49" charset="-128"/>
                <a:ea typeface="ＭＳ ゴシック" panose="020B0609070205080204" pitchFamily="49" charset="-128"/>
              </a:rPr>
              <a:t>〕</a:t>
            </a:r>
            <a:endParaRPr lang="zh-TW" altLang="en-US" sz="1800" b="1"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2400" dirty="0">
                <a:latin typeface="ＭＳ ゴシック" panose="020B0609070205080204" pitchFamily="49" charset="-128"/>
                <a:ea typeface="ＭＳ ゴシック" panose="020B0609070205080204" pitchFamily="49" charset="-128"/>
              </a:rPr>
              <a:t>　</a:t>
            </a:r>
            <a:r>
              <a:rPr lang="ja-JP" altLang="en-US" sz="1800" dirty="0">
                <a:latin typeface="ＭＳ ゴシック" panose="020B0609070205080204" pitchFamily="49" charset="-128"/>
                <a:ea typeface="ＭＳ ゴシック" panose="020B0609070205080204" pitchFamily="49" charset="-128"/>
              </a:rPr>
              <a:t>・再評価時である平成</a:t>
            </a:r>
            <a:r>
              <a:rPr lang="en-US" altLang="ja-JP" sz="1800" dirty="0">
                <a:latin typeface="ＭＳ ゴシック" panose="020B0609070205080204" pitchFamily="49" charset="-128"/>
                <a:ea typeface="ＭＳ ゴシック" panose="020B0609070205080204" pitchFamily="49" charset="-128"/>
              </a:rPr>
              <a:t>28</a:t>
            </a:r>
            <a:r>
              <a:rPr lang="ja-JP" altLang="en-US" sz="1800" dirty="0">
                <a:latin typeface="ＭＳ ゴシック" panose="020B0609070205080204" pitchFamily="49" charset="-128"/>
                <a:ea typeface="ＭＳ ゴシック" panose="020B0609070205080204" pitchFamily="49" charset="-128"/>
              </a:rPr>
              <a:t>年に、無電柱化推進に関する法律が施行されたことに</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伴い、大阪府無電柱化推進計画が平成</a:t>
            </a:r>
            <a:r>
              <a:rPr lang="en-US" altLang="ja-JP" sz="1800" dirty="0">
                <a:latin typeface="ＭＳ ゴシック" panose="020B0609070205080204" pitchFamily="49" charset="-128"/>
                <a:ea typeface="ＭＳ ゴシック" panose="020B0609070205080204" pitchFamily="49" charset="-128"/>
              </a:rPr>
              <a:t>30</a:t>
            </a:r>
            <a:r>
              <a:rPr lang="ja-JP" altLang="en-US" sz="1800" dirty="0">
                <a:latin typeface="ＭＳ ゴシック" panose="020B0609070205080204" pitchFamily="49" charset="-128"/>
                <a:ea typeface="ＭＳ ゴシック" panose="020B0609070205080204" pitchFamily="49" charset="-128"/>
              </a:rPr>
              <a:t>年</a:t>
            </a:r>
            <a:r>
              <a:rPr lang="en-US" altLang="ja-JP" sz="1800" dirty="0">
                <a:latin typeface="ＭＳ ゴシック" panose="020B0609070205080204" pitchFamily="49" charset="-128"/>
                <a:ea typeface="ＭＳ ゴシック" panose="020B0609070205080204" pitchFamily="49" charset="-128"/>
              </a:rPr>
              <a:t>3</a:t>
            </a:r>
            <a:r>
              <a:rPr lang="ja-JP" altLang="en-US" sz="1800" dirty="0">
                <a:latin typeface="ＭＳ ゴシック" panose="020B0609070205080204" pitchFamily="49" charset="-128"/>
                <a:ea typeface="ＭＳ ゴシック" panose="020B0609070205080204" pitchFamily="49" charset="-128"/>
              </a:rPr>
              <a:t>月に策定されたため、電線共同</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溝工の追加により設計費、工事費が増額。　</a:t>
            </a:r>
            <a:endParaRPr lang="en-US" altLang="ja-JP" sz="1800" dirty="0">
              <a:latin typeface="ＭＳ ゴシック" panose="020B0609070205080204" pitchFamily="49" charset="-128"/>
              <a:ea typeface="ＭＳ ゴシック" panose="020B0609070205080204" pitchFamily="49" charset="-128"/>
            </a:endParaRPr>
          </a:p>
          <a:p>
            <a:pPr marL="457200" indent="-457200" eaLnBrk="1" hangingPunct="1">
              <a:lnSpc>
                <a:spcPct val="150000"/>
              </a:lnSpc>
              <a:spcBef>
                <a:spcPct val="0"/>
              </a:spcBef>
              <a:buFont typeface="Wingdings" panose="05000000000000000000" pitchFamily="2" charset="2"/>
              <a:buChar char="ü"/>
            </a:pPr>
            <a:r>
              <a:rPr lang="en-US" altLang="ja-JP" sz="1800" b="1" dirty="0">
                <a:latin typeface="ＭＳ ゴシック" panose="020B0609070205080204" pitchFamily="49" charset="-128"/>
                <a:ea typeface="ＭＳ ゴシック" panose="020B0609070205080204" pitchFamily="49" charset="-128"/>
              </a:rPr>
              <a:t>〔</a:t>
            </a:r>
            <a:r>
              <a:rPr lang="ja-JP" altLang="en-US" sz="1800" b="1" dirty="0">
                <a:latin typeface="ＭＳ ゴシック" panose="020B0609070205080204" pitchFamily="49" charset="-128"/>
                <a:ea typeface="ＭＳ ゴシック" panose="020B0609070205080204" pitchFamily="49" charset="-128"/>
              </a:rPr>
              <a:t>用地費について</a:t>
            </a:r>
            <a:r>
              <a:rPr lang="en-US" altLang="ja-JP" sz="1800" b="1" dirty="0">
                <a:latin typeface="ＭＳ ゴシック" panose="020B0609070205080204" pitchFamily="49" charset="-128"/>
                <a:ea typeface="ＭＳ ゴシック" panose="020B0609070205080204" pitchFamily="49" charset="-128"/>
              </a:rPr>
              <a:t>〕</a:t>
            </a:r>
            <a:endParaRPr lang="zh-TW" altLang="en-US" sz="1800" b="1"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2400" dirty="0">
                <a:latin typeface="ＭＳ ゴシック" panose="020B0609070205080204" pitchFamily="49" charset="-128"/>
                <a:ea typeface="ＭＳ ゴシック" panose="020B0609070205080204" pitchFamily="49" charset="-128"/>
              </a:rPr>
              <a:t>　</a:t>
            </a:r>
            <a:r>
              <a:rPr lang="ja-JP" altLang="en-US" sz="1800" dirty="0">
                <a:latin typeface="ＭＳ ゴシック" panose="020B0609070205080204" pitchFamily="49" charset="-128"/>
                <a:ea typeface="ＭＳ ゴシック" panose="020B0609070205080204" pitchFamily="49" charset="-128"/>
              </a:rPr>
              <a:t>・用地買収及び補償が必要な物件約</a:t>
            </a:r>
            <a:r>
              <a:rPr lang="en-US" altLang="ja-JP" sz="1800" dirty="0">
                <a:latin typeface="ＭＳ ゴシック" panose="020B0609070205080204" pitchFamily="49" charset="-128"/>
                <a:ea typeface="ＭＳ ゴシック" panose="020B0609070205080204" pitchFamily="49" charset="-128"/>
              </a:rPr>
              <a:t>180</a:t>
            </a:r>
            <a:r>
              <a:rPr lang="ja-JP" altLang="en-US" sz="1800" dirty="0">
                <a:latin typeface="ＭＳ ゴシック" panose="020B0609070205080204" pitchFamily="49" charset="-128"/>
                <a:ea typeface="ＭＳ ゴシック" panose="020B0609070205080204" pitchFamily="49" charset="-128"/>
              </a:rPr>
              <a:t>件について、計画時では建物種別に</a:t>
            </a:r>
            <a:r>
              <a:rPr lang="ja-JP" altLang="en-US" sz="1800" dirty="0" err="1">
                <a:latin typeface="ＭＳ ゴシック" panose="020B0609070205080204" pitchFamily="49" charset="-128"/>
                <a:ea typeface="ＭＳ ゴシック" panose="020B0609070205080204" pitchFamily="49" charset="-128"/>
              </a:rPr>
              <a:t>よ</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a:t>
            </a:r>
            <a:r>
              <a:rPr lang="ja-JP" altLang="en-US" sz="1800" dirty="0" err="1">
                <a:latin typeface="ＭＳ ゴシック" panose="020B0609070205080204" pitchFamily="49" charset="-128"/>
                <a:ea typeface="ＭＳ ゴシック" panose="020B0609070205080204" pitchFamily="49" charset="-128"/>
              </a:rPr>
              <a:t>る</a:t>
            </a:r>
            <a:r>
              <a:rPr lang="ja-JP" altLang="en-US" sz="1800" dirty="0">
                <a:latin typeface="ＭＳ ゴシック" panose="020B0609070205080204" pitchFamily="49" charset="-128"/>
                <a:ea typeface="ＭＳ ゴシック" panose="020B0609070205080204" pitchFamily="49" charset="-128"/>
              </a:rPr>
              <a:t>概算額で試算しているが、物件調査の実施に伴い、補償内容及び補償額の</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確定により増額している。　</a:t>
            </a:r>
            <a:endParaRPr lang="en-US" altLang="ja-JP" sz="1800" dirty="0">
              <a:latin typeface="ＭＳ ゴシック" panose="020B0609070205080204" pitchFamily="49" charset="-128"/>
              <a:ea typeface="ＭＳ ゴシック" panose="020B0609070205080204" pitchFamily="49" charset="-128"/>
            </a:endParaRPr>
          </a:p>
        </p:txBody>
      </p:sp>
      <p:sp>
        <p:nvSpPr>
          <p:cNvPr id="19460" name="正方形/長方形 5"/>
          <p:cNvSpPr>
            <a:spLocks noChangeArrowheads="1"/>
          </p:cNvSpPr>
          <p:nvPr/>
        </p:nvSpPr>
        <p:spPr bwMode="auto">
          <a:xfrm>
            <a:off x="0" y="501599"/>
            <a:ext cx="2249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■主な増額の要因</a:t>
            </a:r>
          </a:p>
        </p:txBody>
      </p:sp>
      <p:sp>
        <p:nvSpPr>
          <p:cNvPr id="1946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4</a:t>
            </a:fld>
            <a:endParaRPr lang="ja-JP" altLang="en-US" sz="2000">
              <a:latin typeface="Arial" pitchFamily="34" charset="0"/>
            </a:endParaRPr>
          </a:p>
        </p:txBody>
      </p:sp>
      <p:sp>
        <p:nvSpPr>
          <p:cNvPr id="6" name="タイトル 2"/>
          <p:cNvSpPr txBox="1">
            <a:spLocks/>
          </p:cNvSpPr>
          <p:nvPr/>
        </p:nvSpPr>
        <p:spPr>
          <a:xfrm>
            <a:off x="0" y="0"/>
            <a:ext cx="9144000" cy="554400"/>
          </a:xfrm>
          <a:prstGeom prst="rect">
            <a:avLst/>
          </a:prstGeo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8" name="テキスト ボックス 8"/>
          <p:cNvSpPr txBox="1">
            <a:spLocks noChangeArrowheads="1"/>
          </p:cNvSpPr>
          <p:nvPr/>
        </p:nvSpPr>
        <p:spPr bwMode="auto">
          <a:xfrm>
            <a:off x="146050" y="4453365"/>
            <a:ext cx="8851900" cy="23083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latin typeface="Arial" panose="020B0604020202020204" pitchFamily="34" charset="0"/>
              </a:rPr>
              <a:t>調査費・工事　増額内訳</a:t>
            </a:r>
            <a:endParaRPr lang="en-US" altLang="ja-JP" sz="1800" b="1" dirty="0">
              <a:latin typeface="Arial" panose="020B0604020202020204" pitchFamily="34" charset="0"/>
            </a:endParaRPr>
          </a:p>
          <a:p>
            <a:pPr>
              <a:spcBef>
                <a:spcPct val="0"/>
              </a:spcBef>
              <a:buFontTx/>
              <a:buNone/>
            </a:pPr>
            <a:r>
              <a:rPr lang="ja-JP" altLang="en-US" sz="1800" b="1" dirty="0">
                <a:latin typeface="Arial" panose="020B0604020202020204" pitchFamily="34" charset="0"/>
              </a:rPr>
              <a:t>・調査費　計画時：約</a:t>
            </a:r>
            <a:r>
              <a:rPr lang="en-US" altLang="ja-JP" sz="1800" b="1" dirty="0">
                <a:latin typeface="Arial" panose="020B0604020202020204" pitchFamily="34" charset="0"/>
              </a:rPr>
              <a:t>1.0</a:t>
            </a:r>
            <a:r>
              <a:rPr lang="ja-JP" altLang="en-US" sz="1800" b="1" dirty="0">
                <a:latin typeface="Arial" panose="020B0604020202020204" pitchFamily="34" charset="0"/>
              </a:rPr>
              <a:t>億　⇒　実績：約</a:t>
            </a:r>
            <a:r>
              <a:rPr lang="en-US" altLang="ja-JP" sz="1800" b="1" dirty="0">
                <a:latin typeface="Arial" panose="020B0604020202020204" pitchFamily="34" charset="0"/>
              </a:rPr>
              <a:t>4.1</a:t>
            </a:r>
            <a:r>
              <a:rPr lang="ja-JP" altLang="en-US" sz="1800" b="1" dirty="0">
                <a:latin typeface="Arial" panose="020B0604020202020204" pitchFamily="34" charset="0"/>
              </a:rPr>
              <a:t>億</a:t>
            </a:r>
            <a:endParaRPr lang="en-US" altLang="ja-JP" sz="1800" b="1" dirty="0">
              <a:latin typeface="Arial" panose="020B0604020202020204" pitchFamily="34" charset="0"/>
            </a:endParaRPr>
          </a:p>
          <a:p>
            <a:pPr>
              <a:spcBef>
                <a:spcPct val="0"/>
              </a:spcBef>
              <a:buFontTx/>
              <a:buNone/>
            </a:pPr>
            <a:r>
              <a:rPr lang="ja-JP" altLang="en-US" sz="1800" b="1" dirty="0">
                <a:latin typeface="Arial" panose="020B0604020202020204" pitchFamily="34" charset="0"/>
              </a:rPr>
              <a:t>・道路築造工　　計画時　：約</a:t>
            </a:r>
            <a:r>
              <a:rPr lang="en-US" altLang="ja-JP" sz="1800" b="1" dirty="0">
                <a:latin typeface="Arial" panose="020B0604020202020204" pitchFamily="34" charset="0"/>
              </a:rPr>
              <a:t>3</a:t>
            </a:r>
            <a:r>
              <a:rPr lang="ja-JP" altLang="en-US" sz="1800" b="1" dirty="0">
                <a:latin typeface="Arial" panose="020B0604020202020204" pitchFamily="34" charset="0"/>
              </a:rPr>
              <a:t>億　⇒　実績：約</a:t>
            </a:r>
            <a:r>
              <a:rPr lang="en-US" altLang="ja-JP" sz="1800" b="1" dirty="0">
                <a:latin typeface="Arial" panose="020B0604020202020204" pitchFamily="34" charset="0"/>
              </a:rPr>
              <a:t>6.3</a:t>
            </a:r>
            <a:r>
              <a:rPr lang="ja-JP" altLang="en-US" sz="1800" b="1" dirty="0">
                <a:latin typeface="Arial" panose="020B0604020202020204" pitchFamily="34" charset="0"/>
              </a:rPr>
              <a:t>億</a:t>
            </a:r>
          </a:p>
          <a:p>
            <a:pPr>
              <a:spcBef>
                <a:spcPct val="0"/>
              </a:spcBef>
              <a:buFontTx/>
              <a:buNone/>
            </a:pPr>
            <a:r>
              <a:rPr lang="ja-JP" altLang="en-US" sz="1800" b="1" dirty="0">
                <a:latin typeface="Arial" panose="020B0604020202020204" pitchFamily="34" charset="0"/>
              </a:rPr>
              <a:t>・舗装工　　　　　計画時　：約</a:t>
            </a:r>
            <a:r>
              <a:rPr lang="en-US" altLang="ja-JP" sz="1800" b="1" dirty="0">
                <a:latin typeface="Arial" panose="020B0604020202020204" pitchFamily="34" charset="0"/>
              </a:rPr>
              <a:t>3.7</a:t>
            </a:r>
            <a:r>
              <a:rPr lang="ja-JP" altLang="en-US" sz="1800" b="1" dirty="0">
                <a:latin typeface="Arial" panose="020B0604020202020204" pitchFamily="34" charset="0"/>
              </a:rPr>
              <a:t>億　⇒　実績：約</a:t>
            </a:r>
            <a:r>
              <a:rPr lang="en-US" altLang="ja-JP" sz="1800" b="1" dirty="0">
                <a:latin typeface="Arial" panose="020B0604020202020204" pitchFamily="34" charset="0"/>
              </a:rPr>
              <a:t>2.9</a:t>
            </a:r>
            <a:r>
              <a:rPr lang="ja-JP" altLang="en-US" sz="1800" b="1" dirty="0">
                <a:latin typeface="Arial" panose="020B0604020202020204" pitchFamily="34" charset="0"/>
              </a:rPr>
              <a:t>億</a:t>
            </a:r>
          </a:p>
          <a:p>
            <a:pPr>
              <a:spcBef>
                <a:spcPct val="0"/>
              </a:spcBef>
              <a:buFontTx/>
              <a:buNone/>
            </a:pPr>
            <a:r>
              <a:rPr lang="ja-JP" altLang="en-US" sz="1800" b="1" dirty="0">
                <a:latin typeface="Arial" panose="020B0604020202020204" pitchFamily="34" charset="0"/>
              </a:rPr>
              <a:t>・電線共同溝工　追加　約</a:t>
            </a:r>
            <a:r>
              <a:rPr lang="en-US" altLang="ja-JP" sz="1800" b="1" dirty="0">
                <a:latin typeface="Arial" panose="020B0604020202020204" pitchFamily="34" charset="0"/>
              </a:rPr>
              <a:t>6.0</a:t>
            </a:r>
            <a:r>
              <a:rPr lang="ja-JP" altLang="en-US" sz="1800" b="1" dirty="0">
                <a:latin typeface="Arial" panose="020B0604020202020204" pitchFamily="34" charset="0"/>
              </a:rPr>
              <a:t>億　　　　　　　　　　　　　　　　　　　　　　　　</a:t>
            </a:r>
            <a:r>
              <a:rPr lang="ja-JP" altLang="en-US" sz="1800" b="1" u="sng" dirty="0">
                <a:latin typeface="Arial" panose="020B0604020202020204" pitchFamily="34" charset="0"/>
              </a:rPr>
              <a:t>増額約</a:t>
            </a:r>
            <a:r>
              <a:rPr lang="en-US" altLang="ja-JP" sz="1800" b="1" u="sng" dirty="0">
                <a:latin typeface="Arial" panose="020B0604020202020204" pitchFamily="34" charset="0"/>
              </a:rPr>
              <a:t>11.6</a:t>
            </a:r>
            <a:r>
              <a:rPr lang="ja-JP" altLang="en-US" sz="1800" b="1" u="sng" dirty="0">
                <a:latin typeface="Arial" panose="020B0604020202020204" pitchFamily="34" charset="0"/>
              </a:rPr>
              <a:t>億</a:t>
            </a:r>
            <a:endParaRPr lang="en-US" altLang="ja-JP" sz="1800" b="1" u="sng" dirty="0">
              <a:latin typeface="Arial" panose="020B0604020202020204" pitchFamily="34" charset="0"/>
            </a:endParaRPr>
          </a:p>
          <a:p>
            <a:pPr>
              <a:spcBef>
                <a:spcPct val="0"/>
              </a:spcBef>
              <a:buFontTx/>
              <a:buNone/>
            </a:pPr>
            <a:endParaRPr lang="en-US" altLang="ja-JP" sz="1800" b="1" dirty="0">
              <a:latin typeface="Arial" panose="020B0604020202020204" pitchFamily="34" charset="0"/>
            </a:endParaRPr>
          </a:p>
          <a:p>
            <a:pPr>
              <a:spcBef>
                <a:spcPct val="0"/>
              </a:spcBef>
              <a:buFontTx/>
              <a:buNone/>
            </a:pPr>
            <a:r>
              <a:rPr lang="ja-JP" altLang="en-US" sz="1800" b="1" dirty="0">
                <a:latin typeface="Arial" panose="020B0604020202020204" pitchFamily="34" charset="0"/>
              </a:rPr>
              <a:t>補償費　増額内訳</a:t>
            </a:r>
            <a:endParaRPr lang="en-US" altLang="ja-JP" sz="1800" b="1" dirty="0">
              <a:latin typeface="Arial" panose="020B0604020202020204" pitchFamily="34" charset="0"/>
            </a:endParaRPr>
          </a:p>
          <a:p>
            <a:pPr>
              <a:spcBef>
                <a:spcPct val="0"/>
              </a:spcBef>
              <a:buFontTx/>
              <a:buNone/>
            </a:pPr>
            <a:r>
              <a:rPr lang="ja-JP" altLang="en-US" sz="1800" b="1" dirty="0">
                <a:latin typeface="Arial" panose="020B0604020202020204" pitchFamily="34" charset="0"/>
              </a:rPr>
              <a:t>計画時　：住宅、他（</a:t>
            </a:r>
            <a:r>
              <a:rPr lang="en-US" altLang="ja-JP" sz="1800" b="1" dirty="0">
                <a:latin typeface="Arial" panose="020B0604020202020204" pitchFamily="34" charset="0"/>
              </a:rPr>
              <a:t>180</a:t>
            </a:r>
            <a:r>
              <a:rPr lang="ja-JP" altLang="en-US" sz="1800" b="1" dirty="0">
                <a:latin typeface="Arial" panose="020B0604020202020204" pitchFamily="34" charset="0"/>
              </a:rPr>
              <a:t>件）　約</a:t>
            </a:r>
            <a:r>
              <a:rPr lang="en-US" altLang="ja-JP" sz="1800" b="1" dirty="0">
                <a:latin typeface="Arial" panose="020B0604020202020204" pitchFamily="34" charset="0"/>
              </a:rPr>
              <a:t>0.27</a:t>
            </a:r>
            <a:r>
              <a:rPr lang="ja-JP" altLang="en-US" sz="1800" b="1" dirty="0">
                <a:latin typeface="Arial" panose="020B0604020202020204" pitchFamily="34" charset="0"/>
              </a:rPr>
              <a:t>億</a:t>
            </a:r>
            <a:r>
              <a:rPr lang="en-US" altLang="ja-JP" sz="1800" b="1" dirty="0">
                <a:latin typeface="Arial" panose="020B0604020202020204" pitchFamily="34" charset="0"/>
              </a:rPr>
              <a:t>/</a:t>
            </a:r>
            <a:r>
              <a:rPr lang="ja-JP" altLang="en-US" sz="1800" b="1" dirty="0">
                <a:latin typeface="Arial" panose="020B0604020202020204" pitchFamily="34" charset="0"/>
              </a:rPr>
              <a:t>件　⇒　実績　：約</a:t>
            </a:r>
            <a:r>
              <a:rPr lang="en-US" altLang="ja-JP" sz="1800" b="1" dirty="0">
                <a:latin typeface="Arial" panose="020B0604020202020204" pitchFamily="34" charset="0"/>
              </a:rPr>
              <a:t>0.35</a:t>
            </a:r>
            <a:r>
              <a:rPr lang="ja-JP" altLang="en-US" sz="1800" b="1" dirty="0">
                <a:latin typeface="Arial" panose="020B0604020202020204" pitchFamily="34" charset="0"/>
              </a:rPr>
              <a:t>億</a:t>
            </a:r>
            <a:r>
              <a:rPr lang="en-US" altLang="ja-JP" sz="1800" b="1" dirty="0">
                <a:latin typeface="Arial" panose="020B0604020202020204" pitchFamily="34" charset="0"/>
              </a:rPr>
              <a:t>/</a:t>
            </a:r>
            <a:r>
              <a:rPr lang="ja-JP" altLang="en-US" sz="1800" b="1" dirty="0">
                <a:latin typeface="Arial" panose="020B0604020202020204" pitchFamily="34" charset="0"/>
              </a:rPr>
              <a:t>件　　　　</a:t>
            </a:r>
            <a:r>
              <a:rPr lang="ja-JP" altLang="en-US" sz="1800" b="1" u="sng" dirty="0">
                <a:latin typeface="Arial" panose="020B0604020202020204" pitchFamily="34" charset="0"/>
              </a:rPr>
              <a:t>増額約</a:t>
            </a:r>
            <a:r>
              <a:rPr lang="en-US" altLang="ja-JP" sz="1800" b="1" u="sng" dirty="0">
                <a:latin typeface="Arial" panose="020B0604020202020204" pitchFamily="34" charset="0"/>
              </a:rPr>
              <a:t>13.3</a:t>
            </a:r>
            <a:r>
              <a:rPr lang="ja-JP" altLang="en-US" sz="1800" b="1" u="sng" dirty="0">
                <a:latin typeface="Arial" panose="020B0604020202020204" pitchFamily="34" charset="0"/>
              </a:rPr>
              <a:t>億</a:t>
            </a:r>
            <a:endParaRPr lang="en-US" altLang="ja-JP" sz="1800" b="1" u="sng" dirty="0">
              <a:latin typeface="Arial" panose="020B0604020202020204" pitchFamily="34" charset="0"/>
            </a:endParaRPr>
          </a:p>
        </p:txBody>
      </p:sp>
    </p:spTree>
    <p:extLst>
      <p:ext uri="{BB962C8B-B14F-4D97-AF65-F5344CB8AC3E}">
        <p14:creationId xmlns:p14="http://schemas.microsoft.com/office/powerpoint/2010/main" val="3985799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5</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36" name="テキスト ボックス 30"/>
          <p:cNvSpPr txBox="1">
            <a:spLocks noChangeArrowheads="1"/>
          </p:cNvSpPr>
          <p:nvPr/>
        </p:nvSpPr>
        <p:spPr bwMode="auto">
          <a:xfrm>
            <a:off x="6438326" y="974393"/>
            <a:ext cx="723900" cy="307975"/>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写真①</a:t>
            </a:r>
          </a:p>
        </p:txBody>
      </p:sp>
      <p:sp>
        <p:nvSpPr>
          <p:cNvPr id="37" name="テキスト ボックス 30"/>
          <p:cNvSpPr txBox="1">
            <a:spLocks noChangeArrowheads="1"/>
          </p:cNvSpPr>
          <p:nvPr/>
        </p:nvSpPr>
        <p:spPr bwMode="auto">
          <a:xfrm>
            <a:off x="6438326" y="3841320"/>
            <a:ext cx="723275" cy="30777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写真②</a:t>
            </a:r>
          </a:p>
        </p:txBody>
      </p:sp>
      <p:grpSp>
        <p:nvGrpSpPr>
          <p:cNvPr id="5" name="グループ化 4"/>
          <p:cNvGrpSpPr/>
          <p:nvPr/>
        </p:nvGrpSpPr>
        <p:grpSpPr>
          <a:xfrm>
            <a:off x="107503" y="-171400"/>
            <a:ext cx="6169471" cy="6264695"/>
            <a:chOff x="343736" y="1744663"/>
            <a:chExt cx="5380392" cy="4852689"/>
          </a:xfrm>
        </p:grpSpPr>
        <p:sp>
          <p:nvSpPr>
            <p:cNvPr id="15364"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4" name="グループ化 3"/>
            <p:cNvGrpSpPr/>
            <p:nvPr/>
          </p:nvGrpSpPr>
          <p:grpSpPr>
            <a:xfrm>
              <a:off x="343736" y="2479894"/>
              <a:ext cx="5380392" cy="4117458"/>
              <a:chOff x="343736" y="2479894"/>
              <a:chExt cx="5380392" cy="4117458"/>
            </a:xfrm>
          </p:grpSpPr>
          <p:grpSp>
            <p:nvGrpSpPr>
              <p:cNvPr id="2" name="グループ化 1"/>
              <p:cNvGrpSpPr/>
              <p:nvPr/>
            </p:nvGrpSpPr>
            <p:grpSpPr>
              <a:xfrm>
                <a:off x="343736" y="2479894"/>
                <a:ext cx="5380392" cy="4117458"/>
                <a:chOff x="343736" y="2479894"/>
                <a:chExt cx="5380392" cy="4117458"/>
              </a:xfrm>
            </p:grpSpPr>
            <p:sp>
              <p:nvSpPr>
                <p:cNvPr id="15362" name="Line 1023"/>
                <p:cNvSpPr>
                  <a:spLocks noChangeShapeType="1"/>
                </p:cNvSpPr>
                <p:nvPr/>
              </p:nvSpPr>
              <p:spPr bwMode="auto">
                <a:xfrm>
                  <a:off x="3594100" y="2479894"/>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3" name="Line 1023"/>
                <p:cNvSpPr>
                  <a:spLocks noChangeShapeType="1"/>
                </p:cNvSpPr>
                <p:nvPr/>
              </p:nvSpPr>
              <p:spPr bwMode="auto">
                <a:xfrm>
                  <a:off x="2367211" y="3332936"/>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6" name="グループ化 5"/>
                <p:cNvGrpSpPr/>
                <p:nvPr/>
              </p:nvGrpSpPr>
              <p:grpSpPr>
                <a:xfrm>
                  <a:off x="343736" y="2838371"/>
                  <a:ext cx="5380392" cy="3758981"/>
                  <a:chOff x="2051720" y="2709099"/>
                  <a:chExt cx="5904656" cy="4207457"/>
                </a:xfrm>
              </p:grpSpPr>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4569"/>
                  <a:stretch/>
                </p:blipFill>
                <p:spPr bwMode="auto">
                  <a:xfrm>
                    <a:off x="2051720" y="2709099"/>
                    <a:ext cx="5904656" cy="4082591"/>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5" name="フリーフォーム 14"/>
                  <p:cNvSpPr/>
                  <p:nvPr/>
                </p:nvSpPr>
                <p:spPr>
                  <a:xfrm>
                    <a:off x="4024596" y="4329340"/>
                    <a:ext cx="107076" cy="872497"/>
                  </a:xfrm>
                  <a:custGeom>
                    <a:avLst/>
                    <a:gdLst>
                      <a:gd name="connsiteX0" fmla="*/ 13855 w 96982"/>
                      <a:gd name="connsiteY0" fmla="*/ 0 h 762000"/>
                      <a:gd name="connsiteX1" fmla="*/ 96982 w 96982"/>
                      <a:gd name="connsiteY1" fmla="*/ 360218 h 762000"/>
                      <a:gd name="connsiteX2" fmla="*/ 0 w 96982"/>
                      <a:gd name="connsiteY2" fmla="*/ 762000 h 762000"/>
                    </a:gdLst>
                    <a:ahLst/>
                    <a:cxnLst>
                      <a:cxn ang="0">
                        <a:pos x="connsiteX0" y="connsiteY0"/>
                      </a:cxn>
                      <a:cxn ang="0">
                        <a:pos x="connsiteX1" y="connsiteY1"/>
                      </a:cxn>
                      <a:cxn ang="0">
                        <a:pos x="connsiteX2" y="connsiteY2"/>
                      </a:cxn>
                    </a:cxnLst>
                    <a:rect l="l" t="t" r="r" b="b"/>
                    <a:pathLst>
                      <a:path w="96982" h="762000">
                        <a:moveTo>
                          <a:pt x="13855" y="0"/>
                        </a:moveTo>
                        <a:lnTo>
                          <a:pt x="96982" y="360218"/>
                        </a:lnTo>
                        <a:lnTo>
                          <a:pt x="0" y="762000"/>
                        </a:lnTo>
                      </a:path>
                    </a:pathLst>
                  </a:custGeom>
                  <a:noFill/>
                  <a:ln w="1079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16" name="テキスト ボックス 6"/>
                  <p:cNvSpPr txBox="1"/>
                  <p:nvPr/>
                </p:nvSpPr>
                <p:spPr>
                  <a:xfrm>
                    <a:off x="5146442" y="5097461"/>
                    <a:ext cx="2206174" cy="303201"/>
                  </a:xfrm>
                  <a:prstGeom prst="rect">
                    <a:avLst/>
                  </a:prstGeom>
                  <a:solidFill>
                    <a:schemeClr val="bg1"/>
                  </a:solidFill>
                  <a:ln w="19050">
                    <a:solidFill>
                      <a:schemeClr val="tx1"/>
                    </a:solidFill>
                  </a:ln>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t>本事業区間　</a:t>
                    </a:r>
                    <a:r>
                      <a:rPr kumimoji="1" lang="en-US" altLang="ja-JP" sz="1800" dirty="0"/>
                      <a:t>L=1.0km</a:t>
                    </a:r>
                    <a:endParaRPr kumimoji="1" lang="ja-JP" altLang="en-US" sz="1800" dirty="0"/>
                  </a:p>
                </p:txBody>
              </p:sp>
              <p:cxnSp>
                <p:nvCxnSpPr>
                  <p:cNvPr id="17" name="直線コネクタ 16"/>
                  <p:cNvCxnSpPr/>
                  <p:nvPr/>
                </p:nvCxnSpPr>
                <p:spPr>
                  <a:xfrm>
                    <a:off x="4170988" y="4294379"/>
                    <a:ext cx="1077632" cy="6019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4104064" y="5208597"/>
                    <a:ext cx="1144555" cy="6054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998840" y="4786456"/>
                    <a:ext cx="0" cy="833069"/>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テキスト ボックス 10"/>
                  <p:cNvSpPr txBox="1"/>
                  <p:nvPr/>
                </p:nvSpPr>
                <p:spPr>
                  <a:xfrm rot="159523">
                    <a:off x="2673989" y="2732318"/>
                    <a:ext cx="362744" cy="1293996"/>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府道八尾茨木線</a:t>
                    </a:r>
                  </a:p>
                </p:txBody>
              </p:sp>
              <p:sp>
                <p:nvSpPr>
                  <p:cNvPr id="21" name="テキスト ボックス 11"/>
                  <p:cNvSpPr txBox="1"/>
                  <p:nvPr/>
                </p:nvSpPr>
                <p:spPr>
                  <a:xfrm rot="300071">
                    <a:off x="4143051" y="2874588"/>
                    <a:ext cx="2006783" cy="30441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t>府道枚方交野寝屋川線</a:t>
                    </a:r>
                  </a:p>
                </p:txBody>
              </p:sp>
              <p:sp>
                <p:nvSpPr>
                  <p:cNvPr id="22" name="テキスト ボックス 12"/>
                  <p:cNvSpPr txBox="1"/>
                  <p:nvPr/>
                </p:nvSpPr>
                <p:spPr>
                  <a:xfrm rot="19598358">
                    <a:off x="5299293" y="4013272"/>
                    <a:ext cx="1729044" cy="33855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b="1" dirty="0"/>
                      <a:t>第二京阪道路</a:t>
                    </a:r>
                    <a:endParaRPr kumimoji="1" lang="ja-JP" altLang="en-US" sz="1600" b="1" dirty="0"/>
                  </a:p>
                </p:txBody>
              </p:sp>
              <p:sp>
                <p:nvSpPr>
                  <p:cNvPr id="23" name="テキスト ボックス 13"/>
                  <p:cNvSpPr txBox="1"/>
                  <p:nvPr/>
                </p:nvSpPr>
                <p:spPr>
                  <a:xfrm rot="20480321">
                    <a:off x="2774757" y="5204013"/>
                    <a:ext cx="1075323" cy="307777"/>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b="1" dirty="0">
                        <a:latin typeface="+mj-ea"/>
                        <a:ea typeface="+mj-ea"/>
                      </a:rPr>
                      <a:t>国道</a:t>
                    </a:r>
                    <a:r>
                      <a:rPr lang="en-US" altLang="ja-JP" sz="1400" b="1" dirty="0">
                        <a:latin typeface="+mj-ea"/>
                        <a:ea typeface="+mj-ea"/>
                      </a:rPr>
                      <a:t>163</a:t>
                    </a:r>
                    <a:r>
                      <a:rPr lang="ja-JP" altLang="en-US" sz="1400" b="1" dirty="0">
                        <a:latin typeface="+mj-ea"/>
                        <a:ea typeface="+mj-ea"/>
                      </a:rPr>
                      <a:t>号</a:t>
                    </a:r>
                    <a:endParaRPr kumimoji="1" lang="ja-JP" altLang="en-US" sz="1400" b="1" dirty="0">
                      <a:latin typeface="+mj-ea"/>
                      <a:ea typeface="+mj-ea"/>
                    </a:endParaRPr>
                  </a:p>
                </p:txBody>
              </p:sp>
              <p:sp>
                <p:nvSpPr>
                  <p:cNvPr id="28" name="テキスト ボックス 16"/>
                  <p:cNvSpPr txBox="1"/>
                  <p:nvPr/>
                </p:nvSpPr>
                <p:spPr>
                  <a:xfrm rot="21133080">
                    <a:off x="4440511" y="5618182"/>
                    <a:ext cx="353943" cy="1298374"/>
                  </a:xfrm>
                  <a:prstGeom prst="rect">
                    <a:avLst/>
                  </a:prstGeom>
                  <a:noFill/>
                  <a:ln w="19050">
                    <a:noFill/>
                  </a:ln>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a:t>府道八尾</a:t>
                    </a:r>
                    <a:r>
                      <a:rPr lang="ja-JP" altLang="en-US" sz="1100" b="1"/>
                      <a:t>枚方</a:t>
                    </a:r>
                    <a:r>
                      <a:rPr kumimoji="1" lang="ja-JP" altLang="en-US" sz="1100" b="1"/>
                      <a:t>線</a:t>
                    </a:r>
                  </a:p>
                </p:txBody>
              </p:sp>
              <p:sp>
                <p:nvSpPr>
                  <p:cNvPr id="29" name="テキスト ボックス 10"/>
                  <p:cNvSpPr txBox="1"/>
                  <p:nvPr/>
                </p:nvSpPr>
                <p:spPr>
                  <a:xfrm rot="196944">
                    <a:off x="3742309" y="2783745"/>
                    <a:ext cx="352229" cy="1627114"/>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（都）千里丘寝屋川線</a:t>
                    </a:r>
                  </a:p>
                </p:txBody>
              </p:sp>
              <p:sp>
                <p:nvSpPr>
                  <p:cNvPr id="30" name="テキスト ボックス 10"/>
                  <p:cNvSpPr txBox="1"/>
                  <p:nvPr/>
                </p:nvSpPr>
                <p:spPr>
                  <a:xfrm rot="196944">
                    <a:off x="3682034" y="4416189"/>
                    <a:ext cx="362744" cy="1506519"/>
                  </a:xfrm>
                  <a:prstGeom prst="rect">
                    <a:avLst/>
                  </a:prstGeom>
                  <a:noFill/>
                  <a:ln w="19050">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latin typeface="+mj-ea"/>
                        <a:ea typeface="+mj-ea"/>
                      </a:rPr>
                      <a:t>（都）寝屋川大東線</a:t>
                    </a:r>
                  </a:p>
                </p:txBody>
              </p:sp>
              <p:sp>
                <p:nvSpPr>
                  <p:cNvPr id="31" name="テキスト ボックス 47"/>
                  <p:cNvSpPr txBox="1"/>
                  <p:nvPr/>
                </p:nvSpPr>
                <p:spPr>
                  <a:xfrm rot="20820221">
                    <a:off x="2398978" y="4815049"/>
                    <a:ext cx="1518489" cy="304414"/>
                  </a:xfrm>
                  <a:prstGeom prst="rect">
                    <a:avLst/>
                  </a:prstGeom>
                  <a:noFill/>
                  <a:ln w="19050">
                    <a:noFill/>
                  </a:ln>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b="1" dirty="0"/>
                      <a:t>府道守口門真線</a:t>
                    </a:r>
                  </a:p>
                </p:txBody>
              </p:sp>
              <p:sp>
                <p:nvSpPr>
                  <p:cNvPr id="35" name="テキスト ボックス 13"/>
                  <p:cNvSpPr txBox="1"/>
                  <p:nvPr/>
                </p:nvSpPr>
                <p:spPr>
                  <a:xfrm rot="18809138">
                    <a:off x="4194792" y="3803245"/>
                    <a:ext cx="1004199" cy="338554"/>
                  </a:xfrm>
                  <a:prstGeom prst="rect">
                    <a:avLst/>
                  </a:prstGeom>
                  <a:noFill/>
                  <a:ln w="3175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b="1" dirty="0">
                        <a:latin typeface="+mj-ea"/>
                        <a:ea typeface="+mj-ea"/>
                      </a:rPr>
                      <a:t>京阪本線</a:t>
                    </a:r>
                  </a:p>
                </p:txBody>
              </p:sp>
            </p:grpSp>
            <p:cxnSp>
              <p:nvCxnSpPr>
                <p:cNvPr id="44" name="直線コネクタ 43"/>
                <p:cNvCxnSpPr/>
                <p:nvPr/>
              </p:nvCxnSpPr>
              <p:spPr>
                <a:xfrm>
                  <a:off x="2164883" y="5476702"/>
                  <a:ext cx="1042932" cy="5409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3029186" y="5524960"/>
                  <a:ext cx="3324" cy="38379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46" name="テキスト ボックス 6"/>
              <p:cNvSpPr txBox="1"/>
              <p:nvPr/>
            </p:nvSpPr>
            <p:spPr>
              <a:xfrm>
                <a:off x="3174662" y="5708462"/>
                <a:ext cx="1250953" cy="270882"/>
              </a:xfrm>
              <a:prstGeom prst="rect">
                <a:avLst/>
              </a:prstGeom>
              <a:solidFill>
                <a:schemeClr val="bg1"/>
              </a:solidFill>
              <a:ln w="19050">
                <a:solidFill>
                  <a:schemeClr val="tx1"/>
                </a:solidFill>
              </a:ln>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t>完成済区間</a:t>
                </a:r>
                <a:endParaRPr kumimoji="1" lang="ja-JP" altLang="en-US" sz="1800" dirty="0"/>
              </a:p>
            </p:txBody>
          </p:sp>
        </p:grpSp>
      </p:grpSp>
      <p:sp>
        <p:nvSpPr>
          <p:cNvPr id="34" name="テキスト ボックス 4"/>
          <p:cNvSpPr txBox="1">
            <a:spLocks noChangeArrowheads="1"/>
          </p:cNvSpPr>
          <p:nvPr/>
        </p:nvSpPr>
        <p:spPr bwMode="auto">
          <a:xfrm>
            <a:off x="0" y="620688"/>
            <a:ext cx="2304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■事業進捗状況</a:t>
            </a:r>
            <a:r>
              <a:rPr lang="ja-JP" altLang="en-US" dirty="0">
                <a:solidFill>
                  <a:srgbClr val="000000"/>
                </a:solidFill>
                <a:latin typeface="ＭＳ Ｐゴシック" pitchFamily="50" charset="-128"/>
                <a:ea typeface="HGPｺﾞｼｯｸM" pitchFamily="50" charset="-128"/>
                <a:cs typeface="Meiryo UI" pitchFamily="50" charset="-128"/>
              </a:rPr>
              <a:t>　</a:t>
            </a:r>
            <a:endParaRPr lang="en-US" altLang="ja-JP" dirty="0">
              <a:solidFill>
                <a:srgbClr val="000000"/>
              </a:solidFill>
              <a:latin typeface="ＭＳ Ｐゴシック" pitchFamily="50" charset="-128"/>
              <a:ea typeface="HGPｺﾞｼｯｸM" pitchFamily="50" charset="-128"/>
              <a:cs typeface="Meiryo UI" pitchFamily="50" charset="-128"/>
            </a:endParaRPr>
          </a:p>
        </p:txBody>
      </p:sp>
      <p:pic>
        <p:nvPicPr>
          <p:cNvPr id="38" name="図 3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4208" y="1484784"/>
            <a:ext cx="2496276" cy="1872208"/>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4208" y="4365104"/>
            <a:ext cx="2502767" cy="1877075"/>
          </a:xfrm>
          <a:prstGeom prst="rect">
            <a:avLst/>
          </a:prstGeom>
        </p:spPr>
      </p:pic>
      <p:cxnSp>
        <p:nvCxnSpPr>
          <p:cNvPr id="9" name="直線矢印コネクタ 8"/>
          <p:cNvCxnSpPr/>
          <p:nvPr/>
        </p:nvCxnSpPr>
        <p:spPr>
          <a:xfrm>
            <a:off x="2267744" y="3068960"/>
            <a:ext cx="94456" cy="334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2293144" y="3789040"/>
            <a:ext cx="72008" cy="2880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円/楕円 15"/>
          <p:cNvSpPr>
            <a:spLocks noChangeArrowheads="1"/>
          </p:cNvSpPr>
          <p:nvPr/>
        </p:nvSpPr>
        <p:spPr bwMode="auto">
          <a:xfrm>
            <a:off x="2411760" y="3284984"/>
            <a:ext cx="275805" cy="160559"/>
          </a:xfrm>
          <a:prstGeom prst="ellipse">
            <a:avLst/>
          </a:prstGeom>
          <a:solidFill>
            <a:schemeClr val="bg1"/>
          </a:solidFill>
          <a:ln w="19050" algn="ctr">
            <a:solidFill>
              <a:srgbClr val="000000"/>
            </a:solidFill>
            <a:round/>
            <a:headEnd/>
            <a:tailEnd/>
          </a:ln>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b="1" dirty="0">
                <a:latin typeface="HGS創英角ｺﾞｼｯｸUB" pitchFamily="50" charset="-128"/>
                <a:ea typeface="HGS創英角ｺﾞｼｯｸUB" pitchFamily="50" charset="-128"/>
              </a:rPr>
              <a:t>1</a:t>
            </a:r>
            <a:endParaRPr lang="ja-JP" altLang="en-US" sz="1200" b="1" dirty="0">
              <a:latin typeface="HGS創英角ｺﾞｼｯｸUB" pitchFamily="50" charset="-128"/>
              <a:ea typeface="HGS創英角ｺﾞｼｯｸUB" pitchFamily="50" charset="-128"/>
            </a:endParaRPr>
          </a:p>
        </p:txBody>
      </p:sp>
      <p:sp>
        <p:nvSpPr>
          <p:cNvPr id="42" name="円/楕円 33"/>
          <p:cNvSpPr>
            <a:spLocks noChangeArrowheads="1"/>
          </p:cNvSpPr>
          <p:nvPr/>
        </p:nvSpPr>
        <p:spPr bwMode="auto">
          <a:xfrm>
            <a:off x="2411760" y="3789040"/>
            <a:ext cx="275805" cy="160559"/>
          </a:xfrm>
          <a:prstGeom prst="ellipse">
            <a:avLst/>
          </a:prstGeom>
          <a:solidFill>
            <a:schemeClr val="bg1"/>
          </a:solidFill>
          <a:ln w="19050" algn="ctr">
            <a:solidFill>
              <a:srgbClr val="000000"/>
            </a:solidFill>
            <a:round/>
            <a:headEnd/>
            <a:tailEnd/>
          </a:ln>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b="1" dirty="0">
                <a:latin typeface="HGS創英角ｺﾞｼｯｸUB" pitchFamily="50" charset="-128"/>
                <a:ea typeface="HGS創英角ｺﾞｼｯｸUB" pitchFamily="50" charset="-128"/>
              </a:rPr>
              <a:t>2</a:t>
            </a:r>
            <a:endParaRPr lang="ja-JP" altLang="en-US" sz="1200" b="1" dirty="0">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20459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7" name="正方形/長方形 5"/>
          <p:cNvSpPr>
            <a:spLocks noChangeArrowheads="1"/>
          </p:cNvSpPr>
          <p:nvPr/>
        </p:nvSpPr>
        <p:spPr bwMode="auto">
          <a:xfrm>
            <a:off x="35496" y="579985"/>
            <a:ext cx="3539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■事業を巡る社会経済情勢等</a:t>
            </a:r>
            <a:endParaRPr lang="en-US" altLang="ja-JP" sz="2000" b="1" dirty="0">
              <a:latin typeface="HGSｺﾞｼｯｸM" panose="020B0600000000000000" pitchFamily="50" charset="-128"/>
              <a:ea typeface="HGSｺﾞｼｯｸM" panose="020B0600000000000000" pitchFamily="50" charset="-128"/>
            </a:endParaRPr>
          </a:p>
        </p:txBody>
      </p:sp>
      <p:sp>
        <p:nvSpPr>
          <p:cNvPr id="8"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6</a:t>
            </a:fld>
            <a:endParaRPr lang="ja-JP" altLang="en-US" sz="2000" dirty="0">
              <a:latin typeface="Arial" pitchFamily="34" charset="0"/>
            </a:endParaRPr>
          </a:p>
        </p:txBody>
      </p:sp>
      <p:pic>
        <p:nvPicPr>
          <p:cNvPr id="38" name="Picture 34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8706" y="1035549"/>
            <a:ext cx="5616626" cy="579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30"/>
          <p:cNvSpPr txBox="1">
            <a:spLocks noChangeArrowheads="1"/>
          </p:cNvSpPr>
          <p:nvPr/>
        </p:nvSpPr>
        <p:spPr bwMode="auto">
          <a:xfrm>
            <a:off x="2863272" y="3861048"/>
            <a:ext cx="1990463" cy="461665"/>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200" dirty="0">
                <a:latin typeface="Arial" charset="0"/>
              </a:rPr>
              <a:t>地震時等に著しく危険な</a:t>
            </a:r>
            <a:endParaRPr lang="en-US" altLang="ja-JP" sz="1200" dirty="0">
              <a:latin typeface="Arial" charset="0"/>
            </a:endParaRPr>
          </a:p>
          <a:p>
            <a:pPr eaLnBrk="1" hangingPunct="1">
              <a:spcBef>
                <a:spcPct val="0"/>
              </a:spcBef>
              <a:buFontTx/>
              <a:buNone/>
            </a:pPr>
            <a:r>
              <a:rPr lang="ja-JP" altLang="en-US" sz="1200" dirty="0">
                <a:latin typeface="Arial" charset="0"/>
              </a:rPr>
              <a:t>密集市街地</a:t>
            </a:r>
          </a:p>
        </p:txBody>
      </p:sp>
      <p:sp>
        <p:nvSpPr>
          <p:cNvPr id="41" name="テキスト ボックス 87"/>
          <p:cNvSpPr txBox="1"/>
          <p:nvPr/>
        </p:nvSpPr>
        <p:spPr>
          <a:xfrm>
            <a:off x="876360" y="3386695"/>
            <a:ext cx="1743843" cy="184666"/>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ja-JP" altLang="en-US" sz="1200" dirty="0">
                <a:solidFill>
                  <a:srgbClr val="FF0000"/>
                </a:solidFill>
              </a:rPr>
              <a:t>本事業区間　</a:t>
            </a:r>
            <a:r>
              <a:rPr lang="en-US" altLang="ja-JP" sz="1200" dirty="0">
                <a:solidFill>
                  <a:srgbClr val="FF0000"/>
                </a:solidFill>
              </a:rPr>
              <a:t>L=1.0km</a:t>
            </a:r>
            <a:endParaRPr lang="ja-JP" altLang="ja-JP" sz="1200" dirty="0">
              <a:solidFill>
                <a:srgbClr val="FF0000"/>
              </a:solidFill>
            </a:endParaRPr>
          </a:p>
        </p:txBody>
      </p:sp>
      <p:grpSp>
        <p:nvGrpSpPr>
          <p:cNvPr id="42" name="グループ化 41"/>
          <p:cNvGrpSpPr/>
          <p:nvPr/>
        </p:nvGrpSpPr>
        <p:grpSpPr>
          <a:xfrm rot="5400000">
            <a:off x="-933003" y="2803690"/>
            <a:ext cx="5061340" cy="1826695"/>
            <a:chOff x="316655" y="3640778"/>
            <a:chExt cx="5017346" cy="1060450"/>
          </a:xfrm>
        </p:grpSpPr>
        <p:cxnSp>
          <p:nvCxnSpPr>
            <p:cNvPr id="44" name="直線コネクタ 43"/>
            <p:cNvCxnSpPr/>
            <p:nvPr/>
          </p:nvCxnSpPr>
          <p:spPr>
            <a:xfrm>
              <a:off x="1616815" y="3640778"/>
              <a:ext cx="561846" cy="10371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4883150" y="3802703"/>
              <a:ext cx="450850" cy="8270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a:off x="2162915" y="4620265"/>
              <a:ext cx="3171086" cy="2857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316655" y="4654585"/>
              <a:ext cx="1843934" cy="4664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0" name="Text Box 829"/>
          <p:cNvSpPr txBox="1">
            <a:spLocks noChangeArrowheads="1"/>
          </p:cNvSpPr>
          <p:nvPr/>
        </p:nvSpPr>
        <p:spPr bwMode="auto">
          <a:xfrm>
            <a:off x="2592281" y="5027795"/>
            <a:ext cx="603220" cy="50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100" b="1" dirty="0">
                <a:solidFill>
                  <a:srgbClr val="FFFFFF"/>
                </a:solidFill>
                <a:latin typeface="Century" pitchFamily="18" charset="0"/>
              </a:rPr>
              <a:t>1</a:t>
            </a:r>
            <a:r>
              <a:rPr lang="en-US" altLang="ja-JP" sz="1100" b="1" dirty="0">
                <a:solidFill>
                  <a:srgbClr val="FFFFFF"/>
                </a:solidFill>
                <a:latin typeface="Century" pitchFamily="18" charset="0"/>
              </a:rPr>
              <a:t>63</a:t>
            </a:r>
            <a:endParaRPr lang="ja-JP" altLang="en-US" sz="1100" b="1" dirty="0">
              <a:solidFill>
                <a:srgbClr val="FFFFFF"/>
              </a:solidFill>
              <a:latin typeface="Century" pitchFamily="18" charset="0"/>
            </a:endParaRPr>
          </a:p>
        </p:txBody>
      </p:sp>
      <p:sp>
        <p:nvSpPr>
          <p:cNvPr id="7" name="正方形/長方形 6"/>
          <p:cNvSpPr/>
          <p:nvPr/>
        </p:nvSpPr>
        <p:spPr>
          <a:xfrm>
            <a:off x="2695679" y="5148602"/>
            <a:ext cx="6276537" cy="1477328"/>
          </a:xfrm>
          <a:prstGeom prst="rect">
            <a:avLst/>
          </a:prstGeom>
          <a:solidFill>
            <a:schemeClr val="bg1"/>
          </a:solidFill>
          <a:ln>
            <a:solidFill>
              <a:schemeClr val="tx1"/>
            </a:solidFill>
            <a:prstDash val="solid"/>
          </a:ln>
        </p:spPr>
        <p:txBody>
          <a:bodyPr wrap="square" lIns="36000" rIns="0">
            <a:spAutoFit/>
          </a:bodyPr>
          <a:lstStyle/>
          <a:p>
            <a:r>
              <a:rPr lang="ja-JP" altLang="en-US" dirty="0" smtClean="0">
                <a:latin typeface="ＭＳ ゴシック" panose="020B0609070205080204" pitchFamily="49" charset="-128"/>
                <a:ea typeface="ＭＳ ゴシック" panose="020B0609070205080204" pitchFamily="49" charset="-128"/>
              </a:rPr>
              <a:t>・京阪萱島駅～府道守口門真線間に</a:t>
            </a:r>
            <a:r>
              <a:rPr lang="ja-JP" altLang="en-US" dirty="0">
                <a:latin typeface="ＭＳ ゴシック" panose="020B0609070205080204" pitchFamily="49" charset="-128"/>
                <a:ea typeface="ＭＳ ゴシック" panose="020B0609070205080204" pitchFamily="49" charset="-128"/>
              </a:rPr>
              <a:t>ついては、</a:t>
            </a:r>
            <a:r>
              <a:rPr lang="ja-JP" altLang="en-US" dirty="0" smtClean="0">
                <a:latin typeface="ＭＳ ゴシック" panose="020B0609070205080204" pitchFamily="49" charset="-128"/>
                <a:ea typeface="ＭＳ ゴシック" panose="020B0609070205080204" pitchFamily="49" charset="-128"/>
              </a:rPr>
              <a:t>大阪府密集</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　</a:t>
            </a:r>
            <a:r>
              <a:rPr lang="ja-JP" altLang="en-US" dirty="0" smtClean="0">
                <a:latin typeface="ＭＳ ゴシック" panose="020B0609070205080204" pitchFamily="49" charset="-128"/>
                <a:ea typeface="ＭＳ ゴシック" panose="020B0609070205080204" pitchFamily="49" charset="-128"/>
              </a:rPr>
              <a:t>市街地</a:t>
            </a:r>
            <a:r>
              <a:rPr lang="ja-JP" altLang="en-US" dirty="0">
                <a:latin typeface="ＭＳ ゴシック" panose="020B0609070205080204" pitchFamily="49" charset="-128"/>
                <a:ea typeface="ＭＳ ゴシック" panose="020B0609070205080204" pitchFamily="49" charset="-128"/>
              </a:rPr>
              <a:t>整備方針に基づき「地震時等に著しく危険な</a:t>
            </a:r>
            <a:r>
              <a:rPr lang="ja-JP" altLang="en-US" dirty="0" smtClean="0">
                <a:latin typeface="ＭＳ ゴシック" panose="020B0609070205080204" pitchFamily="49" charset="-128"/>
                <a:ea typeface="ＭＳ ゴシック" panose="020B0609070205080204" pitchFamily="49" charset="-128"/>
              </a:rPr>
              <a:t>密</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　</a:t>
            </a:r>
            <a:r>
              <a:rPr lang="ja-JP" altLang="en-US" dirty="0" smtClean="0">
                <a:latin typeface="ＭＳ ゴシック" panose="020B0609070205080204" pitchFamily="49" charset="-128"/>
                <a:ea typeface="ＭＳ ゴシック" panose="020B0609070205080204" pitchFamily="49" charset="-128"/>
              </a:rPr>
              <a:t>集市街地</a:t>
            </a:r>
            <a:r>
              <a:rPr lang="ja-JP" altLang="en-US" dirty="0">
                <a:latin typeface="ＭＳ ゴシック" panose="020B0609070205080204" pitchFamily="49" charset="-128"/>
                <a:ea typeface="ＭＳ ゴシック" panose="020B0609070205080204" pitchFamily="49" charset="-128"/>
              </a:rPr>
              <a:t>（危険密集）」に位置付けられており、</a:t>
            </a:r>
            <a:r>
              <a:rPr lang="ja-JP" altLang="en-US" dirty="0" smtClean="0">
                <a:solidFill>
                  <a:srgbClr val="FF0000"/>
                </a:solidFill>
                <a:latin typeface="ＭＳ ゴシック" panose="020B0609070205080204" pitchFamily="49" charset="-128"/>
                <a:ea typeface="ＭＳ ゴシック" panose="020B0609070205080204" pitchFamily="49" charset="-128"/>
              </a:rPr>
              <a:t>令和７年　</a:t>
            </a:r>
            <a:endParaRPr lang="en-US" altLang="ja-JP" dirty="0" smtClean="0">
              <a:solidFill>
                <a:srgbClr val="FF0000"/>
              </a:solidFill>
              <a:latin typeface="ＭＳ ゴシック" panose="020B0609070205080204" pitchFamily="49" charset="-128"/>
              <a:ea typeface="ＭＳ ゴシック" panose="020B0609070205080204" pitchFamily="49" charset="-128"/>
            </a:endParaRPr>
          </a:p>
          <a:p>
            <a:r>
              <a:rPr lang="ja-JP" altLang="en-US" dirty="0">
                <a:solidFill>
                  <a:srgbClr val="FF0000"/>
                </a:solidFill>
                <a:latin typeface="ＭＳ ゴシック" panose="020B0609070205080204" pitchFamily="49" charset="-128"/>
                <a:ea typeface="ＭＳ ゴシック" panose="020B0609070205080204" pitchFamily="49" charset="-128"/>
              </a:rPr>
              <a:t>　</a:t>
            </a:r>
            <a:r>
              <a:rPr lang="ja-JP" altLang="en-US" dirty="0" smtClean="0">
                <a:solidFill>
                  <a:srgbClr val="FF0000"/>
                </a:solidFill>
                <a:latin typeface="ＭＳ ゴシック" panose="020B0609070205080204" pitchFamily="49" charset="-128"/>
                <a:ea typeface="ＭＳ ゴシック" panose="020B0609070205080204" pitchFamily="49" charset="-128"/>
              </a:rPr>
              <a:t>度末までに本事業区間を含む、危険密集の</a:t>
            </a:r>
            <a:r>
              <a:rPr lang="en-US" altLang="ja-JP" dirty="0" smtClean="0">
                <a:solidFill>
                  <a:srgbClr val="FF0000"/>
                </a:solidFill>
                <a:latin typeface="ＭＳ ゴシック" panose="020B0609070205080204" pitchFamily="49" charset="-128"/>
                <a:ea typeface="ＭＳ ゴシック" panose="020B0609070205080204" pitchFamily="49" charset="-128"/>
              </a:rPr>
              <a:t>9</a:t>
            </a:r>
            <a:r>
              <a:rPr lang="ja-JP" altLang="en-US" dirty="0" smtClean="0">
                <a:solidFill>
                  <a:srgbClr val="FF0000"/>
                </a:solidFill>
                <a:latin typeface="ＭＳ ゴシック" panose="020B0609070205080204" pitchFamily="49" charset="-128"/>
                <a:ea typeface="ＭＳ ゴシック" panose="020B0609070205080204" pitchFamily="49" charset="-128"/>
              </a:rPr>
              <a:t>割以上を解消</a:t>
            </a:r>
            <a:endParaRPr lang="en-US" altLang="ja-JP" dirty="0" smtClean="0">
              <a:solidFill>
                <a:srgbClr val="FF0000"/>
              </a:solidFill>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　</a:t>
            </a:r>
            <a:r>
              <a:rPr lang="ja-JP" altLang="en-US" dirty="0" smtClean="0">
                <a:latin typeface="ＭＳ ゴシック" panose="020B0609070205080204" pitchFamily="49" charset="-128"/>
                <a:ea typeface="ＭＳ ゴシック" panose="020B0609070205080204" pitchFamily="49" charset="-128"/>
              </a:rPr>
              <a:t>する</a:t>
            </a:r>
            <a:r>
              <a:rPr lang="ja-JP" altLang="en-US" dirty="0">
                <a:latin typeface="ＭＳ ゴシック" panose="020B0609070205080204" pitchFamily="49" charset="-128"/>
                <a:ea typeface="ＭＳ ゴシック" panose="020B0609070205080204" pitchFamily="49" charset="-128"/>
              </a:rPr>
              <a:t>こととしている。</a:t>
            </a:r>
            <a:endParaRPr lang="en-US" altLang="ja-JP" dirty="0">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rot="20852674">
            <a:off x="1086950" y="5582079"/>
            <a:ext cx="881973" cy="276999"/>
          </a:xfrm>
          <a:prstGeom prst="rect">
            <a:avLst/>
          </a:prstGeom>
          <a:solidFill>
            <a:schemeClr val="bg1"/>
          </a:solidFill>
          <a:ln>
            <a:solidFill>
              <a:schemeClr val="tx1"/>
            </a:solidFill>
          </a:ln>
        </p:spPr>
        <p:txBody>
          <a:bodyPr wrap="none" rtlCol="0">
            <a:spAutoFit/>
          </a:bodyPr>
          <a:lstStyle/>
          <a:p>
            <a:r>
              <a:rPr kumimoji="1" lang="ja-JP" altLang="en-US" sz="1200" dirty="0"/>
              <a:t>国道</a:t>
            </a:r>
            <a:r>
              <a:rPr kumimoji="1" lang="en-US" altLang="ja-JP" sz="1200" dirty="0"/>
              <a:t>163</a:t>
            </a:r>
            <a:r>
              <a:rPr lang="ja-JP" altLang="en-US" sz="1200" dirty="0"/>
              <a:t>号</a:t>
            </a:r>
            <a:endParaRPr kumimoji="1" lang="ja-JP" altLang="en-US" sz="1200" dirty="0"/>
          </a:p>
        </p:txBody>
      </p:sp>
      <p:sp>
        <p:nvSpPr>
          <p:cNvPr id="52" name="テキスト ボックス 51"/>
          <p:cNvSpPr txBox="1"/>
          <p:nvPr/>
        </p:nvSpPr>
        <p:spPr>
          <a:xfrm rot="505535">
            <a:off x="1109927" y="4134809"/>
            <a:ext cx="1261884" cy="276999"/>
          </a:xfrm>
          <a:prstGeom prst="rect">
            <a:avLst/>
          </a:prstGeom>
          <a:solidFill>
            <a:schemeClr val="bg1"/>
          </a:solidFill>
          <a:ln>
            <a:solidFill>
              <a:schemeClr val="tx1"/>
            </a:solidFill>
          </a:ln>
        </p:spPr>
        <p:txBody>
          <a:bodyPr wrap="none" rtlCol="0">
            <a:spAutoFit/>
          </a:bodyPr>
          <a:lstStyle/>
          <a:p>
            <a:r>
              <a:rPr lang="ja-JP" altLang="en-US" sz="1200" dirty="0"/>
              <a:t>府道守口門真線</a:t>
            </a:r>
            <a:endParaRPr kumimoji="1" lang="ja-JP" altLang="en-US" sz="1200" dirty="0"/>
          </a:p>
        </p:txBody>
      </p:sp>
      <p:sp>
        <p:nvSpPr>
          <p:cNvPr id="53" name="テキスト ボックス 52"/>
          <p:cNvSpPr txBox="1"/>
          <p:nvPr/>
        </p:nvSpPr>
        <p:spPr>
          <a:xfrm>
            <a:off x="3212173" y="1867372"/>
            <a:ext cx="646331" cy="276999"/>
          </a:xfrm>
          <a:prstGeom prst="rect">
            <a:avLst/>
          </a:prstGeom>
          <a:solidFill>
            <a:schemeClr val="bg1"/>
          </a:solidFill>
          <a:ln>
            <a:solidFill>
              <a:schemeClr val="tx1"/>
            </a:solidFill>
          </a:ln>
        </p:spPr>
        <p:txBody>
          <a:bodyPr wrap="none" rtlCol="0">
            <a:spAutoFit/>
          </a:bodyPr>
          <a:lstStyle/>
          <a:p>
            <a:r>
              <a:rPr kumimoji="1" lang="ja-JP" altLang="en-US" sz="1200" dirty="0"/>
              <a:t>萱島駅</a:t>
            </a:r>
          </a:p>
        </p:txBody>
      </p:sp>
    </p:spTree>
    <p:extLst>
      <p:ext uri="{BB962C8B-B14F-4D97-AF65-F5344CB8AC3E}">
        <p14:creationId xmlns:p14="http://schemas.microsoft.com/office/powerpoint/2010/main" val="108216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458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4BF2CF2-6DE1-4B40-B1A9-63B8B3754E71}" type="slidenum">
              <a:rPr lang="ja-JP" altLang="en-US" sz="2000" smtClean="0">
                <a:latin typeface="Arial" panose="020B0604020202020204" pitchFamily="34" charset="0"/>
              </a:rPr>
              <a:pPr>
                <a:spcBef>
                  <a:spcPct val="0"/>
                </a:spcBef>
                <a:buFontTx/>
                <a:buNone/>
              </a:pPr>
              <a:t>7</a:t>
            </a:fld>
            <a:endParaRPr lang="ja-JP" altLang="en-US" sz="2000">
              <a:latin typeface="Arial" panose="020B0604020202020204" pitchFamily="34" charset="0"/>
            </a:endParaRPr>
          </a:p>
        </p:txBody>
      </p:sp>
      <p:sp>
        <p:nvSpPr>
          <p:cNvPr id="24581" name="正方形/長方形 4"/>
          <p:cNvSpPr>
            <a:spLocks noChangeArrowheads="1"/>
          </p:cNvSpPr>
          <p:nvPr/>
        </p:nvSpPr>
        <p:spPr bwMode="auto">
          <a:xfrm>
            <a:off x="0" y="563563"/>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a:t>
            </a:r>
          </a:p>
        </p:txBody>
      </p:sp>
      <p:grpSp>
        <p:nvGrpSpPr>
          <p:cNvPr id="24582" name="グループ化 16"/>
          <p:cNvGrpSpPr>
            <a:grpSpLocks/>
          </p:cNvGrpSpPr>
          <p:nvPr/>
        </p:nvGrpSpPr>
        <p:grpSpPr bwMode="auto">
          <a:xfrm>
            <a:off x="703263" y="4681538"/>
            <a:ext cx="7685087" cy="2040645"/>
            <a:chOff x="703262" y="4812249"/>
            <a:chExt cx="7685161" cy="2040988"/>
          </a:xfrm>
        </p:grpSpPr>
        <p:grpSp>
          <p:nvGrpSpPr>
            <p:cNvPr id="24595" name="グループ化 12"/>
            <p:cNvGrpSpPr>
              <a:grpSpLocks/>
            </p:cNvGrpSpPr>
            <p:nvPr/>
          </p:nvGrpSpPr>
          <p:grpSpPr bwMode="auto">
            <a:xfrm>
              <a:off x="3039442" y="4886325"/>
              <a:ext cx="5061295" cy="1966912"/>
              <a:chOff x="2562225" y="4886325"/>
              <a:chExt cx="5061295" cy="1966912"/>
            </a:xfrm>
          </p:grpSpPr>
          <p:grpSp>
            <p:nvGrpSpPr>
              <p:cNvPr id="24598" name="グループ化 9"/>
              <p:cNvGrpSpPr>
                <a:grpSpLocks/>
              </p:cNvGrpSpPr>
              <p:nvPr/>
            </p:nvGrpSpPr>
            <p:grpSpPr bwMode="auto">
              <a:xfrm>
                <a:off x="2654645" y="4886325"/>
                <a:ext cx="4968875" cy="1966912"/>
                <a:chOff x="2654645" y="4886325"/>
                <a:chExt cx="4968875" cy="1966912"/>
              </a:xfrm>
            </p:grpSpPr>
            <p:pic>
              <p:nvPicPr>
                <p:cNvPr id="24600"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4645" y="4886325"/>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1" name="テキスト ボックス 17"/>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整備なし</a:t>
                  </a:r>
                </a:p>
              </p:txBody>
            </p:sp>
            <p:sp>
              <p:nvSpPr>
                <p:cNvPr id="24602" name="テキスト ボックス 18"/>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24599" name="テキスト ボックス 12"/>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24583" name="グループ化 19"/>
          <p:cNvGrpSpPr>
            <a:grpSpLocks/>
          </p:cNvGrpSpPr>
          <p:nvPr/>
        </p:nvGrpSpPr>
        <p:grpSpPr bwMode="auto">
          <a:xfrm>
            <a:off x="712788" y="2862263"/>
            <a:ext cx="7675562" cy="1790700"/>
            <a:chOff x="712787" y="2921001"/>
            <a:chExt cx="7675635" cy="1791443"/>
          </a:xfrm>
        </p:grpSpPr>
        <p:sp>
          <p:nvSpPr>
            <p:cNvPr id="16" name="正方形/長方形 15"/>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4585" name="グループ化 6"/>
            <p:cNvGrpSpPr>
              <a:grpSpLocks/>
            </p:cNvGrpSpPr>
            <p:nvPr/>
          </p:nvGrpSpPr>
          <p:grpSpPr bwMode="auto">
            <a:xfrm>
              <a:off x="2124075" y="3016459"/>
              <a:ext cx="5600700" cy="1614487"/>
              <a:chOff x="2124075" y="2944813"/>
              <a:chExt cx="5600700" cy="1614487"/>
            </a:xfrm>
          </p:grpSpPr>
          <p:pic>
            <p:nvPicPr>
              <p:cNvPr id="24587" name="図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4590" name="グループ化 4"/>
              <p:cNvGrpSpPr>
                <a:grpSpLocks/>
              </p:cNvGrpSpPr>
              <p:nvPr/>
            </p:nvGrpSpPr>
            <p:grpSpPr bwMode="auto">
              <a:xfrm>
                <a:off x="4211960" y="3789040"/>
                <a:ext cx="3096344" cy="432048"/>
                <a:chOff x="4211960" y="3789040"/>
                <a:chExt cx="3096344" cy="432048"/>
              </a:xfrm>
            </p:grpSpPr>
            <p:sp>
              <p:nvSpPr>
                <p:cNvPr id="3" name="正方形/長方形 2"/>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592" name="テキスト ボックス 3"/>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4593" name="テキスト ボックス 13"/>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4594" name="テキスト ボックス 14"/>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9" name="正方形/長方形 8"/>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Tree>
    <p:extLst>
      <p:ext uri="{BB962C8B-B14F-4D97-AF65-F5344CB8AC3E}">
        <p14:creationId xmlns:p14="http://schemas.microsoft.com/office/powerpoint/2010/main" val="4012444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8"/>
          <p:cNvSpPr>
            <a:spLocks noChangeArrowheads="1"/>
          </p:cNvSpPr>
          <p:nvPr/>
        </p:nvSpPr>
        <p:spPr bwMode="auto">
          <a:xfrm>
            <a:off x="131763" y="533400"/>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Arial" panose="020B0604020202020204" pitchFamily="34" charset="0"/>
              </a:rPr>
              <a:t>■事業の投資効果（費用便益分析）</a:t>
            </a:r>
          </a:p>
        </p:txBody>
      </p:sp>
      <p:sp>
        <p:nvSpPr>
          <p:cNvPr id="179"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628" name="テキスト ボックス 9"/>
          <p:cNvSpPr txBox="1">
            <a:spLocks noChangeArrowheads="1"/>
          </p:cNvSpPr>
          <p:nvPr/>
        </p:nvSpPr>
        <p:spPr bwMode="auto">
          <a:xfrm>
            <a:off x="157163" y="908050"/>
            <a:ext cx="8355012" cy="771525"/>
          </a:xfrm>
          <a:prstGeom prst="rect">
            <a:avLst/>
          </a:prstGeom>
          <a:solidFill>
            <a:schemeClr val="bg1"/>
          </a:solidFill>
          <a:ln w="9525">
            <a:solidFill>
              <a:schemeClr val="tx1"/>
            </a:solidFill>
            <a:miter lim="800000"/>
            <a:headEnd/>
            <a:tailEnd/>
          </a:ln>
        </p:spPr>
        <p:txBody>
          <a:bodyPr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latin typeface="Arial" panose="020B0604020202020204" pitchFamily="34" charset="0"/>
              </a:rPr>
              <a:t>差分図：各リンクについて、本事業の整備有無による交通量の差を図化したもの</a:t>
            </a:r>
            <a:endParaRPr lang="en-US" altLang="ja-JP" sz="1800">
              <a:latin typeface="Arial" panose="020B0604020202020204" pitchFamily="34" charset="0"/>
            </a:endParaRPr>
          </a:p>
          <a:p>
            <a:pPr eaLnBrk="1" hangingPunct="1">
              <a:spcBef>
                <a:spcPct val="0"/>
              </a:spcBef>
              <a:buFontTx/>
              <a:buNone/>
            </a:pPr>
            <a:r>
              <a:rPr lang="ja-JP" altLang="en-US" sz="1800">
                <a:latin typeface="Arial" panose="020B0604020202020204" pitchFamily="34" charset="0"/>
              </a:rPr>
              <a:t>　　　　　（</a:t>
            </a:r>
            <a:r>
              <a:rPr lang="en-US" altLang="ja-JP" sz="1800">
                <a:latin typeface="Arial" panose="020B0604020202020204" pitchFamily="34" charset="0"/>
              </a:rPr>
              <a:t>※</a:t>
            </a:r>
            <a:r>
              <a:rPr lang="ja-JP" altLang="en-US" sz="1800">
                <a:latin typeface="Arial" panose="020B0604020202020204" pitchFamily="34" charset="0"/>
              </a:rPr>
              <a:t>主な道路について記載）</a:t>
            </a:r>
            <a:endParaRPr lang="en-US" altLang="ja-JP" sz="1800">
              <a:latin typeface="Arial" panose="020B0604020202020204" pitchFamily="34" charset="0"/>
            </a:endParaRPr>
          </a:p>
        </p:txBody>
      </p:sp>
      <p:sp>
        <p:nvSpPr>
          <p:cNvPr id="26629" name="スライド番号プレースホルダー 5"/>
          <p:cNvSpPr>
            <a:spLocks noGrp="1"/>
          </p:cNvSpPr>
          <p:nvPr>
            <p:ph type="sldNum" sz="quarter" idx="12"/>
          </p:nvPr>
        </p:nvSpPr>
        <p:spPr bwMode="auto">
          <a:xfrm>
            <a:off x="8642350" y="6492875"/>
            <a:ext cx="501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1A0543F-9F4C-4997-95C6-CC8A2A6592D0}" type="slidenum">
              <a:rPr lang="ja-JP" altLang="en-US" sz="2000">
                <a:latin typeface="Arial" panose="020B0604020202020204" pitchFamily="34" charset="0"/>
              </a:rPr>
              <a:pPr>
                <a:spcBef>
                  <a:spcPct val="0"/>
                </a:spcBef>
                <a:buFontTx/>
                <a:buNone/>
              </a:pPr>
              <a:t>8</a:t>
            </a:fld>
            <a:endParaRPr lang="ja-JP" altLang="en-US" sz="2000">
              <a:latin typeface="Arial" panose="020B0604020202020204" pitchFamily="34" charset="0"/>
            </a:endParaRPr>
          </a:p>
        </p:txBody>
      </p:sp>
      <p:pic>
        <p:nvPicPr>
          <p:cNvPr id="26630" name="図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900113" y="1746250"/>
            <a:ext cx="7254875"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フリーフォーム: 図形 3"/>
          <p:cNvSpPr>
            <a:spLocks/>
          </p:cNvSpPr>
          <p:nvPr/>
        </p:nvSpPr>
        <p:spPr bwMode="auto">
          <a:xfrm>
            <a:off x="3979863" y="1754188"/>
            <a:ext cx="231775" cy="4129087"/>
          </a:xfrm>
          <a:custGeom>
            <a:avLst/>
            <a:gdLst>
              <a:gd name="T0" fmla="*/ 125855 w 232347"/>
              <a:gd name="T1" fmla="*/ 0 h 4129790"/>
              <a:gd name="T2" fmla="*/ 125855 w 232347"/>
              <a:gd name="T3" fmla="*/ 0 h 4129790"/>
              <a:gd name="T4" fmla="*/ 140661 w 232347"/>
              <a:gd name="T5" fmla="*/ 247128 h 4129790"/>
              <a:gd name="T6" fmla="*/ 81436 w 232347"/>
              <a:gd name="T7" fmla="*/ 614072 h 4129790"/>
              <a:gd name="T8" fmla="*/ 66629 w 232347"/>
              <a:gd name="T9" fmla="*/ 838734 h 4129790"/>
              <a:gd name="T10" fmla="*/ 88840 w 232347"/>
              <a:gd name="T11" fmla="*/ 1482763 h 4129790"/>
              <a:gd name="T12" fmla="*/ 140661 w 232347"/>
              <a:gd name="T13" fmla="*/ 1819755 h 4129790"/>
              <a:gd name="T14" fmla="*/ 222098 w 232347"/>
              <a:gd name="T15" fmla="*/ 2291545 h 4129790"/>
              <a:gd name="T16" fmla="*/ 229501 w 232347"/>
              <a:gd name="T17" fmla="*/ 2441317 h 4129790"/>
              <a:gd name="T18" fmla="*/ 88840 w 232347"/>
              <a:gd name="T19" fmla="*/ 3025438 h 4129790"/>
              <a:gd name="T20" fmla="*/ 37016 w 232347"/>
              <a:gd name="T21" fmla="*/ 3392382 h 4129790"/>
              <a:gd name="T22" fmla="*/ 22210 w 232347"/>
              <a:gd name="T23" fmla="*/ 3624534 h 4129790"/>
              <a:gd name="T24" fmla="*/ 0 w 232347"/>
              <a:gd name="T25" fmla="*/ 4126275 h 41297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347" h="4129790">
                <a:moveTo>
                  <a:pt x="127416" y="0"/>
                </a:moveTo>
                <a:lnTo>
                  <a:pt x="127416" y="0"/>
                </a:lnTo>
                <a:lnTo>
                  <a:pt x="142406" y="247338"/>
                </a:lnTo>
                <a:lnTo>
                  <a:pt x="82445" y="614597"/>
                </a:lnTo>
                <a:lnTo>
                  <a:pt x="67455" y="839449"/>
                </a:lnTo>
                <a:lnTo>
                  <a:pt x="89941" y="1484026"/>
                </a:lnTo>
                <a:lnTo>
                  <a:pt x="142406" y="1821305"/>
                </a:lnTo>
                <a:lnTo>
                  <a:pt x="224852" y="2293495"/>
                </a:lnTo>
                <a:lnTo>
                  <a:pt x="232347" y="2443397"/>
                </a:lnTo>
                <a:lnTo>
                  <a:pt x="89941" y="3028013"/>
                </a:lnTo>
                <a:lnTo>
                  <a:pt x="37475" y="3395272"/>
                </a:lnTo>
                <a:lnTo>
                  <a:pt x="22485" y="3627620"/>
                </a:lnTo>
                <a:lnTo>
                  <a:pt x="0" y="4129790"/>
                </a:ln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2" name="フリーフォーム: 図形 4"/>
          <p:cNvSpPr>
            <a:spLocks/>
          </p:cNvSpPr>
          <p:nvPr/>
        </p:nvSpPr>
        <p:spPr bwMode="auto">
          <a:xfrm>
            <a:off x="5073650" y="1784350"/>
            <a:ext cx="1312863" cy="4098925"/>
          </a:xfrm>
          <a:custGeom>
            <a:avLst/>
            <a:gdLst>
              <a:gd name="T0" fmla="*/ 1317766 w 1311640"/>
              <a:gd name="T1" fmla="*/ 0 h 4099809"/>
              <a:gd name="T2" fmla="*/ 1317766 w 1311640"/>
              <a:gd name="T3" fmla="*/ 0 h 4099809"/>
              <a:gd name="T4" fmla="*/ 1272584 w 1311640"/>
              <a:gd name="T5" fmla="*/ 89845 h 4099809"/>
              <a:gd name="T6" fmla="*/ 820780 w 1311640"/>
              <a:gd name="T7" fmla="*/ 1497401 h 4099809"/>
              <a:gd name="T8" fmla="*/ 248493 w 1311640"/>
              <a:gd name="T9" fmla="*/ 2560556 h 4099809"/>
              <a:gd name="T10" fmla="*/ 0 w 1311640"/>
              <a:gd name="T11" fmla="*/ 3698580 h 4099809"/>
              <a:gd name="T12" fmla="*/ 60241 w 1311640"/>
              <a:gd name="T13" fmla="*/ 4095391 h 40998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11640" h="4099809">
                <a:moveTo>
                  <a:pt x="1311640" y="0"/>
                </a:moveTo>
                <a:lnTo>
                  <a:pt x="1311640" y="0"/>
                </a:lnTo>
                <a:lnTo>
                  <a:pt x="1266669" y="89940"/>
                </a:lnTo>
                <a:lnTo>
                  <a:pt x="816964" y="1499016"/>
                </a:lnTo>
                <a:lnTo>
                  <a:pt x="247338" y="2563318"/>
                </a:lnTo>
                <a:lnTo>
                  <a:pt x="0" y="3702570"/>
                </a:lnTo>
                <a:lnTo>
                  <a:pt x="59961" y="4099809"/>
                </a:ln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3" name="フリーフォーム: 図形 5"/>
          <p:cNvSpPr>
            <a:spLocks/>
          </p:cNvSpPr>
          <p:nvPr/>
        </p:nvSpPr>
        <p:spPr bwMode="auto">
          <a:xfrm>
            <a:off x="6954838" y="1762125"/>
            <a:ext cx="247650" cy="4090988"/>
          </a:xfrm>
          <a:custGeom>
            <a:avLst/>
            <a:gdLst>
              <a:gd name="T0" fmla="*/ 37711 w 247338"/>
              <a:gd name="T1" fmla="*/ 0 h 4092315"/>
              <a:gd name="T2" fmla="*/ 248902 w 247338"/>
              <a:gd name="T3" fmla="*/ 636050 h 4092315"/>
              <a:gd name="T4" fmla="*/ 98052 w 247338"/>
              <a:gd name="T5" fmla="*/ 2663926 h 4092315"/>
              <a:gd name="T6" fmla="*/ 0 w 247338"/>
              <a:gd name="T7" fmla="*/ 4085684 h 40923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7338" h="4092315">
                <a:moveTo>
                  <a:pt x="37475" y="0"/>
                </a:moveTo>
                <a:lnTo>
                  <a:pt x="247338" y="637082"/>
                </a:lnTo>
                <a:lnTo>
                  <a:pt x="97436" y="2668249"/>
                </a:lnTo>
                <a:lnTo>
                  <a:pt x="0" y="4092315"/>
                </a:ln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4" name="フリーフォーム: 図形 6"/>
          <p:cNvSpPr>
            <a:spLocks/>
          </p:cNvSpPr>
          <p:nvPr/>
        </p:nvSpPr>
        <p:spPr bwMode="auto">
          <a:xfrm>
            <a:off x="5141913" y="2922588"/>
            <a:ext cx="2000250" cy="1357312"/>
          </a:xfrm>
          <a:custGeom>
            <a:avLst/>
            <a:gdLst>
              <a:gd name="T0" fmla="*/ 1996506 w 2001187"/>
              <a:gd name="T1" fmla="*/ 0 h 1356610"/>
              <a:gd name="T2" fmla="*/ 1996506 w 2001187"/>
              <a:gd name="T3" fmla="*/ 0 h 1356610"/>
              <a:gd name="T4" fmla="*/ 1203886 w 2001187"/>
              <a:gd name="T5" fmla="*/ 526015 h 1356610"/>
              <a:gd name="T6" fmla="*/ 456130 w 2001187"/>
              <a:gd name="T7" fmla="*/ 886711 h 1356610"/>
              <a:gd name="T8" fmla="*/ 0 w 2001187"/>
              <a:gd name="T9" fmla="*/ 1360123 h 1356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1187" h="1356610">
                <a:moveTo>
                  <a:pt x="2001187" y="0"/>
                </a:moveTo>
                <a:lnTo>
                  <a:pt x="2001187" y="0"/>
                </a:lnTo>
                <a:lnTo>
                  <a:pt x="1206708" y="524656"/>
                </a:lnTo>
                <a:lnTo>
                  <a:pt x="457200" y="884420"/>
                </a:lnTo>
                <a:cubicBezTo>
                  <a:pt x="279816" y="1071797"/>
                  <a:pt x="177384" y="1169233"/>
                  <a:pt x="0" y="1356610"/>
                </a:cubicBez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5" name="フリーフォーム: 図形 7"/>
          <p:cNvSpPr>
            <a:spLocks/>
          </p:cNvSpPr>
          <p:nvPr/>
        </p:nvSpPr>
        <p:spPr bwMode="auto">
          <a:xfrm>
            <a:off x="4205288" y="4040188"/>
            <a:ext cx="2817812" cy="388937"/>
          </a:xfrm>
          <a:custGeom>
            <a:avLst/>
            <a:gdLst>
              <a:gd name="T0" fmla="*/ 2816456 w 2818151"/>
              <a:gd name="T1" fmla="*/ 385726 h 389744"/>
              <a:gd name="T2" fmla="*/ 1752794 w 2818151"/>
              <a:gd name="T3" fmla="*/ 237368 h 389744"/>
              <a:gd name="T4" fmla="*/ 1123587 w 2818151"/>
              <a:gd name="T5" fmla="*/ 289295 h 389744"/>
              <a:gd name="T6" fmla="*/ 0 w 2818151"/>
              <a:gd name="T7" fmla="*/ 0 h 3897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8151" h="389744">
                <a:moveTo>
                  <a:pt x="2818151" y="389744"/>
                </a:moveTo>
                <a:lnTo>
                  <a:pt x="1753849" y="239843"/>
                </a:lnTo>
                <a:lnTo>
                  <a:pt x="1124262" y="292308"/>
                </a:lnTo>
                <a:lnTo>
                  <a:pt x="0" y="0"/>
                </a:ln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6" name="フリーフォーム: 図形 8"/>
          <p:cNvSpPr>
            <a:spLocks/>
          </p:cNvSpPr>
          <p:nvPr/>
        </p:nvSpPr>
        <p:spPr bwMode="auto">
          <a:xfrm>
            <a:off x="2054225" y="1754188"/>
            <a:ext cx="471488" cy="3709987"/>
          </a:xfrm>
          <a:custGeom>
            <a:avLst/>
            <a:gdLst>
              <a:gd name="T0" fmla="*/ 0 w 472191"/>
              <a:gd name="T1" fmla="*/ 3709667 h 3710067"/>
              <a:gd name="T2" fmla="*/ 156229 w 472191"/>
              <a:gd name="T3" fmla="*/ 2690445 h 3710067"/>
              <a:gd name="T4" fmla="*/ 66956 w 472191"/>
              <a:gd name="T5" fmla="*/ 2188329 h 3710067"/>
              <a:gd name="T6" fmla="*/ 431490 w 472191"/>
              <a:gd name="T7" fmla="*/ 951771 h 3710067"/>
              <a:gd name="T8" fmla="*/ 468686 w 472191"/>
              <a:gd name="T9" fmla="*/ 0 h 37100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191" h="3710067">
                <a:moveTo>
                  <a:pt x="0" y="3710067"/>
                </a:moveTo>
                <a:lnTo>
                  <a:pt x="157397" y="2690735"/>
                </a:lnTo>
                <a:lnTo>
                  <a:pt x="67456" y="2188564"/>
                </a:lnTo>
                <a:lnTo>
                  <a:pt x="434715" y="951876"/>
                </a:lnTo>
                <a:lnTo>
                  <a:pt x="472191" y="0"/>
                </a:ln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7" name="フリーフォーム: 図形 9"/>
          <p:cNvSpPr>
            <a:spLocks/>
          </p:cNvSpPr>
          <p:nvPr/>
        </p:nvSpPr>
        <p:spPr bwMode="auto">
          <a:xfrm>
            <a:off x="2803525" y="1738313"/>
            <a:ext cx="261938" cy="4100512"/>
          </a:xfrm>
          <a:custGeom>
            <a:avLst/>
            <a:gdLst>
              <a:gd name="T0" fmla="*/ 111593 w 262328"/>
              <a:gd name="T1" fmla="*/ 0 h 4099810"/>
              <a:gd name="T2" fmla="*/ 245503 w 262328"/>
              <a:gd name="T3" fmla="*/ 1890379 h 4099810"/>
              <a:gd name="T4" fmla="*/ 260384 w 262328"/>
              <a:gd name="T5" fmla="*/ 2430487 h 4099810"/>
              <a:gd name="T6" fmla="*/ 0 w 262328"/>
              <a:gd name="T7" fmla="*/ 4103320 h 40998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2328" h="4099810">
                <a:moveTo>
                  <a:pt x="112426" y="0"/>
                </a:moveTo>
                <a:lnTo>
                  <a:pt x="247337" y="1888761"/>
                </a:lnTo>
                <a:lnTo>
                  <a:pt x="262328" y="2428407"/>
                </a:lnTo>
                <a:lnTo>
                  <a:pt x="0" y="4099810"/>
                </a:ln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8" name="フリーフォーム: 図形 10"/>
          <p:cNvSpPr>
            <a:spLocks/>
          </p:cNvSpPr>
          <p:nvPr/>
        </p:nvSpPr>
        <p:spPr bwMode="auto">
          <a:xfrm>
            <a:off x="1978025" y="4773613"/>
            <a:ext cx="2070100" cy="555625"/>
          </a:xfrm>
          <a:custGeom>
            <a:avLst/>
            <a:gdLst>
              <a:gd name="T0" fmla="*/ 2075942 w 2068642"/>
              <a:gd name="T1" fmla="*/ 0 h 554636"/>
              <a:gd name="T2" fmla="*/ 661895 w 2068642"/>
              <a:gd name="T3" fmla="*/ 529351 h 554636"/>
              <a:gd name="T4" fmla="*/ 0 w 2068642"/>
              <a:gd name="T5" fmla="*/ 559599 h 554636"/>
              <a:gd name="T6" fmla="*/ 0 60000 65536"/>
              <a:gd name="T7" fmla="*/ 0 60000 65536"/>
              <a:gd name="T8" fmla="*/ 0 60000 65536"/>
            </a:gdLst>
            <a:ahLst/>
            <a:cxnLst>
              <a:cxn ang="T6">
                <a:pos x="T0" y="T1"/>
              </a:cxn>
              <a:cxn ang="T7">
                <a:pos x="T2" y="T3"/>
              </a:cxn>
              <a:cxn ang="T8">
                <a:pos x="T4" y="T5"/>
              </a:cxn>
            </a:cxnLst>
            <a:rect l="0" t="0" r="r" b="b"/>
            <a:pathLst>
              <a:path w="2068642" h="554636">
                <a:moveTo>
                  <a:pt x="2068642" y="0"/>
                </a:moveTo>
                <a:lnTo>
                  <a:pt x="659567" y="524656"/>
                </a:lnTo>
                <a:cubicBezTo>
                  <a:pt x="442210" y="524656"/>
                  <a:pt x="217357" y="554636"/>
                  <a:pt x="0" y="554636"/>
                </a:cubicBez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39" name="フリーフォーム: 図形 11"/>
          <p:cNvSpPr>
            <a:spLocks/>
          </p:cNvSpPr>
          <p:nvPr/>
        </p:nvSpPr>
        <p:spPr bwMode="auto">
          <a:xfrm>
            <a:off x="3057525" y="3949700"/>
            <a:ext cx="1162050" cy="104775"/>
          </a:xfrm>
          <a:custGeom>
            <a:avLst/>
            <a:gdLst>
              <a:gd name="T0" fmla="*/ 1163294 w 1161739"/>
              <a:gd name="T1" fmla="*/ 104153 h 104931"/>
              <a:gd name="T2" fmla="*/ 622927 w 1161739"/>
              <a:gd name="T3" fmla="*/ 0 h 104931"/>
              <a:gd name="T4" fmla="*/ 0 w 1161739"/>
              <a:gd name="T5" fmla="*/ 74396 h 104931"/>
              <a:gd name="T6" fmla="*/ 0 60000 65536"/>
              <a:gd name="T7" fmla="*/ 0 60000 65536"/>
              <a:gd name="T8" fmla="*/ 0 60000 65536"/>
            </a:gdLst>
            <a:ahLst/>
            <a:cxnLst>
              <a:cxn ang="T6">
                <a:pos x="T0" y="T1"/>
              </a:cxn>
              <a:cxn ang="T7">
                <a:pos x="T2" y="T3"/>
              </a:cxn>
              <a:cxn ang="T8">
                <a:pos x="T4" y="T5"/>
              </a:cxn>
            </a:cxnLst>
            <a:rect l="0" t="0" r="r" b="b"/>
            <a:pathLst>
              <a:path w="1161739" h="104931">
                <a:moveTo>
                  <a:pt x="1161739" y="104931"/>
                </a:moveTo>
                <a:lnTo>
                  <a:pt x="622092" y="0"/>
                </a:lnTo>
                <a:lnTo>
                  <a:pt x="0" y="74951"/>
                </a:ln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40" name="フリーフォーム: 図形 13"/>
          <p:cNvSpPr>
            <a:spLocks/>
          </p:cNvSpPr>
          <p:nvPr/>
        </p:nvSpPr>
        <p:spPr bwMode="auto">
          <a:xfrm>
            <a:off x="5876925" y="3297238"/>
            <a:ext cx="1220788" cy="352425"/>
          </a:xfrm>
          <a:custGeom>
            <a:avLst/>
            <a:gdLst>
              <a:gd name="T0" fmla="*/ 1217151 w 1221699"/>
              <a:gd name="T1" fmla="*/ 353049 h 352269"/>
              <a:gd name="T2" fmla="*/ 1217151 w 1221699"/>
              <a:gd name="T3" fmla="*/ 353049 h 352269"/>
              <a:gd name="T4" fmla="*/ 350958 w 1221699"/>
              <a:gd name="T5" fmla="*/ 323004 h 352269"/>
              <a:gd name="T6" fmla="*/ 0 w 1221699"/>
              <a:gd name="T7" fmla="*/ 0 h 3522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1699" h="352269">
                <a:moveTo>
                  <a:pt x="1221699" y="352269"/>
                </a:moveTo>
                <a:lnTo>
                  <a:pt x="1221699" y="352269"/>
                </a:lnTo>
                <a:lnTo>
                  <a:pt x="352269" y="322289"/>
                </a:lnTo>
                <a:lnTo>
                  <a:pt x="0" y="0"/>
                </a:ln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41" name="フリーフォーム: 図形 15"/>
          <p:cNvSpPr>
            <a:spLocks/>
          </p:cNvSpPr>
          <p:nvPr/>
        </p:nvSpPr>
        <p:spPr bwMode="auto">
          <a:xfrm>
            <a:off x="6318250" y="3619500"/>
            <a:ext cx="30163" cy="696913"/>
          </a:xfrm>
          <a:custGeom>
            <a:avLst/>
            <a:gdLst>
              <a:gd name="T0" fmla="*/ 30906 w 29980"/>
              <a:gd name="T1" fmla="*/ 0 h 697042"/>
              <a:gd name="T2" fmla="*/ 0 w 29980"/>
              <a:gd name="T3" fmla="*/ 696397 h 697042"/>
              <a:gd name="T4" fmla="*/ 0 60000 65536"/>
              <a:gd name="T5" fmla="*/ 0 60000 65536"/>
            </a:gdLst>
            <a:ahLst/>
            <a:cxnLst>
              <a:cxn ang="T4">
                <a:pos x="T0" y="T1"/>
              </a:cxn>
              <a:cxn ang="T5">
                <a:pos x="T2" y="T3"/>
              </a:cxn>
            </a:cxnLst>
            <a:rect l="0" t="0" r="r" b="b"/>
            <a:pathLst>
              <a:path w="29980" h="697042">
                <a:moveTo>
                  <a:pt x="29980" y="0"/>
                </a:moveTo>
                <a:lnTo>
                  <a:pt x="0" y="697042"/>
                </a:ln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26643" name="テキスト ボックス 152"/>
          <p:cNvSpPr txBox="1">
            <a:spLocks noChangeArrowheads="1"/>
          </p:cNvSpPr>
          <p:nvPr/>
        </p:nvSpPr>
        <p:spPr bwMode="auto">
          <a:xfrm rot="274306">
            <a:off x="3708400" y="3751263"/>
            <a:ext cx="3349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a:t>
            </a:r>
            <a:endParaRPr lang="ja-JP" altLang="en-US" sz="1400" b="1">
              <a:solidFill>
                <a:srgbClr val="0000FF"/>
              </a:solidFill>
              <a:latin typeface="Arial" panose="020B0604020202020204" pitchFamily="34" charset="0"/>
            </a:endParaRPr>
          </a:p>
        </p:txBody>
      </p:sp>
      <p:sp>
        <p:nvSpPr>
          <p:cNvPr id="26644" name="テキスト ボックス 30"/>
          <p:cNvSpPr txBox="1">
            <a:spLocks noChangeArrowheads="1"/>
          </p:cNvSpPr>
          <p:nvPr/>
        </p:nvSpPr>
        <p:spPr bwMode="auto">
          <a:xfrm rot="4807411">
            <a:off x="4040981" y="3540919"/>
            <a:ext cx="452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dirty="0">
                <a:solidFill>
                  <a:srgbClr val="FF0000"/>
                </a:solidFill>
                <a:latin typeface="Arial" panose="020B0604020202020204" pitchFamily="34" charset="0"/>
              </a:rPr>
              <a:t>+148</a:t>
            </a:r>
            <a:endParaRPr lang="ja-JP" altLang="en-US" sz="1400" b="1" dirty="0">
              <a:solidFill>
                <a:srgbClr val="FF0000"/>
              </a:solidFill>
              <a:latin typeface="Arial" panose="020B0604020202020204" pitchFamily="34" charset="0"/>
            </a:endParaRPr>
          </a:p>
        </p:txBody>
      </p:sp>
      <p:pic>
        <p:nvPicPr>
          <p:cNvPr id="2664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1784350"/>
            <a:ext cx="5111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円/楕円 24"/>
          <p:cNvSpPr/>
          <p:nvPr/>
        </p:nvSpPr>
        <p:spPr>
          <a:xfrm>
            <a:off x="75981" y="3940088"/>
            <a:ext cx="2301501" cy="759985"/>
          </a:xfrm>
          <a:prstGeom prst="ellipse">
            <a:avLst/>
          </a:prstGeom>
          <a:solidFill>
            <a:schemeClr val="tx2">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6647" name="テキスト ボックス 25"/>
          <p:cNvSpPr txBox="1">
            <a:spLocks noChangeArrowheads="1"/>
          </p:cNvSpPr>
          <p:nvPr/>
        </p:nvSpPr>
        <p:spPr bwMode="auto">
          <a:xfrm>
            <a:off x="-381059" y="4095325"/>
            <a:ext cx="3321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Arial" panose="020B0604020202020204" pitchFamily="34" charset="0"/>
              </a:rPr>
              <a:t>交通量が減少している</a:t>
            </a:r>
            <a:endParaRPr lang="en-US" altLang="ja-JP" sz="1400" dirty="0">
              <a:latin typeface="Arial" panose="020B0604020202020204" pitchFamily="34" charset="0"/>
            </a:endParaRPr>
          </a:p>
          <a:p>
            <a:pPr algn="ctr" eaLnBrk="1" hangingPunct="1">
              <a:spcBef>
                <a:spcPct val="0"/>
              </a:spcBef>
              <a:buFontTx/>
              <a:buNone/>
            </a:pPr>
            <a:r>
              <a:rPr lang="ja-JP" altLang="en-US" sz="1400" dirty="0">
                <a:latin typeface="Arial" panose="020B0604020202020204" pitchFamily="34" charset="0"/>
              </a:rPr>
              <a:t>箇所は、</a:t>
            </a:r>
            <a:r>
              <a:rPr lang="ja-JP" altLang="en-US" sz="1400" b="1" dirty="0">
                <a:solidFill>
                  <a:srgbClr val="0000FF"/>
                </a:solidFill>
                <a:latin typeface="Arial" panose="020B0604020202020204" pitchFamily="34" charset="0"/>
              </a:rPr>
              <a:t>＋便益</a:t>
            </a:r>
            <a:r>
              <a:rPr lang="ja-JP" altLang="en-US" sz="1400" dirty="0">
                <a:latin typeface="Arial" panose="020B0604020202020204" pitchFamily="34" charset="0"/>
              </a:rPr>
              <a:t>が発生</a:t>
            </a:r>
            <a:endParaRPr lang="en-US" altLang="ja-JP" sz="1400" dirty="0">
              <a:latin typeface="Arial" panose="020B0604020202020204" pitchFamily="34" charset="0"/>
            </a:endParaRPr>
          </a:p>
        </p:txBody>
      </p:sp>
      <p:cxnSp>
        <p:nvCxnSpPr>
          <p:cNvPr id="74" name="直線矢印コネクタ 73"/>
          <p:cNvCxnSpPr>
            <a:cxnSpLocks/>
          </p:cNvCxnSpPr>
          <p:nvPr/>
        </p:nvCxnSpPr>
        <p:spPr>
          <a:xfrm flipH="1">
            <a:off x="4111625" y="3308350"/>
            <a:ext cx="415925" cy="0"/>
          </a:xfrm>
          <a:prstGeom prst="straightConnector1">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a:cxnSpLocks/>
          </p:cNvCxnSpPr>
          <p:nvPr/>
        </p:nvCxnSpPr>
        <p:spPr>
          <a:xfrm>
            <a:off x="4471988" y="3308350"/>
            <a:ext cx="0" cy="1443038"/>
          </a:xfrm>
          <a:prstGeom prst="line">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cxnSpLocks/>
          </p:cNvCxnSpPr>
          <p:nvPr/>
        </p:nvCxnSpPr>
        <p:spPr>
          <a:xfrm flipH="1">
            <a:off x="4087813" y="4762500"/>
            <a:ext cx="406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651" name="テキスト ボックス 55"/>
          <p:cNvSpPr txBox="1">
            <a:spLocks noChangeArrowheads="1"/>
          </p:cNvSpPr>
          <p:nvPr/>
        </p:nvSpPr>
        <p:spPr bwMode="auto">
          <a:xfrm rot="5400000">
            <a:off x="4225925" y="3900488"/>
            <a:ext cx="768350" cy="215900"/>
          </a:xfrm>
          <a:prstGeom prst="rect">
            <a:avLst/>
          </a:prstGeom>
          <a:solidFill>
            <a:schemeClr val="bg1"/>
          </a:solidFill>
          <a:ln w="9525">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400" b="1">
                <a:latin typeface="Arial" panose="020B0604020202020204" pitchFamily="34" charset="0"/>
              </a:rPr>
              <a:t>事業区間</a:t>
            </a:r>
            <a:endParaRPr lang="en-US" altLang="ja-JP" sz="1400" b="1">
              <a:latin typeface="Arial" panose="020B0604020202020204" pitchFamily="34" charset="0"/>
            </a:endParaRPr>
          </a:p>
        </p:txBody>
      </p:sp>
      <p:sp>
        <p:nvSpPr>
          <p:cNvPr id="26652" name="テキスト ボックス 8"/>
          <p:cNvSpPr txBox="1">
            <a:spLocks noChangeArrowheads="1"/>
          </p:cNvSpPr>
          <p:nvPr/>
        </p:nvSpPr>
        <p:spPr bwMode="auto">
          <a:xfrm rot="490309">
            <a:off x="5943600" y="4392613"/>
            <a:ext cx="752475" cy="184150"/>
          </a:xfrm>
          <a:prstGeom prst="rect">
            <a:avLst/>
          </a:prstGeom>
          <a:solidFill>
            <a:schemeClr val="bg1"/>
          </a:solidFill>
          <a:ln w="1270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a:latin typeface="Meiryo UI" panose="020B0604030504040204" pitchFamily="50" charset="-128"/>
                <a:ea typeface="Meiryo UI" panose="020B0604030504040204" pitchFamily="50" charset="-128"/>
              </a:rPr>
              <a:t>国道</a:t>
            </a:r>
            <a:r>
              <a:rPr lang="en-US" altLang="ja-JP" sz="1200">
                <a:latin typeface="Meiryo UI" panose="020B0604030504040204" pitchFamily="50" charset="-128"/>
                <a:ea typeface="Meiryo UI" panose="020B0604030504040204" pitchFamily="50" charset="-128"/>
              </a:rPr>
              <a:t>163</a:t>
            </a:r>
            <a:r>
              <a:rPr lang="ja-JP" altLang="en-US" sz="1200">
                <a:latin typeface="Meiryo UI" panose="020B0604030504040204" pitchFamily="50" charset="-128"/>
                <a:ea typeface="Meiryo UI" panose="020B0604030504040204" pitchFamily="50" charset="-128"/>
              </a:rPr>
              <a:t>号</a:t>
            </a:r>
          </a:p>
        </p:txBody>
      </p:sp>
      <p:sp>
        <p:nvSpPr>
          <p:cNvPr id="26653" name="テキスト ボックス 30"/>
          <p:cNvSpPr txBox="1">
            <a:spLocks noChangeArrowheads="1"/>
          </p:cNvSpPr>
          <p:nvPr/>
        </p:nvSpPr>
        <p:spPr bwMode="auto">
          <a:xfrm rot="-4512601">
            <a:off x="4050506" y="4336257"/>
            <a:ext cx="452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+119</a:t>
            </a:r>
            <a:endParaRPr lang="ja-JP" altLang="en-US" sz="1400" b="1">
              <a:solidFill>
                <a:srgbClr val="FF0000"/>
              </a:solidFill>
              <a:latin typeface="Arial" panose="020B0604020202020204" pitchFamily="34" charset="0"/>
            </a:endParaRPr>
          </a:p>
        </p:txBody>
      </p:sp>
      <p:sp>
        <p:nvSpPr>
          <p:cNvPr id="26654" name="テキスト ボックス 30"/>
          <p:cNvSpPr txBox="1">
            <a:spLocks noChangeArrowheads="1"/>
          </p:cNvSpPr>
          <p:nvPr/>
        </p:nvSpPr>
        <p:spPr bwMode="auto">
          <a:xfrm rot="-5705982">
            <a:off x="3705225" y="2957513"/>
            <a:ext cx="450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+70</a:t>
            </a:r>
            <a:endParaRPr lang="ja-JP" altLang="en-US" sz="1400" b="1">
              <a:solidFill>
                <a:srgbClr val="FF0000"/>
              </a:solidFill>
              <a:latin typeface="Arial" panose="020B0604020202020204" pitchFamily="34" charset="0"/>
            </a:endParaRPr>
          </a:p>
        </p:txBody>
      </p:sp>
      <p:sp>
        <p:nvSpPr>
          <p:cNvPr id="26655" name="テキスト ボックス 30"/>
          <p:cNvSpPr txBox="1">
            <a:spLocks noChangeArrowheads="1"/>
          </p:cNvSpPr>
          <p:nvPr/>
        </p:nvSpPr>
        <p:spPr bwMode="auto">
          <a:xfrm rot="-4829289">
            <a:off x="3736181" y="1999457"/>
            <a:ext cx="452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+48</a:t>
            </a:r>
            <a:endParaRPr lang="ja-JP" altLang="en-US" sz="1400" b="1">
              <a:solidFill>
                <a:srgbClr val="FF0000"/>
              </a:solidFill>
              <a:latin typeface="Arial" panose="020B0604020202020204" pitchFamily="34" charset="0"/>
            </a:endParaRPr>
          </a:p>
        </p:txBody>
      </p:sp>
      <p:sp>
        <p:nvSpPr>
          <p:cNvPr id="26656" name="テキスト ボックス 30"/>
          <p:cNvSpPr txBox="1">
            <a:spLocks noChangeArrowheads="1"/>
          </p:cNvSpPr>
          <p:nvPr/>
        </p:nvSpPr>
        <p:spPr bwMode="auto">
          <a:xfrm rot="-5170615">
            <a:off x="3680619" y="5009357"/>
            <a:ext cx="452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+19</a:t>
            </a:r>
            <a:endParaRPr lang="ja-JP" altLang="en-US" sz="1400" b="1">
              <a:solidFill>
                <a:srgbClr val="FF0000"/>
              </a:solidFill>
              <a:latin typeface="Arial" panose="020B0604020202020204" pitchFamily="34" charset="0"/>
            </a:endParaRPr>
          </a:p>
        </p:txBody>
      </p:sp>
      <p:sp>
        <p:nvSpPr>
          <p:cNvPr id="26657" name="テキスト ボックス 30"/>
          <p:cNvSpPr txBox="1">
            <a:spLocks noChangeArrowheads="1"/>
          </p:cNvSpPr>
          <p:nvPr/>
        </p:nvSpPr>
        <p:spPr bwMode="auto">
          <a:xfrm rot="-5400000">
            <a:off x="3880644" y="5626894"/>
            <a:ext cx="452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+9</a:t>
            </a:r>
            <a:endParaRPr lang="ja-JP" altLang="en-US" sz="1400" b="1">
              <a:solidFill>
                <a:srgbClr val="FF0000"/>
              </a:solidFill>
              <a:latin typeface="Arial" panose="020B0604020202020204" pitchFamily="34" charset="0"/>
            </a:endParaRPr>
          </a:p>
        </p:txBody>
      </p:sp>
      <p:sp>
        <p:nvSpPr>
          <p:cNvPr id="26658" name="テキスト ボックス 30"/>
          <p:cNvSpPr txBox="1">
            <a:spLocks noChangeArrowheads="1"/>
          </p:cNvSpPr>
          <p:nvPr/>
        </p:nvSpPr>
        <p:spPr bwMode="auto">
          <a:xfrm rot="-1244509">
            <a:off x="3306763" y="4749800"/>
            <a:ext cx="4524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+22</a:t>
            </a:r>
            <a:endParaRPr lang="ja-JP" altLang="en-US" sz="1400" b="1">
              <a:solidFill>
                <a:srgbClr val="FF0000"/>
              </a:solidFill>
              <a:latin typeface="Arial" panose="020B0604020202020204" pitchFamily="34" charset="0"/>
            </a:endParaRPr>
          </a:p>
        </p:txBody>
      </p:sp>
      <p:sp>
        <p:nvSpPr>
          <p:cNvPr id="26659" name="テキスト ボックス 30"/>
          <p:cNvSpPr txBox="1">
            <a:spLocks noChangeArrowheads="1"/>
          </p:cNvSpPr>
          <p:nvPr/>
        </p:nvSpPr>
        <p:spPr bwMode="auto">
          <a:xfrm>
            <a:off x="2147888" y="5095875"/>
            <a:ext cx="452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+1</a:t>
            </a:r>
            <a:endParaRPr lang="ja-JP" altLang="en-US" sz="1400" b="1">
              <a:solidFill>
                <a:srgbClr val="FF0000"/>
              </a:solidFill>
              <a:latin typeface="Arial" panose="020B0604020202020204" pitchFamily="34" charset="0"/>
            </a:endParaRPr>
          </a:p>
        </p:txBody>
      </p:sp>
      <p:sp>
        <p:nvSpPr>
          <p:cNvPr id="26660" name="テキスト ボックス 30"/>
          <p:cNvSpPr txBox="1">
            <a:spLocks noChangeArrowheads="1"/>
          </p:cNvSpPr>
          <p:nvPr/>
        </p:nvSpPr>
        <p:spPr bwMode="auto">
          <a:xfrm rot="491526">
            <a:off x="6542088" y="4167188"/>
            <a:ext cx="452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+13</a:t>
            </a:r>
            <a:endParaRPr lang="ja-JP" altLang="en-US" sz="1400" b="1">
              <a:solidFill>
                <a:srgbClr val="FF0000"/>
              </a:solidFill>
              <a:latin typeface="Arial" panose="020B0604020202020204" pitchFamily="34" charset="0"/>
            </a:endParaRPr>
          </a:p>
        </p:txBody>
      </p:sp>
      <p:sp>
        <p:nvSpPr>
          <p:cNvPr id="26661" name="テキスト ボックス 30"/>
          <p:cNvSpPr txBox="1">
            <a:spLocks noChangeArrowheads="1"/>
          </p:cNvSpPr>
          <p:nvPr/>
        </p:nvSpPr>
        <p:spPr bwMode="auto">
          <a:xfrm>
            <a:off x="5756275" y="4057650"/>
            <a:ext cx="4524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+19</a:t>
            </a:r>
            <a:endParaRPr lang="ja-JP" altLang="en-US" sz="1400" b="1">
              <a:solidFill>
                <a:srgbClr val="FF0000"/>
              </a:solidFill>
              <a:latin typeface="Arial" panose="020B0604020202020204" pitchFamily="34" charset="0"/>
            </a:endParaRPr>
          </a:p>
        </p:txBody>
      </p:sp>
      <p:sp>
        <p:nvSpPr>
          <p:cNvPr id="26662" name="テキスト ボックス 30"/>
          <p:cNvSpPr txBox="1">
            <a:spLocks noChangeArrowheads="1"/>
          </p:cNvSpPr>
          <p:nvPr/>
        </p:nvSpPr>
        <p:spPr bwMode="auto">
          <a:xfrm rot="927556">
            <a:off x="4700588" y="4000500"/>
            <a:ext cx="4524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FF0000"/>
                </a:solidFill>
                <a:latin typeface="Arial" panose="020B0604020202020204" pitchFamily="34" charset="0"/>
              </a:rPr>
              <a:t>+3</a:t>
            </a:r>
            <a:endParaRPr lang="ja-JP" altLang="en-US" sz="1400" b="1">
              <a:solidFill>
                <a:srgbClr val="FF0000"/>
              </a:solidFill>
              <a:latin typeface="Arial" panose="020B0604020202020204" pitchFamily="34" charset="0"/>
            </a:endParaRPr>
          </a:p>
        </p:txBody>
      </p:sp>
      <p:sp>
        <p:nvSpPr>
          <p:cNvPr id="26663" name="テキスト ボックス 152"/>
          <p:cNvSpPr txBox="1">
            <a:spLocks noChangeArrowheads="1"/>
          </p:cNvSpPr>
          <p:nvPr/>
        </p:nvSpPr>
        <p:spPr bwMode="auto">
          <a:xfrm rot="-4884994">
            <a:off x="2720181" y="4447382"/>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-19</a:t>
            </a:r>
            <a:endParaRPr lang="ja-JP" altLang="en-US" sz="1400" b="1">
              <a:solidFill>
                <a:srgbClr val="0000FF"/>
              </a:solidFill>
              <a:latin typeface="Arial" panose="020B0604020202020204" pitchFamily="34" charset="0"/>
            </a:endParaRPr>
          </a:p>
        </p:txBody>
      </p:sp>
      <p:sp>
        <p:nvSpPr>
          <p:cNvPr id="26664" name="テキスト ボックス 152"/>
          <p:cNvSpPr txBox="1">
            <a:spLocks noChangeArrowheads="1"/>
          </p:cNvSpPr>
          <p:nvPr/>
        </p:nvSpPr>
        <p:spPr bwMode="auto">
          <a:xfrm rot="-4884994">
            <a:off x="1861343" y="4704557"/>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-16</a:t>
            </a:r>
            <a:endParaRPr lang="ja-JP" altLang="en-US" sz="1400" b="1">
              <a:solidFill>
                <a:srgbClr val="0000FF"/>
              </a:solidFill>
              <a:latin typeface="Arial" panose="020B0604020202020204" pitchFamily="34" charset="0"/>
            </a:endParaRPr>
          </a:p>
        </p:txBody>
      </p:sp>
      <p:sp>
        <p:nvSpPr>
          <p:cNvPr id="26665" name="テキスト ボックス 152"/>
          <p:cNvSpPr txBox="1">
            <a:spLocks noChangeArrowheads="1"/>
          </p:cNvSpPr>
          <p:nvPr/>
        </p:nvSpPr>
        <p:spPr bwMode="auto">
          <a:xfrm rot="-5654256">
            <a:off x="2774156" y="3618707"/>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-22</a:t>
            </a:r>
            <a:endParaRPr lang="ja-JP" altLang="en-US" sz="1400" b="1">
              <a:solidFill>
                <a:srgbClr val="0000FF"/>
              </a:solidFill>
              <a:latin typeface="Arial" panose="020B0604020202020204" pitchFamily="34" charset="0"/>
            </a:endParaRPr>
          </a:p>
        </p:txBody>
      </p:sp>
      <p:sp>
        <p:nvSpPr>
          <p:cNvPr id="26666" name="テキスト ボックス 152"/>
          <p:cNvSpPr txBox="1">
            <a:spLocks noChangeArrowheads="1"/>
          </p:cNvSpPr>
          <p:nvPr/>
        </p:nvSpPr>
        <p:spPr bwMode="auto">
          <a:xfrm rot="-5643275">
            <a:off x="2717800" y="2863850"/>
            <a:ext cx="3349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-27</a:t>
            </a:r>
            <a:endParaRPr lang="ja-JP" altLang="en-US" sz="1400" b="1">
              <a:solidFill>
                <a:srgbClr val="0000FF"/>
              </a:solidFill>
              <a:latin typeface="Arial" panose="020B0604020202020204" pitchFamily="34" charset="0"/>
            </a:endParaRPr>
          </a:p>
        </p:txBody>
      </p:sp>
      <p:sp>
        <p:nvSpPr>
          <p:cNvPr id="26667" name="テキスト ボックス 152"/>
          <p:cNvSpPr txBox="1">
            <a:spLocks noChangeArrowheads="1"/>
          </p:cNvSpPr>
          <p:nvPr/>
        </p:nvSpPr>
        <p:spPr bwMode="auto">
          <a:xfrm rot="-4276885">
            <a:off x="1907381" y="3574257"/>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-3</a:t>
            </a:r>
            <a:endParaRPr lang="ja-JP" altLang="en-US" sz="1400" b="1">
              <a:solidFill>
                <a:srgbClr val="0000FF"/>
              </a:solidFill>
              <a:latin typeface="Arial" panose="020B0604020202020204" pitchFamily="34" charset="0"/>
            </a:endParaRPr>
          </a:p>
        </p:txBody>
      </p:sp>
      <p:sp>
        <p:nvSpPr>
          <p:cNvPr id="26668" name="テキスト ボックス 152"/>
          <p:cNvSpPr txBox="1">
            <a:spLocks noChangeArrowheads="1"/>
          </p:cNvSpPr>
          <p:nvPr/>
        </p:nvSpPr>
        <p:spPr bwMode="auto">
          <a:xfrm rot="-4430511">
            <a:off x="2153444" y="2759869"/>
            <a:ext cx="334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a:t>
            </a:r>
            <a:endParaRPr lang="ja-JP" altLang="en-US" sz="1400" b="1">
              <a:solidFill>
                <a:srgbClr val="0000FF"/>
              </a:solidFill>
              <a:latin typeface="Arial" panose="020B0604020202020204" pitchFamily="34" charset="0"/>
            </a:endParaRPr>
          </a:p>
        </p:txBody>
      </p:sp>
      <p:sp>
        <p:nvSpPr>
          <p:cNvPr id="26669" name="テキスト ボックス 152"/>
          <p:cNvSpPr txBox="1">
            <a:spLocks noChangeArrowheads="1"/>
          </p:cNvSpPr>
          <p:nvPr/>
        </p:nvSpPr>
        <p:spPr bwMode="auto">
          <a:xfrm rot="-4277905">
            <a:off x="5824537" y="2505076"/>
            <a:ext cx="3349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-9</a:t>
            </a:r>
            <a:endParaRPr lang="ja-JP" altLang="en-US" sz="1400" b="1">
              <a:solidFill>
                <a:srgbClr val="0000FF"/>
              </a:solidFill>
              <a:latin typeface="Arial" panose="020B0604020202020204" pitchFamily="34" charset="0"/>
            </a:endParaRPr>
          </a:p>
        </p:txBody>
      </p:sp>
      <p:sp>
        <p:nvSpPr>
          <p:cNvPr id="26670" name="テキスト ボックス 152"/>
          <p:cNvSpPr txBox="1">
            <a:spLocks noChangeArrowheads="1"/>
          </p:cNvSpPr>
          <p:nvPr/>
        </p:nvSpPr>
        <p:spPr bwMode="auto">
          <a:xfrm rot="-3816046">
            <a:off x="5472906" y="3393282"/>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-27</a:t>
            </a:r>
            <a:endParaRPr lang="ja-JP" altLang="en-US" sz="1400" b="1">
              <a:solidFill>
                <a:srgbClr val="0000FF"/>
              </a:solidFill>
              <a:latin typeface="Arial" panose="020B0604020202020204" pitchFamily="34" charset="0"/>
            </a:endParaRPr>
          </a:p>
        </p:txBody>
      </p:sp>
      <p:sp>
        <p:nvSpPr>
          <p:cNvPr id="26671" name="テキスト ボックス 152"/>
          <p:cNvSpPr txBox="1">
            <a:spLocks noChangeArrowheads="1"/>
          </p:cNvSpPr>
          <p:nvPr/>
        </p:nvSpPr>
        <p:spPr bwMode="auto">
          <a:xfrm rot="-4630465">
            <a:off x="4899026" y="4814887"/>
            <a:ext cx="3349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-13</a:t>
            </a:r>
            <a:endParaRPr lang="ja-JP" altLang="en-US" sz="1400" b="1">
              <a:solidFill>
                <a:srgbClr val="0000FF"/>
              </a:solidFill>
              <a:latin typeface="Arial" panose="020B0604020202020204" pitchFamily="34" charset="0"/>
            </a:endParaRPr>
          </a:p>
        </p:txBody>
      </p:sp>
      <p:sp>
        <p:nvSpPr>
          <p:cNvPr id="26672" name="テキスト ボックス 152"/>
          <p:cNvSpPr txBox="1">
            <a:spLocks noChangeArrowheads="1"/>
          </p:cNvSpPr>
          <p:nvPr/>
        </p:nvSpPr>
        <p:spPr bwMode="auto">
          <a:xfrm rot="-4864142">
            <a:off x="2566193" y="5495132"/>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-8</a:t>
            </a:r>
            <a:endParaRPr lang="ja-JP" altLang="en-US" sz="1400" b="1">
              <a:solidFill>
                <a:srgbClr val="0000FF"/>
              </a:solidFill>
              <a:latin typeface="Arial" panose="020B0604020202020204" pitchFamily="34" charset="0"/>
            </a:endParaRPr>
          </a:p>
        </p:txBody>
      </p:sp>
      <p:sp>
        <p:nvSpPr>
          <p:cNvPr id="26673" name="テキスト ボックス 152"/>
          <p:cNvSpPr txBox="1">
            <a:spLocks noChangeArrowheads="1"/>
          </p:cNvSpPr>
          <p:nvPr/>
        </p:nvSpPr>
        <p:spPr bwMode="auto">
          <a:xfrm rot="-3885872">
            <a:off x="5415757" y="3982244"/>
            <a:ext cx="334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-27</a:t>
            </a:r>
            <a:endParaRPr lang="ja-JP" altLang="en-US" sz="1400" b="1">
              <a:solidFill>
                <a:srgbClr val="0000FF"/>
              </a:solidFill>
              <a:latin typeface="Arial" panose="020B0604020202020204" pitchFamily="34" charset="0"/>
            </a:endParaRPr>
          </a:p>
        </p:txBody>
      </p:sp>
      <p:sp>
        <p:nvSpPr>
          <p:cNvPr id="26674" name="テキスト ボックス 152"/>
          <p:cNvSpPr txBox="1">
            <a:spLocks noChangeArrowheads="1"/>
          </p:cNvSpPr>
          <p:nvPr/>
        </p:nvSpPr>
        <p:spPr bwMode="auto">
          <a:xfrm rot="-2616627">
            <a:off x="5078413" y="3881438"/>
            <a:ext cx="334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-20</a:t>
            </a:r>
            <a:endParaRPr lang="ja-JP" altLang="en-US" sz="1400" b="1">
              <a:solidFill>
                <a:srgbClr val="0000FF"/>
              </a:solidFill>
              <a:latin typeface="Arial" panose="020B0604020202020204" pitchFamily="34" charset="0"/>
            </a:endParaRPr>
          </a:p>
        </p:txBody>
      </p:sp>
      <p:sp>
        <p:nvSpPr>
          <p:cNvPr id="26675" name="テキスト ボックス 152"/>
          <p:cNvSpPr txBox="1">
            <a:spLocks noChangeArrowheads="1"/>
          </p:cNvSpPr>
          <p:nvPr/>
        </p:nvSpPr>
        <p:spPr bwMode="auto">
          <a:xfrm rot="-2182294">
            <a:off x="6618288" y="3195638"/>
            <a:ext cx="334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-11</a:t>
            </a:r>
            <a:endParaRPr lang="ja-JP" altLang="en-US" sz="1400" b="1">
              <a:solidFill>
                <a:srgbClr val="0000FF"/>
              </a:solidFill>
              <a:latin typeface="Arial" panose="020B0604020202020204" pitchFamily="34" charset="0"/>
            </a:endParaRPr>
          </a:p>
        </p:txBody>
      </p:sp>
      <p:sp>
        <p:nvSpPr>
          <p:cNvPr id="26676" name="テキスト ボックス 152"/>
          <p:cNvSpPr txBox="1">
            <a:spLocks noChangeArrowheads="1"/>
          </p:cNvSpPr>
          <p:nvPr/>
        </p:nvSpPr>
        <p:spPr bwMode="auto">
          <a:xfrm rot="-1587537">
            <a:off x="5757863" y="3660775"/>
            <a:ext cx="334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-20</a:t>
            </a:r>
            <a:endParaRPr lang="ja-JP" altLang="en-US" sz="1400" b="1">
              <a:solidFill>
                <a:srgbClr val="0000FF"/>
              </a:solidFill>
              <a:latin typeface="Arial" panose="020B0604020202020204" pitchFamily="34" charset="0"/>
            </a:endParaRPr>
          </a:p>
        </p:txBody>
      </p:sp>
      <p:sp>
        <p:nvSpPr>
          <p:cNvPr id="26677" name="テキスト ボックス 152"/>
          <p:cNvSpPr txBox="1">
            <a:spLocks noChangeArrowheads="1"/>
          </p:cNvSpPr>
          <p:nvPr/>
        </p:nvSpPr>
        <p:spPr bwMode="auto">
          <a:xfrm rot="-5234911">
            <a:off x="6053931" y="3831432"/>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-14</a:t>
            </a:r>
            <a:endParaRPr lang="ja-JP" altLang="en-US" sz="1400" b="1">
              <a:solidFill>
                <a:srgbClr val="0000FF"/>
              </a:solidFill>
              <a:latin typeface="Arial" panose="020B0604020202020204" pitchFamily="34" charset="0"/>
            </a:endParaRPr>
          </a:p>
        </p:txBody>
      </p:sp>
      <p:sp>
        <p:nvSpPr>
          <p:cNvPr id="26678" name="テキスト ボックス 152"/>
          <p:cNvSpPr txBox="1">
            <a:spLocks noChangeArrowheads="1"/>
          </p:cNvSpPr>
          <p:nvPr/>
        </p:nvSpPr>
        <p:spPr bwMode="auto">
          <a:xfrm rot="-5234911">
            <a:off x="6774656" y="3939382"/>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-12</a:t>
            </a:r>
            <a:endParaRPr lang="ja-JP" altLang="en-US" sz="1400" b="1">
              <a:solidFill>
                <a:srgbClr val="0000FF"/>
              </a:solidFill>
              <a:latin typeface="Arial" panose="020B0604020202020204" pitchFamily="34" charset="0"/>
            </a:endParaRPr>
          </a:p>
        </p:txBody>
      </p:sp>
      <p:sp>
        <p:nvSpPr>
          <p:cNvPr id="26679" name="テキスト ボックス 152"/>
          <p:cNvSpPr txBox="1">
            <a:spLocks noChangeArrowheads="1"/>
          </p:cNvSpPr>
          <p:nvPr/>
        </p:nvSpPr>
        <p:spPr bwMode="auto">
          <a:xfrm rot="-5234911">
            <a:off x="6701631" y="4809332"/>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-4</a:t>
            </a:r>
            <a:endParaRPr lang="ja-JP" altLang="en-US" sz="1400" b="1">
              <a:solidFill>
                <a:srgbClr val="0000FF"/>
              </a:solidFill>
              <a:latin typeface="Arial" panose="020B0604020202020204" pitchFamily="34" charset="0"/>
            </a:endParaRPr>
          </a:p>
        </p:txBody>
      </p:sp>
      <p:sp>
        <p:nvSpPr>
          <p:cNvPr id="26680" name="テキスト ボックス 152"/>
          <p:cNvSpPr txBox="1">
            <a:spLocks noChangeArrowheads="1"/>
          </p:cNvSpPr>
          <p:nvPr/>
        </p:nvSpPr>
        <p:spPr bwMode="auto">
          <a:xfrm rot="-5234911">
            <a:off x="6821487" y="3251201"/>
            <a:ext cx="3349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-8</a:t>
            </a:r>
            <a:endParaRPr lang="ja-JP" altLang="en-US" sz="1400" b="1">
              <a:solidFill>
                <a:srgbClr val="0000FF"/>
              </a:solidFill>
              <a:latin typeface="Arial" panose="020B0604020202020204" pitchFamily="34" charset="0"/>
            </a:endParaRPr>
          </a:p>
        </p:txBody>
      </p:sp>
      <p:sp>
        <p:nvSpPr>
          <p:cNvPr id="26681" name="テキスト ボックス 152"/>
          <p:cNvSpPr txBox="1">
            <a:spLocks noChangeArrowheads="1"/>
          </p:cNvSpPr>
          <p:nvPr/>
        </p:nvSpPr>
        <p:spPr bwMode="auto">
          <a:xfrm rot="4415574">
            <a:off x="7055643" y="1945482"/>
            <a:ext cx="334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400" b="1">
                <a:solidFill>
                  <a:srgbClr val="0000FF"/>
                </a:solidFill>
                <a:latin typeface="Arial" panose="020B0604020202020204" pitchFamily="34" charset="0"/>
              </a:rPr>
              <a:t>-12</a:t>
            </a:r>
            <a:endParaRPr lang="ja-JP" altLang="en-US" sz="1400" b="1">
              <a:solidFill>
                <a:srgbClr val="0000FF"/>
              </a:solidFill>
              <a:latin typeface="Arial" panose="020B0604020202020204" pitchFamily="34" charset="0"/>
            </a:endParaRPr>
          </a:p>
        </p:txBody>
      </p:sp>
      <p:sp>
        <p:nvSpPr>
          <p:cNvPr id="26682" name="テキスト ボックス 8"/>
          <p:cNvSpPr txBox="1">
            <a:spLocks noChangeArrowheads="1"/>
          </p:cNvSpPr>
          <p:nvPr/>
        </p:nvSpPr>
        <p:spPr bwMode="auto">
          <a:xfrm rot="-5168806">
            <a:off x="6857207" y="3877469"/>
            <a:ext cx="754062" cy="184150"/>
          </a:xfrm>
          <a:prstGeom prst="rect">
            <a:avLst/>
          </a:prstGeom>
          <a:solidFill>
            <a:schemeClr val="bg1"/>
          </a:solidFill>
          <a:ln w="1270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a:latin typeface="Meiryo UI" panose="020B0604030504040204" pitchFamily="50" charset="-128"/>
                <a:ea typeface="Meiryo UI" panose="020B0604030504040204" pitchFamily="50" charset="-128"/>
              </a:rPr>
              <a:t>国道</a:t>
            </a:r>
            <a:r>
              <a:rPr lang="en-US" altLang="ja-JP" sz="1200">
                <a:latin typeface="Meiryo UI" panose="020B0604030504040204" pitchFamily="50" charset="-128"/>
                <a:ea typeface="Meiryo UI" panose="020B0604030504040204" pitchFamily="50" charset="-128"/>
              </a:rPr>
              <a:t>170</a:t>
            </a:r>
            <a:r>
              <a:rPr lang="ja-JP" altLang="en-US" sz="1200">
                <a:latin typeface="Meiryo UI" panose="020B0604030504040204" pitchFamily="50" charset="-128"/>
                <a:ea typeface="Meiryo UI" panose="020B0604030504040204" pitchFamily="50" charset="-128"/>
              </a:rPr>
              <a:t>号</a:t>
            </a:r>
          </a:p>
        </p:txBody>
      </p:sp>
      <p:sp>
        <p:nvSpPr>
          <p:cNvPr id="26683" name="テキスト ボックス 8"/>
          <p:cNvSpPr txBox="1">
            <a:spLocks noChangeArrowheads="1"/>
          </p:cNvSpPr>
          <p:nvPr/>
        </p:nvSpPr>
        <p:spPr bwMode="auto">
          <a:xfrm rot="-4317970">
            <a:off x="5644356" y="2578894"/>
            <a:ext cx="1208088" cy="184150"/>
          </a:xfrm>
          <a:prstGeom prst="rect">
            <a:avLst/>
          </a:prstGeom>
          <a:solidFill>
            <a:schemeClr val="bg1"/>
          </a:solidFill>
          <a:ln w="1270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a:latin typeface="Meiryo UI" panose="020B0604030504040204" pitchFamily="50" charset="-128"/>
                <a:ea typeface="Meiryo UI" panose="020B0604030504040204" pitchFamily="50" charset="-128"/>
              </a:rPr>
              <a:t>府道八尾枚方線</a:t>
            </a:r>
          </a:p>
        </p:txBody>
      </p:sp>
      <p:sp>
        <p:nvSpPr>
          <p:cNvPr id="26684" name="テキスト ボックス 8"/>
          <p:cNvSpPr txBox="1">
            <a:spLocks noChangeArrowheads="1"/>
          </p:cNvSpPr>
          <p:nvPr/>
        </p:nvSpPr>
        <p:spPr bwMode="auto">
          <a:xfrm rot="-4357597">
            <a:off x="1828800" y="3308350"/>
            <a:ext cx="1208088" cy="185738"/>
          </a:xfrm>
          <a:prstGeom prst="rect">
            <a:avLst/>
          </a:prstGeom>
          <a:solidFill>
            <a:schemeClr val="bg1"/>
          </a:solidFill>
          <a:ln w="1270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dirty="0">
                <a:latin typeface="Meiryo UI" panose="020B0604030504040204" pitchFamily="50" charset="-128"/>
                <a:ea typeface="Meiryo UI" panose="020B0604030504040204" pitchFamily="50" charset="-128"/>
              </a:rPr>
              <a:t>府道八尾茨木線</a:t>
            </a:r>
          </a:p>
        </p:txBody>
      </p:sp>
      <p:sp>
        <p:nvSpPr>
          <p:cNvPr id="26685" name="テキスト ボックス 8"/>
          <p:cNvSpPr txBox="1">
            <a:spLocks noChangeArrowheads="1"/>
          </p:cNvSpPr>
          <p:nvPr/>
        </p:nvSpPr>
        <p:spPr bwMode="auto">
          <a:xfrm>
            <a:off x="3165475" y="4068763"/>
            <a:ext cx="936625" cy="153987"/>
          </a:xfrm>
          <a:prstGeom prst="rect">
            <a:avLst/>
          </a:prstGeom>
          <a:solidFill>
            <a:schemeClr val="bg1"/>
          </a:solidFill>
          <a:ln w="1270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a:latin typeface="Meiryo UI" panose="020B0604030504040204" pitchFamily="50" charset="-128"/>
                <a:ea typeface="Meiryo UI" panose="020B0604030504040204" pitchFamily="50" charset="-128"/>
              </a:rPr>
              <a:t>府道守口門真線</a:t>
            </a:r>
          </a:p>
        </p:txBody>
      </p:sp>
      <p:sp>
        <p:nvSpPr>
          <p:cNvPr id="26686" name="テキスト ボックス 8"/>
          <p:cNvSpPr txBox="1">
            <a:spLocks noChangeArrowheads="1"/>
          </p:cNvSpPr>
          <p:nvPr/>
        </p:nvSpPr>
        <p:spPr bwMode="auto">
          <a:xfrm rot="-2043092">
            <a:off x="6015038" y="3044825"/>
            <a:ext cx="1193800" cy="153988"/>
          </a:xfrm>
          <a:prstGeom prst="rect">
            <a:avLst/>
          </a:prstGeom>
          <a:solidFill>
            <a:schemeClr val="bg1"/>
          </a:solidFill>
          <a:ln w="1270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a:latin typeface="Meiryo UI" panose="020B0604030504040204" pitchFamily="50" charset="-128"/>
                <a:ea typeface="Meiryo UI" panose="020B0604030504040204" pitchFamily="50" charset="-128"/>
              </a:rPr>
              <a:t>第二京阪道路</a:t>
            </a: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側道</a:t>
            </a:r>
            <a:r>
              <a:rPr lang="en-US" altLang="ja-JP" sz="1000">
                <a:latin typeface="Meiryo UI" panose="020B0604030504040204" pitchFamily="50" charset="-128"/>
                <a:ea typeface="Meiryo UI" panose="020B0604030504040204" pitchFamily="50" charset="-128"/>
              </a:rPr>
              <a:t>)</a:t>
            </a:r>
            <a:endParaRPr lang="ja-JP" altLang="en-US" sz="1000">
              <a:latin typeface="Meiryo UI" panose="020B0604030504040204" pitchFamily="50" charset="-128"/>
              <a:ea typeface="Meiryo UI" panose="020B0604030504040204" pitchFamily="50" charset="-128"/>
            </a:endParaRPr>
          </a:p>
        </p:txBody>
      </p:sp>
      <p:sp>
        <p:nvSpPr>
          <p:cNvPr id="26687" name="テキスト ボックス 9"/>
          <p:cNvSpPr txBox="1">
            <a:spLocks noChangeArrowheads="1"/>
          </p:cNvSpPr>
          <p:nvPr/>
        </p:nvSpPr>
        <p:spPr bwMode="auto">
          <a:xfrm>
            <a:off x="528638" y="5843588"/>
            <a:ext cx="8091487" cy="957262"/>
          </a:xfrm>
          <a:prstGeom prst="rect">
            <a:avLst/>
          </a:prstGeom>
          <a:solidFill>
            <a:srgbClr val="FFFF00"/>
          </a:solidFill>
          <a:ln w="9525">
            <a:solidFill>
              <a:schemeClr val="tx1"/>
            </a:solidFill>
            <a:miter lim="800000"/>
            <a:headEnd/>
            <a:tailEnd/>
          </a:ln>
        </p:spPr>
        <p:txBody>
          <a:bodyPr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600" u="sng" dirty="0">
                <a:latin typeface="Arial" panose="020B0604020202020204" pitchFamily="34" charset="0"/>
              </a:rPr>
              <a:t>本事業により、並行する南北道路より交通が転換し、府道八尾枚方線、府道八尾茨木線、並行市道等の交通量が削減され、渋滞緩和・旅行速度ＵＰが見込まれる。また、事業区間は交通量が増加するが、４車線化による渋滞緩和・旅行速度ＵＰが見込まれる。</a:t>
            </a:r>
            <a:endParaRPr lang="en-US" altLang="ja-JP" sz="1600" u="sng" dirty="0">
              <a:latin typeface="Arial" panose="020B0604020202020204" pitchFamily="34" charset="0"/>
            </a:endParaRPr>
          </a:p>
        </p:txBody>
      </p:sp>
      <p:sp>
        <p:nvSpPr>
          <p:cNvPr id="26688" name="テキスト ボックス 8"/>
          <p:cNvSpPr txBox="1">
            <a:spLocks noChangeArrowheads="1"/>
          </p:cNvSpPr>
          <p:nvPr/>
        </p:nvSpPr>
        <p:spPr bwMode="auto">
          <a:xfrm rot="5158194">
            <a:off x="2805112" y="3352801"/>
            <a:ext cx="746125" cy="184150"/>
          </a:xfrm>
          <a:prstGeom prst="rect">
            <a:avLst/>
          </a:prstGeom>
          <a:solidFill>
            <a:schemeClr val="bg1"/>
          </a:solidFill>
          <a:ln w="1270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dirty="0">
                <a:latin typeface="Meiryo UI" panose="020B0604030504040204" pitchFamily="50" charset="-128"/>
                <a:ea typeface="Meiryo UI" panose="020B0604030504040204" pitchFamily="50" charset="-128"/>
              </a:rPr>
              <a:t>並行市道</a:t>
            </a:r>
          </a:p>
        </p:txBody>
      </p:sp>
      <p:sp>
        <p:nvSpPr>
          <p:cNvPr id="70" name="テキスト ボックス 4"/>
          <p:cNvSpPr txBox="1">
            <a:spLocks noChangeArrowheads="1"/>
          </p:cNvSpPr>
          <p:nvPr/>
        </p:nvSpPr>
        <p:spPr bwMode="auto">
          <a:xfrm>
            <a:off x="49175" y="1790893"/>
            <a:ext cx="2022959" cy="648997"/>
          </a:xfrm>
          <a:prstGeom prst="rect">
            <a:avLst/>
          </a:prstGeom>
          <a:solidFill>
            <a:schemeClr val="bg1"/>
          </a:solidFill>
          <a:ln w="9525">
            <a:solidFill>
              <a:schemeClr val="tx1"/>
            </a:solidFill>
            <a:miter lim="800000"/>
            <a:headEnd/>
            <a:tailEnd/>
          </a:ln>
        </p:spPr>
        <p:txBody>
          <a:bodyPr wrap="square"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Arial" panose="020B0604020202020204" pitchFamily="34" charset="0"/>
              </a:rPr>
              <a:t>・将来交通量予測（</a:t>
            </a:r>
            <a:r>
              <a:rPr lang="en-US" altLang="ja-JP" sz="1400" dirty="0">
                <a:latin typeface="Arial" panose="020B0604020202020204" pitchFamily="34" charset="0"/>
              </a:rPr>
              <a:t>R12</a:t>
            </a:r>
            <a:r>
              <a:rPr lang="ja-JP" altLang="en-US" sz="1400" dirty="0">
                <a:latin typeface="Arial" panose="020B0604020202020204" pitchFamily="34" charset="0"/>
              </a:rPr>
              <a:t>）</a:t>
            </a:r>
            <a:endParaRPr lang="en-US" altLang="ja-JP" sz="1400" dirty="0">
              <a:latin typeface="Arial" panose="020B0604020202020204" pitchFamily="34" charset="0"/>
            </a:endParaRPr>
          </a:p>
          <a:p>
            <a:pPr eaLnBrk="1" hangingPunct="1">
              <a:spcBef>
                <a:spcPct val="0"/>
              </a:spcBef>
              <a:buFontTx/>
              <a:buNone/>
            </a:pPr>
            <a:r>
              <a:rPr lang="ja-JP" altLang="en-US" sz="1400" dirty="0">
                <a:latin typeface="Arial" panose="020B0604020202020204" pitchFamily="34" charset="0"/>
              </a:rPr>
              <a:t>・単位：（百台</a:t>
            </a:r>
            <a:r>
              <a:rPr lang="en-US" altLang="ja-JP" sz="1400" dirty="0">
                <a:latin typeface="Arial" panose="020B0604020202020204" pitchFamily="34" charset="0"/>
              </a:rPr>
              <a:t>/</a:t>
            </a:r>
            <a:r>
              <a:rPr lang="ja-JP" altLang="en-US" sz="1400" dirty="0">
                <a:latin typeface="Arial" panose="020B0604020202020204" pitchFamily="34" charset="0"/>
              </a:rPr>
              <a:t>日）</a:t>
            </a:r>
            <a:endParaRPr lang="en-US" altLang="ja-JP" sz="1400" dirty="0">
              <a:latin typeface="Arial" panose="020B0604020202020204" pitchFamily="34" charset="0"/>
            </a:endParaRPr>
          </a:p>
        </p:txBody>
      </p:sp>
      <p:grpSp>
        <p:nvGrpSpPr>
          <p:cNvPr id="73" name="グループ化 72"/>
          <p:cNvGrpSpPr/>
          <p:nvPr/>
        </p:nvGrpSpPr>
        <p:grpSpPr>
          <a:xfrm>
            <a:off x="58217" y="2595252"/>
            <a:ext cx="2079767" cy="1152000"/>
            <a:chOff x="4910510" y="3886746"/>
            <a:chExt cx="2303462" cy="1349063"/>
          </a:xfrm>
        </p:grpSpPr>
        <p:sp>
          <p:nvSpPr>
            <p:cNvPr id="77" name="正方形/長方形 76"/>
            <p:cNvSpPr/>
            <p:nvPr/>
          </p:nvSpPr>
          <p:spPr bwMode="auto">
            <a:xfrm>
              <a:off x="4910510" y="3886746"/>
              <a:ext cx="2303462" cy="1349063"/>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cxnSp>
          <p:nvCxnSpPr>
            <p:cNvPr id="78" name="直線コネクタ 77"/>
            <p:cNvCxnSpPr/>
            <p:nvPr/>
          </p:nvCxnSpPr>
          <p:spPr bwMode="auto">
            <a:xfrm>
              <a:off x="5075610" y="4548733"/>
              <a:ext cx="503237"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bwMode="auto">
            <a:xfrm>
              <a:off x="5089897" y="4213615"/>
              <a:ext cx="503238"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sp>
          <p:nvSpPr>
            <p:cNvPr id="80" name="テキスト ボックス 11"/>
            <p:cNvSpPr txBox="1">
              <a:spLocks noChangeArrowheads="1"/>
            </p:cNvSpPr>
            <p:nvPr/>
          </p:nvSpPr>
          <p:spPr bwMode="auto">
            <a:xfrm>
              <a:off x="5766509" y="4062144"/>
              <a:ext cx="12105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a:latin typeface="Arial" pitchFamily="34" charset="0"/>
                </a:rPr>
                <a:t>交通量増加</a:t>
              </a:r>
            </a:p>
          </p:txBody>
        </p:sp>
        <p:sp>
          <p:nvSpPr>
            <p:cNvPr id="81" name="テキスト ボックス 19"/>
            <p:cNvSpPr txBox="1">
              <a:spLocks noChangeArrowheads="1"/>
            </p:cNvSpPr>
            <p:nvPr/>
          </p:nvSpPr>
          <p:spPr bwMode="auto">
            <a:xfrm>
              <a:off x="5766509" y="4382046"/>
              <a:ext cx="12105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a:latin typeface="Arial" pitchFamily="34" charset="0"/>
                </a:rPr>
                <a:t>交通量減少</a:t>
              </a:r>
            </a:p>
          </p:txBody>
        </p:sp>
        <p:cxnSp>
          <p:nvCxnSpPr>
            <p:cNvPr id="82" name="直線コネクタ 81"/>
            <p:cNvCxnSpPr/>
            <p:nvPr/>
          </p:nvCxnSpPr>
          <p:spPr bwMode="auto">
            <a:xfrm>
              <a:off x="5075610" y="4879836"/>
              <a:ext cx="503237" cy="0"/>
            </a:xfrm>
            <a:prstGeom prst="line">
              <a:avLst/>
            </a:prstGeom>
            <a:ln w="50800" cmpd="dbl">
              <a:solidFill>
                <a:srgbClr val="00FF00"/>
              </a:solidFill>
            </a:ln>
          </p:spPr>
          <p:style>
            <a:lnRef idx="1">
              <a:schemeClr val="accent1"/>
            </a:lnRef>
            <a:fillRef idx="0">
              <a:schemeClr val="accent1"/>
            </a:fillRef>
            <a:effectRef idx="0">
              <a:schemeClr val="accent1"/>
            </a:effectRef>
            <a:fontRef idx="minor">
              <a:schemeClr val="tx1"/>
            </a:fontRef>
          </p:style>
        </p:cxnSp>
        <p:sp>
          <p:nvSpPr>
            <p:cNvPr id="83" name="テキスト ボックス 19"/>
            <p:cNvSpPr txBox="1">
              <a:spLocks noChangeArrowheads="1"/>
            </p:cNvSpPr>
            <p:nvPr/>
          </p:nvSpPr>
          <p:spPr bwMode="auto">
            <a:xfrm>
              <a:off x="5750888" y="4727560"/>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a:latin typeface="Arial" pitchFamily="34" charset="0"/>
                </a:rPr>
                <a:t>事業箇所</a:t>
              </a:r>
            </a:p>
          </p:txBody>
        </p:sp>
      </p:grpSp>
      <p:sp>
        <p:nvSpPr>
          <p:cNvPr id="3" name="フリーフォーム 2"/>
          <p:cNvSpPr/>
          <p:nvPr/>
        </p:nvSpPr>
        <p:spPr>
          <a:xfrm>
            <a:off x="4043966" y="3361386"/>
            <a:ext cx="193183" cy="1339403"/>
          </a:xfrm>
          <a:custGeom>
            <a:avLst/>
            <a:gdLst>
              <a:gd name="connsiteX0" fmla="*/ 0 w 193183"/>
              <a:gd name="connsiteY0" fmla="*/ 1339403 h 1339403"/>
              <a:gd name="connsiteX1" fmla="*/ 193183 w 193183"/>
              <a:gd name="connsiteY1" fmla="*/ 734096 h 1339403"/>
              <a:gd name="connsiteX2" fmla="*/ 38637 w 193183"/>
              <a:gd name="connsiteY2" fmla="*/ 0 h 1339403"/>
            </a:gdLst>
            <a:ahLst/>
            <a:cxnLst>
              <a:cxn ang="0">
                <a:pos x="connsiteX0" y="connsiteY0"/>
              </a:cxn>
              <a:cxn ang="0">
                <a:pos x="connsiteX1" y="connsiteY1"/>
              </a:cxn>
              <a:cxn ang="0">
                <a:pos x="connsiteX2" y="connsiteY2"/>
              </a:cxn>
            </a:cxnLst>
            <a:rect l="l" t="t" r="r" b="b"/>
            <a:pathLst>
              <a:path w="193183" h="1339403">
                <a:moveTo>
                  <a:pt x="0" y="1339403"/>
                </a:moveTo>
                <a:lnTo>
                  <a:pt x="193183" y="734096"/>
                </a:lnTo>
                <a:lnTo>
                  <a:pt x="38637" y="0"/>
                </a:lnTo>
              </a:path>
            </a:pathLst>
          </a:custGeom>
          <a:noFill/>
          <a:ln w="114300">
            <a:solidFill>
              <a:srgbClr val="00D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7123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1505046" y="2492896"/>
            <a:ext cx="2095128" cy="276999"/>
          </a:xfrm>
          <a:prstGeom prst="rect">
            <a:avLst/>
          </a:prstGeom>
          <a:solidFill>
            <a:schemeClr val="bg1"/>
          </a:solidFill>
          <a:ln w="12700">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800" dirty="0">
                <a:latin typeface="Meiryo UI" panose="020B0604030504040204" pitchFamily="50" charset="-128"/>
                <a:ea typeface="Meiryo UI" panose="020B0604030504040204" pitchFamily="50" charset="-128"/>
              </a:rPr>
              <a:t>府道八尾茨木線</a:t>
            </a:r>
          </a:p>
        </p:txBody>
      </p:sp>
      <p:sp>
        <p:nvSpPr>
          <p:cNvPr id="5" name="テキスト ボックス 8"/>
          <p:cNvSpPr txBox="1">
            <a:spLocks noChangeArrowheads="1"/>
          </p:cNvSpPr>
          <p:nvPr/>
        </p:nvSpPr>
        <p:spPr bwMode="auto">
          <a:xfrm>
            <a:off x="5069160" y="2564904"/>
            <a:ext cx="2095128" cy="276999"/>
          </a:xfrm>
          <a:prstGeom prst="rect">
            <a:avLst/>
          </a:prstGeom>
          <a:solidFill>
            <a:schemeClr val="bg1"/>
          </a:solidFill>
          <a:ln w="12700">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800" dirty="0">
                <a:latin typeface="Meiryo UI" panose="020B0604030504040204" pitchFamily="50" charset="-128"/>
                <a:ea typeface="Meiryo UI" panose="020B0604030504040204" pitchFamily="50" charset="-128"/>
              </a:rPr>
              <a:t>平行市道</a:t>
            </a:r>
          </a:p>
        </p:txBody>
      </p:sp>
      <p:sp>
        <p:nvSpPr>
          <p:cNvPr id="6" name="テキスト ボックス 8"/>
          <p:cNvSpPr txBox="1">
            <a:spLocks noChangeArrowheads="1"/>
          </p:cNvSpPr>
          <p:nvPr/>
        </p:nvSpPr>
        <p:spPr bwMode="auto">
          <a:xfrm>
            <a:off x="1239787" y="4797152"/>
            <a:ext cx="3168352" cy="276999"/>
          </a:xfrm>
          <a:prstGeom prst="rect">
            <a:avLst/>
          </a:prstGeom>
          <a:solidFill>
            <a:schemeClr val="bg1"/>
          </a:solidFill>
          <a:ln w="12700">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800" dirty="0">
                <a:solidFill>
                  <a:srgbClr val="FF0000"/>
                </a:solidFill>
                <a:latin typeface="Meiryo UI" panose="020B0604030504040204" pitchFamily="50" charset="-128"/>
                <a:ea typeface="Meiryo UI" panose="020B0604030504040204" pitchFamily="50" charset="-128"/>
              </a:rPr>
              <a:t>府道木屋門真線（事業区域）</a:t>
            </a:r>
          </a:p>
        </p:txBody>
      </p:sp>
      <p:sp>
        <p:nvSpPr>
          <p:cNvPr id="7" name="テキスト ボックス 8"/>
          <p:cNvSpPr txBox="1">
            <a:spLocks noChangeArrowheads="1"/>
          </p:cNvSpPr>
          <p:nvPr/>
        </p:nvSpPr>
        <p:spPr bwMode="auto">
          <a:xfrm>
            <a:off x="5097670" y="4797152"/>
            <a:ext cx="2095128" cy="276999"/>
          </a:xfrm>
          <a:prstGeom prst="rect">
            <a:avLst/>
          </a:prstGeom>
          <a:solidFill>
            <a:schemeClr val="bg1"/>
          </a:solidFill>
          <a:ln w="12700">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800" dirty="0">
                <a:latin typeface="Meiryo UI" panose="020B0604030504040204" pitchFamily="50" charset="-128"/>
                <a:ea typeface="Meiryo UI" panose="020B0604030504040204" pitchFamily="50" charset="-128"/>
              </a:rPr>
              <a:t>府道八尾枚方線</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754686"/>
            <a:ext cx="2628292" cy="1730147"/>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580" y="803912"/>
            <a:ext cx="2618824" cy="1761511"/>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225" y="2962777"/>
            <a:ext cx="2651068" cy="1800403"/>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0699" y="2980030"/>
            <a:ext cx="2701628" cy="1778423"/>
          </a:xfrm>
          <a:prstGeom prst="rect">
            <a:avLst/>
          </a:prstGeom>
        </p:spPr>
      </p:pic>
      <p:sp>
        <p:nvSpPr>
          <p:cNvPr id="14" name="テキスト ボックス 8"/>
          <p:cNvSpPr txBox="1">
            <a:spLocks noChangeArrowheads="1"/>
          </p:cNvSpPr>
          <p:nvPr/>
        </p:nvSpPr>
        <p:spPr bwMode="auto">
          <a:xfrm>
            <a:off x="1433038" y="754686"/>
            <a:ext cx="2095128" cy="276999"/>
          </a:xfrm>
          <a:prstGeom prst="rect">
            <a:avLst/>
          </a:prstGeom>
          <a:solidFill>
            <a:schemeClr val="bg1"/>
          </a:solidFill>
          <a:ln w="12700">
            <a:solidFill>
              <a:schemeClr val="tx1"/>
            </a:solid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800" dirty="0">
                <a:latin typeface="Meiryo UI" panose="020B0604030504040204" pitchFamily="50" charset="-128"/>
                <a:ea typeface="Meiryo UI" panose="020B0604030504040204" pitchFamily="50" charset="-128"/>
              </a:rPr>
              <a:t>-1,600</a:t>
            </a:r>
            <a:r>
              <a:rPr lang="ja-JP" altLang="en-US" sz="1800" dirty="0">
                <a:latin typeface="Meiryo UI" panose="020B0604030504040204" pitchFamily="50" charset="-128"/>
                <a:ea typeface="Meiryo UI" panose="020B0604030504040204" pitchFamily="50" charset="-128"/>
              </a:rPr>
              <a:t>台</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日</a:t>
            </a:r>
            <a:endParaRPr lang="en-US" altLang="ja-JP" sz="1800" dirty="0">
              <a:latin typeface="Meiryo UI" panose="020B0604030504040204" pitchFamily="50" charset="-128"/>
              <a:ea typeface="Meiryo UI" panose="020B0604030504040204" pitchFamily="50" charset="-128"/>
            </a:endParaRPr>
          </a:p>
        </p:txBody>
      </p:sp>
      <p:sp>
        <p:nvSpPr>
          <p:cNvPr id="15" name="テキスト ボックス 8"/>
          <p:cNvSpPr txBox="1">
            <a:spLocks noChangeArrowheads="1"/>
          </p:cNvSpPr>
          <p:nvPr/>
        </p:nvSpPr>
        <p:spPr bwMode="auto">
          <a:xfrm>
            <a:off x="5087357" y="800758"/>
            <a:ext cx="2095128" cy="276999"/>
          </a:xfrm>
          <a:prstGeom prst="rect">
            <a:avLst/>
          </a:prstGeom>
          <a:solidFill>
            <a:schemeClr val="bg1"/>
          </a:solidFill>
          <a:ln w="12700">
            <a:solidFill>
              <a:schemeClr val="tx1"/>
            </a:solid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800" dirty="0">
                <a:latin typeface="Meiryo UI" panose="020B0604030504040204" pitchFamily="50" charset="-128"/>
                <a:ea typeface="Meiryo UI" panose="020B0604030504040204" pitchFamily="50" charset="-128"/>
              </a:rPr>
              <a:t>-2,200</a:t>
            </a:r>
            <a:r>
              <a:rPr lang="ja-JP" altLang="en-US" sz="1800" dirty="0">
                <a:latin typeface="Meiryo UI" panose="020B0604030504040204" pitchFamily="50" charset="-128"/>
                <a:ea typeface="Meiryo UI" panose="020B0604030504040204" pitchFamily="50" charset="-128"/>
              </a:rPr>
              <a:t>台</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日</a:t>
            </a:r>
            <a:endParaRPr lang="en-US" altLang="ja-JP" sz="1800" dirty="0">
              <a:latin typeface="Meiryo UI" panose="020B0604030504040204" pitchFamily="50" charset="-128"/>
              <a:ea typeface="Meiryo UI" panose="020B0604030504040204" pitchFamily="50" charset="-128"/>
            </a:endParaRPr>
          </a:p>
        </p:txBody>
      </p:sp>
      <p:sp>
        <p:nvSpPr>
          <p:cNvPr id="16" name="テキスト ボックス 8"/>
          <p:cNvSpPr txBox="1">
            <a:spLocks noChangeArrowheads="1"/>
          </p:cNvSpPr>
          <p:nvPr/>
        </p:nvSpPr>
        <p:spPr bwMode="auto">
          <a:xfrm>
            <a:off x="1631804" y="2973766"/>
            <a:ext cx="2095128" cy="276999"/>
          </a:xfrm>
          <a:prstGeom prst="rect">
            <a:avLst/>
          </a:prstGeom>
          <a:solidFill>
            <a:schemeClr val="bg1"/>
          </a:solidFill>
          <a:ln w="12700">
            <a:solidFill>
              <a:schemeClr val="tx1"/>
            </a:solid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800" dirty="0">
                <a:latin typeface="Meiryo UI" panose="020B0604030504040204" pitchFamily="50" charset="-128"/>
                <a:ea typeface="Meiryo UI" panose="020B0604030504040204" pitchFamily="50" charset="-128"/>
              </a:rPr>
              <a:t>+14,800</a:t>
            </a:r>
            <a:r>
              <a:rPr lang="ja-JP" altLang="en-US" sz="1800" dirty="0">
                <a:latin typeface="Meiryo UI" panose="020B0604030504040204" pitchFamily="50" charset="-128"/>
                <a:ea typeface="Meiryo UI" panose="020B0604030504040204" pitchFamily="50" charset="-128"/>
              </a:rPr>
              <a:t>台</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日</a:t>
            </a:r>
            <a:endParaRPr lang="en-US" altLang="ja-JP" sz="1800" dirty="0">
              <a:latin typeface="Meiryo UI" panose="020B0604030504040204" pitchFamily="50" charset="-128"/>
              <a:ea typeface="Meiryo UI" panose="020B0604030504040204" pitchFamily="50" charset="-128"/>
            </a:endParaRPr>
          </a:p>
        </p:txBody>
      </p:sp>
      <p:sp>
        <p:nvSpPr>
          <p:cNvPr id="17" name="テキスト ボックス 8"/>
          <p:cNvSpPr txBox="1">
            <a:spLocks noChangeArrowheads="1"/>
          </p:cNvSpPr>
          <p:nvPr/>
        </p:nvSpPr>
        <p:spPr bwMode="auto">
          <a:xfrm>
            <a:off x="5125546" y="3014548"/>
            <a:ext cx="2095128" cy="276999"/>
          </a:xfrm>
          <a:prstGeom prst="rect">
            <a:avLst/>
          </a:prstGeom>
          <a:solidFill>
            <a:schemeClr val="bg1"/>
          </a:solidFill>
          <a:ln w="12700">
            <a:solidFill>
              <a:schemeClr val="tx1"/>
            </a:solid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800" dirty="0">
                <a:latin typeface="Meiryo UI" panose="020B0604030504040204" pitchFamily="50" charset="-128"/>
                <a:ea typeface="Meiryo UI" panose="020B0604030504040204" pitchFamily="50" charset="-128"/>
              </a:rPr>
              <a:t>-900</a:t>
            </a:r>
            <a:r>
              <a:rPr lang="ja-JP" altLang="en-US" sz="1800" dirty="0">
                <a:latin typeface="Meiryo UI" panose="020B0604030504040204" pitchFamily="50" charset="-128"/>
                <a:ea typeface="Meiryo UI" panose="020B0604030504040204" pitchFamily="50" charset="-128"/>
              </a:rPr>
              <a:t>台</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日</a:t>
            </a:r>
            <a:endParaRPr lang="en-US" altLang="ja-JP" sz="1800" dirty="0">
              <a:latin typeface="Meiryo UI" panose="020B0604030504040204" pitchFamily="50" charset="-128"/>
              <a:ea typeface="Meiryo UI" panose="020B0604030504040204" pitchFamily="50" charset="-128"/>
            </a:endParaRPr>
          </a:p>
        </p:txBody>
      </p:sp>
      <p:sp>
        <p:nvSpPr>
          <p:cNvPr id="19" name="テキスト ボックス 9"/>
          <p:cNvSpPr txBox="1">
            <a:spLocks noChangeArrowheads="1"/>
          </p:cNvSpPr>
          <p:nvPr/>
        </p:nvSpPr>
        <p:spPr bwMode="auto">
          <a:xfrm>
            <a:off x="539552" y="5563084"/>
            <a:ext cx="8091487" cy="956773"/>
          </a:xfrm>
          <a:prstGeom prst="rect">
            <a:avLst/>
          </a:prstGeom>
          <a:solidFill>
            <a:srgbClr val="FFFF00"/>
          </a:solidFill>
          <a:ln w="9525">
            <a:solidFill>
              <a:schemeClr val="tx1"/>
            </a:solidFill>
            <a:miter lim="800000"/>
            <a:headEnd/>
            <a:tailEnd/>
          </a:ln>
        </p:spPr>
        <p:txBody>
          <a:bodyPr tIns="108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600" u="sng" dirty="0">
                <a:latin typeface="Arial" panose="020B0604020202020204" pitchFamily="34" charset="0"/>
              </a:rPr>
              <a:t>本路線は密集市街地解消のため、延焼遮断帯として</a:t>
            </a:r>
            <a:r>
              <a:rPr lang="en-US" altLang="ja-JP" sz="1600" u="sng" dirty="0">
                <a:latin typeface="Arial" panose="020B0604020202020204" pitchFamily="34" charset="0"/>
              </a:rPr>
              <a:t>4</a:t>
            </a:r>
            <a:r>
              <a:rPr lang="ja-JP" altLang="en-US" sz="1600" u="sng" dirty="0">
                <a:latin typeface="Arial" panose="020B0604020202020204" pitchFamily="34" charset="0"/>
              </a:rPr>
              <a:t>車線化整備の必要があり、広域緊急交通路と接続することで、平行する２車線道路から交通の転換が図られ、南北交通の主を担う路線となる。</a:t>
            </a:r>
            <a:endParaRPr lang="en-US" altLang="ja-JP" sz="1600" u="sng" dirty="0">
              <a:latin typeface="Arial" panose="020B0604020202020204" pitchFamily="34" charset="0"/>
            </a:endParaRPr>
          </a:p>
        </p:txBody>
      </p:sp>
      <p:sp>
        <p:nvSpPr>
          <p:cNvPr id="20" name="テキスト ボックス 8"/>
          <p:cNvSpPr txBox="1">
            <a:spLocks noChangeArrowheads="1"/>
          </p:cNvSpPr>
          <p:nvPr/>
        </p:nvSpPr>
        <p:spPr bwMode="auto">
          <a:xfrm>
            <a:off x="6758373" y="5322912"/>
            <a:ext cx="2095128" cy="161583"/>
          </a:xfrm>
          <a:prstGeom prst="rect">
            <a:avLst/>
          </a:prstGeom>
          <a:solidFill>
            <a:schemeClr val="bg1"/>
          </a:solidFill>
          <a:ln w="12700">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dirty="0">
                <a:latin typeface="Meiryo UI" panose="020B0604030504040204" pitchFamily="50" charset="-128"/>
                <a:ea typeface="Meiryo UI" panose="020B0604030504040204" pitchFamily="50" charset="-128"/>
              </a:rPr>
              <a:t>出典：</a:t>
            </a:r>
            <a:r>
              <a:rPr lang="en-US" altLang="ja-JP" sz="1050" dirty="0">
                <a:latin typeface="Meiryo UI" panose="020B0604030504040204" pitchFamily="50" charset="-128"/>
                <a:ea typeface="Meiryo UI" panose="020B0604030504040204" pitchFamily="50" charset="-128"/>
              </a:rPr>
              <a:t>google Map</a:t>
            </a:r>
            <a:r>
              <a:rPr lang="ja-JP" altLang="en-US" sz="1050" dirty="0">
                <a:latin typeface="Meiryo UI" panose="020B0604030504040204" pitchFamily="50" charset="-128"/>
                <a:ea typeface="Meiryo UI" panose="020B0604030504040204" pitchFamily="50" charset="-128"/>
              </a:rPr>
              <a:t>　ストリートビュー</a:t>
            </a:r>
          </a:p>
        </p:txBody>
      </p:sp>
    </p:spTree>
    <p:extLst>
      <p:ext uri="{BB962C8B-B14F-4D97-AF65-F5344CB8AC3E}">
        <p14:creationId xmlns:p14="http://schemas.microsoft.com/office/powerpoint/2010/main" val="571417107"/>
      </p:ext>
    </p:extLst>
  </p:cSld>
  <p:clrMapOvr>
    <a:masterClrMapping/>
  </p:clrMapOvr>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6B20AC-4E01-4B39-88BF-8C4FAF8AA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1C2A7C-4367-4520-81EE-A7F266CF4AD7}">
  <ds:schemaRefs>
    <ds:schemaRef ds:uri="http://purl.org/dc/elements/1.1/"/>
    <ds:schemaRef ds:uri="4e21aece-359b-4e6f-8f54-c70e1e237c6a"/>
    <ds:schemaRef ds:uri="http://schemas.openxmlformats.org/package/2006/metadata/core-properties"/>
    <ds:schemaRef ds:uri="http://schemas.microsoft.com/office/2006/documentManagement/types"/>
    <ds:schemaRef ds:uri="http://www.w3.org/XML/1998/namespace"/>
    <ds:schemaRef ds:uri="http://purl.org/dc/terms/"/>
    <ds:schemaRef ds:uri="http://purl.org/dc/dcmitype/"/>
    <ds:schemaRef ds:uri="http://schemas.microsoft.com/office/infopath/2007/PartnerControl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60673909-9E68-4D70-A83F-6DC2A369A3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7953</TotalTime>
  <Words>2993</Words>
  <Application>Microsoft Office PowerPoint</Application>
  <PresentationFormat>画面に合わせる (4:3)</PresentationFormat>
  <Paragraphs>373</Paragraphs>
  <Slides>17</Slides>
  <Notes>3</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33" baseType="lpstr">
      <vt:lpstr>HGPｺﾞｼｯｸM</vt:lpstr>
      <vt:lpstr>HGSｺﾞｼｯｸM</vt:lpstr>
      <vt:lpstr>HGS創英角ｺﾞｼｯｸUB</vt:lpstr>
      <vt:lpstr>HG丸ｺﾞｼｯｸM-PRO</vt:lpstr>
      <vt:lpstr>Meiryo UI</vt:lpstr>
      <vt:lpstr>ＭＳ Ｐゴシック</vt:lpstr>
      <vt:lpstr>ＭＳ ゴシック</vt:lpstr>
      <vt:lpstr>ＭＳ 明朝</vt:lpstr>
      <vt:lpstr>游ゴシック</vt:lpstr>
      <vt:lpstr>Arial</vt:lpstr>
      <vt:lpstr>Calibri</vt:lpstr>
      <vt:lpstr>Century</vt:lpstr>
      <vt:lpstr>Viner Hand ITC</vt:lpstr>
      <vt:lpstr>Wingdings</vt:lpstr>
      <vt:lpstr>Office テーマ</vt:lpstr>
      <vt:lpstr>文書</vt:lpstr>
      <vt:lpstr>PowerPoint プレゼンテーション</vt:lpstr>
      <vt:lpstr>1.事業概要</vt:lpstr>
      <vt:lpstr>PowerPoint プレゼンテーション</vt:lpstr>
      <vt:lpstr>PowerPoint プレゼンテーション</vt:lpstr>
      <vt:lpstr>1.事業概要</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２.事業の必要性等に関する視点</vt:lpstr>
      <vt:lpstr>３．事業の進捗の見込みの視点</vt:lpstr>
      <vt:lpstr>４．コスト縮減や代替案⽴案等の可能性の視点</vt:lpstr>
      <vt:lpstr>５．対応方針（原案）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麻野　員代</dc:creator>
  <cp:lastModifiedBy>岸本　遼太</cp:lastModifiedBy>
  <cp:revision>275</cp:revision>
  <cp:lastPrinted>2021-08-02T09:57:33Z</cp:lastPrinted>
  <dcterms:created xsi:type="dcterms:W3CDTF">2016-08-02T07:09:19Z</dcterms:created>
  <dcterms:modified xsi:type="dcterms:W3CDTF">2021-08-04T02:08:46Z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