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14"/>
  </p:notesMasterIdLst>
  <p:handoutMasterIdLst>
    <p:handoutMasterId r:id="rId15"/>
  </p:handoutMasterIdLst>
  <p:sldIdLst>
    <p:sldId id="275" r:id="rId2"/>
    <p:sldId id="261" r:id="rId3"/>
    <p:sldId id="280" r:id="rId4"/>
    <p:sldId id="262" r:id="rId5"/>
    <p:sldId id="263" r:id="rId6"/>
    <p:sldId id="294" r:id="rId7"/>
    <p:sldId id="259" r:id="rId8"/>
    <p:sldId id="281" r:id="rId9"/>
    <p:sldId id="257" r:id="rId10"/>
    <p:sldId id="296" r:id="rId11"/>
    <p:sldId id="297" r:id="rId12"/>
    <p:sldId id="295" r:id="rId13"/>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テーマ スタイル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189" autoAdjust="0"/>
    <p:restoredTop sz="87327" autoAdjust="0"/>
  </p:normalViewPr>
  <p:slideViewPr>
    <p:cSldViewPr snapToGrid="0">
      <p:cViewPr varScale="1">
        <p:scale>
          <a:sx n="85" d="100"/>
          <a:sy n="85" d="100"/>
        </p:scale>
        <p:origin x="1306"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72A79366-00A1-4D54-ACFC-AB14823AE206}"/>
              </a:ext>
            </a:extLst>
          </p:cNvPr>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22ACF562-E671-4889-9677-90C2E7D8B28B}"/>
              </a:ext>
            </a:extLst>
          </p:cNvPr>
          <p:cNvSpPr>
            <a:spLocks noGrp="1"/>
          </p:cNvSpPr>
          <p:nvPr>
            <p:ph type="dt" sz="quarter" idx="1"/>
          </p:nvPr>
        </p:nvSpPr>
        <p:spPr>
          <a:xfrm>
            <a:off x="3856038" y="0"/>
            <a:ext cx="2949575" cy="498475"/>
          </a:xfrm>
          <a:prstGeom prst="rect">
            <a:avLst/>
          </a:prstGeom>
        </p:spPr>
        <p:txBody>
          <a:bodyPr vert="horz" lIns="91440" tIns="45720" rIns="91440" bIns="45720" rtlCol="0"/>
          <a:lstStyle>
            <a:lvl1pPr algn="r">
              <a:defRPr sz="1200"/>
            </a:lvl1pPr>
          </a:lstStyle>
          <a:p>
            <a:fld id="{49439B80-C2BA-4EA1-93C4-F8FC00E3D60C}" type="datetimeFigureOut">
              <a:rPr kumimoji="1" lang="ja-JP" altLang="en-US" smtClean="0"/>
              <a:t>2026/7/13</a:t>
            </a:fld>
            <a:endParaRPr kumimoji="1" lang="ja-JP" altLang="en-US"/>
          </a:p>
        </p:txBody>
      </p:sp>
      <p:sp>
        <p:nvSpPr>
          <p:cNvPr id="4" name="フッター プレースホルダー 3">
            <a:extLst>
              <a:ext uri="{FF2B5EF4-FFF2-40B4-BE49-F238E27FC236}">
                <a16:creationId xmlns:a16="http://schemas.microsoft.com/office/drawing/2014/main" id="{D18B301E-F8B9-4BE4-9BA4-B1CD67DA336F}"/>
              </a:ext>
            </a:extLst>
          </p:cNvPr>
          <p:cNvSpPr>
            <a:spLocks noGrp="1"/>
          </p:cNvSpPr>
          <p:nvPr>
            <p:ph type="ftr" sz="quarter" idx="2"/>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E676932C-E239-45DD-BAF2-669DCF74FB8A}"/>
              </a:ext>
            </a:extLst>
          </p:cNvPr>
          <p:cNvSpPr>
            <a:spLocks noGrp="1"/>
          </p:cNvSpPr>
          <p:nvPr>
            <p:ph type="sldNum" sz="quarter" idx="3"/>
          </p:nvPr>
        </p:nvSpPr>
        <p:spPr>
          <a:xfrm>
            <a:off x="3856038" y="9440863"/>
            <a:ext cx="2949575" cy="498475"/>
          </a:xfrm>
          <a:prstGeom prst="rect">
            <a:avLst/>
          </a:prstGeom>
        </p:spPr>
        <p:txBody>
          <a:bodyPr vert="horz" lIns="91440" tIns="45720" rIns="91440" bIns="45720" rtlCol="0" anchor="b"/>
          <a:lstStyle>
            <a:lvl1pPr algn="r">
              <a:defRPr sz="1200"/>
            </a:lvl1pPr>
          </a:lstStyle>
          <a:p>
            <a:fld id="{69FD6184-A790-43BA-ABBC-A9116A16F99E}" type="slidenum">
              <a:rPr kumimoji="1" lang="ja-JP" altLang="en-US" smtClean="0"/>
              <a:t>‹#›</a:t>
            </a:fld>
            <a:endParaRPr kumimoji="1" lang="ja-JP" altLang="en-US"/>
          </a:p>
        </p:txBody>
      </p:sp>
    </p:spTree>
    <p:extLst>
      <p:ext uri="{BB962C8B-B14F-4D97-AF65-F5344CB8AC3E}">
        <p14:creationId xmlns:p14="http://schemas.microsoft.com/office/powerpoint/2010/main" val="206846684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8EB45560-DF73-4EC3-A285-699603768907}" type="datetimeFigureOut">
              <a:rPr kumimoji="1" lang="ja-JP" altLang="en-US" smtClean="0"/>
              <a:t>2026/7/13</a:t>
            </a:fld>
            <a:endParaRPr kumimoji="1" lang="ja-JP" altLang="en-US"/>
          </a:p>
        </p:txBody>
      </p:sp>
      <p:sp>
        <p:nvSpPr>
          <p:cNvPr id="4" name="スライド イメージ プレースホルダー 3"/>
          <p:cNvSpPr>
            <a:spLocks noGrp="1" noRot="1" noChangeAspect="1"/>
          </p:cNvSpPr>
          <p:nvPr>
            <p:ph type="sldImg" idx="2"/>
          </p:nvPr>
        </p:nvSpPr>
        <p:spPr>
          <a:xfrm>
            <a:off x="1166813" y="1243013"/>
            <a:ext cx="4473575"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DA612D9E-7F6F-4C75-A666-8A6FAD2732A0}" type="slidenum">
              <a:rPr kumimoji="1" lang="ja-JP" altLang="en-US" smtClean="0"/>
              <a:t>‹#›</a:t>
            </a:fld>
            <a:endParaRPr kumimoji="1" lang="ja-JP" altLang="en-US"/>
          </a:p>
        </p:txBody>
      </p:sp>
    </p:spTree>
    <p:extLst>
      <p:ext uri="{BB962C8B-B14F-4D97-AF65-F5344CB8AC3E}">
        <p14:creationId xmlns:p14="http://schemas.microsoft.com/office/powerpoint/2010/main" val="3656406136"/>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Tree>
    <p:extLst>
      <p:ext uri="{BB962C8B-B14F-4D97-AF65-F5344CB8AC3E}">
        <p14:creationId xmlns:p14="http://schemas.microsoft.com/office/powerpoint/2010/main" val="17584168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Tree>
    <p:extLst>
      <p:ext uri="{BB962C8B-B14F-4D97-AF65-F5344CB8AC3E}">
        <p14:creationId xmlns:p14="http://schemas.microsoft.com/office/powerpoint/2010/main" val="6330664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17562589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&lt;memo&gt;</a:t>
            </a:r>
          </a:p>
          <a:p>
            <a:r>
              <a:rPr kumimoji="1" lang="ja-JP" altLang="en-US" dirty="0"/>
              <a:t>会議室平均：</a:t>
            </a:r>
            <a:r>
              <a:rPr kumimoji="1" lang="en-US" altLang="ja-JP" dirty="0"/>
              <a:t>42.766666…</a:t>
            </a:r>
          </a:p>
          <a:p>
            <a:r>
              <a:rPr kumimoji="1" lang="ja-JP" altLang="en-US" dirty="0"/>
              <a:t>シアター平均：</a:t>
            </a:r>
            <a:r>
              <a:rPr kumimoji="1" lang="en-US" altLang="ja-JP" dirty="0"/>
              <a:t>41.233333…</a:t>
            </a:r>
          </a:p>
          <a:p>
            <a:r>
              <a:rPr kumimoji="1" lang="ja-JP" altLang="en-US" dirty="0"/>
              <a:t>プチエル平均：</a:t>
            </a:r>
            <a:r>
              <a:rPr kumimoji="1" lang="en-US" altLang="ja-JP" dirty="0"/>
              <a:t>43.266666…</a:t>
            </a:r>
            <a:endParaRPr kumimoji="1" lang="ja-JP" altLang="en-US" dirty="0"/>
          </a:p>
        </p:txBody>
      </p:sp>
    </p:spTree>
    <p:extLst>
      <p:ext uri="{BB962C8B-B14F-4D97-AF65-F5344CB8AC3E}">
        <p14:creationId xmlns:p14="http://schemas.microsoft.com/office/powerpoint/2010/main" val="1255853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青マーカー：数字をご修正ください。現時点で難しい場合は、このままで大丈夫です。（</a:t>
            </a:r>
            <a:r>
              <a:rPr kumimoji="1" lang="en-US" altLang="ja-JP" dirty="0"/>
              <a:t>6/8</a:t>
            </a:r>
            <a:r>
              <a:rPr kumimoji="1" lang="ja-JP" altLang="en-US" dirty="0"/>
              <a:t>に委員に事前説明を行いますので、それまでにご修正いただけますと幸いです。）</a:t>
            </a:r>
            <a:endParaRPr kumimoji="1" lang="en-US" altLang="ja-JP" dirty="0"/>
          </a:p>
          <a:p>
            <a:r>
              <a:rPr kumimoji="1" lang="ja-JP" altLang="en-US" dirty="0"/>
              <a:t>→収入は確定値ですが、支出がまだのため収支差は未変更です</a:t>
            </a:r>
            <a:endParaRPr kumimoji="1" lang="en-US" altLang="ja-JP" dirty="0"/>
          </a:p>
          <a:p>
            <a:endParaRPr kumimoji="1" lang="en-US" altLang="ja-JP" dirty="0"/>
          </a:p>
          <a:p>
            <a:r>
              <a:rPr kumimoji="1" lang="ja-JP" altLang="en-US" dirty="0"/>
              <a:t>★→承知しました。</a:t>
            </a:r>
            <a:r>
              <a:rPr kumimoji="1" lang="ja-JP" altLang="en-US" dirty="0">
                <a:highlight>
                  <a:srgbClr val="FFFF00"/>
                </a:highlight>
              </a:rPr>
              <a:t>支出額はいつ頃確定しそうな見込みでしょうか？</a:t>
            </a:r>
            <a:endParaRPr kumimoji="1" lang="en-US" altLang="ja-JP" dirty="0">
              <a:highlight>
                <a:srgbClr val="FFFF00"/>
              </a:highlight>
            </a:endParaRPr>
          </a:p>
        </p:txBody>
      </p:sp>
    </p:spTree>
    <p:extLst>
      <p:ext uri="{BB962C8B-B14F-4D97-AF65-F5344CB8AC3E}">
        <p14:creationId xmlns:p14="http://schemas.microsoft.com/office/powerpoint/2010/main" val="34508182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今年度の重点取組み項目、１プッシュ型営業の継続（人材開発部との連携等を想定）、２情報発信の更なる強化（</a:t>
            </a:r>
            <a:r>
              <a:rPr kumimoji="1" lang="en-US" altLang="ja-JP" dirty="0"/>
              <a:t>LINE</a:t>
            </a:r>
            <a:r>
              <a:rPr kumimoji="1" lang="ja-JP" altLang="en-US" dirty="0"/>
              <a:t>、本館正面広報ラックと植栽部分等のハード面の広報を想定）</a:t>
            </a:r>
            <a:br>
              <a:rPr kumimoji="1" lang="en-US" altLang="ja-JP" dirty="0"/>
            </a:br>
            <a:r>
              <a:rPr kumimoji="1" lang="ja-JP" altLang="en-US" dirty="0"/>
              <a:t>あともう１つ何かないかなと考えております。また、お打ち合わせの際にご相談させてください。→セキュリティを追加しました</a:t>
            </a:r>
            <a:endParaRPr kumimoji="1" lang="en-US" altLang="ja-JP" dirty="0"/>
          </a:p>
          <a:p>
            <a:endParaRPr kumimoji="1" lang="en-US" altLang="ja-JP" dirty="0"/>
          </a:p>
          <a:p>
            <a:r>
              <a:rPr kumimoji="1" lang="ja-JP" altLang="en-US" dirty="0"/>
              <a:t>★→前スライドの最後が、</a:t>
            </a:r>
            <a:r>
              <a:rPr kumimoji="1" lang="en-US" altLang="ja-JP" dirty="0"/>
              <a:t>『</a:t>
            </a:r>
            <a:r>
              <a:rPr kumimoji="1" lang="ja-JP" altLang="en-US" dirty="0"/>
              <a:t>重点取組（次頁）を展開し、「指定期間５年間における総収支均衡」、「単年度黒字」をめざす</a:t>
            </a:r>
            <a:r>
              <a:rPr kumimoji="1" lang="en-US" altLang="ja-JP" dirty="0"/>
              <a:t>』</a:t>
            </a:r>
            <a:r>
              <a:rPr kumimoji="1" lang="ja-JP" altLang="en-US" dirty="0"/>
              <a:t>となっております。</a:t>
            </a:r>
            <a:br>
              <a:rPr kumimoji="1" lang="en-US" altLang="ja-JP" dirty="0"/>
            </a:br>
            <a:r>
              <a:rPr kumimoji="1" lang="ja-JP" altLang="en-US" dirty="0"/>
              <a:t>　　　そのため、重点取組は収入増や経費削減につながる取組にしたく考えておりますが、セキュリティもつながるようにご説明できますでしょうか？</a:t>
            </a:r>
            <a:br>
              <a:rPr kumimoji="1" lang="en-US" altLang="ja-JP" dirty="0"/>
            </a:br>
            <a:r>
              <a:rPr kumimoji="1" lang="ja-JP" altLang="en-US" dirty="0"/>
              <a:t>　　　（評価委員会当日、ご説明できれば大丈夫です。あと私が課内で説明できるようにお打ち合わせさせていただきたいです</a:t>
            </a:r>
            <a:r>
              <a:rPr kumimoji="1" lang="en-US" altLang="ja-JP" dirty="0"/>
              <a:t>…</a:t>
            </a:r>
            <a:r>
              <a:rPr kumimoji="1" lang="ja-JP" altLang="en-US" dirty="0"/>
              <a:t>）</a:t>
            </a:r>
            <a:br>
              <a:rPr kumimoji="1" lang="en-US" altLang="ja-JP" dirty="0"/>
            </a:br>
            <a:br>
              <a:rPr kumimoji="1" lang="en-US" altLang="ja-JP" dirty="0"/>
            </a:br>
            <a:r>
              <a:rPr kumimoji="1" lang="ja-JP" altLang="en-US" dirty="0"/>
              <a:t>　　　せっかく追加いただき、スライドも作成いただいた上で大変恐縮ですが、「３新・予約システムの導入」も追加しましたので、「４セキュリティ」を追加するかどうか、</a:t>
            </a:r>
            <a:br>
              <a:rPr kumimoji="1" lang="en-US" altLang="ja-JP" dirty="0"/>
            </a:br>
            <a:r>
              <a:rPr kumimoji="1" lang="ja-JP" altLang="en-US" dirty="0"/>
              <a:t>　　　またお打ち合わせさせていただけますと幸いです。</a:t>
            </a:r>
            <a:endParaRPr kumimoji="1" lang="en-US" altLang="ja-JP" dirty="0"/>
          </a:p>
        </p:txBody>
      </p:sp>
    </p:spTree>
    <p:extLst>
      <p:ext uri="{BB962C8B-B14F-4D97-AF65-F5344CB8AC3E}">
        <p14:creationId xmlns:p14="http://schemas.microsoft.com/office/powerpoint/2010/main" val="13386692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Tree>
    <p:extLst>
      <p:ext uri="{BB962C8B-B14F-4D97-AF65-F5344CB8AC3E}">
        <p14:creationId xmlns:p14="http://schemas.microsoft.com/office/powerpoint/2010/main" val="7561471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スライドの作成をお願いします。（昨年度のスライドをそのまま残していますので、レイアウトや、スライド数の増減等、自由にご変更いただいて大丈夫です）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→内部の目標がまだ固まっていない為、ほぼ昨年同様の記載にとどめています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★２枚のスライドを１枚にまとめました。</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　「その他」の内容につきまして、昨年どおり、「</a:t>
            </a:r>
            <a:r>
              <a:rPr lang="ja-JP" altLang="en-US" dirty="0">
                <a:latin typeface="Meiryo UI" panose="020B0604030504040204" pitchFamily="50" charset="-128"/>
                <a:ea typeface="Meiryo UI" panose="020B0604030504040204" pitchFamily="50" charset="-128"/>
              </a:rPr>
              <a:t>大型催事の開催実績がある企業や業界団体等に対して、重点的にエル・シアターの営業を実施」にするのはいかがでしょうか？</a:t>
            </a:r>
            <a:endParaRPr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もしくは、７年度に稼働率が上がった「単価の高い大規模会議室」の稼働率をより上げるように、実績のある企業等に営業するのはどうでしょうか？</a:t>
            </a:r>
            <a:endParaRPr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現行ですと、営業の話と少しずれる気がしまして</a:t>
            </a:r>
            <a:r>
              <a:rPr lang="en-US" altLang="ja-JP" dirty="0">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→修正しました</a:t>
            </a:r>
            <a:endParaRPr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p:txBody>
      </p:sp>
    </p:spTree>
    <p:extLst>
      <p:ext uri="{BB962C8B-B14F-4D97-AF65-F5344CB8AC3E}">
        <p14:creationId xmlns:p14="http://schemas.microsoft.com/office/powerpoint/2010/main" val="10385637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スライドの作成をお願いします。（既存のスライドを落とし込んでいますが、自由に削除していただいて大丈夫です。スライドも適宜増やしていただいて大丈夫です）</a:t>
            </a:r>
            <a:endParaRPr kumimoji="1" lang="en-US" altLang="ja-JP" dirty="0"/>
          </a:p>
          <a:p>
            <a:r>
              <a:rPr kumimoji="1" lang="ja-JP" altLang="en-US" dirty="0"/>
              <a:t>→修正しましたが、本番までにもう少しブラッシュアップしたいです</a:t>
            </a:r>
            <a:endParaRPr kumimoji="1" lang="en-US" altLang="ja-JP" dirty="0"/>
          </a:p>
          <a:p>
            <a:endParaRPr kumimoji="1" lang="en-US" altLang="ja-JP" dirty="0"/>
          </a:p>
          <a:p>
            <a:r>
              <a:rPr kumimoji="1" lang="ja-JP" altLang="en-US" dirty="0"/>
              <a:t>★→ブラッシュアップの件、承知しました。</a:t>
            </a:r>
            <a:endParaRPr kumimoji="1" lang="en-US" altLang="ja-JP" dirty="0"/>
          </a:p>
          <a:p>
            <a:r>
              <a:rPr kumimoji="1" lang="ja-JP" altLang="en-US" dirty="0"/>
              <a:t>　　　「○企業や団体への広報・</a:t>
            </a:r>
            <a:r>
              <a:rPr kumimoji="1" lang="en-US" altLang="ja-JP" dirty="0"/>
              <a:t>PR</a:t>
            </a:r>
            <a:r>
              <a:rPr kumimoji="1" lang="ja-JP" altLang="en-US" dirty="0"/>
              <a:t>強化」は、事業計画に記載していただいております「人材開発部との連携」を想定しておりましたため、追記いただけますでしょうか。</a:t>
            </a:r>
            <a:endParaRPr kumimoji="1" lang="en-US" altLang="ja-JP" dirty="0"/>
          </a:p>
          <a:p>
            <a:r>
              <a:rPr kumimoji="1" lang="ja-JP" altLang="en-US" dirty="0"/>
              <a:t>　　　こちらの説明不足で申し訳ございません。</a:t>
            </a:r>
            <a:endParaRPr kumimoji="1" lang="en-US" altLang="ja-JP" dirty="0"/>
          </a:p>
          <a:p>
            <a:r>
              <a:rPr kumimoji="1" lang="ja-JP" altLang="en-US" dirty="0"/>
              <a:t>　　　（新たな評価項目です。）</a:t>
            </a:r>
          </a:p>
        </p:txBody>
      </p:sp>
    </p:spTree>
    <p:extLst>
      <p:ext uri="{BB962C8B-B14F-4D97-AF65-F5344CB8AC3E}">
        <p14:creationId xmlns:p14="http://schemas.microsoft.com/office/powerpoint/2010/main" val="9707729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15895675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30752368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90A106AA-D0A1-4552-B867-AAF5982C87B2}" type="datetime1">
              <a:rPr kumimoji="1" lang="ja-JP" altLang="en-US" smtClean="0"/>
              <a:t>2026/7/13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BEFAA3D-2F26-44E4-AFFF-E76908BA4891}" type="slidenum">
              <a:rPr kumimoji="1" lang="ja-JP" altLang="en-US" smtClean="0"/>
              <a:t>‹#›</a:t>
            </a:fld>
            <a:endParaRPr kumimoji="1" lang="ja-JP" altLang="en-US"/>
          </a:p>
        </p:txBody>
      </p:sp>
    </p:spTree>
    <p:extLst>
      <p:ext uri="{BB962C8B-B14F-4D97-AF65-F5344CB8AC3E}">
        <p14:creationId xmlns:p14="http://schemas.microsoft.com/office/powerpoint/2010/main" val="3956690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E0D5C5D-8B27-4BFD-B62F-949A5707F854}" type="datetime1">
              <a:rPr kumimoji="1" lang="ja-JP" altLang="en-US" smtClean="0"/>
              <a:t>2026/7/13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BEFAA3D-2F26-44E4-AFFF-E76908BA4891}" type="slidenum">
              <a:rPr kumimoji="1" lang="ja-JP" altLang="en-US" smtClean="0"/>
              <a:t>‹#›</a:t>
            </a:fld>
            <a:endParaRPr kumimoji="1" lang="ja-JP" altLang="en-US"/>
          </a:p>
        </p:txBody>
      </p:sp>
    </p:spTree>
    <p:extLst>
      <p:ext uri="{BB962C8B-B14F-4D97-AF65-F5344CB8AC3E}">
        <p14:creationId xmlns:p14="http://schemas.microsoft.com/office/powerpoint/2010/main" val="10799568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8A5FCCA-5B09-4980-9EF4-5F0C3FA4780A}" type="datetime1">
              <a:rPr kumimoji="1" lang="ja-JP" altLang="en-US" smtClean="0"/>
              <a:t>2026/7/13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BEFAA3D-2F26-44E4-AFFF-E76908BA4891}" type="slidenum">
              <a:rPr kumimoji="1" lang="ja-JP" altLang="en-US" smtClean="0"/>
              <a:t>‹#›</a:t>
            </a:fld>
            <a:endParaRPr kumimoji="1" lang="ja-JP" altLang="en-US"/>
          </a:p>
        </p:txBody>
      </p:sp>
    </p:spTree>
    <p:extLst>
      <p:ext uri="{BB962C8B-B14F-4D97-AF65-F5344CB8AC3E}">
        <p14:creationId xmlns:p14="http://schemas.microsoft.com/office/powerpoint/2010/main" val="17812760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9E69F6A-AF43-46CC-B3E7-C87BEEF63BED}" type="datetime1">
              <a:rPr kumimoji="1" lang="ja-JP" altLang="en-US" smtClean="0"/>
              <a:t>2026/7/13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BEFAA3D-2F26-44E4-AFFF-E76908BA4891}" type="slidenum">
              <a:rPr kumimoji="1" lang="ja-JP" altLang="en-US" smtClean="0"/>
              <a:t>‹#›</a:t>
            </a:fld>
            <a:endParaRPr kumimoji="1" lang="ja-JP" altLang="en-US"/>
          </a:p>
        </p:txBody>
      </p:sp>
    </p:spTree>
    <p:extLst>
      <p:ext uri="{BB962C8B-B14F-4D97-AF65-F5344CB8AC3E}">
        <p14:creationId xmlns:p14="http://schemas.microsoft.com/office/powerpoint/2010/main" val="1884565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6FF50247-E0F0-4CC6-B5C4-086721F9DF92}" type="datetime1">
              <a:rPr kumimoji="1" lang="ja-JP" altLang="en-US" smtClean="0"/>
              <a:t>2026/7/13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BEFAA3D-2F26-44E4-AFFF-E76908BA4891}" type="slidenum">
              <a:rPr kumimoji="1" lang="ja-JP" altLang="en-US" smtClean="0"/>
              <a:t>‹#›</a:t>
            </a:fld>
            <a:endParaRPr kumimoji="1" lang="ja-JP" altLang="en-US"/>
          </a:p>
        </p:txBody>
      </p:sp>
    </p:spTree>
    <p:extLst>
      <p:ext uri="{BB962C8B-B14F-4D97-AF65-F5344CB8AC3E}">
        <p14:creationId xmlns:p14="http://schemas.microsoft.com/office/powerpoint/2010/main" val="947995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64B9E0EF-CBD2-4A81-8C99-4894C303FA22}" type="datetime1">
              <a:rPr kumimoji="1" lang="ja-JP" altLang="en-US" smtClean="0"/>
              <a:t>2026/7/13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BEFAA3D-2F26-44E4-AFFF-E76908BA4891}" type="slidenum">
              <a:rPr kumimoji="1" lang="ja-JP" altLang="en-US" smtClean="0"/>
              <a:t>‹#›</a:t>
            </a:fld>
            <a:endParaRPr kumimoji="1" lang="ja-JP" altLang="en-US"/>
          </a:p>
        </p:txBody>
      </p:sp>
    </p:spTree>
    <p:extLst>
      <p:ext uri="{BB962C8B-B14F-4D97-AF65-F5344CB8AC3E}">
        <p14:creationId xmlns:p14="http://schemas.microsoft.com/office/powerpoint/2010/main" val="2553523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E1931324-8932-42BB-B324-89E21738F4D5}" type="datetime1">
              <a:rPr kumimoji="1" lang="ja-JP" altLang="en-US" smtClean="0"/>
              <a:t>2026/7/13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3BEFAA3D-2F26-44E4-AFFF-E76908BA4891}" type="slidenum">
              <a:rPr kumimoji="1" lang="ja-JP" altLang="en-US" smtClean="0"/>
              <a:t>‹#›</a:t>
            </a:fld>
            <a:endParaRPr kumimoji="1" lang="ja-JP" altLang="en-US"/>
          </a:p>
        </p:txBody>
      </p:sp>
    </p:spTree>
    <p:extLst>
      <p:ext uri="{BB962C8B-B14F-4D97-AF65-F5344CB8AC3E}">
        <p14:creationId xmlns:p14="http://schemas.microsoft.com/office/powerpoint/2010/main" val="15103212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DB2D06B3-FDD5-4C23-9195-7F33436DBC23}" type="datetime1">
              <a:rPr kumimoji="1" lang="ja-JP" altLang="en-US" smtClean="0"/>
              <a:t>2026/7/13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3BEFAA3D-2F26-44E4-AFFF-E76908BA4891}" type="slidenum">
              <a:rPr kumimoji="1" lang="ja-JP" altLang="en-US" smtClean="0"/>
              <a:t>‹#›</a:t>
            </a:fld>
            <a:endParaRPr kumimoji="1" lang="ja-JP" altLang="en-US"/>
          </a:p>
        </p:txBody>
      </p:sp>
    </p:spTree>
    <p:extLst>
      <p:ext uri="{BB962C8B-B14F-4D97-AF65-F5344CB8AC3E}">
        <p14:creationId xmlns:p14="http://schemas.microsoft.com/office/powerpoint/2010/main" val="3117775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0F7BC4-0191-4321-9A60-6D0F56CD2935}" type="datetime1">
              <a:rPr kumimoji="1" lang="ja-JP" altLang="en-US" smtClean="0"/>
              <a:t>2026/7/13</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3BEFAA3D-2F26-44E4-AFFF-E76908BA4891}" type="slidenum">
              <a:rPr kumimoji="1" lang="ja-JP" altLang="en-US" smtClean="0"/>
              <a:t>‹#›</a:t>
            </a:fld>
            <a:endParaRPr kumimoji="1" lang="ja-JP" altLang="en-US"/>
          </a:p>
        </p:txBody>
      </p:sp>
    </p:spTree>
    <p:extLst>
      <p:ext uri="{BB962C8B-B14F-4D97-AF65-F5344CB8AC3E}">
        <p14:creationId xmlns:p14="http://schemas.microsoft.com/office/powerpoint/2010/main" val="34084738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34BE279-5BA2-44EA-A22B-665098AFEE5C}" type="datetime1">
              <a:rPr kumimoji="1" lang="ja-JP" altLang="en-US" smtClean="0"/>
              <a:t>2026/7/13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BEFAA3D-2F26-44E4-AFFF-E76908BA4891}" type="slidenum">
              <a:rPr kumimoji="1" lang="ja-JP" altLang="en-US" smtClean="0"/>
              <a:t>‹#›</a:t>
            </a:fld>
            <a:endParaRPr kumimoji="1" lang="ja-JP" altLang="en-US"/>
          </a:p>
        </p:txBody>
      </p:sp>
    </p:spTree>
    <p:extLst>
      <p:ext uri="{BB962C8B-B14F-4D97-AF65-F5344CB8AC3E}">
        <p14:creationId xmlns:p14="http://schemas.microsoft.com/office/powerpoint/2010/main" val="17927229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610A091-E9F9-49A3-86F0-901B22B3BE5D}" type="datetime1">
              <a:rPr kumimoji="1" lang="ja-JP" altLang="en-US" smtClean="0"/>
              <a:t>2026/7/13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BEFAA3D-2F26-44E4-AFFF-E76908BA4891}" type="slidenum">
              <a:rPr kumimoji="1" lang="ja-JP" altLang="en-US" smtClean="0"/>
              <a:t>‹#›</a:t>
            </a:fld>
            <a:endParaRPr kumimoji="1" lang="ja-JP" altLang="en-US"/>
          </a:p>
        </p:txBody>
      </p:sp>
    </p:spTree>
    <p:extLst>
      <p:ext uri="{BB962C8B-B14F-4D97-AF65-F5344CB8AC3E}">
        <p14:creationId xmlns:p14="http://schemas.microsoft.com/office/powerpoint/2010/main" val="40706790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854BCA-9FDF-471E-87D6-30F981B09CDF}" type="datetime1">
              <a:rPr kumimoji="1" lang="ja-JP" altLang="en-US" smtClean="0"/>
              <a:t>2026/7/13</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EFAA3D-2F26-44E4-AFFF-E76908BA4891}" type="slidenum">
              <a:rPr kumimoji="1" lang="ja-JP" altLang="en-US" smtClean="0"/>
              <a:t>‹#›</a:t>
            </a:fld>
            <a:endParaRPr kumimoji="1" lang="ja-JP" altLang="en-US"/>
          </a:p>
        </p:txBody>
      </p:sp>
    </p:spTree>
    <p:extLst>
      <p:ext uri="{BB962C8B-B14F-4D97-AF65-F5344CB8AC3E}">
        <p14:creationId xmlns:p14="http://schemas.microsoft.com/office/powerpoint/2010/main" val="34428293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180975" y="1360658"/>
            <a:ext cx="8782050" cy="1446550"/>
          </a:xfrm>
          <a:prstGeom prst="rect">
            <a:avLst/>
          </a:prstGeom>
          <a:noFill/>
        </p:spPr>
        <p:txBody>
          <a:bodyPr wrap="square" rtlCol="0">
            <a:spAutoFit/>
          </a:bodyPr>
          <a:lstStyle/>
          <a:p>
            <a:pPr algn="ctr"/>
            <a:r>
              <a:rPr kumimoji="1" lang="ja-JP" altLang="en-US" sz="4400" b="1" dirty="0">
                <a:latin typeface="Meiryo UI" panose="020B0604030504040204" pitchFamily="50" charset="-128"/>
                <a:ea typeface="Meiryo UI" panose="020B0604030504040204" pitchFamily="50" charset="-128"/>
              </a:rPr>
              <a:t>大阪府立労働センター</a:t>
            </a:r>
            <a:endParaRPr kumimoji="1" lang="en-US" altLang="ja-JP" sz="4400" b="1" dirty="0">
              <a:latin typeface="Meiryo UI" panose="020B0604030504040204" pitchFamily="50" charset="-128"/>
              <a:ea typeface="Meiryo UI" panose="020B0604030504040204" pitchFamily="50" charset="-128"/>
            </a:endParaRPr>
          </a:p>
          <a:p>
            <a:pPr algn="ctr"/>
            <a:endParaRPr kumimoji="1" lang="en-US" altLang="ja-JP" sz="1600" b="1" dirty="0">
              <a:latin typeface="Meiryo UI" panose="020B0604030504040204" pitchFamily="50" charset="-128"/>
              <a:ea typeface="Meiryo UI" panose="020B0604030504040204" pitchFamily="50" charset="-128"/>
            </a:endParaRPr>
          </a:p>
          <a:p>
            <a:pPr algn="ctr"/>
            <a:r>
              <a:rPr kumimoji="1" lang="ja-JP" altLang="en-US" sz="2800" b="1" dirty="0">
                <a:latin typeface="Meiryo UI" panose="020B0604030504040204" pitchFamily="50" charset="-128"/>
                <a:ea typeface="Meiryo UI" panose="020B0604030504040204" pitchFamily="50" charset="-128"/>
              </a:rPr>
              <a:t>令和７年度運営状況及び令和８年度事業計画</a:t>
            </a:r>
          </a:p>
        </p:txBody>
      </p:sp>
      <p:sp>
        <p:nvSpPr>
          <p:cNvPr id="7" name="テキスト ボックス 6"/>
          <p:cNvSpPr txBox="1"/>
          <p:nvPr/>
        </p:nvSpPr>
        <p:spPr>
          <a:xfrm>
            <a:off x="7694762" y="81708"/>
            <a:ext cx="1316065" cy="369332"/>
          </a:xfrm>
          <a:prstGeom prst="rect">
            <a:avLst/>
          </a:prstGeom>
          <a:noFill/>
          <a:ln>
            <a:solidFill>
              <a:srgbClr val="002060"/>
            </a:solidFill>
          </a:ln>
        </p:spPr>
        <p:txBody>
          <a:bodyPr wrap="square" rtlCol="0">
            <a:spAutoFit/>
          </a:bodyPr>
          <a:lstStyle/>
          <a:p>
            <a:pPr algn="ctr"/>
            <a:r>
              <a:rPr lang="ja-JP" altLang="en-US" dirty="0">
                <a:latin typeface="Meiryo UI" panose="020B0604030504040204" pitchFamily="50" charset="-128"/>
                <a:ea typeface="Meiryo UI" panose="020B0604030504040204" pitchFamily="50" charset="-128"/>
              </a:rPr>
              <a:t>資料１</a:t>
            </a:r>
            <a:endParaRPr lang="en-US" altLang="ja-JP" dirty="0">
              <a:latin typeface="Meiryo UI" panose="020B0604030504040204" pitchFamily="50" charset="-128"/>
              <a:ea typeface="Meiryo UI" panose="020B0604030504040204" pitchFamily="50" charset="-128"/>
            </a:endParaRPr>
          </a:p>
        </p:txBody>
      </p:sp>
      <p:sp>
        <p:nvSpPr>
          <p:cNvPr id="8" name="テキスト ボックス 7"/>
          <p:cNvSpPr txBox="1"/>
          <p:nvPr/>
        </p:nvSpPr>
        <p:spPr>
          <a:xfrm>
            <a:off x="0" y="4855025"/>
            <a:ext cx="9144001" cy="348813"/>
          </a:xfrm>
          <a:prstGeom prst="rect">
            <a:avLst/>
          </a:prstGeom>
          <a:noFill/>
        </p:spPr>
        <p:txBody>
          <a:bodyPr wrap="square" rtlCol="0" anchor="ctr" anchorCtr="0">
            <a:spAutoFit/>
          </a:bodyPr>
          <a:lstStyle/>
          <a:p>
            <a:pPr algn="ctr">
              <a:lnSpc>
                <a:spcPts val="2000"/>
              </a:lnSpc>
            </a:pPr>
            <a:r>
              <a:rPr lang="ja-JP" altLang="en-US" sz="2000" dirty="0">
                <a:latin typeface="Meiryo UI" panose="020B0604030504040204" pitchFamily="50" charset="-128"/>
                <a:ea typeface="Meiryo UI" panose="020B0604030504040204" pitchFamily="50" charset="-128"/>
              </a:rPr>
              <a:t>共同事業体　エル・プロジェクト（代表　大阪労働協会）</a:t>
            </a:r>
          </a:p>
        </p:txBody>
      </p:sp>
      <p:pic>
        <p:nvPicPr>
          <p:cNvPr id="4" name="グラフィックス 3">
            <a:extLst>
              <a:ext uri="{FF2B5EF4-FFF2-40B4-BE49-F238E27FC236}">
                <a16:creationId xmlns:a16="http://schemas.microsoft.com/office/drawing/2014/main" id="{3A249648-BFF8-4AA6-8295-EB856DDF5293}"/>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952750" y="5341937"/>
            <a:ext cx="3238500" cy="1238250"/>
          </a:xfrm>
          <a:prstGeom prst="rect">
            <a:avLst/>
          </a:prstGeom>
        </p:spPr>
      </p:pic>
      <p:sp>
        <p:nvSpPr>
          <p:cNvPr id="2" name="スライド番号プレースホルダー 1">
            <a:extLst>
              <a:ext uri="{FF2B5EF4-FFF2-40B4-BE49-F238E27FC236}">
                <a16:creationId xmlns:a16="http://schemas.microsoft.com/office/drawing/2014/main" id="{BCECCC84-938B-41F3-8832-3EB552E7761F}"/>
              </a:ext>
            </a:extLst>
          </p:cNvPr>
          <p:cNvSpPr>
            <a:spLocks noGrp="1"/>
          </p:cNvSpPr>
          <p:nvPr>
            <p:ph type="sldNum" sz="quarter" idx="12"/>
          </p:nvPr>
        </p:nvSpPr>
        <p:spPr>
          <a:xfrm>
            <a:off x="7086600" y="6492875"/>
            <a:ext cx="2057400" cy="365125"/>
          </a:xfrm>
        </p:spPr>
        <p:txBody>
          <a:bodyPr/>
          <a:lstStyle/>
          <a:p>
            <a:fld id="{3BEFAA3D-2F26-44E4-AFFF-E76908BA4891}" type="slidenum">
              <a:rPr kumimoji="1" lang="ja-JP" altLang="en-US" smtClean="0"/>
              <a:t>1</a:t>
            </a:fld>
            <a:endParaRPr kumimoji="1" lang="ja-JP" altLang="en-US"/>
          </a:p>
        </p:txBody>
      </p:sp>
    </p:spTree>
    <p:extLst>
      <p:ext uri="{BB962C8B-B14F-4D97-AF65-F5344CB8AC3E}">
        <p14:creationId xmlns:p14="http://schemas.microsoft.com/office/powerpoint/2010/main" val="10019572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a:extLst>
              <a:ext uri="{FF2B5EF4-FFF2-40B4-BE49-F238E27FC236}">
                <a16:creationId xmlns:a16="http://schemas.microsoft.com/office/drawing/2014/main" id="{A2775F5D-8394-4ACE-83DC-AAC816139729}"/>
              </a:ext>
            </a:extLst>
          </p:cNvPr>
          <p:cNvSpPr>
            <a:spLocks noChangeArrowheads="1"/>
          </p:cNvSpPr>
          <p:nvPr/>
        </p:nvSpPr>
        <p:spPr bwMode="auto">
          <a:xfrm>
            <a:off x="3" y="0"/>
            <a:ext cx="9143997" cy="405342"/>
          </a:xfrm>
          <a:prstGeom prst="rect">
            <a:avLst/>
          </a:prstGeom>
          <a:solidFill>
            <a:sysClr val="windowText" lastClr="000000"/>
          </a:solidFill>
          <a:ln w="19050" cap="flat" cmpd="sng" algn="ctr">
            <a:noFill/>
            <a:prstDash val="solid"/>
            <a:miter lim="800000"/>
            <a:headEnd/>
            <a:tailEnd/>
          </a:ln>
          <a:effectLst/>
        </p:spPr>
        <p:txBody>
          <a:bodyPr wrap="none" tIns="59143" bIns="59143" anchor="ctr"/>
          <a:lstStyle>
            <a:lvl1pPr algn="l" eaLnBrk="0" hangingPunct="0">
              <a:spcBef>
                <a:spcPct val="20000"/>
              </a:spcBef>
              <a:buChar char="•"/>
              <a:defRPr kumimoji="1" sz="3200">
                <a:solidFill>
                  <a:schemeClr val="tx1"/>
                </a:solidFill>
                <a:latin typeface="Arial"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defTabSz="326582" eaLnBrk="1" hangingPunct="1">
              <a:spcBef>
                <a:spcPct val="0"/>
              </a:spcBef>
              <a:buNone/>
            </a:pPr>
            <a:r>
              <a:rPr lang="ja-JP" altLang="en-US" sz="2000" b="1" kern="0" dirty="0">
                <a:solidFill>
                  <a:prstClr val="white"/>
                </a:solidFill>
                <a:latin typeface="Meiryo UI" pitchFamily="50" charset="-128"/>
                <a:ea typeface="Meiryo UI" pitchFamily="50" charset="-128"/>
                <a:cs typeface="ＭＳ Ｐゴシック" pitchFamily="50" charset="-128"/>
              </a:rPr>
              <a:t>　令和８年度重点取組事項④</a:t>
            </a:r>
            <a:endParaRPr lang="ja-JP" altLang="en-US" sz="1100" b="1" kern="0" dirty="0">
              <a:solidFill>
                <a:prstClr val="white"/>
              </a:solidFill>
              <a:latin typeface="Meiryo UI" pitchFamily="50" charset="-128"/>
              <a:ea typeface="Meiryo UI" pitchFamily="50" charset="-128"/>
              <a:cs typeface="ＭＳ Ｐゴシック" pitchFamily="50" charset="-128"/>
            </a:endParaRPr>
          </a:p>
        </p:txBody>
      </p:sp>
      <p:sp>
        <p:nvSpPr>
          <p:cNvPr id="12" name="四角形: 角を丸くする 11">
            <a:extLst>
              <a:ext uri="{FF2B5EF4-FFF2-40B4-BE49-F238E27FC236}">
                <a16:creationId xmlns:a16="http://schemas.microsoft.com/office/drawing/2014/main" id="{F60566A9-BB4A-45BA-925A-AF26B9019EF5}"/>
              </a:ext>
            </a:extLst>
          </p:cNvPr>
          <p:cNvSpPr/>
          <p:nvPr/>
        </p:nvSpPr>
        <p:spPr>
          <a:xfrm>
            <a:off x="130473" y="506010"/>
            <a:ext cx="3038167" cy="405342"/>
          </a:xfrm>
          <a:prstGeom prst="roundRect">
            <a:avLst>
              <a:gd name="adj" fmla="val 50000"/>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latin typeface="Meiryo UI" panose="020B0604030504040204" pitchFamily="50" charset="-128"/>
                <a:ea typeface="Meiryo UI" panose="020B0604030504040204" pitchFamily="50" charset="-128"/>
              </a:rPr>
              <a:t>４．セキュリティの強化</a:t>
            </a:r>
          </a:p>
        </p:txBody>
      </p:sp>
      <p:sp>
        <p:nvSpPr>
          <p:cNvPr id="15" name="テキスト ボックス 14">
            <a:extLst>
              <a:ext uri="{FF2B5EF4-FFF2-40B4-BE49-F238E27FC236}">
                <a16:creationId xmlns:a16="http://schemas.microsoft.com/office/drawing/2014/main" id="{3F67137E-C779-400D-9476-A65818473158}"/>
              </a:ext>
            </a:extLst>
          </p:cNvPr>
          <p:cNvSpPr txBox="1"/>
          <p:nvPr/>
        </p:nvSpPr>
        <p:spPr>
          <a:xfrm>
            <a:off x="130473" y="1100616"/>
            <a:ext cx="8660748" cy="338554"/>
          </a:xfrm>
          <a:prstGeom prst="rect">
            <a:avLst/>
          </a:prstGeom>
          <a:noFill/>
          <a:ln>
            <a:noFill/>
          </a:ln>
        </p:spPr>
        <p:txBody>
          <a:bodyPr wrap="square" rtlCol="0" anchor="t" anchorCtr="0">
            <a:spAutoFit/>
          </a:bodyPr>
          <a:lstStyle/>
          <a:p>
            <a:pPr marL="180975" lvl="0" indent="-180975">
              <a:defRPr/>
            </a:pPr>
            <a:r>
              <a:rPr lang="ja-JP" altLang="en-US" sz="1600" dirty="0">
                <a:solidFill>
                  <a:prstClr val="black"/>
                </a:solidFill>
                <a:latin typeface="Meiryo UI" panose="020B0604030504040204" pitchFamily="50" charset="-128"/>
                <a:ea typeface="Meiryo UI" panose="020B0604030504040204" pitchFamily="50" charset="-128"/>
              </a:rPr>
              <a:t>▸クラウド型メール誤送信防止サービスの導入（個人情報の誤送信を防止）　　</a:t>
            </a:r>
            <a:endParaRPr kumimoji="0"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8" name="大かっこ 17">
            <a:extLst>
              <a:ext uri="{FF2B5EF4-FFF2-40B4-BE49-F238E27FC236}">
                <a16:creationId xmlns:a16="http://schemas.microsoft.com/office/drawing/2014/main" id="{AC3C2EB6-65D7-43A7-81B7-3996B23BBA4D}"/>
              </a:ext>
            </a:extLst>
          </p:cNvPr>
          <p:cNvSpPr/>
          <p:nvPr/>
        </p:nvSpPr>
        <p:spPr>
          <a:xfrm>
            <a:off x="232443" y="5315467"/>
            <a:ext cx="3319910" cy="774040"/>
          </a:xfrm>
          <a:prstGeom prst="bracketPair">
            <a:avLst/>
          </a:prstGeom>
          <a:ln w="15875">
            <a:no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 name="図 1"/>
          <p:cNvPicPr>
            <a:picLocks noChangeAspect="1"/>
          </p:cNvPicPr>
          <p:nvPr/>
        </p:nvPicPr>
        <p:blipFill>
          <a:blip r:embed="rId3"/>
          <a:stretch>
            <a:fillRect/>
          </a:stretch>
        </p:blipFill>
        <p:spPr>
          <a:xfrm>
            <a:off x="328744" y="1506122"/>
            <a:ext cx="8462477" cy="4007518"/>
          </a:xfrm>
          <a:prstGeom prst="rect">
            <a:avLst/>
          </a:prstGeom>
        </p:spPr>
      </p:pic>
      <p:sp>
        <p:nvSpPr>
          <p:cNvPr id="29" name="テキスト ボックス 28">
            <a:extLst>
              <a:ext uri="{FF2B5EF4-FFF2-40B4-BE49-F238E27FC236}">
                <a16:creationId xmlns:a16="http://schemas.microsoft.com/office/drawing/2014/main" id="{3F67137E-C779-400D-9476-A65818473158}"/>
              </a:ext>
            </a:extLst>
          </p:cNvPr>
          <p:cNvSpPr txBox="1"/>
          <p:nvPr/>
        </p:nvSpPr>
        <p:spPr>
          <a:xfrm>
            <a:off x="130473" y="5573800"/>
            <a:ext cx="8660748" cy="1077218"/>
          </a:xfrm>
          <a:prstGeom prst="rect">
            <a:avLst/>
          </a:prstGeom>
          <a:noFill/>
          <a:ln>
            <a:noFill/>
          </a:ln>
        </p:spPr>
        <p:txBody>
          <a:bodyPr wrap="square" rtlCol="0" anchor="t" anchorCtr="0">
            <a:spAutoFit/>
          </a:bodyPr>
          <a:lstStyle/>
          <a:p>
            <a:pPr marL="180975" lvl="0" indent="-180975">
              <a:defRPr/>
            </a:pPr>
            <a:r>
              <a:rPr lang="ja-JP" altLang="en-US" sz="1600" dirty="0">
                <a:solidFill>
                  <a:prstClr val="black"/>
                </a:solidFill>
                <a:latin typeface="Meiryo UI" panose="020B0604030504040204" pitchFamily="50" charset="-128"/>
                <a:ea typeface="Meiryo UI" panose="020B0604030504040204" pitchFamily="50" charset="-128"/>
              </a:rPr>
              <a:t>▸</a:t>
            </a:r>
            <a:r>
              <a:rPr lang="en-US" altLang="ja-JP" sz="1600" dirty="0">
                <a:solidFill>
                  <a:prstClr val="black"/>
                </a:solidFill>
                <a:latin typeface="Meiryo UI" panose="020B0604030504040204" pitchFamily="50" charset="-128"/>
                <a:ea typeface="Meiryo UI" panose="020B0604030504040204" pitchFamily="50" charset="-128"/>
              </a:rPr>
              <a:t>PPAP</a:t>
            </a:r>
            <a:r>
              <a:rPr lang="ja-JP" altLang="en-US" sz="1600" dirty="0">
                <a:solidFill>
                  <a:prstClr val="black"/>
                </a:solidFill>
                <a:latin typeface="Meiryo UI" panose="020B0604030504040204" pitchFamily="50" charset="-128"/>
                <a:ea typeface="Meiryo UI" panose="020B0604030504040204" pitchFamily="50" charset="-128"/>
              </a:rPr>
              <a:t>対策として添付ファイルを</a:t>
            </a:r>
            <a:r>
              <a:rPr lang="en-US" altLang="ja-JP" sz="1600" dirty="0">
                <a:solidFill>
                  <a:prstClr val="black"/>
                </a:solidFill>
                <a:latin typeface="Meiryo UI" panose="020B0604030504040204" pitchFamily="50" charset="-128"/>
                <a:ea typeface="Meiryo UI" panose="020B0604030504040204" pitchFamily="50" charset="-128"/>
              </a:rPr>
              <a:t>WEB</a:t>
            </a:r>
            <a:r>
              <a:rPr lang="ja-JP" altLang="en-US" sz="1600" dirty="0">
                <a:solidFill>
                  <a:prstClr val="black"/>
                </a:solidFill>
                <a:latin typeface="Meiryo UI" panose="020B0604030504040204" pitchFamily="50" charset="-128"/>
                <a:ea typeface="Meiryo UI" panose="020B0604030504040204" pitchFamily="50" charset="-128"/>
              </a:rPr>
              <a:t>ダウンロードで受信者に届ける</a:t>
            </a:r>
            <a:endParaRPr lang="en-US" altLang="ja-JP" sz="1600" dirty="0">
              <a:solidFill>
                <a:prstClr val="black"/>
              </a:solidFill>
              <a:latin typeface="Meiryo UI" panose="020B0604030504040204" pitchFamily="50" charset="-128"/>
              <a:ea typeface="Meiryo UI" panose="020B0604030504040204" pitchFamily="50" charset="-128"/>
            </a:endParaRPr>
          </a:p>
          <a:p>
            <a:pPr marL="180975" lvl="0" indent="-180975">
              <a:defRPr/>
            </a:pPr>
            <a:r>
              <a:rPr lang="ja-JP" altLang="en-US" sz="1600" dirty="0">
                <a:solidFill>
                  <a:prstClr val="black"/>
                </a:solidFill>
                <a:latin typeface="Meiryo UI" panose="020B0604030504040204" pitchFamily="50" charset="-128"/>
                <a:ea typeface="Meiryo UI" panose="020B0604030504040204" pitchFamily="50" charset="-128"/>
              </a:rPr>
              <a:t>▸受信者が開封前なら添付ファイルの削除が可能</a:t>
            </a:r>
            <a:endParaRPr lang="en-US" altLang="ja-JP" sz="1600" dirty="0">
              <a:solidFill>
                <a:prstClr val="black"/>
              </a:solidFill>
              <a:latin typeface="Meiryo UI" panose="020B0604030504040204" pitchFamily="50" charset="-128"/>
              <a:ea typeface="Meiryo UI" panose="020B0604030504040204" pitchFamily="50" charset="-128"/>
            </a:endParaRPr>
          </a:p>
          <a:p>
            <a:pPr marL="180975" lvl="0" indent="-180975">
              <a:defRPr/>
            </a:pPr>
            <a:r>
              <a:rPr lang="ja-JP" altLang="en-US" sz="1600" dirty="0">
                <a:solidFill>
                  <a:prstClr val="black"/>
                </a:solidFill>
                <a:latin typeface="Meiryo UI" panose="020B0604030504040204" pitchFamily="50" charset="-128"/>
                <a:ea typeface="Meiryo UI" panose="020B0604030504040204" pitchFamily="50" charset="-128"/>
              </a:rPr>
              <a:t>▸送信メールは</a:t>
            </a:r>
            <a:r>
              <a:rPr lang="en-US" altLang="ja-JP" sz="1600" dirty="0">
                <a:solidFill>
                  <a:prstClr val="black"/>
                </a:solidFill>
                <a:latin typeface="Meiryo UI" panose="020B0604030504040204" pitchFamily="50" charset="-128"/>
                <a:ea typeface="Meiryo UI" panose="020B0604030504040204" pitchFamily="50" charset="-128"/>
              </a:rPr>
              <a:t>10</a:t>
            </a:r>
            <a:r>
              <a:rPr lang="ja-JP" altLang="en-US" sz="1600" dirty="0">
                <a:solidFill>
                  <a:prstClr val="black"/>
                </a:solidFill>
                <a:latin typeface="Meiryo UI" panose="020B0604030504040204" pitchFamily="50" charset="-128"/>
                <a:ea typeface="Meiryo UI" panose="020B0604030504040204" pitchFamily="50" charset="-128"/>
              </a:rPr>
              <a:t>分留め置き、間違いがあればいつでも送信中止が可能</a:t>
            </a:r>
            <a:endParaRPr lang="en-US" altLang="ja-JP" sz="1600" dirty="0">
              <a:solidFill>
                <a:prstClr val="black"/>
              </a:solidFill>
              <a:latin typeface="Meiryo UI" panose="020B0604030504040204" pitchFamily="50" charset="-128"/>
              <a:ea typeface="Meiryo UI" panose="020B0604030504040204" pitchFamily="50" charset="-128"/>
            </a:endParaRPr>
          </a:p>
          <a:p>
            <a:pPr marL="180975" lvl="0" indent="-180975">
              <a:defRPr/>
            </a:pPr>
            <a:r>
              <a:rPr lang="ja-JP" altLang="en-US" sz="1600" dirty="0">
                <a:solidFill>
                  <a:prstClr val="black"/>
                </a:solidFill>
                <a:latin typeface="Meiryo UI" panose="020B0604030504040204" pitchFamily="50" charset="-128"/>
                <a:ea typeface="Meiryo UI" panose="020B0604030504040204" pitchFamily="50" charset="-128"/>
              </a:rPr>
              <a:t>▸</a:t>
            </a:r>
            <a:r>
              <a:rPr lang="en-US" altLang="ja-JP" sz="1600" dirty="0">
                <a:solidFill>
                  <a:prstClr val="black"/>
                </a:solidFill>
                <a:latin typeface="Meiryo UI" panose="020B0604030504040204" pitchFamily="50" charset="-128"/>
                <a:ea typeface="Meiryo UI" panose="020B0604030504040204" pitchFamily="50" charset="-128"/>
              </a:rPr>
              <a:t>TO:CC:</a:t>
            </a:r>
            <a:r>
              <a:rPr lang="ja-JP" altLang="en-US" sz="1600" dirty="0">
                <a:solidFill>
                  <a:prstClr val="black"/>
                </a:solidFill>
                <a:latin typeface="Meiryo UI" panose="020B0604030504040204" pitchFamily="50" charset="-128"/>
                <a:ea typeface="Meiryo UI" panose="020B0604030504040204" pitchFamily="50" charset="-128"/>
              </a:rPr>
              <a:t>を強制的に</a:t>
            </a:r>
            <a:r>
              <a:rPr lang="en-US" altLang="ja-JP" sz="1600" dirty="0">
                <a:solidFill>
                  <a:prstClr val="black"/>
                </a:solidFill>
                <a:latin typeface="Meiryo UI" panose="020B0604030504040204" pitchFamily="50" charset="-128"/>
                <a:ea typeface="Meiryo UI" panose="020B0604030504040204" pitchFamily="50" charset="-128"/>
              </a:rPr>
              <a:t>BCC</a:t>
            </a:r>
            <a:r>
              <a:rPr lang="ja-JP" altLang="en-US" sz="1600" dirty="0">
                <a:solidFill>
                  <a:prstClr val="black"/>
                </a:solidFill>
                <a:latin typeface="Meiryo UI" panose="020B0604030504040204" pitchFamily="50" charset="-128"/>
                <a:ea typeface="Meiryo UI" panose="020B0604030504040204" pitchFamily="50" charset="-128"/>
              </a:rPr>
              <a:t>変換　など</a:t>
            </a:r>
            <a:endParaRPr kumimoji="0"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9" name="スライド番号プレースホルダー 1">
            <a:extLst>
              <a:ext uri="{FF2B5EF4-FFF2-40B4-BE49-F238E27FC236}">
                <a16:creationId xmlns:a16="http://schemas.microsoft.com/office/drawing/2014/main" id="{3CC4B7D3-DE9E-45DD-87CB-164F7957E5AD}"/>
              </a:ext>
            </a:extLst>
          </p:cNvPr>
          <p:cNvSpPr>
            <a:spLocks noGrp="1"/>
          </p:cNvSpPr>
          <p:nvPr>
            <p:ph type="sldNum" sz="quarter" idx="12"/>
          </p:nvPr>
        </p:nvSpPr>
        <p:spPr>
          <a:xfrm>
            <a:off x="7086600" y="6492875"/>
            <a:ext cx="2057400" cy="365125"/>
          </a:xfrm>
        </p:spPr>
        <p:txBody>
          <a:bodyPr/>
          <a:lstStyle/>
          <a:p>
            <a:fld id="{3BEFAA3D-2F26-44E4-AFFF-E76908BA4891}" type="slidenum">
              <a:rPr kumimoji="1" lang="ja-JP" altLang="en-US" smtClean="0"/>
              <a:t>10</a:t>
            </a:fld>
            <a:endParaRPr kumimoji="1" lang="ja-JP" altLang="en-US"/>
          </a:p>
        </p:txBody>
      </p:sp>
    </p:spTree>
    <p:extLst>
      <p:ext uri="{BB962C8B-B14F-4D97-AF65-F5344CB8AC3E}">
        <p14:creationId xmlns:p14="http://schemas.microsoft.com/office/powerpoint/2010/main" val="31691005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a:extLst>
              <a:ext uri="{FF2B5EF4-FFF2-40B4-BE49-F238E27FC236}">
                <a16:creationId xmlns:a16="http://schemas.microsoft.com/office/drawing/2014/main" id="{A2775F5D-8394-4ACE-83DC-AAC816139729}"/>
              </a:ext>
            </a:extLst>
          </p:cNvPr>
          <p:cNvSpPr>
            <a:spLocks noChangeArrowheads="1"/>
          </p:cNvSpPr>
          <p:nvPr/>
        </p:nvSpPr>
        <p:spPr bwMode="auto">
          <a:xfrm>
            <a:off x="2" y="3"/>
            <a:ext cx="9143997" cy="405342"/>
          </a:xfrm>
          <a:prstGeom prst="rect">
            <a:avLst/>
          </a:prstGeom>
          <a:solidFill>
            <a:sysClr val="windowText" lastClr="000000"/>
          </a:solidFill>
          <a:ln w="19050" cap="flat" cmpd="sng" algn="ctr">
            <a:noFill/>
            <a:prstDash val="solid"/>
            <a:miter lim="800000"/>
            <a:headEnd/>
            <a:tailEnd/>
          </a:ln>
          <a:effectLst/>
        </p:spPr>
        <p:txBody>
          <a:bodyPr wrap="none" tIns="59143" bIns="59143" anchor="ctr"/>
          <a:lstStyle>
            <a:lvl1pPr algn="l" eaLnBrk="0" hangingPunct="0">
              <a:spcBef>
                <a:spcPct val="20000"/>
              </a:spcBef>
              <a:buChar char="•"/>
              <a:defRPr kumimoji="1" sz="3200">
                <a:solidFill>
                  <a:schemeClr val="tx1"/>
                </a:solidFill>
                <a:latin typeface="Arial"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defTabSz="326582" eaLnBrk="1" hangingPunct="1">
              <a:spcBef>
                <a:spcPct val="0"/>
              </a:spcBef>
              <a:buNone/>
            </a:pPr>
            <a:r>
              <a:rPr lang="ja-JP" altLang="en-US" sz="2000" b="1" kern="0" dirty="0">
                <a:solidFill>
                  <a:prstClr val="white"/>
                </a:solidFill>
                <a:latin typeface="Meiryo UI" pitchFamily="50" charset="-128"/>
                <a:ea typeface="Meiryo UI" pitchFamily="50" charset="-128"/>
                <a:cs typeface="ＭＳ Ｐゴシック" pitchFamily="50" charset="-128"/>
              </a:rPr>
              <a:t>　令和８年度重点取組事項④</a:t>
            </a:r>
            <a:endParaRPr lang="ja-JP" altLang="en-US" sz="1100" b="1" kern="0" dirty="0">
              <a:solidFill>
                <a:prstClr val="white"/>
              </a:solidFill>
              <a:latin typeface="Meiryo UI" pitchFamily="50" charset="-128"/>
              <a:ea typeface="Meiryo UI" pitchFamily="50" charset="-128"/>
              <a:cs typeface="ＭＳ Ｐゴシック" pitchFamily="50" charset="-128"/>
            </a:endParaRPr>
          </a:p>
        </p:txBody>
      </p:sp>
      <p:sp>
        <p:nvSpPr>
          <p:cNvPr id="12" name="四角形: 角を丸くする 11">
            <a:extLst>
              <a:ext uri="{FF2B5EF4-FFF2-40B4-BE49-F238E27FC236}">
                <a16:creationId xmlns:a16="http://schemas.microsoft.com/office/drawing/2014/main" id="{F60566A9-BB4A-45BA-925A-AF26B9019EF5}"/>
              </a:ext>
            </a:extLst>
          </p:cNvPr>
          <p:cNvSpPr/>
          <p:nvPr/>
        </p:nvSpPr>
        <p:spPr>
          <a:xfrm>
            <a:off x="130473" y="506010"/>
            <a:ext cx="3038167" cy="405342"/>
          </a:xfrm>
          <a:prstGeom prst="roundRect">
            <a:avLst>
              <a:gd name="adj" fmla="val 50000"/>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latin typeface="Meiryo UI" panose="020B0604030504040204" pitchFamily="50" charset="-128"/>
                <a:ea typeface="Meiryo UI" panose="020B0604030504040204" pitchFamily="50" charset="-128"/>
              </a:rPr>
              <a:t>４．セキュリティの強化</a:t>
            </a:r>
          </a:p>
        </p:txBody>
      </p:sp>
      <p:sp>
        <p:nvSpPr>
          <p:cNvPr id="15" name="テキスト ボックス 14">
            <a:extLst>
              <a:ext uri="{FF2B5EF4-FFF2-40B4-BE49-F238E27FC236}">
                <a16:creationId xmlns:a16="http://schemas.microsoft.com/office/drawing/2014/main" id="{3F67137E-C779-400D-9476-A65818473158}"/>
              </a:ext>
            </a:extLst>
          </p:cNvPr>
          <p:cNvSpPr txBox="1"/>
          <p:nvPr/>
        </p:nvSpPr>
        <p:spPr>
          <a:xfrm>
            <a:off x="130473" y="1052488"/>
            <a:ext cx="8660748" cy="338554"/>
          </a:xfrm>
          <a:prstGeom prst="rect">
            <a:avLst/>
          </a:prstGeom>
          <a:noFill/>
          <a:ln>
            <a:noFill/>
          </a:ln>
        </p:spPr>
        <p:txBody>
          <a:bodyPr wrap="square" rtlCol="0" anchor="t" anchorCtr="0">
            <a:spAutoFit/>
          </a:bodyPr>
          <a:lstStyle/>
          <a:p>
            <a:pPr marL="180975" lvl="0" indent="-180975">
              <a:defRPr/>
            </a:pPr>
            <a:r>
              <a:rPr lang="ja-JP" altLang="en-US" sz="1600" dirty="0">
                <a:solidFill>
                  <a:prstClr val="black"/>
                </a:solidFill>
                <a:latin typeface="Meiryo UI" panose="020B0604030504040204" pitchFamily="50" charset="-128"/>
                <a:ea typeface="Meiryo UI" panose="020B0604030504040204" pitchFamily="50" charset="-128"/>
              </a:rPr>
              <a:t>▸標的型メール攻撃対策ソリューションの導入（ウイルスメールによる個人情報の流出を防ぐ）　　</a:t>
            </a:r>
            <a:endParaRPr kumimoji="0"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8" name="大かっこ 17">
            <a:extLst>
              <a:ext uri="{FF2B5EF4-FFF2-40B4-BE49-F238E27FC236}">
                <a16:creationId xmlns:a16="http://schemas.microsoft.com/office/drawing/2014/main" id="{AC3C2EB6-65D7-43A7-81B7-3996B23BBA4D}"/>
              </a:ext>
            </a:extLst>
          </p:cNvPr>
          <p:cNvSpPr/>
          <p:nvPr/>
        </p:nvSpPr>
        <p:spPr>
          <a:xfrm>
            <a:off x="232443" y="5315467"/>
            <a:ext cx="3319910" cy="774040"/>
          </a:xfrm>
          <a:prstGeom prst="bracketPair">
            <a:avLst/>
          </a:prstGeom>
          <a:ln w="15875">
            <a:no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5" name="図 4"/>
          <p:cNvPicPr>
            <a:picLocks noChangeAspect="1"/>
          </p:cNvPicPr>
          <p:nvPr/>
        </p:nvPicPr>
        <p:blipFill>
          <a:blip r:embed="rId3"/>
          <a:stretch>
            <a:fillRect/>
          </a:stretch>
        </p:blipFill>
        <p:spPr>
          <a:xfrm>
            <a:off x="337982" y="1439170"/>
            <a:ext cx="8245730" cy="5212138"/>
          </a:xfrm>
          <a:prstGeom prst="rect">
            <a:avLst/>
          </a:prstGeom>
        </p:spPr>
      </p:pic>
      <p:pic>
        <p:nvPicPr>
          <p:cNvPr id="3" name="図 2"/>
          <p:cNvPicPr>
            <a:picLocks noChangeAspect="1"/>
          </p:cNvPicPr>
          <p:nvPr/>
        </p:nvPicPr>
        <p:blipFill>
          <a:blip r:embed="rId4"/>
          <a:stretch>
            <a:fillRect/>
          </a:stretch>
        </p:blipFill>
        <p:spPr>
          <a:xfrm>
            <a:off x="3640193" y="4074006"/>
            <a:ext cx="1641308" cy="415271"/>
          </a:xfrm>
          <a:prstGeom prst="rect">
            <a:avLst/>
          </a:prstGeom>
        </p:spPr>
      </p:pic>
      <p:sp>
        <p:nvSpPr>
          <p:cNvPr id="9" name="スライド番号プレースホルダー 1">
            <a:extLst>
              <a:ext uri="{FF2B5EF4-FFF2-40B4-BE49-F238E27FC236}">
                <a16:creationId xmlns:a16="http://schemas.microsoft.com/office/drawing/2014/main" id="{F0448A35-DBFB-4DAD-A204-44D9E242CAFA}"/>
              </a:ext>
            </a:extLst>
          </p:cNvPr>
          <p:cNvSpPr>
            <a:spLocks noGrp="1"/>
          </p:cNvSpPr>
          <p:nvPr>
            <p:ph type="sldNum" sz="quarter" idx="12"/>
          </p:nvPr>
        </p:nvSpPr>
        <p:spPr>
          <a:xfrm>
            <a:off x="7086600" y="6492875"/>
            <a:ext cx="2057400" cy="365125"/>
          </a:xfrm>
        </p:spPr>
        <p:txBody>
          <a:bodyPr/>
          <a:lstStyle/>
          <a:p>
            <a:fld id="{3BEFAA3D-2F26-44E4-AFFF-E76908BA4891}" type="slidenum">
              <a:rPr kumimoji="1" lang="ja-JP" altLang="en-US" smtClean="0"/>
              <a:t>11</a:t>
            </a:fld>
            <a:endParaRPr kumimoji="1" lang="ja-JP" altLang="en-US"/>
          </a:p>
        </p:txBody>
      </p:sp>
    </p:spTree>
    <p:extLst>
      <p:ext uri="{BB962C8B-B14F-4D97-AF65-F5344CB8AC3E}">
        <p14:creationId xmlns:p14="http://schemas.microsoft.com/office/powerpoint/2010/main" val="21093651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6BF9EE42-A5CF-4370-8FC5-87726376CB1B}"/>
              </a:ext>
            </a:extLst>
          </p:cNvPr>
          <p:cNvSpPr/>
          <p:nvPr/>
        </p:nvSpPr>
        <p:spPr>
          <a:xfrm>
            <a:off x="333091" y="4942172"/>
            <a:ext cx="8409780" cy="168487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8" name="正方形/長方形 17">
            <a:extLst>
              <a:ext uri="{FF2B5EF4-FFF2-40B4-BE49-F238E27FC236}">
                <a16:creationId xmlns:a16="http://schemas.microsoft.com/office/drawing/2014/main" id="{D6765DBE-4F57-464A-8062-8134671C7309}"/>
              </a:ext>
            </a:extLst>
          </p:cNvPr>
          <p:cNvSpPr/>
          <p:nvPr/>
        </p:nvSpPr>
        <p:spPr>
          <a:xfrm>
            <a:off x="185159" y="4796094"/>
            <a:ext cx="586634" cy="307777"/>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9" name="テキスト ボックス 8">
            <a:extLst>
              <a:ext uri="{FF2B5EF4-FFF2-40B4-BE49-F238E27FC236}">
                <a16:creationId xmlns:a16="http://schemas.microsoft.com/office/drawing/2014/main" id="{6183497B-3357-4086-9F58-DFB942361396}"/>
              </a:ext>
            </a:extLst>
          </p:cNvPr>
          <p:cNvSpPr txBox="1"/>
          <p:nvPr/>
        </p:nvSpPr>
        <p:spPr>
          <a:xfrm>
            <a:off x="671225" y="4785235"/>
            <a:ext cx="6370822" cy="1937800"/>
          </a:xfrm>
          <a:prstGeom prst="rect">
            <a:avLst/>
          </a:prstGeom>
          <a:noFill/>
          <a:ln>
            <a:noFill/>
            <a:prstDash val="sysDash"/>
          </a:ln>
        </p:spPr>
        <p:txBody>
          <a:bodyPr wrap="square"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1"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＜継続事業＞</a:t>
            </a:r>
            <a:endParaRPr kumimoji="0" lang="en-US" altLang="ja-JP" sz="1200" b="1" i="1"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2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・大阪労働大学講座　（令和</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月～令和</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8</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月・全</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33</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a:t>
            </a:r>
          </a:p>
          <a:p>
            <a:pPr marL="0" marR="0" lvl="0" indent="0" algn="l" defTabSz="457200" rtl="0" eaLnBrk="1" fontAlgn="auto" latinLnBrk="0" hangingPunct="1">
              <a:lnSpc>
                <a:spcPts val="2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・労働保険・社会保険実務講座（入門講座）（</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p>
          <a:p>
            <a:pPr marL="0" marR="0" lvl="0" indent="0" algn="l" defTabSz="457200" rtl="0" eaLnBrk="1" fontAlgn="auto" latinLnBrk="0" hangingPunct="1">
              <a:lnSpc>
                <a:spcPts val="2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・労働法特別講座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p>
          <a:p>
            <a:pPr marL="0" marR="0" lvl="0" indent="0" algn="l" defTabSz="457200" rtl="0" eaLnBrk="1" fontAlgn="auto" latinLnBrk="0" hangingPunct="1">
              <a:lnSpc>
                <a:spcPts val="2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・なにわ美術展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年・他団体と共催）</a:t>
            </a:r>
          </a:p>
          <a:p>
            <a:pPr marL="0" marR="0" lvl="0" indent="0" algn="l" defTabSz="457200" rtl="0" eaLnBrk="1" fontAlgn="auto" latinLnBrk="0" hangingPunct="1">
              <a:lnSpc>
                <a:spcPts val="2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・特別講演会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p>
        </p:txBody>
      </p:sp>
      <p:sp>
        <p:nvSpPr>
          <p:cNvPr id="6" name="正方形/長方形 5">
            <a:extLst>
              <a:ext uri="{FF2B5EF4-FFF2-40B4-BE49-F238E27FC236}">
                <a16:creationId xmlns:a16="http://schemas.microsoft.com/office/drawing/2014/main" id="{FDC90DDC-A54A-4B2A-84D6-C8CE409AFC61}"/>
              </a:ext>
            </a:extLst>
          </p:cNvPr>
          <p:cNvSpPr/>
          <p:nvPr/>
        </p:nvSpPr>
        <p:spPr>
          <a:xfrm>
            <a:off x="88916" y="1069895"/>
            <a:ext cx="9055082" cy="738664"/>
          </a:xfrm>
          <a:prstGeom prst="rect">
            <a:avLst/>
          </a:prstGeom>
          <a:ln>
            <a:noFill/>
          </a:ln>
        </p:spPr>
        <p:txBody>
          <a:bodyPr wrap="square">
            <a:spAutoFit/>
          </a:bodyPr>
          <a:lstStyle/>
          <a:p>
            <a:pPr marL="124737" marR="0" lvl="0" indent="-124737" algn="l" defTabSz="457200" rtl="0" eaLnBrk="1" fontAlgn="auto" latinLnBrk="0" hangingPunct="1">
              <a:lnSpc>
                <a:spcPct val="100000"/>
              </a:lnSpc>
              <a:spcBef>
                <a:spcPts val="0"/>
              </a:spcBef>
              <a:spcAft>
                <a:spcPts val="0"/>
              </a:spcAft>
              <a:buClrTx/>
              <a:buSzTx/>
              <a:buFontTx/>
              <a:buNone/>
              <a:tabLst/>
              <a:defRPr/>
            </a:pPr>
            <a:endParaRPr kumimoji="0" lang="en-US" altLang="ja-JP" sz="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24737" marR="0" lvl="0" indent="-124737" algn="l" defTabSz="457200" rtl="0" eaLnBrk="1" fontAlgn="auto" latinLnBrk="0" hangingPunct="1">
              <a:lnSpc>
                <a:spcPct val="100000"/>
              </a:lnSpc>
              <a:spcBef>
                <a:spcPts val="0"/>
              </a:spcBef>
              <a:spcAft>
                <a:spcPts val="0"/>
              </a:spcAft>
              <a:buClrTx/>
              <a:buSzTx/>
              <a:buFontTx/>
              <a:buNone/>
              <a:tabLst/>
              <a:defRPr/>
            </a:pPr>
            <a:endParaRPr kumimoji="0"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24737" marR="0" lvl="0" indent="-124737" algn="l" defTabSz="457200" rtl="0" eaLnBrk="1" fontAlgn="auto" latinLnBrk="0" hangingPunct="1">
              <a:lnSpc>
                <a:spcPct val="100000"/>
              </a:lnSpc>
              <a:spcBef>
                <a:spcPts val="0"/>
              </a:spcBef>
              <a:spcAft>
                <a:spcPts val="0"/>
              </a:spcAft>
              <a:buClrTx/>
              <a:buSzTx/>
              <a:buFontTx/>
              <a:buNone/>
              <a:tabLst/>
              <a:defRPr/>
            </a:pPr>
            <a:r>
              <a:rPr kumimoji="0"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0"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7" name="正方形/長方形 6">
            <a:extLst>
              <a:ext uri="{FF2B5EF4-FFF2-40B4-BE49-F238E27FC236}">
                <a16:creationId xmlns:a16="http://schemas.microsoft.com/office/drawing/2014/main" id="{57FEC95B-14C2-4EA1-83C1-BDE0B8357ACD}"/>
              </a:ext>
            </a:extLst>
          </p:cNvPr>
          <p:cNvSpPr/>
          <p:nvPr/>
        </p:nvSpPr>
        <p:spPr>
          <a:xfrm>
            <a:off x="88916" y="1115294"/>
            <a:ext cx="9055082" cy="1090042"/>
          </a:xfrm>
          <a:prstGeom prst="rect">
            <a:avLst/>
          </a:prstGeom>
          <a:ln>
            <a:noFill/>
          </a:ln>
        </p:spPr>
        <p:txBody>
          <a:bodyPr wrap="square">
            <a:spAutoFit/>
          </a:bodyPr>
          <a:lstStyle/>
          <a:p>
            <a:pPr marL="124737" marR="0" lvl="0" indent="-124737" algn="l" defTabSz="457200" rtl="0" eaLnBrk="1" fontAlgn="auto" latinLnBrk="0" hangingPunct="1">
              <a:lnSpc>
                <a:spcPct val="100000"/>
              </a:lnSpc>
              <a:spcBef>
                <a:spcPts val="0"/>
              </a:spcBef>
              <a:spcAft>
                <a:spcPts val="0"/>
              </a:spcAft>
              <a:buClrTx/>
              <a:buSzTx/>
              <a:buFontTx/>
              <a:buNone/>
              <a:tabLst/>
              <a:defRPr/>
            </a:pPr>
            <a:r>
              <a:rPr kumimoji="0"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利用料金収入における黒字を主たる原資としていることから、限られた財源を効果的に活用する　</a:t>
            </a:r>
            <a:endParaRPr kumimoji="0"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24737" marR="0" lvl="0" indent="-124737" algn="l" defTabSz="457200" rtl="0" eaLnBrk="1" fontAlgn="auto" latinLnBrk="0" hangingPunct="1">
              <a:lnSpc>
                <a:spcPct val="100000"/>
              </a:lnSpc>
              <a:spcBef>
                <a:spcPts val="0"/>
              </a:spcBef>
              <a:spcAft>
                <a:spcPts val="0"/>
              </a:spcAft>
              <a:buClrTx/>
              <a:buSzTx/>
              <a:buFontTx/>
              <a:buNone/>
              <a:tabLst/>
              <a:defRPr/>
            </a:pPr>
            <a:r>
              <a:rPr kumimoji="0"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ため、</a:t>
            </a:r>
            <a:r>
              <a:rPr kumimoji="0" lang="ja-JP" altLang="en-US" sz="18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令和７年度は「選択と集中」により一部の事業を中断</a:t>
            </a:r>
            <a:endParaRPr kumimoji="0" lang="en-US" altLang="ja-JP" sz="18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24737" marR="0" lvl="0" indent="-124737" algn="l" defTabSz="457200" rtl="0" eaLnBrk="1" fontAlgn="auto" latinLnBrk="0" hangingPunct="1">
              <a:lnSpc>
                <a:spcPts val="1300"/>
              </a:lnSpc>
              <a:spcBef>
                <a:spcPts val="0"/>
              </a:spcBef>
              <a:spcAft>
                <a:spcPts val="0"/>
              </a:spcAft>
              <a:buClrTx/>
              <a:buSzTx/>
              <a:buFontTx/>
              <a:buNone/>
              <a:tabLst/>
              <a:defRPr/>
            </a:pPr>
            <a:endParaRPr kumimoji="0" lang="en-US" altLang="ja-JP" sz="18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24737" marR="0" lvl="0" indent="-124737" algn="l" defTabSz="457200" rtl="0" eaLnBrk="1" fontAlgn="auto" latinLnBrk="0" hangingPunct="1">
              <a:lnSpc>
                <a:spcPct val="100000"/>
              </a:lnSpc>
              <a:spcBef>
                <a:spcPts val="0"/>
              </a:spcBef>
              <a:spcAft>
                <a:spcPts val="0"/>
              </a:spcAft>
              <a:buClrTx/>
              <a:buSzTx/>
              <a:buFontTx/>
              <a:buNone/>
              <a:tabLst/>
              <a:defRPr/>
            </a:pPr>
            <a:r>
              <a:rPr kumimoji="0"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中断に伴い生じるマンパワーを、営業活動や令和８年度以降の新事業展開の検討に活用</a:t>
            </a:r>
            <a:endParaRPr kumimoji="0"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1" name="スライド番号プレースホルダー 1">
            <a:extLst>
              <a:ext uri="{FF2B5EF4-FFF2-40B4-BE49-F238E27FC236}">
                <a16:creationId xmlns:a16="http://schemas.microsoft.com/office/drawing/2014/main" id="{E852A9FB-8FF0-43E8-861D-11030692925B}"/>
              </a:ext>
            </a:extLst>
          </p:cNvPr>
          <p:cNvSpPr txBox="1">
            <a:spLocks/>
          </p:cNvSpPr>
          <p:nvPr/>
        </p:nvSpPr>
        <p:spPr>
          <a:xfrm>
            <a:off x="8742871" y="17174"/>
            <a:ext cx="401127" cy="39681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2" name="テキスト ボックス 1">
            <a:extLst>
              <a:ext uri="{FF2B5EF4-FFF2-40B4-BE49-F238E27FC236}">
                <a16:creationId xmlns:a16="http://schemas.microsoft.com/office/drawing/2014/main" id="{2A3B8B7C-B2FB-45C8-9D18-ED7AF1B7BF72}"/>
              </a:ext>
            </a:extLst>
          </p:cNvPr>
          <p:cNvSpPr txBox="1"/>
          <p:nvPr/>
        </p:nvSpPr>
        <p:spPr>
          <a:xfrm>
            <a:off x="4900683" y="4995548"/>
            <a:ext cx="4042751" cy="1895391"/>
          </a:xfrm>
          <a:prstGeom prst="rect">
            <a:avLst/>
          </a:prstGeom>
          <a:noFill/>
        </p:spPr>
        <p:txBody>
          <a:bodyPr wrap="square" rtlCol="0">
            <a:spAutoFit/>
          </a:bodyPr>
          <a:lstStyle/>
          <a:p>
            <a:pPr marL="0" marR="0" lvl="0" indent="0" algn="l" defTabSz="457200" rtl="0" eaLnBrk="1" fontAlgn="auto" latinLnBrk="0" hangingPunct="1">
              <a:lnSpc>
                <a:spcPts val="17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＜中断事業＞</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7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・プチエルでのアフタヌーンコンサート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p>
          <a:p>
            <a:pPr marL="0" marR="0" lvl="0" indent="0" algn="l" defTabSz="457200" rtl="0" eaLnBrk="1" fontAlgn="auto" latinLnBrk="0" hangingPunct="1">
              <a:lnSpc>
                <a:spcPts val="17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・労働保険・社会保険実務講座（応用講座）（</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p>
          <a:p>
            <a:pPr marL="0" marR="0" lvl="0" indent="0" algn="l" defTabSz="457200" rtl="0" eaLnBrk="1" fontAlgn="auto" latinLnBrk="0" hangingPunct="1">
              <a:lnSpc>
                <a:spcPts val="17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・年末調整実務講座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7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・資産形成セミナー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p>
          <a:p>
            <a:pPr marL="0" marR="0" lvl="0" indent="0" algn="l" defTabSz="457200" rtl="0" eaLnBrk="1" fontAlgn="auto" latinLnBrk="0" hangingPunct="1">
              <a:lnSpc>
                <a:spcPts val="17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・プチエル試弾会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700"/>
              </a:lnSpc>
              <a:spcBef>
                <a:spcPts val="0"/>
              </a:spcBef>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・歴史セミナー　        （全</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セット</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15" name="テキスト ボックス 14">
            <a:extLst>
              <a:ext uri="{FF2B5EF4-FFF2-40B4-BE49-F238E27FC236}">
                <a16:creationId xmlns:a16="http://schemas.microsoft.com/office/drawing/2014/main" id="{BE92FA3B-CC7F-4604-BA61-5EADBE0F54F2}"/>
              </a:ext>
            </a:extLst>
          </p:cNvPr>
          <p:cNvSpPr txBox="1"/>
          <p:nvPr/>
        </p:nvSpPr>
        <p:spPr>
          <a:xfrm>
            <a:off x="88918" y="3001020"/>
            <a:ext cx="8845273" cy="147732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dirty="0">
                <a:solidFill>
                  <a:prstClr val="black"/>
                </a:solidFill>
                <a:latin typeface="Meiryo UI" panose="020B0604030504040204" pitchFamily="50" charset="-128"/>
                <a:ea typeface="Meiryo UI" panose="020B0604030504040204" pitchFamily="50" charset="-128"/>
              </a:rPr>
              <a:t>令和８年度</a:t>
            </a:r>
            <a:r>
              <a:rPr kumimoji="0"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は、</a:t>
            </a:r>
            <a:r>
              <a:rPr lang="ja-JP" altLang="en-US" dirty="0">
                <a:solidFill>
                  <a:prstClr val="black"/>
                </a:solidFill>
                <a:latin typeface="Meiryo UI" panose="020B0604030504040204" pitchFamily="50" charset="-128"/>
                <a:ea typeface="Meiryo UI" panose="020B0604030504040204" pitchFamily="50" charset="-128"/>
              </a:rPr>
              <a:t>７</a:t>
            </a:r>
            <a:r>
              <a:rPr kumimoji="0"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年度よりも</a:t>
            </a:r>
            <a:r>
              <a:rPr kumimoji="0"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5,000</a:t>
            </a:r>
            <a:r>
              <a:rPr kumimoji="0"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千円高い目標としている。</a:t>
            </a:r>
            <a:r>
              <a:rPr lang="ja-JP" altLang="en-US" dirty="0">
                <a:solidFill>
                  <a:prstClr val="black"/>
                </a:solidFill>
                <a:latin typeface="Meiryo UI" panose="020B0604030504040204" pitchFamily="50" charset="-128"/>
                <a:ea typeface="Meiryo UI" panose="020B0604030504040204" pitchFamily="50" charset="-128"/>
              </a:rPr>
              <a:t>７</a:t>
            </a:r>
            <a:r>
              <a:rPr kumimoji="0"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年度に特需的な利用が</a:t>
            </a:r>
            <a:br>
              <a:rPr kumimoji="0"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0"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あった事を含めると、引き続き営業活動に注力する必要がある</a:t>
            </a:r>
            <a:endParaRPr kumimoji="0"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営業活動に一層注力し、単年度黒字化を着実なものとするため、自主事業は</a:t>
            </a:r>
            <a:r>
              <a:rPr lang="ja-JP" altLang="en-US" dirty="0">
                <a:solidFill>
                  <a:prstClr val="black"/>
                </a:solidFill>
                <a:latin typeface="Meiryo UI" panose="020B0604030504040204" pitchFamily="50" charset="-128"/>
                <a:ea typeface="Meiryo UI" panose="020B0604030504040204" pitchFamily="50" charset="-128"/>
              </a:rPr>
              <a:t>昨年</a:t>
            </a:r>
            <a:r>
              <a:rPr kumimoji="0"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度と同様、</a:t>
            </a:r>
            <a:br>
              <a:rPr lang="en-US" altLang="ja-JP" dirty="0">
                <a:solidFill>
                  <a:prstClr val="black"/>
                </a:solidFill>
                <a:latin typeface="Meiryo UI" panose="020B0604030504040204" pitchFamily="50" charset="-128"/>
                <a:ea typeface="Meiryo UI" panose="020B0604030504040204" pitchFamily="50" charset="-128"/>
              </a:rPr>
            </a:br>
            <a:r>
              <a:rPr lang="ja-JP" altLang="en-US" dirty="0">
                <a:solidFill>
                  <a:prstClr val="black"/>
                </a:solidFill>
                <a:latin typeface="Meiryo UI" panose="020B0604030504040204" pitchFamily="50" charset="-128"/>
                <a:ea typeface="Meiryo UI" panose="020B0604030504040204" pitchFamily="50" charset="-128"/>
              </a:rPr>
              <a:t>　　</a:t>
            </a:r>
            <a:r>
              <a:rPr kumimoji="0"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一部の事業を中断とする。一方で他部署と連携する形で新たなメニューの開発を進める</a:t>
            </a:r>
            <a:endParaRPr kumimoji="0"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7" name="テキスト ボックス 16">
            <a:extLst>
              <a:ext uri="{FF2B5EF4-FFF2-40B4-BE49-F238E27FC236}">
                <a16:creationId xmlns:a16="http://schemas.microsoft.com/office/drawing/2014/main" id="{D1929BDE-D2E2-42E2-BC78-57F9DB39DFBD}"/>
              </a:ext>
            </a:extLst>
          </p:cNvPr>
          <p:cNvSpPr txBox="1"/>
          <p:nvPr/>
        </p:nvSpPr>
        <p:spPr>
          <a:xfrm>
            <a:off x="209993" y="4813516"/>
            <a:ext cx="701964"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参考</a:t>
            </a:r>
          </a:p>
        </p:txBody>
      </p:sp>
      <p:sp>
        <p:nvSpPr>
          <p:cNvPr id="20" name="Rectangle 4">
            <a:extLst>
              <a:ext uri="{FF2B5EF4-FFF2-40B4-BE49-F238E27FC236}">
                <a16:creationId xmlns:a16="http://schemas.microsoft.com/office/drawing/2014/main" id="{604400D7-700D-4E03-A2A9-65E606AF3888}"/>
              </a:ext>
            </a:extLst>
          </p:cNvPr>
          <p:cNvSpPr>
            <a:spLocks noChangeArrowheads="1"/>
          </p:cNvSpPr>
          <p:nvPr/>
        </p:nvSpPr>
        <p:spPr bwMode="auto">
          <a:xfrm>
            <a:off x="2" y="3"/>
            <a:ext cx="9143997" cy="405342"/>
          </a:xfrm>
          <a:prstGeom prst="rect">
            <a:avLst/>
          </a:prstGeom>
          <a:solidFill>
            <a:sysClr val="windowText" lastClr="000000"/>
          </a:solidFill>
          <a:ln w="19050" cap="flat" cmpd="sng" algn="ctr">
            <a:noFill/>
            <a:prstDash val="solid"/>
            <a:miter lim="800000"/>
            <a:headEnd/>
            <a:tailEnd/>
          </a:ln>
          <a:effectLst/>
        </p:spPr>
        <p:txBody>
          <a:bodyPr wrap="none" tIns="59143" bIns="59143" anchor="ctr"/>
          <a:lstStyle>
            <a:lvl1pPr algn="l" eaLnBrk="0" hangingPunct="0">
              <a:spcBef>
                <a:spcPct val="20000"/>
              </a:spcBef>
              <a:buChar char="•"/>
              <a:defRPr kumimoji="1" sz="3200">
                <a:solidFill>
                  <a:schemeClr val="tx1"/>
                </a:solidFill>
                <a:latin typeface="Arial"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defTabSz="326582" eaLnBrk="1" hangingPunct="1">
              <a:spcBef>
                <a:spcPct val="0"/>
              </a:spcBef>
              <a:buNone/>
            </a:pPr>
            <a:r>
              <a:rPr lang="ja-JP" altLang="en-US" sz="2000" b="1" kern="0" dirty="0">
                <a:solidFill>
                  <a:prstClr val="white"/>
                </a:solidFill>
                <a:latin typeface="Meiryo UI" pitchFamily="50" charset="-128"/>
                <a:ea typeface="Meiryo UI" pitchFamily="50" charset="-128"/>
                <a:cs typeface="ＭＳ Ｐゴシック" pitchFamily="50" charset="-128"/>
              </a:rPr>
              <a:t>　その他（自主事業）</a:t>
            </a:r>
            <a:endParaRPr lang="ja-JP" altLang="en-US" sz="1100" b="1" kern="0" dirty="0">
              <a:solidFill>
                <a:prstClr val="white"/>
              </a:solidFill>
              <a:latin typeface="Meiryo UI" pitchFamily="50" charset="-128"/>
              <a:ea typeface="Meiryo UI" pitchFamily="50" charset="-128"/>
              <a:cs typeface="ＭＳ Ｐゴシック" pitchFamily="50" charset="-128"/>
            </a:endParaRPr>
          </a:p>
        </p:txBody>
      </p:sp>
      <p:sp>
        <p:nvSpPr>
          <p:cNvPr id="21" name="四角形: 角を丸くする 20">
            <a:extLst>
              <a:ext uri="{FF2B5EF4-FFF2-40B4-BE49-F238E27FC236}">
                <a16:creationId xmlns:a16="http://schemas.microsoft.com/office/drawing/2014/main" id="{2395D845-737D-455A-BEED-9C07F41ADC35}"/>
              </a:ext>
            </a:extLst>
          </p:cNvPr>
          <p:cNvSpPr/>
          <p:nvPr/>
        </p:nvSpPr>
        <p:spPr>
          <a:xfrm>
            <a:off x="130471" y="753504"/>
            <a:ext cx="1609837" cy="316536"/>
          </a:xfrm>
          <a:prstGeom prst="roundRect">
            <a:avLst>
              <a:gd name="adj" fmla="val 50000"/>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latin typeface="Meiryo UI" panose="020B0604030504040204" pitchFamily="50" charset="-128"/>
                <a:ea typeface="Meiryo UI" panose="020B0604030504040204" pitchFamily="50" charset="-128"/>
              </a:rPr>
              <a:t>令和７年度</a:t>
            </a:r>
          </a:p>
        </p:txBody>
      </p:sp>
      <p:sp>
        <p:nvSpPr>
          <p:cNvPr id="22" name="四角形: 角を丸くする 21">
            <a:extLst>
              <a:ext uri="{FF2B5EF4-FFF2-40B4-BE49-F238E27FC236}">
                <a16:creationId xmlns:a16="http://schemas.microsoft.com/office/drawing/2014/main" id="{D3A01BE3-F05F-4788-BBA7-F20F918C385D}"/>
              </a:ext>
            </a:extLst>
          </p:cNvPr>
          <p:cNvSpPr/>
          <p:nvPr/>
        </p:nvSpPr>
        <p:spPr>
          <a:xfrm>
            <a:off x="130473" y="2635278"/>
            <a:ext cx="1609837" cy="316536"/>
          </a:xfrm>
          <a:prstGeom prst="roundRect">
            <a:avLst>
              <a:gd name="adj" fmla="val 50000"/>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latin typeface="Meiryo UI" panose="020B0604030504040204" pitchFamily="50" charset="-128"/>
                <a:ea typeface="Meiryo UI" panose="020B0604030504040204" pitchFamily="50" charset="-128"/>
              </a:rPr>
              <a:t>令和８年度</a:t>
            </a:r>
          </a:p>
        </p:txBody>
      </p:sp>
      <p:sp>
        <p:nvSpPr>
          <p:cNvPr id="16" name="スライド番号プレースホルダー 1">
            <a:extLst>
              <a:ext uri="{FF2B5EF4-FFF2-40B4-BE49-F238E27FC236}">
                <a16:creationId xmlns:a16="http://schemas.microsoft.com/office/drawing/2014/main" id="{7CE471BA-5619-4C28-A7E9-060151638016}"/>
              </a:ext>
            </a:extLst>
          </p:cNvPr>
          <p:cNvSpPr>
            <a:spLocks noGrp="1"/>
          </p:cNvSpPr>
          <p:nvPr>
            <p:ph type="sldNum" sz="quarter" idx="12"/>
          </p:nvPr>
        </p:nvSpPr>
        <p:spPr>
          <a:xfrm>
            <a:off x="7086600" y="6492875"/>
            <a:ext cx="2057400" cy="365125"/>
          </a:xfrm>
        </p:spPr>
        <p:txBody>
          <a:bodyPr/>
          <a:lstStyle/>
          <a:p>
            <a:fld id="{3BEFAA3D-2F26-44E4-AFFF-E76908BA4891}" type="slidenum">
              <a:rPr kumimoji="1" lang="ja-JP" altLang="en-US" smtClean="0"/>
              <a:t>12</a:t>
            </a:fld>
            <a:endParaRPr kumimoji="1" lang="ja-JP" altLang="en-US"/>
          </a:p>
        </p:txBody>
      </p:sp>
    </p:spTree>
    <p:extLst>
      <p:ext uri="{BB962C8B-B14F-4D97-AF65-F5344CB8AC3E}">
        <p14:creationId xmlns:p14="http://schemas.microsoft.com/office/powerpoint/2010/main" val="932944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a:extLst>
              <a:ext uri="{FF2B5EF4-FFF2-40B4-BE49-F238E27FC236}">
                <a16:creationId xmlns:a16="http://schemas.microsoft.com/office/drawing/2014/main" id="{5AC966A6-928F-456C-B37D-EFB57F90082C}"/>
              </a:ext>
            </a:extLst>
          </p:cNvPr>
          <p:cNvSpPr>
            <a:spLocks noChangeArrowheads="1"/>
          </p:cNvSpPr>
          <p:nvPr/>
        </p:nvSpPr>
        <p:spPr bwMode="auto">
          <a:xfrm>
            <a:off x="2" y="3"/>
            <a:ext cx="9143997" cy="405342"/>
          </a:xfrm>
          <a:prstGeom prst="rect">
            <a:avLst/>
          </a:prstGeom>
          <a:solidFill>
            <a:sysClr val="windowText" lastClr="000000"/>
          </a:solidFill>
          <a:ln w="19050" cap="flat" cmpd="sng" algn="ctr">
            <a:noFill/>
            <a:prstDash val="solid"/>
            <a:miter lim="800000"/>
            <a:headEnd/>
            <a:tailEnd/>
          </a:ln>
          <a:effectLst/>
        </p:spPr>
        <p:txBody>
          <a:bodyPr wrap="none" tIns="59143" bIns="59143" anchor="ctr"/>
          <a:lstStyle>
            <a:lvl1pPr algn="l" eaLnBrk="0" hangingPunct="0">
              <a:spcBef>
                <a:spcPct val="20000"/>
              </a:spcBef>
              <a:buChar char="•"/>
              <a:defRPr kumimoji="1" sz="3200">
                <a:solidFill>
                  <a:schemeClr val="tx1"/>
                </a:solidFill>
                <a:latin typeface="Arial"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defTabSz="326582" eaLnBrk="1" hangingPunct="1">
              <a:spcBef>
                <a:spcPct val="0"/>
              </a:spcBef>
              <a:buNone/>
            </a:pPr>
            <a:r>
              <a:rPr lang="ja-JP" altLang="en-US" sz="2000" b="1" kern="0" dirty="0">
                <a:solidFill>
                  <a:prstClr val="white"/>
                </a:solidFill>
                <a:latin typeface="Meiryo UI" pitchFamily="50" charset="-128"/>
                <a:ea typeface="Meiryo UI" pitchFamily="50" charset="-128"/>
                <a:cs typeface="ＭＳ Ｐゴシック" pitchFamily="50" charset="-128"/>
              </a:rPr>
              <a:t>令和７年度センター運営状況（施設別稼働率）</a:t>
            </a:r>
            <a:endParaRPr lang="en-US" altLang="ja-JP" sz="2000" b="1" kern="0" dirty="0">
              <a:solidFill>
                <a:prstClr val="white"/>
              </a:solidFill>
              <a:latin typeface="Meiryo UI" pitchFamily="50" charset="-128"/>
              <a:ea typeface="Meiryo UI" pitchFamily="50" charset="-128"/>
              <a:cs typeface="ＭＳ Ｐゴシック" pitchFamily="50" charset="-128"/>
            </a:endParaRPr>
          </a:p>
        </p:txBody>
      </p:sp>
      <p:sp>
        <p:nvSpPr>
          <p:cNvPr id="18" name="テキスト ボックス 17">
            <a:extLst>
              <a:ext uri="{FF2B5EF4-FFF2-40B4-BE49-F238E27FC236}">
                <a16:creationId xmlns:a16="http://schemas.microsoft.com/office/drawing/2014/main" id="{078E32D5-DDCC-42A6-9E5A-7A358F22E611}"/>
              </a:ext>
            </a:extLst>
          </p:cNvPr>
          <p:cNvSpPr txBox="1"/>
          <p:nvPr/>
        </p:nvSpPr>
        <p:spPr>
          <a:xfrm>
            <a:off x="95969" y="436843"/>
            <a:ext cx="8883052" cy="1077218"/>
          </a:xfrm>
          <a:prstGeom prst="rect">
            <a:avLst/>
          </a:prstGeom>
          <a:noFill/>
          <a:ln>
            <a:solidFill>
              <a:schemeClr val="tx1"/>
            </a:solidFill>
          </a:ln>
        </p:spPr>
        <p:txBody>
          <a:bodyPr wrap="square" rtlCol="0" anchor="ctr" anchorCtr="0">
            <a:spAutoFit/>
          </a:bodyPr>
          <a:lstStyle/>
          <a:p>
            <a:pPr marL="180975" indent="-180975"/>
            <a:r>
              <a:rPr lang="ja-JP" altLang="en-US" sz="1600" dirty="0">
                <a:solidFill>
                  <a:prstClr val="black"/>
                </a:solidFill>
                <a:latin typeface="Meiryo UI" panose="020B0604030504040204" pitchFamily="50" charset="-128"/>
                <a:ea typeface="Meiryo UI" panose="020B0604030504040204" pitchFamily="50" charset="-128"/>
              </a:rPr>
              <a:t>▸ 各施設の</a:t>
            </a:r>
            <a:r>
              <a:rPr kumimoji="1" lang="ja-JP" altLang="en-US" sz="1600" dirty="0">
                <a:latin typeface="Meiryo UI" panose="020B0604030504040204" pitchFamily="50" charset="-128"/>
                <a:ea typeface="Meiryo UI" panose="020B0604030504040204" pitchFamily="50" charset="-128"/>
              </a:rPr>
              <a:t>稼働率は、</a:t>
            </a:r>
            <a:r>
              <a:rPr kumimoji="1" lang="en-US" altLang="ja-JP" sz="1600" b="1" u="sng" dirty="0">
                <a:latin typeface="Meiryo UI" panose="020B0604030504040204" pitchFamily="50" charset="-128"/>
                <a:ea typeface="Meiryo UI" panose="020B0604030504040204" pitchFamily="50" charset="-128"/>
              </a:rPr>
              <a:t>H30</a:t>
            </a:r>
            <a:r>
              <a:rPr kumimoji="1" lang="ja-JP" altLang="en-US" sz="1600" b="1" u="sng" dirty="0">
                <a:latin typeface="Meiryo UI" panose="020B0604030504040204" pitchFamily="50" charset="-128"/>
                <a:ea typeface="Meiryo UI" panose="020B0604030504040204" pitchFamily="50" charset="-128"/>
              </a:rPr>
              <a:t>（コロナ前）と比較して  </a:t>
            </a:r>
            <a:r>
              <a:rPr kumimoji="1" lang="en-US" altLang="ja-JP" sz="1600" b="1" u="sng" dirty="0">
                <a:latin typeface="Meiryo UI" panose="020B0604030504040204" pitchFamily="50" charset="-128"/>
                <a:ea typeface="Meiryo UI" panose="020B0604030504040204" pitchFamily="50" charset="-128"/>
              </a:rPr>
              <a:t>5</a:t>
            </a:r>
            <a:r>
              <a:rPr kumimoji="1" lang="ja-JP" altLang="en-US" sz="1600" b="1" u="sng" dirty="0">
                <a:latin typeface="Meiryo UI" panose="020B0604030504040204" pitchFamily="50" charset="-128"/>
                <a:ea typeface="Meiryo UI" panose="020B0604030504040204" pitchFamily="50" charset="-128"/>
              </a:rPr>
              <a:t>～</a:t>
            </a:r>
            <a:r>
              <a:rPr kumimoji="1" lang="en-US" altLang="ja-JP" sz="1600" b="1" u="sng" dirty="0">
                <a:latin typeface="Meiryo UI" panose="020B0604030504040204" pitchFamily="50" charset="-128"/>
                <a:ea typeface="Meiryo UI" panose="020B0604030504040204" pitchFamily="50" charset="-128"/>
              </a:rPr>
              <a:t>10</a:t>
            </a:r>
            <a:r>
              <a:rPr kumimoji="1" lang="ja-JP" altLang="en-US" sz="1600" b="1" u="sng" dirty="0">
                <a:latin typeface="Meiryo UI" panose="020B0604030504040204" pitchFamily="50" charset="-128"/>
                <a:ea typeface="Meiryo UI" panose="020B0604030504040204" pitchFamily="50" charset="-128"/>
              </a:rPr>
              <a:t>ポイント程度下落</a:t>
            </a:r>
            <a:r>
              <a:rPr kumimoji="1" lang="ja-JP" altLang="en-US" sz="1600" dirty="0">
                <a:latin typeface="Meiryo UI" panose="020B0604030504040204" pitchFamily="50" charset="-128"/>
                <a:ea typeface="Meiryo UI" panose="020B0604030504040204" pitchFamily="50" charset="-128"/>
              </a:rPr>
              <a:t>している</a:t>
            </a:r>
            <a:br>
              <a:rPr kumimoji="1" lang="en-US" altLang="ja-JP" sz="1600" dirty="0">
                <a:latin typeface="Meiryo UI" panose="020B0604030504040204" pitchFamily="50" charset="-128"/>
                <a:ea typeface="Meiryo UI" panose="020B0604030504040204" pitchFamily="50" charset="-128"/>
              </a:rPr>
            </a:br>
            <a:r>
              <a:rPr kumimoji="1" lang="ja-JP" altLang="en-US" sz="1600" dirty="0">
                <a:latin typeface="Meiryo UI" panose="020B0604030504040204" pitchFamily="50" charset="-128"/>
                <a:ea typeface="Meiryo UI" panose="020B0604030504040204" pitchFamily="50" charset="-128"/>
              </a:rPr>
              <a:t>（オンライン化の定着による会議室の需要減少等が要因と考えられる）</a:t>
            </a:r>
            <a:endParaRPr kumimoji="1" lang="en-US" altLang="ja-JP" sz="1600" dirty="0">
              <a:latin typeface="Meiryo UI" panose="020B0604030504040204" pitchFamily="50" charset="-128"/>
              <a:ea typeface="Meiryo UI" panose="020B0604030504040204" pitchFamily="50" charset="-128"/>
            </a:endParaRPr>
          </a:p>
          <a:p>
            <a:pPr marL="180975" indent="-180975"/>
            <a:r>
              <a:rPr lang="ja-JP" altLang="en-US" sz="1600" dirty="0">
                <a:solidFill>
                  <a:prstClr val="black"/>
                </a:solidFill>
                <a:latin typeface="Meiryo UI" panose="020B0604030504040204" pitchFamily="50" charset="-128"/>
                <a:ea typeface="Meiryo UI" panose="020B0604030504040204" pitchFamily="50" charset="-128"/>
              </a:rPr>
              <a:t>▸ Ｒ</a:t>
            </a:r>
            <a:r>
              <a:rPr lang="en-US" altLang="ja-JP" sz="1600" dirty="0">
                <a:solidFill>
                  <a:prstClr val="black"/>
                </a:solidFill>
                <a:latin typeface="Meiryo UI" panose="020B0604030504040204" pitchFamily="50" charset="-128"/>
                <a:ea typeface="Meiryo UI" panose="020B0604030504040204" pitchFamily="50" charset="-128"/>
              </a:rPr>
              <a:t>6</a:t>
            </a:r>
            <a:r>
              <a:rPr lang="ja-JP" altLang="en-US" sz="1600" dirty="0">
                <a:solidFill>
                  <a:prstClr val="black"/>
                </a:solidFill>
                <a:latin typeface="Meiryo UI" panose="020B0604030504040204" pitchFamily="50" charset="-128"/>
                <a:ea typeface="Meiryo UI" panose="020B0604030504040204" pitchFamily="50" charset="-128"/>
              </a:rPr>
              <a:t>と比較し、</a:t>
            </a:r>
            <a:r>
              <a:rPr kumimoji="1" lang="ja-JP" altLang="en-US" sz="1600" b="1" u="sng" dirty="0">
                <a:latin typeface="Meiryo UI" panose="020B0604030504040204" pitchFamily="50" charset="-128"/>
                <a:ea typeface="Meiryo UI" panose="020B0604030504040204" pitchFamily="50" charset="-128"/>
              </a:rPr>
              <a:t>稼働率が</a:t>
            </a:r>
            <a:r>
              <a:rPr kumimoji="1" lang="en-US" altLang="ja-JP" sz="1600" b="1" u="sng" dirty="0">
                <a:latin typeface="Meiryo UI" panose="020B0604030504040204" pitchFamily="50" charset="-128"/>
                <a:ea typeface="Meiryo UI" panose="020B0604030504040204" pitchFamily="50" charset="-128"/>
              </a:rPr>
              <a:t>0.5</a:t>
            </a:r>
            <a:r>
              <a:rPr kumimoji="1" lang="ja-JP" altLang="en-US" sz="1600" b="1" u="sng" dirty="0">
                <a:latin typeface="Meiryo UI" panose="020B0604030504040204" pitchFamily="50" charset="-128"/>
                <a:ea typeface="Meiryo UI" panose="020B0604030504040204" pitchFamily="50" charset="-128"/>
              </a:rPr>
              <a:t>～</a:t>
            </a:r>
            <a:r>
              <a:rPr kumimoji="1" lang="en-US" altLang="ja-JP" sz="1600" b="1" u="sng" dirty="0">
                <a:latin typeface="Meiryo UI" panose="020B0604030504040204" pitchFamily="50" charset="-128"/>
                <a:ea typeface="Meiryo UI" panose="020B0604030504040204" pitchFamily="50" charset="-128"/>
              </a:rPr>
              <a:t>9</a:t>
            </a:r>
            <a:r>
              <a:rPr kumimoji="1" lang="ja-JP" altLang="en-US" sz="1600" b="1" u="sng" dirty="0">
                <a:latin typeface="Meiryo UI" panose="020B0604030504040204" pitchFamily="50" charset="-128"/>
                <a:ea typeface="Meiryo UI" panose="020B0604030504040204" pitchFamily="50" charset="-128"/>
              </a:rPr>
              <a:t>％増加</a:t>
            </a:r>
            <a:r>
              <a:rPr kumimoji="1" lang="ja-JP" altLang="en-US" sz="1600" dirty="0">
                <a:latin typeface="Meiryo UI" panose="020B0604030504040204" pitchFamily="50" charset="-128"/>
                <a:ea typeface="Meiryo UI" panose="020B0604030504040204" pitchFamily="50" charset="-128"/>
              </a:rPr>
              <a:t>（大規模会議室を中心に回復傾向にあり営業活動の成果も</a:t>
            </a:r>
            <a:br>
              <a:rPr kumimoji="1" lang="en-US" altLang="ja-JP" sz="1600" dirty="0">
                <a:latin typeface="Meiryo UI" panose="020B0604030504040204" pitchFamily="50" charset="-128"/>
                <a:ea typeface="Meiryo UI" panose="020B0604030504040204" pitchFamily="50" charset="-128"/>
              </a:rPr>
            </a:br>
            <a:r>
              <a:rPr kumimoji="1" lang="ja-JP" altLang="en-US" sz="1600" dirty="0">
                <a:latin typeface="Meiryo UI" panose="020B0604030504040204" pitchFamily="50" charset="-128"/>
                <a:ea typeface="Meiryo UI" panose="020B0604030504040204" pitchFamily="50" charset="-128"/>
              </a:rPr>
              <a:t> 見られる）（本館のみ減）</a:t>
            </a:r>
            <a:endParaRPr kumimoji="1" lang="en-US" altLang="ja-JP" sz="1600" dirty="0">
              <a:latin typeface="Meiryo UI" panose="020B0604030504040204" pitchFamily="50" charset="-128"/>
              <a:ea typeface="Meiryo UI" panose="020B0604030504040204" pitchFamily="50" charset="-128"/>
            </a:endParaRPr>
          </a:p>
        </p:txBody>
      </p:sp>
      <p:sp>
        <p:nvSpPr>
          <p:cNvPr id="22" name="テキスト ボックス 21">
            <a:extLst>
              <a:ext uri="{FF2B5EF4-FFF2-40B4-BE49-F238E27FC236}">
                <a16:creationId xmlns:a16="http://schemas.microsoft.com/office/drawing/2014/main" id="{88FCC4C4-32FB-449E-80BF-AB6AB6FEF966}"/>
              </a:ext>
            </a:extLst>
          </p:cNvPr>
          <p:cNvSpPr txBox="1"/>
          <p:nvPr/>
        </p:nvSpPr>
        <p:spPr>
          <a:xfrm>
            <a:off x="186775" y="6405709"/>
            <a:ext cx="7452360" cy="461665"/>
          </a:xfrm>
          <a:prstGeom prst="rect">
            <a:avLst/>
          </a:prstGeom>
          <a:noFill/>
        </p:spPr>
        <p:txBody>
          <a:bodyPr wrap="square" rtlCol="0">
            <a:spAutoFit/>
          </a:bodyPr>
          <a:lstStyle/>
          <a:p>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令和６年度から、ギャラリーは会議室に用途変更し本館へ、集会室は廃止</a:t>
            </a:r>
            <a:endParaRPr kumimoji="1" lang="en-US" altLang="ja-JP" sz="1200" dirty="0">
              <a:latin typeface="Meiryo UI" panose="020B0604030504040204" pitchFamily="50" charset="-128"/>
              <a:ea typeface="Meiryo UI" panose="020B0604030504040204" pitchFamily="50" charset="-128"/>
            </a:endParaRPr>
          </a:p>
          <a:p>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令和２～３年度はコロナ禍での運営であるため、通常営業年平均からは除外</a:t>
            </a:r>
          </a:p>
        </p:txBody>
      </p:sp>
      <p:sp>
        <p:nvSpPr>
          <p:cNvPr id="6" name="テキスト ボックス 5">
            <a:extLst>
              <a:ext uri="{FF2B5EF4-FFF2-40B4-BE49-F238E27FC236}">
                <a16:creationId xmlns:a16="http://schemas.microsoft.com/office/drawing/2014/main" id="{200F0EC2-60E4-4D33-9CB6-8541D63EE932}"/>
              </a:ext>
            </a:extLst>
          </p:cNvPr>
          <p:cNvSpPr txBox="1"/>
          <p:nvPr/>
        </p:nvSpPr>
        <p:spPr>
          <a:xfrm>
            <a:off x="6799701" y="1649813"/>
            <a:ext cx="2179320" cy="276999"/>
          </a:xfrm>
          <a:prstGeom prst="rect">
            <a:avLst/>
          </a:prstGeom>
          <a:noFill/>
        </p:spPr>
        <p:txBody>
          <a:bodyPr wrap="square" rtlCol="0">
            <a:spAutoFit/>
          </a:bodyPr>
          <a:lstStyle/>
          <a:p>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上段：稼働率　下段：件数</a:t>
            </a:r>
            <a:r>
              <a:rPr kumimoji="1" lang="en-US" altLang="ja-JP" sz="1200" dirty="0">
                <a:latin typeface="Meiryo UI" panose="020B0604030504040204" pitchFamily="50" charset="-128"/>
                <a:ea typeface="Meiryo UI" panose="020B0604030504040204" pitchFamily="50" charset="-128"/>
              </a:rPr>
              <a:t>〉</a:t>
            </a:r>
            <a:endParaRPr kumimoji="1" lang="ja-JP" altLang="en-US" sz="1200" dirty="0">
              <a:latin typeface="Meiryo UI" panose="020B0604030504040204" pitchFamily="50" charset="-128"/>
              <a:ea typeface="Meiryo UI" panose="020B0604030504040204" pitchFamily="50" charset="-128"/>
            </a:endParaRPr>
          </a:p>
        </p:txBody>
      </p:sp>
      <p:graphicFrame>
        <p:nvGraphicFramePr>
          <p:cNvPr id="5" name="表 4">
            <a:extLst>
              <a:ext uri="{FF2B5EF4-FFF2-40B4-BE49-F238E27FC236}">
                <a16:creationId xmlns:a16="http://schemas.microsoft.com/office/drawing/2014/main" id="{FC0A57D4-ED3B-45C4-BF4D-0C5440E2B57C}"/>
              </a:ext>
            </a:extLst>
          </p:cNvPr>
          <p:cNvGraphicFramePr>
            <a:graphicFrameLocks noGrp="1"/>
          </p:cNvGraphicFramePr>
          <p:nvPr>
            <p:extLst>
              <p:ext uri="{D42A27DB-BD31-4B8C-83A1-F6EECF244321}">
                <p14:modId xmlns:p14="http://schemas.microsoft.com/office/powerpoint/2010/main" val="2264559277"/>
              </p:ext>
            </p:extLst>
          </p:nvPr>
        </p:nvGraphicFramePr>
        <p:xfrm>
          <a:off x="95967" y="1953984"/>
          <a:ext cx="8883054" cy="4462261"/>
        </p:xfrm>
        <a:graphic>
          <a:graphicData uri="http://schemas.openxmlformats.org/drawingml/2006/table">
            <a:tbl>
              <a:tblPr/>
              <a:tblGrid>
                <a:gridCol w="789937">
                  <a:extLst>
                    <a:ext uri="{9D8B030D-6E8A-4147-A177-3AD203B41FA5}">
                      <a16:colId xmlns:a16="http://schemas.microsoft.com/office/drawing/2014/main" val="3634405290"/>
                    </a:ext>
                  </a:extLst>
                </a:gridCol>
                <a:gridCol w="789937">
                  <a:extLst>
                    <a:ext uri="{9D8B030D-6E8A-4147-A177-3AD203B41FA5}">
                      <a16:colId xmlns:a16="http://schemas.microsoft.com/office/drawing/2014/main" val="2212715894"/>
                    </a:ext>
                  </a:extLst>
                </a:gridCol>
                <a:gridCol w="953885">
                  <a:extLst>
                    <a:ext uri="{9D8B030D-6E8A-4147-A177-3AD203B41FA5}">
                      <a16:colId xmlns:a16="http://schemas.microsoft.com/office/drawing/2014/main" val="988993197"/>
                    </a:ext>
                  </a:extLst>
                </a:gridCol>
                <a:gridCol w="1269859">
                  <a:extLst>
                    <a:ext uri="{9D8B030D-6E8A-4147-A177-3AD203B41FA5}">
                      <a16:colId xmlns:a16="http://schemas.microsoft.com/office/drawing/2014/main" val="2370067243"/>
                    </a:ext>
                  </a:extLst>
                </a:gridCol>
                <a:gridCol w="1269859">
                  <a:extLst>
                    <a:ext uri="{9D8B030D-6E8A-4147-A177-3AD203B41FA5}">
                      <a16:colId xmlns:a16="http://schemas.microsoft.com/office/drawing/2014/main" val="3336596143"/>
                    </a:ext>
                  </a:extLst>
                </a:gridCol>
                <a:gridCol w="1269859">
                  <a:extLst>
                    <a:ext uri="{9D8B030D-6E8A-4147-A177-3AD203B41FA5}">
                      <a16:colId xmlns:a16="http://schemas.microsoft.com/office/drawing/2014/main" val="31489233"/>
                    </a:ext>
                  </a:extLst>
                </a:gridCol>
                <a:gridCol w="1269859">
                  <a:extLst>
                    <a:ext uri="{9D8B030D-6E8A-4147-A177-3AD203B41FA5}">
                      <a16:colId xmlns:a16="http://schemas.microsoft.com/office/drawing/2014/main" val="2816584067"/>
                    </a:ext>
                  </a:extLst>
                </a:gridCol>
                <a:gridCol w="1269859">
                  <a:extLst>
                    <a:ext uri="{9D8B030D-6E8A-4147-A177-3AD203B41FA5}">
                      <a16:colId xmlns:a16="http://schemas.microsoft.com/office/drawing/2014/main" val="258762887"/>
                    </a:ext>
                  </a:extLst>
                </a:gridCol>
              </a:tblGrid>
              <a:tr h="485841">
                <a:tc gridSpan="2">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施設</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hMerge="1">
                  <a:txBody>
                    <a:bodyPr/>
                    <a:lstStyle/>
                    <a:p>
                      <a:endParaRPr kumimoji="1" lang="ja-JP" altLang="en-US"/>
                    </a:p>
                  </a:txBody>
                  <a:tcPr/>
                </a:tc>
                <a:tc>
                  <a:txBody>
                    <a:bodyPr/>
                    <a:lstStyle/>
                    <a:p>
                      <a:pPr algn="ctr" fontAlgn="ctr"/>
                      <a:r>
                        <a:rPr lang="ja-JP" altLang="en-US" sz="1400" b="1" i="0" u="none" strike="noStrike">
                          <a:solidFill>
                            <a:srgbClr val="000000"/>
                          </a:solidFill>
                          <a:effectLst/>
                          <a:latin typeface="Meiryo UI" panose="020B0604030504040204" pitchFamily="50" charset="-128"/>
                          <a:ea typeface="Meiryo UI" panose="020B0604030504040204" pitchFamily="50" charset="-128"/>
                        </a:rPr>
                        <a:t>部屋数</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effectLst/>
                          <a:latin typeface="Meiryo UI" panose="020B0604030504040204" pitchFamily="50" charset="-128"/>
                          <a:ea typeface="Meiryo UI" panose="020B0604030504040204" pitchFamily="50" charset="-128"/>
                        </a:rPr>
                        <a:t>H30</a:t>
                      </a:r>
                      <a:br>
                        <a:rPr lang="en-US" sz="1400" b="1" i="0" u="none" strike="noStrike" dirty="0">
                          <a:solidFill>
                            <a:srgbClr val="000000"/>
                          </a:solidFill>
                          <a:effectLst/>
                          <a:latin typeface="Meiryo UI" panose="020B0604030504040204" pitchFamily="50" charset="-128"/>
                          <a:ea typeface="Meiryo UI" panose="020B0604030504040204" pitchFamily="50" charset="-128"/>
                        </a:rPr>
                      </a:br>
                      <a:r>
                        <a:rPr lang="en-US" sz="1400" b="1"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コロナ前）</a:t>
                      </a:r>
                    </a:p>
                  </a:txBody>
                  <a:tcPr marL="0" marR="0" marT="0" marB="0" anchor="ctr">
                    <a:lnL w="1270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通常営業年平均</a:t>
                      </a:r>
                      <a:br>
                        <a:rPr lang="ja-JP" altLang="en-US" sz="1400" b="1" i="0" u="none" strike="noStrike" dirty="0">
                          <a:solidFill>
                            <a:srgbClr val="000000"/>
                          </a:solidFill>
                          <a:effectLst/>
                          <a:latin typeface="Meiryo UI" panose="020B0604030504040204" pitchFamily="50" charset="-128"/>
                          <a:ea typeface="Meiryo UI" panose="020B0604030504040204" pitchFamily="50" charset="-128"/>
                        </a:rPr>
                      </a:b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a:t>
                      </a:r>
                      <a:r>
                        <a:rPr lang="en-US" sz="1400" b="1" i="0" u="none" strike="noStrike" dirty="0">
                          <a:solidFill>
                            <a:srgbClr val="000000"/>
                          </a:solidFill>
                          <a:effectLst/>
                          <a:latin typeface="Meiryo UI" panose="020B0604030504040204" pitchFamily="50" charset="-128"/>
                          <a:ea typeface="Meiryo UI" panose="020B0604030504040204" pitchFamily="50" charset="-128"/>
                        </a:rPr>
                        <a:t>H31,R4,R5)</a:t>
                      </a:r>
                    </a:p>
                  </a:txBody>
                  <a:tcPr marL="0" marR="0" marT="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effectLst/>
                          <a:latin typeface="Meiryo UI" panose="020B0604030504040204" pitchFamily="50" charset="-128"/>
                          <a:ea typeface="Meiryo UI" panose="020B0604030504040204" pitchFamily="50" charset="-128"/>
                        </a:rPr>
                        <a:t>R5</a:t>
                      </a:r>
                    </a:p>
                  </a:txBody>
                  <a:tcPr marL="0" marR="0" marT="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effectLst/>
                          <a:latin typeface="Meiryo UI" panose="020B0604030504040204" pitchFamily="50" charset="-128"/>
                          <a:ea typeface="Meiryo UI" panose="020B0604030504040204" pitchFamily="50" charset="-128"/>
                        </a:rPr>
                        <a:t>R6</a:t>
                      </a:r>
                    </a:p>
                  </a:txBody>
                  <a:tcPr marL="0" marR="0" marT="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effectLst/>
                          <a:latin typeface="Meiryo UI" panose="020B0604030504040204" pitchFamily="50" charset="-128"/>
                          <a:ea typeface="Meiryo UI" panose="020B0604030504040204" pitchFamily="50" charset="-128"/>
                        </a:rPr>
                        <a:t>R7</a:t>
                      </a:r>
                    </a:p>
                  </a:txBody>
                  <a:tcPr marL="0" marR="0" marT="0" marB="0" anchor="ctr">
                    <a:lnL w="2540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3443217411"/>
                  </a:ext>
                </a:extLst>
              </a:tr>
              <a:tr h="284030">
                <a:tc rowSpan="6">
                  <a:txBody>
                    <a:bodyPr/>
                    <a:lstStyle/>
                    <a:p>
                      <a:pPr algn="ctr" fontAlgn="ctr"/>
                      <a:r>
                        <a:rPr lang="ja-JP" altLang="en-US" sz="1400" b="1" i="0" u="none" strike="noStrike">
                          <a:solidFill>
                            <a:srgbClr val="000000"/>
                          </a:solidFill>
                          <a:effectLst/>
                          <a:latin typeface="Meiryo UI" panose="020B0604030504040204" pitchFamily="50" charset="-128"/>
                          <a:ea typeface="Meiryo UI" panose="020B0604030504040204" pitchFamily="50" charset="-128"/>
                        </a:rPr>
                        <a:t>会議室</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ja-JP" altLang="en-US" sz="1400" b="1" i="0" u="none" strike="noStrike">
                          <a:solidFill>
                            <a:srgbClr val="000000"/>
                          </a:solidFill>
                          <a:effectLst/>
                          <a:latin typeface="Meiryo UI" panose="020B0604030504040204" pitchFamily="50" charset="-128"/>
                          <a:ea typeface="Meiryo UI" panose="020B0604030504040204" pitchFamily="50" charset="-128"/>
                        </a:rPr>
                        <a:t>本館</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27</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部屋</a:t>
                      </a:r>
                      <a:br>
                        <a:rPr lang="ja-JP" altLang="en-US" sz="12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30</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部屋</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54.4%</a:t>
                      </a:r>
                    </a:p>
                  </a:txBody>
                  <a:tcPr marL="0" marR="0" marT="0" marB="0" anchor="ctr">
                    <a:lnL w="1270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47.1%</a:t>
                      </a:r>
                    </a:p>
                  </a:txBody>
                  <a:tcPr marL="0" marR="0" marT="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47.3%</a:t>
                      </a:r>
                    </a:p>
                  </a:txBody>
                  <a:tcPr marL="0" marR="0" marT="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44.2%</a:t>
                      </a:r>
                    </a:p>
                  </a:txBody>
                  <a:tcPr marL="0" marR="0" marT="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43.9%</a:t>
                      </a:r>
                    </a:p>
                  </a:txBody>
                  <a:tcPr marL="0" marR="0" marT="0" marB="0" anchor="ctr">
                    <a:lnL w="2540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982906139"/>
                  </a:ext>
                </a:extLst>
              </a:tr>
              <a:tr h="284030">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ctr" fontAlgn="ctr"/>
                      <a:r>
                        <a:rPr lang="en-US" altLang="ja-JP" sz="1400" b="0" i="0" u="none" strike="noStrike">
                          <a:solidFill>
                            <a:srgbClr val="000000"/>
                          </a:solidFill>
                          <a:effectLst/>
                          <a:latin typeface="Meiryo UI" panose="020B0604030504040204" pitchFamily="50" charset="-128"/>
                          <a:ea typeface="Meiryo UI" panose="020B0604030504040204" pitchFamily="50" charset="-128"/>
                        </a:rPr>
                        <a:t>15,818 </a:t>
                      </a:r>
                    </a:p>
                  </a:txBody>
                  <a:tcPr marL="0" marR="0" marT="0" marB="0" anchor="ctr">
                    <a:lnL w="1270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400" b="0" i="0" u="none" strike="noStrike">
                          <a:solidFill>
                            <a:srgbClr val="000000"/>
                          </a:solidFill>
                          <a:effectLst/>
                          <a:latin typeface="Meiryo UI" panose="020B0604030504040204" pitchFamily="50" charset="-128"/>
                          <a:ea typeface="Meiryo UI" panose="020B0604030504040204" pitchFamily="50" charset="-128"/>
                        </a:rPr>
                        <a:t>13,730 </a:t>
                      </a:r>
                    </a:p>
                  </a:txBody>
                  <a:tcPr marL="0" marR="0" marT="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400" b="0" i="0" u="none" strike="noStrike">
                          <a:solidFill>
                            <a:srgbClr val="000000"/>
                          </a:solidFill>
                          <a:effectLst/>
                          <a:latin typeface="Meiryo UI" panose="020B0604030504040204" pitchFamily="50" charset="-128"/>
                          <a:ea typeface="Meiryo UI" panose="020B0604030504040204" pitchFamily="50" charset="-128"/>
                        </a:rPr>
                        <a:t>13,790 </a:t>
                      </a:r>
                    </a:p>
                  </a:txBody>
                  <a:tcPr marL="0" marR="0" marT="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13,335 </a:t>
                      </a:r>
                    </a:p>
                  </a:txBody>
                  <a:tcPr marL="0" marR="0" marT="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13,226 </a:t>
                      </a:r>
                    </a:p>
                  </a:txBody>
                  <a:tcPr marL="0" marR="0" marT="0" marB="0" anchor="ctr">
                    <a:lnL w="2540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02693164"/>
                  </a:ext>
                </a:extLst>
              </a:tr>
              <a:tr h="284030">
                <a:tc vMerge="1">
                  <a:txBody>
                    <a:bodyPr/>
                    <a:lstStyle/>
                    <a:p>
                      <a:endParaRPr kumimoji="1" lang="ja-JP" altLang="en-US"/>
                    </a:p>
                  </a:txBody>
                  <a:tcPr/>
                </a:tc>
                <a:tc rowSpan="2">
                  <a:txBody>
                    <a:bodyPr/>
                    <a:lstStyle/>
                    <a:p>
                      <a:pPr algn="ctr" fontAlgn="ctr"/>
                      <a:r>
                        <a:rPr lang="ja-JP" altLang="en-US" sz="1400" b="1" i="0" u="none" strike="noStrike">
                          <a:solidFill>
                            <a:srgbClr val="000000"/>
                          </a:solidFill>
                          <a:effectLst/>
                          <a:latin typeface="Meiryo UI" panose="020B0604030504040204" pitchFamily="50" charset="-128"/>
                          <a:ea typeface="Meiryo UI" panose="020B0604030504040204" pitchFamily="50" charset="-128"/>
                        </a:rPr>
                        <a:t>南館</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rowSpan="2">
                  <a:txBody>
                    <a:bodyPr/>
                    <a:lstStyle/>
                    <a:p>
                      <a:pPr algn="ct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6</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部屋</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ctr"/>
                      <a:r>
                        <a:rPr lang="en-US" altLang="ja-JP" sz="1400" b="1" i="0" u="none" strike="noStrike">
                          <a:solidFill>
                            <a:srgbClr val="000000"/>
                          </a:solidFill>
                          <a:effectLst/>
                          <a:latin typeface="Meiryo UI" panose="020B0604030504040204" pitchFamily="50" charset="-128"/>
                          <a:ea typeface="Meiryo UI" panose="020B0604030504040204" pitchFamily="50" charset="-128"/>
                        </a:rPr>
                        <a:t>56.8%</a:t>
                      </a:r>
                    </a:p>
                  </a:txBody>
                  <a:tcPr marL="0" marR="0" marT="0" marB="0" anchor="ctr">
                    <a:lnL w="1270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EDEDED"/>
                    </a:solidFill>
                  </a:tcPr>
                </a:tc>
                <a:tc>
                  <a:txBody>
                    <a:bodyPr/>
                    <a:lstStyle/>
                    <a:p>
                      <a:pPr algn="ctr" fontAlgn="ctr"/>
                      <a:r>
                        <a:rPr lang="en-US" altLang="ja-JP" sz="1400" b="1" i="0" u="none" strike="noStrike">
                          <a:solidFill>
                            <a:srgbClr val="000000"/>
                          </a:solidFill>
                          <a:effectLst/>
                          <a:latin typeface="Meiryo UI" panose="020B0604030504040204" pitchFamily="50" charset="-128"/>
                          <a:ea typeface="Meiryo UI" panose="020B0604030504040204" pitchFamily="50" charset="-128"/>
                        </a:rPr>
                        <a:t>52.4%</a:t>
                      </a:r>
                    </a:p>
                  </a:txBody>
                  <a:tcPr marL="0" marR="0" marT="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EDEDED"/>
                    </a:solidFill>
                  </a:tcPr>
                </a:tc>
                <a:tc>
                  <a:txBody>
                    <a:bodyPr/>
                    <a:lstStyle/>
                    <a:p>
                      <a:pPr algn="ctr" fontAlgn="ct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53.8%</a:t>
                      </a:r>
                    </a:p>
                  </a:txBody>
                  <a:tcPr marL="0" marR="0" marT="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EDEDED"/>
                    </a:solidFill>
                  </a:tcPr>
                </a:tc>
                <a:tc>
                  <a:txBody>
                    <a:bodyPr/>
                    <a:lstStyle/>
                    <a:p>
                      <a:pPr algn="ctr" fontAlgn="ct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50.0%</a:t>
                      </a:r>
                    </a:p>
                  </a:txBody>
                  <a:tcPr marL="0" marR="0" marT="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EDEDED"/>
                    </a:solidFill>
                  </a:tcPr>
                </a:tc>
                <a:tc>
                  <a:txBody>
                    <a:bodyPr/>
                    <a:lstStyle/>
                    <a:p>
                      <a:pPr algn="ctr" fontAlgn="ct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50.5%</a:t>
                      </a:r>
                    </a:p>
                  </a:txBody>
                  <a:tcPr marL="0" marR="0" marT="0" marB="0" anchor="ctr">
                    <a:lnL w="2540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EDEDED"/>
                    </a:solidFill>
                  </a:tcPr>
                </a:tc>
                <a:extLst>
                  <a:ext uri="{0D108BD9-81ED-4DB2-BD59-A6C34878D82A}">
                    <a16:rowId xmlns:a16="http://schemas.microsoft.com/office/drawing/2014/main" val="2411512490"/>
                  </a:ext>
                </a:extLst>
              </a:tr>
              <a:tr h="284030">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ctr" fontAlgn="ctr"/>
                      <a:r>
                        <a:rPr lang="en-US" altLang="ja-JP" sz="1400" b="0" i="0" u="none" strike="noStrike">
                          <a:solidFill>
                            <a:srgbClr val="000000"/>
                          </a:solidFill>
                          <a:effectLst/>
                          <a:latin typeface="Meiryo UI" panose="020B0604030504040204" pitchFamily="50" charset="-128"/>
                          <a:ea typeface="Meiryo UI" panose="020B0604030504040204" pitchFamily="50" charset="-128"/>
                        </a:rPr>
                        <a:t>3,671 </a:t>
                      </a:r>
                    </a:p>
                  </a:txBody>
                  <a:tcPr marL="0" marR="0" marT="0" marB="0" anchor="ctr">
                    <a:lnL w="1270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ctr"/>
                      <a:r>
                        <a:rPr lang="en-US" altLang="ja-JP" sz="1400" b="0" i="0" u="none" strike="noStrike">
                          <a:solidFill>
                            <a:srgbClr val="000000"/>
                          </a:solidFill>
                          <a:effectLst/>
                          <a:latin typeface="Meiryo UI" panose="020B0604030504040204" pitchFamily="50" charset="-128"/>
                          <a:ea typeface="Meiryo UI" panose="020B0604030504040204" pitchFamily="50" charset="-128"/>
                        </a:rPr>
                        <a:t>3,391 </a:t>
                      </a:r>
                    </a:p>
                  </a:txBody>
                  <a:tcPr marL="0" marR="0" marT="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ctr"/>
                      <a:r>
                        <a:rPr lang="en-US" altLang="ja-JP" sz="1400" b="0" i="0" u="none" strike="noStrike">
                          <a:solidFill>
                            <a:srgbClr val="000000"/>
                          </a:solidFill>
                          <a:effectLst/>
                          <a:latin typeface="Meiryo UI" panose="020B0604030504040204" pitchFamily="50" charset="-128"/>
                          <a:ea typeface="Meiryo UI" panose="020B0604030504040204" pitchFamily="50" charset="-128"/>
                        </a:rPr>
                        <a:t>3,487 </a:t>
                      </a:r>
                    </a:p>
                  </a:txBody>
                  <a:tcPr marL="0" marR="0" marT="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3,228 </a:t>
                      </a:r>
                    </a:p>
                  </a:txBody>
                  <a:tcPr marL="0" marR="0" marT="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3,263 </a:t>
                      </a:r>
                    </a:p>
                  </a:txBody>
                  <a:tcPr marL="0" marR="0" marT="0" marB="0" anchor="ctr">
                    <a:lnL w="2540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1513900670"/>
                  </a:ext>
                </a:extLst>
              </a:tr>
              <a:tr h="284030">
                <a:tc vMerge="1">
                  <a:txBody>
                    <a:bodyPr/>
                    <a:lstStyle/>
                    <a:p>
                      <a:endParaRPr kumimoji="1" lang="ja-JP" altLang="en-US"/>
                    </a:p>
                  </a:txBody>
                  <a:tcPr/>
                </a:tc>
                <a:tc rowSpan="2">
                  <a:txBody>
                    <a:bodyPr/>
                    <a:lstStyle/>
                    <a:p>
                      <a:pPr algn="ctr" fontAlgn="ctr"/>
                      <a:r>
                        <a:rPr lang="ja-JP" altLang="en-US" sz="1400" b="1" i="0" u="none" strike="noStrike">
                          <a:solidFill>
                            <a:srgbClr val="000000"/>
                          </a:solidFill>
                          <a:effectLst/>
                          <a:latin typeface="Meiryo UI" panose="020B0604030504040204" pitchFamily="50" charset="-128"/>
                          <a:ea typeface="Meiryo UI" panose="020B0604030504040204" pitchFamily="50" charset="-128"/>
                        </a:rPr>
                        <a:t>南ホール</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部屋</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400" b="1" i="0" u="none" strike="noStrike">
                          <a:solidFill>
                            <a:srgbClr val="000000"/>
                          </a:solidFill>
                          <a:effectLst/>
                          <a:latin typeface="Meiryo UI" panose="020B0604030504040204" pitchFamily="50" charset="-128"/>
                          <a:ea typeface="Meiryo UI" panose="020B0604030504040204" pitchFamily="50" charset="-128"/>
                        </a:rPr>
                        <a:t>60.1%</a:t>
                      </a:r>
                    </a:p>
                  </a:txBody>
                  <a:tcPr marL="0" marR="0" marT="0" marB="0" anchor="ctr">
                    <a:lnL w="1270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US" altLang="ja-JP" sz="1400" b="1" i="0" u="none" strike="noStrike">
                          <a:solidFill>
                            <a:srgbClr val="000000"/>
                          </a:solidFill>
                          <a:effectLst/>
                          <a:latin typeface="Meiryo UI" panose="020B0604030504040204" pitchFamily="50" charset="-128"/>
                          <a:ea typeface="Meiryo UI" panose="020B0604030504040204" pitchFamily="50" charset="-128"/>
                        </a:rPr>
                        <a:t>58.2%</a:t>
                      </a:r>
                    </a:p>
                  </a:txBody>
                  <a:tcPr marL="0" marR="0" marT="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US" altLang="ja-JP" sz="1400" b="1" i="0" u="none" strike="noStrike">
                          <a:solidFill>
                            <a:srgbClr val="000000"/>
                          </a:solidFill>
                          <a:effectLst/>
                          <a:latin typeface="Meiryo UI" panose="020B0604030504040204" pitchFamily="50" charset="-128"/>
                          <a:ea typeface="Meiryo UI" panose="020B0604030504040204" pitchFamily="50" charset="-128"/>
                        </a:rPr>
                        <a:t>58.0%</a:t>
                      </a:r>
                    </a:p>
                  </a:txBody>
                  <a:tcPr marL="0" marR="0" marT="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50.9%</a:t>
                      </a:r>
                    </a:p>
                  </a:txBody>
                  <a:tcPr marL="0" marR="0" marT="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59.9%</a:t>
                      </a:r>
                    </a:p>
                  </a:txBody>
                  <a:tcPr marL="0" marR="0" marT="0" marB="0" anchor="ctr">
                    <a:lnL w="2540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3107127813"/>
                  </a:ext>
                </a:extLst>
              </a:tr>
              <a:tr h="284030">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ctr" fontAlgn="ctr"/>
                      <a:r>
                        <a:rPr lang="en-US" altLang="ja-JP" sz="1400" b="0" i="0" u="none" strike="noStrike">
                          <a:solidFill>
                            <a:srgbClr val="000000"/>
                          </a:solidFill>
                          <a:effectLst/>
                          <a:latin typeface="Meiryo UI" panose="020B0604030504040204" pitchFamily="50" charset="-128"/>
                          <a:ea typeface="Meiryo UI" panose="020B0604030504040204" pitchFamily="50" charset="-128"/>
                        </a:rPr>
                        <a:t>647 </a:t>
                      </a:r>
                    </a:p>
                  </a:txBody>
                  <a:tcPr marL="0" marR="0" marT="0" marB="0" anchor="ctr">
                    <a:lnL w="1270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400" b="0" i="0" u="none" strike="noStrike">
                          <a:solidFill>
                            <a:srgbClr val="000000"/>
                          </a:solidFill>
                          <a:effectLst/>
                          <a:latin typeface="Meiryo UI" panose="020B0604030504040204" pitchFamily="50" charset="-128"/>
                          <a:ea typeface="Meiryo UI" panose="020B0604030504040204" pitchFamily="50" charset="-128"/>
                        </a:rPr>
                        <a:t>628 </a:t>
                      </a:r>
                    </a:p>
                  </a:txBody>
                  <a:tcPr marL="0" marR="0" marT="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400" b="0" i="0" u="none" strike="noStrike">
                          <a:solidFill>
                            <a:srgbClr val="000000"/>
                          </a:solidFill>
                          <a:effectLst/>
                          <a:latin typeface="Meiryo UI" panose="020B0604030504040204" pitchFamily="50" charset="-128"/>
                          <a:ea typeface="Meiryo UI" panose="020B0604030504040204" pitchFamily="50" charset="-128"/>
                        </a:rPr>
                        <a:t>626 </a:t>
                      </a:r>
                    </a:p>
                  </a:txBody>
                  <a:tcPr marL="0" marR="0" marT="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548 </a:t>
                      </a:r>
                    </a:p>
                  </a:txBody>
                  <a:tcPr marL="0" marR="0" marT="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645 </a:t>
                      </a:r>
                    </a:p>
                  </a:txBody>
                  <a:tcPr marL="0" marR="0" marT="0" marB="0" anchor="ctr">
                    <a:lnL w="2540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72536101"/>
                  </a:ext>
                </a:extLst>
              </a:tr>
              <a:tr h="284030">
                <a:tc rowSpan="2" gridSpan="2">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エル・シアター</a:t>
                      </a:r>
                      <a:endParaRPr lang="en-US" altLang="ja-JP" sz="1400" b="1"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（大ホール）</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rowSpan="2" hMerge="1">
                  <a:txBody>
                    <a:bodyPr/>
                    <a:lstStyle/>
                    <a:p>
                      <a:endParaRPr kumimoji="1" lang="ja-JP" altLang="en-US"/>
                    </a:p>
                  </a:txBody>
                  <a:tcPr/>
                </a:tc>
                <a:tc rowSpan="2">
                  <a:txBody>
                    <a:bodyPr/>
                    <a:lstStyle/>
                    <a:p>
                      <a:pPr algn="ct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部屋</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ctr"/>
                      <a:r>
                        <a:rPr lang="en-US" altLang="ja-JP" sz="1400" b="1" i="0" u="none" strike="noStrike">
                          <a:solidFill>
                            <a:srgbClr val="000000"/>
                          </a:solidFill>
                          <a:effectLst/>
                          <a:latin typeface="Meiryo UI" panose="020B0604030504040204" pitchFamily="50" charset="-128"/>
                          <a:ea typeface="Meiryo UI" panose="020B0604030504040204" pitchFamily="50" charset="-128"/>
                        </a:rPr>
                        <a:t>49.1%</a:t>
                      </a:r>
                    </a:p>
                  </a:txBody>
                  <a:tcPr marL="0" marR="0" marT="0" marB="0" anchor="ctr">
                    <a:lnL w="1270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EDEDED"/>
                    </a:solidFill>
                  </a:tcPr>
                </a:tc>
                <a:tc>
                  <a:txBody>
                    <a:bodyPr/>
                    <a:lstStyle/>
                    <a:p>
                      <a:pPr algn="ctr" fontAlgn="ctr"/>
                      <a:r>
                        <a:rPr lang="en-US" altLang="ja-JP" sz="1400" b="1" i="0" u="none" strike="noStrike">
                          <a:solidFill>
                            <a:srgbClr val="000000"/>
                          </a:solidFill>
                          <a:effectLst/>
                          <a:latin typeface="Meiryo UI" panose="020B0604030504040204" pitchFamily="50" charset="-128"/>
                          <a:ea typeface="Meiryo UI" panose="020B0604030504040204" pitchFamily="50" charset="-128"/>
                        </a:rPr>
                        <a:t>41.3%</a:t>
                      </a:r>
                    </a:p>
                  </a:txBody>
                  <a:tcPr marL="0" marR="0" marT="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EDEDED"/>
                    </a:solidFill>
                  </a:tcPr>
                </a:tc>
                <a:tc>
                  <a:txBody>
                    <a:bodyPr/>
                    <a:lstStyle/>
                    <a:p>
                      <a:pPr algn="ctr" fontAlgn="ct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36.6%</a:t>
                      </a:r>
                    </a:p>
                  </a:txBody>
                  <a:tcPr marL="0" marR="0" marT="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EDEDED"/>
                    </a:solidFill>
                  </a:tcPr>
                </a:tc>
                <a:tc>
                  <a:txBody>
                    <a:bodyPr/>
                    <a:lstStyle/>
                    <a:p>
                      <a:pPr algn="ctr" fontAlgn="ct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40.1%</a:t>
                      </a:r>
                    </a:p>
                  </a:txBody>
                  <a:tcPr marL="0" marR="0" marT="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EDEDED"/>
                    </a:solidFill>
                  </a:tcPr>
                </a:tc>
                <a:tc>
                  <a:txBody>
                    <a:bodyPr/>
                    <a:lstStyle/>
                    <a:p>
                      <a:pPr algn="ctr" fontAlgn="ct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41.9%</a:t>
                      </a:r>
                    </a:p>
                  </a:txBody>
                  <a:tcPr marL="0" marR="0" marT="0" marB="0" anchor="ctr">
                    <a:lnL w="2540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EDEDED"/>
                    </a:solidFill>
                  </a:tcPr>
                </a:tc>
                <a:extLst>
                  <a:ext uri="{0D108BD9-81ED-4DB2-BD59-A6C34878D82A}">
                    <a16:rowId xmlns:a16="http://schemas.microsoft.com/office/drawing/2014/main" val="3122449158"/>
                  </a:ext>
                </a:extLst>
              </a:tr>
              <a:tr h="284030">
                <a:tc gridSpan="2"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tc>
                  <a:txBody>
                    <a:bodyPr/>
                    <a:lstStyle/>
                    <a:p>
                      <a:pPr algn="ctr" fontAlgn="ctr"/>
                      <a:r>
                        <a:rPr lang="en-US" altLang="ja-JP" sz="1400" b="0" i="0" u="none" strike="noStrike">
                          <a:solidFill>
                            <a:srgbClr val="000000"/>
                          </a:solidFill>
                          <a:effectLst/>
                          <a:latin typeface="Meiryo UI" panose="020B0604030504040204" pitchFamily="50" charset="-128"/>
                          <a:ea typeface="Meiryo UI" panose="020B0604030504040204" pitchFamily="50" charset="-128"/>
                        </a:rPr>
                        <a:t>529 </a:t>
                      </a:r>
                    </a:p>
                  </a:txBody>
                  <a:tcPr marL="0" marR="0" marT="0" marB="0" anchor="ctr">
                    <a:lnL w="1270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ctr"/>
                      <a:r>
                        <a:rPr lang="en-US" altLang="ja-JP" sz="1400" b="0" i="0" u="none" strike="noStrike">
                          <a:solidFill>
                            <a:srgbClr val="000000"/>
                          </a:solidFill>
                          <a:effectLst/>
                          <a:latin typeface="Meiryo UI" panose="020B0604030504040204" pitchFamily="50" charset="-128"/>
                          <a:ea typeface="Meiryo UI" panose="020B0604030504040204" pitchFamily="50" charset="-128"/>
                        </a:rPr>
                        <a:t>409 </a:t>
                      </a:r>
                    </a:p>
                  </a:txBody>
                  <a:tcPr marL="0" marR="0" marT="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ctr"/>
                      <a:r>
                        <a:rPr lang="en-US" altLang="ja-JP" sz="1400" b="0" i="0" u="none" strike="noStrike">
                          <a:solidFill>
                            <a:srgbClr val="000000"/>
                          </a:solidFill>
                          <a:effectLst/>
                          <a:latin typeface="Meiryo UI" panose="020B0604030504040204" pitchFamily="50" charset="-128"/>
                          <a:ea typeface="Meiryo UI" panose="020B0604030504040204" pitchFamily="50" charset="-128"/>
                        </a:rPr>
                        <a:t>293 </a:t>
                      </a:r>
                    </a:p>
                  </a:txBody>
                  <a:tcPr marL="0" marR="0" marT="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417 </a:t>
                      </a:r>
                    </a:p>
                  </a:txBody>
                  <a:tcPr marL="0" marR="0" marT="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108 </a:t>
                      </a:r>
                    </a:p>
                  </a:txBody>
                  <a:tcPr marL="0" marR="0" marT="0" marB="0" anchor="ctr">
                    <a:lnL w="2540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3284302023"/>
                  </a:ext>
                </a:extLst>
              </a:tr>
              <a:tr h="284030">
                <a:tc rowSpan="2" gridSpan="2">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プチエル</a:t>
                      </a:r>
                      <a:br>
                        <a:rPr lang="ja-JP" altLang="en-US" sz="1400" b="1" i="0" u="none" strike="noStrike" dirty="0">
                          <a:solidFill>
                            <a:srgbClr val="000000"/>
                          </a:solidFill>
                          <a:effectLst/>
                          <a:latin typeface="Meiryo UI" panose="020B0604030504040204" pitchFamily="50" charset="-128"/>
                          <a:ea typeface="Meiryo UI" panose="020B0604030504040204" pitchFamily="50" charset="-128"/>
                        </a:rPr>
                      </a:br>
                      <a:r>
                        <a:rPr lang="ja-JP" altLang="en-US" sz="1000" b="1" i="0" u="none" strike="noStrike" dirty="0">
                          <a:solidFill>
                            <a:srgbClr val="000000"/>
                          </a:solidFill>
                          <a:effectLst/>
                          <a:latin typeface="Meiryo UI" panose="020B0604030504040204" pitchFamily="50" charset="-128"/>
                          <a:ea typeface="Meiryo UI" panose="020B0604030504040204" pitchFamily="50" charset="-128"/>
                        </a:rPr>
                        <a:t>（多目的ホール）</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hMerge="1">
                  <a:txBody>
                    <a:bodyPr/>
                    <a:lstStyle/>
                    <a:p>
                      <a:endParaRPr kumimoji="1" lang="ja-JP" altLang="en-US"/>
                    </a:p>
                  </a:txBody>
                  <a:tcPr/>
                </a:tc>
                <a:tc rowSpan="2">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１部屋</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altLang="ja-JP" sz="1400" b="1" i="0" u="none" strike="noStrike">
                          <a:solidFill>
                            <a:srgbClr val="000000"/>
                          </a:solidFill>
                          <a:effectLst/>
                          <a:latin typeface="Meiryo UI" panose="020B0604030504040204" pitchFamily="50" charset="-128"/>
                          <a:ea typeface="Meiryo UI" panose="020B0604030504040204" pitchFamily="50" charset="-128"/>
                        </a:rPr>
                        <a:t>38.0%</a:t>
                      </a:r>
                    </a:p>
                  </a:txBody>
                  <a:tcPr marL="0" marR="0" marT="0" marB="0" anchor="ctr">
                    <a:lnL w="1270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US" altLang="ja-JP" sz="1400" b="1" i="0" u="none" strike="noStrike">
                          <a:solidFill>
                            <a:srgbClr val="000000"/>
                          </a:solidFill>
                          <a:effectLst/>
                          <a:latin typeface="Meiryo UI" panose="020B0604030504040204" pitchFamily="50" charset="-128"/>
                          <a:ea typeface="Meiryo UI" panose="020B0604030504040204" pitchFamily="50" charset="-128"/>
                        </a:rPr>
                        <a:t>43.7%</a:t>
                      </a:r>
                    </a:p>
                  </a:txBody>
                  <a:tcPr marL="0" marR="0" marT="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US" altLang="ja-JP" sz="1400" b="1" i="0" u="none" strike="noStrike">
                          <a:solidFill>
                            <a:srgbClr val="000000"/>
                          </a:solidFill>
                          <a:effectLst/>
                          <a:latin typeface="Meiryo UI" panose="020B0604030504040204" pitchFamily="50" charset="-128"/>
                          <a:ea typeface="Meiryo UI" panose="020B0604030504040204" pitchFamily="50" charset="-128"/>
                        </a:rPr>
                        <a:t>46.9%</a:t>
                      </a:r>
                    </a:p>
                  </a:txBody>
                  <a:tcPr marL="0" marR="0" marT="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41.3%</a:t>
                      </a:r>
                    </a:p>
                  </a:txBody>
                  <a:tcPr marL="0" marR="0" marT="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43.3%</a:t>
                      </a:r>
                    </a:p>
                  </a:txBody>
                  <a:tcPr marL="0" marR="0" marT="0" marB="0" anchor="ctr">
                    <a:lnL w="2540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3639885179"/>
                  </a:ext>
                </a:extLst>
              </a:tr>
              <a:tr h="284030">
                <a:tc gridSpan="2"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tc>
                  <a:txBody>
                    <a:bodyPr/>
                    <a:lstStyle/>
                    <a:p>
                      <a:pPr algn="ctr" fontAlgn="ctr"/>
                      <a:r>
                        <a:rPr lang="en-US" altLang="ja-JP" sz="1400" b="0" i="0" u="none" strike="noStrike">
                          <a:solidFill>
                            <a:srgbClr val="000000"/>
                          </a:solidFill>
                          <a:effectLst/>
                          <a:latin typeface="Meiryo UI" panose="020B0604030504040204" pitchFamily="50" charset="-128"/>
                          <a:ea typeface="Meiryo UI" panose="020B0604030504040204" pitchFamily="50" charset="-128"/>
                        </a:rPr>
                        <a:t>409 </a:t>
                      </a:r>
                    </a:p>
                  </a:txBody>
                  <a:tcPr marL="0" marR="0" marT="0" marB="0" anchor="ctr">
                    <a:lnL w="1270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altLang="ja-JP" sz="1400" b="0" i="0" u="none" strike="noStrike">
                          <a:solidFill>
                            <a:srgbClr val="000000"/>
                          </a:solidFill>
                          <a:effectLst/>
                          <a:latin typeface="Meiryo UI" panose="020B0604030504040204" pitchFamily="50" charset="-128"/>
                          <a:ea typeface="Meiryo UI" panose="020B0604030504040204" pitchFamily="50" charset="-128"/>
                        </a:rPr>
                        <a:t>471 </a:t>
                      </a:r>
                    </a:p>
                  </a:txBody>
                  <a:tcPr marL="0" marR="0" marT="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altLang="ja-JP" sz="1400" b="0" i="0" u="none" strike="noStrike">
                          <a:solidFill>
                            <a:srgbClr val="000000"/>
                          </a:solidFill>
                          <a:effectLst/>
                          <a:latin typeface="Meiryo UI" panose="020B0604030504040204" pitchFamily="50" charset="-128"/>
                          <a:ea typeface="Meiryo UI" panose="020B0604030504040204" pitchFamily="50" charset="-128"/>
                        </a:rPr>
                        <a:t>507 </a:t>
                      </a:r>
                    </a:p>
                  </a:txBody>
                  <a:tcPr marL="0" marR="0" marT="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445</a:t>
                      </a:r>
                    </a:p>
                  </a:txBody>
                  <a:tcPr marL="0" marR="0" marT="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466</a:t>
                      </a:r>
                    </a:p>
                  </a:txBody>
                  <a:tcPr marL="0" marR="0" marT="0" marB="0" anchor="ctr">
                    <a:lnL w="2540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0102192"/>
                  </a:ext>
                </a:extLst>
              </a:tr>
              <a:tr h="284030">
                <a:tc rowSpan="2" gridSpan="2">
                  <a:txBody>
                    <a:bodyPr/>
                    <a:lstStyle/>
                    <a:p>
                      <a:pPr algn="ctr" fontAlgn="ctr"/>
                      <a:r>
                        <a:rPr lang="ja-JP" altLang="en-US" sz="1400" b="1" i="0" u="none" strike="noStrike">
                          <a:solidFill>
                            <a:srgbClr val="000000"/>
                          </a:solidFill>
                          <a:effectLst/>
                          <a:latin typeface="Meiryo UI" panose="020B0604030504040204" pitchFamily="50" charset="-128"/>
                          <a:ea typeface="Meiryo UI" panose="020B0604030504040204" pitchFamily="50" charset="-128"/>
                        </a:rPr>
                        <a:t>ギャラリー</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rowSpan="2" hMerge="1">
                  <a:txBody>
                    <a:bodyPr/>
                    <a:lstStyle/>
                    <a:p>
                      <a:endParaRPr kumimoji="1" lang="ja-JP" altLang="en-US"/>
                    </a:p>
                  </a:txBody>
                  <a:tcPr/>
                </a:tc>
                <a:tc rowSpan="2">
                  <a:txBody>
                    <a:bodyPr/>
                    <a:lstStyle/>
                    <a:p>
                      <a:pPr algn="ct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部屋</a:t>
                      </a:r>
                      <a:br>
                        <a:rPr lang="ja-JP" altLang="en-US" sz="12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→本館へ</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ctr"/>
                      <a:r>
                        <a:rPr lang="en-US" altLang="ja-JP" sz="1400" b="1" i="0" u="none" strike="noStrike">
                          <a:solidFill>
                            <a:srgbClr val="000000"/>
                          </a:solidFill>
                          <a:effectLst/>
                          <a:latin typeface="Meiryo UI" panose="020B0604030504040204" pitchFamily="50" charset="-128"/>
                          <a:ea typeface="Meiryo UI" panose="020B0604030504040204" pitchFamily="50" charset="-128"/>
                        </a:rPr>
                        <a:t>47.6%</a:t>
                      </a:r>
                    </a:p>
                  </a:txBody>
                  <a:tcPr marL="0" marR="0" marT="0" marB="0" anchor="ctr">
                    <a:lnL w="1270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EDEDED"/>
                    </a:solidFill>
                  </a:tcPr>
                </a:tc>
                <a:tc>
                  <a:txBody>
                    <a:bodyPr/>
                    <a:lstStyle/>
                    <a:p>
                      <a:pPr algn="ctr" fontAlgn="ctr"/>
                      <a:r>
                        <a:rPr lang="en-US" altLang="ja-JP" sz="1400" b="1" i="0" u="none" strike="noStrike">
                          <a:solidFill>
                            <a:srgbClr val="000000"/>
                          </a:solidFill>
                          <a:effectLst/>
                          <a:latin typeface="Meiryo UI" panose="020B0604030504040204" pitchFamily="50" charset="-128"/>
                          <a:ea typeface="Meiryo UI" panose="020B0604030504040204" pitchFamily="50" charset="-128"/>
                        </a:rPr>
                        <a:t>52.6%</a:t>
                      </a:r>
                    </a:p>
                  </a:txBody>
                  <a:tcPr marL="0" marR="0" marT="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EDEDED"/>
                    </a:solidFill>
                  </a:tcPr>
                </a:tc>
                <a:tc>
                  <a:txBody>
                    <a:bodyPr/>
                    <a:lstStyle/>
                    <a:p>
                      <a:pPr algn="ctr" fontAlgn="ctr"/>
                      <a:r>
                        <a:rPr lang="en-US" altLang="ja-JP" sz="1400" b="1" i="0" u="none" strike="noStrike">
                          <a:solidFill>
                            <a:srgbClr val="000000"/>
                          </a:solidFill>
                          <a:effectLst/>
                          <a:latin typeface="Meiryo UI" panose="020B0604030504040204" pitchFamily="50" charset="-128"/>
                          <a:ea typeface="Meiryo UI" panose="020B0604030504040204" pitchFamily="50" charset="-128"/>
                        </a:rPr>
                        <a:t>55.7%</a:t>
                      </a:r>
                    </a:p>
                  </a:txBody>
                  <a:tcPr marL="0" marR="0" marT="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EDEDED"/>
                    </a:solidFill>
                  </a:tcPr>
                </a:tc>
                <a:tc rowSpan="4">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rgbClr val="000000"/>
                          </a:solidFill>
                          <a:effectLst/>
                          <a:uLnTx/>
                          <a:uFillTx/>
                          <a:latin typeface="Yu Gothic" panose="020B0400000000000000" pitchFamily="50" charset="-128"/>
                          <a:ea typeface="Yu Gothic" panose="020B0400000000000000" pitchFamily="50" charset="-128"/>
                          <a:cs typeface="+mn-cs"/>
                        </a:rPr>
                        <a:t>　</a:t>
                      </a:r>
                    </a:p>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rgbClr val="000000"/>
                          </a:solidFill>
                          <a:effectLst/>
                          <a:uLnTx/>
                          <a:uFillTx/>
                          <a:latin typeface="Yu Gothic" panose="020B0400000000000000" pitchFamily="50" charset="-128"/>
                          <a:ea typeface="Yu Gothic" panose="020B0400000000000000" pitchFamily="50" charset="-128"/>
                          <a:cs typeface="+mn-cs"/>
                        </a:rPr>
                        <a:t>　</a:t>
                      </a:r>
                    </a:p>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rgbClr val="000000"/>
                          </a:solidFill>
                          <a:effectLst/>
                          <a:uLnTx/>
                          <a:uFillTx/>
                          <a:latin typeface="Yu Gothic" panose="020B0400000000000000" pitchFamily="50" charset="-128"/>
                          <a:ea typeface="Yu Gothic" panose="020B0400000000000000" pitchFamily="50" charset="-128"/>
                          <a:cs typeface="+mn-cs"/>
                        </a:rPr>
                        <a:t>　</a:t>
                      </a:r>
                    </a:p>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rgbClr val="000000"/>
                          </a:solidFill>
                          <a:effectLst/>
                          <a:uLnTx/>
                          <a:uFillTx/>
                          <a:latin typeface="Yu Gothic" panose="020B0400000000000000" pitchFamily="50" charset="-128"/>
                          <a:ea typeface="Yu Gothic" panose="020B0400000000000000" pitchFamily="50" charset="-128"/>
                          <a:cs typeface="+mn-cs"/>
                        </a:rPr>
                        <a:t>　</a:t>
                      </a:r>
                    </a:p>
                  </a:txBody>
                  <a:tcPr marL="0" marR="0" marT="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noFill/>
                  </a:tcPr>
                </a:tc>
                <a:tc rowSpan="4">
                  <a:txBody>
                    <a:bodyPr/>
                    <a:lstStyle/>
                    <a:p>
                      <a:pPr algn="ctr" fontAlgn="ctr"/>
                      <a:r>
                        <a:rPr lang="ja-JP" altLang="en-US" sz="1400" b="0" i="0" u="none" strike="noStrike" dirty="0">
                          <a:solidFill>
                            <a:srgbClr val="000000"/>
                          </a:solidFill>
                          <a:effectLst/>
                          <a:latin typeface="Yu Gothic" panose="020B0400000000000000" pitchFamily="50" charset="-128"/>
                          <a:ea typeface="Yu Gothic" panose="020B0400000000000000" pitchFamily="50" charset="-128"/>
                        </a:rPr>
                        <a:t>　</a:t>
                      </a:r>
                    </a:p>
                  </a:txBody>
                  <a:tcPr marL="0" marR="0" marT="0" marB="0" anchor="ctr">
                    <a:lnL w="2540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ap="flat" cmpd="sng" algn="ctr">
                      <a:solidFill>
                        <a:srgbClr val="000000"/>
                      </a:solidFill>
                      <a:prstDash val="solid"/>
                      <a:round/>
                      <a:headEnd type="none" w="med" len="med"/>
                      <a:tailEnd type="none" w="med" len="med"/>
                    </a:lnTlToBr>
                  </a:tcPr>
                </a:tc>
                <a:extLst>
                  <a:ext uri="{0D108BD9-81ED-4DB2-BD59-A6C34878D82A}">
                    <a16:rowId xmlns:a16="http://schemas.microsoft.com/office/drawing/2014/main" val="1375729972"/>
                  </a:ext>
                </a:extLst>
              </a:tr>
              <a:tr h="284030">
                <a:tc gridSpan="2"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tc>
                  <a:txBody>
                    <a:bodyPr/>
                    <a:lstStyle/>
                    <a:p>
                      <a:pPr algn="ctr" fontAlgn="ctr"/>
                      <a:r>
                        <a:rPr lang="en-US" altLang="ja-JP" sz="1400" b="0" i="0" u="none" strike="noStrike">
                          <a:solidFill>
                            <a:srgbClr val="000000"/>
                          </a:solidFill>
                          <a:effectLst/>
                          <a:latin typeface="Meiryo UI" panose="020B0604030504040204" pitchFamily="50" charset="-128"/>
                          <a:ea typeface="Meiryo UI" panose="020B0604030504040204" pitchFamily="50" charset="-128"/>
                        </a:rPr>
                        <a:t>292 </a:t>
                      </a:r>
                    </a:p>
                  </a:txBody>
                  <a:tcPr marL="0" marR="0" marT="0" marB="0" anchor="ctr">
                    <a:lnL w="1270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ctr"/>
                      <a:r>
                        <a:rPr lang="en-US" altLang="ja-JP" sz="1400" b="0" i="0" u="none" strike="noStrike">
                          <a:solidFill>
                            <a:srgbClr val="000000"/>
                          </a:solidFill>
                          <a:effectLst/>
                          <a:latin typeface="Meiryo UI" panose="020B0604030504040204" pitchFamily="50" charset="-128"/>
                          <a:ea typeface="Meiryo UI" panose="020B0604030504040204" pitchFamily="50" charset="-128"/>
                        </a:rPr>
                        <a:t>324 </a:t>
                      </a:r>
                    </a:p>
                  </a:txBody>
                  <a:tcPr marL="0" marR="0" marT="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ctr"/>
                      <a:r>
                        <a:rPr lang="en-US" altLang="ja-JP" sz="1400" b="0" i="0" u="none" strike="noStrike">
                          <a:solidFill>
                            <a:srgbClr val="000000"/>
                          </a:solidFill>
                          <a:effectLst/>
                          <a:latin typeface="Meiryo UI" panose="020B0604030504040204" pitchFamily="50" charset="-128"/>
                          <a:ea typeface="Meiryo UI" panose="020B0604030504040204" pitchFamily="50" charset="-128"/>
                        </a:rPr>
                        <a:t>343 </a:t>
                      </a:r>
                    </a:p>
                  </a:txBody>
                  <a:tcPr marL="0" marR="0" marT="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rgbClr val="000000"/>
                          </a:solidFill>
                          <a:effectLst/>
                          <a:uLnTx/>
                          <a:uFillTx/>
                          <a:latin typeface="Yu Gothic" panose="020B0400000000000000" pitchFamily="50" charset="-128"/>
                          <a:ea typeface="Yu Gothic" panose="020B0400000000000000" pitchFamily="50" charset="-128"/>
                          <a:cs typeface="+mn-cs"/>
                        </a:rPr>
                        <a:t>　</a:t>
                      </a:r>
                    </a:p>
                  </a:txBody>
                  <a:tcPr marL="0" marR="0" marT="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vMerge="1">
                  <a:txBody>
                    <a:bodyPr/>
                    <a:lstStyle/>
                    <a:p>
                      <a:endParaRPr kumimoji="1" lang="ja-JP" altLang="en-US"/>
                    </a:p>
                  </a:txBody>
                  <a:tcPr/>
                </a:tc>
                <a:extLst>
                  <a:ext uri="{0D108BD9-81ED-4DB2-BD59-A6C34878D82A}">
                    <a16:rowId xmlns:a16="http://schemas.microsoft.com/office/drawing/2014/main" val="1194855704"/>
                  </a:ext>
                </a:extLst>
              </a:tr>
              <a:tr h="284030">
                <a:tc rowSpan="2" gridSpan="2">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集会室</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hMerge="1">
                  <a:txBody>
                    <a:bodyPr/>
                    <a:lstStyle/>
                    <a:p>
                      <a:endParaRPr kumimoji="1" lang="ja-JP" altLang="en-US"/>
                    </a:p>
                  </a:txBody>
                  <a:tcPr/>
                </a:tc>
                <a:tc rowSpan="2">
                  <a:txBody>
                    <a:bodyPr/>
                    <a:lstStyle/>
                    <a:p>
                      <a:pPr algn="ct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4</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部屋</a:t>
                      </a:r>
                      <a:br>
                        <a:rPr lang="ja-JP" altLang="en-US" sz="12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→廃止</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altLang="ja-JP" sz="1400" b="1" i="0" u="none" strike="noStrike">
                          <a:solidFill>
                            <a:srgbClr val="000000"/>
                          </a:solidFill>
                          <a:effectLst/>
                          <a:latin typeface="Meiryo UI" panose="020B0604030504040204" pitchFamily="50" charset="-128"/>
                          <a:ea typeface="Meiryo UI" panose="020B0604030504040204" pitchFamily="50" charset="-128"/>
                        </a:rPr>
                        <a:t>13.6%</a:t>
                      </a:r>
                    </a:p>
                  </a:txBody>
                  <a:tcPr marL="0" marR="0" marT="0" marB="0" anchor="ctr">
                    <a:lnL w="1270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US" altLang="ja-JP" sz="1400" b="1" i="0" u="none" strike="noStrike">
                          <a:solidFill>
                            <a:srgbClr val="000000"/>
                          </a:solidFill>
                          <a:effectLst/>
                          <a:latin typeface="Meiryo UI" panose="020B0604030504040204" pitchFamily="50" charset="-128"/>
                          <a:ea typeface="Meiryo UI" panose="020B0604030504040204" pitchFamily="50" charset="-128"/>
                        </a:rPr>
                        <a:t>-</a:t>
                      </a:r>
                    </a:p>
                  </a:txBody>
                  <a:tcPr marL="0" marR="0" marT="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US" altLang="ja-JP" sz="1400" b="1" i="0" u="none" strike="noStrike">
                          <a:solidFill>
                            <a:srgbClr val="000000"/>
                          </a:solidFill>
                          <a:effectLst/>
                          <a:latin typeface="Meiryo UI" panose="020B0604030504040204" pitchFamily="50" charset="-128"/>
                          <a:ea typeface="Meiryo UI" panose="020B0604030504040204" pitchFamily="50" charset="-128"/>
                        </a:rPr>
                        <a:t>10.1%</a:t>
                      </a:r>
                    </a:p>
                  </a:txBody>
                  <a:tcPr marL="0" marR="0" marT="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rgbClr val="000000"/>
                          </a:solidFill>
                          <a:effectLst/>
                          <a:uLnTx/>
                          <a:uFillTx/>
                          <a:latin typeface="Yu Gothic" panose="020B0400000000000000" pitchFamily="50" charset="-128"/>
                          <a:ea typeface="Yu Gothic" panose="020B0400000000000000" pitchFamily="50" charset="-128"/>
                          <a:cs typeface="+mn-cs"/>
                        </a:rPr>
                        <a:t>　</a:t>
                      </a:r>
                    </a:p>
                  </a:txBody>
                  <a:tcPr marL="0" marR="0" marT="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vMerge="1">
                  <a:txBody>
                    <a:bodyPr/>
                    <a:lstStyle/>
                    <a:p>
                      <a:endParaRPr kumimoji="1" lang="ja-JP" altLang="en-US"/>
                    </a:p>
                  </a:txBody>
                  <a:tcPr/>
                </a:tc>
                <a:extLst>
                  <a:ext uri="{0D108BD9-81ED-4DB2-BD59-A6C34878D82A}">
                    <a16:rowId xmlns:a16="http://schemas.microsoft.com/office/drawing/2014/main" val="452390027"/>
                  </a:ext>
                </a:extLst>
              </a:tr>
              <a:tr h="284030">
                <a:tc gridSpan="2"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tc>
                  <a:txBody>
                    <a:bodyPr/>
                    <a:lstStyle/>
                    <a:p>
                      <a:pPr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298 </a:t>
                      </a:r>
                    </a:p>
                  </a:txBody>
                  <a:tcPr marL="0" marR="0" marT="0" marB="0" anchor="ctr">
                    <a:lnL w="1270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228 </a:t>
                      </a:r>
                    </a:p>
                  </a:txBody>
                  <a:tcPr marL="0" marR="0" marT="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214 </a:t>
                      </a:r>
                    </a:p>
                  </a:txBody>
                  <a:tcPr marL="0" marR="0" marT="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rgbClr val="000000"/>
                          </a:solidFill>
                          <a:effectLst/>
                          <a:uLnTx/>
                          <a:uFillTx/>
                          <a:latin typeface="Yu Gothic" panose="020B0400000000000000" pitchFamily="50" charset="-128"/>
                          <a:ea typeface="Yu Gothic" panose="020B0400000000000000" pitchFamily="50" charset="-128"/>
                          <a:cs typeface="+mn-cs"/>
                        </a:rPr>
                        <a:t>　</a:t>
                      </a:r>
                    </a:p>
                  </a:txBody>
                  <a:tcPr marL="0" marR="0" marT="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kumimoji="1" lang="ja-JP" altLang="en-US"/>
                    </a:p>
                  </a:txBody>
                  <a:tcPr/>
                </a:tc>
                <a:extLst>
                  <a:ext uri="{0D108BD9-81ED-4DB2-BD59-A6C34878D82A}">
                    <a16:rowId xmlns:a16="http://schemas.microsoft.com/office/drawing/2014/main" val="1647949085"/>
                  </a:ext>
                </a:extLst>
              </a:tr>
            </a:tbl>
          </a:graphicData>
        </a:graphic>
      </p:graphicFrame>
      <p:sp>
        <p:nvSpPr>
          <p:cNvPr id="3" name="正方形/長方形 2">
            <a:extLst>
              <a:ext uri="{FF2B5EF4-FFF2-40B4-BE49-F238E27FC236}">
                <a16:creationId xmlns:a16="http://schemas.microsoft.com/office/drawing/2014/main" id="{1D1F406A-419A-4360-B6F4-A5F9D79FA72A}"/>
              </a:ext>
            </a:extLst>
          </p:cNvPr>
          <p:cNvSpPr/>
          <p:nvPr/>
        </p:nvSpPr>
        <p:spPr>
          <a:xfrm>
            <a:off x="7708002" y="1945340"/>
            <a:ext cx="1245616" cy="4462261"/>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四角形: 角を丸くする 1">
            <a:extLst>
              <a:ext uri="{FF2B5EF4-FFF2-40B4-BE49-F238E27FC236}">
                <a16:creationId xmlns:a16="http://schemas.microsoft.com/office/drawing/2014/main" id="{97864668-EF04-4950-9063-4643499174E1}"/>
              </a:ext>
            </a:extLst>
          </p:cNvPr>
          <p:cNvSpPr/>
          <p:nvPr/>
        </p:nvSpPr>
        <p:spPr>
          <a:xfrm>
            <a:off x="95967" y="1588257"/>
            <a:ext cx="909873" cy="338555"/>
          </a:xfrm>
          <a:prstGeom prst="roundRect">
            <a:avLst>
              <a:gd name="adj" fmla="val 50000"/>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160"/>
              </a:lnSpc>
            </a:pPr>
            <a:r>
              <a:rPr kumimoji="1" lang="ja-JP" altLang="en-US" sz="1600" b="1" dirty="0">
                <a:latin typeface="Meiryo UI" panose="020B0604030504040204" pitchFamily="50" charset="-128"/>
                <a:ea typeface="Meiryo UI" panose="020B0604030504040204" pitchFamily="50" charset="-128"/>
              </a:rPr>
              <a:t>稼働率</a:t>
            </a:r>
          </a:p>
        </p:txBody>
      </p:sp>
      <p:sp>
        <p:nvSpPr>
          <p:cNvPr id="10" name="スライド番号プレースホルダー 1">
            <a:extLst>
              <a:ext uri="{FF2B5EF4-FFF2-40B4-BE49-F238E27FC236}">
                <a16:creationId xmlns:a16="http://schemas.microsoft.com/office/drawing/2014/main" id="{D7AFFE62-E74E-4067-AE4E-F333A3FA4A2E}"/>
              </a:ext>
            </a:extLst>
          </p:cNvPr>
          <p:cNvSpPr txBox="1">
            <a:spLocks/>
          </p:cNvSpPr>
          <p:nvPr/>
        </p:nvSpPr>
        <p:spPr>
          <a:xfrm>
            <a:off x="7086600" y="6492875"/>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BEFAA3D-2F26-44E4-AFFF-E76908BA4891}" type="slidenum">
              <a:rPr kumimoji="1" lang="ja-JP" altLang="en-US" smtClean="0"/>
              <a:pPr/>
              <a:t>2</a:t>
            </a:fld>
            <a:endParaRPr kumimoji="1" lang="ja-JP" altLang="en-US"/>
          </a:p>
        </p:txBody>
      </p:sp>
    </p:spTree>
    <p:extLst>
      <p:ext uri="{BB962C8B-B14F-4D97-AF65-F5344CB8AC3E}">
        <p14:creationId xmlns:p14="http://schemas.microsoft.com/office/powerpoint/2010/main" val="26714521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a:extLst>
              <a:ext uri="{FF2B5EF4-FFF2-40B4-BE49-F238E27FC236}">
                <a16:creationId xmlns:a16="http://schemas.microsoft.com/office/drawing/2014/main" id="{48CA3702-6835-40F8-8FB4-16AF78C35BBB}"/>
              </a:ext>
            </a:extLst>
          </p:cNvPr>
          <p:cNvSpPr>
            <a:spLocks noChangeArrowheads="1"/>
          </p:cNvSpPr>
          <p:nvPr/>
        </p:nvSpPr>
        <p:spPr bwMode="auto">
          <a:xfrm>
            <a:off x="2" y="3"/>
            <a:ext cx="9143997" cy="405342"/>
          </a:xfrm>
          <a:prstGeom prst="rect">
            <a:avLst/>
          </a:prstGeom>
          <a:solidFill>
            <a:sysClr val="windowText" lastClr="000000"/>
          </a:solidFill>
          <a:ln w="19050" cap="flat" cmpd="sng" algn="ctr">
            <a:noFill/>
            <a:prstDash val="solid"/>
            <a:miter lim="800000"/>
            <a:headEnd/>
            <a:tailEnd/>
          </a:ln>
          <a:effectLst/>
        </p:spPr>
        <p:txBody>
          <a:bodyPr wrap="none" tIns="59143" bIns="59143" anchor="ctr"/>
          <a:lstStyle>
            <a:lvl1pPr algn="l" eaLnBrk="0" hangingPunct="0">
              <a:spcBef>
                <a:spcPct val="20000"/>
              </a:spcBef>
              <a:buChar char="•"/>
              <a:defRPr kumimoji="1" sz="3200">
                <a:solidFill>
                  <a:schemeClr val="tx1"/>
                </a:solidFill>
                <a:latin typeface="Arial"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defTabSz="326582" eaLnBrk="1" hangingPunct="1">
              <a:spcBef>
                <a:spcPct val="0"/>
              </a:spcBef>
              <a:buNone/>
            </a:pPr>
            <a:r>
              <a:rPr lang="ja-JP" altLang="en-US" sz="2000" b="1" kern="0" dirty="0">
                <a:solidFill>
                  <a:prstClr val="white"/>
                </a:solidFill>
                <a:latin typeface="Meiryo UI" pitchFamily="50" charset="-128"/>
                <a:ea typeface="Meiryo UI" pitchFamily="50" charset="-128"/>
                <a:cs typeface="ＭＳ Ｐゴシック" pitchFamily="50" charset="-128"/>
              </a:rPr>
              <a:t>令和７年度センター運営状況（時間帯別稼働率）</a:t>
            </a:r>
            <a:endParaRPr lang="en-US" altLang="ja-JP" sz="2000" b="1" kern="0" dirty="0">
              <a:solidFill>
                <a:prstClr val="white"/>
              </a:solidFill>
              <a:latin typeface="Meiryo UI" pitchFamily="50" charset="-128"/>
              <a:ea typeface="Meiryo UI" pitchFamily="50" charset="-128"/>
              <a:cs typeface="ＭＳ Ｐゴシック" pitchFamily="50" charset="-128"/>
            </a:endParaRPr>
          </a:p>
        </p:txBody>
      </p:sp>
      <p:graphicFrame>
        <p:nvGraphicFramePr>
          <p:cNvPr id="8" name="表 7">
            <a:extLst>
              <a:ext uri="{FF2B5EF4-FFF2-40B4-BE49-F238E27FC236}">
                <a16:creationId xmlns:a16="http://schemas.microsoft.com/office/drawing/2014/main" id="{7818BCD9-2B75-4A4C-AED1-071E4BB24E9A}"/>
              </a:ext>
            </a:extLst>
          </p:cNvPr>
          <p:cNvGraphicFramePr>
            <a:graphicFrameLocks noGrp="1"/>
          </p:cNvGraphicFramePr>
          <p:nvPr>
            <p:extLst>
              <p:ext uri="{D42A27DB-BD31-4B8C-83A1-F6EECF244321}">
                <p14:modId xmlns:p14="http://schemas.microsoft.com/office/powerpoint/2010/main" val="133807560"/>
              </p:ext>
            </p:extLst>
          </p:nvPr>
        </p:nvGraphicFramePr>
        <p:xfrm>
          <a:off x="130474" y="1857822"/>
          <a:ext cx="8872192" cy="4596541"/>
        </p:xfrm>
        <a:graphic>
          <a:graphicData uri="http://schemas.openxmlformats.org/drawingml/2006/table">
            <a:tbl>
              <a:tblPr/>
              <a:tblGrid>
                <a:gridCol w="1402882">
                  <a:extLst>
                    <a:ext uri="{9D8B030D-6E8A-4147-A177-3AD203B41FA5}">
                      <a16:colId xmlns:a16="http://schemas.microsoft.com/office/drawing/2014/main" val="3812381614"/>
                    </a:ext>
                  </a:extLst>
                </a:gridCol>
                <a:gridCol w="827441">
                  <a:extLst>
                    <a:ext uri="{9D8B030D-6E8A-4147-A177-3AD203B41FA5}">
                      <a16:colId xmlns:a16="http://schemas.microsoft.com/office/drawing/2014/main" val="1787869613"/>
                    </a:ext>
                  </a:extLst>
                </a:gridCol>
                <a:gridCol w="798022">
                  <a:extLst>
                    <a:ext uri="{9D8B030D-6E8A-4147-A177-3AD203B41FA5}">
                      <a16:colId xmlns:a16="http://schemas.microsoft.com/office/drawing/2014/main" val="2938939155"/>
                    </a:ext>
                  </a:extLst>
                </a:gridCol>
                <a:gridCol w="947651">
                  <a:extLst>
                    <a:ext uri="{9D8B030D-6E8A-4147-A177-3AD203B41FA5}">
                      <a16:colId xmlns:a16="http://schemas.microsoft.com/office/drawing/2014/main" val="1462765242"/>
                    </a:ext>
                  </a:extLst>
                </a:gridCol>
                <a:gridCol w="781396">
                  <a:extLst>
                    <a:ext uri="{9D8B030D-6E8A-4147-A177-3AD203B41FA5}">
                      <a16:colId xmlns:a16="http://schemas.microsoft.com/office/drawing/2014/main" val="4195201369"/>
                    </a:ext>
                  </a:extLst>
                </a:gridCol>
                <a:gridCol w="931026">
                  <a:extLst>
                    <a:ext uri="{9D8B030D-6E8A-4147-A177-3AD203B41FA5}">
                      <a16:colId xmlns:a16="http://schemas.microsoft.com/office/drawing/2014/main" val="665575036"/>
                    </a:ext>
                  </a:extLst>
                </a:gridCol>
                <a:gridCol w="839585">
                  <a:extLst>
                    <a:ext uri="{9D8B030D-6E8A-4147-A177-3AD203B41FA5}">
                      <a16:colId xmlns:a16="http://schemas.microsoft.com/office/drawing/2014/main" val="1540434530"/>
                    </a:ext>
                  </a:extLst>
                </a:gridCol>
                <a:gridCol w="748146">
                  <a:extLst>
                    <a:ext uri="{9D8B030D-6E8A-4147-A177-3AD203B41FA5}">
                      <a16:colId xmlns:a16="http://schemas.microsoft.com/office/drawing/2014/main" val="2797013581"/>
                    </a:ext>
                  </a:extLst>
                </a:gridCol>
                <a:gridCol w="814647">
                  <a:extLst>
                    <a:ext uri="{9D8B030D-6E8A-4147-A177-3AD203B41FA5}">
                      <a16:colId xmlns:a16="http://schemas.microsoft.com/office/drawing/2014/main" val="2790001358"/>
                    </a:ext>
                  </a:extLst>
                </a:gridCol>
                <a:gridCol w="781396">
                  <a:extLst>
                    <a:ext uri="{9D8B030D-6E8A-4147-A177-3AD203B41FA5}">
                      <a16:colId xmlns:a16="http://schemas.microsoft.com/office/drawing/2014/main" val="3976726896"/>
                    </a:ext>
                  </a:extLst>
                </a:gridCol>
              </a:tblGrid>
              <a:tr h="465246">
                <a:tc rowSpan="2">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施設</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rowSpan="2">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定員</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2">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午前</a:t>
                      </a:r>
                      <a:endParaRPr lang="en-US" altLang="ja-JP" sz="1400" b="1"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9:00</a:t>
                      </a: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12:00</a:t>
                      </a: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kumimoji="1" lang="ja-JP" altLang="en-US"/>
                    </a:p>
                  </a:txBody>
                  <a:tcPr/>
                </a:tc>
                <a:tc gridSpan="2">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午後</a:t>
                      </a:r>
                      <a:endParaRPr lang="en-US" altLang="ja-JP" sz="1400" b="1"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13:00</a:t>
                      </a: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17:00</a:t>
                      </a: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kumimoji="1" lang="ja-JP" altLang="en-US"/>
                    </a:p>
                  </a:txBody>
                  <a:tcPr/>
                </a:tc>
                <a:tc gridSpan="2">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夜間</a:t>
                      </a:r>
                      <a:endParaRPr lang="en-US" altLang="ja-JP" sz="1400" b="1"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(18:00</a:t>
                      </a: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21:00)</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kumimoji="1" lang="ja-JP" altLang="en-US"/>
                    </a:p>
                  </a:txBody>
                  <a:tcPr/>
                </a:tc>
                <a:tc gridSpan="2">
                  <a:txBody>
                    <a:bodyPr/>
                    <a:lstStyle/>
                    <a:p>
                      <a:pPr algn="ctr" fontAlgn="ctr"/>
                      <a:r>
                        <a:rPr lang="ja-JP" altLang="en-US" sz="1400" b="1" i="0" u="none" strike="noStrike">
                          <a:solidFill>
                            <a:srgbClr val="000000"/>
                          </a:solidFill>
                          <a:effectLst/>
                          <a:latin typeface="Meiryo UI" panose="020B0604030504040204" pitchFamily="50" charset="-128"/>
                          <a:ea typeface="Meiryo UI" panose="020B0604030504040204" pitchFamily="50" charset="-128"/>
                        </a:rPr>
                        <a:t>合計</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kumimoji="1" lang="ja-JP" altLang="en-US"/>
                    </a:p>
                  </a:txBody>
                  <a:tcPr/>
                </a:tc>
                <a:extLst>
                  <a:ext uri="{0D108BD9-81ED-4DB2-BD59-A6C34878D82A}">
                    <a16:rowId xmlns:a16="http://schemas.microsoft.com/office/drawing/2014/main" val="1973495165"/>
                  </a:ext>
                </a:extLst>
              </a:tr>
              <a:tr h="459033">
                <a:tc vMerge="1">
                  <a:txBody>
                    <a:bodyPr/>
                    <a:lstStyle/>
                    <a:p>
                      <a:endParaRPr kumimoji="1" lang="ja-JP" altLang="en-US"/>
                    </a:p>
                  </a:txBody>
                  <a:tcPr/>
                </a:tc>
                <a:tc vMerge="1">
                  <a:txBody>
                    <a:bodyPr/>
                    <a:lstStyle/>
                    <a:p>
                      <a:endParaRPr kumimoji="1" lang="ja-JP" altLang="en-US"/>
                    </a:p>
                  </a:txBody>
                  <a:tcPr/>
                </a:tc>
                <a:tc>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件数</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稼働率</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件数</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稼働率</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件数</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稼働率</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件数</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稼働率</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10522474"/>
                  </a:ext>
                </a:extLst>
              </a:tr>
              <a:tr h="459033">
                <a:tc>
                  <a:txBody>
                    <a:bodyPr/>
                    <a:lstStyle/>
                    <a:p>
                      <a:pPr algn="ctr" fontAlgn="ctr"/>
                      <a:r>
                        <a:rPr lang="zh-TW" altLang="en-US" sz="1400" b="1" i="0" u="none" strike="noStrike" dirty="0">
                          <a:solidFill>
                            <a:srgbClr val="000000"/>
                          </a:solidFill>
                          <a:effectLst/>
                          <a:latin typeface="Meiryo UI" panose="020B0604030504040204" pitchFamily="50" charset="-128"/>
                          <a:ea typeface="Meiryo UI" panose="020B0604030504040204" pitchFamily="50" charset="-128"/>
                        </a:rPr>
                        <a:t>大規模会議室</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60-216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2,111</a:t>
                      </a:r>
                    </a:p>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(1,969)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58.8%</a:t>
                      </a:r>
                    </a:p>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(54.8</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2,671</a:t>
                      </a:r>
                    </a:p>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(2,543)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74.4%</a:t>
                      </a:r>
                    </a:p>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(70.8</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970</a:t>
                      </a:r>
                    </a:p>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(928)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fontAlgn="ctr"/>
                      <a:r>
                        <a:rPr lang="en-US" altLang="ja-JP" sz="1400" b="0" i="0" u="none" strike="noStrike" dirty="0">
                          <a:ln>
                            <a:noFill/>
                          </a:ln>
                          <a:solidFill>
                            <a:schemeClr val="tx1"/>
                          </a:solidFill>
                          <a:effectLst/>
                          <a:highlight>
                            <a:srgbClr val="FFFF00"/>
                          </a:highlight>
                          <a:latin typeface="Meiryo UI" panose="020B0604030504040204" pitchFamily="50" charset="-128"/>
                          <a:ea typeface="Meiryo UI" panose="020B0604030504040204" pitchFamily="50" charset="-128"/>
                        </a:rPr>
                        <a:t>27.0%</a:t>
                      </a:r>
                    </a:p>
                    <a:p>
                      <a:pPr algn="r" fontAlgn="ctr"/>
                      <a:r>
                        <a:rPr lang="en-US" altLang="ja-JP" sz="1100" b="0" i="0" u="none" strike="noStrike" dirty="0">
                          <a:ln>
                            <a:noFill/>
                          </a:ln>
                          <a:solidFill>
                            <a:schemeClr val="tx1"/>
                          </a:solidFill>
                          <a:effectLst/>
                          <a:highlight>
                            <a:srgbClr val="FFFF00"/>
                          </a:highlight>
                          <a:latin typeface="Meiryo UI" panose="020B0604030504040204" pitchFamily="50" charset="-128"/>
                          <a:ea typeface="Meiryo UI" panose="020B0604030504040204" pitchFamily="50" charset="-128"/>
                        </a:rPr>
                        <a:t>(25.8</a:t>
                      </a:r>
                      <a:r>
                        <a:rPr lang="ja-JP" altLang="en-US" sz="1100" b="0" i="0" u="none" strike="noStrike" dirty="0">
                          <a:ln>
                            <a:noFill/>
                          </a:ln>
                          <a:solidFill>
                            <a:schemeClr val="tx1"/>
                          </a:solidFill>
                          <a:effectLst/>
                          <a:highlight>
                            <a:srgbClr val="FFFF00"/>
                          </a:highlight>
                          <a:latin typeface="Meiryo UI" panose="020B0604030504040204" pitchFamily="50" charset="-128"/>
                          <a:ea typeface="Meiryo UI" panose="020B0604030504040204" pitchFamily="50" charset="-128"/>
                        </a:rPr>
                        <a:t>％</a:t>
                      </a:r>
                      <a:r>
                        <a:rPr lang="en-US" altLang="ja-JP" sz="1100" b="0" i="0" u="none" strike="noStrike" dirty="0">
                          <a:ln>
                            <a:noFill/>
                          </a:ln>
                          <a:solidFill>
                            <a:schemeClr val="tx1"/>
                          </a:solidFill>
                          <a:effectLst/>
                          <a:highlight>
                            <a:srgbClr val="FFFF00"/>
                          </a:highlight>
                          <a:latin typeface="Meiryo UI" panose="020B0604030504040204" pitchFamily="50" charset="-128"/>
                          <a:ea typeface="Meiryo UI" panose="020B0604030504040204" pitchFamily="50" charset="-128"/>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5">
                      <a:fgClr>
                        <a:srgbClr val="000000"/>
                      </a:fgClr>
                      <a:bgClr>
                        <a:schemeClr val="bg1"/>
                      </a:bgClr>
                    </a:patt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5,752</a:t>
                      </a:r>
                    </a:p>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(5,440)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53.4%</a:t>
                      </a:r>
                    </a:p>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(50.5</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76127547"/>
                  </a:ext>
                </a:extLst>
              </a:tr>
              <a:tr h="459033">
                <a:tc>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中会議室</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27-57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1,971</a:t>
                      </a:r>
                    </a:p>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(1,925)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45.8%</a:t>
                      </a:r>
                    </a:p>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(44.7</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2,625</a:t>
                      </a:r>
                    </a:p>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(2,654)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60.9%</a:t>
                      </a:r>
                    </a:p>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(61.6</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995</a:t>
                      </a:r>
                    </a:p>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(956)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400" b="0" i="0" u="none" strike="noStrike" dirty="0">
                          <a:ln>
                            <a:noFill/>
                          </a:ln>
                          <a:solidFill>
                            <a:schemeClr val="tx1"/>
                          </a:solidFill>
                          <a:effectLst/>
                          <a:highlight>
                            <a:srgbClr val="FFFF00"/>
                          </a:highlight>
                          <a:latin typeface="Meiryo UI" panose="020B0604030504040204" pitchFamily="50" charset="-128"/>
                          <a:ea typeface="Meiryo UI" panose="020B0604030504040204" pitchFamily="50" charset="-128"/>
                        </a:rPr>
                        <a:t>23.1%</a:t>
                      </a:r>
                    </a:p>
                    <a:p>
                      <a:pPr algn="r" fontAlgn="ctr"/>
                      <a:r>
                        <a:rPr lang="en-US" altLang="ja-JP" sz="1100" b="0" i="0" u="none" strike="noStrike" dirty="0">
                          <a:ln>
                            <a:noFill/>
                          </a:ln>
                          <a:solidFill>
                            <a:schemeClr val="tx1"/>
                          </a:solidFill>
                          <a:effectLst/>
                          <a:highlight>
                            <a:srgbClr val="FFFF00"/>
                          </a:highlight>
                          <a:latin typeface="Meiryo UI" panose="020B0604030504040204" pitchFamily="50" charset="-128"/>
                          <a:ea typeface="Meiryo UI" panose="020B0604030504040204" pitchFamily="50" charset="-128"/>
                        </a:rPr>
                        <a:t>(22.2</a:t>
                      </a:r>
                      <a:r>
                        <a:rPr lang="ja-JP" altLang="en-US" sz="1100" b="0" i="0" u="none" strike="noStrike" dirty="0">
                          <a:ln>
                            <a:noFill/>
                          </a:ln>
                          <a:solidFill>
                            <a:schemeClr val="tx1"/>
                          </a:solidFill>
                          <a:effectLst/>
                          <a:highlight>
                            <a:srgbClr val="FFFF00"/>
                          </a:highlight>
                          <a:latin typeface="Meiryo UI" panose="020B0604030504040204" pitchFamily="50" charset="-128"/>
                          <a:ea typeface="Meiryo UI" panose="020B0604030504040204" pitchFamily="50" charset="-128"/>
                        </a:rPr>
                        <a:t>％</a:t>
                      </a:r>
                      <a:r>
                        <a:rPr lang="en-US" altLang="ja-JP" sz="1100" b="0" i="0" u="none" strike="noStrike" dirty="0">
                          <a:ln>
                            <a:noFill/>
                          </a:ln>
                          <a:solidFill>
                            <a:schemeClr val="tx1"/>
                          </a:solidFill>
                          <a:effectLst/>
                          <a:highlight>
                            <a:srgbClr val="FFFF00"/>
                          </a:highlight>
                          <a:latin typeface="Meiryo UI" panose="020B0604030504040204" pitchFamily="50" charset="-128"/>
                          <a:ea typeface="Meiryo UI" panose="020B0604030504040204" pitchFamily="50" charset="-128"/>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5">
                      <a:fgClr>
                        <a:srgbClr val="000000"/>
                      </a:fgClr>
                      <a:bgClr>
                        <a:schemeClr val="bg1"/>
                      </a:bgClr>
                    </a:patt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5,591</a:t>
                      </a:r>
                    </a:p>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(5,535)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43.3%</a:t>
                      </a:r>
                    </a:p>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(42.8</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43057383"/>
                  </a:ext>
                </a:extLst>
              </a:tr>
              <a:tr h="459033">
                <a:tc>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小会議室</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fontAlgn="ctr"/>
                      <a:r>
                        <a:rPr lang="en-US" altLang="ja-JP" sz="1400" b="0" i="0" u="none" strike="noStrike">
                          <a:solidFill>
                            <a:srgbClr val="000000"/>
                          </a:solidFill>
                          <a:effectLst/>
                          <a:latin typeface="Meiryo UI" panose="020B0604030504040204" pitchFamily="50" charset="-128"/>
                          <a:ea typeface="Meiryo UI" panose="020B0604030504040204" pitchFamily="50" charset="-128"/>
                        </a:rPr>
                        <a:t>18-21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1,486</a:t>
                      </a:r>
                    </a:p>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(1,561)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fontAlgn="ctr"/>
                      <a:r>
                        <a:rPr lang="en-US" altLang="ja-JP" sz="14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41.4%</a:t>
                      </a:r>
                    </a:p>
                    <a:p>
                      <a:pPr algn="r" fontAlgn="ctr"/>
                      <a:r>
                        <a:rPr lang="en-US" altLang="ja-JP" sz="11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(43.5</a:t>
                      </a:r>
                      <a:r>
                        <a:rPr lang="ja-JP" altLang="en-US" sz="11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a:t>
                      </a:r>
                      <a:r>
                        <a:rPr lang="en-US" altLang="ja-JP" sz="11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5">
                      <a:fgClr>
                        <a:srgbClr val="000000"/>
                      </a:fgClr>
                      <a:bgClr>
                        <a:schemeClr val="bg1"/>
                      </a:bgClr>
                    </a:patt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2,114</a:t>
                      </a:r>
                    </a:p>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(2,213)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58.9%</a:t>
                      </a:r>
                    </a:p>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(61.6</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710</a:t>
                      </a:r>
                    </a:p>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(796)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fontAlgn="ctr"/>
                      <a:r>
                        <a:rPr lang="en-US" altLang="ja-JP" sz="1400" b="0" i="0" u="none" strike="noStrike" dirty="0">
                          <a:ln>
                            <a:noFill/>
                          </a:ln>
                          <a:solidFill>
                            <a:schemeClr val="tx1"/>
                          </a:solidFill>
                          <a:effectLst/>
                          <a:highlight>
                            <a:srgbClr val="FFFF00"/>
                          </a:highlight>
                          <a:latin typeface="Meiryo UI" panose="020B0604030504040204" pitchFamily="50" charset="-128"/>
                          <a:ea typeface="Meiryo UI" panose="020B0604030504040204" pitchFamily="50" charset="-128"/>
                        </a:rPr>
                        <a:t>19.8%</a:t>
                      </a:r>
                    </a:p>
                    <a:p>
                      <a:pPr algn="r" fontAlgn="ctr"/>
                      <a:r>
                        <a:rPr lang="en-US" altLang="ja-JP" sz="1100" b="0" i="0" u="none" strike="noStrike" dirty="0">
                          <a:ln>
                            <a:noFill/>
                          </a:ln>
                          <a:solidFill>
                            <a:schemeClr val="tx1"/>
                          </a:solidFill>
                          <a:effectLst/>
                          <a:highlight>
                            <a:srgbClr val="FFFF00"/>
                          </a:highlight>
                          <a:latin typeface="Meiryo UI" panose="020B0604030504040204" pitchFamily="50" charset="-128"/>
                          <a:ea typeface="Meiryo UI" panose="020B0604030504040204" pitchFamily="50" charset="-128"/>
                        </a:rPr>
                        <a:t>(22.2</a:t>
                      </a:r>
                      <a:r>
                        <a:rPr lang="ja-JP" altLang="en-US" sz="1100" b="0" i="0" u="none" strike="noStrike" dirty="0">
                          <a:ln>
                            <a:noFill/>
                          </a:ln>
                          <a:solidFill>
                            <a:schemeClr val="tx1"/>
                          </a:solidFill>
                          <a:effectLst/>
                          <a:highlight>
                            <a:srgbClr val="FFFF00"/>
                          </a:highlight>
                          <a:latin typeface="Meiryo UI" panose="020B0604030504040204" pitchFamily="50" charset="-128"/>
                          <a:ea typeface="Meiryo UI" panose="020B0604030504040204" pitchFamily="50" charset="-128"/>
                        </a:rPr>
                        <a:t>％</a:t>
                      </a:r>
                      <a:r>
                        <a:rPr lang="en-US" altLang="ja-JP" sz="1100" b="0" i="0" u="none" strike="noStrike" dirty="0">
                          <a:ln>
                            <a:noFill/>
                          </a:ln>
                          <a:solidFill>
                            <a:schemeClr val="tx1"/>
                          </a:solidFill>
                          <a:effectLst/>
                          <a:highlight>
                            <a:srgbClr val="FFFF00"/>
                          </a:highlight>
                          <a:latin typeface="Meiryo UI" panose="020B0604030504040204" pitchFamily="50" charset="-128"/>
                          <a:ea typeface="Meiryo UI" panose="020B0604030504040204" pitchFamily="50" charset="-128"/>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5">
                      <a:fgClr>
                        <a:srgbClr val="000000"/>
                      </a:fgClr>
                      <a:bgClr>
                        <a:schemeClr val="bg1"/>
                      </a:bgClr>
                    </a:patt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4,310</a:t>
                      </a:r>
                    </a:p>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(4,570)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40.0%</a:t>
                      </a:r>
                    </a:p>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(42.4</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911529105"/>
                  </a:ext>
                </a:extLst>
              </a:tr>
              <a:tr h="459033">
                <a:tc>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控室</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553</a:t>
                      </a:r>
                    </a:p>
                    <a:p>
                      <a:pPr algn="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(594)</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a:t>
                      </a:r>
                      <a:endParaRPr lang="en-US" altLang="ja-JP" sz="11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4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38.5%</a:t>
                      </a:r>
                    </a:p>
                    <a:p>
                      <a:pPr algn="r" fontAlgn="ctr"/>
                      <a:r>
                        <a:rPr lang="en-US" altLang="ja-JP" sz="105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(41.4</a:t>
                      </a:r>
                      <a:r>
                        <a:rPr lang="ja-JP" altLang="en-US" sz="105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a:t>
                      </a:r>
                      <a:r>
                        <a:rPr lang="en-US" altLang="ja-JP" sz="105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pattFill prst="pct5">
                      <a:fgClr>
                        <a:schemeClr val="tx1"/>
                      </a:fgClr>
                      <a:bgClr>
                        <a:schemeClr val="bg1"/>
                      </a:bgClr>
                    </a:patt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684</a:t>
                      </a:r>
                    </a:p>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(730)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47.6%</a:t>
                      </a:r>
                    </a:p>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(50.8</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244</a:t>
                      </a:r>
                    </a:p>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(242)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400" b="0" i="0" u="none" strike="noStrike" dirty="0">
                          <a:ln>
                            <a:noFill/>
                          </a:ln>
                          <a:solidFill>
                            <a:schemeClr val="tx1"/>
                          </a:solidFill>
                          <a:effectLst/>
                          <a:highlight>
                            <a:srgbClr val="FFFF00"/>
                          </a:highlight>
                          <a:latin typeface="Meiryo UI" panose="020B0604030504040204" pitchFamily="50" charset="-128"/>
                          <a:ea typeface="Meiryo UI" panose="020B0604030504040204" pitchFamily="50" charset="-128"/>
                        </a:rPr>
                        <a:t>17.0%</a:t>
                      </a:r>
                    </a:p>
                    <a:p>
                      <a:pPr algn="r" fontAlgn="ctr"/>
                      <a:r>
                        <a:rPr lang="en-US" altLang="ja-JP" sz="1100" b="0" i="0" u="none" strike="noStrike" dirty="0">
                          <a:ln>
                            <a:noFill/>
                          </a:ln>
                          <a:solidFill>
                            <a:schemeClr val="tx1"/>
                          </a:solidFill>
                          <a:effectLst/>
                          <a:highlight>
                            <a:srgbClr val="FFFF00"/>
                          </a:highlight>
                          <a:latin typeface="Meiryo UI" panose="020B0604030504040204" pitchFamily="50" charset="-128"/>
                          <a:ea typeface="Meiryo UI" panose="020B0604030504040204" pitchFamily="50" charset="-128"/>
                        </a:rPr>
                        <a:t>(16.9</a:t>
                      </a:r>
                      <a:r>
                        <a:rPr lang="ja-JP" altLang="en-US" sz="1100" b="0" i="0" u="none" strike="noStrike" dirty="0">
                          <a:ln>
                            <a:noFill/>
                          </a:ln>
                          <a:solidFill>
                            <a:schemeClr val="tx1"/>
                          </a:solidFill>
                          <a:effectLst/>
                          <a:highlight>
                            <a:srgbClr val="FFFF00"/>
                          </a:highlight>
                          <a:latin typeface="Meiryo UI" panose="020B0604030504040204" pitchFamily="50" charset="-128"/>
                          <a:ea typeface="Meiryo UI" panose="020B0604030504040204" pitchFamily="50" charset="-128"/>
                        </a:rPr>
                        <a:t>％</a:t>
                      </a:r>
                      <a:r>
                        <a:rPr lang="en-US" altLang="ja-JP" sz="1100" b="0" i="0" u="none" strike="noStrike" dirty="0">
                          <a:ln>
                            <a:noFill/>
                          </a:ln>
                          <a:solidFill>
                            <a:schemeClr val="tx1"/>
                          </a:solidFill>
                          <a:effectLst/>
                          <a:highlight>
                            <a:srgbClr val="FFFF00"/>
                          </a:highlight>
                          <a:latin typeface="Meiryo UI" panose="020B0604030504040204" pitchFamily="50" charset="-128"/>
                          <a:ea typeface="Meiryo UI" panose="020B0604030504040204" pitchFamily="50" charset="-128"/>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pattFill prst="pct5">
                      <a:fgClr>
                        <a:srgbClr val="000000"/>
                      </a:fgClr>
                      <a:bgClr>
                        <a:schemeClr val="bg1"/>
                      </a:bgClr>
                    </a:patt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1,481</a:t>
                      </a:r>
                    </a:p>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(1,566)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34.4%</a:t>
                      </a:r>
                    </a:p>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(36.4</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2796634"/>
                  </a:ext>
                </a:extLst>
              </a:tr>
              <a:tr h="459033">
                <a:tc>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会議室合計</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ー</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6,121</a:t>
                      </a:r>
                    </a:p>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(6,049)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48.7%</a:t>
                      </a:r>
                    </a:p>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(48.1</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8,094</a:t>
                      </a:r>
                    </a:p>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(8,140)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64.4%</a:t>
                      </a:r>
                    </a:p>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(64.8</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2,919</a:t>
                      </a:r>
                    </a:p>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(2,922)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fontAlgn="ctr"/>
                      <a:r>
                        <a:rPr lang="en-US" altLang="ja-JP" sz="1400" b="0" i="0" u="none" strike="noStrike" dirty="0">
                          <a:ln>
                            <a:noFill/>
                          </a:ln>
                          <a:solidFill>
                            <a:schemeClr val="tx1"/>
                          </a:solidFill>
                          <a:effectLst/>
                          <a:highlight>
                            <a:srgbClr val="FFFF00"/>
                          </a:highlight>
                          <a:latin typeface="Meiryo UI" panose="020B0604030504040204" pitchFamily="50" charset="-128"/>
                          <a:ea typeface="Meiryo UI" panose="020B0604030504040204" pitchFamily="50" charset="-128"/>
                        </a:rPr>
                        <a:t>23.2%</a:t>
                      </a:r>
                    </a:p>
                    <a:p>
                      <a:pPr algn="r" fontAlgn="ctr"/>
                      <a:r>
                        <a:rPr lang="en-US" altLang="ja-JP" sz="1100" b="0" i="0" u="none" strike="noStrike" dirty="0">
                          <a:ln>
                            <a:noFill/>
                          </a:ln>
                          <a:solidFill>
                            <a:schemeClr val="tx1"/>
                          </a:solidFill>
                          <a:effectLst/>
                          <a:highlight>
                            <a:srgbClr val="FFFF00"/>
                          </a:highlight>
                          <a:latin typeface="Meiryo UI" panose="020B0604030504040204" pitchFamily="50" charset="-128"/>
                          <a:ea typeface="Meiryo UI" panose="020B0604030504040204" pitchFamily="50" charset="-128"/>
                        </a:rPr>
                        <a:t>(23.3</a:t>
                      </a:r>
                      <a:r>
                        <a:rPr lang="ja-JP" altLang="en-US" sz="1100" b="0" i="0" u="none" strike="noStrike" dirty="0">
                          <a:ln>
                            <a:noFill/>
                          </a:ln>
                          <a:solidFill>
                            <a:schemeClr val="tx1"/>
                          </a:solidFill>
                          <a:effectLst/>
                          <a:highlight>
                            <a:srgbClr val="FFFF00"/>
                          </a:highlight>
                          <a:latin typeface="Meiryo UI" panose="020B0604030504040204" pitchFamily="50" charset="-128"/>
                          <a:ea typeface="Meiryo UI" panose="020B0604030504040204" pitchFamily="50" charset="-128"/>
                        </a:rPr>
                        <a:t>％</a:t>
                      </a:r>
                      <a:r>
                        <a:rPr lang="en-US" altLang="ja-JP" sz="1100" b="0" i="0" u="none" strike="noStrike" dirty="0">
                          <a:ln>
                            <a:noFill/>
                          </a:ln>
                          <a:solidFill>
                            <a:schemeClr val="tx1"/>
                          </a:solidFill>
                          <a:effectLst/>
                          <a:highlight>
                            <a:srgbClr val="FFFF00"/>
                          </a:highlight>
                          <a:latin typeface="Meiryo UI" panose="020B0604030504040204" pitchFamily="50" charset="-128"/>
                          <a:ea typeface="Meiryo UI" panose="020B0604030504040204" pitchFamily="50" charset="-128"/>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5">
                      <a:fgClr>
                        <a:srgbClr val="000000"/>
                      </a:fgClr>
                      <a:bgClr>
                        <a:schemeClr val="bg1"/>
                      </a:bgClr>
                    </a:patt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17,134</a:t>
                      </a:r>
                    </a:p>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(17,111)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45.5%</a:t>
                      </a:r>
                    </a:p>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(45.4</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71703690"/>
                  </a:ext>
                </a:extLst>
              </a:tr>
              <a:tr h="262304">
                <a:tc>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ja-JP" altLang="en-US" sz="14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ja-JP" altLang="en-US" sz="14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ja-JP" altLang="en-US" sz="14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ja-JP" altLang="en-US" sz="1400" b="0" i="0" u="none" strike="noStrike" dirty="0">
                          <a:ln>
                            <a:noFill/>
                          </a:ln>
                          <a:solidFill>
                            <a:schemeClr val="tx1"/>
                          </a:solidFill>
                          <a:effectLst/>
                          <a:highlight>
                            <a:srgbClr val="FFFF00"/>
                          </a:highlight>
                          <a:latin typeface="Meiryo UI" panose="020B0604030504040204" pitchFamily="50" charset="-128"/>
                          <a:ea typeface="Meiryo UI" panose="020B0604030504040204" pitchFamily="50" charset="-128"/>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5">
                      <a:fgClr>
                        <a:srgbClr val="000000"/>
                      </a:fgClr>
                      <a:bgClr>
                        <a:schemeClr val="bg1"/>
                      </a:bgClr>
                    </a:pattFill>
                  </a:tcPr>
                </a:tc>
                <a:tc>
                  <a:txBody>
                    <a:bodyPr/>
                    <a:lstStyle/>
                    <a:p>
                      <a:pPr algn="l"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05465912"/>
                  </a:ext>
                </a:extLst>
              </a:tr>
              <a:tr h="655760">
                <a:tc>
                  <a:txBody>
                    <a:bodyPr/>
                    <a:lstStyle/>
                    <a:p>
                      <a:pPr algn="ctr" fontAlgn="ct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エル・シアター</a:t>
                      </a:r>
                      <a:br>
                        <a:rPr lang="ja-JP" altLang="en-US" sz="1200" b="1" i="0" u="none" strike="noStrike" dirty="0">
                          <a:solidFill>
                            <a:srgbClr val="000000"/>
                          </a:solidFill>
                          <a:effectLst/>
                          <a:latin typeface="Meiryo UI" panose="020B0604030504040204" pitchFamily="50" charset="-128"/>
                          <a:ea typeface="Meiryo UI" panose="020B0604030504040204" pitchFamily="50" charset="-128"/>
                        </a:rPr>
                      </a:b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（大ホール）</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1400" b="0" i="0" u="none" strike="noStrike">
                          <a:solidFill>
                            <a:srgbClr val="000000"/>
                          </a:solidFill>
                          <a:effectLst/>
                          <a:latin typeface="Meiryo UI" panose="020B0604030504040204" pitchFamily="50" charset="-128"/>
                          <a:ea typeface="Meiryo UI" panose="020B0604030504040204" pitchFamily="50" charset="-128"/>
                        </a:rPr>
                        <a:t>801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39</a:t>
                      </a:r>
                    </a:p>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43.5%</a:t>
                      </a:r>
                    </a:p>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(38.2</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40</a:t>
                      </a:r>
                    </a:p>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46.5%</a:t>
                      </a:r>
                    </a:p>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(42.3</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29</a:t>
                      </a:r>
                    </a:p>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(78)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400" b="0" i="0" u="none" strike="noStrike" dirty="0">
                          <a:ln>
                            <a:noFill/>
                          </a:ln>
                          <a:solidFill>
                            <a:schemeClr val="tx1"/>
                          </a:solidFill>
                          <a:effectLst/>
                          <a:highlight>
                            <a:srgbClr val="FFFF00"/>
                          </a:highlight>
                          <a:latin typeface="Meiryo UI" panose="020B0604030504040204" pitchFamily="50" charset="-128"/>
                          <a:ea typeface="Meiryo UI" panose="020B0604030504040204" pitchFamily="50" charset="-128"/>
                        </a:rPr>
                        <a:t>33.7%</a:t>
                      </a:r>
                    </a:p>
                    <a:p>
                      <a:pPr algn="r" fontAlgn="ctr"/>
                      <a:r>
                        <a:rPr lang="en-US" altLang="ja-JP" sz="1100" b="0" i="0" u="none" strike="noStrike" dirty="0">
                          <a:ln>
                            <a:noFill/>
                          </a:ln>
                          <a:solidFill>
                            <a:schemeClr val="tx1"/>
                          </a:solidFill>
                          <a:effectLst/>
                          <a:highlight>
                            <a:srgbClr val="FFFF00"/>
                          </a:highlight>
                          <a:latin typeface="Meiryo UI" panose="020B0604030504040204" pitchFamily="50" charset="-128"/>
                          <a:ea typeface="Meiryo UI" panose="020B0604030504040204" pitchFamily="50" charset="-128"/>
                        </a:rPr>
                        <a:t>(29.2</a:t>
                      </a:r>
                      <a:r>
                        <a:rPr lang="ja-JP" altLang="en-US" sz="1100" b="0" i="0" u="none" strike="noStrike" dirty="0">
                          <a:ln>
                            <a:noFill/>
                          </a:ln>
                          <a:solidFill>
                            <a:schemeClr val="tx1"/>
                          </a:solidFill>
                          <a:effectLst/>
                          <a:highlight>
                            <a:srgbClr val="FFFF00"/>
                          </a:highlight>
                          <a:latin typeface="Meiryo UI" panose="020B0604030504040204" pitchFamily="50" charset="-128"/>
                          <a:ea typeface="Meiryo UI" panose="020B0604030504040204" pitchFamily="50" charset="-128"/>
                        </a:rPr>
                        <a:t>％</a:t>
                      </a:r>
                      <a:r>
                        <a:rPr lang="en-US" altLang="ja-JP" sz="1200" b="0" i="0" u="none" strike="noStrike" dirty="0">
                          <a:ln>
                            <a:noFill/>
                          </a:ln>
                          <a:solidFill>
                            <a:schemeClr val="tx1"/>
                          </a:solidFill>
                          <a:effectLst/>
                          <a:highlight>
                            <a:srgbClr val="FFFF00"/>
                          </a:highlight>
                          <a:latin typeface="Meiryo UI" panose="020B0604030504040204" pitchFamily="50" charset="-128"/>
                          <a:ea typeface="Meiryo UI" panose="020B0604030504040204" pitchFamily="50" charset="-128"/>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5">
                      <a:fgClr>
                        <a:srgbClr val="000000"/>
                      </a:fgClr>
                      <a:bgClr>
                        <a:schemeClr val="bg1"/>
                      </a:bgClr>
                    </a:patt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108</a:t>
                      </a:r>
                    </a:p>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(293)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41.9%</a:t>
                      </a:r>
                    </a:p>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(36.6</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6288184"/>
                  </a:ext>
                </a:extLst>
              </a:tr>
              <a:tr h="459033">
                <a:tc>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プチ・エル</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80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135</a:t>
                      </a:r>
                    </a:p>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(148)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fontAlgn="ctr"/>
                      <a:r>
                        <a:rPr lang="en-US" altLang="ja-JP" sz="14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37.6%</a:t>
                      </a:r>
                    </a:p>
                    <a:p>
                      <a:pPr algn="r" fontAlgn="ctr"/>
                      <a:r>
                        <a:rPr lang="en-US" altLang="ja-JP" sz="11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(41.1</a:t>
                      </a:r>
                      <a:r>
                        <a:rPr lang="ja-JP" altLang="en-US" sz="11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a:t>
                      </a:r>
                      <a:r>
                        <a:rPr lang="en-US" altLang="ja-JP" sz="11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5">
                      <a:fgClr>
                        <a:srgbClr val="000000"/>
                      </a:fgClr>
                      <a:bgClr>
                        <a:srgbClr val="FFFFFF"/>
                      </a:bgClr>
                    </a:patt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198</a:t>
                      </a:r>
                    </a:p>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(198)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55.2%</a:t>
                      </a:r>
                    </a:p>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(55.0</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133</a:t>
                      </a:r>
                    </a:p>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(161)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fontAlgn="ctr"/>
                      <a:r>
                        <a:rPr lang="en-US" altLang="ja-JP" sz="1400" b="0" i="0" u="none" strike="noStrike" dirty="0">
                          <a:ln>
                            <a:noFill/>
                          </a:ln>
                          <a:solidFill>
                            <a:schemeClr val="tx1"/>
                          </a:solidFill>
                          <a:effectLst/>
                          <a:highlight>
                            <a:srgbClr val="FFFF00"/>
                          </a:highlight>
                          <a:latin typeface="Meiryo UI" panose="020B0604030504040204" pitchFamily="50" charset="-128"/>
                          <a:ea typeface="Meiryo UI" panose="020B0604030504040204" pitchFamily="50" charset="-128"/>
                        </a:rPr>
                        <a:t>37.0%</a:t>
                      </a:r>
                    </a:p>
                    <a:p>
                      <a:pPr algn="r" fontAlgn="ctr"/>
                      <a:r>
                        <a:rPr lang="en-US" altLang="ja-JP" sz="1100" b="0" i="0" u="none" strike="noStrike" dirty="0">
                          <a:ln>
                            <a:noFill/>
                          </a:ln>
                          <a:solidFill>
                            <a:schemeClr val="tx1"/>
                          </a:solidFill>
                          <a:effectLst/>
                          <a:highlight>
                            <a:srgbClr val="FFFF00"/>
                          </a:highlight>
                          <a:latin typeface="Meiryo UI" panose="020B0604030504040204" pitchFamily="50" charset="-128"/>
                          <a:ea typeface="Meiryo UI" panose="020B0604030504040204" pitchFamily="50" charset="-128"/>
                        </a:rPr>
                        <a:t>(44.7</a:t>
                      </a:r>
                      <a:r>
                        <a:rPr lang="ja-JP" altLang="en-US" sz="1100" b="0" i="0" u="none" strike="noStrike" dirty="0">
                          <a:ln>
                            <a:noFill/>
                          </a:ln>
                          <a:solidFill>
                            <a:schemeClr val="tx1"/>
                          </a:solidFill>
                          <a:effectLst/>
                          <a:highlight>
                            <a:srgbClr val="FFFF00"/>
                          </a:highlight>
                          <a:latin typeface="Meiryo UI" panose="020B0604030504040204" pitchFamily="50" charset="-128"/>
                          <a:ea typeface="Meiryo UI" panose="020B0604030504040204" pitchFamily="50" charset="-128"/>
                        </a:rPr>
                        <a:t>％</a:t>
                      </a:r>
                      <a:r>
                        <a:rPr lang="en-US" altLang="ja-JP" sz="1100" b="0" i="0" u="none" strike="noStrike" dirty="0">
                          <a:ln>
                            <a:noFill/>
                          </a:ln>
                          <a:solidFill>
                            <a:schemeClr val="tx1"/>
                          </a:solidFill>
                          <a:effectLst/>
                          <a:highlight>
                            <a:srgbClr val="FFFF00"/>
                          </a:highlight>
                          <a:latin typeface="Meiryo UI" panose="020B0604030504040204" pitchFamily="50" charset="-128"/>
                          <a:ea typeface="Meiryo UI" panose="020B0604030504040204" pitchFamily="50" charset="-128"/>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5">
                      <a:fgClr>
                        <a:srgbClr val="000000"/>
                      </a:fgClr>
                      <a:bgClr>
                        <a:schemeClr val="bg1"/>
                      </a:bgClr>
                    </a:patt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466</a:t>
                      </a:r>
                    </a:p>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(507)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43.3%</a:t>
                      </a:r>
                    </a:p>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(46.9</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505116932"/>
                  </a:ext>
                </a:extLst>
              </a:tr>
            </a:tbl>
          </a:graphicData>
        </a:graphic>
      </p:graphicFrame>
      <p:sp>
        <p:nvSpPr>
          <p:cNvPr id="14" name="正方形/長方形 13">
            <a:extLst>
              <a:ext uri="{FF2B5EF4-FFF2-40B4-BE49-F238E27FC236}">
                <a16:creationId xmlns:a16="http://schemas.microsoft.com/office/drawing/2014/main" id="{851F53CE-003D-4B07-8350-126EA5FA3334}"/>
              </a:ext>
            </a:extLst>
          </p:cNvPr>
          <p:cNvSpPr/>
          <p:nvPr/>
        </p:nvSpPr>
        <p:spPr>
          <a:xfrm>
            <a:off x="6679180" y="1508682"/>
            <a:ext cx="966158" cy="310551"/>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rPr>
              <a:t>は平均以下</a:t>
            </a:r>
          </a:p>
        </p:txBody>
      </p:sp>
      <p:sp>
        <p:nvSpPr>
          <p:cNvPr id="2" name="正方形/長方形 1">
            <a:extLst>
              <a:ext uri="{FF2B5EF4-FFF2-40B4-BE49-F238E27FC236}">
                <a16:creationId xmlns:a16="http://schemas.microsoft.com/office/drawing/2014/main" id="{80DFB752-8498-45FB-849E-262B42F54626}"/>
              </a:ext>
            </a:extLst>
          </p:cNvPr>
          <p:cNvSpPr/>
          <p:nvPr/>
        </p:nvSpPr>
        <p:spPr>
          <a:xfrm>
            <a:off x="132591" y="6390765"/>
            <a:ext cx="7442387" cy="5693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 午前・午後・夜間の利用をそれぞれカウント（例えば、全日を通して利用した場合は、それぞれ１件とカウント）</a:t>
            </a:r>
            <a:br>
              <a:rPr kumimoji="1" lang="en-US" altLang="ja-JP" sz="1200" dirty="0">
                <a:solidFill>
                  <a:schemeClr val="tx1"/>
                </a:solidFill>
                <a:latin typeface="Meiryo UI" panose="020B0604030504040204" pitchFamily="50" charset="-128"/>
                <a:ea typeface="Meiryo UI" panose="020B0604030504040204" pitchFamily="50" charset="-128"/>
              </a:rPr>
            </a:br>
            <a:r>
              <a:rPr kumimoji="1" lang="en-US" altLang="ja-JP" sz="1200" dirty="0">
                <a:solidFill>
                  <a:schemeClr val="tx1"/>
                </a:solidFill>
                <a:latin typeface="Meiryo UI" panose="020B0604030504040204" pitchFamily="50" charset="-128"/>
                <a:ea typeface="Meiryo UI" panose="020B0604030504040204" pitchFamily="50" charset="-128"/>
              </a:rPr>
              <a:t>※1</a:t>
            </a:r>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en-US" altLang="ja-JP" sz="1200" dirty="0">
                <a:solidFill>
                  <a:schemeClr val="tx1"/>
                </a:solidFill>
                <a:latin typeface="Meiryo UI" panose="020B0604030504040204" pitchFamily="50" charset="-128"/>
                <a:ea typeface="Meiryo UI" panose="020B0604030504040204" pitchFamily="50" charset="-128"/>
              </a:rPr>
              <a:t>R7.5</a:t>
            </a:r>
            <a:r>
              <a:rPr kumimoji="1" lang="ja-JP" altLang="en-US" sz="1200" dirty="0">
                <a:solidFill>
                  <a:schemeClr val="tx1"/>
                </a:solidFill>
                <a:latin typeface="Meiryo UI" panose="020B0604030504040204" pitchFamily="50" charset="-128"/>
                <a:ea typeface="Meiryo UI" panose="020B0604030504040204" pitchFamily="50" charset="-128"/>
              </a:rPr>
              <a:t>月～</a:t>
            </a:r>
            <a:r>
              <a:rPr kumimoji="1" lang="en-US" altLang="ja-JP" sz="1200" dirty="0">
                <a:solidFill>
                  <a:schemeClr val="tx1"/>
                </a:solidFill>
                <a:latin typeface="Meiryo UI" panose="020B0604030504040204" pitchFamily="50" charset="-128"/>
                <a:ea typeface="Meiryo UI" panose="020B0604030504040204" pitchFamily="50" charset="-128"/>
              </a:rPr>
              <a:t>R8.1</a:t>
            </a:r>
            <a:r>
              <a:rPr kumimoji="1" lang="ja-JP" altLang="en-US" sz="1200" dirty="0">
                <a:solidFill>
                  <a:schemeClr val="tx1"/>
                </a:solidFill>
                <a:latin typeface="Meiryo UI" panose="020B0604030504040204" pitchFamily="50" charset="-128"/>
                <a:ea typeface="Meiryo UI" panose="020B0604030504040204" pitchFamily="50" charset="-128"/>
              </a:rPr>
              <a:t>月のエル・シアター閉鎖期間除く</a:t>
            </a:r>
            <a:endParaRPr kumimoji="1" lang="en-US" altLang="ja-JP" sz="1200" dirty="0">
              <a:solidFill>
                <a:schemeClr val="tx1"/>
              </a:solidFill>
              <a:latin typeface="Meiryo UI" panose="020B0604030504040204" pitchFamily="50" charset="-128"/>
              <a:ea typeface="Meiryo UI" panose="020B0604030504040204" pitchFamily="50" charset="-128"/>
            </a:endParaRPr>
          </a:p>
        </p:txBody>
      </p:sp>
      <p:sp>
        <p:nvSpPr>
          <p:cNvPr id="12" name="テキスト ボックス 11">
            <a:extLst>
              <a:ext uri="{FF2B5EF4-FFF2-40B4-BE49-F238E27FC236}">
                <a16:creationId xmlns:a16="http://schemas.microsoft.com/office/drawing/2014/main" id="{DD758B9F-3B4E-4269-9772-D716CF278616}"/>
              </a:ext>
            </a:extLst>
          </p:cNvPr>
          <p:cNvSpPr txBox="1"/>
          <p:nvPr/>
        </p:nvSpPr>
        <p:spPr>
          <a:xfrm>
            <a:off x="7574979" y="1518383"/>
            <a:ext cx="1810917" cy="276999"/>
          </a:xfrm>
          <a:prstGeom prst="rect">
            <a:avLst/>
          </a:prstGeom>
          <a:noFill/>
        </p:spPr>
        <p:txBody>
          <a:bodyPr wrap="square">
            <a:spAutoFit/>
          </a:bodyPr>
          <a:lstStyle/>
          <a:p>
            <a:r>
              <a:rPr lang="ja-JP" altLang="en-US" sz="1200" dirty="0">
                <a:latin typeface="Meiryo UI" panose="020B0604030504040204" pitchFamily="50" charset="-128"/>
                <a:ea typeface="Meiryo UI" panose="020B0604030504040204" pitchFamily="50" charset="-128"/>
              </a:rPr>
              <a:t>（　）は令和６年度</a:t>
            </a:r>
          </a:p>
        </p:txBody>
      </p:sp>
      <p:sp>
        <p:nvSpPr>
          <p:cNvPr id="18" name="テキスト ボックス 17">
            <a:extLst>
              <a:ext uri="{FF2B5EF4-FFF2-40B4-BE49-F238E27FC236}">
                <a16:creationId xmlns:a16="http://schemas.microsoft.com/office/drawing/2014/main" id="{298DB773-74AB-45E5-9D7E-0A8C840B7FB3}"/>
              </a:ext>
            </a:extLst>
          </p:cNvPr>
          <p:cNvSpPr txBox="1"/>
          <p:nvPr/>
        </p:nvSpPr>
        <p:spPr>
          <a:xfrm>
            <a:off x="92733" y="500461"/>
            <a:ext cx="8883052" cy="830997"/>
          </a:xfrm>
          <a:prstGeom prst="rect">
            <a:avLst/>
          </a:prstGeom>
          <a:noFill/>
          <a:ln>
            <a:solidFill>
              <a:schemeClr val="tx1"/>
            </a:solidFill>
          </a:ln>
        </p:spPr>
        <p:txBody>
          <a:bodyPr wrap="square" rtlCol="0" anchor="ctr" anchorCtr="0">
            <a:spAutoFit/>
          </a:bodyPr>
          <a:lstStyle/>
          <a:p>
            <a:pPr marL="180975" indent="-180975"/>
            <a:r>
              <a:rPr lang="ja-JP" altLang="en-US" sz="1600" dirty="0">
                <a:solidFill>
                  <a:prstClr val="black"/>
                </a:solidFill>
                <a:latin typeface="Meiryo UI" panose="020B0604030504040204" pitchFamily="50" charset="-128"/>
                <a:ea typeface="Meiryo UI" panose="020B0604030504040204" pitchFamily="50" charset="-128"/>
              </a:rPr>
              <a:t>▸施設別・時間帯別稼働率をみると、</a:t>
            </a:r>
            <a:r>
              <a:rPr lang="ja-JP" altLang="en-US" sz="1600" b="1" u="sng" dirty="0">
                <a:solidFill>
                  <a:prstClr val="black"/>
                </a:solidFill>
                <a:latin typeface="Meiryo UI" panose="020B0604030504040204" pitchFamily="50" charset="-128"/>
                <a:ea typeface="Meiryo UI" panose="020B0604030504040204" pitchFamily="50" charset="-128"/>
              </a:rPr>
              <a:t>単価の高い大規模会議室の稼働率が昨年度より３％ほど増加し、</a:t>
            </a:r>
            <a:br>
              <a:rPr lang="en-US" altLang="ja-JP" sz="1600" b="1" u="sng" dirty="0">
                <a:solidFill>
                  <a:prstClr val="black"/>
                </a:solidFill>
                <a:latin typeface="Meiryo UI" panose="020B0604030504040204" pitchFamily="50" charset="-128"/>
                <a:ea typeface="Meiryo UI" panose="020B0604030504040204" pitchFamily="50" charset="-128"/>
              </a:rPr>
            </a:br>
            <a:r>
              <a:rPr lang="ja-JP" altLang="en-US" sz="1600" b="1" u="sng" dirty="0">
                <a:solidFill>
                  <a:prstClr val="black"/>
                </a:solidFill>
                <a:latin typeface="Meiryo UI" panose="020B0604030504040204" pitchFamily="50" charset="-128"/>
                <a:ea typeface="Meiryo UI" panose="020B0604030504040204" pitchFamily="50" charset="-128"/>
              </a:rPr>
              <a:t>利用料金収入の増加につながっている</a:t>
            </a:r>
            <a:endParaRPr lang="en-US" altLang="ja-JP" sz="1600" b="1" u="sng" dirty="0">
              <a:solidFill>
                <a:prstClr val="black"/>
              </a:solidFill>
              <a:latin typeface="Meiryo UI" panose="020B0604030504040204" pitchFamily="50" charset="-128"/>
              <a:ea typeface="Meiryo UI" panose="020B0604030504040204" pitchFamily="50" charset="-128"/>
            </a:endParaRPr>
          </a:p>
          <a:p>
            <a:pPr marL="180975" indent="-180975"/>
            <a:r>
              <a:rPr lang="ja-JP" altLang="en-US" sz="1600" dirty="0">
                <a:solidFill>
                  <a:prstClr val="black"/>
                </a:solidFill>
                <a:latin typeface="Meiryo UI" panose="020B0604030504040204" pitchFamily="50" charset="-128"/>
                <a:ea typeface="Meiryo UI" panose="020B0604030504040204" pitchFamily="50" charset="-128"/>
              </a:rPr>
              <a:t>▸</a:t>
            </a:r>
            <a:r>
              <a:rPr lang="ja-JP" altLang="en-US" sz="1600" b="1" u="sng" dirty="0">
                <a:solidFill>
                  <a:prstClr val="black"/>
                </a:solidFill>
                <a:latin typeface="Meiryo UI" panose="020B0604030504040204" pitchFamily="50" charset="-128"/>
                <a:ea typeface="Meiryo UI" panose="020B0604030504040204" pitchFamily="50" charset="-128"/>
              </a:rPr>
              <a:t>夜間の稼働率は全施設において</a:t>
            </a:r>
            <a:r>
              <a:rPr lang="en-US" altLang="ja-JP" sz="1600" b="1" u="sng" dirty="0">
                <a:solidFill>
                  <a:prstClr val="black"/>
                </a:solidFill>
                <a:latin typeface="Meiryo UI" panose="020B0604030504040204" pitchFamily="50" charset="-128"/>
                <a:ea typeface="Meiryo UI" panose="020B0604030504040204" pitchFamily="50" charset="-128"/>
              </a:rPr>
              <a:t>10</a:t>
            </a:r>
            <a:r>
              <a:rPr lang="ja-JP" altLang="en-US" sz="1600" b="1" u="sng" dirty="0">
                <a:solidFill>
                  <a:prstClr val="black"/>
                </a:solidFill>
                <a:latin typeface="Meiryo UI" panose="020B0604030504040204" pitchFamily="50" charset="-128"/>
                <a:ea typeface="Meiryo UI" panose="020B0604030504040204" pitchFamily="50" charset="-128"/>
              </a:rPr>
              <a:t>～</a:t>
            </a:r>
            <a:r>
              <a:rPr lang="en-US" altLang="ja-JP" sz="1600" b="1" u="sng" dirty="0">
                <a:solidFill>
                  <a:prstClr val="black"/>
                </a:solidFill>
                <a:latin typeface="Meiryo UI" panose="020B0604030504040204" pitchFamily="50" charset="-128"/>
                <a:ea typeface="Meiryo UI" panose="020B0604030504040204" pitchFamily="50" charset="-128"/>
              </a:rPr>
              <a:t>30</a:t>
            </a:r>
            <a:r>
              <a:rPr lang="ja-JP" altLang="en-US" sz="1600" b="1" u="sng" dirty="0">
                <a:solidFill>
                  <a:prstClr val="black"/>
                </a:solidFill>
                <a:latin typeface="Meiryo UI" panose="020B0604030504040204" pitchFamily="50" charset="-128"/>
                <a:ea typeface="Meiryo UI" panose="020B0604030504040204" pitchFamily="50" charset="-128"/>
              </a:rPr>
              <a:t>％台と平均よりも低く</a:t>
            </a:r>
            <a:r>
              <a:rPr lang="ja-JP" altLang="en-US" sz="1600" dirty="0">
                <a:solidFill>
                  <a:prstClr val="black"/>
                </a:solidFill>
                <a:latin typeface="Meiryo UI" panose="020B0604030504040204" pitchFamily="50" charset="-128"/>
                <a:ea typeface="Meiryo UI" panose="020B0604030504040204" pitchFamily="50" charset="-128"/>
              </a:rPr>
              <a:t>、依然として課題である</a:t>
            </a:r>
            <a:endParaRPr kumimoji="1" lang="en-US" altLang="ja-JP" sz="1600" b="1" dirty="0">
              <a:latin typeface="Meiryo UI" panose="020B0604030504040204" pitchFamily="50" charset="-128"/>
              <a:ea typeface="Meiryo UI" panose="020B0604030504040204" pitchFamily="50" charset="-128"/>
            </a:endParaRPr>
          </a:p>
        </p:txBody>
      </p:sp>
      <p:sp>
        <p:nvSpPr>
          <p:cNvPr id="3" name="正方形/長方形 2">
            <a:extLst>
              <a:ext uri="{FF2B5EF4-FFF2-40B4-BE49-F238E27FC236}">
                <a16:creationId xmlns:a16="http://schemas.microsoft.com/office/drawing/2014/main" id="{B695FC12-83F1-457E-AA54-32A0360EC52D}"/>
              </a:ext>
            </a:extLst>
          </p:cNvPr>
          <p:cNvSpPr/>
          <p:nvPr/>
        </p:nvSpPr>
        <p:spPr>
          <a:xfrm>
            <a:off x="6254115" y="1518383"/>
            <a:ext cx="504950" cy="286700"/>
          </a:xfrm>
          <a:prstGeom prst="rect">
            <a:avLst/>
          </a:prstGeom>
          <a:pattFill prst="pct5">
            <a:fgClr>
              <a:schemeClr val="tx1"/>
            </a:fgClr>
            <a:bgClr>
              <a:schemeClr val="bg1"/>
            </a:bgClr>
          </a:patt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375FF176-35CA-4F7A-82A8-FEB9F0865D8D}"/>
              </a:ext>
            </a:extLst>
          </p:cNvPr>
          <p:cNvSpPr/>
          <p:nvPr/>
        </p:nvSpPr>
        <p:spPr>
          <a:xfrm>
            <a:off x="2340077" y="2772697"/>
            <a:ext cx="6673449" cy="49161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AA187B4C-F3F1-4E82-8DDC-F8C98CA74F0E}"/>
              </a:ext>
            </a:extLst>
          </p:cNvPr>
          <p:cNvSpPr txBox="1"/>
          <p:nvPr/>
        </p:nvSpPr>
        <p:spPr>
          <a:xfrm>
            <a:off x="1158326" y="5348550"/>
            <a:ext cx="739300" cy="261610"/>
          </a:xfrm>
          <a:prstGeom prst="rect">
            <a:avLst/>
          </a:prstGeom>
          <a:noFill/>
        </p:spPr>
        <p:txBody>
          <a:bodyPr wrap="square">
            <a:spAutoFit/>
          </a:bodyPr>
          <a:lstStyle/>
          <a:p>
            <a:r>
              <a:rPr lang="en-US" altLang="ja-JP" sz="1050" dirty="0">
                <a:latin typeface="Meiryo UI" panose="020B0604030504040204" pitchFamily="50" charset="-128"/>
                <a:ea typeface="Meiryo UI" panose="020B0604030504040204" pitchFamily="50" charset="-128"/>
              </a:rPr>
              <a:t>※1</a:t>
            </a:r>
            <a:endParaRPr lang="ja-JP" altLang="en-US" sz="1050" dirty="0">
              <a:latin typeface="Meiryo UI" panose="020B0604030504040204" pitchFamily="50" charset="-128"/>
              <a:ea typeface="Meiryo UI" panose="020B0604030504040204" pitchFamily="50" charset="-128"/>
            </a:endParaRPr>
          </a:p>
        </p:txBody>
      </p:sp>
      <p:sp>
        <p:nvSpPr>
          <p:cNvPr id="13" name="四角形: 角を丸くする 12">
            <a:extLst>
              <a:ext uri="{FF2B5EF4-FFF2-40B4-BE49-F238E27FC236}">
                <a16:creationId xmlns:a16="http://schemas.microsoft.com/office/drawing/2014/main" id="{49E79A8B-71A2-42A8-8837-0EC685D14331}"/>
              </a:ext>
            </a:extLst>
          </p:cNvPr>
          <p:cNvSpPr/>
          <p:nvPr/>
        </p:nvSpPr>
        <p:spPr>
          <a:xfrm>
            <a:off x="130474" y="1456827"/>
            <a:ext cx="3215161" cy="338555"/>
          </a:xfrm>
          <a:prstGeom prst="roundRect">
            <a:avLst>
              <a:gd name="adj" fmla="val 50000"/>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160"/>
              </a:lnSpc>
            </a:pPr>
            <a:r>
              <a:rPr kumimoji="1" lang="zh-TW" altLang="en-US" sz="1600" b="1" dirty="0">
                <a:latin typeface="Meiryo UI" panose="020B0604030504040204" pitchFamily="50" charset="-128"/>
                <a:ea typeface="Meiryo UI" panose="020B0604030504040204" pitchFamily="50" charset="-128"/>
              </a:rPr>
              <a:t>時間帯別稼働率（令和７年度）</a:t>
            </a:r>
          </a:p>
        </p:txBody>
      </p:sp>
      <p:sp>
        <p:nvSpPr>
          <p:cNvPr id="16" name="スライド番号プレースホルダー 1">
            <a:extLst>
              <a:ext uri="{FF2B5EF4-FFF2-40B4-BE49-F238E27FC236}">
                <a16:creationId xmlns:a16="http://schemas.microsoft.com/office/drawing/2014/main" id="{556302C2-5C28-44A3-811F-7DCBB0269256}"/>
              </a:ext>
            </a:extLst>
          </p:cNvPr>
          <p:cNvSpPr>
            <a:spLocks noGrp="1"/>
          </p:cNvSpPr>
          <p:nvPr>
            <p:ph type="sldNum" sz="quarter" idx="12"/>
          </p:nvPr>
        </p:nvSpPr>
        <p:spPr>
          <a:xfrm>
            <a:off x="7086600" y="6492875"/>
            <a:ext cx="2057400" cy="365125"/>
          </a:xfrm>
        </p:spPr>
        <p:txBody>
          <a:bodyPr/>
          <a:lstStyle/>
          <a:p>
            <a:fld id="{3BEFAA3D-2F26-44E4-AFFF-E76908BA4891}" type="slidenum">
              <a:rPr kumimoji="1" lang="ja-JP" altLang="en-US" smtClean="0"/>
              <a:t>3</a:t>
            </a:fld>
            <a:endParaRPr kumimoji="1" lang="ja-JP" altLang="en-US"/>
          </a:p>
        </p:txBody>
      </p:sp>
    </p:spTree>
    <p:extLst>
      <p:ext uri="{BB962C8B-B14F-4D97-AF65-F5344CB8AC3E}">
        <p14:creationId xmlns:p14="http://schemas.microsoft.com/office/powerpoint/2010/main" val="22917246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表 12">
            <a:extLst>
              <a:ext uri="{FF2B5EF4-FFF2-40B4-BE49-F238E27FC236}">
                <a16:creationId xmlns:a16="http://schemas.microsoft.com/office/drawing/2014/main" id="{12394747-4DDD-4DDB-8891-609790414E00}"/>
              </a:ext>
            </a:extLst>
          </p:cNvPr>
          <p:cNvGraphicFramePr>
            <a:graphicFrameLocks noGrp="1"/>
          </p:cNvGraphicFramePr>
          <p:nvPr>
            <p:extLst>
              <p:ext uri="{D42A27DB-BD31-4B8C-83A1-F6EECF244321}">
                <p14:modId xmlns:p14="http://schemas.microsoft.com/office/powerpoint/2010/main" val="609182418"/>
              </p:ext>
            </p:extLst>
          </p:nvPr>
        </p:nvGraphicFramePr>
        <p:xfrm>
          <a:off x="96216" y="2972642"/>
          <a:ext cx="8924612" cy="3574543"/>
        </p:xfrm>
        <a:graphic>
          <a:graphicData uri="http://schemas.openxmlformats.org/drawingml/2006/table">
            <a:tbl>
              <a:tblPr/>
              <a:tblGrid>
                <a:gridCol w="380957">
                  <a:extLst>
                    <a:ext uri="{9D8B030D-6E8A-4147-A177-3AD203B41FA5}">
                      <a16:colId xmlns:a16="http://schemas.microsoft.com/office/drawing/2014/main" val="1994105480"/>
                    </a:ext>
                  </a:extLst>
                </a:gridCol>
                <a:gridCol w="648000">
                  <a:extLst>
                    <a:ext uri="{9D8B030D-6E8A-4147-A177-3AD203B41FA5}">
                      <a16:colId xmlns:a16="http://schemas.microsoft.com/office/drawing/2014/main" val="1560065476"/>
                    </a:ext>
                  </a:extLst>
                </a:gridCol>
                <a:gridCol w="1116000">
                  <a:extLst>
                    <a:ext uri="{9D8B030D-6E8A-4147-A177-3AD203B41FA5}">
                      <a16:colId xmlns:a16="http://schemas.microsoft.com/office/drawing/2014/main" val="913297409"/>
                    </a:ext>
                  </a:extLst>
                </a:gridCol>
                <a:gridCol w="1111131">
                  <a:extLst>
                    <a:ext uri="{9D8B030D-6E8A-4147-A177-3AD203B41FA5}">
                      <a16:colId xmlns:a16="http://schemas.microsoft.com/office/drawing/2014/main" val="4098761861"/>
                    </a:ext>
                  </a:extLst>
                </a:gridCol>
                <a:gridCol w="1111131">
                  <a:extLst>
                    <a:ext uri="{9D8B030D-6E8A-4147-A177-3AD203B41FA5}">
                      <a16:colId xmlns:a16="http://schemas.microsoft.com/office/drawing/2014/main" val="2439321450"/>
                    </a:ext>
                  </a:extLst>
                </a:gridCol>
                <a:gridCol w="1111131">
                  <a:extLst>
                    <a:ext uri="{9D8B030D-6E8A-4147-A177-3AD203B41FA5}">
                      <a16:colId xmlns:a16="http://schemas.microsoft.com/office/drawing/2014/main" val="3658751407"/>
                    </a:ext>
                  </a:extLst>
                </a:gridCol>
                <a:gridCol w="1224000">
                  <a:extLst>
                    <a:ext uri="{9D8B030D-6E8A-4147-A177-3AD203B41FA5}">
                      <a16:colId xmlns:a16="http://schemas.microsoft.com/office/drawing/2014/main" val="4158839598"/>
                    </a:ext>
                  </a:extLst>
                </a:gridCol>
                <a:gridCol w="1111131">
                  <a:extLst>
                    <a:ext uri="{9D8B030D-6E8A-4147-A177-3AD203B41FA5}">
                      <a16:colId xmlns:a16="http://schemas.microsoft.com/office/drawing/2014/main" val="4266469481"/>
                    </a:ext>
                  </a:extLst>
                </a:gridCol>
                <a:gridCol w="1111131">
                  <a:extLst>
                    <a:ext uri="{9D8B030D-6E8A-4147-A177-3AD203B41FA5}">
                      <a16:colId xmlns:a16="http://schemas.microsoft.com/office/drawing/2014/main" val="4174708772"/>
                    </a:ext>
                  </a:extLst>
                </a:gridCol>
              </a:tblGrid>
              <a:tr h="334543">
                <a:tc gridSpan="2">
                  <a:txBody>
                    <a:bodyPr/>
                    <a:lstStyle/>
                    <a:p>
                      <a:pPr algn="r"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lumMod val="65000"/>
                        <a:lumOff val="35000"/>
                      </a:schemeClr>
                    </a:solidFill>
                  </a:tcPr>
                </a:tc>
                <a:tc hMerge="1">
                  <a:txBody>
                    <a:bodyPr/>
                    <a:lstStyle/>
                    <a:p>
                      <a:endParaRPr kumimoji="1" lang="ja-JP" altLang="en-US"/>
                    </a:p>
                  </a:txBody>
                  <a:tcPr/>
                </a:tc>
                <a:tc>
                  <a:txBody>
                    <a:bodyPr/>
                    <a:lstStyle/>
                    <a:p>
                      <a:pPr algn="ctr" fontAlgn="ctr"/>
                      <a:r>
                        <a:rPr lang="ja-JP" altLang="en-US" sz="1400" b="0" i="0" u="none" strike="noStrike" dirty="0">
                          <a:solidFill>
                            <a:srgbClr val="FFFFFF"/>
                          </a:solidFill>
                          <a:effectLst/>
                          <a:latin typeface="Meiryo UI" panose="020B0604030504040204" pitchFamily="50" charset="-128"/>
                          <a:ea typeface="Meiryo UI" panose="020B0604030504040204" pitchFamily="50" charset="-128"/>
                        </a:rPr>
                        <a:t>年度</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lumMod val="65000"/>
                        <a:lumOff val="35000"/>
                      </a:schemeClr>
                    </a:solidFill>
                  </a:tcPr>
                </a:tc>
                <a:tc>
                  <a:txBody>
                    <a:bodyPr/>
                    <a:lstStyle/>
                    <a:p>
                      <a:pPr algn="ctr" fontAlgn="ctr"/>
                      <a:r>
                        <a:rPr lang="en-US" sz="1400" b="0" i="0" u="none" strike="noStrike" dirty="0">
                          <a:solidFill>
                            <a:srgbClr val="FFFFFF"/>
                          </a:solidFill>
                          <a:effectLst/>
                          <a:latin typeface="Meiryo UI" panose="020B0604030504040204" pitchFamily="50" charset="-128"/>
                          <a:ea typeface="Meiryo UI" panose="020B0604030504040204" pitchFamily="50" charset="-128"/>
                        </a:rPr>
                        <a:t>R5(</a:t>
                      </a:r>
                      <a:r>
                        <a:rPr lang="ja-JP" altLang="en-US" sz="1400" b="0" i="0" u="none" strike="noStrike" dirty="0">
                          <a:solidFill>
                            <a:srgbClr val="FFFFFF"/>
                          </a:solidFill>
                          <a:effectLst/>
                          <a:latin typeface="Meiryo UI" panose="020B0604030504040204" pitchFamily="50" charset="-128"/>
                          <a:ea typeface="Meiryo UI" panose="020B0604030504040204" pitchFamily="50" charset="-128"/>
                        </a:rPr>
                        <a:t>参考</a:t>
                      </a:r>
                      <a:r>
                        <a:rPr lang="en-US" altLang="ja-JP" sz="1400" b="0" i="0" u="none" strike="noStrike" dirty="0">
                          <a:solidFill>
                            <a:srgbClr val="FFFFFF"/>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lumMod val="65000"/>
                        <a:lumOff val="35000"/>
                      </a:schemeClr>
                    </a:solidFill>
                  </a:tcPr>
                </a:tc>
                <a:tc>
                  <a:txBody>
                    <a:bodyPr/>
                    <a:lstStyle/>
                    <a:p>
                      <a:pPr algn="ctr" fontAlgn="ctr"/>
                      <a:r>
                        <a:rPr lang="en-US" sz="1400" b="0" i="0" u="none" strike="noStrike" dirty="0">
                          <a:solidFill>
                            <a:srgbClr val="FFFFFF"/>
                          </a:solidFill>
                          <a:effectLst/>
                          <a:latin typeface="Meiryo UI" panose="020B0604030504040204" pitchFamily="50" charset="-128"/>
                          <a:ea typeface="Meiryo UI" panose="020B0604030504040204" pitchFamily="50" charset="-128"/>
                        </a:rPr>
                        <a:t>R6</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lumMod val="65000"/>
                        <a:lumOff val="35000"/>
                      </a:schemeClr>
                    </a:solidFill>
                  </a:tcPr>
                </a:tc>
                <a:tc>
                  <a:txBody>
                    <a:bodyPr/>
                    <a:lstStyle/>
                    <a:p>
                      <a:pPr algn="ctr" fontAlgn="ctr"/>
                      <a:r>
                        <a:rPr lang="en-US" sz="1400" b="0" i="0" u="none" strike="noStrike" dirty="0">
                          <a:solidFill>
                            <a:srgbClr val="FFFFFF"/>
                          </a:solidFill>
                          <a:effectLst/>
                          <a:latin typeface="Meiryo UI" panose="020B0604030504040204" pitchFamily="50" charset="-128"/>
                          <a:ea typeface="Meiryo UI" panose="020B0604030504040204" pitchFamily="50" charset="-128"/>
                        </a:rPr>
                        <a:t>R7</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lumMod val="65000"/>
                        <a:lumOff val="35000"/>
                      </a:schemeClr>
                    </a:solidFill>
                  </a:tcPr>
                </a:tc>
                <a:tc>
                  <a:txBody>
                    <a:bodyPr/>
                    <a:lstStyle/>
                    <a:p>
                      <a:pPr algn="ctr" fontAlgn="ctr"/>
                      <a:r>
                        <a:rPr lang="en-US" sz="1400" b="0" i="0" u="none" strike="noStrike" dirty="0">
                          <a:solidFill>
                            <a:srgbClr val="FFFFFF"/>
                          </a:solidFill>
                          <a:effectLst/>
                          <a:latin typeface="Meiryo UI" panose="020B0604030504040204" pitchFamily="50" charset="-128"/>
                          <a:ea typeface="Meiryo UI" panose="020B0604030504040204" pitchFamily="50" charset="-128"/>
                        </a:rPr>
                        <a:t>R8</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lumMod val="65000"/>
                        <a:lumOff val="35000"/>
                      </a:schemeClr>
                    </a:solidFill>
                  </a:tcPr>
                </a:tc>
                <a:tc>
                  <a:txBody>
                    <a:bodyPr/>
                    <a:lstStyle/>
                    <a:p>
                      <a:pPr algn="ctr" fontAlgn="ctr"/>
                      <a:r>
                        <a:rPr lang="en-US" sz="1400" b="0" i="0" u="none" strike="noStrike" dirty="0">
                          <a:solidFill>
                            <a:srgbClr val="FFFFFF"/>
                          </a:solidFill>
                          <a:effectLst/>
                          <a:latin typeface="Meiryo UI" panose="020B0604030504040204" pitchFamily="50" charset="-128"/>
                          <a:ea typeface="Meiryo UI" panose="020B0604030504040204" pitchFamily="50" charset="-128"/>
                        </a:rPr>
                        <a:t>R9</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lumMod val="65000"/>
                        <a:lumOff val="35000"/>
                      </a:schemeClr>
                    </a:solidFill>
                  </a:tcPr>
                </a:tc>
                <a:tc>
                  <a:txBody>
                    <a:bodyPr/>
                    <a:lstStyle/>
                    <a:p>
                      <a:pPr algn="ctr" fontAlgn="ctr"/>
                      <a:r>
                        <a:rPr lang="en-US" sz="1400" b="0" i="0" u="none" strike="noStrike" dirty="0">
                          <a:solidFill>
                            <a:srgbClr val="FFFFFF"/>
                          </a:solidFill>
                          <a:effectLst/>
                          <a:latin typeface="Meiryo UI" panose="020B0604030504040204" pitchFamily="50" charset="-128"/>
                          <a:ea typeface="Meiryo UI" panose="020B0604030504040204" pitchFamily="50" charset="-128"/>
                        </a:rPr>
                        <a:t>R10</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2816197119"/>
                  </a:ext>
                </a:extLst>
              </a:tr>
              <a:tr h="432000">
                <a:tc rowSpan="2" gridSpan="2">
                  <a:txBody>
                    <a:bodyPr/>
                    <a:lstStyle/>
                    <a:p>
                      <a:pPr algn="ctr"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収入</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kumimoji="1" lang="ja-JP" altLang="en-US"/>
                    </a:p>
                  </a:txBody>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目標</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308,869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303,405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400" b="0" i="0" u="none" strike="noStrike" baseline="30000" dirty="0">
                          <a:solidFill>
                            <a:srgbClr val="000000"/>
                          </a:solidFill>
                          <a:effectLst/>
                          <a:latin typeface="Meiryo UI" panose="020B0604030504040204" pitchFamily="50" charset="-128"/>
                          <a:ea typeface="Meiryo UI" panose="020B0604030504040204" pitchFamily="50" charset="-128"/>
                        </a:rPr>
                        <a:t>※</a:t>
                      </a: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304,908</a:t>
                      </a:r>
                    </a:p>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(314,843)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309,468</a:t>
                      </a:r>
                      <a:endParaRPr lang="en-US" altLang="ja-JP" sz="1600" b="0" i="0" u="none" strike="noStrike" dirty="0">
                        <a:solidFill>
                          <a:srgbClr val="000000"/>
                        </a:solidFill>
                        <a:effectLst/>
                        <a:latin typeface="Meiryo UI" panose="020B0604030504040204" pitchFamily="50" charset="-128"/>
                        <a:ea typeface="Meiryo UI" panose="020B0604030504040204" pitchFamily="50" charset="-128"/>
                      </a:endParaRPr>
                    </a:p>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(326,713)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(339,031)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(351,815)</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463262595"/>
                  </a:ext>
                </a:extLst>
              </a:tr>
              <a:tr h="432000">
                <a:tc gridSpan="2" vMerge="1">
                  <a:txBody>
                    <a:bodyPr/>
                    <a:lstStyle/>
                    <a:p>
                      <a:endParaRPr kumimoji="1" lang="ja-JP" altLang="en-US"/>
                    </a:p>
                  </a:txBody>
                  <a:tcPr/>
                </a:tc>
                <a:tc hMerge="1" vMerge="1">
                  <a:txBody>
                    <a:bodyPr/>
                    <a:lstStyle/>
                    <a:p>
                      <a:endParaRPr kumimoji="1" lang="ja-JP" altLang="en-US"/>
                    </a:p>
                  </a:txBody>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実績</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310,553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290,139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306,170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altLang="ja-JP" sz="1400" b="0" i="0" u="none" strike="noStrike">
                          <a:solidFill>
                            <a:srgbClr val="000000"/>
                          </a:solidFill>
                          <a:effectLst/>
                          <a:latin typeface="Meiryo UI" panose="020B0604030504040204" pitchFamily="50" charset="-128"/>
                          <a:ea typeface="Meiryo UI" panose="020B0604030504040204" pitchFamily="50" charset="-128"/>
                        </a:rPr>
                        <a:t>― </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817724243"/>
                  </a:ext>
                </a:extLst>
              </a:tr>
              <a:tr h="432000">
                <a:tc rowSpan="2" gridSpan="2">
                  <a:txBody>
                    <a:bodyPr/>
                    <a:lstStyle/>
                    <a:p>
                      <a:pPr algn="ctr"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支出</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noFill/>
                      <a:prstDash val="solid"/>
                      <a:round/>
                      <a:headEnd type="none" w="med" len="med"/>
                      <a:tailEnd type="none" w="med" len="med"/>
                    </a:lnB>
                  </a:tcPr>
                </a:tc>
                <a:tc rowSpan="2" hMerge="1">
                  <a:txBody>
                    <a:bodyPr/>
                    <a:lstStyle/>
                    <a:p>
                      <a:endParaRPr kumimoji="1" lang="ja-JP" altLang="en-US"/>
                    </a:p>
                  </a:txBody>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目標</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296,416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282,865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278,131</a:t>
                      </a:r>
                    </a:p>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(288,066)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282,032</a:t>
                      </a:r>
                    </a:p>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(293,373)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(298,786)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(304,397)</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397077792"/>
                  </a:ext>
                </a:extLst>
              </a:tr>
              <a:tr h="360000">
                <a:tc gridSpan="2" vMerge="1">
                  <a:txBody>
                    <a:bodyPr/>
                    <a:lstStyle/>
                    <a:p>
                      <a:endParaRPr kumimoji="1" lang="ja-JP" altLang="en-US"/>
                    </a:p>
                  </a:txBody>
                  <a:tcPr/>
                </a:tc>
                <a:tc hMerge="1" vMerge="1">
                  <a:txBody>
                    <a:bodyPr/>
                    <a:lstStyle/>
                    <a:p>
                      <a:endParaRPr kumimoji="1" lang="ja-JP" altLang="en-US"/>
                    </a:p>
                  </a:txBody>
                  <a:tcPr/>
                </a:tc>
                <a:tc rowSpan="2">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実績</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276,445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263,333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260,393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ja-JP" sz="1400" b="0" i="0" u="none" strike="noStrike">
                          <a:solidFill>
                            <a:srgbClr val="000000"/>
                          </a:solidFill>
                          <a:effectLst/>
                          <a:latin typeface="Meiryo UI" panose="020B0604030504040204" pitchFamily="50" charset="-128"/>
                          <a:ea typeface="Meiryo UI" panose="020B0604030504040204" pitchFamily="50" charset="-128"/>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 </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429970214"/>
                  </a:ext>
                </a:extLst>
              </a:tr>
              <a:tr h="360000">
                <a:tc>
                  <a:txBody>
                    <a:bodyPr/>
                    <a:lstStyle/>
                    <a:p>
                      <a:pPr algn="l" fontAlgn="ct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　</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納付金</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26,530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32,260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33,456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33,456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33,456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33,456</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379854988"/>
                  </a:ext>
                </a:extLst>
              </a:tr>
              <a:tr h="360000">
                <a:tc gridSpan="2">
                  <a:txBody>
                    <a:bodyPr/>
                    <a:lstStyle/>
                    <a:p>
                      <a:pPr algn="ctr"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総支出</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ー</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302,975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295,593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293,849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315,488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332,242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337,853</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476103491"/>
                  </a:ext>
                </a:extLst>
              </a:tr>
              <a:tr h="432000">
                <a:tc rowSpan="2" gridSpan="2">
                  <a:txBody>
                    <a:bodyPr/>
                    <a:lstStyle/>
                    <a:p>
                      <a:pPr algn="ctr"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収支差</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hMerge="1">
                  <a:txBody>
                    <a:bodyPr/>
                    <a:lstStyle/>
                    <a:p>
                      <a:endParaRPr kumimoji="1" lang="ja-JP" altLang="en-US"/>
                    </a:p>
                  </a:txBody>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目標</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12,453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ja-JP" altLang="en-US" sz="1400" b="0" i="0" u="none" strike="noStrike" dirty="0">
                          <a:solidFill>
                            <a:srgbClr val="FF0000"/>
                          </a:solidFill>
                          <a:effectLst/>
                          <a:latin typeface="Meiryo UI" panose="020B0604030504040204" pitchFamily="50" charset="-128"/>
                          <a:ea typeface="Meiryo UI" panose="020B0604030504040204" pitchFamily="50" charset="-128"/>
                        </a:rPr>
                        <a:t>▲ </a:t>
                      </a:r>
                      <a:r>
                        <a:rPr lang="en-US" altLang="ja-JP" sz="1400" b="0" i="0" u="none" strike="noStrike" dirty="0">
                          <a:solidFill>
                            <a:srgbClr val="FF0000"/>
                          </a:solidFill>
                          <a:effectLst/>
                          <a:latin typeface="Meiryo UI" panose="020B0604030504040204" pitchFamily="50" charset="-128"/>
                          <a:ea typeface="Meiryo UI" panose="020B0604030504040204" pitchFamily="50" charset="-128"/>
                        </a:rPr>
                        <a:t>11,720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ja-JP" altLang="en-US" sz="1400" b="0" i="0" u="none" strike="noStrike" dirty="0">
                          <a:solidFill>
                            <a:srgbClr val="FF0000"/>
                          </a:solidFill>
                          <a:effectLst/>
                          <a:latin typeface="Meiryo UI" panose="020B0604030504040204" pitchFamily="50" charset="-128"/>
                          <a:ea typeface="Meiryo UI" panose="020B0604030504040204" pitchFamily="50" charset="-128"/>
                        </a:rPr>
                        <a:t>▲</a:t>
                      </a:r>
                      <a:r>
                        <a:rPr lang="en-US" altLang="ja-JP" sz="1400" b="0" i="0" u="none" strike="noStrike" dirty="0">
                          <a:solidFill>
                            <a:srgbClr val="FF0000"/>
                          </a:solidFill>
                          <a:effectLst/>
                          <a:latin typeface="Meiryo UI" panose="020B0604030504040204" pitchFamily="50" charset="-128"/>
                          <a:ea typeface="Meiryo UI" panose="020B0604030504040204" pitchFamily="50" charset="-128"/>
                        </a:rPr>
                        <a:t>6,679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rgbClr val="FF0000"/>
                          </a:solidFill>
                          <a:effectLst/>
                          <a:latin typeface="Meiryo UI" panose="020B0604030504040204" pitchFamily="50" charset="-128"/>
                          <a:ea typeface="Meiryo UI" panose="020B0604030504040204" pitchFamily="50" charset="-128"/>
                        </a:rPr>
                        <a:t>▲</a:t>
                      </a:r>
                      <a:r>
                        <a:rPr lang="en-US" altLang="ja-JP" sz="1400" b="0" i="0" u="none" strike="noStrike" dirty="0">
                          <a:solidFill>
                            <a:srgbClr val="FF0000"/>
                          </a:solidFill>
                          <a:effectLst/>
                          <a:latin typeface="Meiryo UI" panose="020B0604030504040204" pitchFamily="50" charset="-128"/>
                          <a:ea typeface="Meiryo UI" panose="020B0604030504040204" pitchFamily="50" charset="-128"/>
                        </a:rPr>
                        <a:t>6,020</a:t>
                      </a:r>
                      <a:br>
                        <a:rPr lang="en-US" altLang="ja-JP" sz="1400" b="0" i="0" u="none" strike="noStrike" dirty="0">
                          <a:solidFill>
                            <a:schemeClr val="tx1"/>
                          </a:solidFill>
                          <a:effectLst/>
                          <a:latin typeface="Meiryo UI" panose="020B0604030504040204" pitchFamily="50" charset="-128"/>
                          <a:ea typeface="Meiryo UI" panose="020B0604030504040204" pitchFamily="50" charset="-128"/>
                        </a:rPr>
                      </a:b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100" b="0" i="0" u="none" strike="noStrike" dirty="0">
                          <a:solidFill>
                            <a:srgbClr val="FF0000"/>
                          </a:solidFill>
                          <a:effectLst/>
                          <a:latin typeface="Meiryo UI" panose="020B0604030504040204" pitchFamily="50" charset="-128"/>
                          <a:ea typeface="Meiryo UI" panose="020B0604030504040204" pitchFamily="50" charset="-128"/>
                        </a:rPr>
                        <a:t>▲</a:t>
                      </a:r>
                      <a:r>
                        <a:rPr lang="en-US" altLang="ja-JP" sz="1100" b="0" i="0" u="none" strike="noStrike" dirty="0">
                          <a:solidFill>
                            <a:srgbClr val="FF0000"/>
                          </a:solidFill>
                          <a:effectLst/>
                          <a:latin typeface="Meiryo UI" panose="020B0604030504040204" pitchFamily="50" charset="-128"/>
                          <a:ea typeface="Meiryo UI" panose="020B0604030504040204" pitchFamily="50" charset="-128"/>
                        </a:rPr>
                        <a:t>116</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(6,789)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(13,962)</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148066482"/>
                  </a:ext>
                </a:extLst>
              </a:tr>
              <a:tr h="432000">
                <a:tc gridSpan="2" vMerge="1">
                  <a:txBody>
                    <a:bodyPr/>
                    <a:lstStyle/>
                    <a:p>
                      <a:endParaRPr kumimoji="1" lang="ja-JP" altLang="en-US"/>
                    </a:p>
                  </a:txBody>
                  <a:tcPr/>
                </a:tc>
                <a:tc hMerge="1" vMerge="1">
                  <a:txBody>
                    <a:bodyPr/>
                    <a:lstStyle/>
                    <a:p>
                      <a:endParaRPr kumimoji="1" lang="ja-JP" altLang="en-US"/>
                    </a:p>
                  </a:txBody>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実績</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7,578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ja-JP" altLang="en-US" sz="1400" b="0" i="0" u="none" strike="noStrike" dirty="0">
                          <a:solidFill>
                            <a:srgbClr val="FF0000"/>
                          </a:solidFill>
                          <a:effectLst/>
                          <a:latin typeface="Meiryo UI" panose="020B0604030504040204" pitchFamily="50" charset="-128"/>
                          <a:ea typeface="Meiryo UI" panose="020B0604030504040204" pitchFamily="50" charset="-128"/>
                        </a:rPr>
                        <a:t>▲ </a:t>
                      </a:r>
                      <a:r>
                        <a:rPr lang="en-US" altLang="ja-JP" sz="1400" b="0" i="0" u="none" strike="noStrike">
                          <a:solidFill>
                            <a:srgbClr val="FF0000"/>
                          </a:solidFill>
                          <a:effectLst/>
                          <a:latin typeface="Meiryo UI" panose="020B0604030504040204" pitchFamily="50" charset="-128"/>
                          <a:ea typeface="Meiryo UI" panose="020B0604030504040204" pitchFamily="50" charset="-128"/>
                        </a:rPr>
                        <a:t>5,454</a:t>
                      </a:r>
                      <a:endParaRPr lang="en-US" altLang="ja-JP" sz="1400" b="0" i="0" u="none" strike="noStrike" dirty="0">
                        <a:solidFill>
                          <a:srgbClr val="FF0000"/>
                        </a:solidFill>
                        <a:effectLst/>
                        <a:latin typeface="Meiryo UI" panose="020B0604030504040204" pitchFamily="50" charset="-128"/>
                        <a:ea typeface="Meiryo UI" panose="020B0604030504040204" pitchFamily="50" charset="-128"/>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12,321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 </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578844653"/>
                  </a:ext>
                </a:extLst>
              </a:tr>
            </a:tbl>
          </a:graphicData>
        </a:graphic>
      </p:graphicFrame>
      <p:sp>
        <p:nvSpPr>
          <p:cNvPr id="4" name="Rectangle 4">
            <a:extLst>
              <a:ext uri="{FF2B5EF4-FFF2-40B4-BE49-F238E27FC236}">
                <a16:creationId xmlns:a16="http://schemas.microsoft.com/office/drawing/2014/main" id="{5AC966A6-928F-456C-B37D-EFB57F90082C}"/>
              </a:ext>
            </a:extLst>
          </p:cNvPr>
          <p:cNvSpPr>
            <a:spLocks noChangeArrowheads="1"/>
          </p:cNvSpPr>
          <p:nvPr/>
        </p:nvSpPr>
        <p:spPr bwMode="auto">
          <a:xfrm>
            <a:off x="2" y="3"/>
            <a:ext cx="9143997" cy="405342"/>
          </a:xfrm>
          <a:prstGeom prst="rect">
            <a:avLst/>
          </a:prstGeom>
          <a:solidFill>
            <a:sysClr val="windowText" lastClr="000000"/>
          </a:solidFill>
          <a:ln w="19050" cap="flat" cmpd="sng" algn="ctr">
            <a:noFill/>
            <a:prstDash val="solid"/>
            <a:miter lim="800000"/>
            <a:headEnd/>
            <a:tailEnd/>
          </a:ln>
          <a:effectLst/>
        </p:spPr>
        <p:txBody>
          <a:bodyPr wrap="none" tIns="59143" bIns="59143" anchor="ctr"/>
          <a:lstStyle>
            <a:lvl1pPr algn="l" eaLnBrk="0" hangingPunct="0">
              <a:spcBef>
                <a:spcPct val="20000"/>
              </a:spcBef>
              <a:buChar char="•"/>
              <a:defRPr kumimoji="1" sz="3200">
                <a:solidFill>
                  <a:schemeClr val="tx1"/>
                </a:solidFill>
                <a:latin typeface="Arial"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defTabSz="326582" eaLnBrk="1" hangingPunct="1">
              <a:spcBef>
                <a:spcPct val="0"/>
              </a:spcBef>
              <a:buNone/>
            </a:pPr>
            <a:r>
              <a:rPr lang="ja-JP" altLang="en-US" sz="2000" b="1" kern="0" dirty="0">
                <a:solidFill>
                  <a:prstClr val="white"/>
                </a:solidFill>
                <a:latin typeface="Meiryo UI" pitchFamily="50" charset="-128"/>
                <a:ea typeface="Meiryo UI" pitchFamily="50" charset="-128"/>
                <a:cs typeface="ＭＳ Ｐゴシック" pitchFamily="50" charset="-128"/>
              </a:rPr>
              <a:t>　令和７年度収支実績及び令和８年度事業計画</a:t>
            </a:r>
            <a:endParaRPr lang="ja-JP" altLang="en-US" sz="1100" b="1" kern="0" dirty="0">
              <a:solidFill>
                <a:prstClr val="white"/>
              </a:solidFill>
              <a:latin typeface="Meiryo UI" pitchFamily="50" charset="-128"/>
              <a:ea typeface="Meiryo UI" pitchFamily="50" charset="-128"/>
              <a:cs typeface="ＭＳ Ｐゴシック" pitchFamily="50" charset="-128"/>
            </a:endParaRPr>
          </a:p>
        </p:txBody>
      </p:sp>
      <p:sp>
        <p:nvSpPr>
          <p:cNvPr id="5" name="テキスト ボックス 4">
            <a:extLst>
              <a:ext uri="{FF2B5EF4-FFF2-40B4-BE49-F238E27FC236}">
                <a16:creationId xmlns:a16="http://schemas.microsoft.com/office/drawing/2014/main" id="{C741C673-5B20-4082-BA93-AA9F215C164C}"/>
              </a:ext>
            </a:extLst>
          </p:cNvPr>
          <p:cNvSpPr txBox="1"/>
          <p:nvPr/>
        </p:nvSpPr>
        <p:spPr>
          <a:xfrm>
            <a:off x="8092560" y="2731941"/>
            <a:ext cx="955221" cy="276999"/>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単位：千円</a:t>
            </a:r>
          </a:p>
        </p:txBody>
      </p:sp>
      <p:sp>
        <p:nvSpPr>
          <p:cNvPr id="8" name="テキスト ボックス 7">
            <a:extLst>
              <a:ext uri="{FF2B5EF4-FFF2-40B4-BE49-F238E27FC236}">
                <a16:creationId xmlns:a16="http://schemas.microsoft.com/office/drawing/2014/main" id="{D1D69316-866D-459E-982C-8A3383061259}"/>
              </a:ext>
            </a:extLst>
          </p:cNvPr>
          <p:cNvSpPr txBox="1"/>
          <p:nvPr/>
        </p:nvSpPr>
        <p:spPr>
          <a:xfrm>
            <a:off x="66963" y="6545735"/>
            <a:ext cx="3541223" cy="246221"/>
          </a:xfrm>
          <a:prstGeom prst="rect">
            <a:avLst/>
          </a:prstGeom>
          <a:noFill/>
        </p:spPr>
        <p:txBody>
          <a:bodyPr wrap="square" rtlCol="0">
            <a:spAutoFit/>
          </a:bodyPr>
          <a:lstStyle/>
          <a:p>
            <a:r>
              <a:rPr kumimoji="1" lang="en-US" altLang="ja-JP" sz="1000" dirty="0">
                <a:latin typeface="Meiryo UI" panose="020B0604030504040204" pitchFamily="50" charset="-128"/>
                <a:ea typeface="Meiryo UI" panose="020B0604030504040204" pitchFamily="50" charset="-128"/>
              </a:rPr>
              <a:t>※ </a:t>
            </a:r>
            <a:r>
              <a:rPr kumimoji="1" lang="ja-JP" altLang="en-US" sz="1000" dirty="0">
                <a:latin typeface="Meiryo UI" panose="020B0604030504040204" pitchFamily="50" charset="-128"/>
                <a:ea typeface="Meiryo UI" panose="020B0604030504040204" pitchFamily="50" charset="-128"/>
              </a:rPr>
              <a:t>大阪府施行の工事によるシアター閉鎖に伴う府の補填分含む</a:t>
            </a:r>
            <a:endParaRPr kumimoji="1" lang="en-US" altLang="ja-JP" sz="1000" dirty="0">
              <a:latin typeface="Meiryo UI" panose="020B0604030504040204" pitchFamily="50" charset="-128"/>
              <a:ea typeface="Meiryo UI" panose="020B0604030504040204" pitchFamily="50" charset="-128"/>
            </a:endParaRPr>
          </a:p>
        </p:txBody>
      </p:sp>
      <p:sp>
        <p:nvSpPr>
          <p:cNvPr id="12" name="正方形/長方形 11">
            <a:extLst>
              <a:ext uri="{FF2B5EF4-FFF2-40B4-BE49-F238E27FC236}">
                <a16:creationId xmlns:a16="http://schemas.microsoft.com/office/drawing/2014/main" id="{86C92A80-D7DA-47CD-813A-90BEF5AB36A9}"/>
              </a:ext>
            </a:extLst>
          </p:cNvPr>
          <p:cNvSpPr/>
          <p:nvPr/>
        </p:nvSpPr>
        <p:spPr>
          <a:xfrm>
            <a:off x="96216" y="502238"/>
            <a:ext cx="8951565" cy="2253226"/>
          </a:xfrm>
          <a:prstGeom prst="rect">
            <a:avLst/>
          </a:prstGeom>
          <a:ln w="9525">
            <a:solidFill>
              <a:schemeClr val="tx1"/>
            </a:solidFill>
            <a:prstDash val="solid"/>
          </a:ln>
        </p:spPr>
        <p:txBody>
          <a:bodyPr wrap="square" anchor="ctr" anchorCtr="0">
            <a:noAutofit/>
          </a:bodyPr>
          <a:lstStyle/>
          <a:p>
            <a:pPr marL="115145" indent="-115145" defTabSz="422039"/>
            <a:r>
              <a:rPr lang="en-US" altLang="ja-JP" sz="1600" dirty="0">
                <a:solidFill>
                  <a:prstClr val="black"/>
                </a:solidFill>
                <a:latin typeface="Meiryo UI" panose="020B0604030504040204" pitchFamily="50" charset="-128"/>
                <a:ea typeface="Meiryo UI" panose="020B0604030504040204" pitchFamily="50" charset="-128"/>
              </a:rPr>
              <a:t>【</a:t>
            </a:r>
            <a:r>
              <a:rPr lang="ja-JP" altLang="en-US" sz="1600" dirty="0">
                <a:solidFill>
                  <a:prstClr val="black"/>
                </a:solidFill>
                <a:latin typeface="Meiryo UI" panose="020B0604030504040204" pitchFamily="50" charset="-128"/>
                <a:ea typeface="Meiryo UI" panose="020B0604030504040204" pitchFamily="50" charset="-128"/>
              </a:rPr>
              <a:t>令和７年度収支実績</a:t>
            </a:r>
            <a:r>
              <a:rPr lang="en-US" altLang="ja-JP" sz="1600" dirty="0">
                <a:solidFill>
                  <a:prstClr val="black"/>
                </a:solidFill>
                <a:latin typeface="Meiryo UI" panose="020B0604030504040204" pitchFamily="50" charset="-128"/>
                <a:ea typeface="Meiryo UI" panose="020B0604030504040204" pitchFamily="50" charset="-128"/>
              </a:rPr>
              <a:t>】</a:t>
            </a:r>
          </a:p>
          <a:p>
            <a:pPr marL="115145" indent="-115145" defTabSz="422039"/>
            <a:r>
              <a:rPr lang="ja-JP" altLang="en-US" sz="1600" dirty="0">
                <a:solidFill>
                  <a:prstClr val="black"/>
                </a:solidFill>
                <a:latin typeface="Meiryo UI" panose="020B0604030504040204" pitchFamily="50" charset="-128"/>
                <a:ea typeface="Meiryo UI" panose="020B0604030504040204" pitchFamily="50" charset="-128"/>
              </a:rPr>
              <a:t>▸ 収入はやや目標を下回ったが、支出において経費節減に努力した結果、</a:t>
            </a:r>
            <a:br>
              <a:rPr lang="en-US" altLang="ja-JP" sz="1600" dirty="0">
                <a:solidFill>
                  <a:prstClr val="black"/>
                </a:solidFill>
                <a:latin typeface="Meiryo UI" panose="020B0604030504040204" pitchFamily="50" charset="-128"/>
                <a:ea typeface="Meiryo UI" panose="020B0604030504040204" pitchFamily="50" charset="-128"/>
              </a:rPr>
            </a:br>
            <a:r>
              <a:rPr lang="ja-JP" altLang="en-US" sz="1600" dirty="0">
                <a:solidFill>
                  <a:prstClr val="black"/>
                </a:solidFill>
                <a:latin typeface="Meiryo UI" panose="020B0604030504040204" pitchFamily="50" charset="-128"/>
                <a:ea typeface="Meiryo UI" panose="020B0604030504040204" pitchFamily="50" charset="-128"/>
              </a:rPr>
              <a:t>　</a:t>
            </a:r>
            <a:r>
              <a:rPr lang="ja-JP" altLang="en-US" sz="1600" b="1" u="sng" dirty="0">
                <a:solidFill>
                  <a:prstClr val="black"/>
                </a:solidFill>
                <a:latin typeface="Meiryo UI" panose="020B0604030504040204" pitchFamily="50" charset="-128"/>
                <a:ea typeface="Meiryo UI" panose="020B0604030504040204" pitchFamily="50" charset="-128"/>
              </a:rPr>
              <a:t>収支差は目標を上回り、単年度黒字となった（２年連続で目標を上回る）</a:t>
            </a:r>
            <a:endParaRPr lang="en-US" altLang="ja-JP" sz="1600" b="1" u="sng" dirty="0">
              <a:solidFill>
                <a:prstClr val="black"/>
              </a:solidFill>
              <a:latin typeface="Meiryo UI" panose="020B0604030504040204" pitchFamily="50" charset="-128"/>
              <a:ea typeface="Meiryo UI" panose="020B0604030504040204" pitchFamily="50" charset="-128"/>
            </a:endParaRPr>
          </a:p>
          <a:p>
            <a:pPr marL="115145" indent="-115145" defTabSz="422039"/>
            <a:endParaRPr lang="en-US" altLang="ja-JP" sz="500" b="1" u="sng" dirty="0">
              <a:solidFill>
                <a:prstClr val="black"/>
              </a:solidFill>
              <a:latin typeface="Meiryo UI" panose="020B0604030504040204" pitchFamily="50" charset="-128"/>
              <a:ea typeface="Meiryo UI" panose="020B0604030504040204" pitchFamily="50" charset="-128"/>
            </a:endParaRPr>
          </a:p>
          <a:p>
            <a:pPr marL="115145" indent="-115145" defTabSz="422039"/>
            <a:r>
              <a:rPr lang="en-US" altLang="ja-JP" sz="1600" dirty="0">
                <a:solidFill>
                  <a:prstClr val="black"/>
                </a:solidFill>
                <a:latin typeface="Meiryo UI" panose="020B0604030504040204" pitchFamily="50" charset="-128"/>
                <a:ea typeface="Meiryo UI" panose="020B0604030504040204" pitchFamily="50" charset="-128"/>
              </a:rPr>
              <a:t>【</a:t>
            </a:r>
            <a:r>
              <a:rPr lang="ja-JP" altLang="en-US" sz="1600" dirty="0">
                <a:solidFill>
                  <a:prstClr val="black"/>
                </a:solidFill>
                <a:latin typeface="Meiryo UI" panose="020B0604030504040204" pitchFamily="50" charset="-128"/>
                <a:ea typeface="Meiryo UI" panose="020B0604030504040204" pitchFamily="50" charset="-128"/>
              </a:rPr>
              <a:t>令和８年度事業計画</a:t>
            </a:r>
            <a:r>
              <a:rPr lang="en-US" altLang="ja-JP" sz="1600" dirty="0">
                <a:solidFill>
                  <a:prstClr val="black"/>
                </a:solidFill>
                <a:latin typeface="Meiryo UI" panose="020B0604030504040204" pitchFamily="50" charset="-128"/>
                <a:ea typeface="Meiryo UI" panose="020B0604030504040204" pitchFamily="50" charset="-128"/>
              </a:rPr>
              <a:t>】</a:t>
            </a:r>
          </a:p>
          <a:p>
            <a:pPr marL="115145" indent="-115145" defTabSz="422039"/>
            <a:r>
              <a:rPr lang="ja-JP" altLang="en-US" sz="1600" dirty="0">
                <a:solidFill>
                  <a:prstClr val="black"/>
                </a:solidFill>
                <a:latin typeface="Meiryo UI" panose="020B0604030504040204" pitchFamily="50" charset="-128"/>
                <a:ea typeface="Meiryo UI" panose="020B0604030504040204" pitchFamily="50" charset="-128"/>
              </a:rPr>
              <a:t>▸ ５月末時点の予約状況を踏まえ、</a:t>
            </a:r>
            <a:r>
              <a:rPr lang="ja-JP" altLang="en-US" sz="1600" b="1" u="sng" dirty="0">
                <a:solidFill>
                  <a:prstClr val="black"/>
                </a:solidFill>
                <a:latin typeface="Meiryo UI" panose="020B0604030504040204" pitchFamily="50" charset="-128"/>
                <a:ea typeface="Meiryo UI" panose="020B0604030504040204" pitchFamily="50" charset="-128"/>
              </a:rPr>
              <a:t>更なる収入の確保に取組みつつ、実態に即した収入の目標額を設定</a:t>
            </a:r>
            <a:endParaRPr lang="en-US" altLang="ja-JP" sz="1600" b="1" u="sng" dirty="0">
              <a:solidFill>
                <a:prstClr val="black"/>
              </a:solidFill>
              <a:latin typeface="Meiryo UI" panose="020B0604030504040204" pitchFamily="50" charset="-128"/>
              <a:ea typeface="Meiryo UI" panose="020B0604030504040204" pitchFamily="50" charset="-128"/>
            </a:endParaRPr>
          </a:p>
          <a:p>
            <a:pPr marL="115145" indent="-115145" defTabSz="422039"/>
            <a:r>
              <a:rPr lang="ja-JP" altLang="en-US" sz="1600" dirty="0">
                <a:solidFill>
                  <a:prstClr val="black"/>
                </a:solidFill>
                <a:latin typeface="Meiryo UI" panose="020B0604030504040204" pitchFamily="50" charset="-128"/>
                <a:ea typeface="Meiryo UI" panose="020B0604030504040204" pitchFamily="50" charset="-128"/>
              </a:rPr>
              <a:t>▸ 修繕費や予約システムの入替などの支出増加に対応するため、引き続き、経費節減を行うとともに、</a:t>
            </a:r>
            <a:br>
              <a:rPr lang="en-US" altLang="ja-JP" sz="1600" dirty="0">
                <a:solidFill>
                  <a:prstClr val="black"/>
                </a:solidFill>
                <a:latin typeface="Meiryo UI" panose="020B0604030504040204" pitchFamily="50" charset="-128"/>
                <a:ea typeface="Meiryo UI" panose="020B0604030504040204" pitchFamily="50" charset="-128"/>
              </a:rPr>
            </a:br>
            <a:r>
              <a:rPr lang="ja-JP" altLang="en-US" sz="1600" dirty="0">
                <a:solidFill>
                  <a:prstClr val="black"/>
                </a:solidFill>
                <a:latin typeface="Meiryo UI" panose="020B0604030504040204" pitchFamily="50" charset="-128"/>
                <a:ea typeface="Meiryo UI" panose="020B0604030504040204" pitchFamily="50" charset="-128"/>
              </a:rPr>
              <a:t>　重点取組（次頁）を展開し、</a:t>
            </a:r>
            <a:r>
              <a:rPr lang="ja-JP" altLang="en-US" sz="1600" b="1" dirty="0">
                <a:solidFill>
                  <a:prstClr val="black"/>
                </a:solidFill>
                <a:latin typeface="Meiryo UI" panose="020B0604030504040204" pitchFamily="50" charset="-128"/>
                <a:ea typeface="Meiryo UI" panose="020B0604030504040204" pitchFamily="50" charset="-128"/>
              </a:rPr>
              <a:t> </a:t>
            </a:r>
            <a:r>
              <a:rPr lang="ja-JP" altLang="en-US" sz="1600" b="1" u="sng" dirty="0">
                <a:solidFill>
                  <a:prstClr val="black"/>
                </a:solidFill>
                <a:latin typeface="Meiryo UI" panose="020B0604030504040204" pitchFamily="50" charset="-128"/>
                <a:ea typeface="Meiryo UI" panose="020B0604030504040204" pitchFamily="50" charset="-128"/>
              </a:rPr>
              <a:t>公募時に提案した「指定期間５年間における総収支均衡」、</a:t>
            </a:r>
            <a:br>
              <a:rPr lang="en-US" altLang="ja-JP" sz="1600" b="1" u="sng" dirty="0">
                <a:solidFill>
                  <a:prstClr val="black"/>
                </a:solidFill>
                <a:latin typeface="Meiryo UI" panose="020B0604030504040204" pitchFamily="50" charset="-128"/>
                <a:ea typeface="Meiryo UI" panose="020B0604030504040204" pitchFamily="50" charset="-128"/>
              </a:rPr>
            </a:br>
            <a:r>
              <a:rPr lang="ja-JP" altLang="en-US" sz="1600" b="1" dirty="0">
                <a:solidFill>
                  <a:prstClr val="black"/>
                </a:solidFill>
                <a:latin typeface="Meiryo UI" panose="020B0604030504040204" pitchFamily="50" charset="-128"/>
                <a:ea typeface="Meiryo UI" panose="020B0604030504040204" pitchFamily="50" charset="-128"/>
              </a:rPr>
              <a:t>　</a:t>
            </a:r>
            <a:r>
              <a:rPr lang="ja-JP" altLang="en-US" sz="1600" b="1" u="sng" dirty="0">
                <a:solidFill>
                  <a:prstClr val="black"/>
                </a:solidFill>
                <a:latin typeface="Meiryo UI" panose="020B0604030504040204" pitchFamily="50" charset="-128"/>
                <a:ea typeface="Meiryo UI" panose="020B0604030504040204" pitchFamily="50" charset="-128"/>
              </a:rPr>
              <a:t>「単年度黒字」をめざす</a:t>
            </a:r>
            <a:endParaRPr lang="en-US" altLang="ja-JP" sz="1600" b="1" u="sng" dirty="0">
              <a:solidFill>
                <a:prstClr val="black"/>
              </a:solidFill>
              <a:latin typeface="Meiryo UI" panose="020B0604030504040204" pitchFamily="50" charset="-128"/>
              <a:ea typeface="Meiryo UI" panose="020B0604030504040204" pitchFamily="50" charset="-128"/>
            </a:endParaRPr>
          </a:p>
        </p:txBody>
      </p:sp>
      <p:sp>
        <p:nvSpPr>
          <p:cNvPr id="16" name="テキスト ボックス 15">
            <a:extLst>
              <a:ext uri="{FF2B5EF4-FFF2-40B4-BE49-F238E27FC236}">
                <a16:creationId xmlns:a16="http://schemas.microsoft.com/office/drawing/2014/main" id="{CB9BAE85-C6AD-4CB0-B42E-01FE4C869208}"/>
              </a:ext>
            </a:extLst>
          </p:cNvPr>
          <p:cNvSpPr txBox="1"/>
          <p:nvPr/>
        </p:nvSpPr>
        <p:spPr>
          <a:xfrm>
            <a:off x="6908811" y="6548594"/>
            <a:ext cx="2235189" cy="276999"/>
          </a:xfrm>
          <a:prstGeom prst="rect">
            <a:avLst/>
          </a:prstGeom>
          <a:noFill/>
        </p:spPr>
        <p:txBody>
          <a:bodyPr wrap="square" rtlCol="0">
            <a:spAutoFit/>
          </a:bodyPr>
          <a:lstStyle/>
          <a:p>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　</a:t>
            </a:r>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は公募提案時の金額</a:t>
            </a:r>
          </a:p>
        </p:txBody>
      </p:sp>
      <p:sp>
        <p:nvSpPr>
          <p:cNvPr id="9" name="スライド番号プレースホルダー 1">
            <a:extLst>
              <a:ext uri="{FF2B5EF4-FFF2-40B4-BE49-F238E27FC236}">
                <a16:creationId xmlns:a16="http://schemas.microsoft.com/office/drawing/2014/main" id="{022297AE-6761-419D-AF5C-917B677F1399}"/>
              </a:ext>
            </a:extLst>
          </p:cNvPr>
          <p:cNvSpPr>
            <a:spLocks noGrp="1"/>
          </p:cNvSpPr>
          <p:nvPr>
            <p:ph type="sldNum" sz="quarter" idx="12"/>
          </p:nvPr>
        </p:nvSpPr>
        <p:spPr>
          <a:xfrm>
            <a:off x="7086600" y="6492875"/>
            <a:ext cx="2057400" cy="365125"/>
          </a:xfrm>
        </p:spPr>
        <p:txBody>
          <a:bodyPr/>
          <a:lstStyle/>
          <a:p>
            <a:fld id="{3BEFAA3D-2F26-44E4-AFFF-E76908BA4891}" type="slidenum">
              <a:rPr kumimoji="1" lang="ja-JP" altLang="en-US" smtClean="0"/>
              <a:t>4</a:t>
            </a:fld>
            <a:endParaRPr kumimoji="1" lang="ja-JP" altLang="en-US"/>
          </a:p>
        </p:txBody>
      </p:sp>
    </p:spTree>
    <p:extLst>
      <p:ext uri="{BB962C8B-B14F-4D97-AF65-F5344CB8AC3E}">
        <p14:creationId xmlns:p14="http://schemas.microsoft.com/office/powerpoint/2010/main" val="11123839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a:extLst>
              <a:ext uri="{FF2B5EF4-FFF2-40B4-BE49-F238E27FC236}">
                <a16:creationId xmlns:a16="http://schemas.microsoft.com/office/drawing/2014/main" id="{5AC966A6-928F-456C-B37D-EFB57F90082C}"/>
              </a:ext>
            </a:extLst>
          </p:cNvPr>
          <p:cNvSpPr>
            <a:spLocks noChangeArrowheads="1"/>
          </p:cNvSpPr>
          <p:nvPr/>
        </p:nvSpPr>
        <p:spPr bwMode="auto">
          <a:xfrm>
            <a:off x="2" y="3"/>
            <a:ext cx="9143997" cy="405342"/>
          </a:xfrm>
          <a:prstGeom prst="rect">
            <a:avLst/>
          </a:prstGeom>
          <a:solidFill>
            <a:sysClr val="windowText" lastClr="000000"/>
          </a:solidFill>
          <a:ln w="19050" cap="flat" cmpd="sng" algn="ctr">
            <a:noFill/>
            <a:prstDash val="solid"/>
            <a:miter lim="800000"/>
            <a:headEnd/>
            <a:tailEnd/>
          </a:ln>
          <a:effectLst/>
        </p:spPr>
        <p:txBody>
          <a:bodyPr wrap="none" tIns="59143" bIns="59143" anchor="ctr"/>
          <a:lstStyle>
            <a:lvl1pPr algn="l" eaLnBrk="0" hangingPunct="0">
              <a:spcBef>
                <a:spcPct val="20000"/>
              </a:spcBef>
              <a:buChar char="•"/>
              <a:defRPr kumimoji="1" sz="3200">
                <a:solidFill>
                  <a:schemeClr val="tx1"/>
                </a:solidFill>
                <a:latin typeface="Arial"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defTabSz="326582" eaLnBrk="1" hangingPunct="1">
              <a:spcBef>
                <a:spcPct val="0"/>
              </a:spcBef>
              <a:buNone/>
            </a:pPr>
            <a:r>
              <a:rPr lang="ja-JP" altLang="en-US" sz="2000" b="1" kern="0" dirty="0">
                <a:solidFill>
                  <a:prstClr val="white"/>
                </a:solidFill>
                <a:latin typeface="Meiryo UI" pitchFamily="50" charset="-128"/>
                <a:ea typeface="Meiryo UI" pitchFamily="50" charset="-128"/>
                <a:cs typeface="ＭＳ Ｐゴシック" pitchFamily="50" charset="-128"/>
              </a:rPr>
              <a:t>　令和８年度重点取組項目</a:t>
            </a:r>
            <a:endParaRPr lang="ja-JP" altLang="en-US" sz="1100" b="1" kern="0" dirty="0">
              <a:solidFill>
                <a:prstClr val="white"/>
              </a:solidFill>
              <a:latin typeface="Meiryo UI" pitchFamily="50" charset="-128"/>
              <a:ea typeface="Meiryo UI" pitchFamily="50" charset="-128"/>
              <a:cs typeface="ＭＳ Ｐゴシック" pitchFamily="50" charset="-128"/>
            </a:endParaRPr>
          </a:p>
        </p:txBody>
      </p:sp>
      <p:sp>
        <p:nvSpPr>
          <p:cNvPr id="6" name="正方形/長方形 5">
            <a:extLst>
              <a:ext uri="{FF2B5EF4-FFF2-40B4-BE49-F238E27FC236}">
                <a16:creationId xmlns:a16="http://schemas.microsoft.com/office/drawing/2014/main" id="{FDC90DDC-A54A-4B2A-84D6-C8CE409AFC61}"/>
              </a:ext>
            </a:extLst>
          </p:cNvPr>
          <p:cNvSpPr/>
          <p:nvPr/>
        </p:nvSpPr>
        <p:spPr>
          <a:xfrm>
            <a:off x="88918" y="911207"/>
            <a:ext cx="9055082" cy="738664"/>
          </a:xfrm>
          <a:prstGeom prst="rect">
            <a:avLst/>
          </a:prstGeom>
          <a:ln>
            <a:noFill/>
          </a:ln>
        </p:spPr>
        <p:txBody>
          <a:bodyPr wrap="square">
            <a:spAutoFit/>
          </a:bodyPr>
          <a:lstStyle/>
          <a:p>
            <a:pPr marL="124737" indent="-124737"/>
            <a:endParaRPr lang="en-US" altLang="ja-JP" sz="600" dirty="0">
              <a:latin typeface="Meiryo UI" panose="020B0604030504040204" pitchFamily="50" charset="-128"/>
              <a:ea typeface="Meiryo UI" panose="020B0604030504040204" pitchFamily="50" charset="-128"/>
            </a:endParaRPr>
          </a:p>
          <a:p>
            <a:pPr marL="124737" indent="-124737"/>
            <a:endParaRPr lang="en-US" altLang="ja-JP" dirty="0">
              <a:latin typeface="Meiryo UI" panose="020B0604030504040204" pitchFamily="50" charset="-128"/>
              <a:ea typeface="Meiryo UI" panose="020B0604030504040204" pitchFamily="50" charset="-128"/>
            </a:endParaRPr>
          </a:p>
          <a:p>
            <a:pPr marL="124737" indent="-124737"/>
            <a:r>
              <a:rPr lang="ja-JP" altLang="en-US" dirty="0">
                <a:latin typeface="Meiryo UI" panose="020B0604030504040204" pitchFamily="50" charset="-128"/>
                <a:ea typeface="Meiryo UI" panose="020B0604030504040204" pitchFamily="50" charset="-128"/>
              </a:rPr>
              <a:t>　　</a:t>
            </a:r>
            <a:endParaRPr lang="en-US" altLang="ja-JP" dirty="0">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9D1E2555-DD3F-4974-B4D5-63E4AFD159E2}"/>
              </a:ext>
            </a:extLst>
          </p:cNvPr>
          <p:cNvSpPr txBox="1"/>
          <p:nvPr/>
        </p:nvSpPr>
        <p:spPr>
          <a:xfrm>
            <a:off x="563571" y="1179000"/>
            <a:ext cx="8016857" cy="4401205"/>
          </a:xfrm>
          <a:prstGeom prst="rect">
            <a:avLst/>
          </a:prstGeom>
          <a:noFill/>
        </p:spPr>
        <p:txBody>
          <a:bodyPr wrap="square" rtlCol="0">
            <a:spAutoFit/>
          </a:bodyPr>
          <a:lstStyle/>
          <a:p>
            <a:r>
              <a:rPr lang="ja-JP" altLang="en-US" sz="2800" b="1" dirty="0">
                <a:latin typeface="Meiryo UI" panose="020B0604030504040204" pitchFamily="50" charset="-128"/>
                <a:ea typeface="Meiryo UI" panose="020B0604030504040204" pitchFamily="50" charset="-128"/>
              </a:rPr>
              <a:t>１　プッシュ型営業の継続（継続）</a:t>
            </a:r>
            <a:endParaRPr lang="en-US" altLang="ja-JP" sz="2800" b="1" dirty="0">
              <a:latin typeface="Meiryo UI" panose="020B0604030504040204" pitchFamily="50" charset="-128"/>
              <a:ea typeface="Meiryo UI" panose="020B0604030504040204" pitchFamily="50" charset="-128"/>
            </a:endParaRPr>
          </a:p>
          <a:p>
            <a:r>
              <a:rPr lang="ja-JP" altLang="en-US" sz="2800" b="1" dirty="0">
                <a:latin typeface="Meiryo UI" panose="020B0604030504040204" pitchFamily="50" charset="-128"/>
                <a:ea typeface="Meiryo UI" panose="020B0604030504040204" pitchFamily="50" charset="-128"/>
              </a:rPr>
              <a:t>　　　</a:t>
            </a:r>
            <a:endParaRPr kumimoji="1" lang="en-US" altLang="ja-JP" sz="2800" dirty="0">
              <a:latin typeface="Meiryo UI" panose="020B0604030504040204" pitchFamily="50" charset="-128"/>
              <a:ea typeface="Meiryo UI" panose="020B0604030504040204" pitchFamily="50" charset="-128"/>
            </a:endParaRPr>
          </a:p>
          <a:p>
            <a:endParaRPr kumimoji="1" lang="en-US" altLang="ja-JP" sz="2800" dirty="0">
              <a:latin typeface="Meiryo UI" panose="020B0604030504040204" pitchFamily="50" charset="-128"/>
              <a:ea typeface="Meiryo UI" panose="020B0604030504040204" pitchFamily="50" charset="-128"/>
            </a:endParaRPr>
          </a:p>
          <a:p>
            <a:r>
              <a:rPr kumimoji="1" lang="ja-JP" altLang="en-US" sz="2800" b="1" dirty="0">
                <a:latin typeface="Meiryo UI" panose="020B0604030504040204" pitchFamily="50" charset="-128"/>
                <a:ea typeface="Meiryo UI" panose="020B0604030504040204" pitchFamily="50" charset="-128"/>
              </a:rPr>
              <a:t>２　情報発信の更なる強化（</a:t>
            </a:r>
            <a:r>
              <a:rPr kumimoji="1" lang="en-US" altLang="ja-JP" sz="2800" b="1" dirty="0">
                <a:latin typeface="Meiryo UI" panose="020B0604030504040204" pitchFamily="50" charset="-128"/>
                <a:ea typeface="Meiryo UI" panose="020B0604030504040204" pitchFamily="50" charset="-128"/>
              </a:rPr>
              <a:t>R</a:t>
            </a:r>
            <a:r>
              <a:rPr kumimoji="1" lang="ja-JP" altLang="en-US" sz="2800" b="1" dirty="0">
                <a:latin typeface="Meiryo UI" panose="020B0604030504040204" pitchFamily="50" charset="-128"/>
                <a:ea typeface="Meiryo UI" panose="020B0604030504040204" pitchFamily="50" charset="-128"/>
              </a:rPr>
              <a:t>８新規）</a:t>
            </a:r>
            <a:endParaRPr kumimoji="1" lang="en-US" altLang="ja-JP" sz="2800" b="1" dirty="0">
              <a:latin typeface="Meiryo UI" panose="020B0604030504040204" pitchFamily="50" charset="-128"/>
              <a:ea typeface="Meiryo UI" panose="020B0604030504040204" pitchFamily="50" charset="-128"/>
            </a:endParaRPr>
          </a:p>
          <a:p>
            <a:endParaRPr kumimoji="1" lang="en-US" altLang="ja-JP" sz="2800" dirty="0"/>
          </a:p>
          <a:p>
            <a:endParaRPr kumimoji="1" lang="en-US" altLang="ja-JP" sz="2800" dirty="0"/>
          </a:p>
          <a:p>
            <a:r>
              <a:rPr kumimoji="1" lang="ja-JP" altLang="en-US" sz="2800" b="1" dirty="0">
                <a:latin typeface="Meiryo UI" panose="020B0604030504040204" pitchFamily="50" charset="-128"/>
                <a:ea typeface="Meiryo UI" panose="020B0604030504040204" pitchFamily="50" charset="-128"/>
              </a:rPr>
              <a:t>３　</a:t>
            </a:r>
            <a:r>
              <a:rPr lang="ja-JP" altLang="en-US" sz="2800" b="1" dirty="0">
                <a:latin typeface="Meiryo UI" panose="020B0604030504040204" pitchFamily="50" charset="-128"/>
                <a:ea typeface="Meiryo UI" panose="020B0604030504040204" pitchFamily="50" charset="-128"/>
              </a:rPr>
              <a:t>新・予約システムの導入（拡充）</a:t>
            </a:r>
            <a:endParaRPr lang="en-US" altLang="ja-JP" sz="2800" b="1" dirty="0">
              <a:latin typeface="Meiryo UI" panose="020B0604030504040204" pitchFamily="50" charset="-128"/>
              <a:ea typeface="Meiryo UI" panose="020B0604030504040204" pitchFamily="50" charset="-128"/>
            </a:endParaRPr>
          </a:p>
          <a:p>
            <a:endParaRPr kumimoji="1" lang="en-US" altLang="ja-JP" sz="2800" b="1" dirty="0">
              <a:latin typeface="Meiryo UI" panose="020B0604030504040204" pitchFamily="50" charset="-128"/>
              <a:ea typeface="Meiryo UI" panose="020B0604030504040204" pitchFamily="50" charset="-128"/>
            </a:endParaRPr>
          </a:p>
          <a:p>
            <a:endParaRPr kumimoji="1" lang="en-US" altLang="ja-JP" sz="2800" b="1" dirty="0">
              <a:latin typeface="Meiryo UI" panose="020B0604030504040204" pitchFamily="50" charset="-128"/>
              <a:ea typeface="Meiryo UI" panose="020B0604030504040204" pitchFamily="50" charset="-128"/>
            </a:endParaRPr>
          </a:p>
          <a:p>
            <a:r>
              <a:rPr kumimoji="1" lang="ja-JP" altLang="en-US" sz="2800" b="1" dirty="0">
                <a:latin typeface="Meiryo UI" panose="020B0604030504040204" pitchFamily="50" charset="-128"/>
                <a:ea typeface="Meiryo UI" panose="020B0604030504040204" pitchFamily="50" charset="-128"/>
              </a:rPr>
              <a:t>４　個人情報のセキュリティ強化（</a:t>
            </a:r>
            <a:r>
              <a:rPr kumimoji="1" lang="en-US" altLang="ja-JP" sz="2800" b="1" dirty="0">
                <a:latin typeface="Meiryo UI" panose="020B0604030504040204" pitchFamily="50" charset="-128"/>
                <a:ea typeface="Meiryo UI" panose="020B0604030504040204" pitchFamily="50" charset="-128"/>
              </a:rPr>
              <a:t>R</a:t>
            </a:r>
            <a:r>
              <a:rPr kumimoji="1" lang="ja-JP" altLang="en-US" sz="2800" b="1" dirty="0">
                <a:latin typeface="Meiryo UI" panose="020B0604030504040204" pitchFamily="50" charset="-128"/>
                <a:ea typeface="Meiryo UI" panose="020B0604030504040204" pitchFamily="50" charset="-128"/>
              </a:rPr>
              <a:t>８新規）</a:t>
            </a:r>
            <a:endParaRPr lang="en-US" altLang="ja-JP" sz="2800" b="1" dirty="0">
              <a:latin typeface="Meiryo UI" panose="020B0604030504040204" pitchFamily="50" charset="-128"/>
              <a:ea typeface="Meiryo UI" panose="020B0604030504040204" pitchFamily="50" charset="-128"/>
            </a:endParaRPr>
          </a:p>
        </p:txBody>
      </p:sp>
      <p:sp>
        <p:nvSpPr>
          <p:cNvPr id="7" name="スライド番号プレースホルダー 1">
            <a:extLst>
              <a:ext uri="{FF2B5EF4-FFF2-40B4-BE49-F238E27FC236}">
                <a16:creationId xmlns:a16="http://schemas.microsoft.com/office/drawing/2014/main" id="{FFF2BBBD-320C-47D3-BC77-9FF0E19281DC}"/>
              </a:ext>
            </a:extLst>
          </p:cNvPr>
          <p:cNvSpPr>
            <a:spLocks noGrp="1"/>
          </p:cNvSpPr>
          <p:nvPr>
            <p:ph type="sldNum" sz="quarter" idx="12"/>
          </p:nvPr>
        </p:nvSpPr>
        <p:spPr>
          <a:xfrm>
            <a:off x="7086600" y="6492875"/>
            <a:ext cx="2057400" cy="365125"/>
          </a:xfrm>
        </p:spPr>
        <p:txBody>
          <a:bodyPr/>
          <a:lstStyle/>
          <a:p>
            <a:fld id="{3BEFAA3D-2F26-44E4-AFFF-E76908BA4891}" type="slidenum">
              <a:rPr kumimoji="1" lang="ja-JP" altLang="en-US" smtClean="0"/>
              <a:t>5</a:t>
            </a:fld>
            <a:endParaRPr kumimoji="1" lang="ja-JP" altLang="en-US"/>
          </a:p>
        </p:txBody>
      </p:sp>
    </p:spTree>
    <p:extLst>
      <p:ext uri="{BB962C8B-B14F-4D97-AF65-F5344CB8AC3E}">
        <p14:creationId xmlns:p14="http://schemas.microsoft.com/office/powerpoint/2010/main" val="15392388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ボックス 12">
            <a:extLst>
              <a:ext uri="{FF2B5EF4-FFF2-40B4-BE49-F238E27FC236}">
                <a16:creationId xmlns:a16="http://schemas.microsoft.com/office/drawing/2014/main" id="{9EF17FC2-80FE-4207-8862-54AB8FF37CC1}"/>
              </a:ext>
            </a:extLst>
          </p:cNvPr>
          <p:cNvSpPr txBox="1"/>
          <p:nvPr/>
        </p:nvSpPr>
        <p:spPr>
          <a:xfrm>
            <a:off x="5442422" y="1077039"/>
            <a:ext cx="955221" cy="276999"/>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単位：千円</a:t>
            </a:r>
          </a:p>
        </p:txBody>
      </p:sp>
      <p:sp>
        <p:nvSpPr>
          <p:cNvPr id="6" name="Rectangle 4">
            <a:extLst>
              <a:ext uri="{FF2B5EF4-FFF2-40B4-BE49-F238E27FC236}">
                <a16:creationId xmlns:a16="http://schemas.microsoft.com/office/drawing/2014/main" id="{D6962614-7F77-4230-8F6A-8CDF0202AC95}"/>
              </a:ext>
            </a:extLst>
          </p:cNvPr>
          <p:cNvSpPr>
            <a:spLocks noChangeArrowheads="1"/>
          </p:cNvSpPr>
          <p:nvPr/>
        </p:nvSpPr>
        <p:spPr bwMode="auto">
          <a:xfrm>
            <a:off x="2" y="3"/>
            <a:ext cx="9143997" cy="405342"/>
          </a:xfrm>
          <a:prstGeom prst="rect">
            <a:avLst/>
          </a:prstGeom>
          <a:solidFill>
            <a:sysClr val="windowText" lastClr="000000"/>
          </a:solidFill>
          <a:ln w="19050" cap="flat" cmpd="sng" algn="ctr">
            <a:noFill/>
            <a:prstDash val="solid"/>
            <a:miter lim="800000"/>
            <a:headEnd/>
            <a:tailEnd/>
          </a:ln>
          <a:effectLst/>
        </p:spPr>
        <p:txBody>
          <a:bodyPr wrap="none" tIns="59143" bIns="59143" anchor="ctr"/>
          <a:lstStyle>
            <a:lvl1pPr algn="l" eaLnBrk="0" hangingPunct="0">
              <a:spcBef>
                <a:spcPct val="20000"/>
              </a:spcBef>
              <a:buChar char="•"/>
              <a:defRPr kumimoji="1" sz="3200">
                <a:solidFill>
                  <a:schemeClr val="tx1"/>
                </a:solidFill>
                <a:latin typeface="Arial"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defTabSz="326582" eaLnBrk="1" hangingPunct="1">
              <a:spcBef>
                <a:spcPct val="0"/>
              </a:spcBef>
              <a:buNone/>
            </a:pPr>
            <a:r>
              <a:rPr lang="ja-JP" altLang="en-US" sz="2000" b="1" kern="0" dirty="0">
                <a:solidFill>
                  <a:prstClr val="white"/>
                </a:solidFill>
                <a:latin typeface="Meiryo UI" pitchFamily="50" charset="-128"/>
                <a:ea typeface="Meiryo UI" pitchFamily="50" charset="-128"/>
                <a:cs typeface="ＭＳ Ｐゴシック" pitchFamily="50" charset="-128"/>
              </a:rPr>
              <a:t>　令和８年度重点取組①</a:t>
            </a:r>
            <a:endParaRPr lang="ja-JP" altLang="en-US" sz="1100" b="1" kern="0" dirty="0">
              <a:solidFill>
                <a:prstClr val="white"/>
              </a:solidFill>
              <a:latin typeface="Meiryo UI" pitchFamily="50" charset="-128"/>
              <a:ea typeface="Meiryo UI" pitchFamily="50" charset="-128"/>
              <a:cs typeface="ＭＳ Ｐゴシック" pitchFamily="50" charset="-128"/>
            </a:endParaRPr>
          </a:p>
        </p:txBody>
      </p:sp>
      <p:sp>
        <p:nvSpPr>
          <p:cNvPr id="2" name="四角形: 角を丸くする 1">
            <a:extLst>
              <a:ext uri="{FF2B5EF4-FFF2-40B4-BE49-F238E27FC236}">
                <a16:creationId xmlns:a16="http://schemas.microsoft.com/office/drawing/2014/main" id="{626A7793-E07E-4DD7-A538-0D5FA54632F6}"/>
              </a:ext>
            </a:extLst>
          </p:cNvPr>
          <p:cNvSpPr/>
          <p:nvPr/>
        </p:nvSpPr>
        <p:spPr>
          <a:xfrm>
            <a:off x="130473" y="506010"/>
            <a:ext cx="3038167" cy="405342"/>
          </a:xfrm>
          <a:prstGeom prst="roundRect">
            <a:avLst>
              <a:gd name="adj" fmla="val 50000"/>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latin typeface="Meiryo UI" panose="020B0604030504040204" pitchFamily="50" charset="-128"/>
                <a:ea typeface="Meiryo UI" panose="020B0604030504040204" pitchFamily="50" charset="-128"/>
              </a:rPr>
              <a:t>１．プッシュ型営業の継続</a:t>
            </a:r>
          </a:p>
        </p:txBody>
      </p:sp>
      <p:sp>
        <p:nvSpPr>
          <p:cNvPr id="8" name="テキスト ボックス 7">
            <a:extLst>
              <a:ext uri="{FF2B5EF4-FFF2-40B4-BE49-F238E27FC236}">
                <a16:creationId xmlns:a16="http://schemas.microsoft.com/office/drawing/2014/main" id="{978EE837-FBD1-4001-A91A-D08539190E7C}"/>
              </a:ext>
            </a:extLst>
          </p:cNvPr>
          <p:cNvSpPr txBox="1"/>
          <p:nvPr/>
        </p:nvSpPr>
        <p:spPr>
          <a:xfrm>
            <a:off x="3168640" y="447071"/>
            <a:ext cx="4136727" cy="523220"/>
          </a:xfrm>
          <a:prstGeom prst="rect">
            <a:avLst/>
          </a:prstGeom>
          <a:noFill/>
        </p:spPr>
        <p:txBody>
          <a:bodyPr wrap="square" rtlCol="0">
            <a:spAutoFit/>
          </a:bodyPr>
          <a:lstStyle/>
          <a:p>
            <a:r>
              <a:rPr kumimoji="1" lang="ja-JP" altLang="en-US" sz="1400" b="1" dirty="0">
                <a:solidFill>
                  <a:schemeClr val="bg1">
                    <a:lumMod val="50000"/>
                  </a:schemeClr>
                </a:solidFill>
                <a:latin typeface="Meiryo UI" panose="020B0604030504040204" pitchFamily="50" charset="-128"/>
                <a:ea typeface="Meiryo UI" panose="020B0604030504040204" pitchFamily="50" charset="-128"/>
              </a:rPr>
              <a:t>労働組合、業界団体、学会・教育機関等に対して</a:t>
            </a:r>
            <a:endParaRPr kumimoji="1" lang="en-US" altLang="ja-JP" sz="1400" b="1" dirty="0">
              <a:solidFill>
                <a:schemeClr val="bg1">
                  <a:lumMod val="50000"/>
                </a:schemeClr>
              </a:solidFill>
              <a:latin typeface="Meiryo UI" panose="020B0604030504040204" pitchFamily="50" charset="-128"/>
              <a:ea typeface="Meiryo UI" panose="020B0604030504040204" pitchFamily="50" charset="-128"/>
            </a:endParaRPr>
          </a:p>
          <a:p>
            <a:r>
              <a:rPr kumimoji="1" lang="ja-JP" altLang="en-US" sz="1400" b="1" dirty="0">
                <a:solidFill>
                  <a:schemeClr val="bg1">
                    <a:lumMod val="50000"/>
                  </a:schemeClr>
                </a:solidFill>
                <a:latin typeface="Meiryo UI" panose="020B0604030504040204" pitchFamily="50" charset="-128"/>
                <a:ea typeface="Meiryo UI" panose="020B0604030504040204" pitchFamily="50" charset="-128"/>
              </a:rPr>
              <a:t>それぞれに対応した営業活動を展開</a:t>
            </a:r>
          </a:p>
        </p:txBody>
      </p:sp>
      <p:graphicFrame>
        <p:nvGraphicFramePr>
          <p:cNvPr id="3" name="表 4">
            <a:extLst>
              <a:ext uri="{FF2B5EF4-FFF2-40B4-BE49-F238E27FC236}">
                <a16:creationId xmlns:a16="http://schemas.microsoft.com/office/drawing/2014/main" id="{7CE2D8BE-C0FE-45E5-9BAF-AC3C3C8A21AE}"/>
              </a:ext>
            </a:extLst>
          </p:cNvPr>
          <p:cNvGraphicFramePr>
            <a:graphicFrameLocks noGrp="1"/>
          </p:cNvGraphicFramePr>
          <p:nvPr>
            <p:extLst>
              <p:ext uri="{D42A27DB-BD31-4B8C-83A1-F6EECF244321}">
                <p14:modId xmlns:p14="http://schemas.microsoft.com/office/powerpoint/2010/main" val="4239112606"/>
              </p:ext>
            </p:extLst>
          </p:nvPr>
        </p:nvGraphicFramePr>
        <p:xfrm>
          <a:off x="326796" y="1363621"/>
          <a:ext cx="5971200" cy="3780000"/>
        </p:xfrm>
        <a:graphic>
          <a:graphicData uri="http://schemas.openxmlformats.org/drawingml/2006/table">
            <a:tbl>
              <a:tblPr firstRow="1" bandRow="1">
                <a:tableStyleId>{5940675A-B579-460E-94D1-54222C63F5DA}</a:tableStyleId>
              </a:tblPr>
              <a:tblGrid>
                <a:gridCol w="1440000">
                  <a:extLst>
                    <a:ext uri="{9D8B030D-6E8A-4147-A177-3AD203B41FA5}">
                      <a16:colId xmlns:a16="http://schemas.microsoft.com/office/drawing/2014/main" val="733754500"/>
                    </a:ext>
                  </a:extLst>
                </a:gridCol>
                <a:gridCol w="1219200">
                  <a:extLst>
                    <a:ext uri="{9D8B030D-6E8A-4147-A177-3AD203B41FA5}">
                      <a16:colId xmlns:a16="http://schemas.microsoft.com/office/drawing/2014/main" val="4099675854"/>
                    </a:ext>
                  </a:extLst>
                </a:gridCol>
                <a:gridCol w="1656000">
                  <a:extLst>
                    <a:ext uri="{9D8B030D-6E8A-4147-A177-3AD203B41FA5}">
                      <a16:colId xmlns:a16="http://schemas.microsoft.com/office/drawing/2014/main" val="1973162794"/>
                    </a:ext>
                  </a:extLst>
                </a:gridCol>
                <a:gridCol w="1656000">
                  <a:extLst>
                    <a:ext uri="{9D8B030D-6E8A-4147-A177-3AD203B41FA5}">
                      <a16:colId xmlns:a16="http://schemas.microsoft.com/office/drawing/2014/main" val="4250141329"/>
                    </a:ext>
                  </a:extLst>
                </a:gridCol>
              </a:tblGrid>
              <a:tr h="540000">
                <a:tc gridSpan="2">
                  <a:txBody>
                    <a:bodyPr/>
                    <a:lstStyle/>
                    <a:p>
                      <a:pPr algn="ctr"/>
                      <a:endParaRPr kumimoji="1" lang="ja-JP" altLang="en-US" sz="1600" dirty="0">
                        <a:solidFill>
                          <a:schemeClr val="bg1">
                            <a:lumMod val="95000"/>
                          </a:schemeClr>
                        </a:solidFill>
                        <a:latin typeface="Meiryo UI" panose="020B0604030504040204" pitchFamily="50" charset="-128"/>
                        <a:ea typeface="Meiryo UI" panose="020B0604030504040204" pitchFamily="50" charset="-128"/>
                      </a:endParaRPr>
                    </a:p>
                  </a:txBody>
                  <a:tcPr anchor="ctr">
                    <a:solidFill>
                      <a:schemeClr val="tx1">
                        <a:lumMod val="65000"/>
                        <a:lumOff val="35000"/>
                      </a:schemeClr>
                    </a:solidFill>
                  </a:tcPr>
                </a:tc>
                <a:tc hMerge="1">
                  <a:txBody>
                    <a:bodyPr/>
                    <a:lstStyle/>
                    <a:p>
                      <a:endParaRPr kumimoji="1" lang="ja-JP" altLang="en-US" sz="1600" dirty="0">
                        <a:latin typeface="Meiryo UI" panose="020B0604030504040204" pitchFamily="50" charset="-128"/>
                        <a:ea typeface="Meiryo UI" panose="020B0604030504040204" pitchFamily="50" charset="-128"/>
                      </a:endParaRPr>
                    </a:p>
                  </a:txBody>
                  <a:tcPr/>
                </a:tc>
                <a:tc>
                  <a:txBody>
                    <a:bodyPr/>
                    <a:lstStyle/>
                    <a:p>
                      <a:pPr algn="ctr"/>
                      <a:r>
                        <a:rPr kumimoji="1" lang="ja-JP" altLang="en-US" sz="1600" dirty="0">
                          <a:solidFill>
                            <a:schemeClr val="bg1">
                              <a:lumMod val="95000"/>
                            </a:schemeClr>
                          </a:solidFill>
                          <a:latin typeface="Meiryo UI" panose="020B0604030504040204" pitchFamily="50" charset="-128"/>
                          <a:ea typeface="Meiryo UI" panose="020B0604030504040204" pitchFamily="50" charset="-128"/>
                        </a:rPr>
                        <a:t>令和７年度</a:t>
                      </a:r>
                    </a:p>
                  </a:txBody>
                  <a:tcPr anchor="ctr">
                    <a:solidFill>
                      <a:schemeClr val="tx1">
                        <a:lumMod val="65000"/>
                        <a:lumOff val="35000"/>
                      </a:schemeClr>
                    </a:solidFill>
                  </a:tcPr>
                </a:tc>
                <a:tc>
                  <a:txBody>
                    <a:bodyPr/>
                    <a:lstStyle/>
                    <a:p>
                      <a:pPr algn="ctr"/>
                      <a:r>
                        <a:rPr kumimoji="1" lang="ja-JP" altLang="en-US" sz="1600" dirty="0">
                          <a:solidFill>
                            <a:schemeClr val="bg1">
                              <a:lumMod val="95000"/>
                            </a:schemeClr>
                          </a:solidFill>
                          <a:latin typeface="Meiryo UI" panose="020B0604030504040204" pitchFamily="50" charset="-128"/>
                          <a:ea typeface="Meiryo UI" panose="020B0604030504040204" pitchFamily="50" charset="-128"/>
                        </a:rPr>
                        <a:t>令和８年度</a:t>
                      </a:r>
                    </a:p>
                  </a:txBody>
                  <a:tcPr anchor="ctr">
                    <a:solidFill>
                      <a:schemeClr val="tx1">
                        <a:lumMod val="65000"/>
                        <a:lumOff val="35000"/>
                      </a:schemeClr>
                    </a:solidFill>
                  </a:tcPr>
                </a:tc>
                <a:extLst>
                  <a:ext uri="{0D108BD9-81ED-4DB2-BD59-A6C34878D82A}">
                    <a16:rowId xmlns:a16="http://schemas.microsoft.com/office/drawing/2014/main" val="2239979380"/>
                  </a:ext>
                </a:extLst>
              </a:tr>
              <a:tr h="540000">
                <a:tc rowSpan="2">
                  <a:txBody>
                    <a:bodyPr/>
                    <a:lstStyle/>
                    <a:p>
                      <a:pPr algn="ctr"/>
                      <a:r>
                        <a:rPr kumimoji="1" lang="ja-JP" altLang="en-US" sz="1600" dirty="0">
                          <a:latin typeface="Meiryo UI" panose="020B0604030504040204" pitchFamily="50" charset="-128"/>
                          <a:ea typeface="Meiryo UI" panose="020B0604030504040204" pitchFamily="50" charset="-128"/>
                        </a:rPr>
                        <a:t>利用料金収入</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目　標</a:t>
                      </a:r>
                    </a:p>
                  </a:txBody>
                  <a:tcPr anchor="ctr"/>
                </a:tc>
                <a:tc>
                  <a:txBody>
                    <a:bodyPr/>
                    <a:lstStyle/>
                    <a:p>
                      <a:pPr algn="ctr"/>
                      <a:r>
                        <a:rPr kumimoji="1" lang="en-US" altLang="ja-JP" sz="1600" dirty="0">
                          <a:latin typeface="Meiryo UI" panose="020B0604030504040204" pitchFamily="50" charset="-128"/>
                          <a:ea typeface="Meiryo UI" panose="020B0604030504040204" pitchFamily="50" charset="-128"/>
                        </a:rPr>
                        <a:t>245,000</a:t>
                      </a:r>
                      <a:endParaRPr kumimoji="1" lang="ja-JP" altLang="en-US" sz="16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600" dirty="0">
                          <a:latin typeface="Meiryo UI" panose="020B0604030504040204" pitchFamily="50" charset="-128"/>
                          <a:ea typeface="Meiryo UI" panose="020B0604030504040204" pitchFamily="50" charset="-128"/>
                        </a:rPr>
                        <a:t>250,000</a:t>
                      </a:r>
                      <a:endParaRPr kumimoji="1" lang="ja-JP" altLang="en-US" sz="16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2812873365"/>
                  </a:ext>
                </a:extLst>
              </a:tr>
              <a:tr h="540000">
                <a:tc vMerge="1">
                  <a:txBody>
                    <a:bodyPr/>
                    <a:lstStyle/>
                    <a:p>
                      <a:endParaRPr kumimoji="1" lang="ja-JP" altLang="en-US" dirty="0">
                        <a:latin typeface="Meiryo UI" panose="020B0604030504040204" pitchFamily="50" charset="-128"/>
                        <a:ea typeface="Meiryo UI" panose="020B0604030504040204" pitchFamily="50" charset="-128"/>
                      </a:endParaRPr>
                    </a:p>
                  </a:txBody>
                  <a:tcPr/>
                </a:tc>
                <a:tc>
                  <a:txBody>
                    <a:bodyPr/>
                    <a:lstStyle/>
                    <a:p>
                      <a:pPr algn="ctr"/>
                      <a:r>
                        <a:rPr kumimoji="1" lang="ja-JP" altLang="en-US" sz="1600" dirty="0">
                          <a:latin typeface="Meiryo UI" panose="020B0604030504040204" pitchFamily="50" charset="-128"/>
                          <a:ea typeface="Meiryo UI" panose="020B0604030504040204" pitchFamily="50" charset="-128"/>
                        </a:rPr>
                        <a:t>実　績</a:t>
                      </a:r>
                    </a:p>
                  </a:txBody>
                  <a:tcPr anchor="ctr"/>
                </a:tc>
                <a:tc>
                  <a:txBody>
                    <a:bodyPr/>
                    <a:lstStyle/>
                    <a:p>
                      <a:pPr algn="ctr"/>
                      <a:r>
                        <a:rPr kumimoji="1" lang="en-US" altLang="ja-JP" sz="1600" dirty="0">
                          <a:latin typeface="Meiryo UI" panose="020B0604030504040204" pitchFamily="50" charset="-128"/>
                          <a:ea typeface="Meiryo UI" panose="020B0604030504040204" pitchFamily="50" charset="-128"/>
                        </a:rPr>
                        <a:t>246,851</a:t>
                      </a:r>
                      <a:endParaRPr kumimoji="1" lang="ja-JP" altLang="en-US" sz="1600" dirty="0">
                        <a:latin typeface="Meiryo UI" panose="020B0604030504040204" pitchFamily="50" charset="-128"/>
                        <a:ea typeface="Meiryo UI" panose="020B0604030504040204" pitchFamily="50" charset="-128"/>
                      </a:endParaRPr>
                    </a:p>
                  </a:txBody>
                  <a:tcPr anchor="ctr"/>
                </a:tc>
                <a:tc>
                  <a:txBody>
                    <a:bodyPr/>
                    <a:lstStyle/>
                    <a:p>
                      <a:pPr algn="ctr"/>
                      <a:endParaRPr kumimoji="1" lang="ja-JP" altLang="en-US" sz="16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2939274430"/>
                  </a:ext>
                </a:extLst>
              </a:tr>
              <a:tr h="540000">
                <a:tc rowSpan="2">
                  <a:txBody>
                    <a:bodyPr/>
                    <a:lstStyle/>
                    <a:p>
                      <a:pPr algn="ctr"/>
                      <a:r>
                        <a:rPr kumimoji="1" lang="ja-JP" altLang="en-US" sz="1600" dirty="0">
                          <a:latin typeface="Meiryo UI" panose="020B0604030504040204" pitchFamily="50" charset="-128"/>
                          <a:ea typeface="Meiryo UI" panose="020B0604030504040204" pitchFamily="50" charset="-128"/>
                        </a:rPr>
                        <a:t>営業活動</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目　標</a:t>
                      </a:r>
                    </a:p>
                  </a:txBody>
                  <a:tcPr anchor="ctr"/>
                </a:tc>
                <a:tc>
                  <a:txBody>
                    <a:bodyPr/>
                    <a:lstStyle/>
                    <a:p>
                      <a:pPr algn="ctr"/>
                      <a:r>
                        <a:rPr kumimoji="1" lang="en-US" altLang="ja-JP" sz="1600" dirty="0">
                          <a:latin typeface="Meiryo UI" panose="020B0604030504040204" pitchFamily="50" charset="-128"/>
                          <a:ea typeface="Meiryo UI" panose="020B0604030504040204" pitchFamily="50" charset="-128"/>
                        </a:rPr>
                        <a:t>10,000</a:t>
                      </a:r>
                      <a:endParaRPr kumimoji="1" lang="ja-JP" altLang="en-US" sz="16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600" dirty="0">
                          <a:latin typeface="Meiryo UI" panose="020B0604030504040204" pitchFamily="50" charset="-128"/>
                          <a:ea typeface="Meiryo UI" panose="020B0604030504040204" pitchFamily="50" charset="-128"/>
                        </a:rPr>
                        <a:t>10,000</a:t>
                      </a:r>
                      <a:endParaRPr kumimoji="1" lang="ja-JP" altLang="en-US" sz="16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633802971"/>
                  </a:ext>
                </a:extLst>
              </a:tr>
              <a:tr h="540000">
                <a:tc vMerge="1">
                  <a:txBody>
                    <a:bodyPr/>
                    <a:lstStyle/>
                    <a:p>
                      <a:endParaRPr kumimoji="1" lang="ja-JP" altLang="en-US" dirty="0">
                        <a:latin typeface="Meiryo UI" panose="020B0604030504040204" pitchFamily="50" charset="-128"/>
                        <a:ea typeface="Meiryo UI" panose="020B0604030504040204" pitchFamily="50" charset="-128"/>
                      </a:endParaRPr>
                    </a:p>
                  </a:txBody>
                  <a:tcPr/>
                </a:tc>
                <a:tc>
                  <a:txBody>
                    <a:bodyPr/>
                    <a:lstStyle/>
                    <a:p>
                      <a:pPr algn="ctr"/>
                      <a:r>
                        <a:rPr kumimoji="1" lang="ja-JP" altLang="en-US" sz="1600" dirty="0">
                          <a:latin typeface="Meiryo UI" panose="020B0604030504040204" pitchFamily="50" charset="-128"/>
                          <a:ea typeface="Meiryo UI" panose="020B0604030504040204" pitchFamily="50" charset="-128"/>
                        </a:rPr>
                        <a:t>実　績</a:t>
                      </a:r>
                    </a:p>
                  </a:txBody>
                  <a:tcPr anchor="ctr"/>
                </a:tc>
                <a:tc>
                  <a:txBody>
                    <a:bodyPr/>
                    <a:lstStyle/>
                    <a:p>
                      <a:pPr algn="ctr"/>
                      <a:r>
                        <a:rPr kumimoji="1" lang="en-US" altLang="ja-JP" sz="1600" dirty="0">
                          <a:latin typeface="Meiryo UI" panose="020B0604030504040204" pitchFamily="50" charset="-128"/>
                          <a:ea typeface="Meiryo UI" panose="020B0604030504040204" pitchFamily="50" charset="-128"/>
                        </a:rPr>
                        <a:t>10,400</a:t>
                      </a:r>
                      <a:endParaRPr kumimoji="1" lang="ja-JP" altLang="en-US" sz="1600" dirty="0">
                        <a:latin typeface="Meiryo UI" panose="020B0604030504040204" pitchFamily="50" charset="-128"/>
                        <a:ea typeface="Meiryo UI" panose="020B0604030504040204" pitchFamily="50" charset="-128"/>
                      </a:endParaRPr>
                    </a:p>
                  </a:txBody>
                  <a:tcPr anchor="ctr"/>
                </a:tc>
                <a:tc>
                  <a:txBody>
                    <a:bodyPr/>
                    <a:lstStyle/>
                    <a:p>
                      <a:pPr algn="ctr"/>
                      <a:endParaRPr kumimoji="1" lang="ja-JP" altLang="en-US" sz="16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116576648"/>
                  </a:ext>
                </a:extLst>
              </a:tr>
              <a:tr h="540000">
                <a:tc gridSpan="2">
                  <a:txBody>
                    <a:bodyPr/>
                    <a:lstStyle/>
                    <a:p>
                      <a:pPr algn="ctr"/>
                      <a:r>
                        <a:rPr kumimoji="1" lang="ja-JP" altLang="en-US" sz="1600" dirty="0">
                          <a:latin typeface="Meiryo UI" panose="020B0604030504040204" pitchFamily="50" charset="-128"/>
                          <a:ea typeface="Meiryo UI" panose="020B0604030504040204" pitchFamily="50" charset="-128"/>
                        </a:rPr>
                        <a:t>目　標　計</a:t>
                      </a:r>
                    </a:p>
                  </a:txBody>
                  <a:tcPr anchor="ctr"/>
                </a:tc>
                <a:tc hMerge="1">
                  <a:txBody>
                    <a:bodyPr/>
                    <a:lstStyle/>
                    <a:p>
                      <a:pPr algn="ctr"/>
                      <a:endParaRPr kumimoji="1" lang="ja-JP" altLang="en-US" sz="16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600" dirty="0">
                          <a:latin typeface="Meiryo UI" panose="020B0604030504040204" pitchFamily="50" charset="-128"/>
                          <a:ea typeface="Meiryo UI" panose="020B0604030504040204" pitchFamily="50" charset="-128"/>
                        </a:rPr>
                        <a:t>255,000</a:t>
                      </a:r>
                      <a:endParaRPr kumimoji="1" lang="ja-JP" altLang="en-US" sz="16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600" dirty="0">
                          <a:latin typeface="Meiryo UI" panose="020B0604030504040204" pitchFamily="50" charset="-128"/>
                          <a:ea typeface="Meiryo UI" panose="020B0604030504040204" pitchFamily="50" charset="-128"/>
                        </a:rPr>
                        <a:t>260,000</a:t>
                      </a:r>
                      <a:endParaRPr kumimoji="1" lang="ja-JP" altLang="en-US" sz="16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263046802"/>
                  </a:ext>
                </a:extLst>
              </a:tr>
              <a:tr h="540000">
                <a:tc gridSpan="2">
                  <a:txBody>
                    <a:bodyPr/>
                    <a:lstStyle/>
                    <a:p>
                      <a:pPr algn="ctr"/>
                      <a:r>
                        <a:rPr kumimoji="1" lang="ja-JP" altLang="en-US" sz="1600" dirty="0">
                          <a:latin typeface="Meiryo UI" panose="020B0604030504040204" pitchFamily="50" charset="-128"/>
                          <a:ea typeface="Meiryo UI" panose="020B0604030504040204" pitchFamily="50" charset="-128"/>
                        </a:rPr>
                        <a:t>実　績　計</a:t>
                      </a:r>
                    </a:p>
                  </a:txBody>
                  <a:tcPr anchor="ctr"/>
                </a:tc>
                <a:tc hMerge="1">
                  <a:txBody>
                    <a:bodyPr/>
                    <a:lstStyle/>
                    <a:p>
                      <a:pPr algn="ctr"/>
                      <a:endParaRPr kumimoji="1" lang="ja-JP" altLang="en-US" sz="16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600" dirty="0">
                          <a:latin typeface="Meiryo UI" panose="020B0604030504040204" pitchFamily="50" charset="-128"/>
                          <a:ea typeface="Meiryo UI" panose="020B0604030504040204" pitchFamily="50" charset="-128"/>
                        </a:rPr>
                        <a:t>257,251</a:t>
                      </a:r>
                      <a:endParaRPr kumimoji="1" lang="ja-JP" altLang="en-US" sz="1600" dirty="0">
                        <a:latin typeface="Meiryo UI" panose="020B0604030504040204" pitchFamily="50" charset="-128"/>
                        <a:ea typeface="Meiryo UI" panose="020B0604030504040204" pitchFamily="50" charset="-128"/>
                      </a:endParaRPr>
                    </a:p>
                  </a:txBody>
                  <a:tcPr anchor="ctr"/>
                </a:tc>
                <a:tc>
                  <a:txBody>
                    <a:bodyPr/>
                    <a:lstStyle/>
                    <a:p>
                      <a:pPr algn="ctr"/>
                      <a:endParaRPr kumimoji="1" lang="ja-JP" altLang="en-US" sz="16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880570672"/>
                  </a:ext>
                </a:extLst>
              </a:tr>
            </a:tbl>
          </a:graphicData>
        </a:graphic>
      </p:graphicFrame>
      <p:sp>
        <p:nvSpPr>
          <p:cNvPr id="5" name="吹き出し: 角を丸めた四角形 4">
            <a:extLst>
              <a:ext uri="{FF2B5EF4-FFF2-40B4-BE49-F238E27FC236}">
                <a16:creationId xmlns:a16="http://schemas.microsoft.com/office/drawing/2014/main" id="{94D8A26B-A3D4-4AE2-842A-E43E2B577E47}"/>
              </a:ext>
            </a:extLst>
          </p:cNvPr>
          <p:cNvSpPr/>
          <p:nvPr/>
        </p:nvSpPr>
        <p:spPr>
          <a:xfrm>
            <a:off x="6504495" y="2667138"/>
            <a:ext cx="2478473" cy="1599140"/>
          </a:xfrm>
          <a:prstGeom prst="wedgeRoundRectCallout">
            <a:avLst>
              <a:gd name="adj1" fmla="val -72857"/>
              <a:gd name="adj2" fmla="val -12940"/>
              <a:gd name="adj3" fmla="val 16667"/>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600" dirty="0">
                <a:solidFill>
                  <a:sysClr val="windowText" lastClr="000000"/>
                </a:solidFill>
                <a:latin typeface="Meiryo UI" panose="020B0604030504040204" pitchFamily="50" charset="-128"/>
                <a:ea typeface="Meiryo UI" panose="020B0604030504040204" pitchFamily="50" charset="-128"/>
              </a:rPr>
              <a:t>内　訳</a:t>
            </a:r>
            <a:br>
              <a:rPr kumimoji="1" lang="en-US" altLang="ja-JP" sz="1600" dirty="0">
                <a:solidFill>
                  <a:sysClr val="windowText" lastClr="000000"/>
                </a:solidFill>
                <a:latin typeface="Meiryo UI" panose="020B0604030504040204" pitchFamily="50" charset="-128"/>
                <a:ea typeface="Meiryo UI" panose="020B0604030504040204" pitchFamily="50" charset="-128"/>
              </a:rPr>
            </a:br>
            <a:r>
              <a:rPr kumimoji="1" lang="ja-JP" altLang="en-US" sz="1600" dirty="0">
                <a:solidFill>
                  <a:sysClr val="windowText" lastClr="000000"/>
                </a:solidFill>
                <a:latin typeface="Meiryo UI" panose="020B0604030504040204" pitchFamily="50" charset="-128"/>
                <a:ea typeface="Meiryo UI" panose="020B0604030504040204" pitchFamily="50" charset="-128"/>
              </a:rPr>
              <a:t>労働組合：</a:t>
            </a:r>
            <a:r>
              <a:rPr kumimoji="1" lang="en-US" altLang="ja-JP" sz="1600" dirty="0">
                <a:solidFill>
                  <a:sysClr val="windowText" lastClr="000000"/>
                </a:solidFill>
                <a:latin typeface="Meiryo UI" panose="020B0604030504040204" pitchFamily="50" charset="-128"/>
                <a:ea typeface="Meiryo UI" panose="020B0604030504040204" pitchFamily="50" charset="-128"/>
              </a:rPr>
              <a:t>1,000</a:t>
            </a:r>
            <a:r>
              <a:rPr kumimoji="1" lang="ja-JP" altLang="en-US" sz="1600" dirty="0">
                <a:solidFill>
                  <a:sysClr val="windowText" lastClr="000000"/>
                </a:solidFill>
                <a:latin typeface="Meiryo UI" panose="020B0604030504040204" pitchFamily="50" charset="-128"/>
                <a:ea typeface="Meiryo UI" panose="020B0604030504040204" pitchFamily="50" charset="-128"/>
              </a:rPr>
              <a:t>千円</a:t>
            </a:r>
            <a:endParaRPr kumimoji="1" lang="en-US" altLang="ja-JP" sz="1600" dirty="0">
              <a:solidFill>
                <a:sysClr val="windowText" lastClr="000000"/>
              </a:solidFill>
              <a:latin typeface="Meiryo UI" panose="020B0604030504040204" pitchFamily="50" charset="-128"/>
              <a:ea typeface="Meiryo UI" panose="020B0604030504040204" pitchFamily="50" charset="-128"/>
            </a:endParaRPr>
          </a:p>
          <a:p>
            <a:r>
              <a:rPr kumimoji="1" lang="ja-JP" altLang="en-US" sz="1600" dirty="0">
                <a:solidFill>
                  <a:sysClr val="windowText" lastClr="000000"/>
                </a:solidFill>
                <a:latin typeface="Meiryo UI" panose="020B0604030504040204" pitchFamily="50" charset="-128"/>
                <a:ea typeface="Meiryo UI" panose="020B0604030504040204" pitchFamily="50" charset="-128"/>
              </a:rPr>
              <a:t>業界団体：</a:t>
            </a:r>
            <a:r>
              <a:rPr kumimoji="1" lang="en-US" altLang="ja-JP" sz="1600" dirty="0">
                <a:solidFill>
                  <a:sysClr val="windowText" lastClr="000000"/>
                </a:solidFill>
                <a:latin typeface="Meiryo UI" panose="020B0604030504040204" pitchFamily="50" charset="-128"/>
                <a:ea typeface="Meiryo UI" panose="020B0604030504040204" pitchFamily="50" charset="-128"/>
              </a:rPr>
              <a:t>3,400</a:t>
            </a:r>
            <a:r>
              <a:rPr kumimoji="1" lang="ja-JP" altLang="en-US" sz="1600" dirty="0">
                <a:solidFill>
                  <a:sysClr val="windowText" lastClr="000000"/>
                </a:solidFill>
                <a:latin typeface="Meiryo UI" panose="020B0604030504040204" pitchFamily="50" charset="-128"/>
                <a:ea typeface="Meiryo UI" panose="020B0604030504040204" pitchFamily="50" charset="-128"/>
              </a:rPr>
              <a:t>千円</a:t>
            </a:r>
            <a:endParaRPr kumimoji="1" lang="en-US" altLang="ja-JP" sz="1600" dirty="0">
              <a:solidFill>
                <a:sysClr val="windowText" lastClr="000000"/>
              </a:solidFill>
              <a:latin typeface="Meiryo UI" panose="020B0604030504040204" pitchFamily="50" charset="-128"/>
              <a:ea typeface="Meiryo UI" panose="020B0604030504040204" pitchFamily="50" charset="-128"/>
            </a:endParaRPr>
          </a:p>
          <a:p>
            <a:r>
              <a:rPr kumimoji="1" lang="ja-JP" altLang="en-US" sz="1600" dirty="0">
                <a:solidFill>
                  <a:sysClr val="windowText" lastClr="000000"/>
                </a:solidFill>
                <a:latin typeface="Meiryo UI" panose="020B0604030504040204" pitchFamily="50" charset="-128"/>
                <a:ea typeface="Meiryo UI" panose="020B0604030504040204" pitchFamily="50" charset="-128"/>
              </a:rPr>
              <a:t>学会等　 ：</a:t>
            </a:r>
            <a:r>
              <a:rPr kumimoji="1" lang="en-US" altLang="ja-JP" sz="1600" dirty="0">
                <a:solidFill>
                  <a:sysClr val="windowText" lastClr="000000"/>
                </a:solidFill>
                <a:latin typeface="Meiryo UI" panose="020B0604030504040204" pitchFamily="50" charset="-128"/>
                <a:ea typeface="Meiryo UI" panose="020B0604030504040204" pitchFamily="50" charset="-128"/>
              </a:rPr>
              <a:t>4,000</a:t>
            </a:r>
            <a:r>
              <a:rPr kumimoji="1" lang="ja-JP" altLang="en-US" sz="1600" dirty="0">
                <a:solidFill>
                  <a:sysClr val="windowText" lastClr="000000"/>
                </a:solidFill>
                <a:latin typeface="Meiryo UI" panose="020B0604030504040204" pitchFamily="50" charset="-128"/>
                <a:ea typeface="Meiryo UI" panose="020B0604030504040204" pitchFamily="50" charset="-128"/>
              </a:rPr>
              <a:t>千円</a:t>
            </a:r>
            <a:endParaRPr kumimoji="1" lang="en-US" altLang="ja-JP" sz="1600" dirty="0">
              <a:solidFill>
                <a:sysClr val="windowText" lastClr="000000"/>
              </a:solidFill>
              <a:latin typeface="Meiryo UI" panose="020B0604030504040204" pitchFamily="50" charset="-128"/>
              <a:ea typeface="Meiryo UI" panose="020B0604030504040204" pitchFamily="50" charset="-128"/>
            </a:endParaRPr>
          </a:p>
          <a:p>
            <a:r>
              <a:rPr kumimoji="1" lang="ja-JP" altLang="en-US" sz="1600" dirty="0">
                <a:solidFill>
                  <a:sysClr val="windowText" lastClr="000000"/>
                </a:solidFill>
                <a:latin typeface="Meiryo UI" panose="020B0604030504040204" pitchFamily="50" charset="-128"/>
                <a:ea typeface="Meiryo UI" panose="020B0604030504040204" pitchFamily="50" charset="-128"/>
              </a:rPr>
              <a:t>その他　  ：</a:t>
            </a:r>
            <a:r>
              <a:rPr kumimoji="1" lang="en-US" altLang="ja-JP" sz="1600" dirty="0">
                <a:solidFill>
                  <a:sysClr val="windowText" lastClr="000000"/>
                </a:solidFill>
                <a:latin typeface="Meiryo UI" panose="020B0604030504040204" pitchFamily="50" charset="-128"/>
                <a:ea typeface="Meiryo UI" panose="020B0604030504040204" pitchFamily="50" charset="-128"/>
              </a:rPr>
              <a:t>1,600</a:t>
            </a:r>
            <a:r>
              <a:rPr kumimoji="1" lang="ja-JP" altLang="en-US" sz="1600" dirty="0">
                <a:solidFill>
                  <a:sysClr val="windowText" lastClr="000000"/>
                </a:solidFill>
                <a:latin typeface="Meiryo UI" panose="020B0604030504040204" pitchFamily="50" charset="-128"/>
                <a:ea typeface="Meiryo UI" panose="020B0604030504040204" pitchFamily="50" charset="-128"/>
              </a:rPr>
              <a:t>千円</a:t>
            </a:r>
            <a:endParaRPr kumimoji="1" lang="en-US" altLang="ja-JP" sz="1600" dirty="0">
              <a:solidFill>
                <a:sysClr val="windowText" lastClr="000000"/>
              </a:solidFill>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6F9B16C0-55A5-4E48-B346-E6859750A370}"/>
              </a:ext>
            </a:extLst>
          </p:cNvPr>
          <p:cNvSpPr txBox="1"/>
          <p:nvPr/>
        </p:nvSpPr>
        <p:spPr>
          <a:xfrm>
            <a:off x="714866" y="5520993"/>
            <a:ext cx="7714268" cy="830997"/>
          </a:xfrm>
          <a:prstGeom prst="rect">
            <a:avLst/>
          </a:prstGeom>
          <a:noFill/>
          <a:ln>
            <a:noFill/>
          </a:ln>
        </p:spPr>
        <p:txBody>
          <a:bodyPr wrap="square" rtlCol="0" anchor="ctr" anchorCtr="0">
            <a:spAutoFit/>
          </a:bodyPr>
          <a:lstStyle/>
          <a:p>
            <a:pPr marL="180975" indent="-180975"/>
            <a:r>
              <a:rPr lang="ja-JP" altLang="en-US" sz="1600" dirty="0">
                <a:solidFill>
                  <a:prstClr val="black"/>
                </a:solidFill>
                <a:latin typeface="Meiryo UI" panose="020B0604030504040204" pitchFamily="50" charset="-128"/>
                <a:ea typeface="Meiryo UI" panose="020B0604030504040204" pitchFamily="50" charset="-128"/>
              </a:rPr>
              <a:t>▸　昨年度、営業目標を上回り、利用料金収入が</a:t>
            </a:r>
            <a:r>
              <a:rPr lang="en-US" altLang="ja-JP" sz="1600" dirty="0">
                <a:solidFill>
                  <a:prstClr val="black"/>
                </a:solidFill>
                <a:latin typeface="Meiryo UI" panose="020B0604030504040204" pitchFamily="50" charset="-128"/>
                <a:ea typeface="Meiryo UI" panose="020B0604030504040204" pitchFamily="50" charset="-128"/>
              </a:rPr>
              <a:t>257,251</a:t>
            </a:r>
            <a:r>
              <a:rPr lang="ja-JP" altLang="en-US" sz="1600" dirty="0">
                <a:solidFill>
                  <a:prstClr val="black"/>
                </a:solidFill>
                <a:latin typeface="Meiryo UI" panose="020B0604030504040204" pitchFamily="50" charset="-128"/>
                <a:ea typeface="Meiryo UI" panose="020B0604030504040204" pitchFamily="50" charset="-128"/>
              </a:rPr>
              <a:t>千円となった</a:t>
            </a:r>
            <a:endParaRPr lang="en-US" altLang="ja-JP" sz="1600" dirty="0">
              <a:solidFill>
                <a:prstClr val="black"/>
              </a:solidFill>
              <a:latin typeface="Meiryo UI" panose="020B0604030504040204" pitchFamily="50" charset="-128"/>
              <a:ea typeface="Meiryo UI" panose="020B0604030504040204" pitchFamily="50" charset="-128"/>
            </a:endParaRPr>
          </a:p>
          <a:p>
            <a:pPr marL="180975" indent="-180975"/>
            <a:endParaRPr lang="en-US" altLang="ja-JP" sz="1600" dirty="0">
              <a:solidFill>
                <a:prstClr val="black"/>
              </a:solidFill>
              <a:latin typeface="Meiryo UI" panose="020B0604030504040204" pitchFamily="50" charset="-128"/>
              <a:ea typeface="Meiryo UI" panose="020B0604030504040204" pitchFamily="50" charset="-128"/>
            </a:endParaRPr>
          </a:p>
          <a:p>
            <a:pPr marL="180975" indent="-180975"/>
            <a:r>
              <a:rPr lang="ja-JP" altLang="en-US" sz="1600" dirty="0">
                <a:solidFill>
                  <a:prstClr val="black"/>
                </a:solidFill>
                <a:latin typeface="Meiryo UI" panose="020B0604030504040204" pitchFamily="50" charset="-128"/>
                <a:ea typeface="Meiryo UI" panose="020B0604030504040204" pitchFamily="50" charset="-128"/>
              </a:rPr>
              <a:t>▸　今年度も営業目標を</a:t>
            </a:r>
            <a:r>
              <a:rPr lang="en-US" altLang="ja-JP" sz="1600" dirty="0">
                <a:solidFill>
                  <a:prstClr val="black"/>
                </a:solidFill>
                <a:latin typeface="Meiryo UI" panose="020B0604030504040204" pitchFamily="50" charset="-128"/>
                <a:ea typeface="Meiryo UI" panose="020B0604030504040204" pitchFamily="50" charset="-128"/>
              </a:rPr>
              <a:t>10,000</a:t>
            </a:r>
            <a:r>
              <a:rPr lang="ja-JP" altLang="en-US" sz="1600" dirty="0">
                <a:solidFill>
                  <a:prstClr val="black"/>
                </a:solidFill>
                <a:latin typeface="Meiryo UI" panose="020B0604030504040204" pitchFamily="50" charset="-128"/>
                <a:ea typeface="Meiryo UI" panose="020B0604030504040204" pitchFamily="50" charset="-128"/>
              </a:rPr>
              <a:t>千円とし、次頁のとおり展開していく</a:t>
            </a:r>
            <a:endParaRPr kumimoji="1" lang="en-US" altLang="ja-JP" sz="16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 name="スライド番号プレースホルダー 1">
            <a:extLst>
              <a:ext uri="{FF2B5EF4-FFF2-40B4-BE49-F238E27FC236}">
                <a16:creationId xmlns:a16="http://schemas.microsoft.com/office/drawing/2014/main" id="{D09AE6C9-B06C-42FD-A800-9AE3D68703D9}"/>
              </a:ext>
            </a:extLst>
          </p:cNvPr>
          <p:cNvSpPr>
            <a:spLocks noGrp="1"/>
          </p:cNvSpPr>
          <p:nvPr>
            <p:ph type="sldNum" sz="quarter" idx="12"/>
          </p:nvPr>
        </p:nvSpPr>
        <p:spPr>
          <a:xfrm>
            <a:off x="7086600" y="6492875"/>
            <a:ext cx="2057400" cy="365125"/>
          </a:xfrm>
        </p:spPr>
        <p:txBody>
          <a:bodyPr/>
          <a:lstStyle/>
          <a:p>
            <a:fld id="{3BEFAA3D-2F26-44E4-AFFF-E76908BA4891}" type="slidenum">
              <a:rPr kumimoji="1" lang="ja-JP" altLang="en-US" smtClean="0"/>
              <a:t>6</a:t>
            </a:fld>
            <a:endParaRPr kumimoji="1" lang="ja-JP" altLang="en-US"/>
          </a:p>
        </p:txBody>
      </p:sp>
    </p:spTree>
    <p:extLst>
      <p:ext uri="{BB962C8B-B14F-4D97-AF65-F5344CB8AC3E}">
        <p14:creationId xmlns:p14="http://schemas.microsoft.com/office/powerpoint/2010/main" val="14342371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a:extLst>
              <a:ext uri="{FF2B5EF4-FFF2-40B4-BE49-F238E27FC236}">
                <a16:creationId xmlns:a16="http://schemas.microsoft.com/office/drawing/2014/main" id="{4183C094-26D4-401F-920A-BEEA9B154BCA}"/>
              </a:ext>
            </a:extLst>
          </p:cNvPr>
          <p:cNvSpPr>
            <a:spLocks noChangeArrowheads="1"/>
          </p:cNvSpPr>
          <p:nvPr/>
        </p:nvSpPr>
        <p:spPr bwMode="auto">
          <a:xfrm>
            <a:off x="2" y="3"/>
            <a:ext cx="9143997" cy="405342"/>
          </a:xfrm>
          <a:prstGeom prst="rect">
            <a:avLst/>
          </a:prstGeom>
          <a:solidFill>
            <a:sysClr val="windowText" lastClr="000000"/>
          </a:solidFill>
          <a:ln w="19050" cap="flat" cmpd="sng" algn="ctr">
            <a:noFill/>
            <a:prstDash val="solid"/>
            <a:miter lim="800000"/>
            <a:headEnd/>
            <a:tailEnd/>
          </a:ln>
          <a:effectLst/>
        </p:spPr>
        <p:txBody>
          <a:bodyPr wrap="none" tIns="59143" bIns="59143" anchor="ctr"/>
          <a:lstStyle>
            <a:lvl1pPr algn="l" eaLnBrk="0" hangingPunct="0">
              <a:spcBef>
                <a:spcPct val="20000"/>
              </a:spcBef>
              <a:buChar char="•"/>
              <a:defRPr kumimoji="1" sz="3200">
                <a:solidFill>
                  <a:schemeClr val="tx1"/>
                </a:solidFill>
                <a:latin typeface="Arial"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defTabSz="326582" eaLnBrk="1" hangingPunct="1">
              <a:spcBef>
                <a:spcPct val="0"/>
              </a:spcBef>
              <a:buNone/>
            </a:pPr>
            <a:r>
              <a:rPr lang="ja-JP" altLang="en-US" sz="2000" b="1" kern="0" dirty="0">
                <a:solidFill>
                  <a:prstClr val="white"/>
                </a:solidFill>
                <a:latin typeface="Meiryo UI" pitchFamily="50" charset="-128"/>
                <a:ea typeface="Meiryo UI" pitchFamily="50" charset="-128"/>
                <a:cs typeface="ＭＳ Ｐゴシック" pitchFamily="50" charset="-128"/>
              </a:rPr>
              <a:t>　令和８年度重点取組①</a:t>
            </a:r>
            <a:endParaRPr lang="ja-JP" altLang="en-US" sz="1100" b="1" kern="0" dirty="0">
              <a:solidFill>
                <a:prstClr val="white"/>
              </a:solidFill>
              <a:latin typeface="Meiryo UI" pitchFamily="50" charset="-128"/>
              <a:ea typeface="Meiryo UI" pitchFamily="50" charset="-128"/>
              <a:cs typeface="ＭＳ Ｐゴシック" pitchFamily="50" charset="-128"/>
            </a:endParaRPr>
          </a:p>
        </p:txBody>
      </p:sp>
      <p:sp>
        <p:nvSpPr>
          <p:cNvPr id="10" name="四角形: 角を丸くする 9">
            <a:extLst>
              <a:ext uri="{FF2B5EF4-FFF2-40B4-BE49-F238E27FC236}">
                <a16:creationId xmlns:a16="http://schemas.microsoft.com/office/drawing/2014/main" id="{E666D287-3E03-4BC5-8849-2DA4476B3539}"/>
              </a:ext>
            </a:extLst>
          </p:cNvPr>
          <p:cNvSpPr/>
          <p:nvPr/>
        </p:nvSpPr>
        <p:spPr>
          <a:xfrm>
            <a:off x="130473" y="506010"/>
            <a:ext cx="3038167" cy="405342"/>
          </a:xfrm>
          <a:prstGeom prst="roundRect">
            <a:avLst>
              <a:gd name="adj" fmla="val 50000"/>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latin typeface="Meiryo UI" panose="020B0604030504040204" pitchFamily="50" charset="-128"/>
                <a:ea typeface="Meiryo UI" panose="020B0604030504040204" pitchFamily="50" charset="-128"/>
              </a:rPr>
              <a:t>１．プッシュ型営業の継続</a:t>
            </a:r>
          </a:p>
        </p:txBody>
      </p:sp>
      <p:sp>
        <p:nvSpPr>
          <p:cNvPr id="11" name="テキスト ボックス 10">
            <a:extLst>
              <a:ext uri="{FF2B5EF4-FFF2-40B4-BE49-F238E27FC236}">
                <a16:creationId xmlns:a16="http://schemas.microsoft.com/office/drawing/2014/main" id="{2D482016-9F01-47CB-AC2D-2713F58841D8}"/>
              </a:ext>
            </a:extLst>
          </p:cNvPr>
          <p:cNvSpPr txBox="1"/>
          <p:nvPr/>
        </p:nvSpPr>
        <p:spPr>
          <a:xfrm>
            <a:off x="3168640" y="447071"/>
            <a:ext cx="4136727" cy="523220"/>
          </a:xfrm>
          <a:prstGeom prst="rect">
            <a:avLst/>
          </a:prstGeom>
          <a:noFill/>
        </p:spPr>
        <p:txBody>
          <a:bodyPr wrap="square" rtlCol="0">
            <a:spAutoFit/>
          </a:bodyPr>
          <a:lstStyle/>
          <a:p>
            <a:r>
              <a:rPr kumimoji="1" lang="ja-JP" altLang="en-US" sz="1400" b="1" dirty="0">
                <a:solidFill>
                  <a:schemeClr val="bg1">
                    <a:lumMod val="50000"/>
                  </a:schemeClr>
                </a:solidFill>
                <a:latin typeface="Meiryo UI" panose="020B0604030504040204" pitchFamily="50" charset="-128"/>
                <a:ea typeface="Meiryo UI" panose="020B0604030504040204" pitchFamily="50" charset="-128"/>
              </a:rPr>
              <a:t>労働組合、業界団体、学会・教育機関等に対して</a:t>
            </a:r>
            <a:endParaRPr kumimoji="1" lang="en-US" altLang="ja-JP" sz="1400" b="1" dirty="0">
              <a:solidFill>
                <a:schemeClr val="bg1">
                  <a:lumMod val="50000"/>
                </a:schemeClr>
              </a:solidFill>
              <a:latin typeface="Meiryo UI" panose="020B0604030504040204" pitchFamily="50" charset="-128"/>
              <a:ea typeface="Meiryo UI" panose="020B0604030504040204" pitchFamily="50" charset="-128"/>
            </a:endParaRPr>
          </a:p>
          <a:p>
            <a:r>
              <a:rPr kumimoji="1" lang="ja-JP" altLang="en-US" sz="1400" b="1" dirty="0">
                <a:solidFill>
                  <a:schemeClr val="bg1">
                    <a:lumMod val="50000"/>
                  </a:schemeClr>
                </a:solidFill>
                <a:latin typeface="Meiryo UI" panose="020B0604030504040204" pitchFamily="50" charset="-128"/>
                <a:ea typeface="Meiryo UI" panose="020B0604030504040204" pitchFamily="50" charset="-128"/>
              </a:rPr>
              <a:t>それぞれに対応した営業活動を展開</a:t>
            </a:r>
          </a:p>
        </p:txBody>
      </p:sp>
      <p:sp>
        <p:nvSpPr>
          <p:cNvPr id="3" name="正方形/長方形 2">
            <a:extLst>
              <a:ext uri="{FF2B5EF4-FFF2-40B4-BE49-F238E27FC236}">
                <a16:creationId xmlns:a16="http://schemas.microsoft.com/office/drawing/2014/main" id="{B50079C0-68DB-4CCD-B331-BAFE789FCFDA}"/>
              </a:ext>
            </a:extLst>
          </p:cNvPr>
          <p:cNvSpPr/>
          <p:nvPr/>
        </p:nvSpPr>
        <p:spPr>
          <a:xfrm>
            <a:off x="227883" y="1186607"/>
            <a:ext cx="4136727" cy="317328"/>
          </a:xfrm>
          <a:prstGeom prst="rect">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latin typeface="Meiryo UI" panose="020B0604030504040204" pitchFamily="50" charset="-128"/>
                <a:ea typeface="Meiryo UI" panose="020B0604030504040204" pitchFamily="50" charset="-128"/>
              </a:rPr>
              <a:t>労働組合</a:t>
            </a:r>
          </a:p>
        </p:txBody>
      </p:sp>
      <p:sp>
        <p:nvSpPr>
          <p:cNvPr id="13" name="正方形/長方形 12">
            <a:extLst>
              <a:ext uri="{FF2B5EF4-FFF2-40B4-BE49-F238E27FC236}">
                <a16:creationId xmlns:a16="http://schemas.microsoft.com/office/drawing/2014/main" id="{FF22FE94-060A-4FEE-A609-604B0C124ABA}"/>
              </a:ext>
            </a:extLst>
          </p:cNvPr>
          <p:cNvSpPr/>
          <p:nvPr/>
        </p:nvSpPr>
        <p:spPr>
          <a:xfrm>
            <a:off x="4689245" y="1186607"/>
            <a:ext cx="4136727" cy="317328"/>
          </a:xfrm>
          <a:prstGeom prst="rect">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latin typeface="Meiryo UI" panose="020B0604030504040204" pitchFamily="50" charset="-128"/>
                <a:ea typeface="Meiryo UI" panose="020B0604030504040204" pitchFamily="50" charset="-128"/>
              </a:rPr>
              <a:t>業界団体</a:t>
            </a:r>
          </a:p>
        </p:txBody>
      </p:sp>
      <p:sp>
        <p:nvSpPr>
          <p:cNvPr id="5" name="正方形/長方形 4">
            <a:extLst>
              <a:ext uri="{FF2B5EF4-FFF2-40B4-BE49-F238E27FC236}">
                <a16:creationId xmlns:a16="http://schemas.microsoft.com/office/drawing/2014/main" id="{D2A2E13B-DE85-4476-A440-A4AB28462D82}"/>
              </a:ext>
            </a:extLst>
          </p:cNvPr>
          <p:cNvSpPr/>
          <p:nvPr/>
        </p:nvSpPr>
        <p:spPr>
          <a:xfrm>
            <a:off x="227883" y="1503935"/>
            <a:ext cx="4136727" cy="2097104"/>
          </a:xfrm>
          <a:prstGeom prst="rect">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nSpc>
                <a:spcPct val="150000"/>
              </a:lnSpc>
              <a:buFont typeface="Wingdings" panose="05000000000000000000" pitchFamily="2" charset="2"/>
              <a:buChar char="u"/>
            </a:pPr>
            <a:r>
              <a:rPr kumimoji="1" lang="ja-JP" altLang="en-US" sz="1400" dirty="0">
                <a:solidFill>
                  <a:schemeClr val="tx1"/>
                </a:solidFill>
                <a:latin typeface="Meiryo UI" panose="020B0604030504040204" pitchFamily="50" charset="-128"/>
                <a:ea typeface="Meiryo UI" panose="020B0604030504040204" pitchFamily="50" charset="-128"/>
              </a:rPr>
              <a:t>目的利用の中心である府内の主要な労働組合に対しては、昨年度の訪問活動時にヒアリングした</a:t>
            </a:r>
            <a:br>
              <a:rPr kumimoji="1" lang="en-US" altLang="ja-JP" sz="1400" dirty="0">
                <a:solidFill>
                  <a:schemeClr val="tx1"/>
                </a:solidFill>
                <a:latin typeface="Meiryo UI" panose="020B0604030504040204" pitchFamily="50" charset="-128"/>
                <a:ea typeface="Meiryo UI" panose="020B0604030504040204" pitchFamily="50" charset="-128"/>
              </a:rPr>
            </a:br>
            <a:r>
              <a:rPr kumimoji="1" lang="ja-JP" altLang="en-US" sz="1400" dirty="0">
                <a:solidFill>
                  <a:schemeClr val="tx1"/>
                </a:solidFill>
                <a:latin typeface="Meiryo UI" panose="020B0604030504040204" pitchFamily="50" charset="-128"/>
                <a:ea typeface="Meiryo UI" panose="020B0604030504040204" pitchFamily="50" charset="-128"/>
              </a:rPr>
              <a:t>内容をもとにケータリングサービスの提案を実施し、</a:t>
            </a:r>
            <a:br>
              <a:rPr kumimoji="1" lang="en-US" altLang="ja-JP" sz="1400" dirty="0">
                <a:solidFill>
                  <a:schemeClr val="tx1"/>
                </a:solidFill>
                <a:latin typeface="Meiryo UI" panose="020B0604030504040204" pitchFamily="50" charset="-128"/>
                <a:ea typeface="Meiryo UI" panose="020B0604030504040204" pitchFamily="50" charset="-128"/>
              </a:rPr>
            </a:br>
            <a:r>
              <a:rPr kumimoji="1" lang="ja-JP" altLang="en-US" sz="1400" dirty="0">
                <a:solidFill>
                  <a:schemeClr val="tx1"/>
                </a:solidFill>
                <a:latin typeface="Meiryo UI" panose="020B0604030504040204" pitchFamily="50" charset="-128"/>
                <a:ea typeface="Meiryo UI" panose="020B0604030504040204" pitchFamily="50" charset="-128"/>
              </a:rPr>
              <a:t>新たな利用の獲得を図る</a:t>
            </a:r>
            <a:endParaRPr kumimoji="1" lang="en-US" altLang="ja-JP" sz="1400" dirty="0">
              <a:solidFill>
                <a:schemeClr val="tx1"/>
              </a:solidFill>
              <a:latin typeface="Meiryo UI" panose="020B0604030504040204" pitchFamily="50" charset="-128"/>
              <a:ea typeface="Meiryo UI" panose="020B0604030504040204" pitchFamily="50" charset="-128"/>
            </a:endParaRPr>
          </a:p>
          <a:p>
            <a:pPr marL="285750" indent="-285750">
              <a:lnSpc>
                <a:spcPct val="150000"/>
              </a:lnSpc>
              <a:buFont typeface="Wingdings" panose="05000000000000000000" pitchFamily="2" charset="2"/>
              <a:buChar char="u"/>
            </a:pPr>
            <a:endParaRPr kumimoji="1" lang="en-US" altLang="ja-JP" sz="500" dirty="0">
              <a:solidFill>
                <a:schemeClr val="tx1"/>
              </a:solidFill>
              <a:latin typeface="Meiryo UI" panose="020B0604030504040204" pitchFamily="50" charset="-128"/>
              <a:ea typeface="Meiryo UI" panose="020B0604030504040204" pitchFamily="50" charset="-128"/>
            </a:endParaRPr>
          </a:p>
          <a:p>
            <a:pPr>
              <a:lnSpc>
                <a:spcPct val="150000"/>
              </a:lnSpc>
            </a:pPr>
            <a:r>
              <a:rPr kumimoji="1" lang="ja-JP" altLang="en-US" sz="1200" dirty="0">
                <a:solidFill>
                  <a:schemeClr val="tx1"/>
                </a:solidFill>
                <a:latin typeface="Meiryo UI" panose="020B0604030504040204" pitchFamily="50" charset="-128"/>
                <a:ea typeface="Meiryo UI" panose="020B0604030504040204" pitchFamily="50" charset="-128"/>
              </a:rPr>
              <a:t>　＜４・５月の活動実績＞</a:t>
            </a:r>
            <a:endParaRPr kumimoji="1" lang="en-US" altLang="ja-JP" sz="1200" dirty="0">
              <a:solidFill>
                <a:schemeClr val="tx1"/>
              </a:solidFill>
              <a:latin typeface="Meiryo UI" panose="020B0604030504040204" pitchFamily="50" charset="-128"/>
              <a:ea typeface="Meiryo UI" panose="020B0604030504040204" pitchFamily="50" charset="-128"/>
            </a:endParaRPr>
          </a:p>
          <a:p>
            <a:pPr>
              <a:lnSpc>
                <a:spcPct val="150000"/>
              </a:lnSpc>
            </a:pPr>
            <a:r>
              <a:rPr kumimoji="1" lang="ja-JP" altLang="en-US" sz="1200" dirty="0">
                <a:solidFill>
                  <a:schemeClr val="tx1"/>
                </a:solidFill>
                <a:latin typeface="Meiryo UI" panose="020B0604030504040204" pitchFamily="50" charset="-128"/>
                <a:ea typeface="Meiryo UI" panose="020B0604030504040204" pitchFamily="50" charset="-128"/>
              </a:rPr>
              <a:t>　ケータリングサービスの業者選定を行い、チラシ製作を行った　</a:t>
            </a:r>
          </a:p>
          <a:p>
            <a:pPr>
              <a:lnSpc>
                <a:spcPct val="150000"/>
              </a:lnSpc>
            </a:pPr>
            <a:endParaRPr kumimoji="1" lang="ja-JP" altLang="en-US" sz="1400" dirty="0">
              <a:solidFill>
                <a:schemeClr val="tx1"/>
              </a:solidFill>
              <a:latin typeface="Meiryo UI" panose="020B0604030504040204" pitchFamily="50" charset="-128"/>
              <a:ea typeface="Meiryo UI" panose="020B0604030504040204" pitchFamily="50" charset="-128"/>
            </a:endParaRPr>
          </a:p>
        </p:txBody>
      </p:sp>
      <p:sp>
        <p:nvSpPr>
          <p:cNvPr id="15" name="正方形/長方形 14">
            <a:extLst>
              <a:ext uri="{FF2B5EF4-FFF2-40B4-BE49-F238E27FC236}">
                <a16:creationId xmlns:a16="http://schemas.microsoft.com/office/drawing/2014/main" id="{3EFCA0D8-F5EF-4C99-AF18-D6E60DEBA56F}"/>
              </a:ext>
            </a:extLst>
          </p:cNvPr>
          <p:cNvSpPr/>
          <p:nvPr/>
        </p:nvSpPr>
        <p:spPr>
          <a:xfrm>
            <a:off x="4689244" y="1503935"/>
            <a:ext cx="4136727" cy="2794688"/>
          </a:xfrm>
          <a:prstGeom prst="rect">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nSpc>
                <a:spcPct val="150000"/>
              </a:lnSpc>
              <a:buFont typeface="Wingdings" panose="05000000000000000000" pitchFamily="2" charset="2"/>
              <a:buChar char="u"/>
            </a:pPr>
            <a:r>
              <a:rPr kumimoji="1" lang="ja-JP" altLang="en-US" sz="1400" dirty="0">
                <a:solidFill>
                  <a:schemeClr val="tx1"/>
                </a:solidFill>
                <a:latin typeface="Meiryo UI" panose="020B0604030504040204" pitchFamily="50" charset="-128"/>
                <a:ea typeface="Meiryo UI" panose="020B0604030504040204" pitchFamily="50" charset="-128"/>
              </a:rPr>
              <a:t>法定講習の主催団体の誘致（大阪府内で法定</a:t>
            </a:r>
            <a:br>
              <a:rPr kumimoji="1" lang="en-US" altLang="ja-JP" sz="1400" dirty="0">
                <a:solidFill>
                  <a:schemeClr val="tx1"/>
                </a:solidFill>
                <a:latin typeface="Meiryo UI" panose="020B0604030504040204" pitchFamily="50" charset="-128"/>
                <a:ea typeface="Meiryo UI" panose="020B0604030504040204" pitchFamily="50" charset="-128"/>
              </a:rPr>
            </a:br>
            <a:r>
              <a:rPr kumimoji="1" lang="ja-JP" altLang="en-US" sz="1400" dirty="0">
                <a:solidFill>
                  <a:schemeClr val="tx1"/>
                </a:solidFill>
                <a:latin typeface="Meiryo UI" panose="020B0604030504040204" pitchFamily="50" charset="-128"/>
                <a:ea typeface="Meiryo UI" panose="020B0604030504040204" pitchFamily="50" charset="-128"/>
              </a:rPr>
              <a:t>講習や技能講習を主催している具体的な団体・</a:t>
            </a:r>
            <a:br>
              <a:rPr kumimoji="1" lang="en-US" altLang="ja-JP" sz="1400" dirty="0">
                <a:solidFill>
                  <a:schemeClr val="tx1"/>
                </a:solidFill>
                <a:latin typeface="Meiryo UI" panose="020B0604030504040204" pitchFamily="50" charset="-128"/>
                <a:ea typeface="Meiryo UI" panose="020B0604030504040204" pitchFamily="50" charset="-128"/>
              </a:rPr>
            </a:br>
            <a:r>
              <a:rPr kumimoji="1" lang="ja-JP" altLang="en-US" sz="1400" dirty="0">
                <a:solidFill>
                  <a:schemeClr val="tx1"/>
                </a:solidFill>
                <a:latin typeface="Meiryo UI" panose="020B0604030504040204" pitchFamily="50" charset="-128"/>
                <a:ea typeface="Meiryo UI" panose="020B0604030504040204" pitchFamily="50" charset="-128"/>
              </a:rPr>
              <a:t>企業）</a:t>
            </a:r>
          </a:p>
          <a:p>
            <a:pPr marL="285750" indent="-285750">
              <a:lnSpc>
                <a:spcPct val="150000"/>
              </a:lnSpc>
              <a:buFont typeface="Wingdings" panose="05000000000000000000" pitchFamily="2" charset="2"/>
              <a:buChar char="u"/>
            </a:pPr>
            <a:r>
              <a:rPr kumimoji="1" lang="ja-JP" altLang="en-US" sz="1400" dirty="0">
                <a:solidFill>
                  <a:schemeClr val="tx1"/>
                </a:solidFill>
                <a:latin typeface="Meiryo UI" panose="020B0604030504040204" pitchFamily="50" charset="-128"/>
                <a:ea typeface="Meiryo UI" panose="020B0604030504040204" pitchFamily="50" charset="-128"/>
              </a:rPr>
              <a:t>大阪府等の公的機関が実施する講習会や会議等の開催場所として、これまで以上に利用を働きかける</a:t>
            </a:r>
          </a:p>
          <a:p>
            <a:pPr marL="285750" indent="-285750">
              <a:lnSpc>
                <a:spcPct val="150000"/>
              </a:lnSpc>
              <a:buFont typeface="Wingdings" panose="05000000000000000000" pitchFamily="2" charset="2"/>
              <a:buChar char="u"/>
            </a:pPr>
            <a:endParaRPr kumimoji="1" lang="en-US" altLang="ja-JP" sz="500" dirty="0">
              <a:solidFill>
                <a:schemeClr val="tx1"/>
              </a:solidFill>
              <a:latin typeface="Meiryo UI" panose="020B0604030504040204" pitchFamily="50" charset="-128"/>
              <a:ea typeface="Meiryo UI" panose="020B0604030504040204" pitchFamily="50" charset="-128"/>
            </a:endParaRPr>
          </a:p>
          <a:p>
            <a:pPr>
              <a:lnSpc>
                <a:spcPct val="150000"/>
              </a:lnSpc>
            </a:pPr>
            <a:r>
              <a:rPr kumimoji="1" lang="ja-JP" altLang="en-US" sz="1400"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＜４・５月の活動実績＞</a:t>
            </a:r>
            <a:endParaRPr kumimoji="1" lang="en-US" altLang="ja-JP" sz="1200" dirty="0">
              <a:solidFill>
                <a:schemeClr val="tx1"/>
              </a:solidFill>
              <a:latin typeface="Meiryo UI" panose="020B0604030504040204" pitchFamily="50" charset="-128"/>
              <a:ea typeface="Meiryo UI" panose="020B0604030504040204" pitchFamily="50" charset="-128"/>
            </a:endParaRPr>
          </a:p>
          <a:p>
            <a:pPr>
              <a:lnSpc>
                <a:spcPct val="150000"/>
              </a:lnSpc>
            </a:pPr>
            <a:r>
              <a:rPr kumimoji="1" lang="ja-JP" altLang="en-US" sz="1200" dirty="0">
                <a:solidFill>
                  <a:schemeClr val="tx1"/>
                </a:solidFill>
                <a:latin typeface="Meiryo UI" panose="020B0604030504040204" pitchFamily="50" charset="-128"/>
                <a:ea typeface="Meiryo UI" panose="020B0604030504040204" pitchFamily="50" charset="-128"/>
              </a:rPr>
              <a:t>　新規リストアップ先約</a:t>
            </a:r>
            <a:r>
              <a:rPr kumimoji="1" lang="en-US" altLang="ja-JP" sz="1200" dirty="0">
                <a:solidFill>
                  <a:schemeClr val="tx1"/>
                </a:solidFill>
                <a:latin typeface="Meiryo UI" panose="020B0604030504040204" pitchFamily="50" charset="-128"/>
                <a:ea typeface="Meiryo UI" panose="020B0604030504040204" pitchFamily="50" charset="-128"/>
              </a:rPr>
              <a:t>1700</a:t>
            </a:r>
            <a:r>
              <a:rPr kumimoji="1" lang="ja-JP" altLang="en-US" sz="1200" dirty="0">
                <a:solidFill>
                  <a:schemeClr val="tx1"/>
                </a:solidFill>
                <a:latin typeface="Meiryo UI" panose="020B0604030504040204" pitchFamily="50" charset="-128"/>
                <a:ea typeface="Meiryo UI" panose="020B0604030504040204" pitchFamily="50" charset="-128"/>
              </a:rPr>
              <a:t>団体と、既存先約</a:t>
            </a:r>
            <a:r>
              <a:rPr kumimoji="1" lang="en-US" altLang="ja-JP" sz="1200" dirty="0">
                <a:solidFill>
                  <a:schemeClr val="tx1"/>
                </a:solidFill>
                <a:latin typeface="Meiryo UI" panose="020B0604030504040204" pitchFamily="50" charset="-128"/>
                <a:ea typeface="Meiryo UI" panose="020B0604030504040204" pitchFamily="50" charset="-128"/>
              </a:rPr>
              <a:t>300</a:t>
            </a:r>
            <a:r>
              <a:rPr kumimoji="1" lang="ja-JP" altLang="en-US" sz="1200" dirty="0">
                <a:solidFill>
                  <a:schemeClr val="tx1"/>
                </a:solidFill>
                <a:latin typeface="Meiryo UI" panose="020B0604030504040204" pitchFamily="50" charset="-128"/>
                <a:ea typeface="Meiryo UI" panose="020B0604030504040204" pitchFamily="50" charset="-128"/>
              </a:rPr>
              <a:t>団体に</a:t>
            </a:r>
            <a:br>
              <a:rPr kumimoji="1" lang="en-US" altLang="ja-JP" sz="1200" dirty="0">
                <a:solidFill>
                  <a:schemeClr val="tx1"/>
                </a:solidFill>
                <a:latin typeface="Meiryo UI" panose="020B0604030504040204" pitchFamily="50" charset="-128"/>
                <a:ea typeface="Meiryo UI" panose="020B0604030504040204" pitchFamily="50" charset="-128"/>
              </a:rPr>
            </a:br>
            <a:r>
              <a:rPr kumimoji="1" lang="ja-JP" altLang="en-US" sz="1200" dirty="0">
                <a:solidFill>
                  <a:schemeClr val="tx1"/>
                </a:solidFill>
                <a:latin typeface="Meiryo UI" panose="020B0604030504040204" pitchFamily="50" charset="-128"/>
                <a:ea typeface="Meiryo UI" panose="020B0604030504040204" pitchFamily="50" charset="-128"/>
              </a:rPr>
              <a:t>　チラシ郵送</a:t>
            </a:r>
          </a:p>
        </p:txBody>
      </p:sp>
      <p:sp>
        <p:nvSpPr>
          <p:cNvPr id="17" name="正方形/長方形 16">
            <a:extLst>
              <a:ext uri="{FF2B5EF4-FFF2-40B4-BE49-F238E27FC236}">
                <a16:creationId xmlns:a16="http://schemas.microsoft.com/office/drawing/2014/main" id="{DBF72BC4-2E0F-4993-AD25-49438ED870AC}"/>
              </a:ext>
            </a:extLst>
          </p:cNvPr>
          <p:cNvSpPr/>
          <p:nvPr/>
        </p:nvSpPr>
        <p:spPr>
          <a:xfrm>
            <a:off x="227883" y="3759703"/>
            <a:ext cx="4136727" cy="317328"/>
          </a:xfrm>
          <a:prstGeom prst="rect">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latin typeface="Meiryo UI" panose="020B0604030504040204" pitchFamily="50" charset="-128"/>
                <a:ea typeface="Meiryo UI" panose="020B0604030504040204" pitchFamily="50" charset="-128"/>
              </a:rPr>
              <a:t>学会・教育機関等</a:t>
            </a:r>
          </a:p>
        </p:txBody>
      </p:sp>
      <p:sp>
        <p:nvSpPr>
          <p:cNvPr id="18" name="正方形/長方形 17">
            <a:extLst>
              <a:ext uri="{FF2B5EF4-FFF2-40B4-BE49-F238E27FC236}">
                <a16:creationId xmlns:a16="http://schemas.microsoft.com/office/drawing/2014/main" id="{F5E37C17-A45C-4938-947D-4C6A9E6E47E5}"/>
              </a:ext>
            </a:extLst>
          </p:cNvPr>
          <p:cNvSpPr/>
          <p:nvPr/>
        </p:nvSpPr>
        <p:spPr>
          <a:xfrm>
            <a:off x="227883" y="4077031"/>
            <a:ext cx="4136727" cy="2700841"/>
          </a:xfrm>
          <a:prstGeom prst="rect">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nSpc>
                <a:spcPct val="150000"/>
              </a:lnSpc>
              <a:buFont typeface="Wingdings" panose="05000000000000000000" pitchFamily="2" charset="2"/>
              <a:buChar char="u"/>
            </a:pPr>
            <a:r>
              <a:rPr kumimoji="1" lang="ja-JP" altLang="en-US" sz="1400" dirty="0">
                <a:solidFill>
                  <a:schemeClr val="tx1"/>
                </a:solidFill>
                <a:latin typeface="Meiryo UI" panose="020B0604030504040204" pitchFamily="50" charset="-128"/>
                <a:ea typeface="Meiryo UI" panose="020B0604030504040204" pitchFamily="50" charset="-128"/>
              </a:rPr>
              <a:t>学会は、数日間にわたって開催されることが多く、</a:t>
            </a:r>
            <a:br>
              <a:rPr kumimoji="1" lang="en-US" altLang="ja-JP" sz="1400" dirty="0">
                <a:solidFill>
                  <a:schemeClr val="tx1"/>
                </a:solidFill>
                <a:latin typeface="Meiryo UI" panose="020B0604030504040204" pitchFamily="50" charset="-128"/>
                <a:ea typeface="Meiryo UI" panose="020B0604030504040204" pitchFamily="50" charset="-128"/>
              </a:rPr>
            </a:br>
            <a:r>
              <a:rPr kumimoji="1" lang="ja-JP" altLang="en-US" sz="1400" dirty="0">
                <a:solidFill>
                  <a:schemeClr val="tx1"/>
                </a:solidFill>
                <a:latin typeface="Meiryo UI" panose="020B0604030504040204" pitchFamily="50" charset="-128"/>
                <a:ea typeface="Meiryo UI" panose="020B0604030504040204" pitchFamily="50" charset="-128"/>
              </a:rPr>
              <a:t>多額の利用収入を得られることから、既存の登録先の学会へ営業を継続</a:t>
            </a:r>
          </a:p>
          <a:p>
            <a:pPr marL="285750" indent="-285750">
              <a:lnSpc>
                <a:spcPct val="150000"/>
              </a:lnSpc>
              <a:buFont typeface="Wingdings" panose="05000000000000000000" pitchFamily="2" charset="2"/>
              <a:buChar char="u"/>
            </a:pPr>
            <a:r>
              <a:rPr kumimoji="1" lang="ja-JP" altLang="en-US" sz="1400" dirty="0">
                <a:solidFill>
                  <a:schemeClr val="tx1"/>
                </a:solidFill>
                <a:latin typeface="Meiryo UI" panose="020B0604030504040204" pitchFamily="50" charset="-128"/>
                <a:ea typeface="Meiryo UI" panose="020B0604030504040204" pitchFamily="50" charset="-128"/>
              </a:rPr>
              <a:t>大阪市内の教育機関を中心に、学校の校外学習や活動、作品展示といった催事等での積極的な</a:t>
            </a:r>
            <a:br>
              <a:rPr kumimoji="1" lang="en-US" altLang="ja-JP" sz="1400" dirty="0">
                <a:solidFill>
                  <a:schemeClr val="tx1"/>
                </a:solidFill>
                <a:latin typeface="Meiryo UI" panose="020B0604030504040204" pitchFamily="50" charset="-128"/>
                <a:ea typeface="Meiryo UI" panose="020B0604030504040204" pitchFamily="50" charset="-128"/>
              </a:rPr>
            </a:br>
            <a:r>
              <a:rPr kumimoji="1" lang="ja-JP" altLang="en-US" sz="1400" dirty="0">
                <a:solidFill>
                  <a:schemeClr val="tx1"/>
                </a:solidFill>
                <a:latin typeface="Meiryo UI" panose="020B0604030504040204" pitchFamily="50" charset="-128"/>
                <a:ea typeface="Meiryo UI" panose="020B0604030504040204" pitchFamily="50" charset="-128"/>
              </a:rPr>
              <a:t>活用を働きかける</a:t>
            </a:r>
          </a:p>
          <a:p>
            <a:pPr marL="285750" indent="-285750">
              <a:lnSpc>
                <a:spcPct val="150000"/>
              </a:lnSpc>
              <a:buFont typeface="Wingdings" panose="05000000000000000000" pitchFamily="2" charset="2"/>
              <a:buChar char="u"/>
            </a:pPr>
            <a:endParaRPr kumimoji="1" lang="en-US" altLang="ja-JP" sz="500" dirty="0">
              <a:solidFill>
                <a:schemeClr val="tx1"/>
              </a:solidFill>
              <a:latin typeface="Meiryo UI" panose="020B0604030504040204" pitchFamily="50" charset="-128"/>
              <a:ea typeface="Meiryo UI" panose="020B0604030504040204" pitchFamily="50" charset="-128"/>
            </a:endParaRPr>
          </a:p>
          <a:p>
            <a:pPr>
              <a:lnSpc>
                <a:spcPct val="150000"/>
              </a:lnSpc>
            </a:pPr>
            <a:r>
              <a:rPr kumimoji="1" lang="ja-JP" altLang="en-US" sz="1200" dirty="0">
                <a:solidFill>
                  <a:schemeClr val="tx1"/>
                </a:solidFill>
                <a:latin typeface="Meiryo UI" panose="020B0604030504040204" pitchFamily="50" charset="-128"/>
                <a:ea typeface="Meiryo UI" panose="020B0604030504040204" pitchFamily="50" charset="-128"/>
              </a:rPr>
              <a:t>　＜４・５月の活動実績＞</a:t>
            </a:r>
            <a:endParaRPr kumimoji="1" lang="en-US" altLang="ja-JP" sz="1200" dirty="0">
              <a:solidFill>
                <a:schemeClr val="tx1"/>
              </a:solidFill>
              <a:latin typeface="Meiryo UI" panose="020B0604030504040204" pitchFamily="50" charset="-128"/>
              <a:ea typeface="Meiryo UI" panose="020B0604030504040204" pitchFamily="50" charset="-128"/>
            </a:endParaRPr>
          </a:p>
          <a:p>
            <a:pPr>
              <a:lnSpc>
                <a:spcPct val="150000"/>
              </a:lnSpc>
            </a:pPr>
            <a:r>
              <a:rPr kumimoji="1" lang="ja-JP" altLang="en-US" sz="1200" dirty="0">
                <a:solidFill>
                  <a:schemeClr val="tx1"/>
                </a:solidFill>
                <a:latin typeface="Meiryo UI" panose="020B0604030504040204" pitchFamily="50" charset="-128"/>
                <a:ea typeface="Meiryo UI" panose="020B0604030504040204" pitchFamily="50" charset="-128"/>
              </a:rPr>
              <a:t>　約</a:t>
            </a:r>
            <a:r>
              <a:rPr kumimoji="1" lang="en-US" altLang="ja-JP" sz="1200" dirty="0">
                <a:solidFill>
                  <a:schemeClr val="tx1"/>
                </a:solidFill>
                <a:latin typeface="Meiryo UI" panose="020B0604030504040204" pitchFamily="50" charset="-128"/>
                <a:ea typeface="Meiryo UI" panose="020B0604030504040204" pitchFamily="50" charset="-128"/>
              </a:rPr>
              <a:t>10</a:t>
            </a:r>
            <a:r>
              <a:rPr kumimoji="1" lang="ja-JP" altLang="en-US" sz="1200" dirty="0">
                <a:solidFill>
                  <a:schemeClr val="tx1"/>
                </a:solidFill>
                <a:latin typeface="Meiryo UI" panose="020B0604030504040204" pitchFamily="50" charset="-128"/>
                <a:ea typeface="Meiryo UI" panose="020B0604030504040204" pitchFamily="50" charset="-128"/>
              </a:rPr>
              <a:t>団体に、営業活動・下見対応</a:t>
            </a:r>
          </a:p>
          <a:p>
            <a:pPr>
              <a:lnSpc>
                <a:spcPct val="150000"/>
              </a:lnSpc>
            </a:pPr>
            <a:endParaRPr kumimoji="1" lang="ja-JP" altLang="en-US" sz="1600" dirty="0">
              <a:solidFill>
                <a:schemeClr val="tx1"/>
              </a:solidFill>
              <a:latin typeface="Meiryo UI" panose="020B0604030504040204" pitchFamily="50" charset="-128"/>
              <a:ea typeface="Meiryo UI" panose="020B0604030504040204" pitchFamily="50" charset="-128"/>
            </a:endParaRPr>
          </a:p>
        </p:txBody>
      </p:sp>
      <p:sp>
        <p:nvSpPr>
          <p:cNvPr id="19" name="正方形/長方形 18">
            <a:extLst>
              <a:ext uri="{FF2B5EF4-FFF2-40B4-BE49-F238E27FC236}">
                <a16:creationId xmlns:a16="http://schemas.microsoft.com/office/drawing/2014/main" id="{6F47F800-3210-45F0-9499-7D00EABFF9BB}"/>
              </a:ext>
            </a:extLst>
          </p:cNvPr>
          <p:cNvSpPr/>
          <p:nvPr/>
        </p:nvSpPr>
        <p:spPr>
          <a:xfrm>
            <a:off x="4689245" y="4455499"/>
            <a:ext cx="4136727" cy="317328"/>
          </a:xfrm>
          <a:prstGeom prst="rect">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1" dirty="0">
                <a:latin typeface="Meiryo UI" panose="020B0604030504040204" pitchFamily="50" charset="-128"/>
                <a:ea typeface="Meiryo UI" panose="020B0604030504040204" pitchFamily="50" charset="-128"/>
              </a:rPr>
              <a:t>その他</a:t>
            </a:r>
            <a:endParaRPr kumimoji="1" lang="ja-JP" altLang="en-US" sz="1600" b="1" dirty="0">
              <a:latin typeface="Meiryo UI" panose="020B0604030504040204" pitchFamily="50" charset="-128"/>
              <a:ea typeface="Meiryo UI" panose="020B0604030504040204" pitchFamily="50" charset="-128"/>
            </a:endParaRPr>
          </a:p>
        </p:txBody>
      </p:sp>
      <p:sp>
        <p:nvSpPr>
          <p:cNvPr id="20" name="正方形/長方形 19">
            <a:extLst>
              <a:ext uri="{FF2B5EF4-FFF2-40B4-BE49-F238E27FC236}">
                <a16:creationId xmlns:a16="http://schemas.microsoft.com/office/drawing/2014/main" id="{455384AB-7D33-4E30-84AA-22DEF2EE1957}"/>
              </a:ext>
            </a:extLst>
          </p:cNvPr>
          <p:cNvSpPr/>
          <p:nvPr/>
        </p:nvSpPr>
        <p:spPr>
          <a:xfrm>
            <a:off x="4689244" y="4772827"/>
            <a:ext cx="4136727" cy="781262"/>
          </a:xfrm>
          <a:prstGeom prst="rect">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nSpc>
                <a:spcPct val="150000"/>
              </a:lnSpc>
              <a:buFont typeface="Wingdings" panose="05000000000000000000" pitchFamily="2" charset="2"/>
              <a:buChar char="u"/>
            </a:pPr>
            <a:r>
              <a:rPr kumimoji="1" lang="ja-JP" altLang="en-US" sz="1400" dirty="0">
                <a:solidFill>
                  <a:schemeClr val="tx1"/>
                </a:solidFill>
                <a:latin typeface="Meiryo UI" panose="020B0604030504040204" pitchFamily="50" charset="-128"/>
                <a:ea typeface="Meiryo UI" panose="020B0604030504040204" pitchFamily="50" charset="-128"/>
              </a:rPr>
              <a:t>開催実績のある企業や業界団体等に対して、重点的にエル・シアターの営業を実施する</a:t>
            </a:r>
          </a:p>
        </p:txBody>
      </p:sp>
      <p:sp>
        <p:nvSpPr>
          <p:cNvPr id="9" name="四角形: 角を丸くする 8">
            <a:extLst>
              <a:ext uri="{FF2B5EF4-FFF2-40B4-BE49-F238E27FC236}">
                <a16:creationId xmlns:a16="http://schemas.microsoft.com/office/drawing/2014/main" id="{7BEFBABB-5B92-44DE-861B-F84C132419A8}"/>
              </a:ext>
            </a:extLst>
          </p:cNvPr>
          <p:cNvSpPr/>
          <p:nvPr/>
        </p:nvSpPr>
        <p:spPr>
          <a:xfrm>
            <a:off x="4689244" y="5800417"/>
            <a:ext cx="4136727" cy="781262"/>
          </a:xfrm>
          <a:prstGeom prst="roundRect">
            <a:avLst>
              <a:gd name="adj" fmla="val 50000"/>
            </a:avLst>
          </a:prstGeom>
          <a:solidFill>
            <a:schemeClr val="tx1">
              <a:lumMod val="65000"/>
              <a:lumOff val="35000"/>
            </a:schemeClr>
          </a:solidFill>
          <a:ln>
            <a:solidFill>
              <a:schemeClr val="tx1">
                <a:lumMod val="65000"/>
                <a:lumOff val="3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dirty="0">
                <a:solidFill>
                  <a:schemeClr val="bg1"/>
                </a:solidFill>
                <a:latin typeface="Meiryo UI" panose="020B0604030504040204" pitchFamily="50" charset="-128"/>
                <a:ea typeface="Meiryo UI" panose="020B0604030504040204" pitchFamily="50" charset="-128"/>
              </a:rPr>
              <a:t>営業活動目標</a:t>
            </a:r>
            <a:br>
              <a:rPr kumimoji="1" lang="en-US" altLang="ja-JP" dirty="0">
                <a:solidFill>
                  <a:schemeClr val="bg1"/>
                </a:solidFill>
                <a:latin typeface="Meiryo UI" panose="020B0604030504040204" pitchFamily="50" charset="-128"/>
                <a:ea typeface="Meiryo UI" panose="020B0604030504040204" pitchFamily="50" charset="-128"/>
              </a:rPr>
            </a:br>
            <a:r>
              <a:rPr lang="en-US" altLang="ja-JP" sz="1800" b="1" dirty="0">
                <a:solidFill>
                  <a:schemeClr val="bg1"/>
                </a:solidFill>
                <a:latin typeface="Meiryo UI" panose="020B0604030504040204" pitchFamily="50" charset="-128"/>
                <a:ea typeface="Meiryo UI" panose="020B0604030504040204" pitchFamily="50" charset="-128"/>
              </a:rPr>
              <a:t>10,000</a:t>
            </a:r>
            <a:r>
              <a:rPr lang="ja-JP" altLang="en-US" sz="1800" b="1" dirty="0">
                <a:solidFill>
                  <a:schemeClr val="bg1"/>
                </a:solidFill>
                <a:latin typeface="Meiryo UI" panose="020B0604030504040204" pitchFamily="50" charset="-128"/>
                <a:ea typeface="Meiryo UI" panose="020B0604030504040204" pitchFamily="50" charset="-128"/>
              </a:rPr>
              <a:t>千円</a:t>
            </a:r>
            <a:r>
              <a:rPr lang="ja-JP" altLang="en-US" sz="1800" dirty="0">
                <a:solidFill>
                  <a:schemeClr val="bg1"/>
                </a:solidFill>
                <a:latin typeface="Meiryo UI" panose="020B0604030504040204" pitchFamily="50" charset="-128"/>
                <a:ea typeface="Meiryo UI" panose="020B0604030504040204" pitchFamily="50" charset="-128"/>
              </a:rPr>
              <a:t>をめざす</a:t>
            </a:r>
            <a:endParaRPr kumimoji="1" lang="en-US" altLang="ja-JP" dirty="0">
              <a:solidFill>
                <a:schemeClr val="bg1"/>
              </a:solidFill>
              <a:latin typeface="Meiryo UI" panose="020B0604030504040204" pitchFamily="50" charset="-128"/>
              <a:ea typeface="Meiryo UI" panose="020B0604030504040204" pitchFamily="50" charset="-128"/>
            </a:endParaRPr>
          </a:p>
        </p:txBody>
      </p:sp>
      <p:sp>
        <p:nvSpPr>
          <p:cNvPr id="16" name="スライド番号プレースホルダー 1">
            <a:extLst>
              <a:ext uri="{FF2B5EF4-FFF2-40B4-BE49-F238E27FC236}">
                <a16:creationId xmlns:a16="http://schemas.microsoft.com/office/drawing/2014/main" id="{994D9398-9ABA-404F-9C94-66C707694553}"/>
              </a:ext>
            </a:extLst>
          </p:cNvPr>
          <p:cNvSpPr>
            <a:spLocks noGrp="1"/>
          </p:cNvSpPr>
          <p:nvPr>
            <p:ph type="sldNum" sz="quarter" idx="12"/>
          </p:nvPr>
        </p:nvSpPr>
        <p:spPr>
          <a:xfrm>
            <a:off x="7086600" y="6492875"/>
            <a:ext cx="2057400" cy="365125"/>
          </a:xfrm>
        </p:spPr>
        <p:txBody>
          <a:bodyPr/>
          <a:lstStyle/>
          <a:p>
            <a:fld id="{3BEFAA3D-2F26-44E4-AFFF-E76908BA4891}" type="slidenum">
              <a:rPr kumimoji="1" lang="ja-JP" altLang="en-US" smtClean="0"/>
              <a:t>7</a:t>
            </a:fld>
            <a:endParaRPr kumimoji="1" lang="ja-JP" altLang="en-US"/>
          </a:p>
        </p:txBody>
      </p:sp>
    </p:spTree>
    <p:extLst>
      <p:ext uri="{BB962C8B-B14F-4D97-AF65-F5344CB8AC3E}">
        <p14:creationId xmlns:p14="http://schemas.microsoft.com/office/powerpoint/2010/main" val="22423684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a:extLst>
              <a:ext uri="{FF2B5EF4-FFF2-40B4-BE49-F238E27FC236}">
                <a16:creationId xmlns:a16="http://schemas.microsoft.com/office/drawing/2014/main" id="{4183C094-26D4-401F-920A-BEEA9B154BCA}"/>
              </a:ext>
            </a:extLst>
          </p:cNvPr>
          <p:cNvSpPr>
            <a:spLocks noChangeArrowheads="1"/>
          </p:cNvSpPr>
          <p:nvPr/>
        </p:nvSpPr>
        <p:spPr bwMode="auto">
          <a:xfrm>
            <a:off x="2" y="3"/>
            <a:ext cx="9143997" cy="405342"/>
          </a:xfrm>
          <a:prstGeom prst="rect">
            <a:avLst/>
          </a:prstGeom>
          <a:solidFill>
            <a:sysClr val="windowText" lastClr="000000"/>
          </a:solidFill>
          <a:ln w="19050" cap="flat" cmpd="sng" algn="ctr">
            <a:noFill/>
            <a:prstDash val="solid"/>
            <a:miter lim="800000"/>
            <a:headEnd/>
            <a:tailEnd/>
          </a:ln>
          <a:effectLst/>
        </p:spPr>
        <p:txBody>
          <a:bodyPr wrap="none" tIns="59143" bIns="59143" anchor="ctr"/>
          <a:lstStyle>
            <a:lvl1pPr algn="l" eaLnBrk="0" hangingPunct="0">
              <a:spcBef>
                <a:spcPct val="20000"/>
              </a:spcBef>
              <a:buChar char="•"/>
              <a:defRPr kumimoji="1" sz="3200">
                <a:solidFill>
                  <a:schemeClr val="tx1"/>
                </a:solidFill>
                <a:latin typeface="Arial"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defTabSz="326582" eaLnBrk="1" hangingPunct="1">
              <a:spcBef>
                <a:spcPct val="0"/>
              </a:spcBef>
              <a:buNone/>
            </a:pPr>
            <a:r>
              <a:rPr lang="ja-JP" altLang="en-US" sz="2000" b="1" kern="0" dirty="0">
                <a:solidFill>
                  <a:prstClr val="white"/>
                </a:solidFill>
                <a:latin typeface="Meiryo UI" pitchFamily="50" charset="-128"/>
                <a:ea typeface="Meiryo UI" pitchFamily="50" charset="-128"/>
                <a:cs typeface="ＭＳ Ｐゴシック" pitchFamily="50" charset="-128"/>
              </a:rPr>
              <a:t>　令和８年度重点取組②</a:t>
            </a:r>
            <a:endParaRPr lang="ja-JP" altLang="en-US" sz="1100" b="1" kern="0" dirty="0">
              <a:solidFill>
                <a:prstClr val="white"/>
              </a:solidFill>
              <a:latin typeface="Meiryo UI" pitchFamily="50" charset="-128"/>
              <a:ea typeface="Meiryo UI" pitchFamily="50" charset="-128"/>
              <a:cs typeface="ＭＳ Ｐゴシック" pitchFamily="50" charset="-128"/>
            </a:endParaRPr>
          </a:p>
        </p:txBody>
      </p:sp>
      <p:sp>
        <p:nvSpPr>
          <p:cNvPr id="9" name="四角形: 角を丸くする 8">
            <a:extLst>
              <a:ext uri="{FF2B5EF4-FFF2-40B4-BE49-F238E27FC236}">
                <a16:creationId xmlns:a16="http://schemas.microsoft.com/office/drawing/2014/main" id="{8CA8298D-F210-4F91-A9DF-5120DB8008E3}"/>
              </a:ext>
            </a:extLst>
          </p:cNvPr>
          <p:cNvSpPr/>
          <p:nvPr/>
        </p:nvSpPr>
        <p:spPr>
          <a:xfrm>
            <a:off x="130473" y="506010"/>
            <a:ext cx="3038167" cy="405342"/>
          </a:xfrm>
          <a:prstGeom prst="roundRect">
            <a:avLst>
              <a:gd name="adj" fmla="val 50000"/>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latin typeface="Meiryo UI" panose="020B0604030504040204" pitchFamily="50" charset="-128"/>
                <a:ea typeface="Meiryo UI" panose="020B0604030504040204" pitchFamily="50" charset="-128"/>
              </a:rPr>
              <a:t>２．情報発信の更なる強化</a:t>
            </a:r>
          </a:p>
        </p:txBody>
      </p:sp>
      <p:sp>
        <p:nvSpPr>
          <p:cNvPr id="10" name="テキスト ボックス 9">
            <a:extLst>
              <a:ext uri="{FF2B5EF4-FFF2-40B4-BE49-F238E27FC236}">
                <a16:creationId xmlns:a16="http://schemas.microsoft.com/office/drawing/2014/main" id="{4722DD3E-85CB-43A0-BF12-81C1ADA9621A}"/>
              </a:ext>
            </a:extLst>
          </p:cNvPr>
          <p:cNvSpPr txBox="1"/>
          <p:nvPr/>
        </p:nvSpPr>
        <p:spPr>
          <a:xfrm>
            <a:off x="3168640" y="447071"/>
            <a:ext cx="4136727" cy="738664"/>
          </a:xfrm>
          <a:prstGeom prst="rect">
            <a:avLst/>
          </a:prstGeom>
          <a:noFill/>
        </p:spPr>
        <p:txBody>
          <a:bodyPr wrap="square" rtlCol="0">
            <a:spAutoFit/>
          </a:bodyPr>
          <a:lstStyle/>
          <a:p>
            <a:r>
              <a:rPr kumimoji="1" lang="ja-JP" altLang="en-US" sz="1400" b="1" dirty="0">
                <a:solidFill>
                  <a:schemeClr val="bg1">
                    <a:lumMod val="50000"/>
                  </a:schemeClr>
                </a:solidFill>
                <a:latin typeface="Meiryo UI" panose="020B0604030504040204" pitchFamily="50" charset="-128"/>
                <a:ea typeface="Meiryo UI" panose="020B0604030504040204" pitchFamily="50" charset="-128"/>
              </a:rPr>
              <a:t>○</a:t>
            </a:r>
            <a:r>
              <a:rPr kumimoji="1" lang="en-US" altLang="ja-JP" sz="1400" b="1" dirty="0">
                <a:solidFill>
                  <a:schemeClr val="bg1">
                    <a:lumMod val="50000"/>
                  </a:schemeClr>
                </a:solidFill>
                <a:latin typeface="Meiryo UI" panose="020B0604030504040204" pitchFamily="50" charset="-128"/>
                <a:ea typeface="Meiryo UI" panose="020B0604030504040204" pitchFamily="50" charset="-128"/>
              </a:rPr>
              <a:t>SNS</a:t>
            </a:r>
            <a:r>
              <a:rPr kumimoji="1" lang="ja-JP" altLang="en-US" sz="1400" b="1" dirty="0">
                <a:solidFill>
                  <a:schemeClr val="bg1">
                    <a:lumMod val="50000"/>
                  </a:schemeClr>
                </a:solidFill>
                <a:latin typeface="Meiryo UI" panose="020B0604030504040204" pitchFamily="50" charset="-128"/>
                <a:ea typeface="Meiryo UI" panose="020B0604030504040204" pitchFamily="50" charset="-128"/>
              </a:rPr>
              <a:t>（</a:t>
            </a:r>
            <a:r>
              <a:rPr kumimoji="1" lang="en-US" altLang="ja-JP" sz="1400" b="1" dirty="0">
                <a:solidFill>
                  <a:schemeClr val="bg1">
                    <a:lumMod val="50000"/>
                  </a:schemeClr>
                </a:solidFill>
                <a:latin typeface="Meiryo UI" panose="020B0604030504040204" pitchFamily="50" charset="-128"/>
                <a:ea typeface="Meiryo UI" panose="020B0604030504040204" pitchFamily="50" charset="-128"/>
              </a:rPr>
              <a:t>LINE</a:t>
            </a:r>
            <a:r>
              <a:rPr kumimoji="1" lang="ja-JP" altLang="en-US" sz="1400" b="1" dirty="0">
                <a:solidFill>
                  <a:schemeClr val="bg1">
                    <a:lumMod val="50000"/>
                  </a:schemeClr>
                </a:solidFill>
                <a:latin typeface="Meiryo UI" panose="020B0604030504040204" pitchFamily="50" charset="-128"/>
                <a:ea typeface="Meiryo UI" panose="020B0604030504040204" pitchFamily="50" charset="-128"/>
              </a:rPr>
              <a:t>）の更なる活用</a:t>
            </a:r>
            <a:endParaRPr kumimoji="1" lang="en-US" altLang="ja-JP" sz="1400" b="1" dirty="0">
              <a:solidFill>
                <a:schemeClr val="bg1">
                  <a:lumMod val="50000"/>
                </a:schemeClr>
              </a:solidFill>
              <a:latin typeface="Meiryo UI" panose="020B0604030504040204" pitchFamily="50" charset="-128"/>
              <a:ea typeface="Meiryo UI" panose="020B0604030504040204" pitchFamily="50" charset="-128"/>
            </a:endParaRPr>
          </a:p>
          <a:p>
            <a:r>
              <a:rPr kumimoji="1" lang="ja-JP" altLang="en-US" sz="1400" b="1" dirty="0">
                <a:solidFill>
                  <a:schemeClr val="bg1">
                    <a:lumMod val="50000"/>
                  </a:schemeClr>
                </a:solidFill>
                <a:latin typeface="Meiryo UI" panose="020B0604030504040204" pitchFamily="50" charset="-128"/>
                <a:ea typeface="Meiryo UI" panose="020B0604030504040204" pitchFamily="50" charset="-128"/>
              </a:rPr>
              <a:t>○企業や団体への広報・</a:t>
            </a:r>
            <a:r>
              <a:rPr kumimoji="1" lang="en-US" altLang="ja-JP" sz="1400" b="1" dirty="0">
                <a:solidFill>
                  <a:schemeClr val="bg1">
                    <a:lumMod val="50000"/>
                  </a:schemeClr>
                </a:solidFill>
                <a:latin typeface="Meiryo UI" panose="020B0604030504040204" pitchFamily="50" charset="-128"/>
                <a:ea typeface="Meiryo UI" panose="020B0604030504040204" pitchFamily="50" charset="-128"/>
              </a:rPr>
              <a:t>PR</a:t>
            </a:r>
            <a:r>
              <a:rPr kumimoji="1" lang="ja-JP" altLang="en-US" sz="1400" b="1" dirty="0">
                <a:solidFill>
                  <a:schemeClr val="bg1">
                    <a:lumMod val="50000"/>
                  </a:schemeClr>
                </a:solidFill>
                <a:latin typeface="Meiryo UI" panose="020B0604030504040204" pitchFamily="50" charset="-128"/>
                <a:ea typeface="Meiryo UI" panose="020B0604030504040204" pitchFamily="50" charset="-128"/>
              </a:rPr>
              <a:t>強化</a:t>
            </a:r>
            <a:endParaRPr kumimoji="1" lang="en-US" altLang="ja-JP" sz="1400" b="1" dirty="0">
              <a:solidFill>
                <a:schemeClr val="bg1">
                  <a:lumMod val="50000"/>
                </a:schemeClr>
              </a:solidFill>
              <a:latin typeface="Meiryo UI" panose="020B0604030504040204" pitchFamily="50" charset="-128"/>
              <a:ea typeface="Meiryo UI" panose="020B0604030504040204" pitchFamily="50" charset="-128"/>
            </a:endParaRPr>
          </a:p>
          <a:p>
            <a:r>
              <a:rPr kumimoji="1" lang="ja-JP" altLang="en-US" sz="1400" b="1" dirty="0">
                <a:solidFill>
                  <a:schemeClr val="bg1">
                    <a:lumMod val="50000"/>
                  </a:schemeClr>
                </a:solidFill>
                <a:latin typeface="Meiryo UI" panose="020B0604030504040204" pitchFamily="50" charset="-128"/>
                <a:ea typeface="Meiryo UI" panose="020B0604030504040204" pitchFamily="50" charset="-128"/>
              </a:rPr>
              <a:t>○ハード面の広報強化</a:t>
            </a:r>
          </a:p>
        </p:txBody>
      </p:sp>
      <p:sp>
        <p:nvSpPr>
          <p:cNvPr id="11" name="テキスト ボックス 10">
            <a:extLst>
              <a:ext uri="{FF2B5EF4-FFF2-40B4-BE49-F238E27FC236}">
                <a16:creationId xmlns:a16="http://schemas.microsoft.com/office/drawing/2014/main" id="{C163D615-4FE2-4FAE-9F78-42CBC6F71343}"/>
              </a:ext>
            </a:extLst>
          </p:cNvPr>
          <p:cNvSpPr txBox="1"/>
          <p:nvPr/>
        </p:nvSpPr>
        <p:spPr>
          <a:xfrm>
            <a:off x="0" y="1244674"/>
            <a:ext cx="3168640" cy="338554"/>
          </a:xfrm>
          <a:prstGeom prst="rect">
            <a:avLst/>
          </a:prstGeom>
          <a:noFill/>
          <a:ln w="25400" cmpd="dbl">
            <a:noFill/>
          </a:ln>
        </p:spPr>
        <p:txBody>
          <a:bodyPr wrap="square" rtlCol="0">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ja-JP" altLang="en-US" sz="16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a:t>
            </a:r>
            <a:r>
              <a:rPr kumimoji="0" lang="en-US" altLang="ja-JP" sz="16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SNS</a:t>
            </a:r>
            <a:r>
              <a:rPr kumimoji="0" lang="ja-JP" altLang="en-US" sz="16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a:t>
            </a:r>
            <a:r>
              <a:rPr kumimoji="0" lang="en-US" altLang="ja-JP" sz="16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LINE</a:t>
            </a:r>
            <a:r>
              <a:rPr kumimoji="0" lang="ja-JP" altLang="en-US" sz="16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）の更なる活用</a:t>
            </a:r>
          </a:p>
        </p:txBody>
      </p:sp>
      <p:sp>
        <p:nvSpPr>
          <p:cNvPr id="12" name="テキスト ボックス 11">
            <a:extLst>
              <a:ext uri="{FF2B5EF4-FFF2-40B4-BE49-F238E27FC236}">
                <a16:creationId xmlns:a16="http://schemas.microsoft.com/office/drawing/2014/main" id="{DAE0117D-2D12-4E2D-BD07-B59C23CA221B}"/>
              </a:ext>
            </a:extLst>
          </p:cNvPr>
          <p:cNvSpPr txBox="1"/>
          <p:nvPr/>
        </p:nvSpPr>
        <p:spPr>
          <a:xfrm>
            <a:off x="130473" y="1552748"/>
            <a:ext cx="8671090" cy="830997"/>
          </a:xfrm>
          <a:prstGeom prst="rect">
            <a:avLst/>
          </a:prstGeom>
          <a:noFill/>
          <a:ln w="25400" cmpd="dbl">
            <a:noFill/>
          </a:ln>
        </p:spPr>
        <p:txBody>
          <a:bodyPr wrap="square" rtlCol="0">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ja-JP" altLang="en-US" sz="160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 昨年度は、</a:t>
            </a:r>
            <a:r>
              <a:rPr kumimoji="0" lang="en-US" altLang="ja-JP" sz="160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LINE</a:t>
            </a:r>
            <a:r>
              <a:rPr kumimoji="0" lang="ja-JP" altLang="en-US" sz="160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の導入遅延や登録のインセンティブがなかったことから、登録者数低調</a:t>
            </a:r>
          </a:p>
          <a:p>
            <a:pPr marL="0" marR="0" lvl="0" indent="0" defTabSz="457200" rtl="0" eaLnBrk="1" fontAlgn="auto" latinLnBrk="0" hangingPunct="1">
              <a:lnSpc>
                <a:spcPct val="100000"/>
              </a:lnSpc>
              <a:spcBef>
                <a:spcPts val="0"/>
              </a:spcBef>
              <a:spcAft>
                <a:spcPts val="0"/>
              </a:spcAft>
              <a:buClrTx/>
              <a:buSzTx/>
              <a:buFontTx/>
              <a:buNone/>
              <a:tabLst/>
              <a:defRPr/>
            </a:pPr>
            <a:r>
              <a:rPr kumimoji="0" lang="ja-JP" altLang="en-US" sz="160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 今年度は、</a:t>
            </a:r>
            <a:r>
              <a:rPr kumimoji="0" lang="en-US" altLang="ja-JP" sz="160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LINE</a:t>
            </a:r>
            <a:r>
              <a:rPr kumimoji="0" lang="ja-JP" altLang="en-US" sz="160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では登録時の割引クーポンの提供に加え、その他の広報媒体を活用した取り組みも</a:t>
            </a:r>
            <a:br>
              <a:rPr kumimoji="0" lang="en-US" altLang="ja-JP" sz="160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br>
            <a:r>
              <a:rPr kumimoji="0" lang="ja-JP" altLang="en-US" sz="160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　　引き続き行うなど、情報発信の強化に努め、利用率の向上につなげる</a:t>
            </a:r>
          </a:p>
        </p:txBody>
      </p:sp>
      <p:graphicFrame>
        <p:nvGraphicFramePr>
          <p:cNvPr id="13" name="表 5">
            <a:extLst>
              <a:ext uri="{FF2B5EF4-FFF2-40B4-BE49-F238E27FC236}">
                <a16:creationId xmlns:a16="http://schemas.microsoft.com/office/drawing/2014/main" id="{22CAD133-A204-4727-8086-358ADE40709C}"/>
              </a:ext>
            </a:extLst>
          </p:cNvPr>
          <p:cNvGraphicFramePr>
            <a:graphicFrameLocks noGrp="1"/>
          </p:cNvGraphicFramePr>
          <p:nvPr>
            <p:extLst>
              <p:ext uri="{D42A27DB-BD31-4B8C-83A1-F6EECF244321}">
                <p14:modId xmlns:p14="http://schemas.microsoft.com/office/powerpoint/2010/main" val="558273725"/>
              </p:ext>
            </p:extLst>
          </p:nvPr>
        </p:nvGraphicFramePr>
        <p:xfrm>
          <a:off x="348049" y="2422559"/>
          <a:ext cx="8352000" cy="1500466"/>
        </p:xfrm>
        <a:graphic>
          <a:graphicData uri="http://schemas.openxmlformats.org/drawingml/2006/table">
            <a:tbl>
              <a:tblPr firstRow="1" bandRow="1">
                <a:tableStyleId>{5940675A-B579-460E-94D1-54222C63F5DA}</a:tableStyleId>
              </a:tblPr>
              <a:tblGrid>
                <a:gridCol w="3672000">
                  <a:extLst>
                    <a:ext uri="{9D8B030D-6E8A-4147-A177-3AD203B41FA5}">
                      <a16:colId xmlns:a16="http://schemas.microsoft.com/office/drawing/2014/main" val="4181652965"/>
                    </a:ext>
                  </a:extLst>
                </a:gridCol>
                <a:gridCol w="4680000">
                  <a:extLst>
                    <a:ext uri="{9D8B030D-6E8A-4147-A177-3AD203B41FA5}">
                      <a16:colId xmlns:a16="http://schemas.microsoft.com/office/drawing/2014/main" val="3401041524"/>
                    </a:ext>
                  </a:extLst>
                </a:gridCol>
              </a:tblGrid>
              <a:tr h="293899">
                <a:tc>
                  <a:txBody>
                    <a:bodyPr/>
                    <a:lstStyle/>
                    <a:p>
                      <a:pPr algn="ctr"/>
                      <a:r>
                        <a:rPr kumimoji="1" lang="ja-JP" altLang="en-US" sz="1400" dirty="0">
                          <a:latin typeface="Meiryo UI" panose="020B0604030504040204" pitchFamily="50" charset="-128"/>
                          <a:ea typeface="Meiryo UI" panose="020B0604030504040204" pitchFamily="50" charset="-128"/>
                        </a:rPr>
                        <a:t>令和７年度　取組実績</a:t>
                      </a:r>
                    </a:p>
                  </a:txBody>
                  <a:tcPr anchor="ctr">
                    <a:solidFill>
                      <a:schemeClr val="bg1">
                        <a:lumMod val="85000"/>
                      </a:schemeClr>
                    </a:solidFill>
                  </a:tcPr>
                </a:tc>
                <a:tc>
                  <a:txBody>
                    <a:bodyPr/>
                    <a:lstStyle/>
                    <a:p>
                      <a:pPr algn="ctr"/>
                      <a:r>
                        <a:rPr kumimoji="1" lang="ja-JP" altLang="en-US" sz="1400" dirty="0">
                          <a:latin typeface="Meiryo UI" panose="020B0604030504040204" pitchFamily="50" charset="-128"/>
                          <a:ea typeface="Meiryo UI" panose="020B0604030504040204" pitchFamily="50" charset="-128"/>
                        </a:rPr>
                        <a:t>令和８年度　取組予定</a:t>
                      </a:r>
                    </a:p>
                  </a:txBody>
                  <a:tcPr anchor="ctr">
                    <a:solidFill>
                      <a:schemeClr val="bg1">
                        <a:lumMod val="85000"/>
                      </a:schemeClr>
                    </a:solidFill>
                  </a:tcPr>
                </a:tc>
                <a:extLst>
                  <a:ext uri="{0D108BD9-81ED-4DB2-BD59-A6C34878D82A}">
                    <a16:rowId xmlns:a16="http://schemas.microsoft.com/office/drawing/2014/main" val="1313028357"/>
                  </a:ext>
                </a:extLst>
              </a:tr>
              <a:tr h="1195666">
                <a:tc>
                  <a:txBody>
                    <a:bodyPr/>
                    <a:lstStyle/>
                    <a:p>
                      <a:pPr marL="285750" indent="-285750" algn="l">
                        <a:spcBef>
                          <a:spcPts val="600"/>
                        </a:spcBef>
                        <a:buFont typeface="Wingdings" panose="05000000000000000000" pitchFamily="2" charset="2"/>
                        <a:buChar char="u"/>
                      </a:pPr>
                      <a:r>
                        <a:rPr kumimoji="0" lang="en-US" altLang="ja-JP" sz="14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LINE</a:t>
                      </a:r>
                      <a:r>
                        <a:rPr kumimoji="0" lang="ja-JP" altLang="en-US" sz="14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公式アカウントを作成し、</a:t>
                      </a:r>
                      <a:br>
                        <a:rPr kumimoji="0" lang="en-US" altLang="ja-JP" sz="14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br>
                      <a:r>
                        <a:rPr kumimoji="0" lang="en-US" altLang="ja-JP" sz="14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11</a:t>
                      </a:r>
                      <a:r>
                        <a:rPr kumimoji="0" lang="ja-JP" altLang="en-US" sz="14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月よりカレンダーの配布と合わせ配信開始</a:t>
                      </a:r>
                      <a:endParaRPr kumimoji="0" lang="en-US" altLang="ja-JP" sz="14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285750" indent="-285750" algn="l">
                        <a:spcBef>
                          <a:spcPts val="600"/>
                        </a:spcBef>
                        <a:buFont typeface="Wingdings" panose="05000000000000000000" pitchFamily="2" charset="2"/>
                        <a:buChar char="u"/>
                      </a:pPr>
                      <a:r>
                        <a:rPr kumimoji="1" lang="ja-JP" altLang="en-US" sz="14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受付にて</a:t>
                      </a:r>
                      <a:r>
                        <a:rPr kumimoji="1" lang="en-US" altLang="ja-JP" sz="14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QR</a:t>
                      </a:r>
                      <a:r>
                        <a:rPr kumimoji="1" lang="ja-JP" altLang="en-US" sz="14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コード記載のフライヤーを設置</a:t>
                      </a:r>
                      <a:endParaRPr kumimoji="1" lang="en-US" altLang="ja-JP" sz="14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285750" indent="-285750" algn="l">
                        <a:spcBef>
                          <a:spcPts val="600"/>
                        </a:spcBef>
                        <a:buFont typeface="Wingdings" panose="05000000000000000000" pitchFamily="2" charset="2"/>
                        <a:buChar char="u"/>
                      </a:pPr>
                      <a:r>
                        <a:rPr kumimoji="1" lang="ja-JP" altLang="en-US" sz="14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登録者数：</a:t>
                      </a:r>
                      <a:r>
                        <a:rPr kumimoji="1" lang="en-US" altLang="ja-JP" sz="14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23</a:t>
                      </a:r>
                      <a:r>
                        <a:rPr kumimoji="1" lang="ja-JP" altLang="en-US" sz="1400" dirty="0">
                          <a:latin typeface="Meiryo UI" panose="020B0604030504040204" pitchFamily="50" charset="-128"/>
                          <a:ea typeface="Meiryo UI" panose="020B0604030504040204" pitchFamily="50" charset="-128"/>
                        </a:rPr>
                        <a:t>人（目標：</a:t>
                      </a:r>
                      <a:r>
                        <a:rPr kumimoji="1" lang="en-US" altLang="ja-JP" sz="1400" dirty="0">
                          <a:latin typeface="Meiryo UI" panose="020B0604030504040204" pitchFamily="50" charset="-128"/>
                          <a:ea typeface="Meiryo UI" panose="020B0604030504040204" pitchFamily="50" charset="-128"/>
                        </a:rPr>
                        <a:t>900</a:t>
                      </a:r>
                      <a:r>
                        <a:rPr kumimoji="1" lang="ja-JP" altLang="en-US" sz="1400" dirty="0">
                          <a:latin typeface="Meiryo UI" panose="020B0604030504040204" pitchFamily="50" charset="-128"/>
                          <a:ea typeface="Meiryo UI" panose="020B0604030504040204" pitchFamily="50" charset="-128"/>
                        </a:rPr>
                        <a:t>人）</a:t>
                      </a:r>
                    </a:p>
                  </a:txBody>
                  <a:tcPr anchor="ctr"/>
                </a:tc>
                <a:tc>
                  <a:txBody>
                    <a:bodyPr/>
                    <a:lstStyle/>
                    <a:p>
                      <a:pPr marL="285750" indent="-285750" algn="l">
                        <a:spcBef>
                          <a:spcPts val="600"/>
                        </a:spcBef>
                        <a:buFont typeface="Wingdings" panose="05000000000000000000" pitchFamily="2" charset="2"/>
                        <a:buChar char="u"/>
                      </a:pPr>
                      <a:r>
                        <a:rPr kumimoji="1" lang="ja-JP" altLang="en-US" sz="14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登録のインセンティブの実施</a:t>
                      </a:r>
                      <a:br>
                        <a:rPr kumimoji="1" lang="en-US" altLang="ja-JP" sz="14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br>
                      <a:r>
                        <a:rPr kumimoji="1" lang="en-US" altLang="ja-JP" sz="14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ja-JP" altLang="en-US" sz="14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例</a:t>
                      </a:r>
                      <a:r>
                        <a:rPr kumimoji="1" lang="en-US" altLang="ja-JP" sz="14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ja-JP" altLang="en-US" sz="14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友達追加にて、夜間や直前利用の割引クーポンの提供</a:t>
                      </a:r>
                      <a:endParaRPr kumimoji="1" lang="en-US" altLang="ja-JP" sz="14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285750" indent="-285750" algn="l">
                        <a:spcBef>
                          <a:spcPts val="600"/>
                        </a:spcBef>
                        <a:buFont typeface="Wingdings" panose="05000000000000000000" pitchFamily="2" charset="2"/>
                        <a:buChar char="u"/>
                      </a:pPr>
                      <a:r>
                        <a:rPr kumimoji="1" lang="ja-JP" altLang="en-US" sz="14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上記内容を様々な媒体にて発信し、登録者の増加をめざし、利用が見込みにくい部屋の利用率の向上につなげる</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nchor="ctr"/>
                </a:tc>
                <a:extLst>
                  <a:ext uri="{0D108BD9-81ED-4DB2-BD59-A6C34878D82A}">
                    <a16:rowId xmlns:a16="http://schemas.microsoft.com/office/drawing/2014/main" val="3510605638"/>
                  </a:ext>
                </a:extLst>
              </a:tr>
            </a:tbl>
          </a:graphicData>
        </a:graphic>
      </p:graphicFrame>
      <p:sp>
        <p:nvSpPr>
          <p:cNvPr id="14" name="テキスト ボックス 13">
            <a:extLst>
              <a:ext uri="{FF2B5EF4-FFF2-40B4-BE49-F238E27FC236}">
                <a16:creationId xmlns:a16="http://schemas.microsoft.com/office/drawing/2014/main" id="{C5095AB9-D696-465B-B0B4-23006EFB655F}"/>
              </a:ext>
            </a:extLst>
          </p:cNvPr>
          <p:cNvSpPr txBox="1"/>
          <p:nvPr/>
        </p:nvSpPr>
        <p:spPr>
          <a:xfrm>
            <a:off x="0" y="4091401"/>
            <a:ext cx="4114800" cy="338554"/>
          </a:xfrm>
          <a:prstGeom prst="rect">
            <a:avLst/>
          </a:prstGeom>
          <a:noFill/>
          <a:ln w="25400" cmpd="dbl">
            <a:noFill/>
          </a:ln>
        </p:spPr>
        <p:txBody>
          <a:bodyPr wrap="square" rtlCol="0">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ja-JP" altLang="en-US" sz="16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○企業や団体への広報・</a:t>
            </a:r>
            <a:r>
              <a:rPr kumimoji="0" lang="en-US" altLang="ja-JP" sz="16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PR</a:t>
            </a:r>
            <a:r>
              <a:rPr kumimoji="0" lang="ja-JP" altLang="en-US" sz="16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強化（</a:t>
            </a:r>
            <a:r>
              <a:rPr kumimoji="0" lang="en-US" altLang="ja-JP" sz="16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R8</a:t>
            </a:r>
            <a:r>
              <a:rPr kumimoji="0" lang="ja-JP" altLang="en-US" sz="16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新規）</a:t>
            </a:r>
          </a:p>
        </p:txBody>
      </p:sp>
      <p:sp>
        <p:nvSpPr>
          <p:cNvPr id="15" name="テキスト ボックス 14">
            <a:extLst>
              <a:ext uri="{FF2B5EF4-FFF2-40B4-BE49-F238E27FC236}">
                <a16:creationId xmlns:a16="http://schemas.microsoft.com/office/drawing/2014/main" id="{24EFC0C7-2332-4ED8-9953-AF28F2248B57}"/>
              </a:ext>
            </a:extLst>
          </p:cNvPr>
          <p:cNvSpPr txBox="1"/>
          <p:nvPr/>
        </p:nvSpPr>
        <p:spPr>
          <a:xfrm>
            <a:off x="0" y="5637494"/>
            <a:ext cx="3855308" cy="338554"/>
          </a:xfrm>
          <a:prstGeom prst="rect">
            <a:avLst/>
          </a:prstGeom>
          <a:noFill/>
          <a:ln w="25400" cmpd="dbl">
            <a:noFill/>
          </a:ln>
        </p:spPr>
        <p:txBody>
          <a:bodyPr wrap="square" rtlCol="0">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ja-JP" altLang="en-US" sz="16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○ハード面の広報強化（</a:t>
            </a:r>
            <a:r>
              <a:rPr kumimoji="0" lang="en-US" altLang="ja-JP" sz="16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R8</a:t>
            </a:r>
            <a:r>
              <a:rPr kumimoji="0" lang="ja-JP" altLang="en-US" sz="16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新規）</a:t>
            </a:r>
          </a:p>
        </p:txBody>
      </p:sp>
      <p:sp>
        <p:nvSpPr>
          <p:cNvPr id="16" name="テキスト ボックス 15">
            <a:extLst>
              <a:ext uri="{FF2B5EF4-FFF2-40B4-BE49-F238E27FC236}">
                <a16:creationId xmlns:a16="http://schemas.microsoft.com/office/drawing/2014/main" id="{DAE0117D-2D12-4E2D-BD07-B59C23CA221B}"/>
              </a:ext>
            </a:extLst>
          </p:cNvPr>
          <p:cNvSpPr txBox="1"/>
          <p:nvPr/>
        </p:nvSpPr>
        <p:spPr>
          <a:xfrm>
            <a:off x="130473" y="4464621"/>
            <a:ext cx="8671090" cy="1077218"/>
          </a:xfrm>
          <a:prstGeom prst="rect">
            <a:avLst/>
          </a:prstGeom>
          <a:noFill/>
          <a:ln w="25400" cmpd="dbl">
            <a:noFill/>
          </a:ln>
        </p:spPr>
        <p:txBody>
          <a:bodyPr wrap="square" rtlCol="0">
            <a:spAutoFit/>
          </a:bodyPr>
          <a:lstStyle/>
          <a:p>
            <a:pPr lvl="0">
              <a:defRPr/>
            </a:pPr>
            <a:r>
              <a:rPr lang="ja-JP" altLang="en-US" sz="1600" dirty="0">
                <a:solidFill>
                  <a:sysClr val="windowText" lastClr="000000"/>
                </a:solidFill>
                <a:latin typeface="Meiryo UI" panose="020B0604030504040204" pitchFamily="50" charset="-128"/>
                <a:ea typeface="Meiryo UI" panose="020B0604030504040204" pitchFamily="50" charset="-128"/>
              </a:rPr>
              <a:t>▸労働協会人材開発部と連携し、合説出展企業等を中心にイベント会場など外部での広報を強化する</a:t>
            </a:r>
            <a:endParaRPr lang="en-US" altLang="ja-JP" sz="1600" dirty="0">
              <a:solidFill>
                <a:sysClr val="windowText" lastClr="000000"/>
              </a:solidFill>
              <a:latin typeface="Meiryo UI" panose="020B0604030504040204" pitchFamily="50" charset="-128"/>
              <a:ea typeface="Meiryo UI" panose="020B0604030504040204" pitchFamily="50" charset="-128"/>
            </a:endParaRPr>
          </a:p>
          <a:p>
            <a:pPr lvl="0">
              <a:defRPr/>
            </a:pPr>
            <a:r>
              <a:rPr lang="ja-JP" altLang="en-US" sz="1600" dirty="0">
                <a:solidFill>
                  <a:sysClr val="windowText" lastClr="000000"/>
                </a:solidFill>
                <a:latin typeface="Meiryo UI" panose="020B0604030504040204" pitchFamily="50" charset="-128"/>
                <a:ea typeface="Meiryo UI" panose="020B0604030504040204" pitchFamily="50" charset="-128"/>
              </a:rPr>
              <a:t>▸インターネットでみてから問合せすることが多いため、ネット広告を強化する</a:t>
            </a:r>
          </a:p>
          <a:p>
            <a:pPr lvl="0">
              <a:defRPr/>
            </a:pPr>
            <a:r>
              <a:rPr lang="ja-JP" altLang="en-US" sz="1600" dirty="0">
                <a:solidFill>
                  <a:sysClr val="windowText" lastClr="000000"/>
                </a:solidFill>
                <a:latin typeface="Meiryo UI" panose="020B0604030504040204" pitchFamily="50" charset="-128"/>
                <a:ea typeface="Meiryo UI" panose="020B0604030504040204" pitchFamily="50" charset="-128"/>
              </a:rPr>
              <a:t>▸プチ・エルについては知人からの紹介が多いため、口コミを増やす働きかけをする</a:t>
            </a:r>
          </a:p>
          <a:p>
            <a:pPr lvl="0">
              <a:defRPr/>
            </a:pPr>
            <a:r>
              <a:rPr lang="ja-JP" altLang="en-US" sz="1600" dirty="0">
                <a:solidFill>
                  <a:sysClr val="windowText" lastClr="000000"/>
                </a:solidFill>
                <a:latin typeface="Meiryo UI" panose="020B0604030504040204" pitchFamily="50" charset="-128"/>
                <a:ea typeface="Meiryo UI" panose="020B0604030504040204" pitchFamily="50" charset="-128"/>
              </a:rPr>
              <a:t>　　→</a:t>
            </a:r>
            <a:r>
              <a:rPr lang="en-US" altLang="ja-JP" sz="1600" dirty="0">
                <a:solidFill>
                  <a:sysClr val="windowText" lastClr="000000"/>
                </a:solidFill>
                <a:latin typeface="Meiryo UI" panose="020B0604030504040204" pitchFamily="50" charset="-128"/>
                <a:ea typeface="Meiryo UI" panose="020B0604030504040204" pitchFamily="50" charset="-128"/>
              </a:rPr>
              <a:t>SNS</a:t>
            </a:r>
            <a:r>
              <a:rPr lang="ja-JP" altLang="en-US" sz="1600" dirty="0">
                <a:solidFill>
                  <a:sysClr val="windowText" lastClr="000000"/>
                </a:solidFill>
                <a:latin typeface="Meiryo UI" panose="020B0604030504040204" pitchFamily="50" charset="-128"/>
                <a:ea typeface="Meiryo UI" panose="020B0604030504040204" pitchFamily="50" charset="-128"/>
              </a:rPr>
              <a:t>で情報発信してくれた利用者へ特典を進呈する、またはポイントカードのスタンプとして反映など</a:t>
            </a:r>
            <a:endParaRPr kumimoji="0" lang="ja-JP" altLang="en-US" sz="160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17" name="テキスト ボックス 16">
            <a:extLst>
              <a:ext uri="{FF2B5EF4-FFF2-40B4-BE49-F238E27FC236}">
                <a16:creationId xmlns:a16="http://schemas.microsoft.com/office/drawing/2014/main" id="{DAE0117D-2D12-4E2D-BD07-B59C23CA221B}"/>
              </a:ext>
            </a:extLst>
          </p:cNvPr>
          <p:cNvSpPr txBox="1"/>
          <p:nvPr/>
        </p:nvSpPr>
        <p:spPr>
          <a:xfrm>
            <a:off x="130473" y="5976048"/>
            <a:ext cx="8671090" cy="584775"/>
          </a:xfrm>
          <a:prstGeom prst="rect">
            <a:avLst/>
          </a:prstGeom>
          <a:noFill/>
          <a:ln w="25400" cmpd="dbl">
            <a:noFill/>
          </a:ln>
        </p:spPr>
        <p:txBody>
          <a:bodyPr wrap="square" rtlCol="0">
            <a:spAutoFit/>
          </a:bodyPr>
          <a:lstStyle/>
          <a:p>
            <a:pPr lvl="0">
              <a:defRPr/>
            </a:pPr>
            <a:r>
              <a:rPr lang="ja-JP" altLang="en-US" sz="1600" dirty="0">
                <a:solidFill>
                  <a:sysClr val="windowText" lastClr="000000"/>
                </a:solidFill>
                <a:latin typeface="Meiryo UI" panose="020B0604030504040204" pitchFamily="50" charset="-128"/>
                <a:ea typeface="Meiryo UI" panose="020B0604030504040204" pitchFamily="50" charset="-128"/>
              </a:rPr>
              <a:t>▸ 通り沿いの広告を強化する。チラシの設置だけでなく、車で通行する場合でも会議室がある事がわかる</a:t>
            </a:r>
            <a:br>
              <a:rPr lang="en-US" altLang="ja-JP" sz="1600" dirty="0">
                <a:solidFill>
                  <a:sysClr val="windowText" lastClr="000000"/>
                </a:solidFill>
                <a:latin typeface="Meiryo UI" panose="020B0604030504040204" pitchFamily="50" charset="-128"/>
                <a:ea typeface="Meiryo UI" panose="020B0604030504040204" pitchFamily="50" charset="-128"/>
              </a:rPr>
            </a:br>
            <a:r>
              <a:rPr lang="ja-JP" altLang="en-US" sz="1600" dirty="0">
                <a:solidFill>
                  <a:sysClr val="windowText" lastClr="000000"/>
                </a:solidFill>
                <a:latin typeface="Meiryo UI" panose="020B0604030504040204" pitchFamily="50" charset="-128"/>
                <a:ea typeface="Meiryo UI" panose="020B0604030504040204" pitchFamily="50" charset="-128"/>
              </a:rPr>
              <a:t>　　ような看板の設置などを協議の上、設置する</a:t>
            </a:r>
          </a:p>
        </p:txBody>
      </p:sp>
      <p:sp>
        <p:nvSpPr>
          <p:cNvPr id="18" name="スライド番号プレースホルダー 1">
            <a:extLst>
              <a:ext uri="{FF2B5EF4-FFF2-40B4-BE49-F238E27FC236}">
                <a16:creationId xmlns:a16="http://schemas.microsoft.com/office/drawing/2014/main" id="{29F94B3E-76C2-4450-BC36-9C5794A2C7E3}"/>
              </a:ext>
            </a:extLst>
          </p:cNvPr>
          <p:cNvSpPr>
            <a:spLocks noGrp="1"/>
          </p:cNvSpPr>
          <p:nvPr>
            <p:ph type="sldNum" sz="quarter" idx="12"/>
          </p:nvPr>
        </p:nvSpPr>
        <p:spPr>
          <a:xfrm>
            <a:off x="7086600" y="6492875"/>
            <a:ext cx="2057400" cy="365125"/>
          </a:xfrm>
        </p:spPr>
        <p:txBody>
          <a:bodyPr/>
          <a:lstStyle/>
          <a:p>
            <a:fld id="{3BEFAA3D-2F26-44E4-AFFF-E76908BA4891}" type="slidenum">
              <a:rPr kumimoji="1" lang="ja-JP" altLang="en-US" smtClean="0"/>
              <a:t>8</a:t>
            </a:fld>
            <a:endParaRPr kumimoji="1" lang="ja-JP" altLang="en-US"/>
          </a:p>
        </p:txBody>
      </p:sp>
    </p:spTree>
    <p:extLst>
      <p:ext uri="{BB962C8B-B14F-4D97-AF65-F5344CB8AC3E}">
        <p14:creationId xmlns:p14="http://schemas.microsoft.com/office/powerpoint/2010/main" val="30540112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a:extLst>
              <a:ext uri="{FF2B5EF4-FFF2-40B4-BE49-F238E27FC236}">
                <a16:creationId xmlns:a16="http://schemas.microsoft.com/office/drawing/2014/main" id="{A2775F5D-8394-4ACE-83DC-AAC816139729}"/>
              </a:ext>
            </a:extLst>
          </p:cNvPr>
          <p:cNvSpPr>
            <a:spLocks noChangeArrowheads="1"/>
          </p:cNvSpPr>
          <p:nvPr/>
        </p:nvSpPr>
        <p:spPr bwMode="auto">
          <a:xfrm>
            <a:off x="2" y="3"/>
            <a:ext cx="9143997" cy="405342"/>
          </a:xfrm>
          <a:prstGeom prst="rect">
            <a:avLst/>
          </a:prstGeom>
          <a:solidFill>
            <a:sysClr val="windowText" lastClr="000000"/>
          </a:solidFill>
          <a:ln w="19050" cap="flat" cmpd="sng" algn="ctr">
            <a:noFill/>
            <a:prstDash val="solid"/>
            <a:miter lim="800000"/>
            <a:headEnd/>
            <a:tailEnd/>
          </a:ln>
          <a:effectLst/>
        </p:spPr>
        <p:txBody>
          <a:bodyPr wrap="none" tIns="59143" bIns="59143" anchor="ctr"/>
          <a:lstStyle>
            <a:lvl1pPr algn="l" eaLnBrk="0" hangingPunct="0">
              <a:spcBef>
                <a:spcPct val="20000"/>
              </a:spcBef>
              <a:buChar char="•"/>
              <a:defRPr kumimoji="1" sz="3200">
                <a:solidFill>
                  <a:schemeClr val="tx1"/>
                </a:solidFill>
                <a:latin typeface="Arial"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defTabSz="326582" eaLnBrk="1" hangingPunct="1">
              <a:spcBef>
                <a:spcPct val="0"/>
              </a:spcBef>
              <a:buNone/>
            </a:pPr>
            <a:r>
              <a:rPr lang="ja-JP" altLang="en-US" sz="2000" b="1" kern="0" dirty="0">
                <a:solidFill>
                  <a:prstClr val="white"/>
                </a:solidFill>
                <a:latin typeface="Meiryo UI" pitchFamily="50" charset="-128"/>
                <a:ea typeface="Meiryo UI" pitchFamily="50" charset="-128"/>
                <a:cs typeface="ＭＳ Ｐゴシック" pitchFamily="50" charset="-128"/>
              </a:rPr>
              <a:t>　令和８年度重点取組事項③</a:t>
            </a:r>
            <a:endParaRPr lang="ja-JP" altLang="en-US" sz="1100" b="1" kern="0" dirty="0">
              <a:solidFill>
                <a:prstClr val="white"/>
              </a:solidFill>
              <a:latin typeface="Meiryo UI" pitchFamily="50" charset="-128"/>
              <a:ea typeface="Meiryo UI" pitchFamily="50" charset="-128"/>
              <a:cs typeface="ＭＳ Ｐゴシック" pitchFamily="50" charset="-128"/>
            </a:endParaRPr>
          </a:p>
        </p:txBody>
      </p:sp>
      <p:sp>
        <p:nvSpPr>
          <p:cNvPr id="12" name="四角形: 角を丸くする 11">
            <a:extLst>
              <a:ext uri="{FF2B5EF4-FFF2-40B4-BE49-F238E27FC236}">
                <a16:creationId xmlns:a16="http://schemas.microsoft.com/office/drawing/2014/main" id="{F60566A9-BB4A-45BA-925A-AF26B9019EF5}"/>
              </a:ext>
            </a:extLst>
          </p:cNvPr>
          <p:cNvSpPr/>
          <p:nvPr/>
        </p:nvSpPr>
        <p:spPr>
          <a:xfrm>
            <a:off x="130473" y="506010"/>
            <a:ext cx="3038167" cy="405342"/>
          </a:xfrm>
          <a:prstGeom prst="roundRect">
            <a:avLst>
              <a:gd name="adj" fmla="val 50000"/>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latin typeface="Meiryo UI" panose="020B0604030504040204" pitchFamily="50" charset="-128"/>
                <a:ea typeface="Meiryo UI" panose="020B0604030504040204" pitchFamily="50" charset="-128"/>
              </a:rPr>
              <a:t>３．新・予約システムの導入</a:t>
            </a:r>
          </a:p>
        </p:txBody>
      </p:sp>
      <p:sp>
        <p:nvSpPr>
          <p:cNvPr id="15" name="テキスト ボックス 14">
            <a:extLst>
              <a:ext uri="{FF2B5EF4-FFF2-40B4-BE49-F238E27FC236}">
                <a16:creationId xmlns:a16="http://schemas.microsoft.com/office/drawing/2014/main" id="{3F67137E-C779-400D-9476-A65818473158}"/>
              </a:ext>
            </a:extLst>
          </p:cNvPr>
          <p:cNvSpPr txBox="1"/>
          <p:nvPr/>
        </p:nvSpPr>
        <p:spPr>
          <a:xfrm>
            <a:off x="130473" y="911352"/>
            <a:ext cx="8660748" cy="584775"/>
          </a:xfrm>
          <a:prstGeom prst="rect">
            <a:avLst/>
          </a:prstGeom>
          <a:noFill/>
          <a:ln>
            <a:noFill/>
          </a:ln>
        </p:spPr>
        <p:txBody>
          <a:bodyPr wrap="square" rtlCol="0" anchor="ctr" anchorCtr="0">
            <a:spAutoFit/>
          </a:bodyPr>
          <a:lstStyle/>
          <a:p>
            <a:pPr marL="180975" marR="0" lvl="0" indent="-180975" algn="l"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▸現行システムのバージョンアップを基本軸として進めていたが、運用面、金額面で折り合わず</a:t>
            </a:r>
            <a:endParaRPr kumimoji="0"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algn="l"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▸新たなシステムの選定を行い、今年度</a:t>
            </a:r>
            <a:r>
              <a:rPr lang="ja-JP" altLang="en-US" sz="1600" dirty="0">
                <a:solidFill>
                  <a:prstClr val="black"/>
                </a:solidFill>
                <a:latin typeface="Meiryo UI" panose="020B0604030504040204" pitchFamily="50" charset="-128"/>
                <a:ea typeface="Meiryo UI" panose="020B0604030504040204" pitchFamily="50" charset="-128"/>
              </a:rPr>
              <a:t>中の運用</a:t>
            </a:r>
            <a:r>
              <a:rPr kumimoji="0"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開始をめざす</a:t>
            </a:r>
            <a:endParaRPr kumimoji="0"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7" name="テキスト ボックス 16">
            <a:extLst>
              <a:ext uri="{FF2B5EF4-FFF2-40B4-BE49-F238E27FC236}">
                <a16:creationId xmlns:a16="http://schemas.microsoft.com/office/drawing/2014/main" id="{B0601D54-D4E3-428D-9161-30CB795F3FE7}"/>
              </a:ext>
            </a:extLst>
          </p:cNvPr>
          <p:cNvSpPr txBox="1"/>
          <p:nvPr/>
        </p:nvSpPr>
        <p:spPr>
          <a:xfrm>
            <a:off x="0" y="1599271"/>
            <a:ext cx="3168640" cy="338554"/>
          </a:xfrm>
          <a:prstGeom prst="rect">
            <a:avLst/>
          </a:prstGeom>
          <a:noFill/>
          <a:ln w="25400" cmpd="dbl">
            <a:noFill/>
          </a:ln>
        </p:spPr>
        <p:txBody>
          <a:bodyPr wrap="square" rtlCol="0">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ja-JP" altLang="en-US" sz="160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＜選定中システムの特徴＞</a:t>
            </a:r>
          </a:p>
        </p:txBody>
      </p:sp>
      <p:sp>
        <p:nvSpPr>
          <p:cNvPr id="18" name="大かっこ 17">
            <a:extLst>
              <a:ext uri="{FF2B5EF4-FFF2-40B4-BE49-F238E27FC236}">
                <a16:creationId xmlns:a16="http://schemas.microsoft.com/office/drawing/2014/main" id="{AC3C2EB6-65D7-43A7-81B7-3996B23BBA4D}"/>
              </a:ext>
            </a:extLst>
          </p:cNvPr>
          <p:cNvSpPr/>
          <p:nvPr/>
        </p:nvSpPr>
        <p:spPr>
          <a:xfrm>
            <a:off x="232443" y="5315467"/>
            <a:ext cx="3319910" cy="774040"/>
          </a:xfrm>
          <a:prstGeom prst="bracketPair">
            <a:avLst/>
          </a:prstGeom>
          <a:ln w="15875">
            <a:no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A438D388-93A1-47EF-8BCD-C44FC79685DC}"/>
              </a:ext>
            </a:extLst>
          </p:cNvPr>
          <p:cNvSpPr txBox="1"/>
          <p:nvPr/>
        </p:nvSpPr>
        <p:spPr>
          <a:xfrm>
            <a:off x="10983570" y="5702487"/>
            <a:ext cx="8949153"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入金遅延の確認や予約金の計上方法等にあわせるため、オリジナルの機能を随時追加して業務効率化を図る</a:t>
            </a:r>
            <a:endPar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予約承認の手順については、今後運用をあわせて検討</a:t>
            </a:r>
          </a:p>
        </p:txBody>
      </p:sp>
      <p:sp>
        <p:nvSpPr>
          <p:cNvPr id="22" name="正方形/長方形 21">
            <a:extLst>
              <a:ext uri="{FF2B5EF4-FFF2-40B4-BE49-F238E27FC236}">
                <a16:creationId xmlns:a16="http://schemas.microsoft.com/office/drawing/2014/main" id="{F7F84985-5078-4EF3-936C-366EEE71BADB}"/>
              </a:ext>
            </a:extLst>
          </p:cNvPr>
          <p:cNvSpPr/>
          <p:nvPr/>
        </p:nvSpPr>
        <p:spPr>
          <a:xfrm>
            <a:off x="130477" y="6236912"/>
            <a:ext cx="1963740" cy="4270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システム再選定</a:t>
            </a:r>
          </a:p>
        </p:txBody>
      </p:sp>
      <p:sp>
        <p:nvSpPr>
          <p:cNvPr id="23" name="正方形/長方形 22">
            <a:extLst>
              <a:ext uri="{FF2B5EF4-FFF2-40B4-BE49-F238E27FC236}">
                <a16:creationId xmlns:a16="http://schemas.microsoft.com/office/drawing/2014/main" id="{52F3BC0E-ACCA-4D00-B001-0BB2E84ECE15}"/>
              </a:ext>
            </a:extLst>
          </p:cNvPr>
          <p:cNvSpPr/>
          <p:nvPr/>
        </p:nvSpPr>
        <p:spPr>
          <a:xfrm>
            <a:off x="2094207" y="6236912"/>
            <a:ext cx="1963740" cy="42545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システム開発・テスト</a:t>
            </a:r>
          </a:p>
        </p:txBody>
      </p:sp>
      <p:sp>
        <p:nvSpPr>
          <p:cNvPr id="24" name="正方形/長方形 23">
            <a:extLst>
              <a:ext uri="{FF2B5EF4-FFF2-40B4-BE49-F238E27FC236}">
                <a16:creationId xmlns:a16="http://schemas.microsoft.com/office/drawing/2014/main" id="{200A0191-FBA8-461D-93E8-E3EEF3C46F43}"/>
              </a:ext>
            </a:extLst>
          </p:cNvPr>
          <p:cNvSpPr/>
          <p:nvPr/>
        </p:nvSpPr>
        <p:spPr>
          <a:xfrm>
            <a:off x="4057947" y="6238294"/>
            <a:ext cx="1963740" cy="424069"/>
          </a:xfrm>
          <a:prstGeom prst="rect">
            <a:avLst/>
          </a:prstGeom>
          <a:solidFill>
            <a:srgbClr val="C000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総合テスト・操作研修</a:t>
            </a:r>
          </a:p>
        </p:txBody>
      </p:sp>
      <p:sp>
        <p:nvSpPr>
          <p:cNvPr id="25" name="正方形/長方形 24">
            <a:extLst>
              <a:ext uri="{FF2B5EF4-FFF2-40B4-BE49-F238E27FC236}">
                <a16:creationId xmlns:a16="http://schemas.microsoft.com/office/drawing/2014/main" id="{9AEAB6AA-BDFF-4D19-B196-6D9B82A4FB55}"/>
              </a:ext>
            </a:extLst>
          </p:cNvPr>
          <p:cNvSpPr/>
          <p:nvPr/>
        </p:nvSpPr>
        <p:spPr>
          <a:xfrm>
            <a:off x="6021687" y="6238294"/>
            <a:ext cx="1963740" cy="42406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運用テスト・データ移行</a:t>
            </a:r>
          </a:p>
        </p:txBody>
      </p:sp>
      <p:sp>
        <p:nvSpPr>
          <p:cNvPr id="26" name="正方形/長方形 25">
            <a:extLst>
              <a:ext uri="{FF2B5EF4-FFF2-40B4-BE49-F238E27FC236}">
                <a16:creationId xmlns:a16="http://schemas.microsoft.com/office/drawing/2014/main" id="{1406EA61-BC89-49A9-9D71-6D396981E8FD}"/>
              </a:ext>
            </a:extLst>
          </p:cNvPr>
          <p:cNvSpPr/>
          <p:nvPr/>
        </p:nvSpPr>
        <p:spPr>
          <a:xfrm>
            <a:off x="7993980" y="6238293"/>
            <a:ext cx="990995" cy="424069"/>
          </a:xfrm>
          <a:prstGeom prst="rect">
            <a:avLst/>
          </a:prstGeom>
          <a:solidFill>
            <a:srgbClr val="66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運用開始</a:t>
            </a:r>
          </a:p>
        </p:txBody>
      </p:sp>
      <p:sp>
        <p:nvSpPr>
          <p:cNvPr id="27" name="テキスト ボックス 26">
            <a:extLst>
              <a:ext uri="{FF2B5EF4-FFF2-40B4-BE49-F238E27FC236}">
                <a16:creationId xmlns:a16="http://schemas.microsoft.com/office/drawing/2014/main" id="{A1126124-ED21-4185-8D80-735D7ACD8283}"/>
              </a:ext>
            </a:extLst>
          </p:cNvPr>
          <p:cNvSpPr txBox="1"/>
          <p:nvPr/>
        </p:nvSpPr>
        <p:spPr>
          <a:xfrm>
            <a:off x="0" y="5918125"/>
            <a:ext cx="8800807"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４月　　　　　　　　　　　　　　　　</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7</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月　　　　　　  　　　　　</a:t>
            </a:r>
            <a:r>
              <a:rPr kumimoji="1" lang="en-US" altLang="ja-JP" sz="1600" dirty="0">
                <a:solidFill>
                  <a:prstClr val="black"/>
                </a:solidFill>
                <a:latin typeface="Meiryo UI" panose="020B0604030504040204" pitchFamily="50" charset="-128"/>
                <a:ea typeface="Meiryo UI" panose="020B0604030504040204" pitchFamily="50" charset="-128"/>
              </a:rPr>
              <a:t>10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月　　　　　　　　　　　</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12</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月　　　　　　　　</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3</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月</a:t>
            </a:r>
          </a:p>
        </p:txBody>
      </p:sp>
      <p:graphicFrame>
        <p:nvGraphicFramePr>
          <p:cNvPr id="28" name="表 5">
            <a:extLst>
              <a:ext uri="{FF2B5EF4-FFF2-40B4-BE49-F238E27FC236}">
                <a16:creationId xmlns:a16="http://schemas.microsoft.com/office/drawing/2014/main" id="{2EA9CDBC-59A0-4893-917A-4A7A6D080A0B}"/>
              </a:ext>
            </a:extLst>
          </p:cNvPr>
          <p:cNvGraphicFramePr>
            <a:graphicFrameLocks noGrp="1"/>
          </p:cNvGraphicFramePr>
          <p:nvPr>
            <p:extLst>
              <p:ext uri="{D42A27DB-BD31-4B8C-83A1-F6EECF244321}">
                <p14:modId xmlns:p14="http://schemas.microsoft.com/office/powerpoint/2010/main" val="101102748"/>
              </p:ext>
            </p:extLst>
          </p:nvPr>
        </p:nvGraphicFramePr>
        <p:xfrm>
          <a:off x="9479518" y="1957210"/>
          <a:ext cx="8854502" cy="3062193"/>
        </p:xfrm>
        <a:graphic>
          <a:graphicData uri="http://schemas.openxmlformats.org/drawingml/2006/table">
            <a:tbl>
              <a:tblPr firstRow="1" bandRow="1">
                <a:tableStyleId>{073A0DAA-6AF3-43AB-8588-CEC1D06C72B9}</a:tableStyleId>
              </a:tblPr>
              <a:tblGrid>
                <a:gridCol w="4366113">
                  <a:extLst>
                    <a:ext uri="{9D8B030D-6E8A-4147-A177-3AD203B41FA5}">
                      <a16:colId xmlns:a16="http://schemas.microsoft.com/office/drawing/2014/main" val="1772652600"/>
                    </a:ext>
                  </a:extLst>
                </a:gridCol>
                <a:gridCol w="4488389">
                  <a:extLst>
                    <a:ext uri="{9D8B030D-6E8A-4147-A177-3AD203B41FA5}">
                      <a16:colId xmlns:a16="http://schemas.microsoft.com/office/drawing/2014/main" val="1185623681"/>
                    </a:ext>
                  </a:extLst>
                </a:gridCol>
              </a:tblGrid>
              <a:tr h="350876">
                <a:tc>
                  <a:txBody>
                    <a:bodyPr/>
                    <a:lstStyle/>
                    <a:p>
                      <a:pPr algn="ctr"/>
                      <a:r>
                        <a:rPr kumimoji="1" lang="ja-JP" altLang="en-US" sz="1600" dirty="0">
                          <a:latin typeface="Meiryo UI" panose="020B0604030504040204" pitchFamily="50" charset="-128"/>
                          <a:ea typeface="Meiryo UI" panose="020B0604030504040204" pitchFamily="50" charset="-128"/>
                        </a:rPr>
                        <a:t>利用者側</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Meiryo UI" panose="020B0604030504040204" pitchFamily="50" charset="-128"/>
                          <a:ea typeface="Meiryo UI" panose="020B0604030504040204" pitchFamily="50" charset="-128"/>
                        </a:rPr>
                        <a:t>管理側（管理業務の効率化）</a:t>
                      </a: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（管理業</a:t>
                      </a:r>
                    </a:p>
                  </a:txBody>
                  <a:tcPr/>
                </a:tc>
                <a:extLst>
                  <a:ext uri="{0D108BD9-81ED-4DB2-BD59-A6C34878D82A}">
                    <a16:rowId xmlns:a16="http://schemas.microsoft.com/office/drawing/2014/main" val="1416769281"/>
                  </a:ext>
                </a:extLst>
              </a:tr>
              <a:tr h="2711317">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．ユニバーサルデザイン</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音声読み上げや読みやすいウェブデザインなど、</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すべての人にやさしいデザイン設計</a:t>
                      </a:r>
                      <a:br>
                        <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3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．キャッシュレス決済連携</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クレジットカードや</a:t>
                      </a:r>
                      <a:r>
                        <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QR</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コード等、各種決済手段に対応可能</a:t>
                      </a:r>
                      <a:br>
                        <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．お気に入り登録</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よく使う部屋をお気に入り登録し、予約が簡単に</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br>
                        <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a:t>
                      </a: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．将来のスマートロック連携</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ナンバー式の電子錠の導入により、スムーズな利用が可能</a:t>
                      </a:r>
                      <a:br>
                        <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4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今後の導入を検討</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 </a:t>
                      </a: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業務効率化</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電話による申込の減少など、受付業務量の減少</a:t>
                      </a:r>
                      <a:br>
                        <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 </a:t>
                      </a: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抽選機能の導入</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抽選の完全自動化による職員の業務量の減少</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br>
                        <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 </a:t>
                      </a: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自動処理機能</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利用料金の自動算定、独占利用制限等の処理の自動</a:t>
                      </a:r>
                      <a:br>
                        <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実施</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br>
                        <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a:t>
                      </a: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．操作ログの確認</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操作ログの照会が可能になり、利用者とのトラブル回避等</a:t>
                      </a:r>
                      <a:br>
                        <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に寄与</a:t>
                      </a:r>
                      <a:endParaRPr kumimoji="1" lang="ja-JP" altLang="en-US" sz="14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1486537386"/>
                  </a:ext>
                </a:extLst>
              </a:tr>
            </a:tbl>
          </a:graphicData>
        </a:graphic>
      </p:graphicFrame>
      <p:cxnSp>
        <p:nvCxnSpPr>
          <p:cNvPr id="30" name="直線矢印コネクタ 29">
            <a:extLst>
              <a:ext uri="{FF2B5EF4-FFF2-40B4-BE49-F238E27FC236}">
                <a16:creationId xmlns:a16="http://schemas.microsoft.com/office/drawing/2014/main" id="{DC3E5E77-6827-48CB-86FF-43A01BE97006}"/>
              </a:ext>
            </a:extLst>
          </p:cNvPr>
          <p:cNvCxnSpPr>
            <a:cxnSpLocks/>
          </p:cNvCxnSpPr>
          <p:nvPr/>
        </p:nvCxnSpPr>
        <p:spPr>
          <a:xfrm>
            <a:off x="1091863" y="5937891"/>
            <a:ext cx="0" cy="299021"/>
          </a:xfrm>
          <a:prstGeom prst="straightConnector1">
            <a:avLst/>
          </a:prstGeom>
          <a:ln w="5715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1" name="テキスト ボックス 30">
            <a:extLst>
              <a:ext uri="{FF2B5EF4-FFF2-40B4-BE49-F238E27FC236}">
                <a16:creationId xmlns:a16="http://schemas.microsoft.com/office/drawing/2014/main" id="{1B57B0AE-7B65-4A48-9E7C-3D285C375284}"/>
              </a:ext>
            </a:extLst>
          </p:cNvPr>
          <p:cNvSpPr txBox="1"/>
          <p:nvPr/>
        </p:nvSpPr>
        <p:spPr>
          <a:xfrm>
            <a:off x="-1" y="5608094"/>
            <a:ext cx="2062485" cy="338554"/>
          </a:xfrm>
          <a:prstGeom prst="rect">
            <a:avLst/>
          </a:prstGeom>
          <a:noFill/>
          <a:ln w="25400" cmpd="dbl">
            <a:noFill/>
          </a:ln>
        </p:spPr>
        <p:txBody>
          <a:bodyPr wrap="square" rtlCol="0">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ja-JP" altLang="en-US" sz="160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＜スケジュール＞</a:t>
            </a:r>
          </a:p>
        </p:txBody>
      </p:sp>
      <p:sp>
        <p:nvSpPr>
          <p:cNvPr id="32" name="テキスト ボックス 31">
            <a:extLst>
              <a:ext uri="{FF2B5EF4-FFF2-40B4-BE49-F238E27FC236}">
                <a16:creationId xmlns:a16="http://schemas.microsoft.com/office/drawing/2014/main" id="{6C81868E-D173-482A-9D5F-D233321D3756}"/>
              </a:ext>
            </a:extLst>
          </p:cNvPr>
          <p:cNvSpPr txBox="1"/>
          <p:nvPr/>
        </p:nvSpPr>
        <p:spPr>
          <a:xfrm>
            <a:off x="1073113" y="5917768"/>
            <a:ext cx="807511" cy="307777"/>
          </a:xfrm>
          <a:prstGeom prst="rect">
            <a:avLst/>
          </a:prstGeom>
          <a:noFill/>
          <a:ln w="25400" cmpd="dbl">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40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現時点</a:t>
            </a:r>
          </a:p>
        </p:txBody>
      </p:sp>
      <p:pic>
        <p:nvPicPr>
          <p:cNvPr id="3" name="図 2"/>
          <p:cNvPicPr>
            <a:picLocks noChangeAspect="1"/>
          </p:cNvPicPr>
          <p:nvPr/>
        </p:nvPicPr>
        <p:blipFill>
          <a:blip r:embed="rId3"/>
          <a:stretch>
            <a:fillRect/>
          </a:stretch>
        </p:blipFill>
        <p:spPr>
          <a:xfrm>
            <a:off x="380478" y="2120768"/>
            <a:ext cx="8037012" cy="3266615"/>
          </a:xfrm>
          <a:prstGeom prst="rect">
            <a:avLst/>
          </a:prstGeom>
        </p:spPr>
      </p:pic>
      <p:pic>
        <p:nvPicPr>
          <p:cNvPr id="5" name="図 4"/>
          <p:cNvPicPr>
            <a:picLocks noChangeAspect="1"/>
          </p:cNvPicPr>
          <p:nvPr/>
        </p:nvPicPr>
        <p:blipFill>
          <a:blip r:embed="rId4"/>
          <a:stretch>
            <a:fillRect/>
          </a:stretch>
        </p:blipFill>
        <p:spPr>
          <a:xfrm>
            <a:off x="6660394" y="1561693"/>
            <a:ext cx="2143125" cy="571500"/>
          </a:xfrm>
          <a:prstGeom prst="rect">
            <a:avLst/>
          </a:prstGeom>
        </p:spPr>
      </p:pic>
      <p:sp>
        <p:nvSpPr>
          <p:cNvPr id="21" name="スライド番号プレースホルダー 1">
            <a:extLst>
              <a:ext uri="{FF2B5EF4-FFF2-40B4-BE49-F238E27FC236}">
                <a16:creationId xmlns:a16="http://schemas.microsoft.com/office/drawing/2014/main" id="{2A452162-481B-49F5-B9B0-E4A45D569847}"/>
              </a:ext>
            </a:extLst>
          </p:cNvPr>
          <p:cNvSpPr>
            <a:spLocks noGrp="1"/>
          </p:cNvSpPr>
          <p:nvPr>
            <p:ph type="sldNum" sz="quarter" idx="12"/>
          </p:nvPr>
        </p:nvSpPr>
        <p:spPr>
          <a:xfrm>
            <a:off x="7086600" y="6566710"/>
            <a:ext cx="2057400" cy="365125"/>
          </a:xfrm>
        </p:spPr>
        <p:txBody>
          <a:bodyPr/>
          <a:lstStyle/>
          <a:p>
            <a:fld id="{3BEFAA3D-2F26-44E4-AFFF-E76908BA4891}" type="slidenum">
              <a:rPr kumimoji="1" lang="ja-JP" altLang="en-US" smtClean="0"/>
              <a:t>9</a:t>
            </a:fld>
            <a:endParaRPr kumimoji="1" lang="ja-JP" altLang="en-US"/>
          </a:p>
        </p:txBody>
      </p:sp>
    </p:spTree>
    <p:extLst>
      <p:ext uri="{BB962C8B-B14F-4D97-AF65-F5344CB8AC3E}">
        <p14:creationId xmlns:p14="http://schemas.microsoft.com/office/powerpoint/2010/main" val="3938866903"/>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3286</Words>
  <Application>Microsoft Office PowerPoint</Application>
  <PresentationFormat>画面に合わせる (4:3)</PresentationFormat>
  <Paragraphs>546</Paragraphs>
  <Slides>12</Slides>
  <Notes>11</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12</vt:i4>
      </vt:variant>
    </vt:vector>
  </HeadingPairs>
  <TitlesOfParts>
    <vt:vector size="20" baseType="lpstr">
      <vt:lpstr>Meiryo UI</vt:lpstr>
      <vt:lpstr>Yu Gothic</vt:lpstr>
      <vt:lpstr>Yu Gothic</vt:lpstr>
      <vt:lpstr>Arial</vt:lpstr>
      <vt:lpstr>Calibri</vt:lpstr>
      <vt:lpstr>Calibri Light</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2026-07-13T01:01:04Z</dcterms:created>
  <dcterms:modified xsi:type="dcterms:W3CDTF">2026-07-13T01:01:40Z</dcterms:modified>
</cp:coreProperties>
</file>