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87" r:id="rId3"/>
    <p:sldId id="277" r:id="rId4"/>
    <p:sldId id="288"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6" d="100"/>
          <a:sy n="96" d="100"/>
        </p:scale>
        <p:origin x="792" y="77"/>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1757$\doc\&#36001;&#25919;\&#9733;&#36001;&#25919;&#12471;&#12511;&#12517;&#12524;&#12540;&#12471;&#12519;&#12531;\R6\06_&#20844;&#34920;\02&#20316;&#25104;&#36039;&#26009;&#65288;&#30010;&#26449;&#20998;&#65289;\42&#27827;&#21335;&#30010;\&#65288;42_&#27827;&#21335;&#30010;&#65289;02_&#25512;&#35336;&#32080;&#26524;&#27972;&#26360;&#29256;&#20316;&#25104;&#2999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4275992782015248E-2"/>
          <c:y val="3.4955667328356525E-2"/>
          <c:w val="0.86702296755064401"/>
          <c:h val="0.84304612260995071"/>
        </c:manualLayout>
      </c:layout>
      <c:barChart>
        <c:barDir val="col"/>
        <c:grouping val="clustered"/>
        <c:varyColors val="0"/>
        <c:ser>
          <c:idx val="0"/>
          <c:order val="0"/>
          <c:tx>
            <c:v>財政調整基金残高</c:v>
          </c:tx>
          <c:spPr>
            <a:solidFill>
              <a:schemeClr val="accent1"/>
            </a:solidFill>
            <a:ln>
              <a:noFill/>
            </a:ln>
            <a:effectLst/>
          </c:spPr>
          <c:invertIfNegative val="0"/>
          <c:dLbls>
            <c:dLbl>
              <c:idx val="6"/>
              <c:layout>
                <c:manualLayout>
                  <c:x val="-9.5167791844531349E-17"/>
                  <c:y val="3.518570815772190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777-44A8-A619-93EBB5FAA107}"/>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'P1（収支過不足・基金残高）'!$D$6:$R$6</c:f>
              <c:numCache>
                <c:formatCode>#,##0_ </c:formatCode>
                <c:ptCount val="15"/>
                <c:pt idx="0">
                  <c:v>1371</c:v>
                </c:pt>
                <c:pt idx="1">
                  <c:v>1246</c:v>
                </c:pt>
                <c:pt idx="2">
                  <c:v>995</c:v>
                </c:pt>
                <c:pt idx="3">
                  <c:v>822</c:v>
                </c:pt>
                <c:pt idx="4">
                  <c:v>578</c:v>
                </c:pt>
                <c:pt idx="5">
                  <c:v>366</c:v>
                </c:pt>
                <c:pt idx="6">
                  <c:v>44</c:v>
                </c:pt>
                <c:pt idx="7">
                  <c:v>-197</c:v>
                </c:pt>
                <c:pt idx="8">
                  <c:v>-533</c:v>
                </c:pt>
                <c:pt idx="9">
                  <c:v>-827</c:v>
                </c:pt>
                <c:pt idx="10">
                  <c:v>-1139</c:v>
                </c:pt>
                <c:pt idx="11">
                  <c:v>-1510</c:v>
                </c:pt>
                <c:pt idx="12">
                  <c:v>-1893</c:v>
                </c:pt>
                <c:pt idx="13">
                  <c:v>-2275</c:v>
                </c:pt>
                <c:pt idx="14">
                  <c:v>-2647</c:v>
                </c:pt>
              </c:numCache>
            </c:numRef>
          </c:val>
          <c:extLst>
            <c:ext xmlns:c16="http://schemas.microsoft.com/office/drawing/2014/chart" uri="{C3380CC4-5D6E-409C-BE32-E72D297353CC}">
              <c16:uniqueId val="{00000000-A5EB-4B68-BF44-D4DE55F34DB9}"/>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dLbl>
              <c:idx val="0"/>
              <c:layout>
                <c:manualLayout>
                  <c:x val="-1.2977576076952206E-3"/>
                  <c:y val="-1.88215224026340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8EB-485C-ADC9-BC4487E3FC84}"/>
                </c:ext>
              </c:extLst>
            </c:dLbl>
            <c:dLbl>
              <c:idx val="12"/>
              <c:layout>
                <c:manualLayout>
                  <c:x val="-1.2977576076952325E-3"/>
                  <c:y val="1.88215224026340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8EB-485C-ADC9-BC4487E3FC84}"/>
                </c:ext>
              </c:extLst>
            </c:dLbl>
            <c:dLbl>
              <c:idx val="13"/>
              <c:layout>
                <c:manualLayout>
                  <c:x val="1.2977576076953277E-3"/>
                  <c:y val="1.25476816017558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8EB-485C-ADC9-BC4487E3FC84}"/>
                </c:ext>
              </c:extLst>
            </c:dLbl>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'P1（収支過不足・基金残高）'!$D$7:$R$7</c:f>
              <c:numCache>
                <c:formatCode>#,##0_ </c:formatCode>
                <c:ptCount val="15"/>
                <c:pt idx="0">
                  <c:v>-116</c:v>
                </c:pt>
                <c:pt idx="1">
                  <c:v>-125</c:v>
                </c:pt>
                <c:pt idx="2">
                  <c:v>-251</c:v>
                </c:pt>
                <c:pt idx="3">
                  <c:v>-173</c:v>
                </c:pt>
                <c:pt idx="4">
                  <c:v>-244</c:v>
                </c:pt>
                <c:pt idx="5">
                  <c:v>-212</c:v>
                </c:pt>
                <c:pt idx="6">
                  <c:v>-322</c:v>
                </c:pt>
                <c:pt idx="7">
                  <c:v>-241</c:v>
                </c:pt>
                <c:pt idx="8">
                  <c:v>-336</c:v>
                </c:pt>
                <c:pt idx="9">
                  <c:v>-294</c:v>
                </c:pt>
                <c:pt idx="10">
                  <c:v>-312</c:v>
                </c:pt>
                <c:pt idx="11">
                  <c:v>-371</c:v>
                </c:pt>
                <c:pt idx="12">
                  <c:v>-383</c:v>
                </c:pt>
                <c:pt idx="13">
                  <c:v>-382</c:v>
                </c:pt>
                <c:pt idx="14">
                  <c:v>-372</c:v>
                </c:pt>
              </c:numCache>
            </c:numRef>
          </c:val>
          <c:smooth val="0"/>
          <c:extLst>
            <c:ext xmlns:c16="http://schemas.microsoft.com/office/drawing/2014/chart" uri="{C3380CC4-5D6E-409C-BE32-E72D297353CC}">
              <c16:uniqueId val="{00000001-A5EB-4B68-BF44-D4DE55F34DB9}"/>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15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2000"/>
      </c:valAx>
      <c:valAx>
        <c:axId val="997755328"/>
        <c:scaling>
          <c:orientation val="minMax"/>
          <c:max val="-100"/>
          <c:min val="-400"/>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7" cy="498693"/>
          </a:xfrm>
          <a:prstGeom prst="rect">
            <a:avLst/>
          </a:prstGeom>
        </p:spPr>
        <p:txBody>
          <a:bodyPr vert="horz" lIns="91433" tIns="45717" rIns="91433" bIns="45717" rtlCol="0"/>
          <a:lstStyle>
            <a:lvl1pPr algn="r">
              <a:defRPr sz="1200"/>
            </a:lvl1pPr>
          </a:lstStyle>
          <a:p>
            <a:fld id="{6E3A60CE-7E8D-4390-9820-C09E755C9BD4}" type="datetimeFigureOut">
              <a:rPr kumimoji="1" lang="ja-JP" altLang="en-US" smtClean="0"/>
              <a:t>2025/3/28</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7"/>
            <a:ext cx="2949787" cy="498692"/>
          </a:xfrm>
          <a:prstGeom prst="rect">
            <a:avLst/>
          </a:prstGeom>
        </p:spPr>
        <p:txBody>
          <a:bodyPr vert="horz" lIns="91433" tIns="45717" rIns="91433" bIns="45717"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7" rIns="91433" bIns="45717" rtlCol="0"/>
          <a:lstStyle>
            <a:lvl1pPr algn="r">
              <a:defRPr sz="1200"/>
            </a:lvl1pPr>
          </a:lstStyle>
          <a:p>
            <a:fld id="{6A22FB6E-5550-4A84-95FC-6C5FC37CCEBE}" type="datetimeFigureOut">
              <a:rPr kumimoji="1" lang="ja-JP" altLang="en-US" smtClean="0"/>
              <a:t>2025/3/28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7" rIns="91433" bIns="45717"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2025/3/28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2025/3/28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2025/3/28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2025/3/28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2025/3/28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2025/3/28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2025/3/28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2025/3/28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2025/3/28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2025/3/28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2025/3/28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2025/3/28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695589"/>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2844225"/>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河南町の中長期財政シミュレーション</a:t>
            </a:r>
          </a:p>
        </p:txBody>
      </p:sp>
      <p:sp>
        <p:nvSpPr>
          <p:cNvPr id="5" name="テキスト ボックス 4">
            <a:extLst>
              <a:ext uri="{FF2B5EF4-FFF2-40B4-BE49-F238E27FC236}">
                <a16:creationId xmlns:a16="http://schemas.microsoft.com/office/drawing/2014/main" id="{36BAB38B-7994-4571-B8EB-6C7DEA18AA17}"/>
              </a:ext>
            </a:extLst>
          </p:cNvPr>
          <p:cNvSpPr txBox="1"/>
          <p:nvPr/>
        </p:nvSpPr>
        <p:spPr>
          <a:xfrm>
            <a:off x="1382180" y="4435456"/>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令和５年度決算をベースに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78059" y="69752"/>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648287" y="131873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13" name="グラフ 12">
            <a:extLst>
              <a:ext uri="{FF2B5EF4-FFF2-40B4-BE49-F238E27FC236}">
                <a16:creationId xmlns:a16="http://schemas.microsoft.com/office/drawing/2014/main" id="{00200664-5B1D-420D-844C-C2962C94C752}"/>
              </a:ext>
            </a:extLst>
          </p:cNvPr>
          <p:cNvGraphicFramePr>
            <a:graphicFrameLocks/>
          </p:cNvGraphicFramePr>
          <p:nvPr>
            <p:extLst>
              <p:ext uri="{D42A27DB-BD31-4B8C-83A1-F6EECF244321}">
                <p14:modId xmlns:p14="http://schemas.microsoft.com/office/powerpoint/2010/main" val="1562192672"/>
              </p:ext>
            </p:extLst>
          </p:nvPr>
        </p:nvGraphicFramePr>
        <p:xfrm>
          <a:off x="59944" y="733971"/>
          <a:ext cx="9786111" cy="60728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505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CC8C5C31-43D3-4024-9504-561806165967}"/>
              </a:ext>
            </a:extLst>
          </p:cNvPr>
          <p:cNvPicPr>
            <a:picLocks noChangeAspect="1"/>
          </p:cNvPicPr>
          <p:nvPr/>
        </p:nvPicPr>
        <p:blipFill>
          <a:blip r:embed="rId2"/>
          <a:stretch>
            <a:fillRect/>
          </a:stretch>
        </p:blipFill>
        <p:spPr>
          <a:xfrm>
            <a:off x="171399" y="930303"/>
            <a:ext cx="9558540" cy="5390983"/>
          </a:xfrm>
          <a:prstGeom prst="rect">
            <a:avLst/>
          </a:prstGeom>
        </p:spPr>
      </p:pic>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38559"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8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6DA1040-A7A1-48E9-ADA6-3F6940FAD6E8}"/>
              </a:ext>
            </a:extLst>
          </p:cNvPr>
          <p:cNvSpPr txBox="1"/>
          <p:nvPr/>
        </p:nvSpPr>
        <p:spPr>
          <a:xfrm>
            <a:off x="171399" y="6428801"/>
            <a:ext cx="5319085" cy="24622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歳入の「繰入金」欄について、令和６年度以降は財政調整基金からの繰入れは含んでいない</a:t>
            </a:r>
          </a:p>
        </p:txBody>
      </p:sp>
    </p:spTree>
    <p:extLst>
      <p:ext uri="{BB962C8B-B14F-4D97-AF65-F5344CB8AC3E}">
        <p14:creationId xmlns:p14="http://schemas.microsoft.com/office/powerpoint/2010/main" val="316875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283875387"/>
              </p:ext>
            </p:extLst>
          </p:nvPr>
        </p:nvGraphicFramePr>
        <p:xfrm>
          <a:off x="138069" y="1240404"/>
          <a:ext cx="4380923" cy="4810538"/>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18256">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22767">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町税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66323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670520">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641365">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21787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67652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796204679"/>
              </p:ext>
            </p:extLst>
          </p:nvPr>
        </p:nvGraphicFramePr>
        <p:xfrm>
          <a:off x="4585758" y="1240074"/>
          <a:ext cx="5198076" cy="4803317"/>
        </p:xfrm>
        <a:graphic>
          <a:graphicData uri="http://schemas.openxmlformats.org/drawingml/2006/table">
            <a:tbl>
              <a:tblPr>
                <a:tableStyleId>{5940675A-B579-460E-94D1-54222C63F5DA}</a:tableStyleId>
              </a:tblPr>
              <a:tblGrid>
                <a:gridCol w="404489">
                  <a:extLst>
                    <a:ext uri="{9D8B030D-6E8A-4147-A177-3AD203B41FA5}">
                      <a16:colId xmlns:a16="http://schemas.microsoft.com/office/drawing/2014/main" val="3356660803"/>
                    </a:ext>
                  </a:extLst>
                </a:gridCol>
                <a:gridCol w="1053608">
                  <a:extLst>
                    <a:ext uri="{9D8B030D-6E8A-4147-A177-3AD203B41FA5}">
                      <a16:colId xmlns:a16="http://schemas.microsoft.com/office/drawing/2014/main" val="2163183408"/>
                    </a:ext>
                  </a:extLst>
                </a:gridCol>
                <a:gridCol w="3739979">
                  <a:extLst>
                    <a:ext uri="{9D8B030D-6E8A-4147-A177-3AD203B41FA5}">
                      <a16:colId xmlns:a16="http://schemas.microsoft.com/office/drawing/2014/main" val="2898818577"/>
                    </a:ext>
                  </a:extLst>
                </a:gridCol>
              </a:tblGrid>
              <a:tr h="38310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538763">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直近の実績に物価上昇の影響を反映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38310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6552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91589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100" b="0" u="none" dirty="0">
                          <a:solidFill>
                            <a:srgbClr val="FF0000"/>
                          </a:solidFill>
                          <a:latin typeface="BIZ UDPゴシック" panose="020B0400000000000000" pitchFamily="50" charset="-128"/>
                          <a:ea typeface="BIZ UDPゴシック" panose="020B0400000000000000" pitchFamily="50" charset="-128"/>
                        </a:rPr>
                        <a:t>  </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638505">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既発分は町村による推計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28872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21857</TotalTime>
  <Words>363</Words>
  <Application>Microsoft Office PowerPoint</Application>
  <PresentationFormat>A4 210 x 297 mm</PresentationFormat>
  <Paragraphs>57</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「今後の人口減少・高齢化を見据えてー」</dc:title>
  <dc:creator>豊能町,大阪府</dc:creator>
  <cp:lastModifiedBy>児玉　奈美江</cp:lastModifiedBy>
  <cp:revision>916</cp:revision>
  <cp:lastPrinted>2024-02-08T05:11:22Z</cp:lastPrinted>
  <dcterms:created xsi:type="dcterms:W3CDTF">2020-12-07T04:45:01Z</dcterms:created>
  <dcterms:modified xsi:type="dcterms:W3CDTF">2025-03-28T07:57:04Z</dcterms:modified>
</cp:coreProperties>
</file>