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60" r:id="rId1"/>
  </p:sldMasterIdLst>
  <p:notesMasterIdLst>
    <p:notesMasterId r:id="rId6"/>
  </p:notesMasterIdLst>
  <p:handoutMasterIdLst>
    <p:handoutMasterId r:id="rId7"/>
  </p:handoutMasterIdLst>
  <p:sldIdLst>
    <p:sldId id="269" r:id="rId2"/>
    <p:sldId id="294" r:id="rId3"/>
    <p:sldId id="295" r:id="rId4"/>
    <p:sldId id="288" r:id="rId5"/>
  </p:sldIdLst>
  <p:sldSz cx="9906000" cy="6858000" type="A4"/>
  <p:notesSz cx="6797675" cy="9928225"/>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2" pos="104" userDrawn="1">
          <p15:clr>
            <a:srgbClr val="A4A3A4"/>
          </p15:clr>
        </p15:guide>
        <p15:guide id="3" pos="6136" userDrawn="1">
          <p15:clr>
            <a:srgbClr val="A4A3A4"/>
          </p15:clr>
        </p15:guide>
        <p15:guide id="4" orient="horz" pos="572" userDrawn="1">
          <p15:clr>
            <a:srgbClr val="A4A3A4"/>
          </p15:clr>
        </p15:guide>
        <p15:guide id="5" orient="horz" pos="4292" userDrawn="1">
          <p15:clr>
            <a:srgbClr val="A4A3A4"/>
          </p15:clr>
        </p15:guide>
        <p15:guide id="6" pos="3120" userDrawn="1">
          <p15:clr>
            <a:srgbClr val="A4A3A4"/>
          </p15:clr>
        </p15:guide>
        <p15:guide id="7" orient="horz" pos="1525" userDrawn="1">
          <p15:clr>
            <a:srgbClr val="A4A3A4"/>
          </p15:clr>
        </p15:guide>
        <p15:guide id="8" orient="horz" pos="216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C"/>
    <a:srgbClr val="990000"/>
    <a:srgbClr val="CC6600"/>
    <a:srgbClr val="FF9933"/>
    <a:srgbClr val="F9FED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110" d="100"/>
          <a:sy n="110" d="100"/>
        </p:scale>
        <p:origin x="422" y="86"/>
      </p:cViewPr>
      <p:guideLst>
        <p:guide pos="104"/>
        <p:guide pos="6136"/>
        <p:guide orient="horz" pos="572"/>
        <p:guide orient="horz" pos="4292"/>
        <p:guide pos="3120"/>
        <p:guide orient="horz" pos="1525"/>
        <p:guide orient="horz" pos="2160"/>
      </p:guideLst>
    </p:cSldViewPr>
  </p:slideViewPr>
  <p:notesTextViewPr>
    <p:cViewPr>
      <p:scale>
        <a:sx n="1" d="1"/>
        <a:sy n="1" d="1"/>
      </p:scale>
      <p:origin x="0" y="0"/>
    </p:cViewPr>
  </p:notesTextViewPr>
  <p:sorterViewPr>
    <p:cViewPr>
      <p:scale>
        <a:sx n="108" d="100"/>
        <a:sy n="108"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handoutMaster" Target="handoutMasters/handout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0444" y="2"/>
            <a:ext cx="2945659" cy="498135"/>
          </a:xfrm>
          <a:prstGeom prst="rect">
            <a:avLst/>
          </a:prstGeom>
        </p:spPr>
        <p:txBody>
          <a:bodyPr vert="horz" lIns="91314" tIns="45658" rIns="91314" bIns="45658" rtlCol="0"/>
          <a:lstStyle>
            <a:lvl1pPr algn="r">
              <a:defRPr sz="1200"/>
            </a:lvl1pPr>
          </a:lstStyle>
          <a:p>
            <a:fld id="{6E3A60CE-7E8D-4390-9820-C09E755C9BD4}" type="datetimeFigureOut">
              <a:rPr kumimoji="1" lang="ja-JP" altLang="en-US" smtClean="0"/>
              <a:t>2026/6/11</a:t>
            </a:fld>
            <a:endParaRPr kumimoji="1" lang="ja-JP" altLang="en-US"/>
          </a:p>
        </p:txBody>
      </p:sp>
      <p:sp>
        <p:nvSpPr>
          <p:cNvPr id="4" name="フッター プレースホルダー 3"/>
          <p:cNvSpPr>
            <a:spLocks noGrp="1"/>
          </p:cNvSpPr>
          <p:nvPr>
            <p:ph type="ftr" sz="quarter" idx="2"/>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0444" y="9430092"/>
            <a:ext cx="2945659" cy="498134"/>
          </a:xfrm>
          <a:prstGeom prst="rect">
            <a:avLst/>
          </a:prstGeom>
        </p:spPr>
        <p:txBody>
          <a:bodyPr vert="horz" lIns="91314" tIns="45658" rIns="91314" bIns="45658" rtlCol="0" anchor="b"/>
          <a:lstStyle>
            <a:lvl1pPr algn="r">
              <a:defRPr sz="1200"/>
            </a:lvl1pPr>
          </a:lstStyle>
          <a:p>
            <a:fld id="{427EC32B-E128-43F1-BA54-52B0ABAE8CC0}" type="slidenum">
              <a:rPr kumimoji="1" lang="ja-JP" altLang="en-US" smtClean="0"/>
              <a:t>‹#›</a:t>
            </a:fld>
            <a:endParaRPr kumimoji="1" lang="ja-JP" altLang="en-US"/>
          </a:p>
        </p:txBody>
      </p:sp>
    </p:spTree>
    <p:extLst>
      <p:ext uri="{BB962C8B-B14F-4D97-AF65-F5344CB8AC3E}">
        <p14:creationId xmlns:p14="http://schemas.microsoft.com/office/powerpoint/2010/main" val="3703262685"/>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2"/>
            <a:ext cx="2945659" cy="498135"/>
          </a:xfrm>
          <a:prstGeom prst="rect">
            <a:avLst/>
          </a:prstGeom>
        </p:spPr>
        <p:txBody>
          <a:bodyPr vert="horz" lIns="91314" tIns="45658" rIns="91314" bIns="45658"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0444" y="2"/>
            <a:ext cx="2945659" cy="498135"/>
          </a:xfrm>
          <a:prstGeom prst="rect">
            <a:avLst/>
          </a:prstGeom>
        </p:spPr>
        <p:txBody>
          <a:bodyPr vert="horz" lIns="91314" tIns="45658" rIns="91314" bIns="45658" rtlCol="0"/>
          <a:lstStyle>
            <a:lvl1pPr algn="r">
              <a:defRPr sz="1200"/>
            </a:lvl1pPr>
          </a:lstStyle>
          <a:p>
            <a:fld id="{6A22FB6E-5550-4A84-95FC-6C5FC37CCEBE}" type="datetimeFigureOut">
              <a:rPr kumimoji="1" lang="ja-JP" altLang="en-US" smtClean="0"/>
              <a:t>2026/6/11</a:t>
            </a:fld>
            <a:endParaRPr kumimoji="1" lang="ja-JP" altLang="en-US"/>
          </a:p>
        </p:txBody>
      </p:sp>
      <p:sp>
        <p:nvSpPr>
          <p:cNvPr id="4" name="スライド イメージ プレースホルダー 3"/>
          <p:cNvSpPr>
            <a:spLocks noGrp="1" noRot="1" noChangeAspect="1"/>
          </p:cNvSpPr>
          <p:nvPr>
            <p:ph type="sldImg" idx="2"/>
          </p:nvPr>
        </p:nvSpPr>
        <p:spPr>
          <a:xfrm>
            <a:off x="979488" y="1241425"/>
            <a:ext cx="4838700" cy="3351213"/>
          </a:xfrm>
          <a:prstGeom prst="rect">
            <a:avLst/>
          </a:prstGeom>
          <a:noFill/>
          <a:ln w="12700">
            <a:solidFill>
              <a:prstClr val="black"/>
            </a:solidFill>
          </a:ln>
        </p:spPr>
        <p:txBody>
          <a:bodyPr vert="horz" lIns="91314" tIns="45658" rIns="91314" bIns="45658" rtlCol="0" anchor="ctr"/>
          <a:lstStyle/>
          <a:p>
            <a:endParaRPr lang="ja-JP" altLang="en-US"/>
          </a:p>
        </p:txBody>
      </p:sp>
      <p:sp>
        <p:nvSpPr>
          <p:cNvPr id="5" name="ノート プレースホルダー 4"/>
          <p:cNvSpPr>
            <a:spLocks noGrp="1"/>
          </p:cNvSpPr>
          <p:nvPr>
            <p:ph type="body" sz="quarter" idx="3"/>
          </p:nvPr>
        </p:nvSpPr>
        <p:spPr>
          <a:xfrm>
            <a:off x="679768" y="4777959"/>
            <a:ext cx="5438140" cy="3909238"/>
          </a:xfrm>
          <a:prstGeom prst="rect">
            <a:avLst/>
          </a:prstGeom>
        </p:spPr>
        <p:txBody>
          <a:bodyPr vert="horz" lIns="91314" tIns="45658" rIns="91314" bIns="4565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1" y="9430092"/>
            <a:ext cx="2945659" cy="498134"/>
          </a:xfrm>
          <a:prstGeom prst="rect">
            <a:avLst/>
          </a:prstGeom>
        </p:spPr>
        <p:txBody>
          <a:bodyPr vert="horz" lIns="91314" tIns="45658" rIns="91314" bIns="45658"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0444" y="9430092"/>
            <a:ext cx="2945659" cy="498134"/>
          </a:xfrm>
          <a:prstGeom prst="rect">
            <a:avLst/>
          </a:prstGeom>
        </p:spPr>
        <p:txBody>
          <a:bodyPr vert="horz" lIns="91314" tIns="45658" rIns="91314" bIns="45658" rtlCol="0" anchor="b"/>
          <a:lstStyle>
            <a:lvl1pPr algn="r">
              <a:defRPr sz="1200"/>
            </a:lvl1pPr>
          </a:lstStyle>
          <a:p>
            <a:fld id="{E030FFAA-3710-4C18-AE2B-D295A7E2953F}" type="slidenum">
              <a:rPr kumimoji="1" lang="ja-JP" altLang="en-US" smtClean="0"/>
              <a:t>‹#›</a:t>
            </a:fld>
            <a:endParaRPr kumimoji="1" lang="ja-JP" altLang="en-US"/>
          </a:p>
        </p:txBody>
      </p:sp>
    </p:spTree>
    <p:extLst>
      <p:ext uri="{BB962C8B-B14F-4D97-AF65-F5344CB8AC3E}">
        <p14:creationId xmlns:p14="http://schemas.microsoft.com/office/powerpoint/2010/main" val="1738773461"/>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318D6212-96C9-41D3-8E6B-E3D9ABE9871E}"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0693710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4E5419FC-0020-489B-93BD-52EF9DFE2BE8}"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64160575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505A6C17-7DC2-4726-A511-85C76F0BCB45}"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84708933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16370646-9FDD-4CE6-A2A1-8CE3717DBF7D}"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150785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8F2FF767-7590-42C7-BB8E-A314D8D2FD5C}" type="datetime1">
              <a:rPr kumimoji="1" lang="ja-JP" altLang="en-US" smtClean="0"/>
              <a:t>2026/6/11</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715920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8327FF62-28A4-44D8-9651-8BC671C7BC1C}"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07120450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7"/>
            <a:ext cx="8543925"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82329" y="2505075"/>
            <a:ext cx="4190702"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5075"/>
            <a:ext cx="4211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B80BBD65-545E-402E-9A81-768BAF244330}" type="datetime1">
              <a:rPr kumimoji="1" lang="ja-JP" altLang="en-US" smtClean="0"/>
              <a:t>2026/6/11</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5670292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1CEE6590-0AFF-4C21-8D3D-813D36BA5861}" type="datetime1">
              <a:rPr kumimoji="1" lang="ja-JP" altLang="en-US" smtClean="0"/>
              <a:t>2026/6/11</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20450147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4CA5C9-3C66-48F2-A7DA-50A8AAD99DFC}" type="datetime1">
              <a:rPr kumimoji="1" lang="ja-JP" altLang="en-US" smtClean="0"/>
              <a:t>2026/6/11</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72941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4211340" y="987427"/>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FBB57542-95D7-4C99-B020-CFE99BF6E3ED}"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9598360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4211340" y="987427"/>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57EA7526-BBC7-44F0-9201-29D57E6CFCF0}" type="datetime1">
              <a:rPr kumimoji="1" lang="ja-JP" altLang="en-US" smtClean="0"/>
              <a:t>2026/6/11</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3649295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7"/>
            <a:ext cx="8543925"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784105B-2D9C-4C60-86CE-F7C448738759}" type="datetime1">
              <a:rPr kumimoji="1" lang="ja-JP" altLang="en-US" smtClean="0"/>
              <a:t>2026/6/11</a:t>
            </a:fld>
            <a:endParaRPr kumimoji="1" lang="ja-JP" alt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EF11362-7839-4052-8A35-1ED7E4DBB9BD}" type="slidenum">
              <a:rPr kumimoji="1" lang="ja-JP" altLang="en-US" smtClean="0"/>
              <a:t>‹#›</a:t>
            </a:fld>
            <a:endParaRPr kumimoji="1" lang="ja-JP" altLang="en-US"/>
          </a:p>
        </p:txBody>
      </p:sp>
    </p:spTree>
    <p:extLst>
      <p:ext uri="{BB962C8B-B14F-4D97-AF65-F5344CB8AC3E}">
        <p14:creationId xmlns:p14="http://schemas.microsoft.com/office/powerpoint/2010/main" val="194995112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4018" y="2994660"/>
            <a:ext cx="9906000" cy="876300"/>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4018" y="3133739"/>
            <a:ext cx="9901982" cy="584775"/>
          </a:xfrm>
          <a:prstGeom prst="rect">
            <a:avLst/>
          </a:prstGeom>
          <a:noFill/>
        </p:spPr>
        <p:txBody>
          <a:bodyPr wrap="square" rtlCol="0">
            <a:spAutoFit/>
          </a:bodyPr>
          <a:lstStyle/>
          <a:p>
            <a:pPr algn="ctr"/>
            <a:r>
              <a:rPr kumimoji="1" lang="ja-JP" altLang="en-US" sz="32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豊能町の中長期財政シミュレーション</a:t>
            </a:r>
          </a:p>
        </p:txBody>
      </p:sp>
      <p:sp>
        <p:nvSpPr>
          <p:cNvPr id="5" name="テキスト ボックス 4">
            <a:extLst>
              <a:ext uri="{FF2B5EF4-FFF2-40B4-BE49-F238E27FC236}">
                <a16:creationId xmlns:a16="http://schemas.microsoft.com/office/drawing/2014/main" id="{C6227CC4-34C9-43EF-A56E-C550458FB046}"/>
              </a:ext>
            </a:extLst>
          </p:cNvPr>
          <p:cNvSpPr txBox="1"/>
          <p:nvPr/>
        </p:nvSpPr>
        <p:spPr>
          <a:xfrm>
            <a:off x="1378162" y="4336967"/>
            <a:ext cx="7141639" cy="1569660"/>
          </a:xfrm>
          <a:prstGeom prst="rect">
            <a:avLst/>
          </a:prstGeom>
          <a:noFill/>
        </p:spPr>
        <p:txBody>
          <a:bodyPr wrap="square" rtlCol="0">
            <a:spAutoFit/>
          </a:bodyPr>
          <a:lstStyle/>
          <a:p>
            <a:pPr marL="285750" indent="-285750">
              <a:buFont typeface="Wingdings" panose="05000000000000000000" pitchFamily="2" charset="2"/>
              <a:buChar char="l"/>
            </a:pP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本シミュレーション</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で</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は</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令和</a:t>
            </a: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６</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年度決算をベースに</a:t>
            </a:r>
            <a:r>
              <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15</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年間</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を実施</a:t>
            </a:r>
            <a:endParaRPr lang="en-US"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a:p>
            <a:pPr marL="285750" indent="-285750">
              <a:buFont typeface="Wingdings" panose="05000000000000000000" pitchFamily="2" charset="2"/>
              <a:buChar char="l"/>
            </a:pPr>
            <a:r>
              <a:rPr lang="ja-JP" altLang="en-US" sz="1600" kern="100" dirty="0">
                <a:latin typeface="BIZ UDPゴシック" panose="020B0400000000000000" pitchFamily="50" charset="-128"/>
                <a:ea typeface="BIZ UDPゴシック" panose="020B0400000000000000" pitchFamily="50" charset="-128"/>
                <a:cs typeface="Courier New" panose="02070309020205020404" pitchFamily="49" charset="0"/>
              </a:rPr>
              <a:t>推計</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にあたっては、</a:t>
            </a:r>
            <a:r>
              <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国立社会保障・人口問題研究所</a:t>
            </a: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の人口推計や「中長期の経済財政に関する試算」（内閣府）で示された経済成長率など現時点で見込むことができる条件を前提に推計</a:t>
            </a:r>
          </a:p>
          <a:p>
            <a:pPr marL="285750" indent="-285750">
              <a:buFont typeface="Wingdings" panose="05000000000000000000" pitchFamily="2" charset="2"/>
              <a:buChar char="l"/>
            </a:pPr>
            <a:r>
              <a:rPr lang="ja-JP" altLang="en-US"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rPr>
              <a:t>なお、本推計は不確定要素を多く含んでおり、将来に向かって相当の幅をもってみていただく必要がある</a:t>
            </a:r>
            <a:endParaRPr lang="ja-JP" altLang="ja-JP" sz="1600" kern="100" dirty="0">
              <a:effectLst/>
              <a:latin typeface="BIZ UDPゴシック" panose="020B0400000000000000" pitchFamily="50" charset="-128"/>
              <a:ea typeface="BIZ UDPゴシック" panose="020B0400000000000000" pitchFamily="50" charset="-128"/>
              <a:cs typeface="Courier New" panose="02070309020205020404" pitchFamily="49" charset="0"/>
            </a:endParaRPr>
          </a:p>
        </p:txBody>
      </p:sp>
    </p:spTree>
    <p:extLst>
      <p:ext uri="{BB962C8B-B14F-4D97-AF65-F5344CB8AC3E}">
        <p14:creationId xmlns:p14="http://schemas.microsoft.com/office/powerpoint/2010/main" val="104744785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15" name="テキスト ボックス 14"/>
          <p:cNvSpPr txBox="1"/>
          <p:nvPr/>
        </p:nvSpPr>
        <p:spPr>
          <a:xfrm>
            <a:off x="103078" y="51193"/>
            <a:ext cx="9802922" cy="523220"/>
          </a:xfrm>
          <a:prstGeom prst="rect">
            <a:avLst/>
          </a:prstGeom>
          <a:noFill/>
        </p:spPr>
        <p:txBody>
          <a:bodyPr wrap="squar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１．収支と財政調整基金残高の見通し</a:t>
            </a:r>
          </a:p>
        </p:txBody>
      </p:sp>
      <p:sp>
        <p:nvSpPr>
          <p:cNvPr id="34" name="スライド番号プレースホルダー 2">
            <a:extLst>
              <a:ext uri="{FF2B5EF4-FFF2-40B4-BE49-F238E27FC236}">
                <a16:creationId xmlns:a16="http://schemas.microsoft.com/office/drawing/2014/main" id="{381A82F7-2481-41C2-9526-2AF765A7A3A6}"/>
              </a:ext>
            </a:extLst>
          </p:cNvPr>
          <p:cNvSpPr>
            <a:spLocks noGrp="1"/>
          </p:cNvSpPr>
          <p:nvPr>
            <p:ph type="sldNum" sz="quarter" idx="12"/>
          </p:nvPr>
        </p:nvSpPr>
        <p:spPr>
          <a:xfrm>
            <a:off x="9427334" y="6498903"/>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1</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2" name="テキスト ボックス 1">
            <a:extLst>
              <a:ext uri="{FF2B5EF4-FFF2-40B4-BE49-F238E27FC236}">
                <a16:creationId xmlns:a16="http://schemas.microsoft.com/office/drawing/2014/main" id="{8114B3FF-1435-4E05-9566-0164EB8850CC}"/>
              </a:ext>
            </a:extLst>
          </p:cNvPr>
          <p:cNvSpPr txBox="1"/>
          <p:nvPr/>
        </p:nvSpPr>
        <p:spPr>
          <a:xfrm>
            <a:off x="8409107" y="887453"/>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pic>
        <p:nvPicPr>
          <p:cNvPr id="3" name="図 2">
            <a:extLst>
              <a:ext uri="{FF2B5EF4-FFF2-40B4-BE49-F238E27FC236}">
                <a16:creationId xmlns:a16="http://schemas.microsoft.com/office/drawing/2014/main" id="{DDBA9350-2FD5-40E0-B355-65620E55AA0E}"/>
              </a:ext>
            </a:extLst>
          </p:cNvPr>
          <p:cNvPicPr>
            <a:picLocks noChangeAspect="1"/>
          </p:cNvPicPr>
          <p:nvPr/>
        </p:nvPicPr>
        <p:blipFill>
          <a:blip r:embed="rId2"/>
          <a:stretch>
            <a:fillRect/>
          </a:stretch>
        </p:blipFill>
        <p:spPr>
          <a:xfrm>
            <a:off x="318653" y="1201671"/>
            <a:ext cx="9160137" cy="5297232"/>
          </a:xfrm>
          <a:prstGeom prst="rect">
            <a:avLst/>
          </a:prstGeom>
        </p:spPr>
      </p:pic>
    </p:spTree>
    <p:extLst>
      <p:ext uri="{BB962C8B-B14F-4D97-AF65-F5344CB8AC3E}">
        <p14:creationId xmlns:p14="http://schemas.microsoft.com/office/powerpoint/2010/main" val="342384803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正方形/長方形 5"/>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5" name="テキスト ボックス 4"/>
          <p:cNvSpPr txBox="1"/>
          <p:nvPr/>
        </p:nvSpPr>
        <p:spPr>
          <a:xfrm>
            <a:off x="78059" y="66412"/>
            <a:ext cx="5020926"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２．シミュレーション結果の詳細</a:t>
            </a:r>
            <a:endParaRPr kumimoji="1" lang="ja-JP" altLang="en-US" sz="2400" b="1" u="sng" dirty="0">
              <a:ln>
                <a:solidFill>
                  <a:srgbClr val="F9FEDE"/>
                </a:solidFill>
              </a:ln>
              <a:solidFill>
                <a:srgbClr val="FFFF00"/>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endParaRPr>
          </a:p>
        </p:txBody>
      </p:sp>
      <p:sp>
        <p:nvSpPr>
          <p:cNvPr id="7" name="スライド番号プレースホルダー 2">
            <a:extLst>
              <a:ext uri="{FF2B5EF4-FFF2-40B4-BE49-F238E27FC236}">
                <a16:creationId xmlns:a16="http://schemas.microsoft.com/office/drawing/2014/main" id="{8375D218-D9B2-435E-8C23-6CC5CE7920A3}"/>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2</a:t>
            </a:fld>
            <a:endParaRPr kumimoji="1" lang="ja-JP" altLang="en-US" b="1" dirty="0">
              <a:latin typeface="BIZ UDPゴシック" panose="020B0400000000000000" pitchFamily="50" charset="-128"/>
              <a:ea typeface="BIZ UDPゴシック" panose="020B0400000000000000" pitchFamily="50" charset="-128"/>
            </a:endParaRPr>
          </a:p>
        </p:txBody>
      </p:sp>
      <p:sp>
        <p:nvSpPr>
          <p:cNvPr id="13" name="テキスト ボックス 12">
            <a:extLst>
              <a:ext uri="{FF2B5EF4-FFF2-40B4-BE49-F238E27FC236}">
                <a16:creationId xmlns:a16="http://schemas.microsoft.com/office/drawing/2014/main" id="{11FCF974-CEB1-43F2-82BD-5F2C021ADFA9}"/>
              </a:ext>
            </a:extLst>
          </p:cNvPr>
          <p:cNvSpPr txBox="1"/>
          <p:nvPr/>
        </p:nvSpPr>
        <p:spPr>
          <a:xfrm>
            <a:off x="8509691" y="792054"/>
            <a:ext cx="1018227" cy="246221"/>
          </a:xfrm>
          <a:prstGeom prst="rect">
            <a:avLst/>
          </a:prstGeom>
          <a:noFill/>
        </p:spPr>
        <p:txBody>
          <a:bodyPr wrap="none" rtlCol="0">
            <a:spAutoFit/>
          </a:bodyPr>
          <a:lstStyle/>
          <a:p>
            <a:r>
              <a:rPr kumimoji="1" lang="ja-JP" altLang="en-US" sz="1000" dirty="0">
                <a:latin typeface="BIZ UDPゴシック" panose="020B0400000000000000" pitchFamily="50" charset="-128"/>
                <a:ea typeface="BIZ UDPゴシック" panose="020B0400000000000000" pitchFamily="50" charset="-128"/>
              </a:rPr>
              <a:t>（単位：百万円）</a:t>
            </a:r>
          </a:p>
        </p:txBody>
      </p:sp>
      <p:sp>
        <p:nvSpPr>
          <p:cNvPr id="9" name="テキスト ボックス 8">
            <a:extLst>
              <a:ext uri="{FF2B5EF4-FFF2-40B4-BE49-F238E27FC236}">
                <a16:creationId xmlns:a16="http://schemas.microsoft.com/office/drawing/2014/main" id="{AA0E8A50-02CE-4338-AFE1-C12154A80076}"/>
              </a:ext>
            </a:extLst>
          </p:cNvPr>
          <p:cNvSpPr txBox="1"/>
          <p:nvPr/>
        </p:nvSpPr>
        <p:spPr>
          <a:xfrm>
            <a:off x="167412" y="6402518"/>
            <a:ext cx="8216097" cy="400110"/>
          </a:xfrm>
          <a:prstGeom prst="rect">
            <a:avLst/>
          </a:prstGeom>
          <a:noFill/>
        </p:spPr>
        <p:txBody>
          <a:bodyPr wrap="square" rtlCol="0">
            <a:spAutoFit/>
          </a:bodyPr>
          <a:ls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歳入の「繰入金」について、推計値には財政調整基金からの繰入れは含んでいない</a:t>
            </a:r>
            <a:endParaRPr kumimoji="1" lang="en-US" altLang="ja-JP" sz="1000" dirty="0">
              <a:latin typeface="BIZ UDPゴシック" panose="020B0400000000000000" pitchFamily="50" charset="-128"/>
              <a:ea typeface="BIZ UDPゴシック" panose="020B0400000000000000" pitchFamily="50" charset="-128"/>
            </a:endParaRPr>
          </a:p>
          <a:p>
            <a:r>
              <a:rPr kumimoji="1" lang="en-US" altLang="ja-JP" sz="1000" dirty="0">
                <a:latin typeface="BIZ UDPゴシック" panose="020B0400000000000000" pitchFamily="50" charset="-128"/>
                <a:ea typeface="BIZ UDPゴシック" panose="020B0400000000000000" pitchFamily="50" charset="-128"/>
              </a:rPr>
              <a:t>※</a:t>
            </a:r>
            <a:r>
              <a:rPr kumimoji="1" lang="ja-JP" altLang="en-US" sz="1000" dirty="0">
                <a:latin typeface="BIZ UDPゴシック" panose="020B0400000000000000" pitchFamily="50" charset="-128"/>
                <a:ea typeface="BIZ UDPゴシック" panose="020B0400000000000000" pitchFamily="50" charset="-128"/>
              </a:rPr>
              <a:t>特定目的基金は、</a:t>
            </a:r>
            <a:r>
              <a:rPr kumimoji="1" lang="ja-JP" altLang="en-US" sz="1000" dirty="0">
                <a:latin typeface="Meiryo UI" panose="020B0604030504040204" pitchFamily="50" charset="-128"/>
                <a:ea typeface="Meiryo UI" panose="020B0604030504040204" pitchFamily="50" charset="-128"/>
              </a:rPr>
              <a:t>減債基金やふるさと基金以外の全ての基金を計上</a:t>
            </a:r>
            <a:endParaRPr kumimoji="1" lang="en-US" altLang="ja-JP" sz="1000" dirty="0">
              <a:latin typeface="BIZ UDPゴシック" panose="020B0400000000000000" pitchFamily="50" charset="-128"/>
              <a:ea typeface="BIZ UDPゴシック" panose="020B0400000000000000" pitchFamily="50" charset="-128"/>
            </a:endParaRPr>
          </a:p>
        </p:txBody>
      </p:sp>
      <p:pic>
        <p:nvPicPr>
          <p:cNvPr id="3" name="図 2">
            <a:extLst>
              <a:ext uri="{FF2B5EF4-FFF2-40B4-BE49-F238E27FC236}">
                <a16:creationId xmlns:a16="http://schemas.microsoft.com/office/drawing/2014/main" id="{910DDB23-7787-4E44-B7AA-3782166A4274}"/>
              </a:ext>
            </a:extLst>
          </p:cNvPr>
          <p:cNvPicPr>
            <a:picLocks noChangeAspect="1"/>
          </p:cNvPicPr>
          <p:nvPr/>
        </p:nvPicPr>
        <p:blipFill>
          <a:blip r:embed="rId2"/>
          <a:stretch>
            <a:fillRect/>
          </a:stretch>
        </p:blipFill>
        <p:spPr>
          <a:xfrm>
            <a:off x="204114" y="1166111"/>
            <a:ext cx="9666473" cy="5110340"/>
          </a:xfrm>
          <a:prstGeom prst="rect">
            <a:avLst/>
          </a:prstGeom>
        </p:spPr>
      </p:pic>
    </p:spTree>
    <p:extLst>
      <p:ext uri="{BB962C8B-B14F-4D97-AF65-F5344CB8AC3E}">
        <p14:creationId xmlns:p14="http://schemas.microsoft.com/office/powerpoint/2010/main" val="2979730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正方形/長方形 13"/>
          <p:cNvSpPr/>
          <p:nvPr/>
        </p:nvSpPr>
        <p:spPr>
          <a:xfrm>
            <a:off x="0" y="0"/>
            <a:ext cx="9906000" cy="664219"/>
          </a:xfrm>
          <a:prstGeom prst="rect">
            <a:avLst/>
          </a:prstGeom>
          <a:gradFill flip="none" rotWithShape="1">
            <a:gsLst>
              <a:gs pos="0">
                <a:schemeClr val="accent6">
                  <a:lumMod val="50000"/>
                </a:schemeClr>
              </a:gs>
              <a:gs pos="61000">
                <a:schemeClr val="accent6">
                  <a:lumMod val="75000"/>
                </a:schemeClr>
              </a:gs>
              <a:gs pos="100000">
                <a:schemeClr val="accent6">
                  <a:lumMod val="40000"/>
                  <a:lumOff val="60000"/>
                </a:schemeClr>
              </a:gs>
            </a:gsLst>
            <a:lin ang="27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9" name="テキスト ボックス 8"/>
          <p:cNvSpPr txBox="1"/>
          <p:nvPr/>
        </p:nvSpPr>
        <p:spPr>
          <a:xfrm>
            <a:off x="78059" y="69752"/>
            <a:ext cx="2090637" cy="523220"/>
          </a:xfrm>
          <a:prstGeom prst="rect">
            <a:avLst/>
          </a:prstGeom>
          <a:noFill/>
        </p:spPr>
        <p:txBody>
          <a:bodyPr wrap="none" rtlCol="0">
            <a:spAutoFit/>
          </a:bodyPr>
          <a:lstStyle/>
          <a:p>
            <a:r>
              <a:rPr kumimoji="1" lang="ja-JP" altLang="en-US" sz="2800" b="1" dirty="0">
                <a:ln>
                  <a:solidFill>
                    <a:srgbClr val="F9FEDE"/>
                  </a:solidFill>
                </a:ln>
                <a:solidFill>
                  <a:schemeClr val="bg1"/>
                </a:solidFill>
                <a:effectLst>
                  <a:outerShdw blurRad="38100" dist="38100" dir="2700000" algn="tl">
                    <a:srgbClr val="000000">
                      <a:alpha val="43137"/>
                    </a:srgbClr>
                  </a:outerShdw>
                </a:effectLst>
                <a:latin typeface="BIZ UDPゴシック" panose="020B0400000000000000" pitchFamily="50" charset="-128"/>
                <a:ea typeface="BIZ UDPゴシック" panose="020B0400000000000000" pitchFamily="50" charset="-128"/>
              </a:rPr>
              <a:t>３．推計方法</a:t>
            </a:r>
          </a:p>
        </p:txBody>
      </p:sp>
      <p:graphicFrame>
        <p:nvGraphicFramePr>
          <p:cNvPr id="15" name="表 21">
            <a:extLst>
              <a:ext uri="{FF2B5EF4-FFF2-40B4-BE49-F238E27FC236}">
                <a16:creationId xmlns:a16="http://schemas.microsoft.com/office/drawing/2014/main" id="{742ED7FD-DFE3-4B50-8206-D642AF431D92}"/>
              </a:ext>
            </a:extLst>
          </p:cNvPr>
          <p:cNvGraphicFramePr>
            <a:graphicFrameLocks noGrp="1" noChangeAspect="1"/>
          </p:cNvGraphicFramePr>
          <p:nvPr>
            <p:extLst>
              <p:ext uri="{D42A27DB-BD31-4B8C-83A1-F6EECF244321}">
                <p14:modId xmlns:p14="http://schemas.microsoft.com/office/powerpoint/2010/main" val="1878089203"/>
              </p:ext>
            </p:extLst>
          </p:nvPr>
        </p:nvGraphicFramePr>
        <p:xfrm>
          <a:off x="152978" y="817578"/>
          <a:ext cx="4391313" cy="5617858"/>
        </p:xfrm>
        <a:graphic>
          <a:graphicData uri="http://schemas.openxmlformats.org/drawingml/2006/table">
            <a:tbl>
              <a:tblPr>
                <a:tableStyleId>{5940675A-B579-460E-94D1-54222C63F5DA}</a:tableStyleId>
              </a:tblPr>
              <a:tblGrid>
                <a:gridCol w="346376">
                  <a:extLst>
                    <a:ext uri="{9D8B030D-6E8A-4147-A177-3AD203B41FA5}">
                      <a16:colId xmlns:a16="http://schemas.microsoft.com/office/drawing/2014/main" val="3356660803"/>
                    </a:ext>
                  </a:extLst>
                </a:gridCol>
                <a:gridCol w="1817794">
                  <a:extLst>
                    <a:ext uri="{9D8B030D-6E8A-4147-A177-3AD203B41FA5}">
                      <a16:colId xmlns:a16="http://schemas.microsoft.com/office/drawing/2014/main" val="2163183408"/>
                    </a:ext>
                  </a:extLst>
                </a:gridCol>
                <a:gridCol w="2227143">
                  <a:extLst>
                    <a:ext uri="{9D8B030D-6E8A-4147-A177-3AD203B41FA5}">
                      <a16:colId xmlns:a16="http://schemas.microsoft.com/office/drawing/2014/main" val="2898818577"/>
                    </a:ext>
                  </a:extLst>
                </a:gridCol>
              </a:tblGrid>
              <a:tr h="371667">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727282">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歳入</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市町村税</a:t>
                      </a: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人口・経済成長率と連動</a:t>
                      </a:r>
                    </a:p>
                  </a:txBody>
                  <a:tcPr anchor="ctr"/>
                </a:tc>
                <a:extLst>
                  <a:ext uri="{0D108BD9-81ED-4DB2-BD59-A6C34878D82A}">
                    <a16:rowId xmlns:a16="http://schemas.microsoft.com/office/drawing/2014/main" val="1816219830"/>
                  </a:ext>
                </a:extLst>
              </a:tr>
              <a:tr h="77453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地方交付税</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直近の実績に各年度の扶助費、操出金の増加分を加算</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783049">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国・府支出金</a:t>
                      </a: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tc>
                  <a:txBody>
                    <a:bodyPr/>
                    <a:lstStyle/>
                    <a:p>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400"/>
                        </a:lnSpc>
                      </a:pPr>
                      <a:endParaRPr kumimoji="1" lang="en-US" altLang="ja-JP" sz="1200" b="0" dirty="0">
                        <a:latin typeface="BIZ UDPゴシック" panose="020B0400000000000000" pitchFamily="50" charset="-128"/>
                        <a:ea typeface="BIZ UDPゴシック" panose="020B0400000000000000" pitchFamily="50" charset="-128"/>
                      </a:endParaRPr>
                    </a:p>
                  </a:txBody>
                  <a:tcPr anchor="ctr">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14000780"/>
                  </a:ext>
                </a:extLst>
              </a:tr>
              <a:tr h="749002">
                <a:tc vMerge="1">
                  <a:txBody>
                    <a:bodyPr/>
                    <a:lstStyle/>
                    <a:p>
                      <a:endParaRPr kumimoji="1" lang="ja-JP" altLang="en-US"/>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地方債</a:t>
                      </a:r>
                    </a:p>
                  </a:txBody>
                  <a:tcPr anchor="ctr">
                    <a:lnT w="12700" cap="flat" cmpd="sng" algn="ctr">
                      <a:solidFill>
                        <a:schemeClr val="tx1"/>
                      </a:solidFill>
                      <a:prstDash val="solid"/>
                      <a:round/>
                      <a:headEnd type="none" w="med" len="med"/>
                      <a:tailEnd type="none" w="med" len="med"/>
                    </a:lnT>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歳出と連動</a:t>
                      </a:r>
                      <a:endParaRPr kumimoji="1" lang="en-US" altLang="ja-JP" sz="1200" b="0" dirty="0">
                        <a:latin typeface="BIZ UDPゴシック" panose="020B0400000000000000" pitchFamily="50" charset="-128"/>
                        <a:ea typeface="BIZ UDPゴシック" panose="020B0400000000000000" pitchFamily="50" charset="-128"/>
                      </a:endParaRPr>
                    </a:p>
                  </a:txBody>
                  <a:tcPr anchor="ctr">
                    <a:lnT w="12700" cap="flat" cmpd="sng" algn="ctr">
                      <a:solidFill>
                        <a:schemeClr val="tx1"/>
                      </a:solidFill>
                      <a:prstDash val="solid"/>
                      <a:round/>
                      <a:headEnd type="none" w="med" len="med"/>
                      <a:tailEnd type="none" w="med" len="med"/>
                    </a:lnT>
                  </a:tcPr>
                </a:tc>
                <a:extLst>
                  <a:ext uri="{0D108BD9-81ED-4DB2-BD59-A6C34878D82A}">
                    <a16:rowId xmlns:a16="http://schemas.microsoft.com/office/drawing/2014/main" val="1151454114"/>
                  </a:ext>
                </a:extLst>
              </a:tr>
              <a:tr h="1422263">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交付金・譲与税等、諸収入（使用料・手数料、財産収入、寄附金など）</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直近の実績を据え置き</a:t>
                      </a:r>
                      <a:endParaRPr kumimoji="1" lang="en-US" altLang="ja-JP" sz="1200" b="0" dirty="0">
                        <a:latin typeface="BIZ UDPゴシック" panose="020B0400000000000000" pitchFamily="50" charset="-128"/>
                        <a:ea typeface="BIZ UDPゴシック" panose="020B0400000000000000" pitchFamily="50" charset="-128"/>
                      </a:endParaRPr>
                    </a:p>
                    <a:p>
                      <a:r>
                        <a:rPr kumimoji="1" lang="en-US" altLang="ja-JP" sz="1000" b="0" u="none" dirty="0">
                          <a:solidFill>
                            <a:schemeClr val="tx1"/>
                          </a:solidFill>
                          <a:latin typeface="BIZ UDPゴシック" panose="020B0400000000000000" pitchFamily="50" charset="-128"/>
                          <a:ea typeface="BIZ UDPゴシック" panose="020B0400000000000000" pitchFamily="50" charset="-128"/>
                        </a:rPr>
                        <a:t>※</a:t>
                      </a:r>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地方消費税交付金、法人事業税交　</a:t>
                      </a:r>
                      <a:endParaRPr kumimoji="1" lang="en-US" altLang="ja-JP" sz="10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00" b="0" u="none" dirty="0">
                          <a:solidFill>
                            <a:schemeClr val="tx1"/>
                          </a:solidFill>
                          <a:latin typeface="BIZ UDPゴシック" panose="020B0400000000000000" pitchFamily="50" charset="-128"/>
                          <a:ea typeface="BIZ UDPゴシック" panose="020B0400000000000000" pitchFamily="50" charset="-128"/>
                        </a:rPr>
                        <a:t>　 付金のみ経済成長率と連動</a:t>
                      </a:r>
                    </a:p>
                  </a:txBody>
                  <a:tcPr anchor="ctr"/>
                </a:tc>
                <a:extLst>
                  <a:ext uri="{0D108BD9-81ED-4DB2-BD59-A6C34878D82A}">
                    <a16:rowId xmlns:a16="http://schemas.microsoft.com/office/drawing/2014/main" val="2649666177"/>
                  </a:ext>
                </a:extLst>
              </a:tr>
              <a:tr h="790056">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繰入金</a:t>
                      </a:r>
                    </a:p>
                  </a:txBody>
                  <a:tcPr anchor="ctr"/>
                </a:tc>
                <a:tc>
                  <a:txBody>
                    <a:bodyPr/>
                    <a:lstStyle/>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特目基金からの繰入金を</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見込む</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050" b="0" u="none" dirty="0">
                          <a:solidFill>
                            <a:schemeClr val="tx1"/>
                          </a:solidFill>
                          <a:latin typeface="BIZ UDPゴシック" panose="020B0400000000000000" pitchFamily="50" charset="-128"/>
                          <a:ea typeface="BIZ UDPゴシック" panose="020B0400000000000000" pitchFamily="50" charset="-128"/>
                        </a:rPr>
                        <a:t>□　見込まない</a:t>
                      </a:r>
                      <a:endParaRPr kumimoji="1" lang="en-US" altLang="ja-JP" sz="105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2100618218"/>
                  </a:ext>
                </a:extLst>
              </a:tr>
            </a:tbl>
          </a:graphicData>
        </a:graphic>
      </p:graphicFrame>
      <p:graphicFrame>
        <p:nvGraphicFramePr>
          <p:cNvPr id="17" name="表 21">
            <a:extLst>
              <a:ext uri="{FF2B5EF4-FFF2-40B4-BE49-F238E27FC236}">
                <a16:creationId xmlns:a16="http://schemas.microsoft.com/office/drawing/2014/main" id="{0A4A5D27-D6ED-41D6-AFCE-E61024A9759F}"/>
              </a:ext>
            </a:extLst>
          </p:cNvPr>
          <p:cNvGraphicFramePr>
            <a:graphicFrameLocks noGrp="1"/>
          </p:cNvGraphicFramePr>
          <p:nvPr>
            <p:extLst>
              <p:ext uri="{D42A27DB-BD31-4B8C-83A1-F6EECF244321}">
                <p14:modId xmlns:p14="http://schemas.microsoft.com/office/powerpoint/2010/main" val="4290342827"/>
              </p:ext>
            </p:extLst>
          </p:nvPr>
        </p:nvGraphicFramePr>
        <p:xfrm>
          <a:off x="4622947" y="817578"/>
          <a:ext cx="5130075" cy="5617858"/>
        </p:xfrm>
        <a:graphic>
          <a:graphicData uri="http://schemas.openxmlformats.org/drawingml/2006/table">
            <a:tbl>
              <a:tblPr>
                <a:tableStyleId>{5940675A-B579-460E-94D1-54222C63F5DA}</a:tableStyleId>
              </a:tblPr>
              <a:tblGrid>
                <a:gridCol w="399198">
                  <a:extLst>
                    <a:ext uri="{9D8B030D-6E8A-4147-A177-3AD203B41FA5}">
                      <a16:colId xmlns:a16="http://schemas.microsoft.com/office/drawing/2014/main" val="3356660803"/>
                    </a:ext>
                  </a:extLst>
                </a:gridCol>
                <a:gridCol w="1039825">
                  <a:extLst>
                    <a:ext uri="{9D8B030D-6E8A-4147-A177-3AD203B41FA5}">
                      <a16:colId xmlns:a16="http://schemas.microsoft.com/office/drawing/2014/main" val="2163183408"/>
                    </a:ext>
                  </a:extLst>
                </a:gridCol>
                <a:gridCol w="3691052">
                  <a:extLst>
                    <a:ext uri="{9D8B030D-6E8A-4147-A177-3AD203B41FA5}">
                      <a16:colId xmlns:a16="http://schemas.microsoft.com/office/drawing/2014/main" val="2898818577"/>
                    </a:ext>
                  </a:extLst>
                </a:gridCol>
              </a:tblGrid>
              <a:tr h="448069">
                <a:tc>
                  <a:txBody>
                    <a:bodyPr/>
                    <a:lstStyle/>
                    <a:p>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主な費目</a:t>
                      </a:r>
                    </a:p>
                  </a:txBody>
                  <a:tcPr anchor="ctr">
                    <a:solidFill>
                      <a:schemeClr val="accent1">
                        <a:lumMod val="20000"/>
                        <a:lumOff val="80000"/>
                      </a:schemeClr>
                    </a:solidFill>
                  </a:tcPr>
                </a:tc>
                <a:tc>
                  <a:txBody>
                    <a:bodyPr/>
                    <a:lstStyle/>
                    <a:p>
                      <a:pPr algn="ctr"/>
                      <a:r>
                        <a:rPr kumimoji="1" lang="ja-JP" altLang="en-US" sz="1200" b="0" dirty="0">
                          <a:latin typeface="BIZ UDPゴシック" panose="020B0400000000000000" pitchFamily="50" charset="-128"/>
                          <a:ea typeface="BIZ UDPゴシック" panose="020B0400000000000000" pitchFamily="50" charset="-128"/>
                        </a:rPr>
                        <a:t>考え方</a:t>
                      </a:r>
                    </a:p>
                  </a:txBody>
                  <a:tcPr anchor="ctr">
                    <a:solidFill>
                      <a:schemeClr val="accent1">
                        <a:lumMod val="20000"/>
                        <a:lumOff val="80000"/>
                      </a:schemeClr>
                    </a:solidFill>
                  </a:tcPr>
                </a:tc>
                <a:extLst>
                  <a:ext uri="{0D108BD9-81ED-4DB2-BD59-A6C34878D82A}">
                    <a16:rowId xmlns:a16="http://schemas.microsoft.com/office/drawing/2014/main" val="1806263996"/>
                  </a:ext>
                </a:extLst>
              </a:tr>
              <a:tr h="630125">
                <a:tc rowSpan="6">
                  <a:txBody>
                    <a:bodyPr/>
                    <a:lstStyle/>
                    <a:p>
                      <a:pPr algn="ctr"/>
                      <a:r>
                        <a:rPr kumimoji="1" lang="ja-JP" altLang="en-US" sz="1200" b="0" dirty="0">
                          <a:latin typeface="BIZ UDPゴシック" panose="020B0400000000000000" pitchFamily="50" charset="-128"/>
                          <a:ea typeface="BIZ UDPゴシック" panose="020B0400000000000000" pitchFamily="50" charset="-128"/>
                        </a:rPr>
                        <a:t>歳出</a:t>
                      </a: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人件費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直近の実績に賃金上昇の影響を反映</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279605222"/>
                  </a:ext>
                </a:extLst>
              </a:tr>
              <a:tr h="448069">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扶助費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直近の実績の伸びを反映</a:t>
                      </a:r>
                      <a:endParaRPr kumimoji="1" lang="ja-JP" altLang="en-US" sz="1200" b="1" u="sng" dirty="0">
                        <a:solidFill>
                          <a:schemeClr val="accent2"/>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816219830"/>
                  </a:ext>
                </a:extLst>
              </a:tr>
              <a:tr h="766335">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補助費等、</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物件費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直近の実績の伸び、物価上昇の影響を反映</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1397604318"/>
                  </a:ext>
                </a:extLst>
              </a:tr>
              <a:tr h="1071212">
                <a:tc vMerge="1">
                  <a:txBody>
                    <a:bodyPr/>
                    <a:lstStyle/>
                    <a:p>
                      <a:endParaRPr kumimoji="1" lang="ja-JP" altLang="en-US" dirty="0"/>
                    </a:p>
                  </a:txBody>
                  <a:tcPr/>
                </a:tc>
                <a:tc>
                  <a:txBody>
                    <a:bodyPr/>
                    <a:lstStyle/>
                    <a:p>
                      <a:r>
                        <a:rPr kumimoji="1" lang="ja-JP" altLang="en-US" sz="1200" b="0" dirty="0">
                          <a:latin typeface="BIZ UDPゴシック" panose="020B0400000000000000" pitchFamily="50" charset="-128"/>
                          <a:ea typeface="BIZ UDPゴシック" panose="020B0400000000000000" pitchFamily="50" charset="-128"/>
                        </a:rPr>
                        <a:t>建設事業費</a:t>
                      </a:r>
                      <a:endParaRPr kumimoji="1" lang="en-US" altLang="ja-JP" sz="1200" b="0" dirty="0">
                        <a:latin typeface="BIZ UDPゴシック" panose="020B0400000000000000" pitchFamily="50" charset="-128"/>
                        <a:ea typeface="BIZ UDPゴシック" panose="020B0400000000000000" pitchFamily="50" charset="-128"/>
                      </a:endParaRPr>
                    </a:p>
                  </a:txBody>
                  <a:tcPr anchor="ctr"/>
                </a:tc>
                <a:tc>
                  <a:txBody>
                    <a:bodyPr/>
                    <a:lstStyle/>
                    <a:p>
                      <a:r>
                        <a:rPr kumimoji="1" lang="ja-JP" altLang="en-US" sz="1200" b="0" u="none" dirty="0">
                          <a:solidFill>
                            <a:schemeClr val="tx1"/>
                          </a:solidFill>
                          <a:latin typeface="BIZ UDPゴシック" panose="020B0400000000000000" pitchFamily="50" charset="-128"/>
                          <a:ea typeface="BIZ UDPゴシック" panose="020B0400000000000000" pitchFamily="50" charset="-128"/>
                        </a:rPr>
                        <a:t>次のいずれかによる</a:t>
                      </a:r>
                      <a:endParaRPr kumimoji="1" lang="en-US" altLang="ja-JP" sz="12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直近の実績に物価上昇率を乗じた額をベースとし、</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大規模事業を個別に積み上げる</a:t>
                      </a:r>
                      <a:endParaRPr kumimoji="1" lang="en-US" altLang="ja-JP" sz="1100" b="0" u="none" dirty="0">
                        <a:solidFill>
                          <a:schemeClr val="tx1"/>
                        </a:solidFill>
                        <a:latin typeface="BIZ UDPゴシック" panose="020B0400000000000000" pitchFamily="50" charset="-128"/>
                        <a:ea typeface="BIZ UDPゴシック" panose="020B0400000000000000" pitchFamily="50" charset="-128"/>
                      </a:endParaRPr>
                    </a:p>
                    <a:p>
                      <a:r>
                        <a:rPr kumimoji="1" lang="ja-JP" altLang="en-US" sz="1100" b="0" u="none" dirty="0">
                          <a:solidFill>
                            <a:schemeClr val="tx1"/>
                          </a:solidFill>
                          <a:latin typeface="BIZ UDPゴシック" panose="020B0400000000000000" pitchFamily="50" charset="-128"/>
                          <a:ea typeface="BIZ UDPゴシック" panose="020B0400000000000000" pitchFamily="50" charset="-128"/>
                        </a:rPr>
                        <a:t>☑　　団体の計画値を用いる</a:t>
                      </a:r>
                      <a:endParaRPr kumimoji="1" lang="ja-JP" altLang="en-US" sz="1200" b="0" u="none" dirty="0">
                        <a:solidFill>
                          <a:schemeClr val="tx1"/>
                        </a:solidFill>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4214000780"/>
                  </a:ext>
                </a:extLst>
              </a:tr>
              <a:tr h="746781">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公債費</a:t>
                      </a:r>
                    </a:p>
                  </a:txBody>
                  <a:tcPr anchor="ctr"/>
                </a:tc>
                <a:tc>
                  <a:txBody>
                    <a:bodyPr/>
                    <a:lstStyle/>
                    <a:p>
                      <a:r>
                        <a:rPr kumimoji="1" lang="ja-JP" altLang="en-US" sz="1200" b="0" dirty="0">
                          <a:latin typeface="BIZ UDPゴシック" panose="020B0400000000000000" pitchFamily="50" charset="-128"/>
                          <a:ea typeface="BIZ UDPゴシック" panose="020B0400000000000000" pitchFamily="50" charset="-128"/>
                        </a:rPr>
                        <a:t>既発分は団体による推計</a:t>
                      </a:r>
                      <a:endParaRPr kumimoji="1" lang="en-US" altLang="ja-JP" sz="1200" b="0" dirty="0">
                        <a:latin typeface="BIZ UDPゴシック" panose="020B0400000000000000" pitchFamily="50" charset="-128"/>
                        <a:ea typeface="BIZ UDPゴシック" panose="020B0400000000000000" pitchFamily="50" charset="-128"/>
                      </a:endParaRPr>
                    </a:p>
                    <a:p>
                      <a:r>
                        <a:rPr kumimoji="1" lang="ja-JP" altLang="en-US" sz="1200" b="0" dirty="0">
                          <a:latin typeface="BIZ UDPゴシック" panose="020B0400000000000000" pitchFamily="50" charset="-128"/>
                          <a:ea typeface="BIZ UDPゴシック" panose="020B0400000000000000" pitchFamily="50" charset="-128"/>
                        </a:rPr>
                        <a:t>新発分は歳入の地方債と連動</a:t>
                      </a:r>
                    </a:p>
                  </a:txBody>
                  <a:tcPr anchor="ctr"/>
                </a:tc>
                <a:extLst>
                  <a:ext uri="{0D108BD9-81ED-4DB2-BD59-A6C34878D82A}">
                    <a16:rowId xmlns:a16="http://schemas.microsoft.com/office/drawing/2014/main" val="377315266"/>
                  </a:ext>
                </a:extLst>
              </a:tr>
              <a:tr h="1507267">
                <a:tc vMerge="1">
                  <a:txBody>
                    <a:bodyPr/>
                    <a:lstStyle/>
                    <a:p>
                      <a:pPr algn="ctr"/>
                      <a:endParaRPr kumimoji="1" lang="ja-JP" altLang="en-US" sz="1200" b="0" dirty="0">
                        <a:latin typeface="BIZ UDPゴシック" panose="020B0400000000000000" pitchFamily="50" charset="-128"/>
                        <a:ea typeface="BIZ UDPゴシック" panose="020B0400000000000000" pitchFamily="50" charset="-128"/>
                      </a:endParaRPr>
                    </a:p>
                  </a:txBody>
                  <a:tcPr anchor="ctr">
                    <a:solidFill>
                      <a:schemeClr val="accent1">
                        <a:lumMod val="20000"/>
                        <a:lumOff val="80000"/>
                      </a:schemeClr>
                    </a:solidFill>
                  </a:tcPr>
                </a:tc>
                <a:tc>
                  <a:txBody>
                    <a:bodyPr/>
                    <a:lstStyle/>
                    <a:p>
                      <a:r>
                        <a:rPr kumimoji="1" lang="ja-JP" altLang="en-US" sz="1200" b="0" dirty="0">
                          <a:latin typeface="BIZ UDPゴシック" panose="020B0400000000000000" pitchFamily="50" charset="-128"/>
                          <a:ea typeface="BIZ UDPゴシック" panose="020B0400000000000000" pitchFamily="50" charset="-128"/>
                        </a:rPr>
                        <a:t>繰出金</a:t>
                      </a:r>
                    </a:p>
                  </a:txBody>
                  <a:tcPr anchor="ctr"/>
                </a:tc>
                <a:tc>
                  <a:txBody>
                    <a:bodyPr/>
                    <a:lstStyle/>
                    <a:p>
                      <a:pPr>
                        <a:lnSpc>
                          <a:spcPts val="1300"/>
                        </a:lnSpc>
                        <a:spcAft>
                          <a:spcPts val="600"/>
                        </a:spcAft>
                      </a:pPr>
                      <a:r>
                        <a:rPr kumimoji="1" lang="ja-JP" altLang="en-US" sz="1200" b="0" dirty="0">
                          <a:latin typeface="BIZ UDPゴシック" panose="020B0400000000000000" pitchFamily="50" charset="-128"/>
                          <a:ea typeface="BIZ UDPゴシック" panose="020B0400000000000000" pitchFamily="50" charset="-128"/>
                        </a:rPr>
                        <a:t>国保特会と後期高齢特会は人口と連動</a:t>
                      </a:r>
                      <a:endParaRPr kumimoji="1" lang="en-US" altLang="ja-JP" sz="1200" b="0" dirty="0">
                        <a:latin typeface="BIZ UDPゴシック" panose="020B0400000000000000" pitchFamily="50" charset="-128"/>
                        <a:ea typeface="BIZ UDPゴシック" panose="020B0400000000000000" pitchFamily="50" charset="-128"/>
                      </a:endParaRPr>
                    </a:p>
                    <a:p>
                      <a:pPr marL="0" marR="0" lvl="0" indent="0" algn="l" defTabSz="914400" rtl="0" eaLnBrk="1" fontAlgn="auto" latinLnBrk="0" hangingPunct="1">
                        <a:lnSpc>
                          <a:spcPts val="1300"/>
                        </a:lnSpc>
                        <a:spcBef>
                          <a:spcPts val="0"/>
                        </a:spcBef>
                        <a:spcAft>
                          <a:spcPts val="600"/>
                        </a:spcAft>
                        <a:buClrTx/>
                        <a:buSzTx/>
                        <a:buFontTx/>
                        <a:buNone/>
                        <a:tabLst/>
                        <a:defRPr/>
                      </a:pPr>
                      <a:r>
                        <a:rPr kumimoji="1" lang="ja-JP" altLang="en-US" sz="1200" b="0" dirty="0">
                          <a:latin typeface="BIZ UDPゴシック" panose="020B0400000000000000" pitchFamily="50" charset="-128"/>
                          <a:ea typeface="BIZ UDPゴシック" panose="020B0400000000000000" pitchFamily="50" charset="-128"/>
                        </a:rPr>
                        <a:t>介護特会は府全体の介護給付費総額の推計値と連動</a:t>
                      </a:r>
                      <a:endParaRPr kumimoji="1" lang="en-US" altLang="ja-JP" sz="1200" b="0" dirty="0">
                        <a:latin typeface="BIZ UDPゴシック" panose="020B0400000000000000" pitchFamily="50" charset="-128"/>
                        <a:ea typeface="BIZ UDPゴシック" panose="020B0400000000000000" pitchFamily="50" charset="-128"/>
                      </a:endParaRPr>
                    </a:p>
                    <a:p>
                      <a:pPr>
                        <a:lnSpc>
                          <a:spcPts val="1300"/>
                        </a:lnSpc>
                        <a:spcAft>
                          <a:spcPts val="600"/>
                        </a:spcAft>
                      </a:pPr>
                      <a:r>
                        <a:rPr kumimoji="1" lang="ja-JP" altLang="en-US" sz="1200" b="0" spc="-150" dirty="0">
                          <a:latin typeface="BIZ UDPゴシック" panose="020B0400000000000000" pitchFamily="50" charset="-128"/>
                          <a:ea typeface="BIZ UDPゴシック" panose="020B0400000000000000" pitchFamily="50" charset="-128"/>
                        </a:rPr>
                        <a:t>公営企業は直近の実績を据え置き</a:t>
                      </a:r>
                      <a:endParaRPr kumimoji="1" lang="en-US" altLang="ja-JP" sz="1200" b="0" spc="-150" dirty="0">
                        <a:latin typeface="BIZ UDPゴシック" panose="020B0400000000000000" pitchFamily="50" charset="-128"/>
                        <a:ea typeface="BIZ UDPゴシック" panose="020B0400000000000000" pitchFamily="50" charset="-128"/>
                      </a:endParaRPr>
                    </a:p>
                  </a:txBody>
                  <a:tcPr anchor="ctr"/>
                </a:tc>
                <a:extLst>
                  <a:ext uri="{0D108BD9-81ED-4DB2-BD59-A6C34878D82A}">
                    <a16:rowId xmlns:a16="http://schemas.microsoft.com/office/drawing/2014/main" val="873159172"/>
                  </a:ext>
                </a:extLst>
              </a:tr>
            </a:tbl>
          </a:graphicData>
        </a:graphic>
      </p:graphicFrame>
      <p:sp>
        <p:nvSpPr>
          <p:cNvPr id="16" name="スライド番号プレースホルダー 2">
            <a:extLst>
              <a:ext uri="{FF2B5EF4-FFF2-40B4-BE49-F238E27FC236}">
                <a16:creationId xmlns:a16="http://schemas.microsoft.com/office/drawing/2014/main" id="{6B960A5B-16D9-47B6-BE98-036A9295DBED}"/>
              </a:ext>
            </a:extLst>
          </p:cNvPr>
          <p:cNvSpPr>
            <a:spLocks noGrp="1"/>
          </p:cNvSpPr>
          <p:nvPr>
            <p:ph type="sldNum" sz="quarter" idx="12"/>
          </p:nvPr>
        </p:nvSpPr>
        <p:spPr>
          <a:xfrm>
            <a:off x="9427334" y="6551912"/>
            <a:ext cx="418722" cy="307904"/>
          </a:xfrm>
        </p:spPr>
        <p:txBody>
          <a:bodyPr/>
          <a:lstStyle/>
          <a:p>
            <a:fld id="{CEF11362-7839-4052-8A35-1ED7E4DBB9BD}" type="slidenum">
              <a:rPr kumimoji="1" lang="ja-JP" altLang="en-US" b="1" smtClean="0">
                <a:latin typeface="BIZ UDPゴシック" panose="020B0400000000000000" pitchFamily="50" charset="-128"/>
                <a:ea typeface="BIZ UDPゴシック" panose="020B0400000000000000" pitchFamily="50" charset="-128"/>
              </a:rPr>
              <a:t>3</a:t>
            </a:fld>
            <a:endParaRPr kumimoji="1" lang="ja-JP" altLang="en-US" b="1" dirty="0">
              <a:latin typeface="BIZ UDPゴシック" panose="020B0400000000000000" pitchFamily="50" charset="-128"/>
              <a:ea typeface="BIZ UDPゴシック" panose="020B0400000000000000" pitchFamily="50" charset="-128"/>
            </a:endParaRPr>
          </a:p>
        </p:txBody>
      </p:sp>
    </p:spTree>
    <p:extLst>
      <p:ext uri="{BB962C8B-B14F-4D97-AF65-F5344CB8AC3E}">
        <p14:creationId xmlns:p14="http://schemas.microsoft.com/office/powerpoint/2010/main" val="81972944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22681</TotalTime>
  <Words>386</Words>
  <Application>Microsoft Office PowerPoint</Application>
  <PresentationFormat>A4 210 x 297 mm</PresentationFormat>
  <Paragraphs>55</Paragraphs>
  <Slides>4</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4</vt:i4>
      </vt:variant>
    </vt:vector>
  </HeadingPairs>
  <TitlesOfParts>
    <vt:vector size="12" baseType="lpstr">
      <vt:lpstr>BIZ UDPゴシック</vt:lpstr>
      <vt:lpstr>Meiryo UI</vt:lpstr>
      <vt:lpstr>游ゴシック</vt:lpstr>
      <vt:lpstr>Arial</vt:lpstr>
      <vt:lpstr>Calibri</vt:lpstr>
      <vt:lpstr>Calibri Light</vt:lpstr>
      <vt:lpstr>Wingdings</vt:lpstr>
      <vt:lpstr>Office テーマ</vt:lpstr>
      <vt:lpstr>PowerPoint プレゼンテーション</vt:lpstr>
      <vt:lpstr>PowerPoint プレゼンテーション</vt:lpstr>
      <vt:lpstr>PowerPoint プレゼンテーション</vt:lpstr>
      <vt:lpstr>PowerPoint プレゼンテーション</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中長期財政シミュレーション</dc:title>
  <dc:creator>豊能町,大阪府</dc:creator>
  <cp:lastModifiedBy>林　良祐</cp:lastModifiedBy>
  <cp:revision>986</cp:revision>
  <cp:lastPrinted>2026-03-16T04:48:13Z</cp:lastPrinted>
  <dcterms:created xsi:type="dcterms:W3CDTF">2020-12-07T04:45:01Z</dcterms:created>
  <dcterms:modified xsi:type="dcterms:W3CDTF">2026-06-11T04:09:46Z</dcterms:modified>
</cp:coreProperties>
</file>