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89" r:id="rId2"/>
    <p:sldId id="287" r:id="rId3"/>
    <p:sldId id="277" r:id="rId4"/>
    <p:sldId id="288"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8" autoAdjust="0"/>
    <p:restoredTop sz="94660"/>
  </p:normalViewPr>
  <p:slideViewPr>
    <p:cSldViewPr snapToGrid="0">
      <p:cViewPr varScale="1">
        <p:scale>
          <a:sx n="96" d="100"/>
          <a:sy n="96" d="100"/>
        </p:scale>
        <p:origin x="778" y="77"/>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0ns101\d11757$\doc\&#36001;&#25919;\&#9733;&#36001;&#25919;&#12471;&#12511;&#12517;&#12524;&#12540;&#12471;&#12519;&#12531;\R6\06_&#20844;&#34920;\02&#20316;&#25104;&#36039;&#26009;&#65288;&#30010;&#26449;&#20998;&#65289;\34&#23798;&#26412;&#30010;\&#65288;34_&#23798;&#26412;&#30010;&#65289;02_&#25512;&#35336;&#32080;&#26524;&#27972;&#26360;&#29256;&#20316;&#25104;&#2999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71864166223404E-2"/>
          <c:y val="2.9400032267723662E-2"/>
          <c:w val="0.85761866031817746"/>
          <c:h val="0.84397735243327354"/>
        </c:manualLayout>
      </c:layout>
      <c:barChart>
        <c:barDir val="col"/>
        <c:grouping val="clustered"/>
        <c:varyColors val="0"/>
        <c:ser>
          <c:idx val="0"/>
          <c:order val="0"/>
          <c:tx>
            <c:v>財政調整基金残高</c:v>
          </c:tx>
          <c:spPr>
            <a:solidFill>
              <a:schemeClr val="accent1"/>
            </a:solidFill>
            <a:ln>
              <a:noFill/>
            </a:ln>
            <a:effectLst/>
          </c:spPr>
          <c:invertIfNegative val="0"/>
          <c:dLbls>
            <c:dLbl>
              <c:idx val="12"/>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extLst>
                <c:ext xmlns:c16="http://schemas.microsoft.com/office/drawing/2014/chart" uri="{C3380CC4-5D6E-409C-BE32-E72D297353CC}">
                  <c16:uniqueId val="{00000000-764D-4103-8DAE-C7F303087FAC}"/>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'P1（収支過不足・基金残高）'!$D$6:$R$6</c:f>
              <c:numCache>
                <c:formatCode>#,##0_ </c:formatCode>
                <c:ptCount val="15"/>
                <c:pt idx="0">
                  <c:v>2319</c:v>
                </c:pt>
                <c:pt idx="1">
                  <c:v>1961</c:v>
                </c:pt>
                <c:pt idx="2">
                  <c:v>1584</c:v>
                </c:pt>
                <c:pt idx="3">
                  <c:v>1555</c:v>
                </c:pt>
                <c:pt idx="4">
                  <c:v>1291</c:v>
                </c:pt>
                <c:pt idx="5">
                  <c:v>1272</c:v>
                </c:pt>
                <c:pt idx="6">
                  <c:v>933</c:v>
                </c:pt>
                <c:pt idx="7">
                  <c:v>791</c:v>
                </c:pt>
                <c:pt idx="8">
                  <c:v>757</c:v>
                </c:pt>
                <c:pt idx="9">
                  <c:v>579</c:v>
                </c:pt>
                <c:pt idx="10">
                  <c:v>423</c:v>
                </c:pt>
                <c:pt idx="11">
                  <c:v>236</c:v>
                </c:pt>
                <c:pt idx="12">
                  <c:v>77</c:v>
                </c:pt>
                <c:pt idx="13">
                  <c:v>-112</c:v>
                </c:pt>
                <c:pt idx="14">
                  <c:v>-376</c:v>
                </c:pt>
              </c:numCache>
            </c:numRef>
          </c:val>
          <c:extLst>
            <c:ext xmlns:c16="http://schemas.microsoft.com/office/drawing/2014/chart" uri="{C3380CC4-5D6E-409C-BE32-E72D297353CC}">
              <c16:uniqueId val="{00000000-6464-4FD5-B37A-F1AA4C6F7385}"/>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'P1（収支過不足・基金残高）'!$D$5:$R$5</c:f>
              <c:strCache>
                <c:ptCount val="15"/>
                <c:pt idx="0">
                  <c:v>R6</c:v>
                </c:pt>
                <c:pt idx="1">
                  <c:v>R7</c:v>
                </c:pt>
                <c:pt idx="2">
                  <c:v>R8</c:v>
                </c:pt>
                <c:pt idx="3">
                  <c:v>R9</c:v>
                </c:pt>
                <c:pt idx="4">
                  <c:v>R10</c:v>
                </c:pt>
                <c:pt idx="5">
                  <c:v>R11</c:v>
                </c:pt>
                <c:pt idx="6">
                  <c:v>R12</c:v>
                </c:pt>
                <c:pt idx="7">
                  <c:v>R13</c:v>
                </c:pt>
                <c:pt idx="8">
                  <c:v>R14</c:v>
                </c:pt>
                <c:pt idx="9">
                  <c:v>R15</c:v>
                </c:pt>
                <c:pt idx="10">
                  <c:v>R16</c:v>
                </c:pt>
                <c:pt idx="11">
                  <c:v>R17</c:v>
                </c:pt>
                <c:pt idx="12">
                  <c:v>R18</c:v>
                </c:pt>
                <c:pt idx="13">
                  <c:v>R19</c:v>
                </c:pt>
                <c:pt idx="14">
                  <c:v>R20</c:v>
                </c:pt>
              </c:strCache>
            </c:strRef>
          </c:cat>
          <c:val>
            <c:numRef>
              <c:f>'P1（収支過不足・基金残高）'!$D$7:$R$7</c:f>
              <c:numCache>
                <c:formatCode>#,##0_ </c:formatCode>
                <c:ptCount val="15"/>
                <c:pt idx="0">
                  <c:v>5</c:v>
                </c:pt>
                <c:pt idx="1">
                  <c:v>-361</c:v>
                </c:pt>
                <c:pt idx="2">
                  <c:v>-377</c:v>
                </c:pt>
                <c:pt idx="3">
                  <c:v>-29</c:v>
                </c:pt>
                <c:pt idx="4">
                  <c:v>-264</c:v>
                </c:pt>
                <c:pt idx="5">
                  <c:v>-19</c:v>
                </c:pt>
                <c:pt idx="6">
                  <c:v>-339</c:v>
                </c:pt>
                <c:pt idx="7">
                  <c:v>-142</c:v>
                </c:pt>
                <c:pt idx="8">
                  <c:v>-34</c:v>
                </c:pt>
                <c:pt idx="9">
                  <c:v>-178</c:v>
                </c:pt>
                <c:pt idx="10">
                  <c:v>-156</c:v>
                </c:pt>
                <c:pt idx="11">
                  <c:v>-187</c:v>
                </c:pt>
                <c:pt idx="12">
                  <c:v>-159</c:v>
                </c:pt>
                <c:pt idx="13">
                  <c:v>-189</c:v>
                </c:pt>
                <c:pt idx="14">
                  <c:v>-264</c:v>
                </c:pt>
              </c:numCache>
            </c:numRef>
          </c:val>
          <c:smooth val="0"/>
          <c:extLst>
            <c:ext xmlns:c16="http://schemas.microsoft.com/office/drawing/2014/chart" uri="{C3380CC4-5D6E-409C-BE32-E72D297353CC}">
              <c16:uniqueId val="{00000001-6464-4FD5-B37A-F1AA4C6F7385}"/>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5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5744"/>
        <c:crosses val="autoZero"/>
        <c:crossBetween val="between"/>
        <c:majorUnit val="5000"/>
      </c:valAx>
      <c:valAx>
        <c:axId val="997755328"/>
        <c:scaling>
          <c:orientation val="minMax"/>
          <c:max val="50"/>
          <c:min val="-400"/>
        </c:scaling>
        <c:delete val="0"/>
        <c:axPos val="r"/>
        <c:numFmt formatCode="#,##0;&quot;▲ &quot;#,##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1"/>
            <a:ext cx="2949787" cy="498693"/>
          </a:xfrm>
          <a:prstGeom prst="rect">
            <a:avLst/>
          </a:prstGeom>
        </p:spPr>
        <p:txBody>
          <a:bodyPr vert="horz" lIns="91433" tIns="45717" rIns="91433" bIns="45717" rtlCol="0"/>
          <a:lstStyle>
            <a:lvl1pPr algn="r">
              <a:defRPr sz="1200"/>
            </a:lvl1pPr>
          </a:lstStyle>
          <a:p>
            <a:fld id="{6E3A60CE-7E8D-4390-9820-C09E755C9BD4}" type="datetimeFigureOut">
              <a:rPr kumimoji="1" lang="ja-JP" altLang="en-US" smtClean="0"/>
              <a:t>2025/3/19</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7"/>
            <a:ext cx="2949787" cy="498692"/>
          </a:xfrm>
          <a:prstGeom prst="rect">
            <a:avLst/>
          </a:prstGeom>
        </p:spPr>
        <p:txBody>
          <a:bodyPr vert="horz" lIns="91433" tIns="45717" rIns="91433" bIns="45717"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7" rIns="91433" bIns="45717" rtlCol="0"/>
          <a:lstStyle>
            <a:lvl1pPr algn="r">
              <a:defRPr sz="1200"/>
            </a:lvl1pPr>
          </a:lstStyle>
          <a:p>
            <a:fld id="{6A22FB6E-5550-4A84-95FC-6C5FC37CCEBE}" type="datetimeFigureOut">
              <a:rPr kumimoji="1" lang="ja-JP" altLang="en-US" smtClean="0"/>
              <a:t>2025/3/19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7" rIns="91433" bIns="45717"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2025/3/19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2025/3/19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2025/3/19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2025/3/19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2025/3/19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2025/3/19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79975"/>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2925737"/>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島本町の中長期財政シミュレーション</a:t>
            </a:r>
          </a:p>
        </p:txBody>
      </p:sp>
      <p:sp>
        <p:nvSpPr>
          <p:cNvPr id="3" name="テキスト ボックス 2">
            <a:extLst>
              <a:ext uri="{FF2B5EF4-FFF2-40B4-BE49-F238E27FC236}">
                <a16:creationId xmlns:a16="http://schemas.microsoft.com/office/drawing/2014/main" id="{1B3E0C6E-3377-4EFA-B094-CF8A5754DA30}"/>
              </a:ext>
            </a:extLst>
          </p:cNvPr>
          <p:cNvSpPr txBox="1"/>
          <p:nvPr/>
        </p:nvSpPr>
        <p:spPr>
          <a:xfrm>
            <a:off x="1509380" y="4355943"/>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令和５年度決算をベースに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577194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78059" y="69752"/>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730293" y="1681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10" name="グラフ 9">
            <a:extLst>
              <a:ext uri="{FF2B5EF4-FFF2-40B4-BE49-F238E27FC236}">
                <a16:creationId xmlns:a16="http://schemas.microsoft.com/office/drawing/2014/main" id="{00200664-5B1D-420D-844C-C2962C94C752}"/>
              </a:ext>
            </a:extLst>
          </p:cNvPr>
          <p:cNvGraphicFramePr>
            <a:graphicFrameLocks/>
          </p:cNvGraphicFramePr>
          <p:nvPr>
            <p:extLst>
              <p:ext uri="{D42A27DB-BD31-4B8C-83A1-F6EECF244321}">
                <p14:modId xmlns:p14="http://schemas.microsoft.com/office/powerpoint/2010/main" val="858631141"/>
              </p:ext>
            </p:extLst>
          </p:nvPr>
        </p:nvGraphicFramePr>
        <p:xfrm>
          <a:off x="59944" y="937200"/>
          <a:ext cx="9712428" cy="58510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3505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F95EAB6D-7156-4644-A1A4-EA1E24707DEC}"/>
              </a:ext>
            </a:extLst>
          </p:cNvPr>
          <p:cNvPicPr>
            <a:picLocks noChangeAspect="1"/>
          </p:cNvPicPr>
          <p:nvPr/>
        </p:nvPicPr>
        <p:blipFill>
          <a:blip r:embed="rId2"/>
          <a:stretch>
            <a:fillRect/>
          </a:stretch>
        </p:blipFill>
        <p:spPr>
          <a:xfrm>
            <a:off x="171399" y="1152939"/>
            <a:ext cx="9558540" cy="4962848"/>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38559"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8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6DA1040-A7A1-48E9-ADA6-3F6940FAD6E8}"/>
              </a:ext>
            </a:extLst>
          </p:cNvPr>
          <p:cNvSpPr txBox="1"/>
          <p:nvPr/>
        </p:nvSpPr>
        <p:spPr>
          <a:xfrm>
            <a:off x="171399" y="6305691"/>
            <a:ext cx="5319085" cy="24622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歳入の「繰入金」欄について、令和６年度以降は財政調整基金からの繰入れは含んでいない</a:t>
            </a:r>
          </a:p>
        </p:txBody>
      </p:sp>
    </p:spTree>
    <p:extLst>
      <p:ext uri="{BB962C8B-B14F-4D97-AF65-F5344CB8AC3E}">
        <p14:creationId xmlns:p14="http://schemas.microsoft.com/office/powerpoint/2010/main" val="316875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12529604"/>
              </p:ext>
            </p:extLst>
          </p:nvPr>
        </p:nvGraphicFramePr>
        <p:xfrm>
          <a:off x="130118" y="1351721"/>
          <a:ext cx="4380923" cy="4723077"/>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1247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11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町税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65117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65832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629705">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19573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664220">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153855874"/>
              </p:ext>
            </p:extLst>
          </p:nvPr>
        </p:nvGraphicFramePr>
        <p:xfrm>
          <a:off x="4577806" y="1351722"/>
          <a:ext cx="5198076" cy="4723076"/>
        </p:xfrm>
        <a:graphic>
          <a:graphicData uri="http://schemas.openxmlformats.org/drawingml/2006/table">
            <a:tbl>
              <a:tblPr>
                <a:tableStyleId>{5940675A-B579-460E-94D1-54222C63F5DA}</a:tableStyleId>
              </a:tblPr>
              <a:tblGrid>
                <a:gridCol w="404489">
                  <a:extLst>
                    <a:ext uri="{9D8B030D-6E8A-4147-A177-3AD203B41FA5}">
                      <a16:colId xmlns:a16="http://schemas.microsoft.com/office/drawing/2014/main" val="3356660803"/>
                    </a:ext>
                  </a:extLst>
                </a:gridCol>
                <a:gridCol w="1053608">
                  <a:extLst>
                    <a:ext uri="{9D8B030D-6E8A-4147-A177-3AD203B41FA5}">
                      <a16:colId xmlns:a16="http://schemas.microsoft.com/office/drawing/2014/main" val="2163183408"/>
                    </a:ext>
                  </a:extLst>
                </a:gridCol>
                <a:gridCol w="3739979">
                  <a:extLst>
                    <a:ext uri="{9D8B030D-6E8A-4147-A177-3AD203B41FA5}">
                      <a16:colId xmlns:a16="http://schemas.microsoft.com/office/drawing/2014/main" val="2898818577"/>
                    </a:ext>
                  </a:extLst>
                </a:gridCol>
              </a:tblGrid>
              <a:tr h="37670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52976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直近の実績に物価上昇の影響を反映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37670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64427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90059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u="none" dirty="0">
                          <a:solidFill>
                            <a:srgbClr val="FF0000"/>
                          </a:solidFill>
                          <a:latin typeface="BIZ UDPゴシック" panose="020B0400000000000000" pitchFamily="50" charset="-128"/>
                          <a:ea typeface="BIZ UDPゴシック" panose="020B0400000000000000" pitchFamily="50" charset="-128"/>
                        </a:rPr>
                        <a:t>  </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62783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既発分は町村による推計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26719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BC813CF2-A310-4823-9539-EFACF724888A}"/>
              </a:ext>
            </a:extLst>
          </p:cNvPr>
          <p:cNvSpPr txBox="1"/>
          <p:nvPr/>
        </p:nvSpPr>
        <p:spPr>
          <a:xfrm>
            <a:off x="130118" y="6115929"/>
            <a:ext cx="8449339" cy="394852"/>
          </a:xfrm>
          <a:prstGeom prst="rect">
            <a:avLst/>
          </a:prstGeom>
          <a:noFill/>
        </p:spPr>
        <p:txBody>
          <a:bodyPr wrap="square">
            <a:spAutoFit/>
          </a:bodyPr>
          <a:lstStyle/>
          <a:p>
            <a:pPr marL="0" marR="0" lvl="0" indent="0" algn="l" defTabSz="457200" rtl="0" eaLnBrk="1" fontAlgn="auto" latinLnBrk="0" hangingPunct="1">
              <a:lnSpc>
                <a:spcPts val="2800"/>
              </a:lnSpc>
              <a:spcBef>
                <a:spcPts val="0"/>
              </a:spcBef>
              <a:spcAft>
                <a:spcPts val="400"/>
              </a:spcAft>
              <a:buClrTx/>
              <a:buSzTx/>
              <a:buFontTx/>
              <a:buNone/>
              <a:tabLst/>
              <a:defRPr/>
            </a:pPr>
            <a:r>
              <a:rPr kumimoji="1" lang="en-US" altLang="ja-JP" sz="1400" dirty="0">
                <a:solidFill>
                  <a:prstClr val="black"/>
                </a:solidFill>
                <a:latin typeface="BIZ UDPゴシック" panose="020B0400000000000000" pitchFamily="50" charset="-128"/>
                <a:ea typeface="BIZ UDPゴシック" panose="020B0400000000000000" pitchFamily="50" charset="-128"/>
              </a:rPr>
              <a:t>※</a:t>
            </a:r>
            <a:r>
              <a:rPr kumimoji="1" lang="ja-JP" altLang="en-US" sz="1400" dirty="0">
                <a:solidFill>
                  <a:prstClr val="black"/>
                </a:solidFill>
                <a:latin typeface="BIZ UDPゴシック" panose="020B0400000000000000" pitchFamily="50" charset="-128"/>
                <a:ea typeface="BIZ UDPゴシック" panose="020B0400000000000000" pitchFamily="50" charset="-128"/>
              </a:rPr>
              <a:t>令和６年度及び７年度の予算についてはシミュレーション上勘案していない</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22006</TotalTime>
  <Words>374</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「今後の人口減少・高齢化を見据えてー」</dc:title>
  <dc:creator>豊能町,大阪府</dc:creator>
  <cp:lastModifiedBy>児玉　奈美江</cp:lastModifiedBy>
  <cp:revision>934</cp:revision>
  <cp:lastPrinted>2024-02-08T05:11:22Z</cp:lastPrinted>
  <dcterms:created xsi:type="dcterms:W3CDTF">2020-12-07T04:45:01Z</dcterms:created>
  <dcterms:modified xsi:type="dcterms:W3CDTF">2025-03-19T03:46:59Z</dcterms:modified>
</cp:coreProperties>
</file>