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89" r:id="rId2"/>
    <p:sldId id="287" r:id="rId3"/>
    <p:sldId id="277" r:id="rId4"/>
    <p:sldId id="288"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08" autoAdjust="0"/>
    <p:restoredTop sz="94660"/>
  </p:normalViewPr>
  <p:slideViewPr>
    <p:cSldViewPr snapToGrid="0">
      <p:cViewPr varScale="1">
        <p:scale>
          <a:sx n="96" d="100"/>
          <a:sy n="96" d="100"/>
        </p:scale>
        <p:origin x="778" y="77"/>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G0000sv0ns101\d11757$\doc\&#36001;&#25919;\&#9733;&#36001;&#25919;&#12471;&#12511;&#12517;&#12524;&#12540;&#12471;&#12519;&#12531;\R6\06_&#20844;&#34920;\03&#20844;&#34920;&#36039;&#26009;&#65288;&#24066;&#20998;&#65289;\&#9733;&#12524;&#12463;&#29992;&#65288;&#20840;&#22243;&#20307;&#65289;\33&#38442;&#21335;&#24066;&#65288;1.29&#20462;&#27491;&#65289;02_&#25512;&#35336;&#32080;&#26524;&#27972;&#26360;&#29256;&#20316;&#25104;&#29992;.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v>財政調整基金残高</c:v>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'P1（収支過不足・基金残高）'!$D$5:$R$5</c:f>
              <c:strCache>
                <c:ptCount val="15"/>
                <c:pt idx="0">
                  <c:v>R6</c:v>
                </c:pt>
                <c:pt idx="1">
                  <c:v>R7</c:v>
                </c:pt>
                <c:pt idx="2">
                  <c:v>R8</c:v>
                </c:pt>
                <c:pt idx="3">
                  <c:v>R9</c:v>
                </c:pt>
                <c:pt idx="4">
                  <c:v>R10</c:v>
                </c:pt>
                <c:pt idx="5">
                  <c:v>R11</c:v>
                </c:pt>
                <c:pt idx="6">
                  <c:v>R12</c:v>
                </c:pt>
                <c:pt idx="7">
                  <c:v>R13</c:v>
                </c:pt>
                <c:pt idx="8">
                  <c:v>R14</c:v>
                </c:pt>
                <c:pt idx="9">
                  <c:v>R15</c:v>
                </c:pt>
                <c:pt idx="10">
                  <c:v>R16</c:v>
                </c:pt>
                <c:pt idx="11">
                  <c:v>R17</c:v>
                </c:pt>
                <c:pt idx="12">
                  <c:v>R18</c:v>
                </c:pt>
                <c:pt idx="13">
                  <c:v>R19</c:v>
                </c:pt>
                <c:pt idx="14">
                  <c:v>R20</c:v>
                </c:pt>
              </c:strCache>
            </c:strRef>
          </c:cat>
          <c:val>
            <c:numRef>
              <c:f>'P1（収支過不足・基金残高）'!$D$6:$R$6</c:f>
              <c:numCache>
                <c:formatCode>#,##0_ </c:formatCode>
                <c:ptCount val="15"/>
                <c:pt idx="0">
                  <c:v>1813</c:v>
                </c:pt>
                <c:pt idx="1">
                  <c:v>2014</c:v>
                </c:pt>
                <c:pt idx="2">
                  <c:v>1585</c:v>
                </c:pt>
                <c:pt idx="3">
                  <c:v>1277</c:v>
                </c:pt>
                <c:pt idx="4">
                  <c:v>522</c:v>
                </c:pt>
                <c:pt idx="5">
                  <c:v>-101</c:v>
                </c:pt>
                <c:pt idx="6">
                  <c:v>-946</c:v>
                </c:pt>
                <c:pt idx="7">
                  <c:v>-1383</c:v>
                </c:pt>
                <c:pt idx="8">
                  <c:v>-2353</c:v>
                </c:pt>
                <c:pt idx="9">
                  <c:v>-2979</c:v>
                </c:pt>
                <c:pt idx="10">
                  <c:v>-3846</c:v>
                </c:pt>
                <c:pt idx="11">
                  <c:v>-4609</c:v>
                </c:pt>
                <c:pt idx="12">
                  <c:v>-5098</c:v>
                </c:pt>
                <c:pt idx="13">
                  <c:v>-5802</c:v>
                </c:pt>
                <c:pt idx="14">
                  <c:v>-6495</c:v>
                </c:pt>
              </c:numCache>
            </c:numRef>
          </c:val>
          <c:extLst>
            <c:ext xmlns:c16="http://schemas.microsoft.com/office/drawing/2014/chart" uri="{C3380CC4-5D6E-409C-BE32-E72D297353CC}">
              <c16:uniqueId val="{00000000-1772-401B-BC12-898D54160680}"/>
            </c:ext>
          </c:extLst>
        </c:ser>
        <c:dLbls>
          <c:showLegendKey val="0"/>
          <c:showVal val="0"/>
          <c:showCatName val="0"/>
          <c:showSerName val="0"/>
          <c:showPercent val="0"/>
          <c:showBubbleSize val="0"/>
        </c:dLbls>
        <c:gapWidth val="31"/>
        <c:overlap val="-31"/>
        <c:axId val="997755744"/>
        <c:axId val="997754496"/>
      </c:barChart>
      <c:lineChart>
        <c:grouping val="standard"/>
        <c:varyColors val="0"/>
        <c:ser>
          <c:idx val="1"/>
          <c:order val="1"/>
          <c:tx>
            <c:v>収支過不足</c:v>
          </c:tx>
          <c:spPr>
            <a:ln w="28575" cap="rnd">
              <a:solidFill>
                <a:schemeClr val="accent2"/>
              </a:solidFill>
              <a:round/>
            </a:ln>
            <a:effectLst/>
          </c:spPr>
          <c:marker>
            <c:symbol val="none"/>
          </c:marker>
          <c:dLbls>
            <c:numFmt formatCode="#,##0;&quot;▲ &quot;#,##0" sourceLinked="0"/>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'P1（収支過不足・基金残高）'!$D$5:$R$5</c:f>
              <c:strCache>
                <c:ptCount val="15"/>
                <c:pt idx="0">
                  <c:v>R6</c:v>
                </c:pt>
                <c:pt idx="1">
                  <c:v>R7</c:v>
                </c:pt>
                <c:pt idx="2">
                  <c:v>R8</c:v>
                </c:pt>
                <c:pt idx="3">
                  <c:v>R9</c:v>
                </c:pt>
                <c:pt idx="4">
                  <c:v>R10</c:v>
                </c:pt>
                <c:pt idx="5">
                  <c:v>R11</c:v>
                </c:pt>
                <c:pt idx="6">
                  <c:v>R12</c:v>
                </c:pt>
                <c:pt idx="7">
                  <c:v>R13</c:v>
                </c:pt>
                <c:pt idx="8">
                  <c:v>R14</c:v>
                </c:pt>
                <c:pt idx="9">
                  <c:v>R15</c:v>
                </c:pt>
                <c:pt idx="10">
                  <c:v>R16</c:v>
                </c:pt>
                <c:pt idx="11">
                  <c:v>R17</c:v>
                </c:pt>
                <c:pt idx="12">
                  <c:v>R18</c:v>
                </c:pt>
                <c:pt idx="13">
                  <c:v>R19</c:v>
                </c:pt>
                <c:pt idx="14">
                  <c:v>R20</c:v>
                </c:pt>
              </c:strCache>
            </c:strRef>
          </c:cat>
          <c:val>
            <c:numRef>
              <c:f>'P1（収支過不足・基金残高）'!$D$7:$R$7</c:f>
              <c:numCache>
                <c:formatCode>#,##0_ </c:formatCode>
                <c:ptCount val="15"/>
                <c:pt idx="0">
                  <c:v>401</c:v>
                </c:pt>
                <c:pt idx="1">
                  <c:v>60</c:v>
                </c:pt>
                <c:pt idx="2">
                  <c:v>-459</c:v>
                </c:pt>
                <c:pt idx="3">
                  <c:v>-308</c:v>
                </c:pt>
                <c:pt idx="4">
                  <c:v>-755</c:v>
                </c:pt>
                <c:pt idx="5">
                  <c:v>-623</c:v>
                </c:pt>
                <c:pt idx="6">
                  <c:v>-845</c:v>
                </c:pt>
                <c:pt idx="7">
                  <c:v>-437</c:v>
                </c:pt>
                <c:pt idx="8">
                  <c:v>-970</c:v>
                </c:pt>
                <c:pt idx="9">
                  <c:v>-626</c:v>
                </c:pt>
                <c:pt idx="10">
                  <c:v>-867</c:v>
                </c:pt>
                <c:pt idx="11">
                  <c:v>-763</c:v>
                </c:pt>
                <c:pt idx="12">
                  <c:v>-489</c:v>
                </c:pt>
                <c:pt idx="13">
                  <c:v>-704</c:v>
                </c:pt>
                <c:pt idx="14">
                  <c:v>-693</c:v>
                </c:pt>
              </c:numCache>
            </c:numRef>
          </c:val>
          <c:smooth val="0"/>
          <c:extLst>
            <c:ext xmlns:c16="http://schemas.microsoft.com/office/drawing/2014/chart" uri="{C3380CC4-5D6E-409C-BE32-E72D297353CC}">
              <c16:uniqueId val="{00000001-1772-401B-BC12-898D54160680}"/>
            </c:ext>
          </c:extLst>
        </c:ser>
        <c:dLbls>
          <c:showLegendKey val="0"/>
          <c:showVal val="0"/>
          <c:showCatName val="0"/>
          <c:showSerName val="0"/>
          <c:showPercent val="0"/>
          <c:showBubbleSize val="0"/>
        </c:dLbls>
        <c:marker val="1"/>
        <c:smooth val="0"/>
        <c:axId val="997756576"/>
        <c:axId val="997755328"/>
      </c:lineChart>
      <c:catAx>
        <c:axId val="997755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997754496"/>
        <c:crosses val="autoZero"/>
        <c:auto val="1"/>
        <c:lblAlgn val="ctr"/>
        <c:lblOffset val="100"/>
        <c:noMultiLvlLbl val="0"/>
      </c:catAx>
      <c:valAx>
        <c:axId val="997754496"/>
        <c:scaling>
          <c:orientation val="minMax"/>
          <c:max val="2500"/>
          <c:min val="0"/>
        </c:scaling>
        <c:delete val="0"/>
        <c:axPos val="l"/>
        <c:numFmt formatCode="#,##0_ " sourceLinked="1"/>
        <c:majorTickMark val="none"/>
        <c:minorTickMark val="none"/>
        <c:tickLblPos val="none"/>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997755744"/>
        <c:crosses val="autoZero"/>
        <c:crossBetween val="between"/>
        <c:majorUnit val="500"/>
      </c:valAx>
      <c:valAx>
        <c:axId val="997755328"/>
        <c:scaling>
          <c:orientation val="minMax"/>
        </c:scaling>
        <c:delete val="0"/>
        <c:axPos val="r"/>
        <c:numFmt formatCode="#,##0;&quot;▲ &quot;#,##0" sourceLinked="0"/>
        <c:majorTickMark val="none"/>
        <c:minorTickMark val="none"/>
        <c:tickLblPos val="none"/>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997756576"/>
        <c:crosses val="max"/>
        <c:crossBetween val="between"/>
        <c:majorUnit val="200"/>
      </c:valAx>
      <c:catAx>
        <c:axId val="997756576"/>
        <c:scaling>
          <c:orientation val="minMax"/>
        </c:scaling>
        <c:delete val="1"/>
        <c:axPos val="b"/>
        <c:numFmt formatCode="General" sourceLinked="1"/>
        <c:majorTickMark val="out"/>
        <c:minorTickMark val="none"/>
        <c:tickLblPos val="nextTo"/>
        <c:crossAx val="99775532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8693"/>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9" y="1"/>
            <a:ext cx="2949787" cy="498693"/>
          </a:xfrm>
          <a:prstGeom prst="rect">
            <a:avLst/>
          </a:prstGeom>
        </p:spPr>
        <p:txBody>
          <a:bodyPr vert="horz" lIns="91433" tIns="45717" rIns="91433" bIns="45717" rtlCol="0"/>
          <a:lstStyle>
            <a:lvl1pPr algn="r">
              <a:defRPr sz="1200"/>
            </a:lvl1pPr>
          </a:lstStyle>
          <a:p>
            <a:fld id="{6E3A60CE-7E8D-4390-9820-C09E755C9BD4}" type="datetimeFigureOut">
              <a:rPr kumimoji="1" lang="ja-JP" altLang="en-US" smtClean="0"/>
              <a:t>2025/3/31</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33" tIns="45717" rIns="91433" bIns="4571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9" y="9440647"/>
            <a:ext cx="2949787" cy="498692"/>
          </a:xfrm>
          <a:prstGeom prst="rect">
            <a:avLst/>
          </a:prstGeom>
        </p:spPr>
        <p:txBody>
          <a:bodyPr vert="horz" lIns="91433" tIns="45717" rIns="91433" bIns="45717"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8693"/>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8693"/>
          </a:xfrm>
          <a:prstGeom prst="rect">
            <a:avLst/>
          </a:prstGeom>
        </p:spPr>
        <p:txBody>
          <a:bodyPr vert="horz" lIns="91433" tIns="45717" rIns="91433" bIns="45717" rtlCol="0"/>
          <a:lstStyle>
            <a:lvl1pPr algn="r">
              <a:defRPr sz="1200"/>
            </a:lvl1pPr>
          </a:lstStyle>
          <a:p>
            <a:fld id="{6A22FB6E-5550-4A84-95FC-6C5FC37CCEBE}" type="datetimeFigureOut">
              <a:rPr kumimoji="1" lang="ja-JP" altLang="en-US" smtClean="0"/>
              <a:t>2025/3/31</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8692"/>
          </a:xfrm>
          <a:prstGeom prst="rect">
            <a:avLst/>
          </a:prstGeom>
        </p:spPr>
        <p:txBody>
          <a:bodyPr vert="horz" lIns="91433" tIns="45717" rIns="91433" bIns="45717"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2025/3/31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2025/3/31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2025/3/31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2025/3/31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2025/3/31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2025/3/31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2025/3/31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779975"/>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2925737"/>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阪南市の中長期財政シミュレーション</a:t>
            </a:r>
          </a:p>
        </p:txBody>
      </p:sp>
      <p:sp>
        <p:nvSpPr>
          <p:cNvPr id="3" name="テキスト ボックス 2">
            <a:extLst>
              <a:ext uri="{FF2B5EF4-FFF2-40B4-BE49-F238E27FC236}">
                <a16:creationId xmlns:a16="http://schemas.microsoft.com/office/drawing/2014/main" id="{1B3E0C6E-3377-4EFA-B094-CF8A5754DA30}"/>
              </a:ext>
            </a:extLst>
          </p:cNvPr>
          <p:cNvSpPr txBox="1"/>
          <p:nvPr/>
        </p:nvSpPr>
        <p:spPr>
          <a:xfrm>
            <a:off x="1509380" y="4355943"/>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令和５年度決算をベースに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577194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78059" y="69752"/>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1334874"/>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graphicFrame>
        <p:nvGraphicFramePr>
          <p:cNvPr id="8" name="グラフ 7">
            <a:extLst>
              <a:ext uri="{FF2B5EF4-FFF2-40B4-BE49-F238E27FC236}">
                <a16:creationId xmlns:a16="http://schemas.microsoft.com/office/drawing/2014/main" id="{00200664-5B1D-420D-844C-C2962C94C752}"/>
              </a:ext>
            </a:extLst>
          </p:cNvPr>
          <p:cNvGraphicFramePr>
            <a:graphicFrameLocks/>
          </p:cNvGraphicFramePr>
          <p:nvPr>
            <p:extLst>
              <p:ext uri="{D42A27DB-BD31-4B8C-83A1-F6EECF244321}">
                <p14:modId xmlns:p14="http://schemas.microsoft.com/office/powerpoint/2010/main" val="24826931"/>
              </p:ext>
            </p:extLst>
          </p:nvPr>
        </p:nvGraphicFramePr>
        <p:xfrm>
          <a:off x="264522" y="905594"/>
          <a:ext cx="9376955" cy="559330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35057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38559"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8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76DA1040-A7A1-48E9-ADA6-3F6940FAD6E8}"/>
              </a:ext>
            </a:extLst>
          </p:cNvPr>
          <p:cNvSpPr txBox="1"/>
          <p:nvPr/>
        </p:nvSpPr>
        <p:spPr>
          <a:xfrm>
            <a:off x="53340" y="6026310"/>
            <a:ext cx="5319085" cy="246221"/>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歳入の「繰入金」欄について、令和６年度以降は財政調整基金からの繰入れは含んでいない</a:t>
            </a:r>
          </a:p>
        </p:txBody>
      </p:sp>
      <p:pic>
        <p:nvPicPr>
          <p:cNvPr id="3" name="図 2">
            <a:extLst>
              <a:ext uri="{FF2B5EF4-FFF2-40B4-BE49-F238E27FC236}">
                <a16:creationId xmlns:a16="http://schemas.microsoft.com/office/drawing/2014/main" id="{749A4A85-032F-44EC-98B0-7318C866BDAC}"/>
              </a:ext>
            </a:extLst>
          </p:cNvPr>
          <p:cNvPicPr>
            <a:picLocks noChangeAspect="1"/>
          </p:cNvPicPr>
          <p:nvPr/>
        </p:nvPicPr>
        <p:blipFill>
          <a:blip r:embed="rId2"/>
          <a:stretch>
            <a:fillRect/>
          </a:stretch>
        </p:blipFill>
        <p:spPr>
          <a:xfrm>
            <a:off x="115296" y="915953"/>
            <a:ext cx="9675408" cy="5087054"/>
          </a:xfrm>
          <a:prstGeom prst="rect">
            <a:avLst/>
          </a:prstGeom>
        </p:spPr>
      </p:pic>
    </p:spTree>
    <p:extLst>
      <p:ext uri="{BB962C8B-B14F-4D97-AF65-F5344CB8AC3E}">
        <p14:creationId xmlns:p14="http://schemas.microsoft.com/office/powerpoint/2010/main" val="3168756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938989560"/>
              </p:ext>
            </p:extLst>
          </p:nvPr>
        </p:nvGraphicFramePr>
        <p:xfrm>
          <a:off x="130118" y="1351721"/>
          <a:ext cx="4380923" cy="4723077"/>
        </p:xfrm>
        <a:graphic>
          <a:graphicData uri="http://schemas.openxmlformats.org/drawingml/2006/table">
            <a:tbl>
              <a:tblPr>
                <a:tableStyleId>{5940675A-B579-460E-94D1-54222C63F5DA}</a:tableStyleId>
              </a:tblPr>
              <a:tblGrid>
                <a:gridCol w="345556">
                  <a:extLst>
                    <a:ext uri="{9D8B030D-6E8A-4147-A177-3AD203B41FA5}">
                      <a16:colId xmlns:a16="http://schemas.microsoft.com/office/drawing/2014/main" val="3356660803"/>
                    </a:ext>
                  </a:extLst>
                </a:gridCol>
                <a:gridCol w="1813493">
                  <a:extLst>
                    <a:ext uri="{9D8B030D-6E8A-4147-A177-3AD203B41FA5}">
                      <a16:colId xmlns:a16="http://schemas.microsoft.com/office/drawing/2014/main" val="2163183408"/>
                    </a:ext>
                  </a:extLst>
                </a:gridCol>
                <a:gridCol w="2221874">
                  <a:extLst>
                    <a:ext uri="{9D8B030D-6E8A-4147-A177-3AD203B41FA5}">
                      <a16:colId xmlns:a16="http://schemas.microsoft.com/office/drawing/2014/main" val="2898818577"/>
                    </a:ext>
                  </a:extLst>
                </a:gridCol>
              </a:tblGrid>
              <a:tr h="312470">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11445">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651175">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直近の実績に各年度の扶助費の増加分を加算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658329">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629705">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195733">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664220">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2359955103"/>
              </p:ext>
            </p:extLst>
          </p:nvPr>
        </p:nvGraphicFramePr>
        <p:xfrm>
          <a:off x="4577806" y="1351722"/>
          <a:ext cx="5198076" cy="4723076"/>
        </p:xfrm>
        <a:graphic>
          <a:graphicData uri="http://schemas.openxmlformats.org/drawingml/2006/table">
            <a:tbl>
              <a:tblPr>
                <a:tableStyleId>{5940675A-B579-460E-94D1-54222C63F5DA}</a:tableStyleId>
              </a:tblPr>
              <a:tblGrid>
                <a:gridCol w="404489">
                  <a:extLst>
                    <a:ext uri="{9D8B030D-6E8A-4147-A177-3AD203B41FA5}">
                      <a16:colId xmlns:a16="http://schemas.microsoft.com/office/drawing/2014/main" val="3356660803"/>
                    </a:ext>
                  </a:extLst>
                </a:gridCol>
                <a:gridCol w="1053608">
                  <a:extLst>
                    <a:ext uri="{9D8B030D-6E8A-4147-A177-3AD203B41FA5}">
                      <a16:colId xmlns:a16="http://schemas.microsoft.com/office/drawing/2014/main" val="2163183408"/>
                    </a:ext>
                  </a:extLst>
                </a:gridCol>
                <a:gridCol w="3739979">
                  <a:extLst>
                    <a:ext uri="{9D8B030D-6E8A-4147-A177-3AD203B41FA5}">
                      <a16:colId xmlns:a16="http://schemas.microsoft.com/office/drawing/2014/main" val="2898818577"/>
                    </a:ext>
                  </a:extLst>
                </a:gridCol>
              </a:tblGrid>
              <a:tr h="37670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529762">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直近の実績に物価上昇の影響を反映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376703">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644277">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900595">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62783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既発分は市による推計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26719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22038</TotalTime>
  <Words>360</Words>
  <Application>Microsoft Office PowerPoint</Application>
  <PresentationFormat>A4 210 x 297 mm</PresentationFormat>
  <Paragraphs>53</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BIZ UDPゴシック</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「今後の人口減少・高齢化を見据えてー」</dc:title>
  <dc:creator>豊能町,大阪府</dc:creator>
  <cp:lastModifiedBy>児玉　奈美江</cp:lastModifiedBy>
  <cp:revision>942</cp:revision>
  <cp:lastPrinted>2024-02-08T05:11:22Z</cp:lastPrinted>
  <dcterms:created xsi:type="dcterms:W3CDTF">2020-12-07T04:45:01Z</dcterms:created>
  <dcterms:modified xsi:type="dcterms:W3CDTF">2025-03-31T00:58:13Z</dcterms:modified>
</cp:coreProperties>
</file>