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89" r:id="rId2"/>
    <p:sldId id="287" r:id="rId3"/>
    <p:sldId id="277" r:id="rId4"/>
    <p:sldId id="288"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94" autoAdjust="0"/>
    <p:restoredTop sz="95887" autoAdjust="0"/>
  </p:normalViewPr>
  <p:slideViewPr>
    <p:cSldViewPr snapToGrid="0">
      <p:cViewPr varScale="1">
        <p:scale>
          <a:sx n="96" d="100"/>
          <a:sy n="96" d="100"/>
        </p:scale>
        <p:origin x="1008" y="77"/>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0ns101\d11757$\doc\&#36001;&#25919;\&#9733;&#36001;&#25919;&#12471;&#12511;&#12517;&#12524;&#12540;&#12471;&#12519;&#12531;\R6\06_&#20844;&#34920;\03&#20844;&#34920;&#36039;&#26009;&#65288;&#24066;&#20998;&#65289;\32%20&#22823;&#38442;&#29421;&#23665;&#24066;\&#9733;&#12402;&#12394;&#22411;&#65288;1.29&#20462;&#27491;&#65289;02_&#25512;&#35336;&#32080;&#26524;&#27972;&#26360;&#29256;&#20316;&#25104;&#2999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財政調整基金残高</c:v>
          </c:tx>
          <c:spPr>
            <a:solidFill>
              <a:schemeClr val="accent1"/>
            </a:solidFill>
            <a:ln>
              <a:noFill/>
            </a:ln>
            <a:effectLst/>
          </c:spPr>
          <c:invertIfNegative val="0"/>
          <c:dLbls>
            <c:dLbl>
              <c:idx val="13"/>
              <c:layout>
                <c:manualLayout>
                  <c:x val="0"/>
                  <c:y val="4.600003162238654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A48-461C-B908-06239A351E1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'P1（収支過不足・基金残高）'!$D$6:$R$6</c:f>
              <c:numCache>
                <c:formatCode>#,##0_ </c:formatCode>
                <c:ptCount val="15"/>
                <c:pt idx="0">
                  <c:v>3836</c:v>
                </c:pt>
                <c:pt idx="1">
                  <c:v>3755</c:v>
                </c:pt>
                <c:pt idx="2">
                  <c:v>3454</c:v>
                </c:pt>
                <c:pt idx="3">
                  <c:v>3265</c:v>
                </c:pt>
                <c:pt idx="4">
                  <c:v>2968</c:v>
                </c:pt>
                <c:pt idx="5">
                  <c:v>2806</c:v>
                </c:pt>
                <c:pt idx="6">
                  <c:v>2565</c:v>
                </c:pt>
                <c:pt idx="7">
                  <c:v>2565</c:v>
                </c:pt>
                <c:pt idx="8">
                  <c:v>2236</c:v>
                </c:pt>
                <c:pt idx="9">
                  <c:v>1845</c:v>
                </c:pt>
                <c:pt idx="10">
                  <c:v>1611</c:v>
                </c:pt>
                <c:pt idx="11">
                  <c:v>1282</c:v>
                </c:pt>
                <c:pt idx="12">
                  <c:v>755</c:v>
                </c:pt>
                <c:pt idx="13">
                  <c:v>166</c:v>
                </c:pt>
                <c:pt idx="14">
                  <c:v>-329</c:v>
                </c:pt>
              </c:numCache>
            </c:numRef>
          </c:val>
          <c:extLst>
            <c:ext xmlns:c16="http://schemas.microsoft.com/office/drawing/2014/chart" uri="{C3380CC4-5D6E-409C-BE32-E72D297353CC}">
              <c16:uniqueId val="{00000000-BA48-461C-B908-06239A351E16}"/>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'P1（収支過不足・基金残高）'!$D$7:$R$7</c:f>
              <c:numCache>
                <c:formatCode>#,##0_ </c:formatCode>
                <c:ptCount val="15"/>
                <c:pt idx="0">
                  <c:v>27</c:v>
                </c:pt>
                <c:pt idx="1">
                  <c:v>-95</c:v>
                </c:pt>
                <c:pt idx="2">
                  <c:v>-301</c:v>
                </c:pt>
                <c:pt idx="3">
                  <c:v>-189</c:v>
                </c:pt>
                <c:pt idx="4">
                  <c:v>-297</c:v>
                </c:pt>
                <c:pt idx="5">
                  <c:v>-162</c:v>
                </c:pt>
                <c:pt idx="6">
                  <c:v>-241</c:v>
                </c:pt>
                <c:pt idx="7">
                  <c:v>6</c:v>
                </c:pt>
                <c:pt idx="8">
                  <c:v>-332</c:v>
                </c:pt>
                <c:pt idx="9">
                  <c:v>-391</c:v>
                </c:pt>
                <c:pt idx="10">
                  <c:v>-234</c:v>
                </c:pt>
                <c:pt idx="11">
                  <c:v>-329</c:v>
                </c:pt>
                <c:pt idx="12">
                  <c:v>-527</c:v>
                </c:pt>
                <c:pt idx="13">
                  <c:v>-589</c:v>
                </c:pt>
                <c:pt idx="14">
                  <c:v>-495</c:v>
                </c:pt>
              </c:numCache>
            </c:numRef>
          </c:val>
          <c:smooth val="0"/>
          <c:extLst>
            <c:ext xmlns:c16="http://schemas.microsoft.com/office/drawing/2014/chart" uri="{C3380CC4-5D6E-409C-BE32-E72D297353CC}">
              <c16:uniqueId val="{00000001-BA48-461C-B908-06239A351E16}"/>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4000"/>
          <c:min val="0"/>
        </c:scaling>
        <c:delete val="0"/>
        <c:axPos val="l"/>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5744"/>
        <c:crosses val="autoZero"/>
        <c:crossBetween val="between"/>
        <c:majorUnit val="500"/>
      </c:valAx>
      <c:valAx>
        <c:axId val="997755328"/>
        <c:scaling>
          <c:orientation val="minMax"/>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1"/>
            <a:ext cx="2949787" cy="498693"/>
          </a:xfrm>
          <a:prstGeom prst="rect">
            <a:avLst/>
          </a:prstGeom>
        </p:spPr>
        <p:txBody>
          <a:bodyPr vert="horz" lIns="91433" tIns="45717" rIns="91433" bIns="45717" rtlCol="0"/>
          <a:lstStyle>
            <a:lvl1pPr algn="r">
              <a:defRPr sz="1200"/>
            </a:lvl1pPr>
          </a:lstStyle>
          <a:p>
            <a:fld id="{6E3A60CE-7E8D-4390-9820-C09E755C9BD4}" type="datetimeFigureOut">
              <a:rPr kumimoji="1" lang="ja-JP" altLang="en-US" smtClean="0"/>
              <a:t>2025/3/31</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7"/>
            <a:ext cx="2949787" cy="498692"/>
          </a:xfrm>
          <a:prstGeom prst="rect">
            <a:avLst/>
          </a:prstGeom>
        </p:spPr>
        <p:txBody>
          <a:bodyPr vert="horz" lIns="91433" tIns="45717" rIns="91433" bIns="45717"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3" tIns="45717" rIns="91433" bIns="45717" rtlCol="0"/>
          <a:lstStyle>
            <a:lvl1pPr algn="r">
              <a:defRPr sz="1200"/>
            </a:lvl1pPr>
          </a:lstStyle>
          <a:p>
            <a:fld id="{6A22FB6E-5550-4A84-95FC-6C5FC37CCEBE}" type="datetimeFigureOut">
              <a:rPr kumimoji="1" lang="ja-JP" altLang="en-US" smtClean="0"/>
              <a:t>2025/3/31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3" tIns="45717" rIns="91433" bIns="45717"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2025/3/31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2025/3/31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2025/3/31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2025/3/31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79975"/>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2925737"/>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大阪狭山市の中長期財政シミュレーション</a:t>
            </a:r>
          </a:p>
        </p:txBody>
      </p:sp>
      <p:sp>
        <p:nvSpPr>
          <p:cNvPr id="3" name="テキスト ボックス 2">
            <a:extLst>
              <a:ext uri="{FF2B5EF4-FFF2-40B4-BE49-F238E27FC236}">
                <a16:creationId xmlns:a16="http://schemas.microsoft.com/office/drawing/2014/main" id="{1B3E0C6E-3377-4EFA-B094-CF8A5754DA30}"/>
              </a:ext>
            </a:extLst>
          </p:cNvPr>
          <p:cNvSpPr txBox="1"/>
          <p:nvPr/>
        </p:nvSpPr>
        <p:spPr>
          <a:xfrm>
            <a:off x="1509380" y="4355943"/>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令和５年度決算をベースに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577194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78059" y="69752"/>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1239120"/>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9" name="グラフ 8">
            <a:extLst>
              <a:ext uri="{FF2B5EF4-FFF2-40B4-BE49-F238E27FC236}">
                <a16:creationId xmlns:a16="http://schemas.microsoft.com/office/drawing/2014/main" id="{00200664-5B1D-420D-844C-C2962C94C752}"/>
              </a:ext>
            </a:extLst>
          </p:cNvPr>
          <p:cNvGraphicFramePr>
            <a:graphicFrameLocks/>
          </p:cNvGraphicFramePr>
          <p:nvPr>
            <p:extLst>
              <p:ext uri="{D42A27DB-BD31-4B8C-83A1-F6EECF244321}">
                <p14:modId xmlns:p14="http://schemas.microsoft.com/office/powerpoint/2010/main" val="3720485444"/>
              </p:ext>
            </p:extLst>
          </p:nvPr>
        </p:nvGraphicFramePr>
        <p:xfrm>
          <a:off x="-86497" y="1114637"/>
          <a:ext cx="9992497" cy="569217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3505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38559"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8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6DA1040-A7A1-48E9-ADA6-3F6940FAD6E8}"/>
              </a:ext>
            </a:extLst>
          </p:cNvPr>
          <p:cNvSpPr txBox="1"/>
          <p:nvPr/>
        </p:nvSpPr>
        <p:spPr>
          <a:xfrm>
            <a:off x="171399" y="6305691"/>
            <a:ext cx="5319085" cy="24622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歳入の「繰入金」欄について、令和６年度以降は財政調整基金からの繰入れは含んでいない</a:t>
            </a:r>
          </a:p>
        </p:txBody>
      </p:sp>
      <p:pic>
        <p:nvPicPr>
          <p:cNvPr id="8" name="図 7">
            <a:extLst>
              <a:ext uri="{FF2B5EF4-FFF2-40B4-BE49-F238E27FC236}">
                <a16:creationId xmlns:a16="http://schemas.microsoft.com/office/drawing/2014/main" id="{8D502897-7585-42D3-A448-4A63A8535696}"/>
              </a:ext>
            </a:extLst>
          </p:cNvPr>
          <p:cNvPicPr>
            <a:picLocks noChangeAspect="1"/>
          </p:cNvPicPr>
          <p:nvPr/>
        </p:nvPicPr>
        <p:blipFill>
          <a:blip r:embed="rId2"/>
          <a:stretch>
            <a:fillRect/>
          </a:stretch>
        </p:blipFill>
        <p:spPr>
          <a:xfrm>
            <a:off x="171399" y="1030778"/>
            <a:ext cx="9565726" cy="5274912"/>
          </a:xfrm>
          <a:prstGeom prst="rect">
            <a:avLst/>
          </a:prstGeom>
        </p:spPr>
      </p:pic>
    </p:spTree>
    <p:extLst>
      <p:ext uri="{BB962C8B-B14F-4D97-AF65-F5344CB8AC3E}">
        <p14:creationId xmlns:p14="http://schemas.microsoft.com/office/powerpoint/2010/main" val="316875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4095716078"/>
              </p:ext>
            </p:extLst>
          </p:nvPr>
        </p:nvGraphicFramePr>
        <p:xfrm>
          <a:off x="130118" y="1351721"/>
          <a:ext cx="4380923" cy="4723077"/>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12470">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1144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65117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65832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629705">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19573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664220">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216582737"/>
              </p:ext>
            </p:extLst>
          </p:nvPr>
        </p:nvGraphicFramePr>
        <p:xfrm>
          <a:off x="4577806" y="1351722"/>
          <a:ext cx="5198076" cy="4723076"/>
        </p:xfrm>
        <a:graphic>
          <a:graphicData uri="http://schemas.openxmlformats.org/drawingml/2006/table">
            <a:tbl>
              <a:tblPr>
                <a:tableStyleId>{5940675A-B579-460E-94D1-54222C63F5DA}</a:tableStyleId>
              </a:tblPr>
              <a:tblGrid>
                <a:gridCol w="404489">
                  <a:extLst>
                    <a:ext uri="{9D8B030D-6E8A-4147-A177-3AD203B41FA5}">
                      <a16:colId xmlns:a16="http://schemas.microsoft.com/office/drawing/2014/main" val="3356660803"/>
                    </a:ext>
                  </a:extLst>
                </a:gridCol>
                <a:gridCol w="1053608">
                  <a:extLst>
                    <a:ext uri="{9D8B030D-6E8A-4147-A177-3AD203B41FA5}">
                      <a16:colId xmlns:a16="http://schemas.microsoft.com/office/drawing/2014/main" val="2163183408"/>
                    </a:ext>
                  </a:extLst>
                </a:gridCol>
                <a:gridCol w="3739979">
                  <a:extLst>
                    <a:ext uri="{9D8B030D-6E8A-4147-A177-3AD203B41FA5}">
                      <a16:colId xmlns:a16="http://schemas.microsoft.com/office/drawing/2014/main" val="2898818577"/>
                    </a:ext>
                  </a:extLst>
                </a:gridCol>
              </a:tblGrid>
              <a:tr h="37670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529762">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直近の実績に物価上昇の影響を反映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37670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644277">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90059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62783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既発分は市による推計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26719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22138</TotalTime>
  <Words>360</Words>
  <Application>Microsoft Office PowerPoint</Application>
  <PresentationFormat>A4 210 x 297 mm</PresentationFormat>
  <Paragraphs>53</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「今後の人口減少・高齢化を見据えてー」</dc:title>
  <dc:creator>豊能町,大阪府</dc:creator>
  <cp:lastModifiedBy>児玉　奈美江</cp:lastModifiedBy>
  <cp:revision>948</cp:revision>
  <cp:lastPrinted>2024-02-08T05:11:22Z</cp:lastPrinted>
  <dcterms:created xsi:type="dcterms:W3CDTF">2020-12-07T04:45:01Z</dcterms:created>
  <dcterms:modified xsi:type="dcterms:W3CDTF">2025-03-31T00:57:58Z</dcterms:modified>
</cp:coreProperties>
</file>