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7"/>
  </p:notesMasterIdLst>
  <p:handoutMasterIdLst>
    <p:handoutMasterId r:id="rId8"/>
  </p:handoutMasterIdLst>
  <p:sldIdLst>
    <p:sldId id="269" r:id="rId2"/>
    <p:sldId id="294" r:id="rId3"/>
    <p:sldId id="295" r:id="rId4"/>
    <p:sldId id="297" r:id="rId5"/>
    <p:sldId id="288" r:id="rId6"/>
  </p:sldIdLst>
  <p:sldSz cx="9906000" cy="6858000" type="A4"/>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4" userDrawn="1">
          <p15:clr>
            <a:srgbClr val="A4A3A4"/>
          </p15:clr>
        </p15:guide>
        <p15:guide id="3" pos="6136" userDrawn="1">
          <p15:clr>
            <a:srgbClr val="A4A3A4"/>
          </p15:clr>
        </p15:guide>
        <p15:guide id="4" orient="horz" pos="572" userDrawn="1">
          <p15:clr>
            <a:srgbClr val="A4A3A4"/>
          </p15:clr>
        </p15:guide>
        <p15:guide id="5" orient="horz" pos="4292" userDrawn="1">
          <p15:clr>
            <a:srgbClr val="A4A3A4"/>
          </p15:clr>
        </p15:guide>
        <p15:guide id="6" pos="3120" userDrawn="1">
          <p15:clr>
            <a:srgbClr val="A4A3A4"/>
          </p15:clr>
        </p15:guide>
        <p15:guide id="7" orient="horz" pos="1525" userDrawn="1">
          <p15:clr>
            <a:srgbClr val="A4A3A4"/>
          </p15:clr>
        </p15:guide>
        <p15:guide id="8"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90000"/>
    <a:srgbClr val="CC6600"/>
    <a:srgbClr val="FF9933"/>
    <a:srgbClr val="F9F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7" autoAdjust="0"/>
    <p:restoredTop sz="94660"/>
  </p:normalViewPr>
  <p:slideViewPr>
    <p:cSldViewPr snapToGrid="0">
      <p:cViewPr varScale="1">
        <p:scale>
          <a:sx n="104" d="100"/>
          <a:sy n="104" d="100"/>
        </p:scale>
        <p:origin x="566" y="96"/>
      </p:cViewPr>
      <p:guideLst>
        <p:guide pos="104"/>
        <p:guide pos="6136"/>
        <p:guide orient="horz" pos="572"/>
        <p:guide orient="horz" pos="4292"/>
        <p:guide pos="3120"/>
        <p:guide orient="horz" pos="1525"/>
        <p:guide orient="horz" pos="2160"/>
      </p:guideLst>
    </p:cSldViewPr>
  </p:slideViewPr>
  <p:notesTextViewPr>
    <p:cViewPr>
      <p:scale>
        <a:sx n="1" d="1"/>
        <a:sy n="1" d="1"/>
      </p:scale>
      <p:origin x="0" y="0"/>
    </p:cViewPr>
  </p:notesTextViewPr>
  <p:sorterViewPr>
    <p:cViewPr>
      <p:scale>
        <a:sx n="108" d="100"/>
        <a:sy n="10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財政調整基金残高</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'P1（収支過不足・基金残高） '!$D$5:$R$5</c:f>
              <c:strCache>
                <c:ptCount val="15"/>
                <c:pt idx="0">
                  <c:v>R7</c:v>
                </c:pt>
                <c:pt idx="1">
                  <c:v>R8</c:v>
                </c:pt>
                <c:pt idx="2">
                  <c:v>R9</c:v>
                </c:pt>
                <c:pt idx="3">
                  <c:v>R10</c:v>
                </c:pt>
                <c:pt idx="4">
                  <c:v>R11</c:v>
                </c:pt>
                <c:pt idx="5">
                  <c:v>R12</c:v>
                </c:pt>
                <c:pt idx="6">
                  <c:v>R13</c:v>
                </c:pt>
                <c:pt idx="7">
                  <c:v>R14</c:v>
                </c:pt>
                <c:pt idx="8">
                  <c:v>R15</c:v>
                </c:pt>
                <c:pt idx="9">
                  <c:v>R16</c:v>
                </c:pt>
                <c:pt idx="10">
                  <c:v>R17</c:v>
                </c:pt>
                <c:pt idx="11">
                  <c:v>R18</c:v>
                </c:pt>
                <c:pt idx="12">
                  <c:v>R19</c:v>
                </c:pt>
                <c:pt idx="13">
                  <c:v>R20</c:v>
                </c:pt>
                <c:pt idx="14">
                  <c:v>R21</c:v>
                </c:pt>
              </c:strCache>
            </c:strRef>
          </c:cat>
          <c:val>
            <c:numRef>
              <c:f>'P1（収支過不足・基金残高） '!$D$6:$R$6</c:f>
              <c:numCache>
                <c:formatCode>#,##0_ </c:formatCode>
                <c:ptCount val="15"/>
                <c:pt idx="0">
                  <c:v>1732</c:v>
                </c:pt>
                <c:pt idx="1">
                  <c:v>915</c:v>
                </c:pt>
                <c:pt idx="2">
                  <c:v>-85</c:v>
                </c:pt>
                <c:pt idx="3">
                  <c:v>-1302</c:v>
                </c:pt>
                <c:pt idx="4">
                  <c:v>-3073</c:v>
                </c:pt>
                <c:pt idx="5">
                  <c:v>-5270</c:v>
                </c:pt>
                <c:pt idx="6">
                  <c:v>-6156</c:v>
                </c:pt>
                <c:pt idx="7">
                  <c:v>-7251</c:v>
                </c:pt>
                <c:pt idx="8">
                  <c:v>-8239</c:v>
                </c:pt>
                <c:pt idx="9">
                  <c:v>-9402</c:v>
                </c:pt>
                <c:pt idx="10">
                  <c:v>-10459</c:v>
                </c:pt>
                <c:pt idx="11">
                  <c:v>-11479</c:v>
                </c:pt>
                <c:pt idx="12">
                  <c:v>-12652</c:v>
                </c:pt>
                <c:pt idx="13">
                  <c:v>-13765</c:v>
                </c:pt>
                <c:pt idx="14">
                  <c:v>-15016</c:v>
                </c:pt>
              </c:numCache>
            </c:numRef>
          </c:val>
          <c:extLst>
            <c:ext xmlns:c16="http://schemas.microsoft.com/office/drawing/2014/chart" uri="{C3380CC4-5D6E-409C-BE32-E72D297353CC}">
              <c16:uniqueId val="{00000000-9B8C-41F0-B5EC-59A5AF36DE91}"/>
            </c:ext>
          </c:extLst>
        </c:ser>
        <c:dLbls>
          <c:showLegendKey val="0"/>
          <c:showVal val="0"/>
          <c:showCatName val="0"/>
          <c:showSerName val="0"/>
          <c:showPercent val="0"/>
          <c:showBubbleSize val="0"/>
        </c:dLbls>
        <c:gapWidth val="31"/>
        <c:overlap val="-31"/>
        <c:axId val="997755744"/>
        <c:axId val="997754496"/>
      </c:barChart>
      <c:lineChart>
        <c:grouping val="standard"/>
        <c:varyColors val="0"/>
        <c:ser>
          <c:idx val="1"/>
          <c:order val="1"/>
          <c:tx>
            <c:v>収支過不足</c:v>
          </c:tx>
          <c:spPr>
            <a:ln w="28575" cap="rnd">
              <a:solidFill>
                <a:schemeClr val="accent2"/>
              </a:solidFill>
              <a:round/>
            </a:ln>
            <a:effectLst/>
          </c:spPr>
          <c:marker>
            <c:symbol val="none"/>
          </c:marker>
          <c:dLbls>
            <c:numFmt formatCode="#,##0;&quot;▲ &quot;#,##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'P1（収支過不足・基金残高） '!$D$5:$R$5</c:f>
              <c:strCache>
                <c:ptCount val="15"/>
                <c:pt idx="0">
                  <c:v>R7</c:v>
                </c:pt>
                <c:pt idx="1">
                  <c:v>R8</c:v>
                </c:pt>
                <c:pt idx="2">
                  <c:v>R9</c:v>
                </c:pt>
                <c:pt idx="3">
                  <c:v>R10</c:v>
                </c:pt>
                <c:pt idx="4">
                  <c:v>R11</c:v>
                </c:pt>
                <c:pt idx="5">
                  <c:v>R12</c:v>
                </c:pt>
                <c:pt idx="6">
                  <c:v>R13</c:v>
                </c:pt>
                <c:pt idx="7">
                  <c:v>R14</c:v>
                </c:pt>
                <c:pt idx="8">
                  <c:v>R15</c:v>
                </c:pt>
                <c:pt idx="9">
                  <c:v>R16</c:v>
                </c:pt>
                <c:pt idx="10">
                  <c:v>R17</c:v>
                </c:pt>
                <c:pt idx="11">
                  <c:v>R18</c:v>
                </c:pt>
                <c:pt idx="12">
                  <c:v>R19</c:v>
                </c:pt>
                <c:pt idx="13">
                  <c:v>R20</c:v>
                </c:pt>
                <c:pt idx="14">
                  <c:v>R21</c:v>
                </c:pt>
              </c:strCache>
            </c:strRef>
          </c:cat>
          <c:val>
            <c:numRef>
              <c:f>'P1（収支過不足・基金残高） '!$D$7:$R$7</c:f>
              <c:numCache>
                <c:formatCode>#,##0_ </c:formatCode>
                <c:ptCount val="15"/>
                <c:pt idx="0">
                  <c:v>-144</c:v>
                </c:pt>
                <c:pt idx="1">
                  <c:v>-817</c:v>
                </c:pt>
                <c:pt idx="2">
                  <c:v>-1000</c:v>
                </c:pt>
                <c:pt idx="3">
                  <c:v>-1217</c:v>
                </c:pt>
                <c:pt idx="4">
                  <c:v>-1771</c:v>
                </c:pt>
                <c:pt idx="5">
                  <c:v>-2197</c:v>
                </c:pt>
                <c:pt idx="6">
                  <c:v>-886</c:v>
                </c:pt>
                <c:pt idx="7">
                  <c:v>-1095</c:v>
                </c:pt>
                <c:pt idx="8">
                  <c:v>-988</c:v>
                </c:pt>
                <c:pt idx="9">
                  <c:v>-1163</c:v>
                </c:pt>
                <c:pt idx="10">
                  <c:v>-1057</c:v>
                </c:pt>
                <c:pt idx="11">
                  <c:v>-1020</c:v>
                </c:pt>
                <c:pt idx="12">
                  <c:v>-1173</c:v>
                </c:pt>
                <c:pt idx="13">
                  <c:v>-1113</c:v>
                </c:pt>
                <c:pt idx="14">
                  <c:v>-1251</c:v>
                </c:pt>
              </c:numCache>
            </c:numRef>
          </c:val>
          <c:smooth val="0"/>
          <c:extLst>
            <c:ext xmlns:c16="http://schemas.microsoft.com/office/drawing/2014/chart" uri="{C3380CC4-5D6E-409C-BE32-E72D297353CC}">
              <c16:uniqueId val="{00000001-9B8C-41F0-B5EC-59A5AF36DE91}"/>
            </c:ext>
          </c:extLst>
        </c:ser>
        <c:dLbls>
          <c:showLegendKey val="0"/>
          <c:showVal val="0"/>
          <c:showCatName val="0"/>
          <c:showSerName val="0"/>
          <c:showPercent val="0"/>
          <c:showBubbleSize val="0"/>
        </c:dLbls>
        <c:marker val="1"/>
        <c:smooth val="0"/>
        <c:axId val="997756576"/>
        <c:axId val="997755328"/>
      </c:lineChart>
      <c:catAx>
        <c:axId val="99775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997754496"/>
        <c:crosses val="autoZero"/>
        <c:auto val="1"/>
        <c:lblAlgn val="ctr"/>
        <c:lblOffset val="100"/>
        <c:noMultiLvlLbl val="0"/>
      </c:catAx>
      <c:valAx>
        <c:axId val="997754496"/>
        <c:scaling>
          <c:orientation val="minMax"/>
          <c:max val="2000"/>
          <c:min val="0"/>
        </c:scaling>
        <c:delete val="0"/>
        <c:axPos val="l"/>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ja-JP"/>
          </a:p>
        </c:txPr>
        <c:crossAx val="997755744"/>
        <c:crosses val="autoZero"/>
        <c:crossBetween val="between"/>
        <c:majorUnit val="500"/>
      </c:valAx>
      <c:valAx>
        <c:axId val="997755328"/>
        <c:scaling>
          <c:orientation val="minMax"/>
          <c:min val="-2300"/>
        </c:scaling>
        <c:delete val="0"/>
        <c:axPos val="r"/>
        <c:numFmt formatCode="#,##0;&quot;▲ &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ja-JP"/>
          </a:p>
        </c:txPr>
        <c:crossAx val="997756576"/>
        <c:crosses val="max"/>
        <c:crossBetween val="between"/>
        <c:majorUnit val="200"/>
      </c:valAx>
      <c:catAx>
        <c:axId val="997756576"/>
        <c:scaling>
          <c:orientation val="minMax"/>
        </c:scaling>
        <c:delete val="1"/>
        <c:axPos val="b"/>
        <c:numFmt formatCode="General" sourceLinked="1"/>
        <c:majorTickMark val="out"/>
        <c:minorTickMark val="none"/>
        <c:tickLblPos val="nextTo"/>
        <c:crossAx val="9977553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87262625026909E-2"/>
          <c:y val="2.8680470717566613E-2"/>
          <c:w val="0.94054601857343512"/>
          <c:h val="0.87868155028359107"/>
        </c:manualLayout>
      </c:layout>
      <c:barChart>
        <c:barDir val="col"/>
        <c:grouping val="stacked"/>
        <c:varyColors val="0"/>
        <c:ser>
          <c:idx val="0"/>
          <c:order val="0"/>
          <c:tx>
            <c:v>減債基金</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p3基金残高と累積赤字額!$F$5:$G$5</c:f>
              <c:strCache>
                <c:ptCount val="2"/>
                <c:pt idx="0">
                  <c:v>R9</c:v>
                </c:pt>
                <c:pt idx="1">
                  <c:v>R10</c:v>
                </c:pt>
              </c:strCache>
            </c:strRef>
          </c:cat>
          <c:val>
            <c:numRef>
              <c:f>p3基金残高と累積赤字額!$F$6:$G$6</c:f>
              <c:numCache>
                <c:formatCode>#,##0_ </c:formatCode>
                <c:ptCount val="2"/>
                <c:pt idx="0">
                  <c:v>1734</c:v>
                </c:pt>
                <c:pt idx="1">
                  <c:v>1734</c:v>
                </c:pt>
              </c:numCache>
            </c:numRef>
          </c:val>
          <c:extLst>
            <c:ext xmlns:c16="http://schemas.microsoft.com/office/drawing/2014/chart" uri="{C3380CC4-5D6E-409C-BE32-E72D297353CC}">
              <c16:uniqueId val="{00000000-9C53-49B9-BA80-4C8EFC95414A}"/>
            </c:ext>
          </c:extLst>
        </c:ser>
        <c:ser>
          <c:idx val="1"/>
          <c:order val="1"/>
          <c:tx>
            <c:v>公共施設等整備</c:v>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p3基金残高と累積赤字額!$F$5:$G$5</c:f>
              <c:strCache>
                <c:ptCount val="2"/>
                <c:pt idx="0">
                  <c:v>R9</c:v>
                </c:pt>
                <c:pt idx="1">
                  <c:v>R10</c:v>
                </c:pt>
              </c:strCache>
            </c:strRef>
          </c:cat>
          <c:val>
            <c:numRef>
              <c:f>p3基金残高と累積赤字額!$F$7:$G$7</c:f>
              <c:numCache>
                <c:formatCode>#,##0_ </c:formatCode>
                <c:ptCount val="2"/>
                <c:pt idx="0">
                  <c:v>737</c:v>
                </c:pt>
                <c:pt idx="1">
                  <c:v>737</c:v>
                </c:pt>
              </c:numCache>
            </c:numRef>
          </c:val>
          <c:extLst>
            <c:ext xmlns:c16="http://schemas.microsoft.com/office/drawing/2014/chart" uri="{C3380CC4-5D6E-409C-BE32-E72D297353CC}">
              <c16:uniqueId val="{00000001-9C53-49B9-BA80-4C8EFC95414A}"/>
            </c:ext>
          </c:extLst>
        </c:ser>
        <c:dLbls>
          <c:showLegendKey val="0"/>
          <c:showVal val="0"/>
          <c:showCatName val="0"/>
          <c:showSerName val="0"/>
          <c:showPercent val="0"/>
          <c:showBubbleSize val="0"/>
        </c:dLbls>
        <c:gapWidth val="150"/>
        <c:overlap val="100"/>
        <c:axId val="2016472143"/>
        <c:axId val="2016473391"/>
      </c:barChart>
      <c:catAx>
        <c:axId val="2016472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2016473391"/>
        <c:crosses val="autoZero"/>
        <c:auto val="1"/>
        <c:lblAlgn val="ctr"/>
        <c:lblOffset val="100"/>
        <c:noMultiLvlLbl val="0"/>
      </c:catAx>
      <c:valAx>
        <c:axId val="2016473391"/>
        <c:scaling>
          <c:orientation val="minMax"/>
          <c:max val="2500"/>
        </c:scaling>
        <c:delete val="0"/>
        <c:axPos val="l"/>
        <c:majorGridlines>
          <c:spPr>
            <a:ln w="9525" cap="flat" cmpd="sng" algn="ctr">
              <a:no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ja-JP"/>
          </a:p>
        </c:txPr>
        <c:crossAx val="2016472143"/>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5659" cy="498135"/>
          </a:xfrm>
          <a:prstGeom prst="rect">
            <a:avLst/>
          </a:prstGeom>
        </p:spPr>
        <p:txBody>
          <a:bodyPr vert="horz" lIns="91314" tIns="45658" rIns="91314" bIns="4565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4" y="2"/>
            <a:ext cx="2945659" cy="498135"/>
          </a:xfrm>
          <a:prstGeom prst="rect">
            <a:avLst/>
          </a:prstGeom>
        </p:spPr>
        <p:txBody>
          <a:bodyPr vert="horz" lIns="91314" tIns="45658" rIns="91314" bIns="45658" rtlCol="0"/>
          <a:lstStyle>
            <a:lvl1pPr algn="r">
              <a:defRPr sz="1200"/>
            </a:lvl1pPr>
          </a:lstStyle>
          <a:p>
            <a:fld id="{6E3A60CE-7E8D-4390-9820-C09E755C9BD4}" type="datetimeFigureOut">
              <a:rPr kumimoji="1" lang="ja-JP" altLang="en-US" smtClean="0"/>
              <a:t>2026/6/11</a:t>
            </a:fld>
            <a:endParaRPr kumimoji="1" lang="ja-JP" altLang="en-US"/>
          </a:p>
        </p:txBody>
      </p:sp>
      <p:sp>
        <p:nvSpPr>
          <p:cNvPr id="4" name="フッター プレースホルダー 3"/>
          <p:cNvSpPr>
            <a:spLocks noGrp="1"/>
          </p:cNvSpPr>
          <p:nvPr>
            <p:ph type="ftr" sz="quarter" idx="2"/>
          </p:nvPr>
        </p:nvSpPr>
        <p:spPr>
          <a:xfrm>
            <a:off x="1" y="9430092"/>
            <a:ext cx="2945659" cy="498134"/>
          </a:xfrm>
          <a:prstGeom prst="rect">
            <a:avLst/>
          </a:prstGeom>
        </p:spPr>
        <p:txBody>
          <a:bodyPr vert="horz" lIns="91314" tIns="45658" rIns="91314" bIns="4565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4" y="9430092"/>
            <a:ext cx="2945659" cy="498134"/>
          </a:xfrm>
          <a:prstGeom prst="rect">
            <a:avLst/>
          </a:prstGeom>
        </p:spPr>
        <p:txBody>
          <a:bodyPr vert="horz" lIns="91314" tIns="45658" rIns="91314" bIns="45658" rtlCol="0" anchor="b"/>
          <a:lstStyle>
            <a:lvl1pPr algn="r">
              <a:defRPr sz="1200"/>
            </a:lvl1pPr>
          </a:lstStyle>
          <a:p>
            <a:fld id="{427EC32B-E128-43F1-BA54-52B0ABAE8CC0}" type="slidenum">
              <a:rPr kumimoji="1" lang="ja-JP" altLang="en-US" smtClean="0"/>
              <a:t>‹#›</a:t>
            </a:fld>
            <a:endParaRPr kumimoji="1" lang="ja-JP" altLang="en-US"/>
          </a:p>
        </p:txBody>
      </p:sp>
    </p:spTree>
    <p:extLst>
      <p:ext uri="{BB962C8B-B14F-4D97-AF65-F5344CB8AC3E}">
        <p14:creationId xmlns:p14="http://schemas.microsoft.com/office/powerpoint/2010/main" val="3703262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5659" cy="498135"/>
          </a:xfrm>
          <a:prstGeom prst="rect">
            <a:avLst/>
          </a:prstGeom>
        </p:spPr>
        <p:txBody>
          <a:bodyPr vert="horz" lIns="91314" tIns="45658" rIns="91314" bIns="4565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2"/>
            <a:ext cx="2945659" cy="498135"/>
          </a:xfrm>
          <a:prstGeom prst="rect">
            <a:avLst/>
          </a:prstGeom>
        </p:spPr>
        <p:txBody>
          <a:bodyPr vert="horz" lIns="91314" tIns="45658" rIns="91314" bIns="45658" rtlCol="0"/>
          <a:lstStyle>
            <a:lvl1pPr algn="r">
              <a:defRPr sz="1200"/>
            </a:lvl1pPr>
          </a:lstStyle>
          <a:p>
            <a:fld id="{6A22FB6E-5550-4A84-95FC-6C5FC37CCEBE}" type="datetimeFigureOut">
              <a:rPr kumimoji="1" lang="ja-JP" altLang="en-US" smtClean="0"/>
              <a:t>2026/6/11</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51213"/>
          </a:xfrm>
          <a:prstGeom prst="rect">
            <a:avLst/>
          </a:prstGeom>
          <a:noFill/>
          <a:ln w="12700">
            <a:solidFill>
              <a:prstClr val="black"/>
            </a:solidFill>
          </a:ln>
        </p:spPr>
        <p:txBody>
          <a:bodyPr vert="horz" lIns="91314" tIns="45658" rIns="91314" bIns="45658" rtlCol="0" anchor="ctr"/>
          <a:lstStyle/>
          <a:p>
            <a:endParaRPr lang="ja-JP" altLang="en-US"/>
          </a:p>
        </p:txBody>
      </p:sp>
      <p:sp>
        <p:nvSpPr>
          <p:cNvPr id="5" name="ノート プレースホルダー 4"/>
          <p:cNvSpPr>
            <a:spLocks noGrp="1"/>
          </p:cNvSpPr>
          <p:nvPr>
            <p:ph type="body" sz="quarter" idx="3"/>
          </p:nvPr>
        </p:nvSpPr>
        <p:spPr>
          <a:xfrm>
            <a:off x="679768" y="4777959"/>
            <a:ext cx="5438140" cy="3909238"/>
          </a:xfrm>
          <a:prstGeom prst="rect">
            <a:avLst/>
          </a:prstGeom>
        </p:spPr>
        <p:txBody>
          <a:bodyPr vert="horz" lIns="91314" tIns="45658" rIns="91314" bIns="4565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30092"/>
            <a:ext cx="2945659" cy="498134"/>
          </a:xfrm>
          <a:prstGeom prst="rect">
            <a:avLst/>
          </a:prstGeom>
        </p:spPr>
        <p:txBody>
          <a:bodyPr vert="horz" lIns="91314" tIns="45658" rIns="91314" bIns="4565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30092"/>
            <a:ext cx="2945659" cy="498134"/>
          </a:xfrm>
          <a:prstGeom prst="rect">
            <a:avLst/>
          </a:prstGeom>
        </p:spPr>
        <p:txBody>
          <a:bodyPr vert="horz" lIns="91314" tIns="45658" rIns="91314" bIns="45658" rtlCol="0" anchor="b"/>
          <a:lstStyle>
            <a:lvl1pPr algn="r">
              <a:defRPr sz="1200"/>
            </a:lvl1pPr>
          </a:lstStyle>
          <a:p>
            <a:fld id="{E030FFAA-3710-4C18-AE2B-D295A7E2953F}" type="slidenum">
              <a:rPr kumimoji="1" lang="ja-JP" altLang="en-US" smtClean="0"/>
              <a:t>‹#›</a:t>
            </a:fld>
            <a:endParaRPr kumimoji="1" lang="ja-JP" altLang="en-US"/>
          </a:p>
        </p:txBody>
      </p:sp>
    </p:spTree>
    <p:extLst>
      <p:ext uri="{BB962C8B-B14F-4D97-AF65-F5344CB8AC3E}">
        <p14:creationId xmlns:p14="http://schemas.microsoft.com/office/powerpoint/2010/main" val="17387734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18D6212-96C9-41D3-8E6B-E3D9ABE9871E}" type="datetime1">
              <a:rPr kumimoji="1" lang="ja-JP" altLang="en-US" smtClean="0"/>
              <a:t>2026/6/11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06937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5419FC-0020-489B-93BD-52EF9DFE2BE8}" type="datetime1">
              <a:rPr kumimoji="1" lang="ja-JP" altLang="en-US" smtClean="0"/>
              <a:t>2026/6/11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64160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5A6C17-7DC2-4726-A511-85C76F0BCB45}" type="datetime1">
              <a:rPr kumimoji="1" lang="ja-JP" altLang="en-US" smtClean="0"/>
              <a:t>2026/6/11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84708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370646-9FDD-4CE6-A2A1-8CE3717DBF7D}" type="datetime1">
              <a:rPr kumimoji="1" lang="ja-JP" altLang="en-US" smtClean="0"/>
              <a:t>2026/6/11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1507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2FF767-7590-42C7-BB8E-A314D8D2FD5C}" type="datetime1">
              <a:rPr kumimoji="1" lang="ja-JP" altLang="en-US" smtClean="0"/>
              <a:t>2026/6/11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7159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327FF62-28A4-44D8-9651-8BC671C7BC1C}" type="datetime1">
              <a:rPr kumimoji="1" lang="ja-JP" altLang="en-US" smtClean="0"/>
              <a:t>2026/6/11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7120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80BBD65-545E-402E-9A81-768BAF244330}" type="datetime1">
              <a:rPr kumimoji="1" lang="ja-JP" altLang="en-US" smtClean="0"/>
              <a:t>2026/6/11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56702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EE6590-0AFF-4C21-8D3D-813D36BA5861}" type="datetime1">
              <a:rPr kumimoji="1" lang="ja-JP" altLang="en-US" smtClean="0"/>
              <a:t>2026/6/11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04501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CA5C9-3C66-48F2-A7DA-50A8AAD99DFC}" type="datetime1">
              <a:rPr kumimoji="1" lang="ja-JP" altLang="en-US" smtClean="0"/>
              <a:t>2026/6/11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729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B57542-95D7-4C99-B020-CFE99BF6E3ED}" type="datetime1">
              <a:rPr kumimoji="1" lang="ja-JP" altLang="en-US" smtClean="0"/>
              <a:t>2026/6/11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59836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EA7526-BBC7-44F0-9201-29D57E6CFCF0}" type="datetime1">
              <a:rPr kumimoji="1" lang="ja-JP" altLang="en-US" smtClean="0"/>
              <a:t>2026/6/11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64929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4105B-2D9C-4C60-86CE-F7C448738759}" type="datetime1">
              <a:rPr kumimoji="1" lang="ja-JP" altLang="en-US" smtClean="0"/>
              <a:t>2026/6/11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949951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018" y="2994660"/>
            <a:ext cx="9906000" cy="876300"/>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4018" y="3133739"/>
            <a:ext cx="9901982" cy="584775"/>
          </a:xfrm>
          <a:prstGeom prst="rect">
            <a:avLst/>
          </a:prstGeom>
          <a:noFill/>
        </p:spPr>
        <p:txBody>
          <a:bodyPr wrap="square" rtlCol="0">
            <a:spAutoFit/>
          </a:bodyPr>
          <a:lstStyle/>
          <a:p>
            <a:pPr algn="ctr"/>
            <a:r>
              <a:rPr kumimoji="1" lang="ja-JP" altLang="en-US" sz="32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泉南市の中長期財政シミュレーション</a:t>
            </a:r>
          </a:p>
        </p:txBody>
      </p:sp>
      <p:sp>
        <p:nvSpPr>
          <p:cNvPr id="5" name="テキスト ボックス 4">
            <a:extLst>
              <a:ext uri="{FF2B5EF4-FFF2-40B4-BE49-F238E27FC236}">
                <a16:creationId xmlns:a16="http://schemas.microsoft.com/office/drawing/2014/main" id="{C6227CC4-34C9-43EF-A56E-C550458FB046}"/>
              </a:ext>
            </a:extLst>
          </p:cNvPr>
          <p:cNvSpPr txBox="1"/>
          <p:nvPr/>
        </p:nvSpPr>
        <p:spPr>
          <a:xfrm>
            <a:off x="1378162" y="4336967"/>
            <a:ext cx="7141639" cy="1569660"/>
          </a:xfrm>
          <a:prstGeom prst="rect">
            <a:avLst/>
          </a:prstGeom>
          <a:noFill/>
        </p:spPr>
        <p:txBody>
          <a:bodyPr wrap="square" rtlCol="0">
            <a:spAutoFit/>
          </a:bodyPr>
          <a:lstStyle/>
          <a:p>
            <a:pPr marL="285750" indent="-285750">
              <a:buFont typeface="Wingdings" panose="05000000000000000000" pitchFamily="2" charset="2"/>
              <a:buChar char="l"/>
            </a:pP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本シミュレーション</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で</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は</a:t>
            </a:r>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令和</a:t>
            </a:r>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６</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年度決算をベースに</a:t>
            </a:r>
            <a:r>
              <a:rPr lang="en-US"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15</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年間</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の</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推計</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を実施</a:t>
            </a:r>
            <a:endParaRPr lang="en-US"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a:p>
            <a:pPr marL="285750" indent="-285750">
              <a:buFont typeface="Wingdings" panose="05000000000000000000" pitchFamily="2" charset="2"/>
              <a:buChar char="l"/>
            </a:pPr>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推計</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にあたっては、</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国立社会保障・人口問題研究所</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の人口推計や「中長期の経済財政に関する試算」（内閣府）で示された経済成長率など現時点で見込むことができる条件を前提に推計</a:t>
            </a:r>
          </a:p>
          <a:p>
            <a:pPr marL="285750" indent="-285750">
              <a:buFont typeface="Wingdings" panose="05000000000000000000" pitchFamily="2" charset="2"/>
              <a:buChar char="l"/>
            </a:pP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なお、本推計は不確定要素を多く含んでおり、将来に向かって相当の幅をもってみていただく必要がある</a:t>
            </a:r>
            <a:endPar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p:txBody>
      </p:sp>
    </p:spTree>
    <p:extLst>
      <p:ext uri="{BB962C8B-B14F-4D97-AF65-F5344CB8AC3E}">
        <p14:creationId xmlns:p14="http://schemas.microsoft.com/office/powerpoint/2010/main" val="1047447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103078" y="51193"/>
            <a:ext cx="9802922" cy="523220"/>
          </a:xfrm>
          <a:prstGeom prst="rect">
            <a:avLst/>
          </a:prstGeom>
          <a:noFill/>
        </p:spPr>
        <p:txBody>
          <a:bodyPr wrap="squar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１．収支と財政調整基金残高の見通し</a:t>
            </a:r>
          </a:p>
        </p:txBody>
      </p:sp>
      <p:sp>
        <p:nvSpPr>
          <p:cNvPr id="34" name="スライド番号プレースホルダー 2">
            <a:extLst>
              <a:ext uri="{FF2B5EF4-FFF2-40B4-BE49-F238E27FC236}">
                <a16:creationId xmlns:a16="http://schemas.microsoft.com/office/drawing/2014/main" id="{381A82F7-2481-41C2-9526-2AF765A7A3A6}"/>
              </a:ext>
            </a:extLst>
          </p:cNvPr>
          <p:cNvSpPr>
            <a:spLocks noGrp="1"/>
          </p:cNvSpPr>
          <p:nvPr>
            <p:ph type="sldNum" sz="quarter" idx="12"/>
          </p:nvPr>
        </p:nvSpPr>
        <p:spPr>
          <a:xfrm>
            <a:off x="9427334" y="6498903"/>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8114B3FF-1435-4E05-9566-0164EB8850CC}"/>
              </a:ext>
            </a:extLst>
          </p:cNvPr>
          <p:cNvSpPr txBox="1"/>
          <p:nvPr/>
        </p:nvSpPr>
        <p:spPr>
          <a:xfrm>
            <a:off x="8409107" y="942317"/>
            <a:ext cx="1018227"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（単位：百万円）</a:t>
            </a:r>
          </a:p>
        </p:txBody>
      </p:sp>
      <p:graphicFrame>
        <p:nvGraphicFramePr>
          <p:cNvPr id="7" name="グラフ 6">
            <a:extLst>
              <a:ext uri="{FF2B5EF4-FFF2-40B4-BE49-F238E27FC236}">
                <a16:creationId xmlns:a16="http://schemas.microsoft.com/office/drawing/2014/main" id="{C0480A88-3AE8-4ABE-A1BD-5D002E9DE222}"/>
              </a:ext>
            </a:extLst>
          </p:cNvPr>
          <p:cNvGraphicFramePr>
            <a:graphicFrameLocks/>
          </p:cNvGraphicFramePr>
          <p:nvPr>
            <p:extLst>
              <p:ext uri="{D42A27DB-BD31-4B8C-83A1-F6EECF244321}">
                <p14:modId xmlns:p14="http://schemas.microsoft.com/office/powerpoint/2010/main" val="1168733112"/>
              </p:ext>
            </p:extLst>
          </p:nvPr>
        </p:nvGraphicFramePr>
        <p:xfrm>
          <a:off x="315486" y="1188538"/>
          <a:ext cx="9111848" cy="50683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3848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78059" y="66412"/>
            <a:ext cx="5020926" cy="523220"/>
          </a:xfrm>
          <a:prstGeom prst="rect">
            <a:avLst/>
          </a:prstGeom>
          <a:noFill/>
        </p:spPr>
        <p:txBody>
          <a:bodyPr wrap="non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２．シミュレーション結果の詳細</a:t>
            </a:r>
            <a:endParaRPr kumimoji="1" lang="ja-JP" altLang="en-US" sz="2400" b="1" u="sng" dirty="0">
              <a:ln>
                <a:solidFill>
                  <a:srgbClr val="F9FEDE"/>
                </a:solidFill>
              </a:ln>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 name="スライド番号プレースホルダー 2">
            <a:extLst>
              <a:ext uri="{FF2B5EF4-FFF2-40B4-BE49-F238E27FC236}">
                <a16:creationId xmlns:a16="http://schemas.microsoft.com/office/drawing/2014/main" id="{8375D218-D9B2-435E-8C23-6CC5CE7920A3}"/>
              </a:ext>
            </a:extLst>
          </p:cNvPr>
          <p:cNvSpPr>
            <a:spLocks noGrp="1"/>
          </p:cNvSpPr>
          <p:nvPr>
            <p:ph type="sldNum" sz="quarter" idx="12"/>
          </p:nvPr>
        </p:nvSpPr>
        <p:spPr>
          <a:xfrm>
            <a:off x="9427334" y="655191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11FCF974-CEB1-43F2-82BD-5F2C021ADFA9}"/>
              </a:ext>
            </a:extLst>
          </p:cNvPr>
          <p:cNvSpPr txBox="1"/>
          <p:nvPr/>
        </p:nvSpPr>
        <p:spPr>
          <a:xfrm>
            <a:off x="8716374" y="827402"/>
            <a:ext cx="1018227"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（単位：百万円）</a:t>
            </a:r>
          </a:p>
        </p:txBody>
      </p:sp>
      <p:sp>
        <p:nvSpPr>
          <p:cNvPr id="9" name="テキスト ボックス 8">
            <a:extLst>
              <a:ext uri="{FF2B5EF4-FFF2-40B4-BE49-F238E27FC236}">
                <a16:creationId xmlns:a16="http://schemas.microsoft.com/office/drawing/2014/main" id="{AA0E8A50-02CE-4338-AFE1-C12154A80076}"/>
              </a:ext>
            </a:extLst>
          </p:cNvPr>
          <p:cNvSpPr txBox="1"/>
          <p:nvPr/>
        </p:nvSpPr>
        <p:spPr>
          <a:xfrm>
            <a:off x="233464" y="6246234"/>
            <a:ext cx="821609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歳入の「繰入金」に</a:t>
            </a:r>
            <a:r>
              <a:rPr kumimoji="1" lang="ja-JP" altLang="en-US" sz="1000">
                <a:latin typeface="BIZ UDPゴシック" panose="020B0400000000000000" pitchFamily="50" charset="-128"/>
                <a:ea typeface="BIZ UDPゴシック" panose="020B0400000000000000" pitchFamily="50" charset="-128"/>
              </a:rPr>
              <a:t>ついて、推計値には</a:t>
            </a:r>
            <a:r>
              <a:rPr kumimoji="1" lang="ja-JP" altLang="en-US" sz="1000" dirty="0">
                <a:latin typeface="BIZ UDPゴシック" panose="020B0400000000000000" pitchFamily="50" charset="-128"/>
                <a:ea typeface="BIZ UDPゴシック" panose="020B0400000000000000" pitchFamily="50" charset="-128"/>
              </a:rPr>
              <a:t>財政調整基金からの繰入れは含んでいない</a:t>
            </a:r>
            <a:endParaRPr kumimoji="1" lang="en-US" altLang="ja-JP" sz="1000" dirty="0">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C7882CCA-DD88-44A7-9A61-F9C73E4B64C8}"/>
              </a:ext>
            </a:extLst>
          </p:cNvPr>
          <p:cNvPicPr>
            <a:picLocks noChangeAspect="1"/>
          </p:cNvPicPr>
          <p:nvPr/>
        </p:nvPicPr>
        <p:blipFill>
          <a:blip r:embed="rId2"/>
          <a:stretch>
            <a:fillRect/>
          </a:stretch>
        </p:blipFill>
        <p:spPr>
          <a:xfrm>
            <a:off x="233464" y="1300689"/>
            <a:ext cx="9439072" cy="4729909"/>
          </a:xfrm>
          <a:prstGeom prst="rect">
            <a:avLst/>
          </a:prstGeom>
        </p:spPr>
      </p:pic>
    </p:spTree>
    <p:extLst>
      <p:ext uri="{BB962C8B-B14F-4D97-AF65-F5344CB8AC3E}">
        <p14:creationId xmlns:p14="http://schemas.microsoft.com/office/powerpoint/2010/main" val="297973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82D4216-4BEA-419B-80C4-ACBFB97DE465}"/>
              </a:ext>
            </a:extLst>
          </p:cNvPr>
          <p:cNvSpPr>
            <a:spLocks noGrp="1"/>
          </p:cNvSpPr>
          <p:nvPr>
            <p:ph type="sldNum" sz="quarter" idx="12"/>
          </p:nvPr>
        </p:nvSpPr>
        <p:spPr>
          <a:xfrm>
            <a:off x="7677150" y="6508380"/>
            <a:ext cx="2228850" cy="365125"/>
          </a:xfrm>
        </p:spPr>
        <p:txBody>
          <a:bodyPr/>
          <a:lstStyle/>
          <a:p>
            <a:r>
              <a:rPr kumimoji="1" lang="ja-JP" altLang="en-US" dirty="0">
                <a:latin typeface="BIZ UDPゴシック" panose="020B0400000000000000" pitchFamily="50" charset="-128"/>
                <a:ea typeface="BIZ UDPゴシック" panose="020B0400000000000000" pitchFamily="50" charset="-128"/>
              </a:rPr>
              <a:t>３</a:t>
            </a:r>
          </a:p>
        </p:txBody>
      </p:sp>
      <p:sp>
        <p:nvSpPr>
          <p:cNvPr id="5" name="正方形/長方形 4">
            <a:extLst>
              <a:ext uri="{FF2B5EF4-FFF2-40B4-BE49-F238E27FC236}">
                <a16:creationId xmlns:a16="http://schemas.microsoft.com/office/drawing/2014/main" id="{1B686212-B84C-4D9B-8C59-0340DEB3AB72}"/>
              </a:ext>
            </a:extLst>
          </p:cNvPr>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D032FF20-067C-4E8D-99E3-F99D42629077}"/>
              </a:ext>
            </a:extLst>
          </p:cNvPr>
          <p:cNvSpPr txBox="1"/>
          <p:nvPr/>
        </p:nvSpPr>
        <p:spPr>
          <a:xfrm>
            <a:off x="103078" y="51193"/>
            <a:ext cx="9802922" cy="523220"/>
          </a:xfrm>
          <a:prstGeom prst="rect">
            <a:avLst/>
          </a:prstGeom>
          <a:noFill/>
        </p:spPr>
        <p:txBody>
          <a:bodyPr wrap="square" rtlCol="0">
            <a:spAutoFit/>
          </a:bodyPr>
          <a:lstStyle/>
          <a:p>
            <a:r>
              <a:rPr kumimoji="1" lang="en-US" altLang="ja-JP"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3</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．基金残高と累積赤字額</a:t>
            </a:r>
          </a:p>
        </p:txBody>
      </p:sp>
      <p:sp>
        <p:nvSpPr>
          <p:cNvPr id="9" name="テキスト ボックス 8">
            <a:extLst>
              <a:ext uri="{FF2B5EF4-FFF2-40B4-BE49-F238E27FC236}">
                <a16:creationId xmlns:a16="http://schemas.microsoft.com/office/drawing/2014/main" id="{340625EB-718B-4CD1-AAAB-81052D4C5460}"/>
              </a:ext>
            </a:extLst>
          </p:cNvPr>
          <p:cNvSpPr txBox="1"/>
          <p:nvPr/>
        </p:nvSpPr>
        <p:spPr>
          <a:xfrm>
            <a:off x="7968159" y="1538061"/>
            <a:ext cx="1018227"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（単位：百万円）</a:t>
            </a:r>
          </a:p>
        </p:txBody>
      </p:sp>
      <p:sp>
        <p:nvSpPr>
          <p:cNvPr id="12" name="テキスト ボックス 11">
            <a:extLst>
              <a:ext uri="{FF2B5EF4-FFF2-40B4-BE49-F238E27FC236}">
                <a16:creationId xmlns:a16="http://schemas.microsoft.com/office/drawing/2014/main" id="{4A9CB764-A1F0-46EC-8083-B7D878B2D571}"/>
              </a:ext>
            </a:extLst>
          </p:cNvPr>
          <p:cNvSpPr txBox="1"/>
          <p:nvPr/>
        </p:nvSpPr>
        <p:spPr>
          <a:xfrm>
            <a:off x="3117617" y="6508380"/>
            <a:ext cx="4821359"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累積赤字額は、財政調整基金枯渇後の赤字の累積</a:t>
            </a:r>
            <a:endParaRPr kumimoji="1" lang="en-US" altLang="ja-JP" sz="1000" dirty="0">
              <a:latin typeface="BIZ UDPゴシック" panose="020B0400000000000000" pitchFamily="50" charset="-128"/>
              <a:ea typeface="BIZ UDPゴシック" panose="020B0400000000000000" pitchFamily="50" charset="-128"/>
            </a:endParaRPr>
          </a:p>
        </p:txBody>
      </p:sp>
      <p:graphicFrame>
        <p:nvGraphicFramePr>
          <p:cNvPr id="13" name="グラフ 12">
            <a:extLst>
              <a:ext uri="{FF2B5EF4-FFF2-40B4-BE49-F238E27FC236}">
                <a16:creationId xmlns:a16="http://schemas.microsoft.com/office/drawing/2014/main" id="{97FD36DD-8A47-4844-8B60-53DA797EFBCF}"/>
              </a:ext>
            </a:extLst>
          </p:cNvPr>
          <p:cNvGraphicFramePr>
            <a:graphicFrameLocks/>
          </p:cNvGraphicFramePr>
          <p:nvPr>
            <p:extLst>
              <p:ext uri="{D42A27DB-BD31-4B8C-83A1-F6EECF244321}">
                <p14:modId xmlns:p14="http://schemas.microsoft.com/office/powerpoint/2010/main" val="2833317402"/>
              </p:ext>
            </p:extLst>
          </p:nvPr>
        </p:nvGraphicFramePr>
        <p:xfrm>
          <a:off x="875212" y="1750978"/>
          <a:ext cx="8356337" cy="3906317"/>
        </p:xfrm>
        <a:graphic>
          <a:graphicData uri="http://schemas.openxmlformats.org/drawingml/2006/chart">
            <c:chart xmlns:c="http://schemas.openxmlformats.org/drawingml/2006/chart" xmlns:r="http://schemas.openxmlformats.org/officeDocument/2006/relationships" r:id="rId2"/>
          </a:graphicData>
        </a:graphic>
      </p:graphicFrame>
      <p:pic>
        <p:nvPicPr>
          <p:cNvPr id="10" name="図 9">
            <a:extLst>
              <a:ext uri="{FF2B5EF4-FFF2-40B4-BE49-F238E27FC236}">
                <a16:creationId xmlns:a16="http://schemas.microsoft.com/office/drawing/2014/main" id="{C04EE7CA-6765-40A2-B6B1-DD4951539A7F}"/>
              </a:ext>
            </a:extLst>
          </p:cNvPr>
          <p:cNvPicPr>
            <a:picLocks noChangeAspect="1"/>
          </p:cNvPicPr>
          <p:nvPr/>
        </p:nvPicPr>
        <p:blipFill>
          <a:blip r:embed="rId3"/>
          <a:stretch>
            <a:fillRect/>
          </a:stretch>
        </p:blipFill>
        <p:spPr>
          <a:xfrm>
            <a:off x="2965500" y="5852845"/>
            <a:ext cx="4175760" cy="495300"/>
          </a:xfrm>
          <a:prstGeom prst="rect">
            <a:avLst/>
          </a:prstGeom>
        </p:spPr>
      </p:pic>
      <p:sp>
        <p:nvSpPr>
          <p:cNvPr id="7" name="正方形/長方形 6">
            <a:extLst>
              <a:ext uri="{FF2B5EF4-FFF2-40B4-BE49-F238E27FC236}">
                <a16:creationId xmlns:a16="http://schemas.microsoft.com/office/drawing/2014/main" id="{F51178DC-5F7C-4ADB-8421-FDB549CA7718}"/>
              </a:ext>
            </a:extLst>
          </p:cNvPr>
          <p:cNvSpPr/>
          <p:nvPr/>
        </p:nvSpPr>
        <p:spPr>
          <a:xfrm>
            <a:off x="6230395" y="5844280"/>
            <a:ext cx="910865" cy="495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9328E9E-750F-4883-81F7-F52CC269407A}"/>
              </a:ext>
            </a:extLst>
          </p:cNvPr>
          <p:cNvSpPr txBox="1"/>
          <p:nvPr/>
        </p:nvSpPr>
        <p:spPr>
          <a:xfrm>
            <a:off x="550147" y="803836"/>
            <a:ext cx="8805706" cy="646331"/>
          </a:xfrm>
          <a:prstGeom prst="rect">
            <a:avLst/>
          </a:prstGeom>
          <a:noFill/>
        </p:spPr>
        <p:txBody>
          <a:bodyPr wrap="square" rtlCol="0">
            <a:spAutoFit/>
          </a:bodyPr>
          <a:lstStyle/>
          <a:p>
            <a:r>
              <a:rPr kumimoji="1" lang="ja-JP" altLang="en-US" dirty="0"/>
              <a:t>○特目基金（減債基金及び公共施設整備基金）の残高を加味すると令和</a:t>
            </a:r>
            <a:r>
              <a:rPr kumimoji="1" lang="en-US" altLang="ja-JP" dirty="0"/>
              <a:t>10</a:t>
            </a:r>
            <a:r>
              <a:rPr kumimoji="1" lang="ja-JP" altLang="en-US" dirty="0"/>
              <a:t>年度まで</a:t>
            </a:r>
            <a:endParaRPr kumimoji="1" lang="en-US" altLang="ja-JP" dirty="0"/>
          </a:p>
          <a:p>
            <a:r>
              <a:rPr kumimoji="1" lang="ja-JP" altLang="en-US" dirty="0"/>
              <a:t>　赤字額の補てんが可能</a:t>
            </a:r>
          </a:p>
        </p:txBody>
      </p:sp>
    </p:spTree>
    <p:extLst>
      <p:ext uri="{BB962C8B-B14F-4D97-AF65-F5344CB8AC3E}">
        <p14:creationId xmlns:p14="http://schemas.microsoft.com/office/powerpoint/2010/main" val="2092270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78059" y="69752"/>
            <a:ext cx="2090637" cy="523220"/>
          </a:xfrm>
          <a:prstGeom prst="rect">
            <a:avLst/>
          </a:prstGeom>
          <a:noFill/>
        </p:spPr>
        <p:txBody>
          <a:bodyPr wrap="none" rtlCol="0">
            <a:spAutoFit/>
          </a:bodyPr>
          <a:lstStyle/>
          <a:p>
            <a:r>
              <a:rPr kumimoji="1" lang="en-US" altLang="ja-JP"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4</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．推計方法</a:t>
            </a:r>
          </a:p>
        </p:txBody>
      </p:sp>
      <p:graphicFrame>
        <p:nvGraphicFramePr>
          <p:cNvPr id="15" name="表 21">
            <a:extLst>
              <a:ext uri="{FF2B5EF4-FFF2-40B4-BE49-F238E27FC236}">
                <a16:creationId xmlns:a16="http://schemas.microsoft.com/office/drawing/2014/main" id="{742ED7FD-DFE3-4B50-8206-D642AF431D92}"/>
              </a:ext>
            </a:extLst>
          </p:cNvPr>
          <p:cNvGraphicFramePr>
            <a:graphicFrameLocks noGrp="1" noChangeAspect="1"/>
          </p:cNvGraphicFramePr>
          <p:nvPr>
            <p:extLst>
              <p:ext uri="{D42A27DB-BD31-4B8C-83A1-F6EECF244321}">
                <p14:modId xmlns:p14="http://schemas.microsoft.com/office/powerpoint/2010/main" val="3223982337"/>
              </p:ext>
            </p:extLst>
          </p:nvPr>
        </p:nvGraphicFramePr>
        <p:xfrm>
          <a:off x="152979" y="817579"/>
          <a:ext cx="4382445" cy="5564933"/>
        </p:xfrm>
        <a:graphic>
          <a:graphicData uri="http://schemas.openxmlformats.org/drawingml/2006/table">
            <a:tbl>
              <a:tblPr>
                <a:tableStyleId>{5940675A-B579-460E-94D1-54222C63F5DA}</a:tableStyleId>
              </a:tblPr>
              <a:tblGrid>
                <a:gridCol w="345676">
                  <a:extLst>
                    <a:ext uri="{9D8B030D-6E8A-4147-A177-3AD203B41FA5}">
                      <a16:colId xmlns:a16="http://schemas.microsoft.com/office/drawing/2014/main" val="3356660803"/>
                    </a:ext>
                  </a:extLst>
                </a:gridCol>
                <a:gridCol w="1813496">
                  <a:extLst>
                    <a:ext uri="{9D8B030D-6E8A-4147-A177-3AD203B41FA5}">
                      <a16:colId xmlns:a16="http://schemas.microsoft.com/office/drawing/2014/main" val="2163183408"/>
                    </a:ext>
                  </a:extLst>
                </a:gridCol>
                <a:gridCol w="2223273">
                  <a:extLst>
                    <a:ext uri="{9D8B030D-6E8A-4147-A177-3AD203B41FA5}">
                      <a16:colId xmlns:a16="http://schemas.microsoft.com/office/drawing/2014/main" val="2898818577"/>
                    </a:ext>
                  </a:extLst>
                </a:gridCol>
              </a:tblGrid>
              <a:tr h="368165">
                <a:tc>
                  <a:txBody>
                    <a:bodyPr/>
                    <a:lstStyle/>
                    <a:p>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主な費目</a:t>
                      </a: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考え方</a:t>
                      </a:r>
                    </a:p>
                  </a:txBody>
                  <a:tcPr anchor="ctr">
                    <a:solidFill>
                      <a:schemeClr val="accent1">
                        <a:lumMod val="20000"/>
                        <a:lumOff val="80000"/>
                      </a:schemeClr>
                    </a:solidFill>
                  </a:tcPr>
                </a:tc>
                <a:extLst>
                  <a:ext uri="{0D108BD9-81ED-4DB2-BD59-A6C34878D82A}">
                    <a16:rowId xmlns:a16="http://schemas.microsoft.com/office/drawing/2014/main" val="1806263996"/>
                  </a:ext>
                </a:extLst>
              </a:tr>
              <a:tr h="720431">
                <a:tc rowSpan="6">
                  <a:txBody>
                    <a:bodyPr/>
                    <a:lstStyle/>
                    <a:p>
                      <a:pPr algn="ctr"/>
                      <a:r>
                        <a:rPr kumimoji="1" lang="ja-JP" altLang="en-US" sz="1200" b="0" dirty="0">
                          <a:latin typeface="BIZ UDPゴシック" panose="020B0400000000000000" pitchFamily="50" charset="-128"/>
                          <a:ea typeface="BIZ UDPゴシック" panose="020B0400000000000000" pitchFamily="50" charset="-128"/>
                        </a:rPr>
                        <a:t>歳入</a:t>
                      </a: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市町村税</a:t>
                      </a:r>
                    </a:p>
                  </a:txBody>
                  <a:tcPr anchor="ctr"/>
                </a:tc>
                <a:tc>
                  <a:txBody>
                    <a:bodyPr/>
                    <a:lstStyle/>
                    <a:p>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人口・経済成長率と連動</a:t>
                      </a:r>
                    </a:p>
                  </a:txBody>
                  <a:tcPr anchor="ctr"/>
                </a:tc>
                <a:extLst>
                  <a:ext uri="{0D108BD9-81ED-4DB2-BD59-A6C34878D82A}">
                    <a16:rowId xmlns:a16="http://schemas.microsoft.com/office/drawing/2014/main" val="1816219830"/>
                  </a:ext>
                </a:extLst>
              </a:tr>
              <a:tr h="767242">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地方交付税</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直近の実績に各年度の</a:t>
                      </a:r>
                      <a:r>
                        <a:rPr kumimoji="1" lang="ja-JP" altLang="en-US" sz="1200" b="0">
                          <a:latin typeface="BIZ UDPゴシック" panose="020B0400000000000000" pitchFamily="50" charset="-128"/>
                          <a:ea typeface="BIZ UDPゴシック" panose="020B0400000000000000" pitchFamily="50" charset="-128"/>
                        </a:rPr>
                        <a:t>扶助費、繰出金の</a:t>
                      </a:r>
                      <a:r>
                        <a:rPr kumimoji="1" lang="ja-JP" altLang="en-US" sz="1200" b="0" dirty="0">
                          <a:latin typeface="BIZ UDPゴシック" panose="020B0400000000000000" pitchFamily="50" charset="-128"/>
                          <a:ea typeface="BIZ UDPゴシック" panose="020B0400000000000000" pitchFamily="50" charset="-128"/>
                        </a:rPr>
                        <a:t>増加分を加算</a:t>
                      </a:r>
                      <a:endParaRPr kumimoji="1" lang="ja-JP" altLang="en-US" sz="1200" b="1" u="sng" dirty="0">
                        <a:solidFill>
                          <a:schemeClr val="accent2"/>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97604318"/>
                  </a:ext>
                </a:extLst>
              </a:tr>
              <a:tr h="775672">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国・府支出金</a:t>
                      </a:r>
                      <a:endParaRPr kumimoji="1" lang="en-US" altLang="ja-JP" sz="1200" b="0" dirty="0">
                        <a:latin typeface="BIZ UDPゴシック" panose="020B0400000000000000" pitchFamily="50" charset="-128"/>
                        <a:ea typeface="BIZ UDPゴシック" panose="020B0400000000000000" pitchFamily="50" charset="-128"/>
                      </a:endParaRP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200" b="0" dirty="0">
                          <a:latin typeface="BIZ UDPゴシック" panose="020B0400000000000000" pitchFamily="50" charset="-128"/>
                          <a:ea typeface="BIZ UDPゴシック" panose="020B0400000000000000" pitchFamily="50" charset="-128"/>
                        </a:rPr>
                        <a:t>歳出と連動</a:t>
                      </a:r>
                      <a:endParaRPr kumimoji="1" lang="en-US" altLang="ja-JP" sz="1200" b="0" dirty="0">
                        <a:latin typeface="BIZ UDPゴシック" panose="020B0400000000000000" pitchFamily="50" charset="-128"/>
                        <a:ea typeface="BIZ UDPゴシック" panose="020B0400000000000000" pitchFamily="50" charset="-128"/>
                      </a:endParaRPr>
                    </a:p>
                    <a:p>
                      <a:pPr>
                        <a:lnSpc>
                          <a:spcPts val="400"/>
                        </a:lnSpc>
                      </a:pPr>
                      <a:endParaRPr kumimoji="1" lang="en-US" altLang="ja-JP" sz="1200" b="0" dirty="0">
                        <a:latin typeface="BIZ UDPゴシック" panose="020B0400000000000000" pitchFamily="50" charset="-128"/>
                        <a:ea typeface="BIZ UDPゴシック" panose="020B0400000000000000" pitchFamily="50" charset="-12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000780"/>
                  </a:ext>
                </a:extLst>
              </a:tr>
              <a:tr h="741946">
                <a:tc vMerge="1">
                  <a:txBody>
                    <a:bodyPr/>
                    <a:lstStyle/>
                    <a:p>
                      <a:endParaRPr kumimoji="1" lang="ja-JP" altLang="en-US"/>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地方債</a:t>
                      </a:r>
                    </a:p>
                  </a:txBody>
                  <a:tcPr anchor="ct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歳出と連動</a:t>
                      </a:r>
                      <a:endParaRPr kumimoji="1" lang="en-US" altLang="ja-JP" sz="1200" b="0" dirty="0">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51454114"/>
                  </a:ext>
                </a:extLst>
              </a:tr>
              <a:tr h="1408864">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交付金・譲与税等、諸収入（使用料・手数料、財産収入、寄附金など）</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直近の実績を据え置き</a:t>
                      </a:r>
                      <a:endParaRPr kumimoji="1" lang="en-US" altLang="ja-JP" sz="1200" b="0" dirty="0">
                        <a:latin typeface="BIZ UDPゴシック" panose="020B0400000000000000" pitchFamily="50" charset="-128"/>
                        <a:ea typeface="BIZ UDPゴシック" panose="020B0400000000000000" pitchFamily="50" charset="-128"/>
                      </a:endParaRPr>
                    </a:p>
                    <a:p>
                      <a:r>
                        <a:rPr kumimoji="1" lang="en-US" altLang="ja-JP" sz="1000" b="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000" b="0" u="none" dirty="0">
                          <a:solidFill>
                            <a:schemeClr val="tx1"/>
                          </a:solidFill>
                          <a:latin typeface="BIZ UDPゴシック" panose="020B0400000000000000" pitchFamily="50" charset="-128"/>
                          <a:ea typeface="BIZ UDPゴシック" panose="020B0400000000000000" pitchFamily="50" charset="-128"/>
                        </a:rPr>
                        <a:t>地方消費税交付金、法人事業税交　</a:t>
                      </a:r>
                      <a:endParaRPr kumimoji="1" lang="en-US" altLang="ja-JP" sz="10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b="0" u="none" dirty="0">
                          <a:solidFill>
                            <a:schemeClr val="tx1"/>
                          </a:solidFill>
                          <a:latin typeface="BIZ UDPゴシック" panose="020B0400000000000000" pitchFamily="50" charset="-128"/>
                          <a:ea typeface="BIZ UDPゴシック" panose="020B0400000000000000" pitchFamily="50" charset="-128"/>
                        </a:rPr>
                        <a:t>　 付金のみ経済成長率と連動</a:t>
                      </a:r>
                    </a:p>
                  </a:txBody>
                  <a:tcPr anchor="ctr"/>
                </a:tc>
                <a:extLst>
                  <a:ext uri="{0D108BD9-81ED-4DB2-BD59-A6C34878D82A}">
                    <a16:rowId xmlns:a16="http://schemas.microsoft.com/office/drawing/2014/main" val="2649666177"/>
                  </a:ext>
                </a:extLst>
              </a:tr>
              <a:tr h="782613">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繰入金</a:t>
                      </a:r>
                    </a:p>
                  </a:txBody>
                  <a:tcPr anchor="ctr"/>
                </a:tc>
                <a:tc>
                  <a:txBody>
                    <a:bodyPr/>
                    <a:lstStyle/>
                    <a:p>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特目基金からの繰入金を</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　見込む</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　見込まない</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100618218"/>
                  </a:ext>
                </a:extLst>
              </a:tr>
            </a:tbl>
          </a:graphicData>
        </a:graphic>
      </p:graphicFrame>
      <p:graphicFrame>
        <p:nvGraphicFramePr>
          <p:cNvPr id="17" name="表 21">
            <a:extLst>
              <a:ext uri="{FF2B5EF4-FFF2-40B4-BE49-F238E27FC236}">
                <a16:creationId xmlns:a16="http://schemas.microsoft.com/office/drawing/2014/main" id="{0A4A5D27-D6ED-41D6-AFCE-E61024A9759F}"/>
              </a:ext>
            </a:extLst>
          </p:cNvPr>
          <p:cNvGraphicFramePr>
            <a:graphicFrameLocks noGrp="1"/>
          </p:cNvGraphicFramePr>
          <p:nvPr>
            <p:extLst>
              <p:ext uri="{D42A27DB-BD31-4B8C-83A1-F6EECF244321}">
                <p14:modId xmlns:p14="http://schemas.microsoft.com/office/powerpoint/2010/main" val="40239894"/>
              </p:ext>
            </p:extLst>
          </p:nvPr>
        </p:nvGraphicFramePr>
        <p:xfrm>
          <a:off x="4608576" y="817578"/>
          <a:ext cx="5144447" cy="5564933"/>
        </p:xfrm>
        <a:graphic>
          <a:graphicData uri="http://schemas.openxmlformats.org/drawingml/2006/table">
            <a:tbl>
              <a:tblPr>
                <a:tableStyleId>{5940675A-B579-460E-94D1-54222C63F5DA}</a:tableStyleId>
              </a:tblPr>
              <a:tblGrid>
                <a:gridCol w="400317">
                  <a:extLst>
                    <a:ext uri="{9D8B030D-6E8A-4147-A177-3AD203B41FA5}">
                      <a16:colId xmlns:a16="http://schemas.microsoft.com/office/drawing/2014/main" val="3356660803"/>
                    </a:ext>
                  </a:extLst>
                </a:gridCol>
                <a:gridCol w="1042738">
                  <a:extLst>
                    <a:ext uri="{9D8B030D-6E8A-4147-A177-3AD203B41FA5}">
                      <a16:colId xmlns:a16="http://schemas.microsoft.com/office/drawing/2014/main" val="2163183408"/>
                    </a:ext>
                  </a:extLst>
                </a:gridCol>
                <a:gridCol w="3701392">
                  <a:extLst>
                    <a:ext uri="{9D8B030D-6E8A-4147-A177-3AD203B41FA5}">
                      <a16:colId xmlns:a16="http://schemas.microsoft.com/office/drawing/2014/main" val="2898818577"/>
                    </a:ext>
                  </a:extLst>
                </a:gridCol>
              </a:tblGrid>
              <a:tr h="443848">
                <a:tc>
                  <a:txBody>
                    <a:bodyPr/>
                    <a:lstStyle/>
                    <a:p>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主な費目</a:t>
                      </a: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考え方</a:t>
                      </a:r>
                    </a:p>
                  </a:txBody>
                  <a:tcPr anchor="ctr">
                    <a:solidFill>
                      <a:schemeClr val="accent1">
                        <a:lumMod val="20000"/>
                        <a:lumOff val="80000"/>
                      </a:schemeClr>
                    </a:solidFill>
                  </a:tcPr>
                </a:tc>
                <a:extLst>
                  <a:ext uri="{0D108BD9-81ED-4DB2-BD59-A6C34878D82A}">
                    <a16:rowId xmlns:a16="http://schemas.microsoft.com/office/drawing/2014/main" val="1806263996"/>
                  </a:ext>
                </a:extLst>
              </a:tr>
              <a:tr h="624189">
                <a:tc rowSpan="6">
                  <a:txBody>
                    <a:bodyPr/>
                    <a:lstStyle/>
                    <a:p>
                      <a:pPr algn="ctr"/>
                      <a:r>
                        <a:rPr kumimoji="1" lang="ja-JP" altLang="en-US" sz="1200" b="0" dirty="0">
                          <a:latin typeface="BIZ UDPゴシック" panose="020B0400000000000000" pitchFamily="50" charset="-128"/>
                          <a:ea typeface="BIZ UDPゴシック" panose="020B0400000000000000" pitchFamily="50" charset="-128"/>
                        </a:rPr>
                        <a:t>歳出</a:t>
                      </a: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人件費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直近の実績に賃金上昇の影響を反映</a:t>
                      </a:r>
                      <a:endParaRPr kumimoji="1" lang="en-US" altLang="ja-JP" sz="12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279605222"/>
                  </a:ext>
                </a:extLst>
              </a:tr>
              <a:tr h="443848">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扶助費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直近の実績の伸びを反映</a:t>
                      </a:r>
                      <a:endParaRPr kumimoji="1" lang="ja-JP" altLang="en-US" sz="1200" b="1" u="sng" dirty="0">
                        <a:solidFill>
                          <a:schemeClr val="accent2"/>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816219830"/>
                  </a:ext>
                </a:extLst>
              </a:tr>
              <a:tr h="759115">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補助費等、</a:t>
                      </a:r>
                      <a:endParaRPr kumimoji="1" lang="en-US" altLang="ja-JP" sz="1200" b="0" dirty="0">
                        <a:latin typeface="BIZ UDPゴシック" panose="020B0400000000000000" pitchFamily="50" charset="-128"/>
                        <a:ea typeface="BIZ UDPゴシック" panose="020B0400000000000000" pitchFamily="50" charset="-128"/>
                      </a:endParaRPr>
                    </a:p>
                    <a:p>
                      <a:r>
                        <a:rPr kumimoji="1" lang="ja-JP" altLang="en-US" sz="1200" b="0" dirty="0">
                          <a:latin typeface="BIZ UDPゴシック" panose="020B0400000000000000" pitchFamily="50" charset="-128"/>
                          <a:ea typeface="BIZ UDPゴシック" panose="020B0400000000000000" pitchFamily="50" charset="-128"/>
                        </a:rPr>
                        <a:t>物件費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直近の実績の伸び、物価上昇の影響を反映</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97604318"/>
                  </a:ext>
                </a:extLst>
              </a:tr>
              <a:tr h="1061120">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建設事業費</a:t>
                      </a:r>
                      <a:endParaRPr kumimoji="1" lang="en-US" altLang="ja-JP" sz="1200" b="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次のいずれかによる</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直近の実績に物価上昇率を乗じた額をベースとし、</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大規模事業を個別に積み上げる</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団体の計画値を用いる</a:t>
                      </a:r>
                      <a:endParaRPr kumimoji="1" lang="ja-JP" altLang="en-US" sz="120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214000780"/>
                  </a:ext>
                </a:extLst>
              </a:tr>
              <a:tr h="739746">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公債費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既発分は団体による推計</a:t>
                      </a:r>
                      <a:endParaRPr kumimoji="1" lang="en-US" altLang="ja-JP" sz="1200" b="0" dirty="0">
                        <a:latin typeface="BIZ UDPゴシック" panose="020B0400000000000000" pitchFamily="50" charset="-128"/>
                        <a:ea typeface="BIZ UDPゴシック" panose="020B0400000000000000" pitchFamily="50" charset="-128"/>
                      </a:endParaRPr>
                    </a:p>
                    <a:p>
                      <a:r>
                        <a:rPr kumimoji="1" lang="ja-JP" altLang="en-US" sz="1200" b="0" dirty="0">
                          <a:latin typeface="BIZ UDPゴシック" panose="020B0400000000000000" pitchFamily="50" charset="-128"/>
                          <a:ea typeface="BIZ UDPゴシック" panose="020B0400000000000000" pitchFamily="50" charset="-128"/>
                        </a:rPr>
                        <a:t>新発分は歳入の地方債と連動</a:t>
                      </a:r>
                    </a:p>
                  </a:txBody>
                  <a:tcPr anchor="ctr"/>
                </a:tc>
                <a:extLst>
                  <a:ext uri="{0D108BD9-81ED-4DB2-BD59-A6C34878D82A}">
                    <a16:rowId xmlns:a16="http://schemas.microsoft.com/office/drawing/2014/main" val="377315266"/>
                  </a:ext>
                </a:extLst>
              </a:tr>
              <a:tr h="1493067">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繰出金</a:t>
                      </a:r>
                    </a:p>
                  </a:txBody>
                  <a:tcPr anchor="ctr"/>
                </a:tc>
                <a:tc>
                  <a:txBody>
                    <a:bodyPr/>
                    <a:lstStyle/>
                    <a:p>
                      <a:pPr>
                        <a:lnSpc>
                          <a:spcPts val="13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国保特会と後期高齢特会は人口と連動</a:t>
                      </a:r>
                      <a:endParaRPr kumimoji="1" lang="en-US" altLang="ja-JP" sz="1200" b="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300"/>
                        </a:lnSpc>
                        <a:spcBef>
                          <a:spcPts val="0"/>
                        </a:spcBef>
                        <a:spcAft>
                          <a:spcPts val="60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介護特会は府全体の介護給付費総額の推計値と連動</a:t>
                      </a:r>
                      <a:endParaRPr kumimoji="1" lang="en-US" altLang="ja-JP" sz="1200" b="0" dirty="0">
                        <a:latin typeface="BIZ UDPゴシック" panose="020B0400000000000000" pitchFamily="50" charset="-128"/>
                        <a:ea typeface="BIZ UDPゴシック" panose="020B0400000000000000" pitchFamily="50" charset="-128"/>
                      </a:endParaRPr>
                    </a:p>
                    <a:p>
                      <a:pPr>
                        <a:lnSpc>
                          <a:spcPts val="1300"/>
                        </a:lnSpc>
                        <a:spcAft>
                          <a:spcPts val="600"/>
                        </a:spcAft>
                      </a:pPr>
                      <a:r>
                        <a:rPr kumimoji="1" lang="ja-JP" altLang="en-US" sz="1200" b="0" spc="-150" dirty="0">
                          <a:latin typeface="BIZ UDPゴシック" panose="020B0400000000000000" pitchFamily="50" charset="-128"/>
                          <a:ea typeface="BIZ UDPゴシック" panose="020B0400000000000000" pitchFamily="50" charset="-128"/>
                        </a:rPr>
                        <a:t>公営企業は直近の実績を据え置き</a:t>
                      </a:r>
                      <a:endParaRPr kumimoji="1" lang="en-US" altLang="ja-JP" sz="1200" b="0" spc="-1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873159172"/>
                  </a:ext>
                </a:extLst>
              </a:tr>
            </a:tbl>
          </a:graphicData>
        </a:graphic>
      </p:graphicFrame>
      <p:sp>
        <p:nvSpPr>
          <p:cNvPr id="16" name="スライド番号プレースホルダー 2">
            <a:extLst>
              <a:ext uri="{FF2B5EF4-FFF2-40B4-BE49-F238E27FC236}">
                <a16:creationId xmlns:a16="http://schemas.microsoft.com/office/drawing/2014/main" id="{6B960A5B-16D9-47B6-BE98-036A9295DBED}"/>
              </a:ext>
            </a:extLst>
          </p:cNvPr>
          <p:cNvSpPr>
            <a:spLocks noGrp="1"/>
          </p:cNvSpPr>
          <p:nvPr>
            <p:ph type="sldNum" sz="quarter" idx="12"/>
          </p:nvPr>
        </p:nvSpPr>
        <p:spPr>
          <a:xfrm>
            <a:off x="9427334" y="655191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4</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197294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22765</TotalTime>
  <Words>425</Words>
  <Application>Microsoft Office PowerPoint</Application>
  <PresentationFormat>A4 210 x 297 mm</PresentationFormat>
  <Paragraphs>60</Paragraphs>
  <Slides>5</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BIZ UDPゴシック</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中長期財政シミュレーション</dc:title>
  <dc:creator>豊能町,大阪府</dc:creator>
  <cp:lastModifiedBy>林　良祐</cp:lastModifiedBy>
  <cp:revision>990</cp:revision>
  <cp:lastPrinted>2026-03-16T04:48:13Z</cp:lastPrinted>
  <dcterms:created xsi:type="dcterms:W3CDTF">2020-12-07T04:45:01Z</dcterms:created>
  <dcterms:modified xsi:type="dcterms:W3CDTF">2026-06-11T04:08:20Z</dcterms:modified>
</cp:coreProperties>
</file>