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1NS701\d11757$\doc\&#36001;&#25919;\12%20&#20013;&#38263;&#26399;&#36001;&#25919;&#12471;&#12511;&#12517;&#12524;&#12540;&#12471;&#12519;&#12531;\R7\08%20&#20837;&#21147;&#12501;&#12457;&#12540;&#12512;&#25552;&#20986;\26%20&#39640;&#30707;&#24066;&#12295;&#9679;&#9678;\&#8251;&#12464;&#12521;&#12501;&#20462;&#27491;&#29256;03_&#12304;26&#39640;&#30707;&#24066;&#12305;&#20837;&#21147;&#12501;&#12457;&#12540;&#12512;R7&#65288;&#22823;&#38442;&#24220;&#20462;&#27491;&#65289;.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3011236522338962E-2"/>
          <c:y val="1.8808610631550652E-2"/>
          <c:w val="0.85710155644802521"/>
          <c:h val="0.84177896065185487"/>
        </c:manualLayout>
      </c:layout>
      <c:barChart>
        <c:barDir val="col"/>
        <c:grouping val="clustered"/>
        <c:varyColors val="0"/>
        <c:ser>
          <c:idx val="0"/>
          <c:order val="0"/>
          <c:tx>
            <c:v>財政調整基金残高</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'!$D$6:$R$6</c:f>
              <c:numCache>
                <c:formatCode>#,##0_ </c:formatCode>
                <c:ptCount val="15"/>
                <c:pt idx="0">
                  <c:v>3798</c:v>
                </c:pt>
                <c:pt idx="1">
                  <c:v>3193</c:v>
                </c:pt>
                <c:pt idx="2">
                  <c:v>2429</c:v>
                </c:pt>
                <c:pt idx="3">
                  <c:v>1696</c:v>
                </c:pt>
                <c:pt idx="4">
                  <c:v>1029</c:v>
                </c:pt>
                <c:pt idx="5">
                  <c:v>484</c:v>
                </c:pt>
                <c:pt idx="6">
                  <c:v>67</c:v>
                </c:pt>
                <c:pt idx="7">
                  <c:v>-195</c:v>
                </c:pt>
                <c:pt idx="8">
                  <c:v>-270</c:v>
                </c:pt>
                <c:pt idx="9">
                  <c:v>-270</c:v>
                </c:pt>
                <c:pt idx="10">
                  <c:v>-256</c:v>
                </c:pt>
                <c:pt idx="11">
                  <c:v>-164</c:v>
                </c:pt>
                <c:pt idx="12">
                  <c:v>-13</c:v>
                </c:pt>
                <c:pt idx="13">
                  <c:v>181</c:v>
                </c:pt>
                <c:pt idx="14">
                  <c:v>425</c:v>
                </c:pt>
              </c:numCache>
            </c:numRef>
          </c:val>
          <c:extLst>
            <c:ext xmlns:c16="http://schemas.microsoft.com/office/drawing/2014/chart" uri="{C3380CC4-5D6E-409C-BE32-E72D297353CC}">
              <c16:uniqueId val="{00000000-EE74-456E-8D18-D74B5AF912B1}"/>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'!$D$7:$R$7</c:f>
              <c:numCache>
                <c:formatCode>#,##0_ </c:formatCode>
                <c:ptCount val="15"/>
                <c:pt idx="0">
                  <c:v>-107</c:v>
                </c:pt>
                <c:pt idx="1">
                  <c:v>-605</c:v>
                </c:pt>
                <c:pt idx="2">
                  <c:v>-764</c:v>
                </c:pt>
                <c:pt idx="3">
                  <c:v>-733</c:v>
                </c:pt>
                <c:pt idx="4">
                  <c:v>-667</c:v>
                </c:pt>
                <c:pt idx="5">
                  <c:v>-545</c:v>
                </c:pt>
                <c:pt idx="6">
                  <c:v>-417</c:v>
                </c:pt>
                <c:pt idx="7">
                  <c:v>-262</c:v>
                </c:pt>
                <c:pt idx="8">
                  <c:v>-75</c:v>
                </c:pt>
                <c:pt idx="9">
                  <c:v>27</c:v>
                </c:pt>
                <c:pt idx="10">
                  <c:v>184</c:v>
                </c:pt>
                <c:pt idx="11">
                  <c:v>302</c:v>
                </c:pt>
                <c:pt idx="12">
                  <c:v>388</c:v>
                </c:pt>
                <c:pt idx="13">
                  <c:v>488</c:v>
                </c:pt>
                <c:pt idx="14">
                  <c:v>585</c:v>
                </c:pt>
              </c:numCache>
            </c:numRef>
          </c:val>
          <c:smooth val="0"/>
          <c:extLst>
            <c:ext xmlns:c16="http://schemas.microsoft.com/office/drawing/2014/chart" uri="{C3380CC4-5D6E-409C-BE32-E72D297353CC}">
              <c16:uniqueId val="{00000001-EE74-456E-8D18-D74B5AF912B1}"/>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4000"/>
          <c:min val="0"/>
        </c:scaling>
        <c:delete val="0"/>
        <c:axPos val="l"/>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5744"/>
        <c:crosses val="autoZero"/>
        <c:crossBetween val="between"/>
        <c:majorUnit val="500"/>
      </c:valAx>
      <c:valAx>
        <c:axId val="997755328"/>
        <c:scaling>
          <c:orientation val="minMax"/>
          <c:max val="600"/>
          <c:min val="-800"/>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高石市の中長期財政シミュレーション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7" name="グラフ 6">
            <a:extLst>
              <a:ext uri="{FF2B5EF4-FFF2-40B4-BE49-F238E27FC236}">
                <a16:creationId xmlns:a16="http://schemas.microsoft.com/office/drawing/2014/main" id="{C0480A88-3AE8-4ABE-A1BD-5D002E9DE222}"/>
              </a:ext>
            </a:extLst>
          </p:cNvPr>
          <p:cNvGraphicFramePr>
            <a:graphicFrameLocks/>
          </p:cNvGraphicFramePr>
          <p:nvPr>
            <p:extLst>
              <p:ext uri="{D42A27DB-BD31-4B8C-83A1-F6EECF244321}">
                <p14:modId xmlns:p14="http://schemas.microsoft.com/office/powerpoint/2010/main" val="893942036"/>
              </p:ext>
            </p:extLst>
          </p:nvPr>
        </p:nvGraphicFramePr>
        <p:xfrm>
          <a:off x="59944" y="1106748"/>
          <a:ext cx="9541256" cy="54739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84612" y="6229336"/>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a:t>
            </a:r>
            <a:r>
              <a:rPr kumimoji="1" lang="ja-JP" altLang="en-US" sz="1000">
                <a:latin typeface="BIZ UDPゴシック" panose="020B0400000000000000" pitchFamily="50" charset="-128"/>
                <a:ea typeface="BIZ UDPゴシック" panose="020B0400000000000000" pitchFamily="50" charset="-128"/>
              </a:rPr>
              <a:t>ついて、推計値には財政</a:t>
            </a:r>
            <a:r>
              <a:rPr kumimoji="1" lang="ja-JP" altLang="en-US" sz="1000" dirty="0">
                <a:latin typeface="BIZ UDPゴシック" panose="020B0400000000000000" pitchFamily="50" charset="-128"/>
                <a:ea typeface="BIZ UDPゴシック" panose="020B0400000000000000" pitchFamily="50" charset="-128"/>
              </a:rPr>
              <a:t>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7C1891FA-0B48-4BCA-8462-B05B70B708C2}"/>
              </a:ext>
            </a:extLst>
          </p:cNvPr>
          <p:cNvPicPr>
            <a:picLocks noChangeAspect="1"/>
          </p:cNvPicPr>
          <p:nvPr/>
        </p:nvPicPr>
        <p:blipFill>
          <a:blip r:embed="rId2"/>
          <a:stretch>
            <a:fillRect/>
          </a:stretch>
        </p:blipFill>
        <p:spPr>
          <a:xfrm>
            <a:off x="184612" y="1235169"/>
            <a:ext cx="9549989" cy="4907339"/>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3759724997"/>
              </p:ext>
            </p:extLst>
          </p:nvPr>
        </p:nvGraphicFramePr>
        <p:xfrm>
          <a:off x="152978" y="817578"/>
          <a:ext cx="4382445" cy="5656373"/>
        </p:xfrm>
        <a:graphic>
          <a:graphicData uri="http://schemas.openxmlformats.org/drawingml/2006/table">
            <a:tbl>
              <a:tblPr>
                <a:tableStyleId>{5940675A-B579-460E-94D1-54222C63F5DA}</a:tableStyleId>
              </a:tblPr>
              <a:tblGrid>
                <a:gridCol w="345676">
                  <a:extLst>
                    <a:ext uri="{9D8B030D-6E8A-4147-A177-3AD203B41FA5}">
                      <a16:colId xmlns:a16="http://schemas.microsoft.com/office/drawing/2014/main" val="3356660803"/>
                    </a:ext>
                  </a:extLst>
                </a:gridCol>
                <a:gridCol w="1814123">
                  <a:extLst>
                    <a:ext uri="{9D8B030D-6E8A-4147-A177-3AD203B41FA5}">
                      <a16:colId xmlns:a16="http://schemas.microsoft.com/office/drawing/2014/main" val="2163183408"/>
                    </a:ext>
                  </a:extLst>
                </a:gridCol>
                <a:gridCol w="2222646">
                  <a:extLst>
                    <a:ext uri="{9D8B030D-6E8A-4147-A177-3AD203B41FA5}">
                      <a16:colId xmlns:a16="http://schemas.microsoft.com/office/drawing/2014/main" val="2898818577"/>
                    </a:ext>
                  </a:extLst>
                </a:gridCol>
              </a:tblGrid>
              <a:tr h="374215">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32268">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9850">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8417">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54137">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3201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547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936222360"/>
              </p:ext>
            </p:extLst>
          </p:nvPr>
        </p:nvGraphicFramePr>
        <p:xfrm>
          <a:off x="4626864" y="817578"/>
          <a:ext cx="5126158" cy="5656373"/>
        </p:xfrm>
        <a:graphic>
          <a:graphicData uri="http://schemas.openxmlformats.org/drawingml/2006/table">
            <a:tbl>
              <a:tblPr>
                <a:tableStyleId>{5940675A-B579-460E-94D1-54222C63F5DA}</a:tableStyleId>
              </a:tblPr>
              <a:tblGrid>
                <a:gridCol w="398893">
                  <a:extLst>
                    <a:ext uri="{9D8B030D-6E8A-4147-A177-3AD203B41FA5}">
                      <a16:colId xmlns:a16="http://schemas.microsoft.com/office/drawing/2014/main" val="3356660803"/>
                    </a:ext>
                  </a:extLst>
                </a:gridCol>
                <a:gridCol w="1039031">
                  <a:extLst>
                    <a:ext uri="{9D8B030D-6E8A-4147-A177-3AD203B41FA5}">
                      <a16:colId xmlns:a16="http://schemas.microsoft.com/office/drawing/2014/main" val="2163183408"/>
                    </a:ext>
                  </a:extLst>
                </a:gridCol>
                <a:gridCol w="3688234">
                  <a:extLst>
                    <a:ext uri="{9D8B030D-6E8A-4147-A177-3AD203B41FA5}">
                      <a16:colId xmlns:a16="http://schemas.microsoft.com/office/drawing/2014/main" val="2898818577"/>
                    </a:ext>
                  </a:extLst>
                </a:gridCol>
              </a:tblGrid>
              <a:tr h="451141">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444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114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7158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8556">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5190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1760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22695</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984</cp:revision>
  <cp:lastPrinted>2026-03-16T04:48:13Z</cp:lastPrinted>
  <dcterms:created xsi:type="dcterms:W3CDTF">2020-12-07T04:45:01Z</dcterms:created>
  <dcterms:modified xsi:type="dcterms:W3CDTF">2026-06-11T04:07:53Z</dcterms:modified>
</cp:coreProperties>
</file>