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9" r:id="rId3"/>
    <p:sldId id="298"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2026/5/8</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2026/5/8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2026/5/8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2026/5/8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2026/5/8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和泉市の中長期財政シミュレーション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509691" y="801596"/>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6" name="図 5">
            <a:extLst>
              <a:ext uri="{FF2B5EF4-FFF2-40B4-BE49-F238E27FC236}">
                <a16:creationId xmlns:a16="http://schemas.microsoft.com/office/drawing/2014/main" id="{5BC101E2-3992-473F-98AC-5232D9FE4F78}"/>
              </a:ext>
            </a:extLst>
          </p:cNvPr>
          <p:cNvPicPr>
            <a:picLocks noChangeAspect="1"/>
          </p:cNvPicPr>
          <p:nvPr/>
        </p:nvPicPr>
        <p:blipFill>
          <a:blip r:embed="rId2"/>
          <a:stretch>
            <a:fillRect/>
          </a:stretch>
        </p:blipFill>
        <p:spPr>
          <a:xfrm>
            <a:off x="283059" y="1047817"/>
            <a:ext cx="9339881" cy="5331902"/>
          </a:xfrm>
          <a:prstGeom prst="rect">
            <a:avLst/>
          </a:prstGeom>
        </p:spPr>
      </p:pic>
      <p:sp>
        <p:nvSpPr>
          <p:cNvPr id="13" name="テキスト ボックス 12">
            <a:extLst>
              <a:ext uri="{FF2B5EF4-FFF2-40B4-BE49-F238E27FC236}">
                <a16:creationId xmlns:a16="http://schemas.microsoft.com/office/drawing/2014/main" id="{5FBE786F-018D-478C-B52E-2E522ECE6453}"/>
              </a:ext>
            </a:extLst>
          </p:cNvPr>
          <p:cNvSpPr txBox="1"/>
          <p:nvPr/>
        </p:nvSpPr>
        <p:spPr>
          <a:xfrm>
            <a:off x="293594" y="6406634"/>
            <a:ext cx="8216097" cy="2462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基金残高は、財政調整基金・</a:t>
            </a:r>
            <a:r>
              <a:rPr kumimoji="1" lang="ja-JP" altLang="en-US" sz="1000" dirty="0">
                <a:latin typeface="Meiryo UI" panose="020B0604030504040204" pitchFamily="50" charset="-128"/>
                <a:ea typeface="Meiryo UI" panose="020B0604030504040204" pitchFamily="50" charset="-128"/>
              </a:rPr>
              <a:t>減債基金・公共施設整備基金の合計額を計上</a:t>
            </a:r>
            <a:endParaRPr kumimoji="1" lang="en-US" altLang="ja-JP" sz="1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82749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63044" y="76712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2" name="図 1">
            <a:extLst>
              <a:ext uri="{FF2B5EF4-FFF2-40B4-BE49-F238E27FC236}">
                <a16:creationId xmlns:a16="http://schemas.microsoft.com/office/drawing/2014/main" id="{87B4F0EE-B5BC-4E05-9B4E-C6E00EAB463C}"/>
              </a:ext>
            </a:extLst>
          </p:cNvPr>
          <p:cNvPicPr>
            <a:picLocks noChangeAspect="1"/>
          </p:cNvPicPr>
          <p:nvPr/>
        </p:nvPicPr>
        <p:blipFill>
          <a:blip r:embed="rId2"/>
          <a:stretch>
            <a:fillRect/>
          </a:stretch>
        </p:blipFill>
        <p:spPr>
          <a:xfrm>
            <a:off x="167412" y="1116246"/>
            <a:ext cx="9613859" cy="5199282"/>
          </a:xfrm>
          <a:prstGeom prst="rect">
            <a:avLst/>
          </a:prstGeom>
        </p:spPr>
      </p:pic>
      <p:sp>
        <p:nvSpPr>
          <p:cNvPr id="9" name="テキスト ボックス 8">
            <a:extLst>
              <a:ext uri="{FF2B5EF4-FFF2-40B4-BE49-F238E27FC236}">
                <a16:creationId xmlns:a16="http://schemas.microsoft.com/office/drawing/2014/main" id="{205D0F60-D498-4C23-890F-90A978EFD393}"/>
              </a:ext>
            </a:extLst>
          </p:cNvPr>
          <p:cNvSpPr txBox="1"/>
          <p:nvPr/>
        </p:nvSpPr>
        <p:spPr>
          <a:xfrm>
            <a:off x="167412" y="6402518"/>
            <a:ext cx="8216097" cy="2462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基金残高は、財政調整基金・</a:t>
            </a:r>
            <a:r>
              <a:rPr kumimoji="1" lang="ja-JP" altLang="en-US" sz="1000" dirty="0">
                <a:latin typeface="Meiryo UI" panose="020B0604030504040204" pitchFamily="50" charset="-128"/>
                <a:ea typeface="Meiryo UI" panose="020B0604030504040204" pitchFamily="50" charset="-128"/>
              </a:rPr>
              <a:t>減債基金・公共施設整備基金の合計額を計上</a:t>
            </a:r>
            <a:endParaRPr kumimoji="1" lang="en-US" altLang="ja-JP" sz="1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61282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780778607"/>
              </p:ext>
            </p:extLst>
          </p:nvPr>
        </p:nvGraphicFramePr>
        <p:xfrm>
          <a:off x="152978" y="817578"/>
          <a:ext cx="4371724" cy="5734334"/>
        </p:xfrm>
        <a:graphic>
          <a:graphicData uri="http://schemas.openxmlformats.org/drawingml/2006/table">
            <a:tbl>
              <a:tblPr>
                <a:tableStyleId>{5940675A-B579-460E-94D1-54222C63F5DA}</a:tableStyleId>
              </a:tblPr>
              <a:tblGrid>
                <a:gridCol w="344830">
                  <a:extLst>
                    <a:ext uri="{9D8B030D-6E8A-4147-A177-3AD203B41FA5}">
                      <a16:colId xmlns:a16="http://schemas.microsoft.com/office/drawing/2014/main" val="3356660803"/>
                    </a:ext>
                  </a:extLst>
                </a:gridCol>
                <a:gridCol w="1809685">
                  <a:extLst>
                    <a:ext uri="{9D8B030D-6E8A-4147-A177-3AD203B41FA5}">
                      <a16:colId xmlns:a16="http://schemas.microsoft.com/office/drawing/2014/main" val="2163183408"/>
                    </a:ext>
                  </a:extLst>
                </a:gridCol>
                <a:gridCol w="2217209">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直近の実績に各年度の扶助費、繰出金の増加分を加算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61268329"/>
              </p:ext>
            </p:extLst>
          </p:nvPr>
        </p:nvGraphicFramePr>
        <p:xfrm>
          <a:off x="4622947" y="817578"/>
          <a:ext cx="5130075" cy="5734333"/>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22703</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987</cp:revision>
  <cp:lastPrinted>2026-03-16T04:48:13Z</cp:lastPrinted>
  <dcterms:created xsi:type="dcterms:W3CDTF">2020-12-07T04:45:01Z</dcterms:created>
  <dcterms:modified xsi:type="dcterms:W3CDTF">2026-05-08T05:45:19Z</dcterms:modified>
</cp:coreProperties>
</file>