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8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08" autoAdjust="0"/>
    <p:restoredTop sz="94660"/>
  </p:normalViewPr>
  <p:slideViewPr>
    <p:cSldViewPr snapToGrid="0">
      <p:cViewPr varScale="1">
        <p:scale>
          <a:sx n="96" d="100"/>
          <a:sy n="96" d="100"/>
        </p:scale>
        <p:origin x="778"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3&#20844;&#34920;&#36039;&#26009;&#65288;&#24066;&#20998;&#65289;\&#9733;&#12524;&#12463;&#29992;&#65288;&#20840;&#22243;&#20307;&#65289;\14&#27849;&#20304;&#37326;&#24066;&#65288;1.29&#20462;&#27491;&#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1643</c:v>
                </c:pt>
                <c:pt idx="1">
                  <c:v>247</c:v>
                </c:pt>
                <c:pt idx="2">
                  <c:v>-4002</c:v>
                </c:pt>
                <c:pt idx="3">
                  <c:v>-7408</c:v>
                </c:pt>
                <c:pt idx="4">
                  <c:v>-8703</c:v>
                </c:pt>
                <c:pt idx="5">
                  <c:v>-9462</c:v>
                </c:pt>
                <c:pt idx="6">
                  <c:v>-10532</c:v>
                </c:pt>
                <c:pt idx="7">
                  <c:v>-11760</c:v>
                </c:pt>
                <c:pt idx="8">
                  <c:v>-13308</c:v>
                </c:pt>
                <c:pt idx="9">
                  <c:v>-14836</c:v>
                </c:pt>
                <c:pt idx="10">
                  <c:v>-16525</c:v>
                </c:pt>
                <c:pt idx="11">
                  <c:v>-18614</c:v>
                </c:pt>
                <c:pt idx="12">
                  <c:v>-21163</c:v>
                </c:pt>
                <c:pt idx="13">
                  <c:v>-24155</c:v>
                </c:pt>
                <c:pt idx="14">
                  <c:v>-27593</c:v>
                </c:pt>
              </c:numCache>
            </c:numRef>
          </c:val>
          <c:extLst>
            <c:ext xmlns:c16="http://schemas.microsoft.com/office/drawing/2014/chart" uri="{C3380CC4-5D6E-409C-BE32-E72D297353CC}">
              <c16:uniqueId val="{00000000-06A3-439E-9EB8-8D06CB4A65AB}"/>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-401</c:v>
                </c:pt>
                <c:pt idx="1">
                  <c:v>-1396</c:v>
                </c:pt>
                <c:pt idx="2">
                  <c:v>-4249</c:v>
                </c:pt>
                <c:pt idx="3">
                  <c:v>-3406</c:v>
                </c:pt>
                <c:pt idx="4">
                  <c:v>-1295</c:v>
                </c:pt>
                <c:pt idx="5">
                  <c:v>-759</c:v>
                </c:pt>
                <c:pt idx="6">
                  <c:v>-1070</c:v>
                </c:pt>
                <c:pt idx="7">
                  <c:v>-1228</c:v>
                </c:pt>
                <c:pt idx="8">
                  <c:v>-1548</c:v>
                </c:pt>
                <c:pt idx="9">
                  <c:v>-1528</c:v>
                </c:pt>
                <c:pt idx="10">
                  <c:v>-1689</c:v>
                </c:pt>
                <c:pt idx="11">
                  <c:v>-2089</c:v>
                </c:pt>
                <c:pt idx="12">
                  <c:v>-2549</c:v>
                </c:pt>
                <c:pt idx="13">
                  <c:v>-2992</c:v>
                </c:pt>
                <c:pt idx="14">
                  <c:v>-3438</c:v>
                </c:pt>
              </c:numCache>
            </c:numRef>
          </c:val>
          <c:smooth val="0"/>
          <c:extLst>
            <c:ext xmlns:c16="http://schemas.microsoft.com/office/drawing/2014/chart" uri="{C3380CC4-5D6E-409C-BE32-E72D297353CC}">
              <c16:uniqueId val="{00000001-06A3-439E-9EB8-8D06CB4A65AB}"/>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500"/>
          <c:min val="0"/>
        </c:scaling>
        <c:delete val="0"/>
        <c:axPos val="l"/>
        <c:numFmt formatCode="#,##0_ " sourceLinked="1"/>
        <c:majorTickMark val="none"/>
        <c:minorTickMark val="none"/>
        <c:tickLblPos val="none"/>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5744"/>
        <c:crosses val="autoZero"/>
        <c:crossBetween val="between"/>
        <c:majorUnit val="500"/>
      </c:valAx>
      <c:valAx>
        <c:axId val="997755328"/>
        <c:scaling>
          <c:orientation val="minMax"/>
        </c:scaling>
        <c:delete val="0"/>
        <c:axPos val="r"/>
        <c:numFmt formatCode="#,##0;&quot;▲ &quot;#,##0" sourceLinked="0"/>
        <c:majorTickMark val="none"/>
        <c:minorTickMark val="none"/>
        <c:tickLblPos val="none"/>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2025/3/31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2025/3/31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79975"/>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925737"/>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泉佐野市の中長期財政シミュレーション</a:t>
            </a:r>
          </a:p>
        </p:txBody>
      </p:sp>
      <p:sp>
        <p:nvSpPr>
          <p:cNvPr id="3" name="テキスト ボックス 2">
            <a:extLst>
              <a:ext uri="{FF2B5EF4-FFF2-40B4-BE49-F238E27FC236}">
                <a16:creationId xmlns:a16="http://schemas.microsoft.com/office/drawing/2014/main" id="{1B3E0C6E-3377-4EFA-B094-CF8A5754DA30}"/>
              </a:ext>
            </a:extLst>
          </p:cNvPr>
          <p:cNvSpPr txBox="1"/>
          <p:nvPr/>
        </p:nvSpPr>
        <p:spPr>
          <a:xfrm>
            <a:off x="1509380" y="4355943"/>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577194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5992" y="11010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9" name="グラフ 8">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251527480"/>
              </p:ext>
            </p:extLst>
          </p:nvPr>
        </p:nvGraphicFramePr>
        <p:xfrm>
          <a:off x="422215" y="765028"/>
          <a:ext cx="9114609" cy="59198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78059" y="6154434"/>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pic>
        <p:nvPicPr>
          <p:cNvPr id="4" name="図 3">
            <a:extLst>
              <a:ext uri="{FF2B5EF4-FFF2-40B4-BE49-F238E27FC236}">
                <a16:creationId xmlns:a16="http://schemas.microsoft.com/office/drawing/2014/main" id="{25B5251E-CD9C-460E-8AA0-2B35C09726EC}"/>
              </a:ext>
            </a:extLst>
          </p:cNvPr>
          <p:cNvPicPr>
            <a:picLocks noChangeAspect="1"/>
          </p:cNvPicPr>
          <p:nvPr/>
        </p:nvPicPr>
        <p:blipFill>
          <a:blip r:embed="rId2"/>
          <a:stretch>
            <a:fillRect/>
          </a:stretch>
        </p:blipFill>
        <p:spPr>
          <a:xfrm>
            <a:off x="109567" y="1055269"/>
            <a:ext cx="9686865" cy="5095978"/>
          </a:xfrm>
          <a:prstGeom prst="rect">
            <a:avLst/>
          </a:prstGeom>
        </p:spPr>
      </p:pic>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204530495"/>
              </p:ext>
            </p:extLst>
          </p:nvPr>
        </p:nvGraphicFramePr>
        <p:xfrm>
          <a:off x="152978" y="1351722"/>
          <a:ext cx="4380923" cy="4723077"/>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247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11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5117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5832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2970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19573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6422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966495268"/>
              </p:ext>
            </p:extLst>
          </p:nvPr>
        </p:nvGraphicFramePr>
        <p:xfrm>
          <a:off x="4622947" y="1351722"/>
          <a:ext cx="5130075" cy="4723076"/>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3767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2976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767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4427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005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2783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a:latin typeface="BIZ UDPゴシック" panose="020B0400000000000000" pitchFamily="50" charset="-128"/>
                          <a:ea typeface="BIZ UDPゴシック" panose="020B0400000000000000" pitchFamily="50" charset="-128"/>
                        </a:rPr>
                        <a:t>既発分は市に</a:t>
                      </a:r>
                      <a:r>
                        <a:rPr kumimoji="1" lang="ja-JP" altLang="en-US" sz="1200" b="0" dirty="0">
                          <a:latin typeface="BIZ UDPゴシック" panose="020B0400000000000000" pitchFamily="50" charset="-128"/>
                          <a:ea typeface="BIZ UDPゴシック" panose="020B0400000000000000" pitchFamily="50" charset="-128"/>
                        </a:rPr>
                        <a:t>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6719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22061</TotalTime>
  <Words>359</Words>
  <Application>Microsoft Office PowerPoint</Application>
  <PresentationFormat>A4 210 x 297 mm</PresentationFormat>
  <Paragraphs>53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944</cp:revision>
  <cp:lastPrinted>2024-02-08T05:11:22Z</cp:lastPrinted>
  <dcterms:created xsi:type="dcterms:W3CDTF">2020-12-07T04:45:01Z</dcterms:created>
  <dcterms:modified xsi:type="dcterms:W3CDTF">2025-03-31T00:56:25Z</dcterms:modified>
</cp:coreProperties>
</file>